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63" r:id="rId3"/>
    <p:sldId id="264" r:id="rId4"/>
    <p:sldId id="262" r:id="rId5"/>
    <p:sldId id="265" r:id="rId6"/>
    <p:sldId id="260" r:id="rId7"/>
    <p:sldId id="266" r:id="rId8"/>
    <p:sldId id="267" r:id="rId9"/>
    <p:sldId id="268" r:id="rId10"/>
    <p:sldId id="269" r:id="rId11"/>
    <p:sldId id="270" r:id="rId12"/>
    <p:sldId id="271" r:id="rId13"/>
    <p:sldId id="26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D3C6BD-4E8C-4E9A-9F74-E6F452C19F2B}" type="datetimeFigureOut">
              <a:rPr lang="en-US" smtClean="0"/>
              <a:t>1/30/2018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2B4E37-EF79-4E62-ABAE-A44FA672CB69}" type="slidenum">
              <a:rPr lang="en-US" smtClean="0"/>
              <a:t>‹#›</a:t>
            </a:fld>
            <a:endParaRPr lang="en-US"/>
          </a:p>
        </p:txBody>
      </p:sp>
    </p:spTree>
    <p:extLst>
      <p:ext uri="{BB962C8B-B14F-4D97-AF65-F5344CB8AC3E}">
        <p14:creationId xmlns:p14="http://schemas.microsoft.com/office/powerpoint/2010/main" val="424381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westernfarmpress.com/seed-treatment/5-steps-treated-seed-stewardship"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eedworld.com/asta-reminds-treated-seed-stewardship/"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fontAlgn="base"/>
            <a:r>
              <a:rPr lang="en-US" sz="1200" b="1" i="0" u="sng" kern="1200" dirty="0" err="1">
                <a:solidFill>
                  <a:schemeClr val="tx1"/>
                </a:solidFill>
                <a:effectLst/>
                <a:latin typeface="+mn-lt"/>
                <a:ea typeface="+mn-ea"/>
                <a:cs typeface="+mn-cs"/>
              </a:rPr>
              <a:t>Biostimulants</a:t>
            </a:r>
            <a:r>
              <a:rPr lang="en-US" sz="1200" b="0" i="0" kern="1200" dirty="0">
                <a:solidFill>
                  <a:schemeClr val="tx1"/>
                </a:solidFill>
                <a:effectLst/>
                <a:latin typeface="+mn-lt"/>
                <a:ea typeface="+mn-ea"/>
                <a:cs typeface="+mn-cs"/>
              </a:rPr>
              <a:t> are a diverse group of materials that are used to improve crop vigor, quality, and yield, as well as tolerance to abiotic stresses (drought, salinity, heat, etc.). </a:t>
            </a:r>
            <a:r>
              <a:rPr lang="en-US" sz="1200" b="0" i="0" kern="1200" dirty="0" err="1">
                <a:solidFill>
                  <a:schemeClr val="tx1"/>
                </a:solidFill>
                <a:effectLst/>
                <a:latin typeface="+mn-lt"/>
                <a:ea typeface="+mn-ea"/>
                <a:cs typeface="+mn-cs"/>
              </a:rPr>
              <a:t>Biostimulants</a:t>
            </a:r>
            <a:r>
              <a:rPr lang="en-US" sz="1200" b="0" i="0" kern="1200" dirty="0">
                <a:solidFill>
                  <a:schemeClr val="tx1"/>
                </a:solidFill>
                <a:effectLst/>
                <a:latin typeface="+mn-lt"/>
                <a:ea typeface="+mn-ea"/>
                <a:cs typeface="+mn-cs"/>
              </a:rPr>
              <a:t> can work in many different ways, including: 1) facilitating nutrient uptake, 2) enhancing the development of soil microorganisms, and 3) stimulating root growth to increase water use efficiency.</a:t>
            </a:r>
          </a:p>
          <a:p>
            <a:pPr fontAlgn="base"/>
            <a:r>
              <a:rPr lang="en-US" sz="1200" b="1" i="0" u="sng" kern="1200" dirty="0">
                <a:solidFill>
                  <a:schemeClr val="tx1"/>
                </a:solidFill>
                <a:effectLst/>
                <a:latin typeface="+mn-lt"/>
                <a:ea typeface="+mn-ea"/>
                <a:cs typeface="+mn-cs"/>
              </a:rPr>
              <a:t>Biofertilizers</a:t>
            </a:r>
            <a:r>
              <a:rPr lang="en-US" sz="1200" b="0" i="0" kern="1200" dirty="0">
                <a:solidFill>
                  <a:schemeClr val="tx1"/>
                </a:solidFill>
                <a:effectLst/>
                <a:latin typeface="+mn-lt"/>
                <a:ea typeface="+mn-ea"/>
                <a:cs typeface="+mn-cs"/>
              </a:rPr>
              <a:t> contain living microorganisms that, when applied to the seed, plant or soil, and inhabit the area around the roots or live in the roots. These microorganisms promote plant growth by increasing the supply or availability of nutrients, by stimulating root growth or by aiding other beneficial symbiotic relationships.</a:t>
            </a:r>
          </a:p>
          <a:p>
            <a:pPr fontAlgn="base"/>
            <a:r>
              <a:rPr lang="en-US" sz="1200" b="1" i="0" u="sng" kern="1200" dirty="0">
                <a:solidFill>
                  <a:schemeClr val="tx1"/>
                </a:solidFill>
                <a:effectLst/>
                <a:latin typeface="+mn-lt"/>
                <a:ea typeface="+mn-ea"/>
                <a:cs typeface="+mn-cs"/>
              </a:rPr>
              <a:t>Plant Growth Promoting Rhizobacteria (PGPRs)</a:t>
            </a:r>
            <a:r>
              <a:rPr lang="en-US" sz="1200" b="0" i="0" kern="1200" dirty="0">
                <a:solidFill>
                  <a:schemeClr val="tx1"/>
                </a:solidFill>
                <a:effectLst/>
                <a:latin typeface="+mn-lt"/>
                <a:ea typeface="+mn-ea"/>
                <a:cs typeface="+mn-cs"/>
              </a:rPr>
              <a:t> are bacteria that colonize plant roots and form a symbiotic relationship with the plant. PGPRs can enhance plant growth by direct and indirect ways. Direct plant growth promotion can be by a variety of means, including: 1) fixation of atmospheric nitrogen so it can be used by the plant, 2) </a:t>
            </a:r>
            <a:r>
              <a:rPr lang="en-US" sz="1200" b="0" i="0" kern="1200" dirty="0" err="1">
                <a:solidFill>
                  <a:schemeClr val="tx1"/>
                </a:solidFill>
                <a:effectLst/>
                <a:latin typeface="+mn-lt"/>
                <a:ea typeface="+mn-ea"/>
                <a:cs typeface="+mn-cs"/>
              </a:rPr>
              <a:t>solubilization</a:t>
            </a:r>
            <a:r>
              <a:rPr lang="en-US" sz="1200" b="0" i="0" kern="1200" dirty="0">
                <a:solidFill>
                  <a:schemeClr val="tx1"/>
                </a:solidFill>
                <a:effectLst/>
                <a:latin typeface="+mn-lt"/>
                <a:ea typeface="+mn-ea"/>
                <a:cs typeface="+mn-cs"/>
              </a:rPr>
              <a:t> of minerals, and 3) the synthesis of phytohormones. Indirect plant enhancement is characterized by the ability of the PGPR to minimize the damaging effects of plant pathogens on plant growth. As new types of products become more widely used, growers should educate themselves and be aware of their advantages and challenges, and how they can be used effectively in various crop production systems</a:t>
            </a:r>
          </a:p>
          <a:p>
            <a:endParaRPr lang="en-US" dirty="0"/>
          </a:p>
        </p:txBody>
      </p:sp>
      <p:sp>
        <p:nvSpPr>
          <p:cNvPr id="4" name="Slide Number Placeholder 3"/>
          <p:cNvSpPr>
            <a:spLocks noGrp="1"/>
          </p:cNvSpPr>
          <p:nvPr>
            <p:ph type="sldNum" sz="quarter" idx="10"/>
          </p:nvPr>
        </p:nvSpPr>
        <p:spPr/>
        <p:txBody>
          <a:bodyPr/>
          <a:lstStyle/>
          <a:p>
            <a:fld id="{39E2C67D-37A4-42CF-9595-F8EA0B6C4B7C}" type="slidenum">
              <a:rPr lang="en-US" smtClean="0"/>
              <a:t>2</a:t>
            </a:fld>
            <a:endParaRPr lang="en-US"/>
          </a:p>
        </p:txBody>
      </p:sp>
    </p:spTree>
    <p:extLst>
      <p:ext uri="{BB962C8B-B14F-4D97-AF65-F5344CB8AC3E}">
        <p14:creationId xmlns:p14="http://schemas.microsoft.com/office/powerpoint/2010/main" val="528805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smtClean="0"/>
              <a:t>PSA</a:t>
            </a:r>
          </a:p>
          <a:p>
            <a:pPr marL="342900" indent="-342900">
              <a:buFont typeface="Arial" panose="020B0604020202020204" pitchFamily="34" charset="0"/>
              <a:buChar char="•"/>
            </a:pPr>
            <a:r>
              <a:rPr lang="en-US" sz="1200" dirty="0" smtClean="0"/>
              <a:t>Press Release </a:t>
            </a:r>
          </a:p>
          <a:p>
            <a:endParaRPr lang="en-US" dirty="0"/>
          </a:p>
        </p:txBody>
      </p:sp>
      <p:sp>
        <p:nvSpPr>
          <p:cNvPr id="4" name="Slide Number Placeholder 3"/>
          <p:cNvSpPr>
            <a:spLocks noGrp="1"/>
          </p:cNvSpPr>
          <p:nvPr>
            <p:ph type="sldNum" sz="quarter" idx="10"/>
          </p:nvPr>
        </p:nvSpPr>
        <p:spPr/>
        <p:txBody>
          <a:bodyPr/>
          <a:lstStyle/>
          <a:p>
            <a:fld id="{3E27E9E1-8CE1-4926-9A60-EE5CC28C3F14}"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227728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Relaunch</a:t>
            </a:r>
            <a:r>
              <a:rPr lang="en-US" baseline="0" dirty="0" smtClean="0"/>
              <a:t> gained traction:</a:t>
            </a:r>
          </a:p>
          <a:p>
            <a:endParaRPr lang="en-US" sz="1200" u="sng" kern="1200" dirty="0" smtClean="0">
              <a:solidFill>
                <a:schemeClr val="tx1"/>
              </a:solidFill>
              <a:effectLst/>
              <a:latin typeface="+mn-lt"/>
              <a:ea typeface="+mn-ea"/>
              <a:cs typeface="+mn-cs"/>
              <a:hlinkClick r:id=""/>
            </a:endParaRPr>
          </a:p>
          <a:p>
            <a:r>
              <a:rPr lang="en-US" sz="1200" u="sng" kern="1200" dirty="0" smtClean="0">
                <a:solidFill>
                  <a:schemeClr val="tx1"/>
                </a:solidFill>
                <a:effectLst/>
                <a:latin typeface="+mn-lt"/>
                <a:ea typeface="+mn-ea"/>
                <a:cs typeface="+mn-cs"/>
                <a:hlinkClick r:id=""/>
              </a:rPr>
              <a:t>http://ncga.com/news-and-resources/news-stories/article/2017/04/five-steps-help-properly-steward-treated-seed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hlinkClick r:id="rId3"/>
              </a:rPr>
              <a:t>http://www.westernfarmpress.com/seed-treatment/5-steps-treated-seed-stewardship</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hlinkClick r:id="rId4"/>
              </a:rPr>
              <a:t>http://seedworld.com/asta-reminds-treated-seed-stewardship/</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E27E9E1-8CE1-4926-9A60-EE5CC28C3F14}" type="slidenum">
              <a:rPr lang="en-US" smtClean="0"/>
              <a:t>11</a:t>
            </a:fld>
            <a:endParaRPr lang="en-US"/>
          </a:p>
        </p:txBody>
      </p:sp>
    </p:spTree>
    <p:extLst>
      <p:ext uri="{BB962C8B-B14F-4D97-AF65-F5344CB8AC3E}">
        <p14:creationId xmlns:p14="http://schemas.microsoft.com/office/powerpoint/2010/main" val="22595775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0400" y="5638800"/>
            <a:ext cx="2895600" cy="100101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3BA9A-9CAC-476C-8E05-1264A324A1D5}" type="datetimeFigureOut">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613B8-BBCC-46E1-8239-FFEDEF91FAB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43BA9A-9CAC-476C-8E05-1264A324A1D5}" type="datetimeFigureOut">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613B8-BBCC-46E1-8239-FFEDEF91FAB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4200" y="5581352"/>
            <a:ext cx="2590800" cy="89564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542925"/>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48000"/>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7" name="Straight Connector 6"/>
          <p:cNvCxnSpPr/>
          <p:nvPr/>
        </p:nvCxnSpPr>
        <p:spPr>
          <a:xfrm>
            <a:off x="695560" y="289560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5410200"/>
            <a:ext cx="1219200" cy="73907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43BA9A-9CAC-476C-8E05-1264A324A1D5}" type="datetimeFigureOut">
              <a:rPr lang="en-US" smtClean="0"/>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613B8-BBCC-46E1-8239-FFEDEF91FAB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343BA9A-9CAC-476C-8E05-1264A324A1D5}" type="datetimeFigureOut">
              <a:rPr lang="en-US" smtClean="0"/>
              <a:t>1/30/2018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A613B8-BBCC-46E1-8239-FFEDEF91FAB3}"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43BA9A-9CAC-476C-8E05-1264A324A1D5}" type="datetimeFigureOut">
              <a:rPr lang="en-US" smtClean="0"/>
              <a:t>1/30/2018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A613B8-BBCC-46E1-8239-FFEDEF91FAB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3BA9A-9CAC-476C-8E05-1264A324A1D5}" type="datetimeFigureOut">
              <a:rPr lang="en-US" smtClean="0"/>
              <a:t>1/30/2018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A613B8-BBCC-46E1-8239-FFEDEF91FAB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3BA9A-9CAC-476C-8E05-1264A324A1D5}" type="datetimeFigureOut">
              <a:rPr lang="en-US" smtClean="0"/>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613B8-BBCC-46E1-8239-FFEDEF91FAB3}"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3BA9A-9CAC-476C-8E05-1264A324A1D5}" type="datetimeFigureOut">
              <a:rPr lang="en-US" smtClean="0"/>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613B8-BBCC-46E1-8239-FFEDEF91FAB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343BA9A-9CAC-476C-8E05-1264A324A1D5}" type="datetimeFigureOut">
              <a:rPr lang="en-US" smtClean="0"/>
              <a:t>1/30/2018</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4A613B8-BBCC-46E1-8239-FFEDEF91FAB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mailto:jdemarchi@betterseed.org" TargetMode="External"/><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hyperlink" Target="http://seed-treatment-guide.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youtu.be/uR6AGiCZXl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Seed Treatment and Environment Committee </a:t>
            </a:r>
            <a:endParaRPr lang="en-US" dirty="0"/>
          </a:p>
        </p:txBody>
      </p:sp>
      <p:sp>
        <p:nvSpPr>
          <p:cNvPr id="3" name="Subtitle 2"/>
          <p:cNvSpPr>
            <a:spLocks noGrp="1"/>
          </p:cNvSpPr>
          <p:nvPr>
            <p:ph type="subTitle" idx="1"/>
          </p:nvPr>
        </p:nvSpPr>
        <p:spPr/>
        <p:txBody>
          <a:bodyPr/>
          <a:lstStyle/>
          <a:p>
            <a:r>
              <a:rPr lang="en-US" dirty="0" smtClean="0"/>
              <a:t>CSS</a:t>
            </a:r>
          </a:p>
          <a:p>
            <a:r>
              <a:rPr lang="en-US" dirty="0" smtClean="0"/>
              <a:t>December 5, 2017 </a:t>
            </a:r>
            <a:endParaRPr lang="en-US" dirty="0"/>
          </a:p>
        </p:txBody>
      </p:sp>
    </p:spTree>
    <p:extLst>
      <p:ext uri="{BB962C8B-B14F-4D97-AF65-F5344CB8AC3E}">
        <p14:creationId xmlns:p14="http://schemas.microsoft.com/office/powerpoint/2010/main" val="2294410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84189" y="5105400"/>
            <a:ext cx="3135611"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extBox 1"/>
          <p:cNvSpPr txBox="1"/>
          <p:nvPr/>
        </p:nvSpPr>
        <p:spPr>
          <a:xfrm>
            <a:off x="6166834" y="4473385"/>
            <a:ext cx="2590800" cy="984885"/>
          </a:xfrm>
          <a:prstGeom prst="rect">
            <a:avLst/>
          </a:prstGeom>
          <a:noFill/>
        </p:spPr>
        <p:txBody>
          <a:bodyPr wrap="square" rtlCol="0">
            <a:spAutoFit/>
          </a:bodyPr>
          <a:lstStyle/>
          <a:p>
            <a:r>
              <a:rPr lang="en-US" dirty="0" smtClean="0">
                <a:solidFill>
                  <a:srgbClr val="292934"/>
                </a:solidFill>
              </a:rPr>
              <a:t>Order Handouts: </a:t>
            </a:r>
            <a:endParaRPr lang="en-US" dirty="0">
              <a:solidFill>
                <a:srgbClr val="292934"/>
              </a:solidFill>
            </a:endParaRPr>
          </a:p>
          <a:p>
            <a:r>
              <a:rPr lang="en-US" sz="1600" dirty="0" smtClean="0">
                <a:solidFill>
                  <a:srgbClr val="292934"/>
                </a:solidFill>
                <a:hlinkClick r:id="rId3"/>
              </a:rPr>
              <a:t>jdemarchi@betterseed.org</a:t>
            </a:r>
            <a:r>
              <a:rPr lang="en-US" sz="1600" dirty="0" smtClean="0">
                <a:solidFill>
                  <a:srgbClr val="292934"/>
                </a:solidFill>
              </a:rPr>
              <a:t> </a:t>
            </a:r>
            <a:endParaRPr lang="en-US" sz="1600" dirty="0"/>
          </a:p>
          <a:p>
            <a:pPr marL="285750" indent="-285750">
              <a:buFont typeface="Arial" panose="020B0604020202020204" pitchFamily="34" charset="0"/>
              <a:buChar char="•"/>
            </a:pPr>
            <a:endParaRPr lang="en-US" sz="2400" dirty="0">
              <a:solidFill>
                <a:srgbClr val="292934"/>
              </a:solidFill>
            </a:endParaRPr>
          </a:p>
        </p:txBody>
      </p:sp>
      <p:sp>
        <p:nvSpPr>
          <p:cNvPr id="9" name="Title 5"/>
          <p:cNvSpPr txBox="1">
            <a:spLocks/>
          </p:cNvSpPr>
          <p:nvPr/>
        </p:nvSpPr>
        <p:spPr>
          <a:xfrm>
            <a:off x="457200" y="533400"/>
            <a:ext cx="8229600" cy="9906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b="1" dirty="0" smtClean="0">
                <a:solidFill>
                  <a:srgbClr val="DD4814"/>
                </a:solidFill>
              </a:rPr>
              <a:t>Seed Treatment Stewardship </a:t>
            </a:r>
            <a:endParaRPr lang="en-US" b="1" dirty="0">
              <a:solidFill>
                <a:srgbClr val="DD4814"/>
              </a:solidFill>
            </a:endParaRPr>
          </a:p>
        </p:txBody>
      </p:sp>
      <p:grpSp>
        <p:nvGrpSpPr>
          <p:cNvPr id="12" name="Group 11"/>
          <p:cNvGrpSpPr/>
          <p:nvPr/>
        </p:nvGrpSpPr>
        <p:grpSpPr>
          <a:xfrm>
            <a:off x="224398" y="1981200"/>
            <a:ext cx="8678810" cy="4268095"/>
            <a:chOff x="224398" y="1599305"/>
            <a:chExt cx="8678810" cy="4268095"/>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398" y="1680137"/>
              <a:ext cx="2807208" cy="186102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9293" y="1623547"/>
              <a:ext cx="2805414" cy="198174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1599305"/>
              <a:ext cx="2807208" cy="1930908"/>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880" y="3785628"/>
              <a:ext cx="2694416" cy="207776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28618" y="3733800"/>
              <a:ext cx="2797124" cy="2133600"/>
            </a:xfrm>
            <a:prstGeom prst="rect">
              <a:avLst/>
            </a:prstGeom>
          </p:spPr>
        </p:pic>
      </p:grpSp>
      <p:sp>
        <p:nvSpPr>
          <p:cNvPr id="13" name="TextBox 12"/>
          <p:cNvSpPr txBox="1"/>
          <p:nvPr/>
        </p:nvSpPr>
        <p:spPr>
          <a:xfrm>
            <a:off x="553652" y="1343627"/>
            <a:ext cx="5077287" cy="369332"/>
          </a:xfrm>
          <a:prstGeom prst="rect">
            <a:avLst/>
          </a:prstGeom>
          <a:noFill/>
        </p:spPr>
        <p:txBody>
          <a:bodyPr wrap="none" rtlCol="0">
            <a:spAutoFit/>
          </a:bodyPr>
          <a:lstStyle/>
          <a:p>
            <a:r>
              <a:rPr lang="en-US" b="1" dirty="0">
                <a:solidFill>
                  <a:srgbClr val="394A58"/>
                </a:solidFill>
              </a:rPr>
              <a:t>Follow the Basic 5: Farmer applicator graphics</a:t>
            </a:r>
          </a:p>
        </p:txBody>
      </p:sp>
    </p:spTree>
    <p:extLst>
      <p:ext uri="{BB962C8B-B14F-4D97-AF65-F5344CB8AC3E}">
        <p14:creationId xmlns:p14="http://schemas.microsoft.com/office/powerpoint/2010/main" val="4036628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33400"/>
            <a:ext cx="6324600" cy="990600"/>
          </a:xfrm>
        </p:spPr>
        <p:txBody>
          <a:bodyPr>
            <a:normAutofit fontScale="90000"/>
          </a:bodyPr>
          <a:lstStyle/>
          <a:p>
            <a:r>
              <a:rPr lang="en-US" b="1" dirty="0" smtClean="0"/>
              <a:t>Guide to Seed Treatment Stewardship</a:t>
            </a:r>
            <a:endParaRPr lang="en-US" b="1" dirty="0"/>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28600" y="1752600"/>
            <a:ext cx="4433604" cy="4572000"/>
          </a:xfrm>
        </p:spPr>
      </p:pic>
      <p:sp>
        <p:nvSpPr>
          <p:cNvPr id="5" name="TextBox 4"/>
          <p:cNvSpPr txBox="1"/>
          <p:nvPr/>
        </p:nvSpPr>
        <p:spPr>
          <a:xfrm>
            <a:off x="5181600" y="5638800"/>
            <a:ext cx="3600473" cy="369332"/>
          </a:xfrm>
          <a:prstGeom prst="rect">
            <a:avLst/>
          </a:prstGeom>
          <a:noFill/>
        </p:spPr>
        <p:txBody>
          <a:bodyPr wrap="none" rtlCol="0">
            <a:spAutoFit/>
          </a:bodyPr>
          <a:lstStyle/>
          <a:p>
            <a:r>
              <a:rPr lang="en-US" dirty="0">
                <a:hlinkClick r:id="rId4"/>
              </a:rPr>
              <a:t>http://seed-treatment-guide.com/</a:t>
            </a:r>
            <a:endParaRPr lang="en-US" dirty="0"/>
          </a:p>
        </p:txBody>
      </p:sp>
      <p:sp>
        <p:nvSpPr>
          <p:cNvPr id="6" name="TextBox 5"/>
          <p:cNvSpPr txBox="1"/>
          <p:nvPr/>
        </p:nvSpPr>
        <p:spPr>
          <a:xfrm>
            <a:off x="5334000" y="1748589"/>
            <a:ext cx="3124200" cy="2862322"/>
          </a:xfrm>
          <a:prstGeom prst="rect">
            <a:avLst/>
          </a:prstGeom>
          <a:noFill/>
        </p:spPr>
        <p:txBody>
          <a:bodyPr wrap="square" rtlCol="0">
            <a:spAutoFit/>
          </a:bodyPr>
          <a:lstStyle/>
          <a:p>
            <a:r>
              <a:rPr lang="en-US" dirty="0" smtClean="0"/>
              <a:t>Relaunch:</a:t>
            </a:r>
          </a:p>
          <a:p>
            <a:endParaRPr lang="en-US" dirty="0"/>
          </a:p>
          <a:p>
            <a:pPr marL="400050" indent="-400050">
              <a:buFont typeface="+mj-lt"/>
              <a:buAutoNum type="romanUcPeriod"/>
            </a:pPr>
            <a:r>
              <a:rPr lang="en-US" dirty="0" smtClean="0"/>
              <a:t>Repackaging information</a:t>
            </a:r>
          </a:p>
          <a:p>
            <a:pPr marL="400050" indent="-400050">
              <a:buFont typeface="+mj-lt"/>
              <a:buAutoNum type="romanUcPeriod"/>
            </a:pPr>
            <a:r>
              <a:rPr lang="en-US" dirty="0" smtClean="0"/>
              <a:t>Co-Messaging </a:t>
            </a:r>
          </a:p>
          <a:p>
            <a:pPr marL="400050" indent="-400050">
              <a:buFont typeface="+mj-lt"/>
              <a:buAutoNum type="romanUcPeriod"/>
            </a:pPr>
            <a:r>
              <a:rPr lang="en-US" dirty="0" smtClean="0"/>
              <a:t>Graphic Social Push</a:t>
            </a:r>
          </a:p>
          <a:p>
            <a:pPr marL="400050" indent="-400050">
              <a:buFont typeface="+mj-lt"/>
              <a:buAutoNum type="romanUcPeriod"/>
            </a:pPr>
            <a:endParaRPr lang="en-US" dirty="0" smtClean="0"/>
          </a:p>
          <a:p>
            <a:endParaRPr lang="en-US" dirty="0"/>
          </a:p>
          <a:p>
            <a:endParaRPr lang="en-US" dirty="0" smtClean="0"/>
          </a:p>
          <a:p>
            <a:endParaRPr lang="en-US" dirty="0" smtClean="0"/>
          </a:p>
          <a:p>
            <a:endParaRPr lang="en-US" dirty="0"/>
          </a:p>
        </p:txBody>
      </p:sp>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1836" y="456521"/>
            <a:ext cx="2095159" cy="1160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5110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Strategic Plan Update </a:t>
            </a:r>
            <a:endParaRPr lang="en-US" b="1" dirty="0"/>
          </a:p>
        </p:txBody>
      </p:sp>
      <p:sp>
        <p:nvSpPr>
          <p:cNvPr id="3" name="Content Placeholder 2"/>
          <p:cNvSpPr>
            <a:spLocks noGrp="1"/>
          </p:cNvSpPr>
          <p:nvPr>
            <p:ph idx="1"/>
          </p:nvPr>
        </p:nvSpPr>
        <p:spPr/>
        <p:txBody>
          <a:bodyPr/>
          <a:lstStyle/>
          <a:p>
            <a:r>
              <a:rPr lang="en-US" dirty="0" smtClean="0"/>
              <a:t>Winter Timeline</a:t>
            </a:r>
          </a:p>
          <a:p>
            <a:pPr lvl="1"/>
            <a:r>
              <a:rPr lang="en-US" dirty="0" smtClean="0"/>
              <a:t>ASTA Board interviewing members</a:t>
            </a:r>
          </a:p>
          <a:p>
            <a:pPr lvl="1"/>
            <a:r>
              <a:rPr lang="en-US" dirty="0" smtClean="0"/>
              <a:t>Website set up to take feedback </a:t>
            </a:r>
          </a:p>
          <a:p>
            <a:endParaRPr lang="en-US" dirty="0"/>
          </a:p>
          <a:p>
            <a:r>
              <a:rPr lang="en-US" dirty="0" smtClean="0"/>
              <a:t>Seed Treatment falls in Domestic Policy Goal #1</a:t>
            </a:r>
          </a:p>
          <a:p>
            <a:endParaRPr lang="en-US" dirty="0"/>
          </a:p>
          <a:p>
            <a:pPr lvl="1"/>
            <a:r>
              <a:rPr lang="en-US" sz="2400" dirty="0" smtClean="0"/>
              <a:t>Identify key legislation and regulations that either directly or indirectly impacts the seed industry. </a:t>
            </a:r>
            <a:endParaRPr lang="en-US" sz="2400" dirty="0"/>
          </a:p>
        </p:txBody>
      </p:sp>
    </p:spTree>
    <p:extLst>
      <p:ext uri="{BB962C8B-B14F-4D97-AF65-F5344CB8AC3E}">
        <p14:creationId xmlns:p14="http://schemas.microsoft.com/office/powerpoint/2010/main" val="3145719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Calibri" pitchFamily="34" charset="0"/>
                <a:cs typeface="Calibri" pitchFamily="34" charset="0"/>
              </a:rPr>
              <a:t>Questions &amp; Answers</a:t>
            </a:r>
            <a:endParaRPr lang="en-US" b="1" dirty="0">
              <a:latin typeface="Calibri" pitchFamily="34" charset="0"/>
              <a:cs typeface="Calibri" pitchFamily="34" charset="0"/>
            </a:endParaRPr>
          </a:p>
        </p:txBody>
      </p:sp>
    </p:spTree>
    <p:extLst>
      <p:ext uri="{BB962C8B-B14F-4D97-AF65-F5344CB8AC3E}">
        <p14:creationId xmlns:p14="http://schemas.microsoft.com/office/powerpoint/2010/main" val="3107996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Product and Regulatory Landscape</a:t>
            </a:r>
          </a:p>
        </p:txBody>
      </p:sp>
      <p:sp>
        <p:nvSpPr>
          <p:cNvPr id="11" name="Freeform: Shape 10"/>
          <p:cNvSpPr/>
          <p:nvPr/>
        </p:nvSpPr>
        <p:spPr>
          <a:xfrm>
            <a:off x="685800" y="1600202"/>
            <a:ext cx="2460570" cy="5257799"/>
          </a:xfrm>
          <a:custGeom>
            <a:avLst/>
            <a:gdLst>
              <a:gd name="connsiteX0" fmla="*/ 0 w 2776422"/>
              <a:gd name="connsiteY0" fmla="*/ 277642 h 4525963"/>
              <a:gd name="connsiteX1" fmla="*/ 277642 w 2776422"/>
              <a:gd name="connsiteY1" fmla="*/ 0 h 4525963"/>
              <a:gd name="connsiteX2" fmla="*/ 2498780 w 2776422"/>
              <a:gd name="connsiteY2" fmla="*/ 0 h 4525963"/>
              <a:gd name="connsiteX3" fmla="*/ 2776422 w 2776422"/>
              <a:gd name="connsiteY3" fmla="*/ 277642 h 4525963"/>
              <a:gd name="connsiteX4" fmla="*/ 2776422 w 2776422"/>
              <a:gd name="connsiteY4" fmla="*/ 4248321 h 4525963"/>
              <a:gd name="connsiteX5" fmla="*/ 2498780 w 2776422"/>
              <a:gd name="connsiteY5" fmla="*/ 4525963 h 4525963"/>
              <a:gd name="connsiteX6" fmla="*/ 277642 w 2776422"/>
              <a:gd name="connsiteY6" fmla="*/ 4525963 h 4525963"/>
              <a:gd name="connsiteX7" fmla="*/ 0 w 2776422"/>
              <a:gd name="connsiteY7" fmla="*/ 4248321 h 4525963"/>
              <a:gd name="connsiteX8" fmla="*/ 0 w 2776422"/>
              <a:gd name="connsiteY8" fmla="*/ 277642 h 452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6422" h="4525963">
                <a:moveTo>
                  <a:pt x="0" y="277642"/>
                </a:moveTo>
                <a:cubicBezTo>
                  <a:pt x="0" y="124305"/>
                  <a:pt x="124305" y="0"/>
                  <a:pt x="277642" y="0"/>
                </a:cubicBezTo>
                <a:lnTo>
                  <a:pt x="2498780" y="0"/>
                </a:lnTo>
                <a:cubicBezTo>
                  <a:pt x="2652117" y="0"/>
                  <a:pt x="2776422" y="124305"/>
                  <a:pt x="2776422" y="277642"/>
                </a:cubicBezTo>
                <a:lnTo>
                  <a:pt x="2776422" y="4248321"/>
                </a:lnTo>
                <a:cubicBezTo>
                  <a:pt x="2776422" y="4401658"/>
                  <a:pt x="2652117" y="4525963"/>
                  <a:pt x="2498780" y="4525963"/>
                </a:cubicBezTo>
                <a:lnTo>
                  <a:pt x="277642" y="4525963"/>
                </a:lnTo>
                <a:cubicBezTo>
                  <a:pt x="124305" y="4525963"/>
                  <a:pt x="0" y="4401658"/>
                  <a:pt x="0" y="4248321"/>
                </a:cubicBezTo>
                <a:lnTo>
                  <a:pt x="0" y="27764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0688" tIns="1981073" rIns="170688" bIns="1075881" numCol="1" spcCol="1270" anchor="t" anchorCtr="0">
            <a:noAutofit/>
          </a:bodyPr>
          <a:lstStyle/>
          <a:p>
            <a:pPr marL="0" lvl="0" indent="0" algn="ctr" defTabSz="1066800">
              <a:lnSpc>
                <a:spcPct val="100000"/>
              </a:lnSpc>
              <a:spcBef>
                <a:spcPct val="0"/>
              </a:spcBef>
              <a:spcAft>
                <a:spcPts val="600"/>
              </a:spcAft>
              <a:buNone/>
            </a:pPr>
            <a:r>
              <a:rPr lang="en-US" sz="2400" b="1" kern="1200" dirty="0" err="1"/>
              <a:t>BioPesticides</a:t>
            </a:r>
            <a:endParaRPr lang="en-US" sz="2400" b="1" kern="1200" dirty="0"/>
          </a:p>
        </p:txBody>
      </p:sp>
      <p:sp>
        <p:nvSpPr>
          <p:cNvPr id="12" name="Oval 11"/>
          <p:cNvSpPr/>
          <p:nvPr/>
        </p:nvSpPr>
        <p:spPr>
          <a:xfrm>
            <a:off x="1248241" y="1752600"/>
            <a:ext cx="1335689" cy="1750846"/>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3" name="Freeform: Shape 12"/>
          <p:cNvSpPr/>
          <p:nvPr/>
        </p:nvSpPr>
        <p:spPr>
          <a:xfrm>
            <a:off x="3220187" y="1600202"/>
            <a:ext cx="2460570" cy="5257799"/>
          </a:xfrm>
          <a:custGeom>
            <a:avLst/>
            <a:gdLst>
              <a:gd name="connsiteX0" fmla="*/ 0 w 2776422"/>
              <a:gd name="connsiteY0" fmla="*/ 277642 h 4525963"/>
              <a:gd name="connsiteX1" fmla="*/ 277642 w 2776422"/>
              <a:gd name="connsiteY1" fmla="*/ 0 h 4525963"/>
              <a:gd name="connsiteX2" fmla="*/ 2498780 w 2776422"/>
              <a:gd name="connsiteY2" fmla="*/ 0 h 4525963"/>
              <a:gd name="connsiteX3" fmla="*/ 2776422 w 2776422"/>
              <a:gd name="connsiteY3" fmla="*/ 277642 h 4525963"/>
              <a:gd name="connsiteX4" fmla="*/ 2776422 w 2776422"/>
              <a:gd name="connsiteY4" fmla="*/ 4248321 h 4525963"/>
              <a:gd name="connsiteX5" fmla="*/ 2498780 w 2776422"/>
              <a:gd name="connsiteY5" fmla="*/ 4525963 h 4525963"/>
              <a:gd name="connsiteX6" fmla="*/ 277642 w 2776422"/>
              <a:gd name="connsiteY6" fmla="*/ 4525963 h 4525963"/>
              <a:gd name="connsiteX7" fmla="*/ 0 w 2776422"/>
              <a:gd name="connsiteY7" fmla="*/ 4248321 h 4525963"/>
              <a:gd name="connsiteX8" fmla="*/ 0 w 2776422"/>
              <a:gd name="connsiteY8" fmla="*/ 277642 h 452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6422" h="4525963">
                <a:moveTo>
                  <a:pt x="0" y="277642"/>
                </a:moveTo>
                <a:cubicBezTo>
                  <a:pt x="0" y="124305"/>
                  <a:pt x="124305" y="0"/>
                  <a:pt x="277642" y="0"/>
                </a:cubicBezTo>
                <a:lnTo>
                  <a:pt x="2498780" y="0"/>
                </a:lnTo>
                <a:cubicBezTo>
                  <a:pt x="2652117" y="0"/>
                  <a:pt x="2776422" y="124305"/>
                  <a:pt x="2776422" y="277642"/>
                </a:cubicBezTo>
                <a:lnTo>
                  <a:pt x="2776422" y="4248321"/>
                </a:lnTo>
                <a:cubicBezTo>
                  <a:pt x="2776422" y="4401658"/>
                  <a:pt x="2652117" y="4525963"/>
                  <a:pt x="2498780" y="4525963"/>
                </a:cubicBezTo>
                <a:lnTo>
                  <a:pt x="277642" y="4525963"/>
                </a:lnTo>
                <a:cubicBezTo>
                  <a:pt x="124305" y="4525963"/>
                  <a:pt x="0" y="4401658"/>
                  <a:pt x="0" y="4248321"/>
                </a:cubicBezTo>
                <a:lnTo>
                  <a:pt x="0" y="277642"/>
                </a:lnTo>
                <a:close/>
              </a:path>
            </a:pathLst>
          </a:custGeom>
        </p:spPr>
        <p:style>
          <a:lnRef idx="2">
            <a:schemeClr val="lt1">
              <a:hueOff val="0"/>
              <a:satOff val="0"/>
              <a:lumOff val="0"/>
              <a:alphaOff val="0"/>
            </a:schemeClr>
          </a:lnRef>
          <a:fillRef idx="1">
            <a:schemeClr val="accent2">
              <a:hueOff val="-5092497"/>
              <a:satOff val="10936"/>
              <a:lumOff val="-6275"/>
              <a:alphaOff val="0"/>
            </a:schemeClr>
          </a:fillRef>
          <a:effectRef idx="0">
            <a:schemeClr val="accent2">
              <a:hueOff val="-5092497"/>
              <a:satOff val="10936"/>
              <a:lumOff val="-6275"/>
              <a:alphaOff val="0"/>
            </a:schemeClr>
          </a:effectRef>
          <a:fontRef idx="minor">
            <a:schemeClr val="lt1"/>
          </a:fontRef>
        </p:style>
        <p:txBody>
          <a:bodyPr spcFirstLastPara="0" vert="horz" wrap="square" lIns="170688" tIns="1981073" rIns="170688" bIns="1075881" numCol="1" spcCol="1270" anchor="t" anchorCtr="0">
            <a:noAutofit/>
          </a:bodyPr>
          <a:lstStyle/>
          <a:p>
            <a:pPr marL="0" lvl="0" indent="0" algn="ctr" defTabSz="1066800">
              <a:lnSpc>
                <a:spcPct val="100000"/>
              </a:lnSpc>
              <a:spcBef>
                <a:spcPct val="0"/>
              </a:spcBef>
              <a:spcAft>
                <a:spcPts val="600"/>
              </a:spcAft>
              <a:buNone/>
            </a:pPr>
            <a:r>
              <a:rPr lang="en-US" sz="2400" b="1" kern="1200" dirty="0" err="1"/>
              <a:t>BioStimulants</a:t>
            </a:r>
            <a:endParaRPr lang="en-US" sz="2400" b="1" kern="1200" dirty="0"/>
          </a:p>
        </p:txBody>
      </p:sp>
      <p:sp>
        <p:nvSpPr>
          <p:cNvPr id="14" name="Oval 13"/>
          <p:cNvSpPr/>
          <p:nvPr/>
        </p:nvSpPr>
        <p:spPr>
          <a:xfrm>
            <a:off x="3782629" y="1752600"/>
            <a:ext cx="1335689" cy="1750846"/>
          </a:xfrm>
          <a:prstGeom prst="ellipse">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2">
              <a:tint val="50000"/>
              <a:hueOff val="-5343538"/>
              <a:satOff val="-134"/>
              <a:lumOff val="-960"/>
              <a:alphaOff val="0"/>
            </a:schemeClr>
          </a:effectRef>
          <a:fontRef idx="minor">
            <a:schemeClr val="lt1">
              <a:hueOff val="0"/>
              <a:satOff val="0"/>
              <a:lumOff val="0"/>
              <a:alphaOff val="0"/>
            </a:schemeClr>
          </a:fontRef>
        </p:style>
      </p:sp>
      <p:sp>
        <p:nvSpPr>
          <p:cNvPr id="15" name="Freeform: Shape 14"/>
          <p:cNvSpPr/>
          <p:nvPr/>
        </p:nvSpPr>
        <p:spPr>
          <a:xfrm>
            <a:off x="5754575" y="1600202"/>
            <a:ext cx="2460570" cy="5257799"/>
          </a:xfrm>
          <a:custGeom>
            <a:avLst/>
            <a:gdLst>
              <a:gd name="connsiteX0" fmla="*/ 0 w 2776422"/>
              <a:gd name="connsiteY0" fmla="*/ 277642 h 4525963"/>
              <a:gd name="connsiteX1" fmla="*/ 277642 w 2776422"/>
              <a:gd name="connsiteY1" fmla="*/ 0 h 4525963"/>
              <a:gd name="connsiteX2" fmla="*/ 2498780 w 2776422"/>
              <a:gd name="connsiteY2" fmla="*/ 0 h 4525963"/>
              <a:gd name="connsiteX3" fmla="*/ 2776422 w 2776422"/>
              <a:gd name="connsiteY3" fmla="*/ 277642 h 4525963"/>
              <a:gd name="connsiteX4" fmla="*/ 2776422 w 2776422"/>
              <a:gd name="connsiteY4" fmla="*/ 4248321 h 4525963"/>
              <a:gd name="connsiteX5" fmla="*/ 2498780 w 2776422"/>
              <a:gd name="connsiteY5" fmla="*/ 4525963 h 4525963"/>
              <a:gd name="connsiteX6" fmla="*/ 277642 w 2776422"/>
              <a:gd name="connsiteY6" fmla="*/ 4525963 h 4525963"/>
              <a:gd name="connsiteX7" fmla="*/ 0 w 2776422"/>
              <a:gd name="connsiteY7" fmla="*/ 4248321 h 4525963"/>
              <a:gd name="connsiteX8" fmla="*/ 0 w 2776422"/>
              <a:gd name="connsiteY8" fmla="*/ 277642 h 452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6422" h="4525963">
                <a:moveTo>
                  <a:pt x="0" y="277642"/>
                </a:moveTo>
                <a:cubicBezTo>
                  <a:pt x="0" y="124305"/>
                  <a:pt x="124305" y="0"/>
                  <a:pt x="277642" y="0"/>
                </a:cubicBezTo>
                <a:lnTo>
                  <a:pt x="2498780" y="0"/>
                </a:lnTo>
                <a:cubicBezTo>
                  <a:pt x="2652117" y="0"/>
                  <a:pt x="2776422" y="124305"/>
                  <a:pt x="2776422" y="277642"/>
                </a:cubicBezTo>
                <a:lnTo>
                  <a:pt x="2776422" y="4248321"/>
                </a:lnTo>
                <a:cubicBezTo>
                  <a:pt x="2776422" y="4401658"/>
                  <a:pt x="2652117" y="4525963"/>
                  <a:pt x="2498780" y="4525963"/>
                </a:cubicBezTo>
                <a:lnTo>
                  <a:pt x="277642" y="4525963"/>
                </a:lnTo>
                <a:cubicBezTo>
                  <a:pt x="124305" y="4525963"/>
                  <a:pt x="0" y="4401658"/>
                  <a:pt x="0" y="4248321"/>
                </a:cubicBezTo>
                <a:lnTo>
                  <a:pt x="0" y="277642"/>
                </a:lnTo>
                <a:close/>
              </a:path>
            </a:pathLst>
          </a:custGeom>
        </p:spPr>
        <p:style>
          <a:lnRef idx="2">
            <a:schemeClr val="lt1">
              <a:hueOff val="0"/>
              <a:satOff val="0"/>
              <a:lumOff val="0"/>
              <a:alphaOff val="0"/>
            </a:schemeClr>
          </a:lnRef>
          <a:fillRef idx="1">
            <a:schemeClr val="accent2">
              <a:hueOff val="-10184995"/>
              <a:satOff val="21873"/>
              <a:lumOff val="-12549"/>
              <a:alphaOff val="0"/>
            </a:schemeClr>
          </a:fillRef>
          <a:effectRef idx="0">
            <a:schemeClr val="accent2">
              <a:hueOff val="-10184995"/>
              <a:satOff val="21873"/>
              <a:lumOff val="-12549"/>
              <a:alphaOff val="0"/>
            </a:schemeClr>
          </a:effectRef>
          <a:fontRef idx="minor">
            <a:schemeClr val="lt1"/>
          </a:fontRef>
        </p:style>
        <p:txBody>
          <a:bodyPr spcFirstLastPara="0" vert="horz" wrap="square" lIns="170688" tIns="1981073" rIns="170688" bIns="1075881" numCol="1" spcCol="1270" anchor="t" anchorCtr="0">
            <a:noAutofit/>
          </a:bodyPr>
          <a:lstStyle/>
          <a:p>
            <a:pPr marL="0" lvl="0" indent="0" algn="ctr" defTabSz="1066800">
              <a:lnSpc>
                <a:spcPct val="90000"/>
              </a:lnSpc>
              <a:spcBef>
                <a:spcPct val="0"/>
              </a:spcBef>
              <a:spcAft>
                <a:spcPct val="35000"/>
              </a:spcAft>
              <a:buNone/>
            </a:pPr>
            <a:r>
              <a:rPr lang="en-US" sz="2400" b="1" kern="1200" dirty="0" err="1"/>
              <a:t>BioFertilizers</a:t>
            </a:r>
            <a:endParaRPr lang="en-US" sz="2400" b="0" kern="1200" dirty="0"/>
          </a:p>
        </p:txBody>
      </p:sp>
      <p:sp>
        <p:nvSpPr>
          <p:cNvPr id="16" name="Oval 15"/>
          <p:cNvSpPr/>
          <p:nvPr/>
        </p:nvSpPr>
        <p:spPr>
          <a:xfrm>
            <a:off x="6317017" y="1752600"/>
            <a:ext cx="1335689" cy="1750846"/>
          </a:xfrm>
          <a:prstGeom prst="ellipse">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2">
              <a:tint val="50000"/>
              <a:hueOff val="-10687075"/>
              <a:satOff val="-268"/>
              <a:lumOff val="-1919"/>
              <a:alphaOff val="0"/>
            </a:schemeClr>
          </a:effectRef>
          <a:fontRef idx="minor">
            <a:schemeClr val="lt1">
              <a:hueOff val="0"/>
              <a:satOff val="0"/>
              <a:lumOff val="0"/>
              <a:alphaOff val="0"/>
            </a:schemeClr>
          </a:fontRef>
        </p:style>
      </p:sp>
      <p:sp>
        <p:nvSpPr>
          <p:cNvPr id="17" name="Arrow: Left-Right 16"/>
          <p:cNvSpPr/>
          <p:nvPr/>
        </p:nvSpPr>
        <p:spPr>
          <a:xfrm>
            <a:off x="985519" y="6069332"/>
            <a:ext cx="6929909" cy="788669"/>
          </a:xfrm>
          <a:prstGeom prst="leftRightArrow">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algn="ctr"/>
            <a:r>
              <a:rPr lang="en-US" b="1" kern="0" dirty="0">
                <a:solidFill>
                  <a:sysClr val="windowText" lastClr="000000"/>
                </a:solidFill>
              </a:rPr>
              <a:t>Product claims and marketing intent are critical</a:t>
            </a:r>
          </a:p>
        </p:txBody>
      </p:sp>
      <p:sp>
        <p:nvSpPr>
          <p:cNvPr id="6" name="TextBox 5"/>
          <p:cNvSpPr txBox="1"/>
          <p:nvPr/>
        </p:nvSpPr>
        <p:spPr>
          <a:xfrm>
            <a:off x="868001" y="4140058"/>
            <a:ext cx="2096166" cy="923330"/>
          </a:xfrm>
          <a:prstGeom prst="rect">
            <a:avLst/>
          </a:prstGeom>
          <a:noFill/>
        </p:spPr>
        <p:txBody>
          <a:bodyPr wrap="square" rtlCol="0">
            <a:spAutoFit/>
          </a:bodyPr>
          <a:lstStyle/>
          <a:p>
            <a:pPr algn="ctr"/>
            <a:r>
              <a:rPr lang="en-US" dirty="0">
                <a:solidFill>
                  <a:schemeClr val="bg1"/>
                </a:solidFill>
              </a:rPr>
              <a:t>Pesticides and Plant Growth Regulators (PGRs)</a:t>
            </a:r>
          </a:p>
        </p:txBody>
      </p:sp>
      <p:sp>
        <p:nvSpPr>
          <p:cNvPr id="18" name="Arrow: Left-Right 17"/>
          <p:cNvSpPr/>
          <p:nvPr/>
        </p:nvSpPr>
        <p:spPr>
          <a:xfrm>
            <a:off x="3829050" y="5312271"/>
            <a:ext cx="4337080" cy="938778"/>
          </a:xfrm>
          <a:prstGeom prst="leftRightArrow">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algn="ctr"/>
            <a:r>
              <a:rPr lang="en-US" sz="1400" b="1" dirty="0"/>
              <a:t>State Fertilizer Laws</a:t>
            </a:r>
          </a:p>
          <a:p>
            <a:pPr algn="ctr"/>
            <a:r>
              <a:rPr lang="en-US" sz="1400" b="1" dirty="0"/>
              <a:t>American Association of Plant Food Control Officials (AAPFCO)</a:t>
            </a:r>
          </a:p>
        </p:txBody>
      </p:sp>
      <p:sp>
        <p:nvSpPr>
          <p:cNvPr id="20" name="Arrow: Left-Right 19"/>
          <p:cNvSpPr/>
          <p:nvPr/>
        </p:nvSpPr>
        <p:spPr>
          <a:xfrm>
            <a:off x="924649" y="5004822"/>
            <a:ext cx="2716284" cy="938778"/>
          </a:xfrm>
          <a:prstGeom prst="leftRightArrow">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algn="ctr"/>
            <a:r>
              <a:rPr lang="en-US" sz="1400" b="1" dirty="0"/>
              <a:t>FIFRA</a:t>
            </a:r>
          </a:p>
          <a:p>
            <a:pPr algn="ctr"/>
            <a:r>
              <a:rPr lang="en-US" sz="1400" b="1" dirty="0"/>
              <a:t>EPA</a:t>
            </a:r>
          </a:p>
        </p:txBody>
      </p:sp>
      <p:sp>
        <p:nvSpPr>
          <p:cNvPr id="21" name="TextBox 20"/>
          <p:cNvSpPr txBox="1"/>
          <p:nvPr/>
        </p:nvSpPr>
        <p:spPr>
          <a:xfrm>
            <a:off x="3390234" y="4114800"/>
            <a:ext cx="2096166" cy="1200329"/>
          </a:xfrm>
          <a:prstGeom prst="rect">
            <a:avLst/>
          </a:prstGeom>
          <a:noFill/>
        </p:spPr>
        <p:txBody>
          <a:bodyPr wrap="square" rtlCol="0">
            <a:spAutoFit/>
          </a:bodyPr>
          <a:lstStyle/>
          <a:p>
            <a:pPr algn="ctr"/>
            <a:r>
              <a:rPr lang="en-US" dirty="0">
                <a:solidFill>
                  <a:schemeClr val="bg1"/>
                </a:solidFill>
              </a:rPr>
              <a:t>Materials that improve vigor, yield, stress tolerance, etc.</a:t>
            </a:r>
          </a:p>
        </p:txBody>
      </p:sp>
      <p:sp>
        <p:nvSpPr>
          <p:cNvPr id="22" name="TextBox 21"/>
          <p:cNvSpPr txBox="1"/>
          <p:nvPr/>
        </p:nvSpPr>
        <p:spPr>
          <a:xfrm>
            <a:off x="5904834" y="4078069"/>
            <a:ext cx="2096166" cy="1477328"/>
          </a:xfrm>
          <a:prstGeom prst="rect">
            <a:avLst/>
          </a:prstGeom>
          <a:noFill/>
        </p:spPr>
        <p:txBody>
          <a:bodyPr wrap="square" rtlCol="0">
            <a:spAutoFit/>
          </a:bodyPr>
          <a:lstStyle/>
          <a:p>
            <a:pPr algn="ctr"/>
            <a:r>
              <a:rPr lang="en-US" dirty="0">
                <a:solidFill>
                  <a:schemeClr val="bg1"/>
                </a:solidFill>
              </a:rPr>
              <a:t>Living microorganisms that increase nutrient availability</a:t>
            </a:r>
          </a:p>
        </p:txBody>
      </p:sp>
    </p:spTree>
    <p:extLst>
      <p:ext uri="{BB962C8B-B14F-4D97-AF65-F5344CB8AC3E}">
        <p14:creationId xmlns:p14="http://schemas.microsoft.com/office/powerpoint/2010/main" val="2356630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fontScale="90000"/>
          </a:bodyPr>
          <a:lstStyle/>
          <a:p>
            <a:r>
              <a:rPr lang="en-US" b="1" dirty="0"/>
              <a:t>ASTA Priorities</a:t>
            </a:r>
          </a:p>
        </p:txBody>
      </p:sp>
      <p:sp>
        <p:nvSpPr>
          <p:cNvPr id="3" name="Content Placeholder 2"/>
          <p:cNvSpPr>
            <a:spLocks noGrp="1"/>
          </p:cNvSpPr>
          <p:nvPr>
            <p:ph idx="1"/>
          </p:nvPr>
        </p:nvSpPr>
        <p:spPr>
          <a:xfrm>
            <a:off x="381000" y="1295400"/>
            <a:ext cx="8305800" cy="5181600"/>
          </a:xfrm>
        </p:spPr>
        <p:txBody>
          <a:bodyPr>
            <a:normAutofit lnSpcReduction="10000"/>
          </a:bodyPr>
          <a:lstStyle/>
          <a:p>
            <a:pPr lvl="1"/>
            <a:r>
              <a:rPr lang="en-US" dirty="0" smtClean="0"/>
              <a:t>Education </a:t>
            </a:r>
            <a:r>
              <a:rPr lang="en-US" dirty="0"/>
              <a:t>and Outreach</a:t>
            </a:r>
          </a:p>
          <a:p>
            <a:pPr lvl="2"/>
            <a:r>
              <a:rPr lang="en-US" dirty="0"/>
              <a:t>Align on terminology and definitions and educate on those throughout the industry and regulatory community. </a:t>
            </a:r>
          </a:p>
          <a:p>
            <a:pPr lvl="2"/>
            <a:r>
              <a:rPr lang="en-US" dirty="0"/>
              <a:t>Provide educational information on types of biologicals, applications, the role of treated seed and where biologicals fit within potential regulatory frameworks.    </a:t>
            </a:r>
          </a:p>
          <a:p>
            <a:pPr lvl="1"/>
            <a:r>
              <a:rPr lang="en-US" dirty="0"/>
              <a:t>Seed labeling</a:t>
            </a:r>
          </a:p>
          <a:p>
            <a:pPr lvl="2"/>
            <a:r>
              <a:rPr lang="en-US" dirty="0"/>
              <a:t>Facilitate inter-state movement of coated seed</a:t>
            </a:r>
          </a:p>
          <a:p>
            <a:pPr lvl="2"/>
            <a:r>
              <a:rPr lang="en-US" dirty="0"/>
              <a:t>Consistent and predictable regulation of requirements</a:t>
            </a:r>
          </a:p>
          <a:p>
            <a:pPr lvl="2"/>
            <a:r>
              <a:rPr lang="en-US" dirty="0"/>
              <a:t>Engagement with registrants to update product labels, if needed</a:t>
            </a:r>
          </a:p>
          <a:p>
            <a:pPr lvl="1"/>
            <a:r>
              <a:rPr lang="en-US" dirty="0"/>
              <a:t>Approaches for consumer assurance</a:t>
            </a:r>
          </a:p>
          <a:p>
            <a:pPr lvl="2"/>
            <a:r>
              <a:rPr lang="en-US" dirty="0"/>
              <a:t>Ensure truth in labeling</a:t>
            </a:r>
          </a:p>
          <a:p>
            <a:pPr lvl="2"/>
            <a:r>
              <a:rPr lang="en-US" dirty="0"/>
              <a:t>Determine testing standards, both internal to seed companies and for oversight purposes</a:t>
            </a:r>
          </a:p>
          <a:p>
            <a:pPr lvl="1"/>
            <a:r>
              <a:rPr lang="en-US" dirty="0"/>
              <a:t>Import/Export of Coated Seed </a:t>
            </a:r>
          </a:p>
          <a:p>
            <a:pPr lvl="2"/>
            <a:r>
              <a:rPr lang="en-US" dirty="0"/>
              <a:t>Second Tier – will address once the items above are more mature</a:t>
            </a:r>
          </a:p>
          <a:p>
            <a:endParaRPr lang="en-US" dirty="0"/>
          </a:p>
        </p:txBody>
      </p:sp>
    </p:spTree>
    <p:extLst>
      <p:ext uri="{BB962C8B-B14F-4D97-AF65-F5344CB8AC3E}">
        <p14:creationId xmlns:p14="http://schemas.microsoft.com/office/powerpoint/2010/main" val="649690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ASTA Biologicals Working Group Report </a:t>
            </a:r>
            <a:endParaRPr lang="en-US" b="1" dirty="0"/>
          </a:p>
        </p:txBody>
      </p:sp>
      <p:sp>
        <p:nvSpPr>
          <p:cNvPr id="3" name="Content Placeholder 2"/>
          <p:cNvSpPr>
            <a:spLocks noGrp="1"/>
          </p:cNvSpPr>
          <p:nvPr>
            <p:ph idx="1"/>
          </p:nvPr>
        </p:nvSpPr>
        <p:spPr/>
        <p:txBody>
          <a:bodyPr>
            <a:normAutofit/>
          </a:bodyPr>
          <a:lstStyle/>
          <a:p>
            <a:r>
              <a:rPr lang="en-US" b="1" dirty="0"/>
              <a:t>Communication and Education </a:t>
            </a:r>
          </a:p>
          <a:p>
            <a:pPr lvl="1"/>
            <a:r>
              <a:rPr lang="en-US" dirty="0"/>
              <a:t>Various Audiences: Seed companies, </a:t>
            </a:r>
            <a:r>
              <a:rPr lang="en-US" dirty="0" smtClean="0"/>
              <a:t>hill, </a:t>
            </a:r>
            <a:r>
              <a:rPr lang="en-US" dirty="0"/>
              <a:t>regulators</a:t>
            </a:r>
          </a:p>
          <a:p>
            <a:pPr lvl="1"/>
            <a:r>
              <a:rPr lang="en-US" dirty="0"/>
              <a:t>Seed company - Visual flow chart starting with </a:t>
            </a:r>
            <a:r>
              <a:rPr lang="en-US" dirty="0" smtClean="0"/>
              <a:t>claims that drive category</a:t>
            </a:r>
            <a:endParaRPr lang="en-US" dirty="0"/>
          </a:p>
          <a:p>
            <a:pPr lvl="1"/>
            <a:r>
              <a:rPr lang="en-US" dirty="0"/>
              <a:t>	       Worker safety connection  </a:t>
            </a:r>
          </a:p>
          <a:p>
            <a:pPr lvl="1"/>
            <a:r>
              <a:rPr lang="en-US" dirty="0"/>
              <a:t>Regulators - Alignment with Federal Seed Act  </a:t>
            </a:r>
          </a:p>
          <a:p>
            <a:pPr lvl="1"/>
            <a:r>
              <a:rPr lang="en-US" dirty="0"/>
              <a:t>Hill - Basic communication needs </a:t>
            </a:r>
          </a:p>
          <a:p>
            <a:r>
              <a:rPr lang="en-US" b="1" dirty="0"/>
              <a:t>Labeling</a:t>
            </a:r>
            <a:r>
              <a:rPr lang="en-US" dirty="0"/>
              <a:t> </a:t>
            </a:r>
            <a:endParaRPr lang="en-US" dirty="0" smtClean="0"/>
          </a:p>
          <a:p>
            <a:pPr lvl="1"/>
            <a:r>
              <a:rPr lang="en-US" dirty="0"/>
              <a:t>A</a:t>
            </a:r>
            <a:r>
              <a:rPr lang="en-US" dirty="0" smtClean="0"/>
              <a:t>t </a:t>
            </a:r>
            <a:r>
              <a:rPr lang="en-US" dirty="0"/>
              <a:t>the state level – goal of </a:t>
            </a:r>
            <a:r>
              <a:rPr lang="en-US" dirty="0" smtClean="0"/>
              <a:t>consistency/predictability</a:t>
            </a:r>
            <a:endParaRPr lang="en-US" dirty="0"/>
          </a:p>
          <a:p>
            <a:r>
              <a:rPr lang="en-US" b="1" dirty="0"/>
              <a:t>Customer Assurance </a:t>
            </a:r>
          </a:p>
          <a:p>
            <a:pPr lvl="1"/>
            <a:r>
              <a:rPr lang="en-US" dirty="0" smtClean="0"/>
              <a:t>Testing </a:t>
            </a:r>
            <a:r>
              <a:rPr lang="en-US" dirty="0"/>
              <a:t>will be </a:t>
            </a:r>
            <a:r>
              <a:rPr lang="en-US"/>
              <a:t>a </a:t>
            </a:r>
            <a:r>
              <a:rPr lang="en-US" smtClean="0"/>
              <a:t>challenge</a:t>
            </a:r>
            <a:endParaRPr lang="en-US" dirty="0"/>
          </a:p>
        </p:txBody>
      </p:sp>
    </p:spTree>
    <p:extLst>
      <p:ext uri="{BB962C8B-B14F-4D97-AF65-F5344CB8AC3E}">
        <p14:creationId xmlns:p14="http://schemas.microsoft.com/office/powerpoint/2010/main" val="2171733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Coordination with BPIA and </a:t>
            </a:r>
            <a:r>
              <a:rPr lang="en-US" b="1" dirty="0" err="1" smtClean="0"/>
              <a:t>Biostimulant</a:t>
            </a:r>
            <a:r>
              <a:rPr lang="en-US" b="1" dirty="0" smtClean="0"/>
              <a:t> Coalition on Federal Regulatory Approaches </a:t>
            </a:r>
            <a:endParaRPr lang="en-US" b="1" dirty="0"/>
          </a:p>
        </p:txBody>
      </p:sp>
      <p:sp>
        <p:nvSpPr>
          <p:cNvPr id="3" name="Content Placeholder 2"/>
          <p:cNvSpPr>
            <a:spLocks noGrp="1"/>
          </p:cNvSpPr>
          <p:nvPr>
            <p:ph idx="1"/>
          </p:nvPr>
        </p:nvSpPr>
        <p:spPr/>
        <p:txBody>
          <a:bodyPr/>
          <a:lstStyle/>
          <a:p>
            <a:pPr marL="182880" lvl="1"/>
            <a:r>
              <a:rPr lang="en-US" sz="2400" dirty="0" smtClean="0"/>
              <a:t>EPA </a:t>
            </a:r>
          </a:p>
          <a:p>
            <a:pPr marL="457200" lvl="2"/>
            <a:r>
              <a:rPr lang="en-US" sz="2400" dirty="0" smtClean="0"/>
              <a:t>Pending guidance on </a:t>
            </a:r>
            <a:r>
              <a:rPr lang="en-US" sz="2400" dirty="0" err="1" smtClean="0"/>
              <a:t>permissable</a:t>
            </a:r>
            <a:r>
              <a:rPr lang="en-US" sz="2400" dirty="0" smtClean="0"/>
              <a:t> label claims  (</a:t>
            </a:r>
            <a:r>
              <a:rPr lang="en-US" sz="2400" dirty="0" err="1" smtClean="0"/>
              <a:t>ie</a:t>
            </a:r>
            <a:r>
              <a:rPr lang="en-US" sz="2400" dirty="0" smtClean="0"/>
              <a:t> non-plant regulator claims) </a:t>
            </a:r>
          </a:p>
          <a:p>
            <a:pPr marL="457200" lvl="2"/>
            <a:r>
              <a:rPr lang="en-US" sz="2400" dirty="0" smtClean="0"/>
              <a:t>Will not include a definition of “</a:t>
            </a:r>
            <a:r>
              <a:rPr lang="en-US" sz="2400" dirty="0" err="1" smtClean="0"/>
              <a:t>biostimulant</a:t>
            </a:r>
            <a:r>
              <a:rPr lang="en-US" sz="2400" dirty="0" smtClean="0"/>
              <a:t>” or “nutritional chemical”</a:t>
            </a:r>
          </a:p>
          <a:p>
            <a:pPr marL="731520" lvl="3"/>
            <a:r>
              <a:rPr lang="en-US" sz="2400" dirty="0" smtClean="0"/>
              <a:t>Timing unclear </a:t>
            </a:r>
          </a:p>
          <a:p>
            <a:pPr marL="731520" lvl="3"/>
            <a:r>
              <a:rPr lang="en-US" sz="2400" dirty="0" smtClean="0"/>
              <a:t>EPA staff said OMB was reviewing could be delayed until end 2018 early 2019</a:t>
            </a:r>
            <a:endParaRPr lang="en-US" dirty="0"/>
          </a:p>
          <a:p>
            <a:endParaRPr lang="en-US" dirty="0"/>
          </a:p>
        </p:txBody>
      </p:sp>
    </p:spTree>
    <p:extLst>
      <p:ext uri="{BB962C8B-B14F-4D97-AF65-F5344CB8AC3E}">
        <p14:creationId xmlns:p14="http://schemas.microsoft.com/office/powerpoint/2010/main" val="44423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Coordination with BPIA and </a:t>
            </a:r>
            <a:r>
              <a:rPr lang="en-US" b="1" dirty="0" err="1"/>
              <a:t>Biostimulant</a:t>
            </a:r>
            <a:r>
              <a:rPr lang="en-US" b="1" dirty="0"/>
              <a:t> Coalition on Federal Regulatory Approaches </a:t>
            </a:r>
          </a:p>
        </p:txBody>
      </p:sp>
      <p:sp>
        <p:nvSpPr>
          <p:cNvPr id="3" name="Content Placeholder 2"/>
          <p:cNvSpPr>
            <a:spLocks noGrp="1"/>
          </p:cNvSpPr>
          <p:nvPr>
            <p:ph idx="1"/>
          </p:nvPr>
        </p:nvSpPr>
        <p:spPr/>
        <p:txBody>
          <a:bodyPr/>
          <a:lstStyle/>
          <a:p>
            <a:pPr marL="182880" lvl="1"/>
            <a:r>
              <a:rPr lang="en-US" dirty="0"/>
              <a:t>Farm Bill - Goals</a:t>
            </a:r>
          </a:p>
          <a:p>
            <a:pPr marL="457200" lvl="2"/>
            <a:r>
              <a:rPr lang="en-US" sz="2000" dirty="0" err="1"/>
              <a:t>Biostimulant</a:t>
            </a:r>
            <a:r>
              <a:rPr lang="en-US" sz="2000" dirty="0"/>
              <a:t> definition</a:t>
            </a:r>
          </a:p>
          <a:p>
            <a:pPr marL="731520" lvl="3"/>
            <a:r>
              <a:rPr lang="en-US" sz="2000" dirty="0"/>
              <a:t>“A substance or substances and/or micro-organisms whose function when applied to seeds, plants or the rhizosphere is to stimulate natural processes enhanced/benefit nutrient uptake, nutrient efficiency, tolerance to abiotic </a:t>
            </a:r>
            <a:r>
              <a:rPr lang="en-US" sz="2000" dirty="0" smtClean="0"/>
              <a:t>stress</a:t>
            </a:r>
            <a:r>
              <a:rPr lang="en-US" sz="2000" dirty="0"/>
              <a:t>, crop quality and/or yield. </a:t>
            </a:r>
          </a:p>
          <a:p>
            <a:pPr marL="457200" lvl="2"/>
            <a:r>
              <a:rPr lang="en-US" sz="2000" dirty="0"/>
              <a:t>Study on potential regulatory </a:t>
            </a:r>
            <a:r>
              <a:rPr lang="en-US" sz="2000" dirty="0" smtClean="0"/>
              <a:t>paths for </a:t>
            </a:r>
            <a:r>
              <a:rPr lang="en-US" sz="2000" dirty="0" err="1" smtClean="0"/>
              <a:t>biostimulants</a:t>
            </a:r>
            <a:r>
              <a:rPr lang="en-US" sz="2000" dirty="0" smtClean="0"/>
              <a:t> – not as pesticides or plant regulators </a:t>
            </a:r>
            <a:endParaRPr lang="en-US" sz="2000" dirty="0"/>
          </a:p>
          <a:p>
            <a:pPr marL="457200" lvl="2"/>
            <a:r>
              <a:rPr lang="en-US" sz="2000" dirty="0"/>
              <a:t>Inclusion of use of plant </a:t>
            </a:r>
            <a:r>
              <a:rPr lang="en-US" sz="2000" dirty="0" err="1" smtClean="0"/>
              <a:t>biostimulants</a:t>
            </a:r>
            <a:r>
              <a:rPr lang="en-US" sz="2000" dirty="0" smtClean="0"/>
              <a:t> as a conservation practice</a:t>
            </a:r>
          </a:p>
          <a:p>
            <a:pPr marL="182880" lvl="1"/>
            <a:r>
              <a:rPr lang="en-US" dirty="0" smtClean="0"/>
              <a:t>Supporters:  BPIA, </a:t>
            </a:r>
            <a:r>
              <a:rPr lang="en-US" dirty="0" err="1" smtClean="0"/>
              <a:t>Biostimulant</a:t>
            </a:r>
            <a:r>
              <a:rPr lang="en-US" dirty="0" smtClean="0"/>
              <a:t> Coalition, ASTA, The Fertilizer Institute </a:t>
            </a:r>
          </a:p>
          <a:p>
            <a:pPr marL="182880" lvl="1"/>
            <a:r>
              <a:rPr lang="en-US" dirty="0" smtClean="0"/>
              <a:t>Farm Bill – Timing </a:t>
            </a:r>
            <a:endParaRPr lang="en-US" dirty="0"/>
          </a:p>
        </p:txBody>
      </p:sp>
    </p:spTree>
    <p:extLst>
      <p:ext uri="{BB962C8B-B14F-4D97-AF65-F5344CB8AC3E}">
        <p14:creationId xmlns:p14="http://schemas.microsoft.com/office/powerpoint/2010/main" val="749389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Treated Article Exemption Update </a:t>
            </a:r>
            <a:endParaRPr lang="en-US" b="1" dirty="0"/>
          </a:p>
        </p:txBody>
      </p:sp>
      <p:sp>
        <p:nvSpPr>
          <p:cNvPr id="3" name="Content Placeholder 2"/>
          <p:cNvSpPr>
            <a:spLocks noGrp="1"/>
          </p:cNvSpPr>
          <p:nvPr>
            <p:ph idx="1"/>
          </p:nvPr>
        </p:nvSpPr>
        <p:spPr/>
        <p:txBody>
          <a:bodyPr/>
          <a:lstStyle/>
          <a:p>
            <a:r>
              <a:rPr lang="en-US" dirty="0" smtClean="0"/>
              <a:t>CFS et al. submit petition in May 2017</a:t>
            </a:r>
          </a:p>
          <a:p>
            <a:pPr lvl="1"/>
            <a:r>
              <a:rPr lang="en-US" sz="2200" dirty="0" smtClean="0"/>
              <a:t>Seeds coated with systemic insecticides fit the definition of “pesticide”</a:t>
            </a:r>
          </a:p>
          <a:p>
            <a:pPr lvl="1"/>
            <a:r>
              <a:rPr lang="en-US" sz="2200" dirty="0" smtClean="0"/>
              <a:t>“EPA exempts the coated seeds from FIFRA’s registration and labeling requirements, improperly relying on the Treated Article Exemption”</a:t>
            </a:r>
          </a:p>
          <a:p>
            <a:pPr lvl="1"/>
            <a:r>
              <a:rPr lang="en-US" sz="2200" dirty="0" smtClean="0"/>
              <a:t>“Seeks an </a:t>
            </a:r>
            <a:r>
              <a:rPr lang="en-US" sz="2200" dirty="0" err="1" smtClean="0"/>
              <a:t>ammendment</a:t>
            </a:r>
            <a:r>
              <a:rPr lang="en-US" sz="2200" dirty="0" smtClean="0"/>
              <a:t> to, or a formal re-interpretation of, the Treated Article Exemption that systemic </a:t>
            </a:r>
            <a:r>
              <a:rPr lang="en-US" sz="2200" dirty="0" err="1" smtClean="0"/>
              <a:t>pesticidal</a:t>
            </a:r>
            <a:r>
              <a:rPr lang="en-US" sz="2200" dirty="0" smtClean="0"/>
              <a:t> seeds intended to kill insect pests of the </a:t>
            </a:r>
            <a:r>
              <a:rPr lang="en-US" sz="2200" dirty="0" err="1" smtClean="0"/>
              <a:t>plansts</a:t>
            </a:r>
            <a:r>
              <a:rPr lang="en-US" sz="2200" dirty="0" smtClean="0"/>
              <a:t> are not included under the Treated Article Exemption and are therefore subject to FIFRA requirements.”  </a:t>
            </a:r>
          </a:p>
          <a:p>
            <a:endParaRPr lang="en-US" dirty="0"/>
          </a:p>
        </p:txBody>
      </p:sp>
    </p:spTree>
    <p:extLst>
      <p:ext uri="{BB962C8B-B14F-4D97-AF65-F5344CB8AC3E}">
        <p14:creationId xmlns:p14="http://schemas.microsoft.com/office/powerpoint/2010/main" val="583180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Treated Article </a:t>
            </a:r>
            <a:r>
              <a:rPr lang="en-US" b="1" dirty="0" smtClean="0"/>
              <a:t>Exemption-Next Steps </a:t>
            </a:r>
            <a:endParaRPr lang="en-US" dirty="0"/>
          </a:p>
        </p:txBody>
      </p:sp>
      <p:sp>
        <p:nvSpPr>
          <p:cNvPr id="3" name="Content Placeholder 2"/>
          <p:cNvSpPr>
            <a:spLocks noGrp="1"/>
          </p:cNvSpPr>
          <p:nvPr>
            <p:ph idx="1"/>
          </p:nvPr>
        </p:nvSpPr>
        <p:spPr/>
        <p:txBody>
          <a:bodyPr/>
          <a:lstStyle/>
          <a:p>
            <a:r>
              <a:rPr lang="en-US" dirty="0"/>
              <a:t>EPA </a:t>
            </a:r>
            <a:r>
              <a:rPr lang="en-US" dirty="0" smtClean="0"/>
              <a:t>could deny the </a:t>
            </a:r>
            <a:r>
              <a:rPr lang="en-US" dirty="0"/>
              <a:t>petition indicating that the Treated Article Exemption is not EPA policy but is self-implementing. Therefore, EPA retains enforcement capability. </a:t>
            </a:r>
            <a:endParaRPr lang="en-US" dirty="0" smtClean="0"/>
          </a:p>
          <a:p>
            <a:pPr marL="0" indent="0">
              <a:buNone/>
            </a:pPr>
            <a:r>
              <a:rPr lang="en-US" dirty="0" smtClean="0"/>
              <a:t>(Similar to argument made in Anderson vs. EPA) </a:t>
            </a:r>
          </a:p>
          <a:p>
            <a:pPr marL="0" indent="0">
              <a:buNone/>
            </a:pPr>
            <a:endParaRPr lang="en-US" dirty="0" smtClean="0"/>
          </a:p>
          <a:p>
            <a:r>
              <a:rPr lang="en-US" dirty="0" smtClean="0"/>
              <a:t>EPA </a:t>
            </a:r>
            <a:r>
              <a:rPr lang="en-US" dirty="0"/>
              <a:t>could ask for public comment. </a:t>
            </a:r>
            <a:endParaRPr lang="en-US" dirty="0" smtClean="0"/>
          </a:p>
          <a:p>
            <a:pPr marL="0" indent="0">
              <a:buNone/>
            </a:pPr>
            <a:r>
              <a:rPr lang="en-US" dirty="0"/>
              <a:t>(</a:t>
            </a:r>
            <a:r>
              <a:rPr lang="en-US" dirty="0" smtClean="0"/>
              <a:t>That </a:t>
            </a:r>
            <a:r>
              <a:rPr lang="en-US" dirty="0"/>
              <a:t>would allow us to refute false statements but would open up to a lot of comments</a:t>
            </a:r>
            <a:r>
              <a:rPr lang="en-US" dirty="0" smtClean="0"/>
              <a:t>.) </a:t>
            </a:r>
          </a:p>
          <a:p>
            <a:pPr marL="0" indent="0">
              <a:buNone/>
            </a:pPr>
            <a:endParaRPr lang="en-US" dirty="0" smtClean="0"/>
          </a:p>
          <a:p>
            <a:r>
              <a:rPr lang="en-US" dirty="0" smtClean="0"/>
              <a:t>Groups can </a:t>
            </a:r>
            <a:r>
              <a:rPr lang="en-US" dirty="0"/>
              <a:t>sue on petition </a:t>
            </a:r>
            <a:r>
              <a:rPr lang="en-US" dirty="0" smtClean="0"/>
              <a:t>denial or if EPA doesn’t take “timely” action. </a:t>
            </a:r>
            <a:endParaRPr lang="en-US" dirty="0"/>
          </a:p>
        </p:txBody>
      </p:sp>
    </p:spTree>
    <p:extLst>
      <p:ext uri="{BB962C8B-B14F-4D97-AF65-F5344CB8AC3E}">
        <p14:creationId xmlns:p14="http://schemas.microsoft.com/office/powerpoint/2010/main" val="555455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Guide to Seed Treatment Stewardship Update </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youtu.be/uR6AGiCZXl0</a:t>
            </a:r>
            <a:endParaRPr lang="en-US" dirty="0" smtClean="0"/>
          </a:p>
          <a:p>
            <a:endParaRPr lang="en-US" dirty="0"/>
          </a:p>
        </p:txBody>
      </p:sp>
    </p:spTree>
    <p:extLst>
      <p:ext uri="{BB962C8B-B14F-4D97-AF65-F5344CB8AC3E}">
        <p14:creationId xmlns:p14="http://schemas.microsoft.com/office/powerpoint/2010/main" val="29081605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2">
      <a:dk1>
        <a:srgbClr val="292934"/>
      </a:dk1>
      <a:lt1>
        <a:srgbClr val="FFFFFF"/>
      </a:lt1>
      <a:dk2>
        <a:srgbClr val="DD4814"/>
      </a:dk2>
      <a:lt2>
        <a:srgbClr val="F3F2DC"/>
      </a:lt2>
      <a:accent1>
        <a:srgbClr val="A2AD00"/>
      </a:accent1>
      <a:accent2>
        <a:srgbClr val="51626F"/>
      </a:accent2>
      <a:accent3>
        <a:srgbClr val="584528"/>
      </a:accent3>
      <a:accent4>
        <a:srgbClr val="394A58"/>
      </a:accent4>
      <a:accent5>
        <a:srgbClr val="8E908F"/>
      </a:accent5>
      <a:accent6>
        <a:srgbClr val="EAAB00"/>
      </a:accent6>
      <a:hlink>
        <a:srgbClr val="2A6EBB"/>
      </a:hlink>
      <a:folHlink>
        <a:srgbClr val="C9DD03"/>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5103</TotalTime>
  <Words>619</Words>
  <Application>Microsoft Office PowerPoint</Application>
  <PresentationFormat>On-screen Show (4:3)</PresentationFormat>
  <Paragraphs>106</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Clarity</vt:lpstr>
      <vt:lpstr>Seed Treatment and Environment Committee </vt:lpstr>
      <vt:lpstr>Product and Regulatory Landscape</vt:lpstr>
      <vt:lpstr>ASTA Priorities</vt:lpstr>
      <vt:lpstr>ASTA Biologicals Working Group Report </vt:lpstr>
      <vt:lpstr>Coordination with BPIA and Biostimulant Coalition on Federal Regulatory Approaches </vt:lpstr>
      <vt:lpstr>Coordination with BPIA and Biostimulant Coalition on Federal Regulatory Approaches </vt:lpstr>
      <vt:lpstr>Treated Article Exemption Update </vt:lpstr>
      <vt:lpstr>Treated Article Exemption-Next Steps </vt:lpstr>
      <vt:lpstr>Guide to Seed Treatment Stewardship Update </vt:lpstr>
      <vt:lpstr>PowerPoint Presentation</vt:lpstr>
      <vt:lpstr>Guide to Seed Treatment Stewardship</vt:lpstr>
      <vt:lpstr>Strategic Plan Update </vt:lpstr>
      <vt:lpstr>Questions &amp; 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Nikki Barnes</dc:creator>
  <cp:lastModifiedBy>Jane DeMarchi</cp:lastModifiedBy>
  <cp:revision>20</cp:revision>
  <dcterms:created xsi:type="dcterms:W3CDTF">2016-02-19T14:48:16Z</dcterms:created>
  <dcterms:modified xsi:type="dcterms:W3CDTF">2018-02-01T03:46:41Z</dcterms:modified>
</cp:coreProperties>
</file>