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9" r:id="rId5"/>
  </p:sldMasterIdLst>
  <p:notesMasterIdLst>
    <p:notesMasterId r:id="rId24"/>
  </p:notesMasterIdLst>
  <p:handoutMasterIdLst>
    <p:handoutMasterId r:id="rId25"/>
  </p:handoutMasterIdLst>
  <p:sldIdLst>
    <p:sldId id="418" r:id="rId6"/>
    <p:sldId id="419" r:id="rId7"/>
    <p:sldId id="408" r:id="rId8"/>
    <p:sldId id="406" r:id="rId9"/>
    <p:sldId id="407" r:id="rId10"/>
    <p:sldId id="403" r:id="rId11"/>
    <p:sldId id="409" r:id="rId12"/>
    <p:sldId id="438" r:id="rId13"/>
    <p:sldId id="439" r:id="rId14"/>
    <p:sldId id="446" r:id="rId15"/>
    <p:sldId id="440" r:id="rId16"/>
    <p:sldId id="441" r:id="rId17"/>
    <p:sldId id="443" r:id="rId18"/>
    <p:sldId id="445" r:id="rId19"/>
    <p:sldId id="433" r:id="rId20"/>
    <p:sldId id="434" r:id="rId21"/>
    <p:sldId id="435" r:id="rId22"/>
    <p:sldId id="425" r:id="rId23"/>
  </p:sldIdLst>
  <p:sldSz cx="9144000" cy="6858000" type="screen4x3"/>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710">
          <p15:clr>
            <a:srgbClr val="A4A3A4"/>
          </p15:clr>
        </p15:guide>
        <p15:guide id="2" orient="horz" pos="3789">
          <p15:clr>
            <a:srgbClr val="A4A3A4"/>
          </p15:clr>
        </p15:guide>
        <p15:guide id="3" orient="horz" pos="687">
          <p15:clr>
            <a:srgbClr val="A4A3A4"/>
          </p15:clr>
        </p15:guide>
        <p15:guide id="4" orient="horz" pos="205">
          <p15:clr>
            <a:srgbClr val="A4A3A4"/>
          </p15:clr>
        </p15:guide>
        <p15:guide id="5" orient="horz" pos="830">
          <p15:clr>
            <a:srgbClr val="A4A3A4"/>
          </p15:clr>
        </p15:guide>
        <p15:guide id="6" orient="horz" pos="971">
          <p15:clr>
            <a:srgbClr val="A4A3A4"/>
          </p15:clr>
        </p15:guide>
        <p15:guide id="7" orient="horz" pos="3908">
          <p15:clr>
            <a:srgbClr val="A4A3A4"/>
          </p15:clr>
        </p15:guide>
        <p15:guide id="8" orient="horz" pos="4114">
          <p15:clr>
            <a:srgbClr val="A4A3A4"/>
          </p15:clr>
        </p15:guide>
        <p15:guide id="9" pos="5471">
          <p15:clr>
            <a:srgbClr val="A4A3A4"/>
          </p15:clr>
        </p15:guide>
        <p15:guide id="10" pos="288">
          <p15:clr>
            <a:srgbClr val="A4A3A4"/>
          </p15:clr>
        </p15:guide>
        <p15:guide id="11" pos="2808">
          <p15:clr>
            <a:srgbClr val="A4A3A4"/>
          </p15:clr>
        </p15:guide>
        <p15:guide id="12" pos="2955">
          <p15:clr>
            <a:srgbClr val="A4A3A4"/>
          </p15:clr>
        </p15:guide>
        <p15:guide id="13" pos="2067">
          <p15:clr>
            <a:srgbClr val="A4A3A4"/>
          </p15:clr>
        </p15:guide>
        <p15:guide id="14" pos="1923">
          <p15:clr>
            <a:srgbClr val="A4A3A4"/>
          </p15:clr>
        </p15:guide>
        <p15:guide id="15" pos="3695">
          <p15:clr>
            <a:srgbClr val="A4A3A4"/>
          </p15:clr>
        </p15:guide>
        <p15:guide id="16" pos="3834">
          <p15:clr>
            <a:srgbClr val="A4A3A4"/>
          </p15:clr>
        </p15:guide>
      </p15:sldGuideLst>
    </p:ext>
    <p:ext uri="{2D200454-40CA-4A62-9FC3-DE9A4176ACB9}">
      <p15:notesGuideLst xmlns:p15="http://schemas.microsoft.com/office/powerpoint/2012/main" xmlns="">
        <p15:guide id="1" orient="horz" pos="2933" userDrawn="1">
          <p15:clr>
            <a:srgbClr val="A4A3A4"/>
          </p15:clr>
        </p15:guide>
        <p15:guide id="2"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A24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77969" autoAdjust="0"/>
  </p:normalViewPr>
  <p:slideViewPr>
    <p:cSldViewPr snapToGrid="0" snapToObjects="1" showGuides="1">
      <p:cViewPr varScale="1">
        <p:scale>
          <a:sx n="57" d="100"/>
          <a:sy n="57" d="100"/>
        </p:scale>
        <p:origin x="-1512" y="-78"/>
      </p:cViewPr>
      <p:guideLst>
        <p:guide orient="horz" pos="3710"/>
        <p:guide orient="horz" pos="3789"/>
        <p:guide orient="horz" pos="687"/>
        <p:guide orient="horz" pos="205"/>
        <p:guide orient="horz" pos="830"/>
        <p:guide orient="horz" pos="971"/>
        <p:guide orient="horz" pos="3908"/>
        <p:guide orient="horz" pos="4114"/>
        <p:guide pos="5471"/>
        <p:guide pos="288"/>
        <p:guide pos="2808"/>
        <p:guide pos="2955"/>
        <p:guide pos="2067"/>
        <p:guide pos="1923"/>
        <p:guide pos="3695"/>
        <p:guide pos="38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p:scale>
          <a:sx n="70" d="100"/>
          <a:sy n="70" d="100"/>
        </p:scale>
        <p:origin x="-2766" y="-72"/>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latin typeface="Arial" pitchFamily="34" charset="0"/>
                <a:cs typeface="Arial" pitchFamily="34" charset="0"/>
              </a:rPr>
              <a:t>Ten-Year Mandatory </a:t>
            </a:r>
            <a:r>
              <a:rPr lang="en-US" sz="2400" dirty="0" smtClean="0">
                <a:latin typeface="Arial" pitchFamily="34" charset="0"/>
                <a:cs typeface="Arial" pitchFamily="34" charset="0"/>
              </a:rPr>
              <a:t>Baseline: </a:t>
            </a:r>
          </a:p>
          <a:p>
            <a:pPr>
              <a:defRPr/>
            </a:pPr>
            <a:r>
              <a:rPr lang="en-US" sz="2400" dirty="0" smtClean="0">
                <a:latin typeface="Arial" pitchFamily="34" charset="0"/>
                <a:cs typeface="Arial" pitchFamily="34" charset="0"/>
              </a:rPr>
              <a:t>$973 </a:t>
            </a:r>
            <a:r>
              <a:rPr lang="en-US" sz="2400" dirty="0">
                <a:latin typeface="Arial" pitchFamily="34" charset="0"/>
                <a:cs typeface="Arial" pitchFamily="34" charset="0"/>
              </a:rPr>
              <a:t>Billion  </a:t>
            </a:r>
          </a:p>
        </c:rich>
      </c:tx>
      <c:layout/>
      <c:overlay val="0"/>
    </c:title>
    <c:autoTitleDeleted val="0"/>
    <c:plotArea>
      <c:layout/>
      <c:pieChart>
        <c:varyColors val="1"/>
        <c:ser>
          <c:idx val="0"/>
          <c:order val="0"/>
          <c:tx>
            <c:strRef>
              <c:f>Sheet1!$B$1</c:f>
              <c:strCache>
                <c:ptCount val="1"/>
                <c:pt idx="0">
                  <c:v>Ten-Year Mandatory Baseline for Farm Bill Titles, $995 Billion  Source:  March 2012 CBO Baseline</c:v>
                </c:pt>
              </c:strCache>
            </c:strRef>
          </c:tx>
          <c:cat>
            <c:strRef>
              <c:f>Sheet1!$A$2:$A$8</c:f>
              <c:strCache>
                <c:ptCount val="7"/>
                <c:pt idx="0">
                  <c:v>Nutrition, 79%</c:v>
                </c:pt>
                <c:pt idx="1">
                  <c:v>Crop Insurance, 9%</c:v>
                </c:pt>
                <c:pt idx="2">
                  <c:v>Conservation, 6%</c:v>
                </c:pt>
                <c:pt idx="3">
                  <c:v>Commodities, 6%</c:v>
                </c:pt>
                <c:pt idx="4">
                  <c:v>Trade</c:v>
                </c:pt>
                <c:pt idx="5">
                  <c:v>Horticulture &amp; Organic</c:v>
                </c:pt>
                <c:pt idx="6">
                  <c:v>Energy</c:v>
                </c:pt>
              </c:strCache>
            </c:strRef>
          </c:cat>
          <c:val>
            <c:numRef>
              <c:f>Sheet1!$B$2:$B$8</c:f>
              <c:numCache>
                <c:formatCode>General</c:formatCode>
                <c:ptCount val="7"/>
                <c:pt idx="0">
                  <c:v>764</c:v>
                </c:pt>
                <c:pt idx="1">
                  <c:v>84.1</c:v>
                </c:pt>
                <c:pt idx="2">
                  <c:v>62</c:v>
                </c:pt>
                <c:pt idx="3">
                  <c:v>58.7</c:v>
                </c:pt>
                <c:pt idx="4">
                  <c:v>3.4</c:v>
                </c:pt>
                <c:pt idx="5">
                  <c:v>1.1000000000000001</c:v>
                </c:pt>
                <c:pt idx="6">
                  <c:v>0.30000000000000027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9484082001329053"/>
          <c:y val="0.34433326176979046"/>
          <c:w val="0.3958981348230739"/>
          <c:h val="0.58651756096406771"/>
        </c:manualLayout>
      </c:layout>
      <c:overlay val="0"/>
      <c:txPr>
        <a:bodyPr/>
        <a:lstStyle/>
        <a:p>
          <a:pPr>
            <a:defRPr sz="1600" baseline="0">
              <a:latin typeface="Arial"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2400" dirty="0">
                <a:latin typeface="Arial" pitchFamily="34" charset="0"/>
                <a:cs typeface="Arial" pitchFamily="34" charset="0"/>
              </a:rPr>
              <a:t>Ten-Year Mandatory Baseline for </a:t>
            </a:r>
            <a:endParaRPr lang="en-US" sz="2400" dirty="0" smtClean="0">
              <a:latin typeface="Arial" pitchFamily="34" charset="0"/>
              <a:cs typeface="Arial" pitchFamily="34" charset="0"/>
            </a:endParaRPr>
          </a:p>
          <a:p>
            <a:pPr>
              <a:defRPr sz="1800"/>
            </a:pPr>
            <a:r>
              <a:rPr lang="en-US" sz="2400" dirty="0" smtClean="0">
                <a:latin typeface="Arial" pitchFamily="34" charset="0"/>
                <a:cs typeface="Arial" pitchFamily="34" charset="0"/>
              </a:rPr>
              <a:t>Crop Insurance: </a:t>
            </a:r>
          </a:p>
          <a:p>
            <a:pPr>
              <a:defRPr sz="1800"/>
            </a:pPr>
            <a:r>
              <a:rPr lang="en-US" sz="2400" dirty="0" smtClean="0">
                <a:latin typeface="Arial" pitchFamily="34" charset="0"/>
                <a:cs typeface="Arial" pitchFamily="34" charset="0"/>
              </a:rPr>
              <a:t>$84.105 </a:t>
            </a:r>
            <a:r>
              <a:rPr lang="en-US" sz="2400" dirty="0">
                <a:latin typeface="Arial" pitchFamily="34" charset="0"/>
                <a:cs typeface="Arial" pitchFamily="34" charset="0"/>
              </a:rPr>
              <a:t>Billion  </a:t>
            </a:r>
            <a:endParaRPr lang="en-US" sz="2400" dirty="0" smtClean="0">
              <a:latin typeface="Arial" pitchFamily="34" charset="0"/>
              <a:cs typeface="Arial" pitchFamily="34" charset="0"/>
            </a:endParaRPr>
          </a:p>
        </c:rich>
      </c:tx>
      <c:overlay val="0"/>
    </c:title>
    <c:autoTitleDeleted val="0"/>
    <c:plotArea>
      <c:layout/>
      <c:pieChart>
        <c:varyColors val="1"/>
        <c:ser>
          <c:idx val="0"/>
          <c:order val="0"/>
          <c:tx>
            <c:strRef>
              <c:f>Sheet1!$B$1</c:f>
              <c:strCache>
                <c:ptCount val="1"/>
                <c:pt idx="0">
                  <c:v>Ten-Year Mandatory Baseline for Crop Insurance, $89.817 Billion  Source:  March 2012 CBO Baseline</c:v>
                </c:pt>
              </c:strCache>
            </c:strRef>
          </c:tx>
          <c:cat>
            <c:strRef>
              <c:f>Sheet1!$A$2:$A$4</c:f>
              <c:strCache>
                <c:ptCount val="3"/>
                <c:pt idx="0">
                  <c:v>Premium Assistance, 71%</c:v>
                </c:pt>
                <c:pt idx="1">
                  <c:v>Delivery, 15%</c:v>
                </c:pt>
                <c:pt idx="2">
                  <c:v>Underwriting Gains, 14%</c:v>
                </c:pt>
              </c:strCache>
            </c:strRef>
          </c:cat>
          <c:val>
            <c:numRef>
              <c:f>Sheet1!$B$2:$B$4</c:f>
              <c:numCache>
                <c:formatCode>General</c:formatCode>
                <c:ptCount val="3"/>
                <c:pt idx="0">
                  <c:v>59.545000000000002</c:v>
                </c:pt>
                <c:pt idx="1">
                  <c:v>13.175000000000001</c:v>
                </c:pt>
                <c:pt idx="2">
                  <c:v>11.384</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47501383383832"/>
          <c:y val="0.40124440969694131"/>
          <c:w val="0.38598881649798172"/>
          <c:h val="0.27262526402415188"/>
        </c:manualLayout>
      </c:layout>
      <c:overlay val="0"/>
      <c:txPr>
        <a:bodyPr/>
        <a:lstStyle/>
        <a:p>
          <a:pPr>
            <a:defRPr sz="1800" baseline="0">
              <a:latin typeface="Arial"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solidFill>
                  <a:srgbClr val="008000"/>
                </a:solidFill>
              </a:rPr>
              <a:t>Rates of Return</a:t>
            </a:r>
            <a:r>
              <a:rPr lang="en-US" b="1" baseline="0" dirty="0" smtClean="0">
                <a:solidFill>
                  <a:srgbClr val="008000"/>
                </a:solidFill>
              </a:rPr>
              <a:t> for Approved Insurance Providers (AIPs)</a:t>
            </a:r>
            <a:endParaRPr lang="en-US" b="1" dirty="0">
              <a:solidFill>
                <a:srgbClr val="008000"/>
              </a:solidFill>
            </a:endParaRPr>
          </a:p>
        </c:rich>
      </c:tx>
      <c:overlay val="0"/>
      <c:spPr>
        <a:noFill/>
        <a:ln>
          <a:noFill/>
        </a:ln>
        <a:effectLst/>
      </c:spPr>
    </c:title>
    <c:autoTitleDeleted val="0"/>
    <c:plotArea>
      <c:layout/>
      <c:lineChart>
        <c:grouping val="standard"/>
        <c:varyColors val="0"/>
        <c:ser>
          <c:idx val="0"/>
          <c:order val="0"/>
          <c:tx>
            <c:strRef>
              <c:f>Sheet1!$B$1</c:f>
              <c:strCache>
                <c:ptCount val="1"/>
                <c:pt idx="0">
                  <c:v>Target Gross Rate of Return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Sheet1!$A$2:$A$5</c:f>
              <c:numCache>
                <c:formatCode>General</c:formatCode>
                <c:ptCount val="4"/>
                <c:pt idx="0">
                  <c:v>2011</c:v>
                </c:pt>
                <c:pt idx="1">
                  <c:v>2012</c:v>
                </c:pt>
                <c:pt idx="2">
                  <c:v>2013</c:v>
                </c:pt>
                <c:pt idx="3">
                  <c:v>2014</c:v>
                </c:pt>
              </c:numCache>
            </c:numRef>
          </c:cat>
          <c:val>
            <c:numRef>
              <c:f>Sheet1!$B$2:$B$5</c:f>
              <c:numCache>
                <c:formatCode>General</c:formatCode>
                <c:ptCount val="4"/>
                <c:pt idx="0">
                  <c:v>14.5</c:v>
                </c:pt>
                <c:pt idx="1">
                  <c:v>14.5</c:v>
                </c:pt>
                <c:pt idx="2">
                  <c:v>14.5</c:v>
                </c:pt>
                <c:pt idx="3">
                  <c:v>14.5</c:v>
                </c:pt>
              </c:numCache>
            </c:numRef>
          </c:val>
          <c:smooth val="0"/>
        </c:ser>
        <c:ser>
          <c:idx val="1"/>
          <c:order val="1"/>
          <c:tx>
            <c:strRef>
              <c:f>Sheet1!$C$1</c:f>
              <c:strCache>
                <c:ptCount val="1"/>
                <c:pt idx="0">
                  <c:v>Actual Gross Rate of Return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Sheet1!$A$2:$A$5</c:f>
              <c:numCache>
                <c:formatCode>General</c:formatCode>
                <c:ptCount val="4"/>
                <c:pt idx="0">
                  <c:v>2011</c:v>
                </c:pt>
                <c:pt idx="1">
                  <c:v>2012</c:v>
                </c:pt>
                <c:pt idx="2">
                  <c:v>2013</c:v>
                </c:pt>
                <c:pt idx="3">
                  <c:v>2014</c:v>
                </c:pt>
              </c:numCache>
            </c:numRef>
          </c:cat>
          <c:val>
            <c:numRef>
              <c:f>Sheet1!$C$2:$C$5</c:f>
              <c:numCache>
                <c:formatCode>General</c:formatCode>
                <c:ptCount val="4"/>
                <c:pt idx="0">
                  <c:v>17.399999999999999</c:v>
                </c:pt>
                <c:pt idx="1">
                  <c:v>-15.3</c:v>
                </c:pt>
                <c:pt idx="2">
                  <c:v>6.8</c:v>
                </c:pt>
                <c:pt idx="3">
                  <c:v>13.1</c:v>
                </c:pt>
              </c:numCache>
            </c:numRef>
          </c:val>
          <c:smooth val="0"/>
        </c:ser>
        <c:ser>
          <c:idx val="2"/>
          <c:order val="2"/>
          <c:tx>
            <c:strRef>
              <c:f>Sheet1!$D$1</c:f>
              <c:strCache>
                <c:ptCount val="1"/>
                <c:pt idx="0">
                  <c:v>Actual Net Rate of Return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Sheet1!$A$2:$A$5</c:f>
              <c:numCache>
                <c:formatCode>General</c:formatCode>
                <c:ptCount val="4"/>
                <c:pt idx="0">
                  <c:v>2011</c:v>
                </c:pt>
                <c:pt idx="1">
                  <c:v>2012</c:v>
                </c:pt>
                <c:pt idx="2">
                  <c:v>2013</c:v>
                </c:pt>
                <c:pt idx="3">
                  <c:v>2014</c:v>
                </c:pt>
              </c:numCache>
            </c:numRef>
          </c:cat>
          <c:val>
            <c:numRef>
              <c:f>Sheet1!$D$2:$D$5</c:f>
              <c:numCache>
                <c:formatCode>General</c:formatCode>
                <c:ptCount val="4"/>
                <c:pt idx="0">
                  <c:v>11.5</c:v>
                </c:pt>
                <c:pt idx="1">
                  <c:v>-20.2</c:v>
                </c:pt>
                <c:pt idx="2">
                  <c:v>-0.8</c:v>
                </c:pt>
                <c:pt idx="3">
                  <c:v>2.8</c:v>
                </c:pt>
              </c:numCache>
            </c:numRef>
          </c:val>
          <c:smooth val="0"/>
        </c:ser>
        <c:dLbls>
          <c:showLegendKey val="0"/>
          <c:showVal val="0"/>
          <c:showCatName val="0"/>
          <c:showSerName val="0"/>
          <c:showPercent val="0"/>
          <c:showBubbleSize val="0"/>
        </c:dLbls>
        <c:marker val="1"/>
        <c:smooth val="0"/>
        <c:axId val="113883392"/>
        <c:axId val="116185728"/>
      </c:lineChart>
      <c:catAx>
        <c:axId val="1138833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185728"/>
        <c:crosses val="autoZero"/>
        <c:auto val="1"/>
        <c:lblAlgn val="ctr"/>
        <c:lblOffset val="100"/>
        <c:noMultiLvlLbl val="0"/>
      </c:catAx>
      <c:valAx>
        <c:axId val="11618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883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A84D0-A766-4920-8784-BAEAC3534A5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4210716C-4F1F-40CF-818F-AC2787B01936}">
      <dgm:prSet phldrT="[Text]"/>
      <dgm:spPr/>
      <dgm:t>
        <a:bodyPr/>
        <a:lstStyle/>
        <a:p>
          <a:r>
            <a:rPr lang="en-US" dirty="0" smtClean="0">
              <a:latin typeface="Cambria" pitchFamily="18" charset="0"/>
            </a:rPr>
            <a:t>ADM</a:t>
          </a:r>
          <a:endParaRPr lang="en-US" dirty="0">
            <a:latin typeface="Cambria" pitchFamily="18" charset="0"/>
          </a:endParaRPr>
        </a:p>
      </dgm:t>
    </dgm:pt>
    <dgm:pt modelId="{6B6E9DE4-5B98-48CB-A99C-11DE99D860EF}" type="parTrans" cxnId="{3101612E-49DD-443B-A085-47449BAD0965}">
      <dgm:prSet/>
      <dgm:spPr/>
      <dgm:t>
        <a:bodyPr/>
        <a:lstStyle/>
        <a:p>
          <a:endParaRPr lang="en-US"/>
        </a:p>
      </dgm:t>
    </dgm:pt>
    <dgm:pt modelId="{9B4CF5F8-5833-410F-94F9-88B496CA84B7}" type="sibTrans" cxnId="{3101612E-49DD-443B-A085-47449BAD0965}">
      <dgm:prSet/>
      <dgm:spPr/>
      <dgm:t>
        <a:bodyPr/>
        <a:lstStyle/>
        <a:p>
          <a:endParaRPr lang="en-US"/>
        </a:p>
      </dgm:t>
    </dgm:pt>
    <dgm:pt modelId="{EE85F854-D5B1-4EA9-937F-90EE472E1E4D}">
      <dgm:prSet phldrT="[Text]" custT="1"/>
      <dgm:spPr/>
      <dgm:t>
        <a:bodyPr/>
        <a:lstStyle/>
        <a:p>
          <a:r>
            <a:rPr lang="en-US" sz="1600" dirty="0" smtClean="0">
              <a:latin typeface="Cambria" pitchFamily="18" charset="0"/>
            </a:rPr>
            <a:t>American Farm Bureau  Insurance</a:t>
          </a:r>
          <a:endParaRPr lang="en-US" sz="1600" dirty="0">
            <a:latin typeface="Cambria" pitchFamily="18" charset="0"/>
          </a:endParaRPr>
        </a:p>
      </dgm:t>
    </dgm:pt>
    <dgm:pt modelId="{DE854068-8BFC-4E1C-B064-A8AD7F716527}" type="parTrans" cxnId="{C0B5880F-D7A0-433A-AED7-FFD7D1CDAD0B}">
      <dgm:prSet/>
      <dgm:spPr/>
      <dgm:t>
        <a:bodyPr/>
        <a:lstStyle/>
        <a:p>
          <a:endParaRPr lang="en-US"/>
        </a:p>
      </dgm:t>
    </dgm:pt>
    <dgm:pt modelId="{EF466919-8C67-491F-8C71-D7AE68CA4B42}" type="sibTrans" cxnId="{C0B5880F-D7A0-433A-AED7-FFD7D1CDAD0B}">
      <dgm:prSet/>
      <dgm:spPr/>
      <dgm:t>
        <a:bodyPr/>
        <a:lstStyle/>
        <a:p>
          <a:endParaRPr lang="en-US"/>
        </a:p>
      </dgm:t>
    </dgm:pt>
    <dgm:pt modelId="{2EB58CC2-C985-4A77-89E3-BFB1FCF09FC9}">
      <dgm:prSet phldrT="[Text]" custT="1"/>
      <dgm:spPr/>
      <dgm:t>
        <a:bodyPr/>
        <a:lstStyle/>
        <a:p>
          <a:r>
            <a:rPr lang="en-US" sz="1800" dirty="0" err="1" smtClean="0">
              <a:latin typeface="Cambria" pitchFamily="18" charset="0"/>
            </a:rPr>
            <a:t>ARMtech</a:t>
          </a:r>
          <a:endParaRPr lang="en-US" sz="1800" dirty="0">
            <a:latin typeface="Cambria" pitchFamily="18" charset="0"/>
          </a:endParaRPr>
        </a:p>
      </dgm:t>
    </dgm:pt>
    <dgm:pt modelId="{FD96F88D-7C3A-4431-84A4-3E147CBE26CB}" type="parTrans" cxnId="{CA02B1EF-A75E-4559-BD12-2C0ADC868BCE}">
      <dgm:prSet/>
      <dgm:spPr/>
      <dgm:t>
        <a:bodyPr/>
        <a:lstStyle/>
        <a:p>
          <a:endParaRPr lang="en-US"/>
        </a:p>
      </dgm:t>
    </dgm:pt>
    <dgm:pt modelId="{911CA12D-1CB8-42EE-900B-A25115361D22}" type="sibTrans" cxnId="{CA02B1EF-A75E-4559-BD12-2C0ADC868BCE}">
      <dgm:prSet/>
      <dgm:spPr/>
      <dgm:t>
        <a:bodyPr/>
        <a:lstStyle/>
        <a:p>
          <a:endParaRPr lang="en-US"/>
        </a:p>
      </dgm:t>
    </dgm:pt>
    <dgm:pt modelId="{444F2AAF-43F8-4D43-8E19-2394D004D3FB}">
      <dgm:prSet phldrT="[Text]"/>
      <dgm:spPr/>
      <dgm:t>
        <a:bodyPr/>
        <a:lstStyle/>
        <a:p>
          <a:r>
            <a:rPr lang="en-US" dirty="0" smtClean="0">
              <a:latin typeface="Cambria" pitchFamily="18" charset="0"/>
            </a:rPr>
            <a:t>COUNTRY</a:t>
          </a:r>
          <a:endParaRPr lang="en-US" dirty="0">
            <a:latin typeface="Cambria" pitchFamily="18" charset="0"/>
          </a:endParaRPr>
        </a:p>
      </dgm:t>
    </dgm:pt>
    <dgm:pt modelId="{4EE22D88-2C5C-4340-82A7-30B7D1BB7CD7}" type="parTrans" cxnId="{05D0649F-CC9A-4766-8871-7B44A2153EAD}">
      <dgm:prSet/>
      <dgm:spPr/>
      <dgm:t>
        <a:bodyPr/>
        <a:lstStyle/>
        <a:p>
          <a:endParaRPr lang="en-US"/>
        </a:p>
      </dgm:t>
    </dgm:pt>
    <dgm:pt modelId="{C5542C19-892A-4F9F-AB58-E71C2456490A}" type="sibTrans" cxnId="{05D0649F-CC9A-4766-8871-7B44A2153EAD}">
      <dgm:prSet/>
      <dgm:spPr/>
      <dgm:t>
        <a:bodyPr/>
        <a:lstStyle/>
        <a:p>
          <a:endParaRPr lang="en-US"/>
        </a:p>
      </dgm:t>
    </dgm:pt>
    <dgm:pt modelId="{B41B0084-6622-4963-9D61-98A293254006}">
      <dgm:prSet phldrT="[Text]"/>
      <dgm:spPr/>
      <dgm:t>
        <a:bodyPr/>
        <a:lstStyle/>
        <a:p>
          <a:r>
            <a:rPr lang="en-US" dirty="0" smtClean="0">
              <a:latin typeface="Cambria" pitchFamily="18" charset="0"/>
            </a:rPr>
            <a:t>Farmers Mutual Hail</a:t>
          </a:r>
          <a:endParaRPr lang="en-US" dirty="0">
            <a:latin typeface="Cambria" pitchFamily="18" charset="0"/>
          </a:endParaRPr>
        </a:p>
      </dgm:t>
    </dgm:pt>
    <dgm:pt modelId="{FD5F021E-AA8C-493D-86F7-2A1F8EEE426F}" type="parTrans" cxnId="{F6438491-7FE8-4282-A1BC-90EB9274E021}">
      <dgm:prSet/>
      <dgm:spPr/>
      <dgm:t>
        <a:bodyPr/>
        <a:lstStyle/>
        <a:p>
          <a:endParaRPr lang="en-US"/>
        </a:p>
      </dgm:t>
    </dgm:pt>
    <dgm:pt modelId="{49CD6439-7DC7-4781-9B6D-4CA977B4B6DA}" type="sibTrans" cxnId="{F6438491-7FE8-4282-A1BC-90EB9274E021}">
      <dgm:prSet/>
      <dgm:spPr/>
      <dgm:t>
        <a:bodyPr/>
        <a:lstStyle/>
        <a:p>
          <a:endParaRPr lang="en-US"/>
        </a:p>
      </dgm:t>
    </dgm:pt>
    <dgm:pt modelId="{9B53C7E9-7A9F-4186-85B1-4AA3DC9567AB}">
      <dgm:prSet phldrT="[Text]"/>
      <dgm:spPr/>
      <dgm:t>
        <a:bodyPr/>
        <a:lstStyle/>
        <a:p>
          <a:r>
            <a:rPr lang="en-US" dirty="0" smtClean="0">
              <a:latin typeface="Cambria" pitchFamily="18" charset="0"/>
            </a:rPr>
            <a:t>RCIS</a:t>
          </a:r>
          <a:endParaRPr lang="en-US" dirty="0">
            <a:latin typeface="Cambria" pitchFamily="18" charset="0"/>
          </a:endParaRPr>
        </a:p>
      </dgm:t>
    </dgm:pt>
    <dgm:pt modelId="{6C099531-DC75-44DE-B1FB-AFF8BDFBD298}" type="parTrans" cxnId="{8B143439-7D3B-4E3B-81F9-ECEF27FF43E5}">
      <dgm:prSet/>
      <dgm:spPr/>
      <dgm:t>
        <a:bodyPr/>
        <a:lstStyle/>
        <a:p>
          <a:endParaRPr lang="en-US"/>
        </a:p>
      </dgm:t>
    </dgm:pt>
    <dgm:pt modelId="{C63C7E5C-A3C5-4C4D-A47A-A233C2AD0D87}" type="sibTrans" cxnId="{8B143439-7D3B-4E3B-81F9-ECEF27FF43E5}">
      <dgm:prSet/>
      <dgm:spPr/>
      <dgm:t>
        <a:bodyPr/>
        <a:lstStyle/>
        <a:p>
          <a:endParaRPr lang="en-US"/>
        </a:p>
      </dgm:t>
    </dgm:pt>
    <dgm:pt modelId="{B0A49FA6-E469-46B6-BD01-ECCF5F65FE6F}">
      <dgm:prSet phldrT="[Text]"/>
      <dgm:spPr/>
      <dgm:t>
        <a:bodyPr/>
        <a:lstStyle/>
        <a:p>
          <a:r>
            <a:rPr lang="en-US" dirty="0" err="1" smtClean="0">
              <a:latin typeface="Cambria" pitchFamily="18" charset="0"/>
            </a:rPr>
            <a:t>AmTrust</a:t>
          </a:r>
          <a:endParaRPr lang="en-US" dirty="0">
            <a:latin typeface="Cambria" pitchFamily="18" charset="0"/>
          </a:endParaRPr>
        </a:p>
      </dgm:t>
    </dgm:pt>
    <dgm:pt modelId="{7B68C9FC-F562-4BAE-A997-63D027191969}" type="parTrans" cxnId="{7D89CC65-5C4F-4A49-BC1D-E06E7B3AFB38}">
      <dgm:prSet/>
      <dgm:spPr/>
      <dgm:t>
        <a:bodyPr/>
        <a:lstStyle/>
        <a:p>
          <a:endParaRPr lang="en-US"/>
        </a:p>
      </dgm:t>
    </dgm:pt>
    <dgm:pt modelId="{A50B3110-CC26-46A4-960F-CD100072F664}" type="sibTrans" cxnId="{7D89CC65-5C4F-4A49-BC1D-E06E7B3AFB38}">
      <dgm:prSet/>
      <dgm:spPr/>
      <dgm:t>
        <a:bodyPr/>
        <a:lstStyle/>
        <a:p>
          <a:endParaRPr lang="en-US"/>
        </a:p>
      </dgm:t>
    </dgm:pt>
    <dgm:pt modelId="{AFF3AE09-192D-4BC3-8B7E-9AA949F01D55}" type="pres">
      <dgm:prSet presAssocID="{6A6A84D0-A766-4920-8784-BAEAC3534A50}" presName="diagram" presStyleCnt="0">
        <dgm:presLayoutVars>
          <dgm:dir/>
          <dgm:resizeHandles val="exact"/>
        </dgm:presLayoutVars>
      </dgm:prSet>
      <dgm:spPr/>
      <dgm:t>
        <a:bodyPr/>
        <a:lstStyle/>
        <a:p>
          <a:endParaRPr lang="en-US"/>
        </a:p>
      </dgm:t>
    </dgm:pt>
    <dgm:pt modelId="{624DB923-1578-4458-8BC3-49E79A5FEF2E}" type="pres">
      <dgm:prSet presAssocID="{4210716C-4F1F-40CF-818F-AC2787B01936}" presName="node" presStyleLbl="node1" presStyleIdx="0" presStyleCnt="7" custLinFactNeighborX="-519" custLinFactNeighborY="-259">
        <dgm:presLayoutVars>
          <dgm:bulletEnabled val="1"/>
        </dgm:presLayoutVars>
      </dgm:prSet>
      <dgm:spPr/>
      <dgm:t>
        <a:bodyPr/>
        <a:lstStyle/>
        <a:p>
          <a:endParaRPr lang="en-US"/>
        </a:p>
      </dgm:t>
    </dgm:pt>
    <dgm:pt modelId="{B04509EF-14EE-4185-8A4A-CE934FA687F6}" type="pres">
      <dgm:prSet presAssocID="{9B4CF5F8-5833-410F-94F9-88B496CA84B7}" presName="sibTrans" presStyleCnt="0"/>
      <dgm:spPr/>
    </dgm:pt>
    <dgm:pt modelId="{98D5A3F2-FAE2-4C44-A5A7-3B51EF6DCF2F}" type="pres">
      <dgm:prSet presAssocID="{EE85F854-D5B1-4EA9-937F-90EE472E1E4D}" presName="node" presStyleLbl="node1" presStyleIdx="1" presStyleCnt="7">
        <dgm:presLayoutVars>
          <dgm:bulletEnabled val="1"/>
        </dgm:presLayoutVars>
      </dgm:prSet>
      <dgm:spPr/>
      <dgm:t>
        <a:bodyPr/>
        <a:lstStyle/>
        <a:p>
          <a:endParaRPr lang="en-US"/>
        </a:p>
      </dgm:t>
    </dgm:pt>
    <dgm:pt modelId="{6E8F4DE1-FAD0-4EF3-8FD9-837D22EE26CE}" type="pres">
      <dgm:prSet presAssocID="{EF466919-8C67-491F-8C71-D7AE68CA4B42}" presName="sibTrans" presStyleCnt="0"/>
      <dgm:spPr/>
    </dgm:pt>
    <dgm:pt modelId="{255E39FC-1435-45AA-BFBF-E17185DB6546}" type="pres">
      <dgm:prSet presAssocID="{2EB58CC2-C985-4A77-89E3-BFB1FCF09FC9}" presName="node" presStyleLbl="node1" presStyleIdx="2" presStyleCnt="7">
        <dgm:presLayoutVars>
          <dgm:bulletEnabled val="1"/>
        </dgm:presLayoutVars>
      </dgm:prSet>
      <dgm:spPr/>
      <dgm:t>
        <a:bodyPr/>
        <a:lstStyle/>
        <a:p>
          <a:endParaRPr lang="en-US"/>
        </a:p>
      </dgm:t>
    </dgm:pt>
    <dgm:pt modelId="{6B3B8EE2-78DA-45D4-9130-B8D14678A953}" type="pres">
      <dgm:prSet presAssocID="{911CA12D-1CB8-42EE-900B-A25115361D22}" presName="sibTrans" presStyleCnt="0"/>
      <dgm:spPr/>
    </dgm:pt>
    <dgm:pt modelId="{EBAC48E9-6BB3-4B9C-9C94-16D8629F6599}" type="pres">
      <dgm:prSet presAssocID="{444F2AAF-43F8-4D43-8E19-2394D004D3FB}" presName="node" presStyleLbl="node1" presStyleIdx="3" presStyleCnt="7">
        <dgm:presLayoutVars>
          <dgm:bulletEnabled val="1"/>
        </dgm:presLayoutVars>
      </dgm:prSet>
      <dgm:spPr/>
      <dgm:t>
        <a:bodyPr/>
        <a:lstStyle/>
        <a:p>
          <a:endParaRPr lang="en-US"/>
        </a:p>
      </dgm:t>
    </dgm:pt>
    <dgm:pt modelId="{D56740D0-34C6-40BC-869B-E91834A84BE3}" type="pres">
      <dgm:prSet presAssocID="{C5542C19-892A-4F9F-AB58-E71C2456490A}" presName="sibTrans" presStyleCnt="0"/>
      <dgm:spPr/>
    </dgm:pt>
    <dgm:pt modelId="{0C8CF45E-1D00-452B-AEA2-C5E491C2E0C6}" type="pres">
      <dgm:prSet presAssocID="{B41B0084-6622-4963-9D61-98A293254006}" presName="node" presStyleLbl="node1" presStyleIdx="4" presStyleCnt="7">
        <dgm:presLayoutVars>
          <dgm:bulletEnabled val="1"/>
        </dgm:presLayoutVars>
      </dgm:prSet>
      <dgm:spPr/>
      <dgm:t>
        <a:bodyPr/>
        <a:lstStyle/>
        <a:p>
          <a:endParaRPr lang="en-US"/>
        </a:p>
      </dgm:t>
    </dgm:pt>
    <dgm:pt modelId="{8B1AA3F1-20CD-49BC-8CEB-AF2FDE01F9CC}" type="pres">
      <dgm:prSet presAssocID="{49CD6439-7DC7-4781-9B6D-4CA977B4B6DA}" presName="sibTrans" presStyleCnt="0"/>
      <dgm:spPr/>
    </dgm:pt>
    <dgm:pt modelId="{44DD7EB3-D644-40FD-A508-B7C0E44F6BBE}" type="pres">
      <dgm:prSet presAssocID="{9B53C7E9-7A9F-4186-85B1-4AA3DC9567AB}" presName="node" presStyleLbl="node1" presStyleIdx="5" presStyleCnt="7">
        <dgm:presLayoutVars>
          <dgm:bulletEnabled val="1"/>
        </dgm:presLayoutVars>
      </dgm:prSet>
      <dgm:spPr/>
      <dgm:t>
        <a:bodyPr/>
        <a:lstStyle/>
        <a:p>
          <a:endParaRPr lang="en-US"/>
        </a:p>
      </dgm:t>
    </dgm:pt>
    <dgm:pt modelId="{B48239CF-BABB-446D-B51D-BD7C26376050}" type="pres">
      <dgm:prSet presAssocID="{C63C7E5C-A3C5-4C4D-A47A-A233C2AD0D87}" presName="sibTrans" presStyleCnt="0"/>
      <dgm:spPr/>
    </dgm:pt>
    <dgm:pt modelId="{651A08B4-C5C9-4412-9E5E-64498FEC2193}" type="pres">
      <dgm:prSet presAssocID="{B0A49FA6-E469-46B6-BD01-ECCF5F65FE6F}" presName="node" presStyleLbl="node1" presStyleIdx="6" presStyleCnt="7">
        <dgm:presLayoutVars>
          <dgm:bulletEnabled val="1"/>
        </dgm:presLayoutVars>
      </dgm:prSet>
      <dgm:spPr/>
      <dgm:t>
        <a:bodyPr/>
        <a:lstStyle/>
        <a:p>
          <a:endParaRPr lang="en-US"/>
        </a:p>
      </dgm:t>
    </dgm:pt>
  </dgm:ptLst>
  <dgm:cxnLst>
    <dgm:cxn modelId="{3191BB07-2257-4E46-84AD-D4AD6E7A56BB}" type="presOf" srcId="{EE85F854-D5B1-4EA9-937F-90EE472E1E4D}" destId="{98D5A3F2-FAE2-4C44-A5A7-3B51EF6DCF2F}" srcOrd="0" destOrd="0" presId="urn:microsoft.com/office/officeart/2005/8/layout/default#1"/>
    <dgm:cxn modelId="{938CB454-E7C2-4C9F-A0CB-72FDE8660205}" type="presOf" srcId="{444F2AAF-43F8-4D43-8E19-2394D004D3FB}" destId="{EBAC48E9-6BB3-4B9C-9C94-16D8629F6599}" srcOrd="0" destOrd="0" presId="urn:microsoft.com/office/officeart/2005/8/layout/default#1"/>
    <dgm:cxn modelId="{F6438491-7FE8-4282-A1BC-90EB9274E021}" srcId="{6A6A84D0-A766-4920-8784-BAEAC3534A50}" destId="{B41B0084-6622-4963-9D61-98A293254006}" srcOrd="4" destOrd="0" parTransId="{FD5F021E-AA8C-493D-86F7-2A1F8EEE426F}" sibTransId="{49CD6439-7DC7-4781-9B6D-4CA977B4B6DA}"/>
    <dgm:cxn modelId="{CA02B1EF-A75E-4559-BD12-2C0ADC868BCE}" srcId="{6A6A84D0-A766-4920-8784-BAEAC3534A50}" destId="{2EB58CC2-C985-4A77-89E3-BFB1FCF09FC9}" srcOrd="2" destOrd="0" parTransId="{FD96F88D-7C3A-4431-84A4-3E147CBE26CB}" sibTransId="{911CA12D-1CB8-42EE-900B-A25115361D22}"/>
    <dgm:cxn modelId="{05D0649F-CC9A-4766-8871-7B44A2153EAD}" srcId="{6A6A84D0-A766-4920-8784-BAEAC3534A50}" destId="{444F2AAF-43F8-4D43-8E19-2394D004D3FB}" srcOrd="3" destOrd="0" parTransId="{4EE22D88-2C5C-4340-82A7-30B7D1BB7CD7}" sibTransId="{C5542C19-892A-4F9F-AB58-E71C2456490A}"/>
    <dgm:cxn modelId="{B4CE6D59-37D6-4C69-BBF3-9A6C9CEF3312}" type="presOf" srcId="{6A6A84D0-A766-4920-8784-BAEAC3534A50}" destId="{AFF3AE09-192D-4BC3-8B7E-9AA949F01D55}" srcOrd="0" destOrd="0" presId="urn:microsoft.com/office/officeart/2005/8/layout/default#1"/>
    <dgm:cxn modelId="{7D89CC65-5C4F-4A49-BC1D-E06E7B3AFB38}" srcId="{6A6A84D0-A766-4920-8784-BAEAC3534A50}" destId="{B0A49FA6-E469-46B6-BD01-ECCF5F65FE6F}" srcOrd="6" destOrd="0" parTransId="{7B68C9FC-F562-4BAE-A997-63D027191969}" sibTransId="{A50B3110-CC26-46A4-960F-CD100072F664}"/>
    <dgm:cxn modelId="{CE607077-A945-46BB-B9CD-26F8EFDBC340}" type="presOf" srcId="{9B53C7E9-7A9F-4186-85B1-4AA3DC9567AB}" destId="{44DD7EB3-D644-40FD-A508-B7C0E44F6BBE}" srcOrd="0" destOrd="0" presId="urn:microsoft.com/office/officeart/2005/8/layout/default#1"/>
    <dgm:cxn modelId="{02FF3100-3675-4A11-9BC2-5B5A3C631E7B}" type="presOf" srcId="{4210716C-4F1F-40CF-818F-AC2787B01936}" destId="{624DB923-1578-4458-8BC3-49E79A5FEF2E}" srcOrd="0" destOrd="0" presId="urn:microsoft.com/office/officeart/2005/8/layout/default#1"/>
    <dgm:cxn modelId="{8B143439-7D3B-4E3B-81F9-ECEF27FF43E5}" srcId="{6A6A84D0-A766-4920-8784-BAEAC3534A50}" destId="{9B53C7E9-7A9F-4186-85B1-4AA3DC9567AB}" srcOrd="5" destOrd="0" parTransId="{6C099531-DC75-44DE-B1FB-AFF8BDFBD298}" sibTransId="{C63C7E5C-A3C5-4C4D-A47A-A233C2AD0D87}"/>
    <dgm:cxn modelId="{74223308-3A48-4AB2-919B-B1004E4E6FD7}" type="presOf" srcId="{B41B0084-6622-4963-9D61-98A293254006}" destId="{0C8CF45E-1D00-452B-AEA2-C5E491C2E0C6}" srcOrd="0" destOrd="0" presId="urn:microsoft.com/office/officeart/2005/8/layout/default#1"/>
    <dgm:cxn modelId="{C0B5880F-D7A0-433A-AED7-FFD7D1CDAD0B}" srcId="{6A6A84D0-A766-4920-8784-BAEAC3534A50}" destId="{EE85F854-D5B1-4EA9-937F-90EE472E1E4D}" srcOrd="1" destOrd="0" parTransId="{DE854068-8BFC-4E1C-B064-A8AD7F716527}" sibTransId="{EF466919-8C67-491F-8C71-D7AE68CA4B42}"/>
    <dgm:cxn modelId="{3101612E-49DD-443B-A085-47449BAD0965}" srcId="{6A6A84D0-A766-4920-8784-BAEAC3534A50}" destId="{4210716C-4F1F-40CF-818F-AC2787B01936}" srcOrd="0" destOrd="0" parTransId="{6B6E9DE4-5B98-48CB-A99C-11DE99D860EF}" sibTransId="{9B4CF5F8-5833-410F-94F9-88B496CA84B7}"/>
    <dgm:cxn modelId="{FD9099CA-8220-4D38-ACCC-5BF11F4B6F6C}" type="presOf" srcId="{2EB58CC2-C985-4A77-89E3-BFB1FCF09FC9}" destId="{255E39FC-1435-45AA-BFBF-E17185DB6546}" srcOrd="0" destOrd="0" presId="urn:microsoft.com/office/officeart/2005/8/layout/default#1"/>
    <dgm:cxn modelId="{1A0E69A0-BEB0-49E3-8C5A-930C6D961DCE}" type="presOf" srcId="{B0A49FA6-E469-46B6-BD01-ECCF5F65FE6F}" destId="{651A08B4-C5C9-4412-9E5E-64498FEC2193}" srcOrd="0" destOrd="0" presId="urn:microsoft.com/office/officeart/2005/8/layout/default#1"/>
    <dgm:cxn modelId="{E0A77191-D936-44B8-9E6B-CD555AF481DE}" type="presParOf" srcId="{AFF3AE09-192D-4BC3-8B7E-9AA949F01D55}" destId="{624DB923-1578-4458-8BC3-49E79A5FEF2E}" srcOrd="0" destOrd="0" presId="urn:microsoft.com/office/officeart/2005/8/layout/default#1"/>
    <dgm:cxn modelId="{EFB8BB95-A7AE-49F8-A511-B7A32C79527D}" type="presParOf" srcId="{AFF3AE09-192D-4BC3-8B7E-9AA949F01D55}" destId="{B04509EF-14EE-4185-8A4A-CE934FA687F6}" srcOrd="1" destOrd="0" presId="urn:microsoft.com/office/officeart/2005/8/layout/default#1"/>
    <dgm:cxn modelId="{4A629BBF-73D9-49D7-90E4-1953E4A9059D}" type="presParOf" srcId="{AFF3AE09-192D-4BC3-8B7E-9AA949F01D55}" destId="{98D5A3F2-FAE2-4C44-A5A7-3B51EF6DCF2F}" srcOrd="2" destOrd="0" presId="urn:microsoft.com/office/officeart/2005/8/layout/default#1"/>
    <dgm:cxn modelId="{52D7EBE0-EFFB-4617-BE78-DAA2E12F4F92}" type="presParOf" srcId="{AFF3AE09-192D-4BC3-8B7E-9AA949F01D55}" destId="{6E8F4DE1-FAD0-4EF3-8FD9-837D22EE26CE}" srcOrd="3" destOrd="0" presId="urn:microsoft.com/office/officeart/2005/8/layout/default#1"/>
    <dgm:cxn modelId="{50F9EABF-8CC2-4D64-8233-1EDCC451B3C1}" type="presParOf" srcId="{AFF3AE09-192D-4BC3-8B7E-9AA949F01D55}" destId="{255E39FC-1435-45AA-BFBF-E17185DB6546}" srcOrd="4" destOrd="0" presId="urn:microsoft.com/office/officeart/2005/8/layout/default#1"/>
    <dgm:cxn modelId="{52403B98-108E-410A-A35F-2EF173950FC8}" type="presParOf" srcId="{AFF3AE09-192D-4BC3-8B7E-9AA949F01D55}" destId="{6B3B8EE2-78DA-45D4-9130-B8D14678A953}" srcOrd="5" destOrd="0" presId="urn:microsoft.com/office/officeart/2005/8/layout/default#1"/>
    <dgm:cxn modelId="{08675ADA-E816-4E2A-A44F-0F252DEA71B0}" type="presParOf" srcId="{AFF3AE09-192D-4BC3-8B7E-9AA949F01D55}" destId="{EBAC48E9-6BB3-4B9C-9C94-16D8629F6599}" srcOrd="6" destOrd="0" presId="urn:microsoft.com/office/officeart/2005/8/layout/default#1"/>
    <dgm:cxn modelId="{A541F424-3947-4A44-B7A8-05AABDBFD135}" type="presParOf" srcId="{AFF3AE09-192D-4BC3-8B7E-9AA949F01D55}" destId="{D56740D0-34C6-40BC-869B-E91834A84BE3}" srcOrd="7" destOrd="0" presId="urn:microsoft.com/office/officeart/2005/8/layout/default#1"/>
    <dgm:cxn modelId="{86E2035D-42E8-488C-B7E8-BD43CB763EE0}" type="presParOf" srcId="{AFF3AE09-192D-4BC3-8B7E-9AA949F01D55}" destId="{0C8CF45E-1D00-452B-AEA2-C5E491C2E0C6}" srcOrd="8" destOrd="0" presId="urn:microsoft.com/office/officeart/2005/8/layout/default#1"/>
    <dgm:cxn modelId="{2379F690-48A7-4F1B-B40D-87F1DEBE056A}" type="presParOf" srcId="{AFF3AE09-192D-4BC3-8B7E-9AA949F01D55}" destId="{8B1AA3F1-20CD-49BC-8CEB-AF2FDE01F9CC}" srcOrd="9" destOrd="0" presId="urn:microsoft.com/office/officeart/2005/8/layout/default#1"/>
    <dgm:cxn modelId="{8847D1AC-C0D5-488E-B6BE-9BB74504FDC8}" type="presParOf" srcId="{AFF3AE09-192D-4BC3-8B7E-9AA949F01D55}" destId="{44DD7EB3-D644-40FD-A508-B7C0E44F6BBE}" srcOrd="10" destOrd="0" presId="urn:microsoft.com/office/officeart/2005/8/layout/default#1"/>
    <dgm:cxn modelId="{8E29D6DD-19C3-4645-BBC8-E4CB0E96AD4B}" type="presParOf" srcId="{AFF3AE09-192D-4BC3-8B7E-9AA949F01D55}" destId="{B48239CF-BABB-446D-B51D-BD7C26376050}" srcOrd="11" destOrd="0" presId="urn:microsoft.com/office/officeart/2005/8/layout/default#1"/>
    <dgm:cxn modelId="{0602B554-AFE4-4404-9282-FAB821491FA7}" type="presParOf" srcId="{AFF3AE09-192D-4BC3-8B7E-9AA949F01D55}" destId="{651A08B4-C5C9-4412-9E5E-64498FEC2193}" srcOrd="1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DB923-1578-4458-8BC3-49E79A5FEF2E}">
      <dsp:nvSpPr>
        <dsp:cNvPr id="0" name=""/>
        <dsp:cNvSpPr/>
      </dsp:nvSpPr>
      <dsp:spPr>
        <a:xfrm>
          <a:off x="684299" y="0"/>
          <a:ext cx="1596691" cy="958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mbria" pitchFamily="18" charset="0"/>
            </a:rPr>
            <a:t>ADM</a:t>
          </a:r>
          <a:endParaRPr lang="en-US" sz="2200" kern="1200" dirty="0">
            <a:latin typeface="Cambria" pitchFamily="18" charset="0"/>
          </a:endParaRPr>
        </a:p>
      </dsp:txBody>
      <dsp:txXfrm>
        <a:off x="684299" y="0"/>
        <a:ext cx="1596691" cy="958014"/>
      </dsp:txXfrm>
    </dsp:sp>
    <dsp:sp modelId="{98D5A3F2-FAE2-4C44-A5A7-3B51EF6DCF2F}">
      <dsp:nvSpPr>
        <dsp:cNvPr id="0" name=""/>
        <dsp:cNvSpPr/>
      </dsp:nvSpPr>
      <dsp:spPr>
        <a:xfrm>
          <a:off x="2448946" y="1493"/>
          <a:ext cx="1596691" cy="958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Cambria" pitchFamily="18" charset="0"/>
            </a:rPr>
            <a:t>American Farm Bureau  Insurance</a:t>
          </a:r>
          <a:endParaRPr lang="en-US" sz="1600" kern="1200" dirty="0">
            <a:latin typeface="Cambria" pitchFamily="18" charset="0"/>
          </a:endParaRPr>
        </a:p>
      </dsp:txBody>
      <dsp:txXfrm>
        <a:off x="2448946" y="1493"/>
        <a:ext cx="1596691" cy="958014"/>
      </dsp:txXfrm>
    </dsp:sp>
    <dsp:sp modelId="{255E39FC-1435-45AA-BFBF-E17185DB6546}">
      <dsp:nvSpPr>
        <dsp:cNvPr id="0" name=""/>
        <dsp:cNvSpPr/>
      </dsp:nvSpPr>
      <dsp:spPr>
        <a:xfrm>
          <a:off x="4205307" y="1493"/>
          <a:ext cx="1596691" cy="958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rPr>
            <a:t>ARMtech</a:t>
          </a:r>
          <a:endParaRPr lang="en-US" sz="1800" kern="1200" dirty="0">
            <a:latin typeface="Cambria" pitchFamily="18" charset="0"/>
          </a:endParaRPr>
        </a:p>
      </dsp:txBody>
      <dsp:txXfrm>
        <a:off x="4205307" y="1493"/>
        <a:ext cx="1596691" cy="958014"/>
      </dsp:txXfrm>
    </dsp:sp>
    <dsp:sp modelId="{EBAC48E9-6BB3-4B9C-9C94-16D8629F6599}">
      <dsp:nvSpPr>
        <dsp:cNvPr id="0" name=""/>
        <dsp:cNvSpPr/>
      </dsp:nvSpPr>
      <dsp:spPr>
        <a:xfrm>
          <a:off x="692586" y="1119177"/>
          <a:ext cx="1596691" cy="958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mbria" pitchFamily="18" charset="0"/>
            </a:rPr>
            <a:t>COUNTRY</a:t>
          </a:r>
          <a:endParaRPr lang="en-US" sz="2200" kern="1200" dirty="0">
            <a:latin typeface="Cambria" pitchFamily="18" charset="0"/>
          </a:endParaRPr>
        </a:p>
      </dsp:txBody>
      <dsp:txXfrm>
        <a:off x="692586" y="1119177"/>
        <a:ext cx="1596691" cy="958014"/>
      </dsp:txXfrm>
    </dsp:sp>
    <dsp:sp modelId="{0C8CF45E-1D00-452B-AEA2-C5E491C2E0C6}">
      <dsp:nvSpPr>
        <dsp:cNvPr id="0" name=""/>
        <dsp:cNvSpPr/>
      </dsp:nvSpPr>
      <dsp:spPr>
        <a:xfrm>
          <a:off x="2448946" y="1119177"/>
          <a:ext cx="1596691" cy="958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mbria" pitchFamily="18" charset="0"/>
            </a:rPr>
            <a:t>Farmers Mutual Hail</a:t>
          </a:r>
          <a:endParaRPr lang="en-US" sz="2200" kern="1200" dirty="0">
            <a:latin typeface="Cambria" pitchFamily="18" charset="0"/>
          </a:endParaRPr>
        </a:p>
      </dsp:txBody>
      <dsp:txXfrm>
        <a:off x="2448946" y="1119177"/>
        <a:ext cx="1596691" cy="958014"/>
      </dsp:txXfrm>
    </dsp:sp>
    <dsp:sp modelId="{44DD7EB3-D644-40FD-A508-B7C0E44F6BBE}">
      <dsp:nvSpPr>
        <dsp:cNvPr id="0" name=""/>
        <dsp:cNvSpPr/>
      </dsp:nvSpPr>
      <dsp:spPr>
        <a:xfrm>
          <a:off x="4205307" y="1119177"/>
          <a:ext cx="1596691" cy="958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latin typeface="Cambria" pitchFamily="18" charset="0"/>
            </a:rPr>
            <a:t>RCIS</a:t>
          </a:r>
          <a:endParaRPr lang="en-US" sz="2200" kern="1200" dirty="0">
            <a:latin typeface="Cambria" pitchFamily="18" charset="0"/>
          </a:endParaRPr>
        </a:p>
      </dsp:txBody>
      <dsp:txXfrm>
        <a:off x="4205307" y="1119177"/>
        <a:ext cx="1596691" cy="958014"/>
      </dsp:txXfrm>
    </dsp:sp>
    <dsp:sp modelId="{651A08B4-C5C9-4412-9E5E-64498FEC2193}">
      <dsp:nvSpPr>
        <dsp:cNvPr id="0" name=""/>
        <dsp:cNvSpPr/>
      </dsp:nvSpPr>
      <dsp:spPr>
        <a:xfrm>
          <a:off x="2448946" y="2236860"/>
          <a:ext cx="1596691" cy="9580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smtClean="0">
              <a:latin typeface="Cambria" pitchFamily="18" charset="0"/>
            </a:rPr>
            <a:t>AmTrust</a:t>
          </a:r>
          <a:endParaRPr lang="en-US" sz="2200" kern="1200" dirty="0">
            <a:latin typeface="Cambria" pitchFamily="18" charset="0"/>
          </a:endParaRPr>
        </a:p>
      </dsp:txBody>
      <dsp:txXfrm>
        <a:off x="2448946" y="2236860"/>
        <a:ext cx="1596691" cy="9580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719" cy="465614"/>
          </a:xfrm>
          <a:prstGeom prst="rect">
            <a:avLst/>
          </a:prstGeom>
        </p:spPr>
        <p:txBody>
          <a:bodyPr vert="horz" lIns="92458" tIns="46231" rIns="92458" bIns="46231" rtlCol="0"/>
          <a:lstStyle>
            <a:lvl1pPr algn="l">
              <a:defRPr sz="1200"/>
            </a:lvl1pPr>
          </a:lstStyle>
          <a:p>
            <a:endParaRPr lang="en-US"/>
          </a:p>
        </p:txBody>
      </p:sp>
      <p:sp>
        <p:nvSpPr>
          <p:cNvPr id="3" name="Date Placeholder 2"/>
          <p:cNvSpPr>
            <a:spLocks noGrp="1"/>
          </p:cNvSpPr>
          <p:nvPr>
            <p:ph type="dt" sz="quarter" idx="1"/>
          </p:nvPr>
        </p:nvSpPr>
        <p:spPr>
          <a:xfrm>
            <a:off x="3979930" y="1"/>
            <a:ext cx="3044719" cy="465614"/>
          </a:xfrm>
          <a:prstGeom prst="rect">
            <a:avLst/>
          </a:prstGeom>
        </p:spPr>
        <p:txBody>
          <a:bodyPr vert="horz" lIns="92458" tIns="46231" rIns="92458" bIns="46231" rtlCol="0"/>
          <a:lstStyle>
            <a:lvl1pPr algn="r">
              <a:defRPr sz="1200"/>
            </a:lvl1pPr>
          </a:lstStyle>
          <a:p>
            <a:fld id="{A6FC7216-1917-0446-B434-0ADDFFD1BE42}" type="datetimeFigureOut">
              <a:rPr lang="en-US" smtClean="0"/>
              <a:pPr/>
              <a:t>12/8/2015</a:t>
            </a:fld>
            <a:endParaRPr lang="en-US"/>
          </a:p>
        </p:txBody>
      </p:sp>
      <p:sp>
        <p:nvSpPr>
          <p:cNvPr id="4" name="Footer Placeholder 3"/>
          <p:cNvSpPr>
            <a:spLocks noGrp="1"/>
          </p:cNvSpPr>
          <p:nvPr>
            <p:ph type="ftr" sz="quarter" idx="2"/>
          </p:nvPr>
        </p:nvSpPr>
        <p:spPr>
          <a:xfrm>
            <a:off x="0" y="8845046"/>
            <a:ext cx="3044719" cy="465614"/>
          </a:xfrm>
          <a:prstGeom prst="rect">
            <a:avLst/>
          </a:prstGeom>
        </p:spPr>
        <p:txBody>
          <a:bodyPr vert="horz" lIns="92458" tIns="46231" rIns="92458" bIns="46231"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5614"/>
          </a:xfrm>
          <a:prstGeom prst="rect">
            <a:avLst/>
          </a:prstGeom>
        </p:spPr>
        <p:txBody>
          <a:bodyPr vert="horz" lIns="92458" tIns="46231" rIns="92458" bIns="46231" rtlCol="0" anchor="b"/>
          <a:lstStyle>
            <a:lvl1pPr algn="r">
              <a:defRPr sz="1200"/>
            </a:lvl1pPr>
          </a:lstStyle>
          <a:p>
            <a:fld id="{DA276BB6-5980-9B44-BAE0-B201C3328271}" type="slidenum">
              <a:rPr lang="en-US" smtClean="0"/>
              <a:pPr/>
              <a:t>‹#›</a:t>
            </a:fld>
            <a:endParaRPr lang="en-US"/>
          </a:p>
        </p:txBody>
      </p:sp>
    </p:spTree>
    <p:extLst>
      <p:ext uri="{BB962C8B-B14F-4D97-AF65-F5344CB8AC3E}">
        <p14:creationId xmlns:p14="http://schemas.microsoft.com/office/powerpoint/2010/main" val="3703830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719" cy="465614"/>
          </a:xfrm>
          <a:prstGeom prst="rect">
            <a:avLst/>
          </a:prstGeom>
        </p:spPr>
        <p:txBody>
          <a:bodyPr vert="horz" lIns="92458" tIns="46231" rIns="92458" bIns="46231" rtlCol="0"/>
          <a:lstStyle>
            <a:lvl1pPr algn="l">
              <a:defRPr sz="1200"/>
            </a:lvl1pPr>
          </a:lstStyle>
          <a:p>
            <a:endParaRPr lang="en-US"/>
          </a:p>
        </p:txBody>
      </p:sp>
      <p:sp>
        <p:nvSpPr>
          <p:cNvPr id="3" name="Date Placeholder 2"/>
          <p:cNvSpPr>
            <a:spLocks noGrp="1"/>
          </p:cNvSpPr>
          <p:nvPr>
            <p:ph type="dt" idx="1"/>
          </p:nvPr>
        </p:nvSpPr>
        <p:spPr>
          <a:xfrm>
            <a:off x="3979930" y="1"/>
            <a:ext cx="3044719" cy="465614"/>
          </a:xfrm>
          <a:prstGeom prst="rect">
            <a:avLst/>
          </a:prstGeom>
        </p:spPr>
        <p:txBody>
          <a:bodyPr vert="horz" lIns="92458" tIns="46231" rIns="92458" bIns="46231" rtlCol="0"/>
          <a:lstStyle>
            <a:lvl1pPr algn="r">
              <a:defRPr sz="1200"/>
            </a:lvl1pPr>
          </a:lstStyle>
          <a:p>
            <a:fld id="{492DA0B6-6776-F145-BB6A-8E66AEB808B0}" type="datetimeFigureOut">
              <a:rPr lang="en-US" smtClean="0"/>
              <a:pPr/>
              <a:t>12/8/2015</a:t>
            </a:fld>
            <a:endParaRPr lang="en-US"/>
          </a:p>
        </p:txBody>
      </p:sp>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2458" tIns="46231" rIns="92458" bIns="46231"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2458" tIns="46231" rIns="92458" bIns="462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6"/>
            <a:ext cx="3044719" cy="465614"/>
          </a:xfrm>
          <a:prstGeom prst="rect">
            <a:avLst/>
          </a:prstGeom>
        </p:spPr>
        <p:txBody>
          <a:bodyPr vert="horz" lIns="92458" tIns="46231" rIns="92458" bIns="46231"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5614"/>
          </a:xfrm>
          <a:prstGeom prst="rect">
            <a:avLst/>
          </a:prstGeom>
        </p:spPr>
        <p:txBody>
          <a:bodyPr vert="horz" lIns="92458" tIns="46231" rIns="92458" bIns="46231" rtlCol="0" anchor="b"/>
          <a:lstStyle>
            <a:lvl1pPr algn="r">
              <a:defRPr sz="1200"/>
            </a:lvl1pPr>
          </a:lstStyle>
          <a:p>
            <a:fld id="{2C196F48-5C38-B549-981A-B90D07A4233F}" type="slidenum">
              <a:rPr lang="en-US" smtClean="0"/>
              <a:pPr/>
              <a:t>‹#›</a:t>
            </a:fld>
            <a:endParaRPr lang="en-US"/>
          </a:p>
        </p:txBody>
      </p:sp>
    </p:spTree>
    <p:extLst>
      <p:ext uri="{BB962C8B-B14F-4D97-AF65-F5344CB8AC3E}">
        <p14:creationId xmlns:p14="http://schemas.microsoft.com/office/powerpoint/2010/main" val="4178032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1</a:t>
            </a:fld>
            <a:endParaRPr lang="en-US"/>
          </a:p>
        </p:txBody>
      </p:sp>
    </p:spTree>
    <p:extLst>
      <p:ext uri="{BB962C8B-B14F-4D97-AF65-F5344CB8AC3E}">
        <p14:creationId xmlns:p14="http://schemas.microsoft.com/office/powerpoint/2010/main" val="87891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target rate of return of 14.5% was implemented as part of the 2011</a:t>
            </a:r>
            <a:r>
              <a:rPr lang="en-US" baseline="0" dirty="0" smtClean="0"/>
              <a:t> Standard Reinsurance Agreement (SRA).  </a:t>
            </a:r>
          </a:p>
          <a:p>
            <a:endParaRPr lang="en-US" baseline="0" dirty="0" smtClean="0"/>
          </a:p>
          <a:p>
            <a:r>
              <a:rPr lang="en-US" baseline="0" dirty="0" smtClean="0"/>
              <a:t>The graph shows the target rate of return, compared to the actual gross revenue and net revenue.</a:t>
            </a:r>
          </a:p>
          <a:p>
            <a:endParaRPr lang="en-US" baseline="0" dirty="0" smtClean="0"/>
          </a:p>
          <a:p>
            <a:r>
              <a:rPr lang="en-US" baseline="0" dirty="0" smtClean="0"/>
              <a:t>While detractors can cherry pick years that show strong company returns, a complete look at the data shows a much different picture. </a:t>
            </a:r>
          </a:p>
          <a:p>
            <a:endParaRPr lang="en-US" baseline="0" dirty="0" smtClean="0"/>
          </a:p>
          <a:p>
            <a:r>
              <a:rPr lang="en-US" baseline="0" dirty="0" smtClean="0"/>
              <a:t>The companies, including CIRB’s members, assert that they are already running in the red at a target rate of return of 14.5%.  Pushing this to 8.9% will only further reduce profitability and force companies to exit the business.  </a:t>
            </a:r>
          </a:p>
          <a:p>
            <a:endParaRPr lang="en-US" baseline="0" dirty="0" smtClean="0"/>
          </a:p>
          <a:p>
            <a:r>
              <a:rPr lang="en-US" baseline="0" dirty="0" smtClean="0"/>
              <a:t>Combine this with the fact that the crop insurance industry is already consolidating (Monsanto, John Deere, </a:t>
            </a:r>
            <a:r>
              <a:rPr lang="en-US" baseline="0" dirty="0" err="1" smtClean="0"/>
              <a:t>ProAg</a:t>
            </a:r>
            <a:r>
              <a:rPr lang="en-US" baseline="0" dirty="0" smtClean="0"/>
              <a:t>, RCIS), and the reaction from all parties engaged in crop insurance was strong and swift.</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10</a:t>
            </a:fld>
            <a:endParaRPr lang="en-US"/>
          </a:p>
        </p:txBody>
      </p:sp>
    </p:spTree>
    <p:extLst>
      <p:ext uri="{BB962C8B-B14F-4D97-AF65-F5344CB8AC3E}">
        <p14:creationId xmlns:p14="http://schemas.microsoft.com/office/powerpoint/2010/main" val="276887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Reaction was swift and forceful.</a:t>
            </a:r>
          </a:p>
          <a:p>
            <a:endParaRPr lang="en-US" baseline="0" dirty="0" smtClean="0"/>
          </a:p>
          <a:p>
            <a:r>
              <a:rPr lang="en-US" baseline="0" dirty="0" smtClean="0"/>
              <a:t>Coalition was activated in the first 18 hours with a full court press.</a:t>
            </a:r>
          </a:p>
          <a:p>
            <a:endParaRPr lang="en-US" baseline="0" dirty="0" smtClean="0"/>
          </a:p>
          <a:p>
            <a:r>
              <a:rPr lang="en-US" baseline="0" dirty="0" smtClean="0"/>
              <a:t>Coordinate with House and Senate Ag.</a:t>
            </a:r>
          </a:p>
          <a:p>
            <a:endParaRPr lang="en-US" baseline="0" dirty="0" smtClean="0"/>
          </a:p>
          <a:p>
            <a:r>
              <a:rPr lang="en-US" baseline="0" dirty="0" smtClean="0"/>
              <a:t>Strong leadership from House and Senate Ag to threaten to take votes with them without a fix.</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11</a:t>
            </a:fld>
            <a:endParaRPr lang="en-US"/>
          </a:p>
        </p:txBody>
      </p:sp>
    </p:spTree>
    <p:extLst>
      <p:ext uri="{BB962C8B-B14F-4D97-AF65-F5344CB8AC3E}">
        <p14:creationId xmlns:p14="http://schemas.microsoft.com/office/powerpoint/2010/main" val="1590599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that it was a must-pass bill with no real opportunity to amend, a deal was struck to fix the problem in future legislation.</a:t>
            </a:r>
          </a:p>
          <a:p>
            <a:endParaRPr lang="en-US" baseline="0" dirty="0" smtClean="0"/>
          </a:p>
          <a:p>
            <a:r>
              <a:rPr lang="en-US" baseline="0" dirty="0" smtClean="0"/>
              <a:t>Deals have a way of fading in DC, so the coalition maintained pressure during the period between the announcement of the resolution and the Omnibus.</a:t>
            </a:r>
          </a:p>
          <a:p>
            <a:endParaRPr lang="en-US" baseline="0" dirty="0" smtClean="0"/>
          </a:p>
          <a:p>
            <a:r>
              <a:rPr lang="en-US" baseline="0" dirty="0" smtClean="0"/>
              <a:t>That vigilance was rewarded with a fix that came sooner that promised.  NEVER happens in DC.</a:t>
            </a:r>
          </a:p>
          <a:p>
            <a:endParaRPr lang="en-US" baseline="0" dirty="0" smtClean="0"/>
          </a:p>
          <a:p>
            <a:r>
              <a:rPr lang="en-US" baseline="0" dirty="0" smtClean="0"/>
              <a:t>Hope this solid show of force will at least force folks to think twice before airdropping a crop insurance provision into a bill as a pay-for.</a:t>
            </a:r>
          </a:p>
          <a:p>
            <a:endParaRPr lang="en-US" baseline="0" dirty="0" smtClean="0"/>
          </a:p>
          <a:p>
            <a:r>
              <a:rPr lang="en-US" baseline="0" dirty="0" smtClean="0"/>
              <a:t>That said, we know we will have to keep up the pressure.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12</a:t>
            </a:fld>
            <a:endParaRPr lang="en-US"/>
          </a:p>
        </p:txBody>
      </p:sp>
    </p:spTree>
    <p:extLst>
      <p:ext uri="{BB962C8B-B14F-4D97-AF65-F5344CB8AC3E}">
        <p14:creationId xmlns:p14="http://schemas.microsoft.com/office/powerpoint/2010/main" val="384044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Both extremes of the political</a:t>
            </a:r>
            <a:r>
              <a:rPr lang="en-US" baseline="0" dirty="0" smtClean="0"/>
              <a:t> spectrum have ganged up on the program.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Not sure if there’s another singe area where EWG and The Heritage Foundation agree.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Our attacks are from the extreme right and the extreme left, which means our defense of the program has to be nuanced to reach across political aisles and appeal to the centrist vote.</a:t>
            </a: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13</a:t>
            </a:fld>
            <a:endParaRPr lang="en-US"/>
          </a:p>
        </p:txBody>
      </p:sp>
    </p:spTree>
    <p:extLst>
      <p:ext uri="{BB962C8B-B14F-4D97-AF65-F5344CB8AC3E}">
        <p14:creationId xmlns:p14="http://schemas.microsoft.com/office/powerpoint/2010/main" val="175509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And once again, those</a:t>
            </a:r>
            <a:r>
              <a:rPr lang="en-US" baseline="0" dirty="0" smtClean="0"/>
              <a:t> proposals are coming from two very different ends of the political spectrum.</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It’s rumored that the WH was the originator of the crop insurance cut that was part of the budget deal, although we have no idea where 8.9% came from.  Even the Administration’s proposal was only 12%.</a:t>
            </a: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14</a:t>
            </a:fld>
            <a:endParaRPr lang="en-US"/>
          </a:p>
        </p:txBody>
      </p:sp>
    </p:spTree>
    <p:extLst>
      <p:ext uri="{BB962C8B-B14F-4D97-AF65-F5344CB8AC3E}">
        <p14:creationId xmlns:p14="http://schemas.microsoft.com/office/powerpoint/2010/main" val="324520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We</a:t>
            </a:r>
            <a:r>
              <a:rPr lang="en-US" baseline="0" dirty="0" smtClean="0"/>
              <a:t> know our next test is going to come after the first of the year with the next round of budget bills.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coalition will be key in those battles.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also know we’re going to have to focus on our primary targets.</a:t>
            </a: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629582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Because our attacks</a:t>
            </a:r>
            <a:r>
              <a:rPr lang="en-US" baseline="0" dirty="0" smtClean="0"/>
              <a:t> come from both the right and the left, we also know that we have to get the messaging right.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There is a lot of education to do in general.</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8709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 coalition is key to delivering</a:t>
            </a:r>
            <a:r>
              <a:rPr lang="en-US" baseline="0" dirty="0" smtClean="0"/>
              <a:t> a pro-crop insurance message in an effective way.</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know companies aren’t the best face for crop insurance.  We have survey data to support that.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It has to be a team effort.  Recognize that some coalition partners will have stronger relationships in some offices than others and need to leverage those relationships.</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55732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again for your time today.  </a:t>
            </a:r>
          </a:p>
          <a:p>
            <a:r>
              <a:rPr lang="en-US" dirty="0" smtClean="0"/>
              <a:t>Welcome any questions. </a:t>
            </a:r>
          </a:p>
          <a:p>
            <a:r>
              <a:rPr lang="en-US" dirty="0" smtClean="0"/>
              <a:t>If you would like to learn more about CIRB please visit cropinsurance.org. </a:t>
            </a: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18</a:t>
            </a:fld>
            <a:endParaRPr lang="en-US"/>
          </a:p>
        </p:txBody>
      </p:sp>
    </p:spTree>
    <p:extLst>
      <p:ext uri="{BB962C8B-B14F-4D97-AF65-F5344CB8AC3E}">
        <p14:creationId xmlns:p14="http://schemas.microsoft.com/office/powerpoint/2010/main" val="220403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wanted to let you know who CIRB is.</a:t>
            </a:r>
          </a:p>
          <a:p>
            <a:endParaRPr lang="en-US" baseline="0" dirty="0" smtClean="0"/>
          </a:p>
          <a:p>
            <a:r>
              <a:rPr lang="en-US" baseline="0" dirty="0" smtClean="0"/>
              <a:t>Other groups in DC do advocacy for crop insurance in DC, but we’ve worked to develop a coalition to coordinate messages and efforts.  </a:t>
            </a:r>
          </a:p>
          <a:p>
            <a:endParaRPr lang="en-US" baseline="0" dirty="0" smtClean="0"/>
          </a:p>
          <a:p>
            <a:r>
              <a:rPr lang="en-US" baseline="0" dirty="0" smtClean="0"/>
              <a:t>ASTA is part of that coalition, and we greatly appreciate the support from your industry.</a:t>
            </a:r>
          </a:p>
        </p:txBody>
      </p:sp>
      <p:sp>
        <p:nvSpPr>
          <p:cNvPr id="4" name="Slide Number Placeholder 3"/>
          <p:cNvSpPr>
            <a:spLocks noGrp="1"/>
          </p:cNvSpPr>
          <p:nvPr>
            <p:ph type="sldNum" sz="quarter" idx="10"/>
          </p:nvPr>
        </p:nvSpPr>
        <p:spPr/>
        <p:txBody>
          <a:bodyPr/>
          <a:lstStyle/>
          <a:p>
            <a:fld id="{2C196F48-5C38-B549-981A-B90D07A4233F}" type="slidenum">
              <a:rPr lang="en-US" smtClean="0"/>
              <a:pPr/>
              <a:t>2</a:t>
            </a:fld>
            <a:endParaRPr lang="en-US"/>
          </a:p>
        </p:txBody>
      </p:sp>
    </p:spTree>
    <p:extLst>
      <p:ext uri="{BB962C8B-B14F-4D97-AF65-F5344CB8AC3E}">
        <p14:creationId xmlns:p14="http://schemas.microsoft.com/office/powerpoint/2010/main" val="180760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Worthwhile</a:t>
            </a:r>
            <a:r>
              <a:rPr lang="en-US" baseline="0" dirty="0" smtClean="0"/>
              <a:t> because crop insurance is a relatively unique public-private partnership. </a:t>
            </a:r>
          </a:p>
          <a:p>
            <a:endParaRPr lang="en-US" baseline="0" dirty="0" smtClean="0"/>
          </a:p>
          <a:p>
            <a:r>
              <a:rPr lang="en-US" baseline="0" dirty="0" smtClean="0"/>
              <a:t>Very different from Title 1 programs, which people tend to be more familiar.</a:t>
            </a:r>
          </a:p>
          <a:p>
            <a:endParaRPr lang="en-US" baseline="0" dirty="0" smtClean="0"/>
          </a:p>
          <a:p>
            <a:r>
              <a:rPr lang="en-US" baseline="0" dirty="0" smtClean="0"/>
              <a:t>Highlight the shared risk.</a:t>
            </a:r>
          </a:p>
          <a:p>
            <a:endParaRPr lang="en-US" baseline="0" dirty="0" smtClean="0"/>
          </a:p>
          <a:p>
            <a:r>
              <a:rPr lang="en-US" baseline="0" dirty="0" smtClean="0"/>
              <a:t>Highlight the small number of government employees required to manage a significant program.</a:t>
            </a:r>
          </a:p>
          <a:p>
            <a:endParaRPr lang="en-US" baseline="0"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3</a:t>
            </a:fld>
            <a:endParaRPr lang="en-US"/>
          </a:p>
        </p:txBody>
      </p:sp>
    </p:spTree>
    <p:extLst>
      <p:ext uri="{BB962C8B-B14F-4D97-AF65-F5344CB8AC3E}">
        <p14:creationId xmlns:p14="http://schemas.microsoft.com/office/powerpoint/2010/main" val="272271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a:t>
            </a:r>
            <a:r>
              <a:rPr lang="en-US" baseline="0" dirty="0" smtClean="0"/>
              <a:t> most folks in ag are aware of how much of the ag budget is nutrition.</a:t>
            </a:r>
          </a:p>
          <a:p>
            <a:endParaRPr lang="en-US" baseline="0" dirty="0" smtClean="0"/>
          </a:p>
          <a:p>
            <a:r>
              <a:rPr lang="en-US" baseline="0" dirty="0" smtClean="0"/>
              <a:t>Highlight that after the 2014 farm bill, the crop insurance program is now bigger than Title 1 program.</a:t>
            </a:r>
          </a:p>
          <a:p>
            <a:endParaRPr lang="en-US" baseline="0" dirty="0" smtClean="0"/>
          </a:p>
          <a:p>
            <a:r>
              <a:rPr lang="en-US" baseline="0" dirty="0" smtClean="0"/>
              <a:t>Keep in mind that these numbers are subject to change significantly based on commodity prices.</a:t>
            </a:r>
          </a:p>
          <a:p>
            <a:endParaRPr lang="en-US" baseline="0" dirty="0" smtClean="0"/>
          </a:p>
          <a:p>
            <a:r>
              <a:rPr lang="en-US" baseline="0" dirty="0" smtClean="0"/>
              <a:t>As commodity prices decrease, the cost of the crop insurance program decreases, but the cost of Title 1 programs actually increases.  </a:t>
            </a: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4</a:t>
            </a:fld>
            <a:endParaRPr lang="en-US"/>
          </a:p>
        </p:txBody>
      </p:sp>
    </p:spTree>
    <p:extLst>
      <p:ext uri="{BB962C8B-B14F-4D97-AF65-F5344CB8AC3E}">
        <p14:creationId xmlns:p14="http://schemas.microsoft.com/office/powerpoint/2010/main" val="32737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a:t>
            </a:r>
            <a:r>
              <a:rPr lang="en-US" baseline="0" dirty="0" smtClean="0"/>
              <a:t> of the cost of the program is farmer premium assistance.  These numbers are very consistent from year to year.</a:t>
            </a:r>
          </a:p>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5</a:t>
            </a:fld>
            <a:endParaRPr lang="en-US"/>
          </a:p>
        </p:txBody>
      </p:sp>
    </p:spTree>
    <p:extLst>
      <p:ext uri="{BB962C8B-B14F-4D97-AF65-F5344CB8AC3E}">
        <p14:creationId xmlns:p14="http://schemas.microsoft.com/office/powerpoint/2010/main" val="24310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re is a lot of cost about the “exploding cost” of the crop insurance program.  </a:t>
            </a:r>
          </a:p>
          <a:p>
            <a:endParaRPr lang="en-US" baseline="0" dirty="0" smtClean="0"/>
          </a:p>
          <a:p>
            <a:r>
              <a:rPr lang="en-US" baseline="0" dirty="0" smtClean="0"/>
              <a:t>The cost of the program has absolutely increase.  That’s what happens when you add 100 million acres to the program and increase the liability covered by $70 billion.  </a:t>
            </a:r>
          </a:p>
          <a:p>
            <a:endParaRPr lang="en-US" baseline="0" dirty="0" smtClean="0"/>
          </a:p>
          <a:p>
            <a:r>
              <a:rPr lang="en-US" baseline="0" dirty="0" smtClean="0"/>
              <a:t>However, it’s important to note that this increased cost as come with the elimination of off-budget, fully taxpayer funded ad hoc disaster assistance and has also provided risk management tools to non-row crop producers for the first time.</a:t>
            </a:r>
          </a:p>
          <a:p>
            <a:endParaRPr lang="en-US" baseline="0"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6</a:t>
            </a:fld>
            <a:endParaRPr lang="en-US"/>
          </a:p>
        </p:txBody>
      </p:sp>
    </p:spTree>
    <p:extLst>
      <p:ext uri="{BB962C8B-B14F-4D97-AF65-F5344CB8AC3E}">
        <p14:creationId xmlns:p14="http://schemas.microsoft.com/office/powerpoint/2010/main" val="2956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Congressional policy</a:t>
            </a:r>
            <a:r>
              <a:rPr lang="en-US" baseline="0" dirty="0" smtClean="0"/>
              <a:t> really helped to drive the success of the program since 1998.  </a:t>
            </a:r>
          </a:p>
          <a:p>
            <a:endParaRPr lang="en-US" baseline="0" dirty="0" smtClean="0"/>
          </a:p>
          <a:p>
            <a:r>
              <a:rPr lang="en-US" baseline="0" dirty="0" smtClean="0"/>
              <a:t>It has been a great thing for the crop insurance industry, however, as we have learned, what Congress giveth, Congress can taketh away.  </a:t>
            </a:r>
          </a:p>
          <a:p>
            <a:endParaRPr lang="en-US" baseline="0" dirty="0" smtClean="0"/>
          </a:p>
          <a:p>
            <a:r>
              <a:rPr lang="en-US" baseline="0" dirty="0" smtClean="0"/>
              <a:t>It’s the downside of being the public partner in a public-private partnership.  </a:t>
            </a:r>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7</a:t>
            </a:fld>
            <a:endParaRPr lang="en-US"/>
          </a:p>
        </p:txBody>
      </p:sp>
    </p:spTree>
    <p:extLst>
      <p:ext uri="{BB962C8B-B14F-4D97-AF65-F5344CB8AC3E}">
        <p14:creationId xmlns:p14="http://schemas.microsoft.com/office/powerpoint/2010/main" val="530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the crop insurance sector</a:t>
            </a:r>
            <a:r>
              <a:rPr lang="en-US" baseline="0" dirty="0" smtClean="0"/>
              <a:t> didn’t know that before, we learned it the very hard way on October 26.  </a:t>
            </a:r>
            <a:endParaRPr lang="en-US" dirty="0" smtClean="0"/>
          </a:p>
          <a:p>
            <a:endParaRPr lang="en-US" baseline="0" dirty="0" smtClean="0"/>
          </a:p>
          <a:p>
            <a:r>
              <a:rPr lang="en-US" baseline="0" dirty="0" smtClean="0"/>
              <a:t>On October 26 we got the word that a budget deal cut between Boehner, Pelosi, McConnell, Reid and the White House was going to include a $3 billion cut to crop insurance.</a:t>
            </a:r>
          </a:p>
          <a:p>
            <a:endParaRPr lang="en-US" baseline="0" dirty="0" smtClean="0"/>
          </a:p>
          <a:p>
            <a:r>
              <a:rPr lang="en-US" baseline="0" dirty="0" smtClean="0"/>
              <a:t>The bill was Boehner’s swansong and was set to be passed without amendment before his retirement on October 30.    </a:t>
            </a:r>
          </a:p>
          <a:p>
            <a:endParaRPr lang="en-US" baseline="0" dirty="0" smtClean="0"/>
          </a:p>
          <a:p>
            <a:r>
              <a:rPr lang="en-US" baseline="0" dirty="0" smtClean="0"/>
              <a:t>The bill raised $3 billion by cutting the target rate of return for crop insurance companies from the current target of 14.5% to 8.9%.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8</a:t>
            </a:fld>
            <a:endParaRPr lang="en-US"/>
          </a:p>
        </p:txBody>
      </p:sp>
    </p:spTree>
    <p:extLst>
      <p:ext uri="{BB962C8B-B14F-4D97-AF65-F5344CB8AC3E}">
        <p14:creationId xmlns:p14="http://schemas.microsoft.com/office/powerpoint/2010/main" val="259071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target rate of return of 14.5% was implemented as part of the 2011</a:t>
            </a:r>
            <a:r>
              <a:rPr lang="en-US" baseline="0" dirty="0" smtClean="0"/>
              <a:t> Standard Reinsurance Agreement (SRA).  </a:t>
            </a:r>
          </a:p>
          <a:p>
            <a:endParaRPr lang="en-US" baseline="0" dirty="0" smtClean="0"/>
          </a:p>
          <a:p>
            <a:r>
              <a:rPr lang="en-US" baseline="0" dirty="0" smtClean="0"/>
              <a:t>The graph shows the target rate of return, compared to the actual gross revenue and net revenue.</a:t>
            </a:r>
          </a:p>
          <a:p>
            <a:endParaRPr lang="en-US" baseline="0" dirty="0" smtClean="0"/>
          </a:p>
          <a:p>
            <a:r>
              <a:rPr lang="en-US" baseline="0" dirty="0" smtClean="0"/>
              <a:t>While detractors can cherry pick years that show strong company returns, a complete look at the data shows a much different picture. </a:t>
            </a:r>
          </a:p>
          <a:p>
            <a:endParaRPr lang="en-US" baseline="0" dirty="0" smtClean="0"/>
          </a:p>
          <a:p>
            <a:r>
              <a:rPr lang="en-US" baseline="0" dirty="0" smtClean="0"/>
              <a:t>The companies, including CIRB’s members, assert that they are already running in the red at a target rate of return of 14.5%.  Pushing this to 8.9% will only further reduce profitability and force companies to exit the business.  </a:t>
            </a:r>
          </a:p>
          <a:p>
            <a:endParaRPr lang="en-US" baseline="0" dirty="0" smtClean="0"/>
          </a:p>
          <a:p>
            <a:r>
              <a:rPr lang="en-US" baseline="0" dirty="0" smtClean="0"/>
              <a:t>Combine this with the fact that the crop insurance industry is already consolidating (Monsanto, John Deere, </a:t>
            </a:r>
            <a:r>
              <a:rPr lang="en-US" baseline="0" dirty="0" err="1" smtClean="0"/>
              <a:t>ProAg</a:t>
            </a:r>
            <a:r>
              <a:rPr lang="en-US" baseline="0" dirty="0" smtClean="0"/>
              <a:t>, RCIS), and the reaction from all parties engaged in crop insurance was strong and swift.</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9</a:t>
            </a:fld>
            <a:endParaRPr lang="en-US"/>
          </a:p>
        </p:txBody>
      </p:sp>
    </p:spTree>
    <p:extLst>
      <p:ext uri="{BB962C8B-B14F-4D97-AF65-F5344CB8AC3E}">
        <p14:creationId xmlns:p14="http://schemas.microsoft.com/office/powerpoint/2010/main" val="2374925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descr="2010_JDCreditBuilding_133823.jpg"/>
          <p:cNvPicPr>
            <a:picLocks noChangeAspect="1"/>
          </p:cNvPicPr>
          <p:nvPr userDrawn="1"/>
        </p:nvPicPr>
        <p:blipFill>
          <a:blip r:embed="rId2"/>
          <a:srcRect t="16460" b="11044"/>
          <a:stretch>
            <a:fillRect/>
          </a:stretch>
        </p:blipFill>
        <p:spPr>
          <a:xfrm>
            <a:off x="0" y="1541464"/>
            <a:ext cx="9144000" cy="5316537"/>
          </a:xfrm>
          <a:prstGeom prst="rect">
            <a:avLst/>
          </a:prstGeom>
        </p:spPr>
      </p:pic>
      <p:pic>
        <p:nvPicPr>
          <p:cNvPr id="16" name="Picture 15" descr="JD_Gray_Gradient_10x1-4in.png"/>
          <p:cNvPicPr>
            <a:picLocks/>
          </p:cNvPicPr>
          <p:nvPr userDrawn="1"/>
        </p:nvPicPr>
        <p:blipFill>
          <a:blip r:embed="rId3"/>
          <a:stretch>
            <a:fillRect/>
          </a:stretch>
        </p:blipFill>
        <p:spPr>
          <a:xfrm>
            <a:off x="377" y="-1"/>
            <a:ext cx="9143245" cy="1318456"/>
          </a:xfrm>
          <a:prstGeom prst="rect">
            <a:avLst/>
          </a:prstGeom>
        </p:spPr>
      </p:pic>
      <p:pic>
        <p:nvPicPr>
          <p:cNvPr id="18" name="Picture 17" descr="JD_bar_gy_4c_10in.png"/>
          <p:cNvPicPr>
            <a:picLocks noChangeAspect="1"/>
          </p:cNvPicPr>
          <p:nvPr userDrawn="1"/>
        </p:nvPicPr>
        <p:blipFill>
          <a:blip r:embed="rId4"/>
          <a:stretch>
            <a:fillRect/>
          </a:stretch>
        </p:blipFill>
        <p:spPr>
          <a:xfrm>
            <a:off x="-378" y="1312777"/>
            <a:ext cx="9144000" cy="228600"/>
          </a:xfrm>
          <a:prstGeom prst="rect">
            <a:avLst/>
          </a:prstGeom>
        </p:spPr>
      </p:pic>
      <p:sp>
        <p:nvSpPr>
          <p:cNvPr id="2" name="Title 1"/>
          <p:cNvSpPr>
            <a:spLocks noGrp="1"/>
          </p:cNvSpPr>
          <p:nvPr userDrawn="1">
            <p:ph type="ctrTitle"/>
          </p:nvPr>
        </p:nvSpPr>
        <p:spPr>
          <a:xfrm>
            <a:off x="442800" y="292608"/>
            <a:ext cx="5945188" cy="697992"/>
          </a:xfrm>
        </p:spPr>
        <p:txBody>
          <a:bodyPr>
            <a:normAutofit/>
          </a:bodyPr>
          <a:lstStyle>
            <a:lvl1pPr algn="l">
              <a:lnSpc>
                <a:spcPts val="2600"/>
              </a:lnSpc>
              <a:defRPr sz="2400" spc="-50" baseline="0">
                <a:solidFill>
                  <a:schemeClr val="tx2"/>
                </a:solidFill>
              </a:defRPr>
            </a:lvl1pPr>
          </a:lstStyle>
          <a:p>
            <a:r>
              <a:rPr lang="en-US" dirty="0" smtClean="0"/>
              <a:t>Click to edit Master title style</a:t>
            </a:r>
            <a:endParaRPr lang="en-US" dirty="0"/>
          </a:p>
        </p:txBody>
      </p:sp>
      <p:sp>
        <p:nvSpPr>
          <p:cNvPr id="19" name="Text Placeholder 11"/>
          <p:cNvSpPr>
            <a:spLocks noGrp="1"/>
          </p:cNvSpPr>
          <p:nvPr userDrawn="1">
            <p:ph type="body" sz="quarter" idx="10"/>
          </p:nvPr>
        </p:nvSpPr>
        <p:spPr>
          <a:xfrm>
            <a:off x="446881" y="910003"/>
            <a:ext cx="5945188" cy="231775"/>
          </a:xfrm>
        </p:spPr>
        <p:txBody>
          <a:bodyPr/>
          <a:lstStyle>
            <a:lvl1pPr>
              <a:lnSpc>
                <a:spcPts val="1800"/>
              </a:lnSpc>
              <a:spcBef>
                <a:spcPts val="0"/>
              </a:spcBef>
              <a:defRPr sz="1000"/>
            </a:lvl1pPr>
          </a:lstStyle>
          <a:p>
            <a:pPr lvl="0"/>
            <a:r>
              <a:rPr lang="en-US" dirty="0" smtClean="0"/>
              <a:t>Click to edit Master text styles</a:t>
            </a:r>
            <a:endParaRPr lang="en-US" dirty="0"/>
          </a:p>
        </p:txBody>
      </p:sp>
      <p:pic>
        <p:nvPicPr>
          <p:cNvPr id="11" name="Picture 10" descr="JDCredit_gy_Screen_h_300dpi.png"/>
          <p:cNvPicPr>
            <a:picLocks noChangeAspect="1"/>
          </p:cNvPicPr>
          <p:nvPr userDrawn="1"/>
        </p:nvPicPr>
        <p:blipFill>
          <a:blip r:embed="rId5"/>
          <a:stretch>
            <a:fillRect/>
          </a:stretch>
        </p:blipFill>
        <p:spPr>
          <a:xfrm>
            <a:off x="6693049" y="478647"/>
            <a:ext cx="2148844" cy="65836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4A3C06-1449-41CA-B105-6F990F6C1742}" type="datetime1">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579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6A861-55AC-46D3-B4E3-BF294C8DF2F4}" type="datetime1">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160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020E1-1F04-4B80-AD58-1F2874200E61}" type="datetime1">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320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B80302-2F6F-45BA-9371-822587221CF0}" type="datetime1">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905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BF806-F4F2-4955-A56F-54F8F6724EE8}" type="datetime1">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36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20E86A-F6B7-43F1-8F89-4AB87986A43D}" type="datetime1">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854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249B8-AB7E-405C-A7D4-E0A0C77CED6C}" type="datetime1">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57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AA62B-A94C-4147-8AC3-8321424B9EE5}" type="datetime1">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909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JD_Gray_Gradient_10x1-4in.png"/>
          <p:cNvPicPr>
            <a:picLocks/>
          </p:cNvPicPr>
          <p:nvPr userDrawn="1"/>
        </p:nvPicPr>
        <p:blipFill>
          <a:blip r:embed="rId2"/>
          <a:stretch>
            <a:fillRect/>
          </a:stretch>
        </p:blipFill>
        <p:spPr>
          <a:xfrm>
            <a:off x="377" y="-1"/>
            <a:ext cx="9143245" cy="1318456"/>
          </a:xfrm>
          <a:prstGeom prst="rect">
            <a:avLst/>
          </a:prstGeom>
        </p:spPr>
      </p:pic>
      <p:pic>
        <p:nvPicPr>
          <p:cNvPr id="18" name="Picture 17" descr="JD_bar_gy_4c_10in.png"/>
          <p:cNvPicPr>
            <a:picLocks noChangeAspect="1"/>
          </p:cNvPicPr>
          <p:nvPr userDrawn="1"/>
        </p:nvPicPr>
        <p:blipFill>
          <a:blip r:embed="rId3"/>
          <a:stretch>
            <a:fillRect/>
          </a:stretch>
        </p:blipFill>
        <p:spPr>
          <a:xfrm>
            <a:off x="-378" y="1312777"/>
            <a:ext cx="9144000" cy="228600"/>
          </a:xfrm>
          <a:prstGeom prst="rect">
            <a:avLst/>
          </a:prstGeom>
        </p:spPr>
      </p:pic>
      <p:sp>
        <p:nvSpPr>
          <p:cNvPr id="19" name="Text Placeholder 11"/>
          <p:cNvSpPr>
            <a:spLocks noGrp="1"/>
          </p:cNvSpPr>
          <p:nvPr userDrawn="1">
            <p:ph type="body" sz="quarter" idx="10"/>
          </p:nvPr>
        </p:nvSpPr>
        <p:spPr>
          <a:xfrm>
            <a:off x="446881" y="910003"/>
            <a:ext cx="5945188" cy="231775"/>
          </a:xfrm>
        </p:spPr>
        <p:txBody>
          <a:bodyPr/>
          <a:lstStyle>
            <a:lvl1pPr>
              <a:lnSpc>
                <a:spcPts val="1800"/>
              </a:lnSpc>
              <a:spcBef>
                <a:spcPts val="0"/>
              </a:spcBef>
              <a:defRPr sz="1000"/>
            </a:lvl1pPr>
          </a:lstStyle>
          <a:p>
            <a:pPr lvl="0"/>
            <a:r>
              <a:rPr lang="en-US" dirty="0" smtClean="0"/>
              <a:t>Click to edit Master text styles</a:t>
            </a:r>
            <a:endParaRPr lang="en-US" dirty="0"/>
          </a:p>
        </p:txBody>
      </p:sp>
      <p:sp>
        <p:nvSpPr>
          <p:cNvPr id="2" name="Title 1"/>
          <p:cNvSpPr>
            <a:spLocks noGrp="1"/>
          </p:cNvSpPr>
          <p:nvPr userDrawn="1">
            <p:ph type="ctrTitle"/>
          </p:nvPr>
        </p:nvSpPr>
        <p:spPr>
          <a:xfrm>
            <a:off x="442800" y="1733550"/>
            <a:ext cx="5945188" cy="944648"/>
          </a:xfrm>
        </p:spPr>
        <p:txBody>
          <a:bodyPr>
            <a:normAutofit/>
          </a:bodyPr>
          <a:lstStyle>
            <a:lvl1pPr algn="l">
              <a:lnSpc>
                <a:spcPts val="2600"/>
              </a:lnSpc>
              <a:defRPr sz="2400" spc="-50" baseline="0">
                <a:solidFill>
                  <a:schemeClr val="tx2"/>
                </a:solidFill>
              </a:defRPr>
            </a:lvl1pPr>
          </a:lstStyle>
          <a:p>
            <a:r>
              <a:rPr lang="en-US" dirty="0" smtClean="0"/>
              <a:t>Click to edit Master title style</a:t>
            </a:r>
            <a:endParaRPr lang="en-US" dirty="0"/>
          </a:p>
        </p:txBody>
      </p:sp>
      <p:sp>
        <p:nvSpPr>
          <p:cNvPr id="9" name="Subtitle 2"/>
          <p:cNvSpPr>
            <a:spLocks noGrp="1"/>
          </p:cNvSpPr>
          <p:nvPr userDrawn="1">
            <p:ph type="subTitle" idx="1"/>
          </p:nvPr>
        </p:nvSpPr>
        <p:spPr>
          <a:xfrm>
            <a:off x="457200" y="2678198"/>
            <a:ext cx="8228012" cy="849801"/>
          </a:xfrm>
        </p:spPr>
        <p:txBody>
          <a:bodyPr/>
          <a:lstStyle>
            <a:lvl1pPr marL="0" indent="0" algn="l">
              <a:lnSpc>
                <a:spcPts val="2800"/>
              </a:lnSpc>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JDCredit_gy_Screen_h_300dpi.png"/>
          <p:cNvPicPr>
            <a:picLocks noChangeAspect="1"/>
          </p:cNvPicPr>
          <p:nvPr userDrawn="1"/>
        </p:nvPicPr>
        <p:blipFill>
          <a:blip r:embed="rId4"/>
          <a:stretch>
            <a:fillRect/>
          </a:stretch>
        </p:blipFill>
        <p:spPr>
          <a:xfrm>
            <a:off x="6693049" y="478647"/>
            <a:ext cx="2148844" cy="65836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FA581B-42D3-4798-BFA8-8ED97CF1F26A}" type="datetime1">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202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5156E-1C38-4A18-80CB-89D6FAF2684F}" type="datetime1">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161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8201F-0DB7-42FC-A1C9-C4960C640A10}" type="datetime1">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74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fld id="{C0200995-8410-482A-9F7B-851BDC84C444}" type="datetime1">
              <a:rPr lang="en-US" smtClean="0">
                <a:solidFill>
                  <a:prstClr val="black">
                    <a:tint val="75000"/>
                  </a:prstClr>
                </a:solidFill>
              </a:rPr>
              <a:pPr>
                <a:defRPr/>
              </a:pPr>
              <a:t>12/8/2015</a:t>
            </a:fld>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2863A5B-269E-4D5B-BAD3-D7029DDCEF2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119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681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481328"/>
            <a:ext cx="8228013" cy="4522787"/>
          </a:xfrm>
        </p:spPr>
        <p:txBody>
          <a:bodyPr/>
          <a:lstStyle>
            <a:lvl2pPr>
              <a:buSzPct val="100000"/>
              <a:buFont typeface="Verdana" pitchFamily="34" charset="0"/>
              <a:buChar char="–"/>
              <a:defRPr/>
            </a:lvl2pPr>
            <a:lvl3pPr>
              <a:buSzPct val="100000"/>
              <a:buFont typeface="Arial" pitchFamily="34" charset="0"/>
              <a:buChar char="•"/>
              <a:defRPr/>
            </a:lvl3pPr>
            <a:lvl4pPr>
              <a:buSzPct val="100000"/>
              <a:buFont typeface="Verdana" pitchFamily="34" charset="0"/>
              <a:buChar char="–"/>
              <a:defRPr/>
            </a:lvl4pPr>
            <a:lvl5pPr>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85593"/>
            <a:ext cx="5945188" cy="1362075"/>
          </a:xfrm>
        </p:spPr>
        <p:txBody>
          <a:bodyPr anchor="b" anchorCtr="0">
            <a:normAutofit/>
          </a:bodyPr>
          <a:lstStyle>
            <a:lvl1pPr algn="l">
              <a:lnSpc>
                <a:spcPct val="100000"/>
              </a:lnSpc>
              <a:defRPr sz="3600" b="1" cap="none">
                <a:solidFill>
                  <a:schemeClr val="accent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604325"/>
            <a:ext cx="5945188" cy="1500187"/>
          </a:xfrm>
        </p:spPr>
        <p:txBody>
          <a:bodyPr anchor="t" anchorCtr="0">
            <a:normAutofit/>
          </a:bodyPr>
          <a:lstStyle>
            <a:lvl1pPr marL="0" indent="0">
              <a:lnSpc>
                <a:spcPts val="4200"/>
              </a:lnSpc>
              <a:spcBef>
                <a:spcPts val="0"/>
              </a:spcBef>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5" name="Picture 6" descr="JDCredit_gy_4c_h"/>
          <p:cNvPicPr>
            <a:picLocks noChangeAspect="1" noChangeArrowheads="1"/>
          </p:cNvPicPr>
          <p:nvPr userDrawn="1"/>
        </p:nvPicPr>
        <p:blipFill>
          <a:blip r:embed="rId2"/>
          <a:stretch>
            <a:fillRect/>
          </a:stretch>
        </p:blipFill>
        <p:spPr bwMode="auto">
          <a:xfrm>
            <a:off x="1345185" y="2220913"/>
            <a:ext cx="6445693" cy="1974850"/>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4"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479004"/>
            <a:ext cx="3987801" cy="4522787"/>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buFont typeface="Arial" pitchFamily="34" charset="0"/>
              <a:buChar char="•"/>
              <a:defRPr sz="1400"/>
            </a:lvl3pPr>
            <a:lvl4pPr marL="673100" indent="-139700">
              <a:spcBef>
                <a:spcPts val="100"/>
              </a:spcBef>
              <a:buSzPct val="100000"/>
              <a:buFont typeface="Verdana" pitchFamily="34" charset="0"/>
              <a:buChar char="–"/>
              <a:tabLst/>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1064" y="1479004"/>
            <a:ext cx="3994150" cy="4522787"/>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buFont typeface="Arial" pitchFamily="34" charset="0"/>
              <a:buChar char="•"/>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935162"/>
            <a:ext cx="3987875" cy="4008437"/>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9000" y="1935162"/>
            <a:ext cx="3986213" cy="4008438"/>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457198" y="1309227"/>
            <a:ext cx="3987802" cy="449262"/>
          </a:xfrm>
        </p:spPr>
        <p:txBody>
          <a:bodyPr anchor="b" anchorCtr="0">
            <a:noAutofit/>
          </a:bodyPr>
          <a:lstStyle>
            <a:lvl1pPr>
              <a:defRPr sz="1800" b="1"/>
            </a:lvl1pPr>
          </a:lstStyle>
          <a:p>
            <a:pPr lvl="0"/>
            <a:r>
              <a:rPr lang="en-US" dirty="0" smtClean="0"/>
              <a:t>Click to edit Master text styles</a:t>
            </a:r>
            <a:endParaRPr lang="en-US" dirty="0"/>
          </a:p>
        </p:txBody>
      </p:sp>
      <p:sp>
        <p:nvSpPr>
          <p:cNvPr id="10" name="Text Placeholder 8"/>
          <p:cNvSpPr>
            <a:spLocks noGrp="1"/>
          </p:cNvSpPr>
          <p:nvPr>
            <p:ph type="body" sz="quarter" idx="14"/>
          </p:nvPr>
        </p:nvSpPr>
        <p:spPr>
          <a:xfrm>
            <a:off x="4699000" y="1309227"/>
            <a:ext cx="3986213" cy="449262"/>
          </a:xfrm>
        </p:spPr>
        <p:txBody>
          <a:bodyPr anchor="b" anchorCtr="0">
            <a:noAutofit/>
          </a:bodyPr>
          <a:lstStyle>
            <a:lvl1pPr>
              <a:defRPr sz="1800" b="1"/>
            </a:lvl1pPr>
          </a:lstStyle>
          <a:p>
            <a:pPr lvl="0"/>
            <a:r>
              <a:rPr lang="en-US" dirty="0" smtClean="0"/>
              <a:t>Click to edit Master text styles</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4" y="1935162"/>
            <a:ext cx="2592384" cy="3709289"/>
          </a:xfrm>
        </p:spPr>
        <p:txBody>
          <a:bodyPr/>
          <a:lstStyle>
            <a:lvl1pPr>
              <a:spcBef>
                <a:spcPts val="1000"/>
              </a:spcBef>
              <a:defRPr sz="1600"/>
            </a:lvl1pPr>
            <a:lvl2pPr marL="266700" indent="-171450">
              <a:spcBef>
                <a:spcPts val="500"/>
              </a:spcBef>
              <a:buSzPct val="100000"/>
              <a:buFont typeface="Verdana" pitchFamily="34" charset="0"/>
              <a:buChar char="–"/>
              <a:defRPr sz="1600"/>
            </a:lvl2pPr>
            <a:lvl3pPr marL="495300" indent="-171450">
              <a:spcBef>
                <a:spcPts val="250"/>
              </a:spcBef>
              <a:buFont typeface="Arial" pitchFamily="34" charset="0"/>
              <a:buChar char="•"/>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457201" y="1049338"/>
            <a:ext cx="2592388" cy="684212"/>
          </a:xfrm>
        </p:spPr>
        <p:txBody>
          <a:bodyPr anchor="b" anchorCtr="0">
            <a:noAutofit/>
          </a:bodyPr>
          <a:lstStyle>
            <a:lvl1pPr>
              <a:defRPr sz="1600" b="1"/>
            </a:lvl1pPr>
          </a:lstStyle>
          <a:p>
            <a:pPr lvl="0"/>
            <a:r>
              <a:rPr lang="en-US" dirty="0" smtClean="0"/>
              <a:t>Click to edit Master text styles</a:t>
            </a:r>
            <a:endParaRPr lang="en-US" dirty="0"/>
          </a:p>
        </p:txBody>
      </p:sp>
      <p:sp>
        <p:nvSpPr>
          <p:cNvPr id="13" name="Picture Placeholder 12"/>
          <p:cNvSpPr>
            <a:spLocks noGrp="1"/>
          </p:cNvSpPr>
          <p:nvPr>
            <p:ph type="pic" sz="quarter" idx="14"/>
          </p:nvPr>
        </p:nvSpPr>
        <p:spPr>
          <a:xfrm>
            <a:off x="3281363" y="1935162"/>
            <a:ext cx="5398343" cy="3709290"/>
          </a:xfrm>
        </p:spPr>
        <p:txBody>
          <a:bodyPr/>
          <a:lstStyle/>
          <a:p>
            <a:endParaRPr lang="en-US"/>
          </a:p>
        </p:txBody>
      </p:sp>
      <p:sp>
        <p:nvSpPr>
          <p:cNvPr id="14" name="Text Placeholder 8"/>
          <p:cNvSpPr>
            <a:spLocks noGrp="1"/>
          </p:cNvSpPr>
          <p:nvPr>
            <p:ph type="body" sz="quarter" idx="15"/>
          </p:nvPr>
        </p:nvSpPr>
        <p:spPr>
          <a:xfrm>
            <a:off x="3278188" y="1049338"/>
            <a:ext cx="5407025" cy="684212"/>
          </a:xfrm>
        </p:spPr>
        <p:txBody>
          <a:bodyPr anchor="b" anchorCtr="0">
            <a:noAutofit/>
          </a:bodyPr>
          <a:lstStyle>
            <a:lvl1pPr>
              <a:defRPr sz="1600" b="1"/>
            </a:lvl1pPr>
          </a:lstStyle>
          <a:p>
            <a:pPr lvl="0"/>
            <a:r>
              <a:rPr lang="en-US" dirty="0" smtClean="0"/>
              <a:t>Click to edit Master text styles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wo Content">
    <p:spTree>
      <p:nvGrpSpPr>
        <p:cNvPr id="1" name=""/>
        <p:cNvGrpSpPr/>
        <p:nvPr/>
      </p:nvGrpSpPr>
      <p:grpSpPr>
        <a:xfrm>
          <a:off x="0" y="0"/>
          <a:ext cx="0" cy="0"/>
          <a:chOff x="0" y="0"/>
          <a:chExt cx="0" cy="0"/>
        </a:xfrm>
      </p:grpSpPr>
      <p:sp>
        <p:nvSpPr>
          <p:cNvPr id="11" name="Chart Placeholder 10"/>
          <p:cNvSpPr>
            <a:spLocks noGrp="1"/>
          </p:cNvSpPr>
          <p:nvPr>
            <p:ph type="chart" sz="quarter" idx="16"/>
          </p:nvPr>
        </p:nvSpPr>
        <p:spPr>
          <a:xfrm>
            <a:off x="3281363" y="1935164"/>
            <a:ext cx="5388275" cy="4005261"/>
          </a:xfrm>
        </p:spPr>
        <p:txBody>
          <a:bodyPr/>
          <a:lstStyle/>
          <a:p>
            <a:endParaRPr lang="en-US"/>
          </a:p>
        </p:txBody>
      </p:sp>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1" y="1935163"/>
            <a:ext cx="2592388" cy="4005262"/>
          </a:xfrm>
        </p:spPr>
        <p:txBody>
          <a:bodyPr/>
          <a:lstStyle>
            <a:lvl1pPr>
              <a:spcBef>
                <a:spcPts val="1000"/>
              </a:spcBef>
              <a:defRPr sz="1600"/>
            </a:lvl1pPr>
            <a:lvl2pPr marL="266700" indent="-171450">
              <a:spcBef>
                <a:spcPts val="500"/>
              </a:spcBef>
              <a:buSzPct val="85000"/>
              <a:defRPr sz="1600"/>
            </a:lvl2pPr>
            <a:lvl3pPr marL="495300" indent="-171450">
              <a:spcBef>
                <a:spcPts val="250"/>
              </a:spcBef>
              <a:defRPr sz="1400"/>
            </a:lvl3pPr>
            <a:lvl4pPr marL="673100" indent="-139700">
              <a:spcBef>
                <a:spcPts val="100"/>
              </a:spcBef>
              <a:buSzPct val="95000"/>
              <a:buFont typeface="Verdana"/>
              <a:buChar char="•"/>
              <a:tabLst/>
              <a:defRPr sz="1200"/>
            </a:lvl4pPr>
            <a:lvl5pPr marL="831850" indent="-120650">
              <a:buFont typeface="Verdana"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457201" y="1049338"/>
            <a:ext cx="2592387" cy="684212"/>
          </a:xfrm>
        </p:spPr>
        <p:txBody>
          <a:bodyPr anchor="b" anchorCtr="0">
            <a:noAutofit/>
          </a:bodyPr>
          <a:lstStyle>
            <a:lvl1pPr>
              <a:defRPr sz="1600" b="1"/>
            </a:lvl1pPr>
          </a:lstStyle>
          <a:p>
            <a:pPr lvl="0"/>
            <a:r>
              <a:rPr lang="en-US" dirty="0" smtClean="0"/>
              <a:t>Click to edit Master text styles</a:t>
            </a:r>
            <a:endParaRPr lang="en-US" dirty="0"/>
          </a:p>
        </p:txBody>
      </p:sp>
      <p:sp>
        <p:nvSpPr>
          <p:cNvPr id="14" name="Text Placeholder 8"/>
          <p:cNvSpPr>
            <a:spLocks noGrp="1"/>
          </p:cNvSpPr>
          <p:nvPr>
            <p:ph type="body" sz="quarter" idx="15"/>
          </p:nvPr>
        </p:nvSpPr>
        <p:spPr>
          <a:xfrm>
            <a:off x="3281363" y="1049338"/>
            <a:ext cx="5388275" cy="684211"/>
          </a:xfrm>
        </p:spPr>
        <p:txBody>
          <a:bodyPr anchor="b" anchorCtr="0">
            <a:noAutofit/>
          </a:bodyPr>
          <a:lstStyle>
            <a:lvl1pPr>
              <a:defRPr sz="1600" b="1"/>
            </a:lvl1pPr>
          </a:lstStyle>
          <a:p>
            <a:pPr lvl="0"/>
            <a:r>
              <a:rPr lang="en-US" dirty="0" smtClean="0"/>
              <a:t>Click to edit Master text styles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92608"/>
            <a:ext cx="8228013" cy="648229"/>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76576"/>
            <a:ext cx="8228013" cy="4571713"/>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2022" y="6419614"/>
            <a:ext cx="5029200" cy="276226"/>
          </a:xfrm>
          <a:prstGeom prst="rect">
            <a:avLst/>
          </a:prstGeom>
        </p:spPr>
        <p:txBody>
          <a:bodyPr vert="horz" lIns="0" tIns="0" rIns="0" bIns="0" rtlCol="0" anchor="ctr"/>
          <a:lstStyle>
            <a:lvl1pPr algn="l">
              <a:defRPr sz="800">
                <a:solidFill>
                  <a:schemeClr val="tx1"/>
                </a:solidFill>
                <a:latin typeface="Verdana"/>
                <a:cs typeface="Verdana"/>
              </a:defRPr>
            </a:lvl1pPr>
          </a:lstStyle>
          <a:p>
            <a:r>
              <a:rPr lang="en-US" dirty="0" smtClean="0"/>
              <a:t>| Document Title | Date</a:t>
            </a:r>
            <a:endParaRPr lang="en-US" dirty="0"/>
          </a:p>
        </p:txBody>
      </p:sp>
      <p:sp>
        <p:nvSpPr>
          <p:cNvPr id="6" name="Slide Number Placeholder 5"/>
          <p:cNvSpPr>
            <a:spLocks noGrp="1"/>
          </p:cNvSpPr>
          <p:nvPr>
            <p:ph type="sldNum" sz="quarter" idx="4"/>
          </p:nvPr>
        </p:nvSpPr>
        <p:spPr>
          <a:xfrm>
            <a:off x="58331" y="6419614"/>
            <a:ext cx="336550" cy="276226"/>
          </a:xfrm>
          <a:prstGeom prst="rect">
            <a:avLst/>
          </a:prstGeom>
        </p:spPr>
        <p:txBody>
          <a:bodyPr vert="horz" lIns="0" tIns="0" rIns="0" bIns="0" rtlCol="0" anchor="ctr"/>
          <a:lstStyle>
            <a:lvl1pPr algn="r">
              <a:defRPr sz="800">
                <a:solidFill>
                  <a:schemeClr val="tx1"/>
                </a:solidFill>
                <a:latin typeface="Verdana"/>
                <a:cs typeface="Verdana"/>
              </a:defRPr>
            </a:lvl1pPr>
          </a:lstStyle>
          <a:p>
            <a:fld id="{924AB324-2015-404C-B61B-562C7B72081B}" type="slidenum">
              <a:rPr lang="en-US" smtClean="0"/>
              <a:pPr/>
              <a:t>‹#›</a:t>
            </a:fld>
            <a:endParaRPr lang="en-US" dirty="0"/>
          </a:p>
        </p:txBody>
      </p:sp>
      <p:pic>
        <p:nvPicPr>
          <p:cNvPr id="8" name="Picture 7" descr="JD_Gray_Gradient_10x-78in.png"/>
          <p:cNvPicPr>
            <a:picLocks noChangeAspect="1"/>
          </p:cNvPicPr>
          <p:nvPr userDrawn="1"/>
        </p:nvPicPr>
        <p:blipFill>
          <a:blip r:embed="rId14"/>
          <a:stretch>
            <a:fillRect/>
          </a:stretch>
        </p:blipFill>
        <p:spPr>
          <a:xfrm>
            <a:off x="377" y="6203950"/>
            <a:ext cx="9143245" cy="654050"/>
          </a:xfrm>
          <a:prstGeom prst="rect">
            <a:avLst/>
          </a:prstGeom>
        </p:spPr>
      </p:pic>
      <p:sp>
        <p:nvSpPr>
          <p:cNvPr id="9" name="Footer Placeholder 4"/>
          <p:cNvSpPr txBox="1">
            <a:spLocks/>
          </p:cNvSpPr>
          <p:nvPr userDrawn="1"/>
        </p:nvSpPr>
        <p:spPr>
          <a:xfrm>
            <a:off x="437622" y="6383899"/>
            <a:ext cx="5029200" cy="276226"/>
          </a:xfrm>
          <a:prstGeom prst="rect">
            <a:avLst/>
          </a:prstGeom>
        </p:spPr>
        <p:txBody>
          <a:bodyPr lIns="0" tIns="0" rIns="0" bIns="0" anchor="ctr" anchorCtr="0"/>
          <a:lstStyle>
            <a:lvl1pPr>
              <a:defRPr kern="400" spc="5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400" cap="none" spc="50" normalizeH="0" baseline="0" noProof="0" dirty="0" smtClean="0">
                <a:ln>
                  <a:noFill/>
                </a:ln>
                <a:solidFill>
                  <a:srgbClr val="666666"/>
                </a:solidFill>
                <a:effectLst/>
                <a:uLnTx/>
                <a:uFillTx/>
                <a:latin typeface="+mn-lt"/>
                <a:ea typeface="+mn-ea"/>
                <a:cs typeface="+mn-cs"/>
              </a:rPr>
              <a:t>|Introduction to Crop Insurance| 4 November 2012</a:t>
            </a:r>
          </a:p>
        </p:txBody>
      </p:sp>
      <p:sp>
        <p:nvSpPr>
          <p:cNvPr id="11" name="Slide Number Placeholder 5"/>
          <p:cNvSpPr txBox="1">
            <a:spLocks/>
          </p:cNvSpPr>
          <p:nvPr userDrawn="1"/>
        </p:nvSpPr>
        <p:spPr>
          <a:xfrm>
            <a:off x="43931" y="6383899"/>
            <a:ext cx="336550" cy="276226"/>
          </a:xfrm>
          <a:prstGeom prst="rect">
            <a:avLst/>
          </a:prstGeom>
        </p:spPr>
        <p:txBody>
          <a:bodyPr lIns="0" tIns="0" rIns="0" bIns="0" anchor="ctr" anchorCtr="0"/>
          <a:lstStyle>
            <a:lvl1pPr>
              <a:defRPr kern="400" spc="50" baseline="0">
                <a:solidFill>
                  <a:srgbClr val="666666"/>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4AB324-2015-404C-B61B-562C7B72081B}" type="slidenum">
              <a:rPr kumimoji="0" lang="en-US" sz="800" b="0" i="0" u="none" strike="noStrike" kern="400" cap="none" spc="50" normalizeH="0" baseline="0" noProof="0" smtClean="0">
                <a:ln>
                  <a:noFill/>
                </a:ln>
                <a:solidFill>
                  <a:srgbClr val="666666"/>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400" cap="none" spc="50" normalizeH="0" baseline="0" noProof="0" dirty="0">
              <a:ln>
                <a:noFill/>
              </a:ln>
              <a:solidFill>
                <a:srgbClr val="666666"/>
              </a:solidFill>
              <a:effectLst/>
              <a:uLnTx/>
              <a:uFillTx/>
              <a:latin typeface="+mn-lt"/>
              <a:ea typeface="+mn-ea"/>
              <a:cs typeface="+mn-cs"/>
            </a:endParaRPr>
          </a:p>
        </p:txBody>
      </p:sp>
      <p:pic>
        <p:nvPicPr>
          <p:cNvPr id="12" name="Picture 11" descr="JDFinancial_gy_Screen_long.png"/>
          <p:cNvPicPr>
            <a:picLocks noChangeAspect="1"/>
          </p:cNvPicPr>
          <p:nvPr userDrawn="1"/>
        </p:nvPicPr>
        <p:blipFill>
          <a:blip r:embed="rId15"/>
          <a:stretch>
            <a:fillRect/>
          </a:stretch>
        </p:blipFill>
        <p:spPr>
          <a:xfrm>
            <a:off x="6306093" y="6284087"/>
            <a:ext cx="2494031" cy="493777"/>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8" r:id="rId2"/>
    <p:sldLayoutId id="2147483650" r:id="rId3"/>
    <p:sldLayoutId id="2147483651" r:id="rId4"/>
    <p:sldLayoutId id="2147483666" r:id="rId5"/>
    <p:sldLayoutId id="2147483652" r:id="rId6"/>
    <p:sldLayoutId id="2147483660" r:id="rId7"/>
    <p:sldLayoutId id="2147483661" r:id="rId8"/>
    <p:sldLayoutId id="2147483663" r:id="rId9"/>
    <p:sldLayoutId id="2147483654" r:id="rId10"/>
    <p:sldLayoutId id="2147483655" r:id="rId11"/>
  </p:sldLayoutIdLst>
  <p:hf hdr="0" dt="0"/>
  <p:txStyles>
    <p:title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p:titleStyle>
    <p:bodyStyle>
      <a:lvl1pPr marL="0" indent="0" algn="l" defTabSz="457200" rtl="0" eaLnBrk="1" latinLnBrk="0" hangingPunct="1">
        <a:spcBef>
          <a:spcPts val="1000"/>
        </a:spcBef>
        <a:buFont typeface="Arial"/>
        <a:buNone/>
        <a:defRPr sz="2000" kern="1200">
          <a:solidFill>
            <a:schemeClr val="tx1"/>
          </a:solidFill>
          <a:latin typeface="Verdana"/>
          <a:ea typeface="+mn-ea"/>
          <a:cs typeface="Verdana"/>
        </a:defRPr>
      </a:lvl1pPr>
      <a:lvl2pPr marL="317500" indent="-198438" algn="l" defTabSz="457200" rtl="0" eaLnBrk="1" latinLnBrk="0" hangingPunct="1">
        <a:spcBef>
          <a:spcPts val="600"/>
        </a:spcBef>
        <a:buSzPct val="100000"/>
        <a:buFont typeface="Verdana" pitchFamily="34" charset="0"/>
        <a:buChar char="–"/>
        <a:defRPr sz="1800" kern="1200">
          <a:solidFill>
            <a:schemeClr val="tx1"/>
          </a:solidFill>
          <a:latin typeface="Verdana"/>
          <a:ea typeface="+mn-ea"/>
          <a:cs typeface="Verdana"/>
        </a:defRPr>
      </a:lvl2pPr>
      <a:lvl3pPr marL="546100" indent="-209550" algn="l" defTabSz="457200" rtl="0" eaLnBrk="1" latinLnBrk="0" hangingPunct="1">
        <a:spcBef>
          <a:spcPts val="300"/>
        </a:spcBef>
        <a:buFont typeface="Arial" pitchFamily="34" charset="0"/>
        <a:buChar char="•"/>
        <a:defRPr sz="1600" kern="1200">
          <a:solidFill>
            <a:schemeClr val="tx1"/>
          </a:solidFill>
          <a:latin typeface="Verdana"/>
          <a:ea typeface="+mn-ea"/>
          <a:cs typeface="Verdana"/>
        </a:defRPr>
      </a:lvl3pPr>
      <a:lvl4pPr marL="774700" indent="-177800" algn="l" defTabSz="457200" rtl="0" eaLnBrk="1" latinLnBrk="0" hangingPunct="1">
        <a:spcBef>
          <a:spcPts val="150"/>
        </a:spcBef>
        <a:buSzPct val="100000"/>
        <a:buFont typeface="Verdana" pitchFamily="34" charset="0"/>
        <a:buChar char="–"/>
        <a:defRPr sz="1400" kern="1200">
          <a:solidFill>
            <a:schemeClr val="tx1"/>
          </a:solidFill>
          <a:latin typeface="Verdana"/>
          <a:ea typeface="+mn-ea"/>
          <a:cs typeface="Verdana"/>
        </a:defRPr>
      </a:lvl4pPr>
      <a:lvl5pPr marL="952500" indent="-139700" algn="l" defTabSz="457200" rtl="0" eaLnBrk="1" latinLnBrk="0" hangingPunct="1">
        <a:spcBef>
          <a:spcPts val="50"/>
        </a:spcBef>
        <a:buSzPct val="100000"/>
        <a:buFont typeface="Arial" pitchFamily="34" charset="0"/>
        <a:buChar char="•"/>
        <a:defRPr sz="12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D4B003-250D-45C8-A1E6-61F91085BCF0}" type="datetime1">
              <a:rPr lang="en-US" smtClean="0">
                <a:solidFill>
                  <a:prstClr val="black">
                    <a:tint val="75000"/>
                  </a:prstClr>
                </a:solidFill>
              </a:rPr>
              <a:pPr defTabSz="914400"/>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4B95E04-65D5-4A9B-BA5F-C8ACD3C664A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423849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2" descr="C:\Documents and Settings\shubbart\Local Settings\Temp\shutterstock_80245030.jpg"/>
          <p:cNvPicPr>
            <a:picLocks noChangeAspect="1" noChangeArrowheads="1"/>
          </p:cNvPicPr>
          <p:nvPr/>
        </p:nvPicPr>
        <p:blipFill>
          <a:blip r:embed="rId3"/>
          <a:srcRect t="17889" r="2500" b="4267"/>
          <a:stretch>
            <a:fillRect/>
          </a:stretch>
        </p:blipFill>
        <p:spPr bwMode="auto">
          <a:xfrm>
            <a:off x="0" y="0"/>
            <a:ext cx="9144000" cy="4865077"/>
          </a:xfrm>
          <a:prstGeom prst="rect">
            <a:avLst/>
          </a:prstGeom>
          <a:noFill/>
        </p:spPr>
      </p:pic>
      <p:sp>
        <p:nvSpPr>
          <p:cNvPr id="2" name="Title 1"/>
          <p:cNvSpPr>
            <a:spLocks noGrp="1"/>
          </p:cNvSpPr>
          <p:nvPr>
            <p:ph type="title"/>
          </p:nvPr>
        </p:nvSpPr>
        <p:spPr>
          <a:xfrm>
            <a:off x="375138" y="597877"/>
            <a:ext cx="8768861" cy="1442408"/>
          </a:xfrm>
        </p:spPr>
        <p:txBody>
          <a:bodyPr/>
          <a:lstStyle/>
          <a:p>
            <a:pPr algn="ctr"/>
            <a:r>
              <a:rPr lang="en-US" sz="3200" dirty="0" smtClean="0">
                <a:solidFill>
                  <a:srgbClr val="008000"/>
                </a:solidFill>
                <a:latin typeface="Cambria" pitchFamily="18" charset="0"/>
              </a:rPr>
              <a:t>American Seed Trade Association</a:t>
            </a:r>
            <a:br>
              <a:rPr lang="en-US" sz="3200" dirty="0" smtClean="0">
                <a:solidFill>
                  <a:srgbClr val="008000"/>
                </a:solidFill>
                <a:latin typeface="Cambria" pitchFamily="18" charset="0"/>
              </a:rPr>
            </a:br>
            <a:r>
              <a:rPr lang="en-US" dirty="0" smtClean="0">
                <a:solidFill>
                  <a:srgbClr val="008000"/>
                </a:solidFill>
                <a:latin typeface="Cambria" pitchFamily="18" charset="0"/>
              </a:rPr>
              <a:t>Legislative and Legal Affairs Committee</a:t>
            </a:r>
            <a:br>
              <a:rPr lang="en-US" dirty="0" smtClean="0">
                <a:solidFill>
                  <a:srgbClr val="008000"/>
                </a:solidFill>
                <a:latin typeface="Cambria" pitchFamily="18" charset="0"/>
              </a:rPr>
            </a:br>
            <a:r>
              <a:rPr lang="en-US" dirty="0" smtClean="0">
                <a:solidFill>
                  <a:srgbClr val="008000"/>
                </a:solidFill>
                <a:latin typeface="Cambria" pitchFamily="18" charset="0"/>
              </a:rPr>
              <a:t>December 8, 2015</a:t>
            </a:r>
            <a:r>
              <a:rPr lang="en-US" sz="3200" dirty="0" smtClean="0">
                <a:solidFill>
                  <a:schemeClr val="accent3">
                    <a:lumMod val="50000"/>
                  </a:schemeClr>
                </a:solidFill>
                <a:latin typeface="Cambria" pitchFamily="18" charset="0"/>
              </a:rPr>
              <a:t/>
            </a:r>
            <a:br>
              <a:rPr lang="en-US" sz="3200" dirty="0" smtClean="0">
                <a:solidFill>
                  <a:schemeClr val="accent3">
                    <a:lumMod val="50000"/>
                  </a:schemeClr>
                </a:solidFill>
                <a:latin typeface="Cambria" pitchFamily="18" charset="0"/>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0091" y="5133253"/>
            <a:ext cx="4350171" cy="1560624"/>
          </a:xfrm>
        </p:spPr>
      </p:pic>
      <p:sp>
        <p:nvSpPr>
          <p:cNvPr id="6" name="TextBox 5"/>
          <p:cNvSpPr txBox="1"/>
          <p:nvPr/>
        </p:nvSpPr>
        <p:spPr>
          <a:xfrm>
            <a:off x="2790091" y="1328459"/>
            <a:ext cx="3130061" cy="1043354"/>
          </a:xfrm>
          <a:prstGeom prst="rect">
            <a:avLst/>
          </a:prstGeom>
          <a:noFill/>
        </p:spPr>
        <p:txBody>
          <a:bodyPr wrap="square" lIns="0" tIns="0" rIns="0" bIns="0" rtlCol="0">
            <a:noAutofit/>
          </a:bodyPr>
          <a:lstStyle/>
          <a:p>
            <a:endParaRPr lang="en-US" sz="1400" dirty="0" err="1" smtClean="0">
              <a:latin typeface="Verdana"/>
              <a:cs typeface="Verdana"/>
            </a:endParaRPr>
          </a:p>
        </p:txBody>
      </p:sp>
      <p:sp>
        <p:nvSpPr>
          <p:cNvPr id="7" name="TextBox 6"/>
          <p:cNvSpPr txBox="1"/>
          <p:nvPr/>
        </p:nvSpPr>
        <p:spPr>
          <a:xfrm>
            <a:off x="3048002" y="1781904"/>
            <a:ext cx="3329353" cy="914870"/>
          </a:xfrm>
          <a:prstGeom prst="rect">
            <a:avLst/>
          </a:prstGeom>
          <a:noFill/>
        </p:spPr>
        <p:txBody>
          <a:bodyPr wrap="square" lIns="0" tIns="0" rIns="0" bIns="0" rtlCol="0">
            <a:noAutofit/>
          </a:bodyPr>
          <a:lstStyle/>
          <a:p>
            <a:pPr algn="ctr"/>
            <a:r>
              <a:rPr lang="en-US" sz="2000" dirty="0" smtClean="0">
                <a:latin typeface="Cambria" pitchFamily="18" charset="0"/>
                <a:cs typeface="Verdana"/>
              </a:rPr>
              <a:t>Tara Smith</a:t>
            </a:r>
          </a:p>
          <a:p>
            <a:pPr algn="ctr"/>
            <a:endParaRPr lang="en-US" sz="2000" dirty="0" smtClean="0">
              <a:latin typeface="Cambria" pitchFamily="18" charset="0"/>
              <a:cs typeface="Verdana"/>
            </a:endParaRPr>
          </a:p>
        </p:txBody>
      </p:sp>
    </p:spTree>
    <p:extLst>
      <p:ext uri="{BB962C8B-B14F-4D97-AF65-F5344CB8AC3E}">
        <p14:creationId xmlns:p14="http://schemas.microsoft.com/office/powerpoint/2010/main" val="3589781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latin typeface="Cambria" pitchFamily="18" charset="0"/>
              </a:rPr>
              <a:t>The Budget Bill Crisis for Crop Insurance</a:t>
            </a:r>
            <a:endParaRPr lang="en-US" sz="2800" dirty="0">
              <a:latin typeface="Cambria" pitchFamily="18" charset="0"/>
            </a:endParaRPr>
          </a:p>
        </p:txBody>
      </p:sp>
      <p:graphicFrame>
        <p:nvGraphicFramePr>
          <p:cNvPr id="16" name="Chart 15"/>
          <p:cNvGraphicFramePr/>
          <p:nvPr>
            <p:extLst>
              <p:ext uri="{D42A27DB-BD31-4B8C-83A1-F6EECF244321}">
                <p14:modId xmlns:p14="http://schemas.microsoft.com/office/powerpoint/2010/main" val="1678631229"/>
              </p:ext>
            </p:extLst>
          </p:nvPr>
        </p:nvGraphicFramePr>
        <p:xfrm>
          <a:off x="998550" y="924431"/>
          <a:ext cx="6766355" cy="49813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398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latin typeface="Cambria" pitchFamily="18" charset="0"/>
              </a:rPr>
              <a:t>The Budget Bill Crisis for Crop Insurance</a:t>
            </a:r>
            <a:endParaRPr lang="en-US" sz="2800" dirty="0">
              <a:latin typeface="Cambria" pitchFamily="18" charset="0"/>
            </a:endParaRPr>
          </a:p>
        </p:txBody>
      </p:sp>
      <p:sp>
        <p:nvSpPr>
          <p:cNvPr id="3" name="Content Placeholder 2"/>
          <p:cNvSpPr>
            <a:spLocks noGrp="1"/>
          </p:cNvSpPr>
          <p:nvPr>
            <p:ph idx="1"/>
          </p:nvPr>
        </p:nvSpPr>
        <p:spPr>
          <a:xfrm>
            <a:off x="457200" y="1080692"/>
            <a:ext cx="8228013" cy="4522787"/>
          </a:xfrm>
        </p:spPr>
        <p:txBody>
          <a:bodyPr/>
          <a:lstStyle/>
          <a:p>
            <a:r>
              <a:rPr lang="en-US" b="1" dirty="0" smtClean="0">
                <a:latin typeface="Arial" pitchFamily="34" charset="0"/>
                <a:cs typeface="Arial" pitchFamily="34" charset="0"/>
              </a:rPr>
              <a:t>How did crop insurance supporters react?</a:t>
            </a:r>
          </a:p>
          <a:p>
            <a:pPr marL="285750" indent="-285750">
              <a:buFont typeface="Arial" panose="020B0604020202020204" pitchFamily="34" charset="0"/>
              <a:buChar char="•"/>
            </a:pPr>
            <a:r>
              <a:rPr lang="en-US" dirty="0" smtClean="0">
                <a:latin typeface="Arial" pitchFamily="34" charset="0"/>
                <a:cs typeface="Arial" pitchFamily="34" charset="0"/>
              </a:rPr>
              <a:t>Coalition was activated</a:t>
            </a:r>
          </a:p>
          <a:p>
            <a:pPr marL="603250" lvl="1" indent="-285750">
              <a:buFont typeface="Arial" panose="020B0604020202020204" pitchFamily="34" charset="0"/>
              <a:buChar char="•"/>
            </a:pPr>
            <a:r>
              <a:rPr lang="en-US" dirty="0" smtClean="0">
                <a:latin typeface="Arial" pitchFamily="34" charset="0"/>
                <a:cs typeface="Arial" pitchFamily="34" charset="0"/>
              </a:rPr>
              <a:t>One-pagers developed and disseminated on “target rates of return.”</a:t>
            </a:r>
          </a:p>
          <a:p>
            <a:pPr marL="603250" lvl="1" indent="-285750">
              <a:buFont typeface="Arial" panose="020B0604020202020204" pitchFamily="34" charset="0"/>
              <a:buChar char="•"/>
            </a:pPr>
            <a:r>
              <a:rPr lang="en-US" dirty="0" smtClean="0">
                <a:latin typeface="Arial" pitchFamily="34" charset="0"/>
                <a:cs typeface="Arial" pitchFamily="34" charset="0"/>
              </a:rPr>
              <a:t>Press statements of opposition issued.</a:t>
            </a:r>
          </a:p>
          <a:p>
            <a:pPr marL="603250" lvl="1" indent="-285750">
              <a:buFont typeface="Arial" panose="020B0604020202020204" pitchFamily="34" charset="0"/>
              <a:buChar char="•"/>
            </a:pPr>
            <a:r>
              <a:rPr lang="en-US" dirty="0" smtClean="0">
                <a:latin typeface="Arial" pitchFamily="34" charset="0"/>
                <a:cs typeface="Arial" pitchFamily="34" charset="0"/>
              </a:rPr>
              <a:t>Tens of thousands of calls and letters into House and Senate offices.</a:t>
            </a:r>
          </a:p>
          <a:p>
            <a:pPr marL="285750" indent="-285750">
              <a:buFont typeface="Arial" panose="020B0604020202020204" pitchFamily="34" charset="0"/>
              <a:buChar char="•"/>
            </a:pPr>
            <a:r>
              <a:rPr lang="en-US" dirty="0" smtClean="0">
                <a:latin typeface="Arial" pitchFamily="34" charset="0"/>
                <a:cs typeface="Arial" pitchFamily="34" charset="0"/>
              </a:rPr>
              <a:t>House and Senate Ag Committee Leadership engaged to oppose the budget bill without a fix to the crop insurance provision.</a:t>
            </a:r>
          </a:p>
          <a:p>
            <a:pPr marL="603250" lvl="1" indent="-285750">
              <a:buFont typeface="Arial" panose="020B0604020202020204" pitchFamily="34" charset="0"/>
              <a:buChar char="•"/>
            </a:pPr>
            <a:r>
              <a:rPr lang="en-US" dirty="0" smtClean="0">
                <a:latin typeface="Arial" pitchFamily="34" charset="0"/>
                <a:cs typeface="Arial" pitchFamily="34" charset="0"/>
              </a:rPr>
              <a:t>Letter with more than 40 Representative signatures to oppose the budget bill without a crop insurance fix.</a:t>
            </a:r>
          </a:p>
          <a:p>
            <a:pPr marL="285750" indent="-285750">
              <a:buFont typeface="Arial" panose="020B0604020202020204" pitchFamily="34" charset="0"/>
              <a:buChar char="•"/>
            </a:pPr>
            <a:endParaRPr lang="en-US" sz="1800" dirty="0" smtClean="0">
              <a:latin typeface="Arial" pitchFamily="34" charset="0"/>
              <a:cs typeface="Arial" pitchFamily="34" charset="0"/>
            </a:endParaRPr>
          </a:p>
          <a:p>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410307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latin typeface="Cambria" pitchFamily="18" charset="0"/>
              </a:rPr>
              <a:t>The Budget Bill Crisis for Crop Insurance</a:t>
            </a:r>
            <a:endParaRPr lang="en-US" sz="2800" dirty="0">
              <a:latin typeface="Cambria" pitchFamily="18" charset="0"/>
            </a:endParaRPr>
          </a:p>
        </p:txBody>
      </p:sp>
      <p:sp>
        <p:nvSpPr>
          <p:cNvPr id="3" name="Content Placeholder 2"/>
          <p:cNvSpPr>
            <a:spLocks noGrp="1"/>
          </p:cNvSpPr>
          <p:nvPr>
            <p:ph idx="1"/>
          </p:nvPr>
        </p:nvSpPr>
        <p:spPr>
          <a:xfrm>
            <a:off x="457200" y="1080692"/>
            <a:ext cx="8228013" cy="4522787"/>
          </a:xfrm>
        </p:spPr>
        <p:txBody>
          <a:bodyPr/>
          <a:lstStyle/>
          <a:p>
            <a:r>
              <a:rPr lang="en-US" b="1" dirty="0" smtClean="0">
                <a:latin typeface="Arial" pitchFamily="34" charset="0"/>
                <a:cs typeface="Arial" pitchFamily="34" charset="0"/>
              </a:rPr>
              <a:t>What Did Resolution Look Like?</a:t>
            </a:r>
          </a:p>
          <a:p>
            <a:pPr marL="285750" indent="-285750">
              <a:buFont typeface="Arial" panose="020B0604020202020204" pitchFamily="34" charset="0"/>
              <a:buChar char="•"/>
            </a:pPr>
            <a:r>
              <a:rPr lang="en-US" dirty="0" smtClean="0">
                <a:latin typeface="Arial" pitchFamily="34" charset="0"/>
                <a:cs typeface="Arial" pitchFamily="34" charset="0"/>
              </a:rPr>
              <a:t>House and Senate Republican Leadership agreed to restore the cut and the policy as part of the end-of-year Omnibus spending package.</a:t>
            </a:r>
          </a:p>
          <a:p>
            <a:pPr marL="285750" indent="-285750">
              <a:buFont typeface="Arial" panose="020B0604020202020204" pitchFamily="34" charset="0"/>
              <a:buChar char="•"/>
            </a:pPr>
            <a:r>
              <a:rPr lang="en-US" dirty="0" smtClean="0">
                <a:latin typeface="Arial" pitchFamily="34" charset="0"/>
                <a:cs typeface="Arial" pitchFamily="34" charset="0"/>
              </a:rPr>
              <a:t>The coalition maintained pressure through letters, Hill visits and additional action alerts.  Coalition letter supporting the “fix” had 51 signatures, including ASTA.</a:t>
            </a:r>
          </a:p>
          <a:p>
            <a:pPr marL="285750" indent="-285750">
              <a:buFont typeface="Arial" panose="020B0604020202020204" pitchFamily="34" charset="0"/>
              <a:buChar char="•"/>
            </a:pPr>
            <a:r>
              <a:rPr lang="en-US" dirty="0" smtClean="0">
                <a:latin typeface="Arial" pitchFamily="34" charset="0"/>
                <a:cs typeface="Arial" pitchFamily="34" charset="0"/>
              </a:rPr>
              <a:t>A complete repeal of the budget provision was part of the Highway Bill that was considered and passed a week before the Omnibus deadline.</a:t>
            </a:r>
          </a:p>
          <a:p>
            <a:pPr marL="285750" indent="-285750">
              <a:buFont typeface="Arial" panose="020B0604020202020204" pitchFamily="34" charset="0"/>
              <a:buChar char="•"/>
            </a:pPr>
            <a:r>
              <a:rPr lang="en-US" dirty="0" smtClean="0">
                <a:latin typeface="Arial" pitchFamily="34" charset="0"/>
                <a:cs typeface="Arial" pitchFamily="34" charset="0"/>
              </a:rPr>
              <a:t>Had to overcome a point of order against the crop insurance provision along the way.  Crop insurance interests prevailed by a vote of 77-22.</a:t>
            </a:r>
          </a:p>
          <a:p>
            <a:pPr marL="285750" indent="-285750">
              <a:buFont typeface="Arial" panose="020B0604020202020204" pitchFamily="34" charset="0"/>
              <a:buChar char="•"/>
            </a:pPr>
            <a:r>
              <a:rPr lang="en-US" dirty="0" smtClean="0">
                <a:latin typeface="Arial" pitchFamily="34" charset="0"/>
                <a:cs typeface="Arial" pitchFamily="34" charset="0"/>
              </a:rPr>
              <a:t>Highway bill was passed in the House (359-65) and Senate (83-16) and signed by the President on December 4.</a:t>
            </a:r>
          </a:p>
          <a:p>
            <a:pPr marL="285750" indent="-285750">
              <a:buFont typeface="Arial" panose="020B0604020202020204" pitchFamily="34" charset="0"/>
              <a:buChar char="•"/>
            </a:pPr>
            <a:endParaRPr lang="en-US" sz="1800" dirty="0" smtClean="0">
              <a:latin typeface="Arial" pitchFamily="34" charset="0"/>
              <a:cs typeface="Arial" pitchFamily="34" charset="0"/>
            </a:endParaRPr>
          </a:p>
          <a:p>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736200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Ongoing Threats</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317" y="6330765"/>
            <a:ext cx="1469645" cy="527235"/>
          </a:xfrm>
          <a:prstGeom prst="rect">
            <a:avLst/>
          </a:prstGeom>
        </p:spPr>
      </p:pic>
      <p:pic>
        <p:nvPicPr>
          <p:cNvPr id="6" name="Picture 5"/>
          <p:cNvPicPr>
            <a:picLocks noChangeAspect="1"/>
          </p:cNvPicPr>
          <p:nvPr/>
        </p:nvPicPr>
        <p:blipFill>
          <a:blip r:embed="rId4"/>
          <a:stretch>
            <a:fillRect/>
          </a:stretch>
        </p:blipFill>
        <p:spPr>
          <a:xfrm>
            <a:off x="5396640" y="479598"/>
            <a:ext cx="2857500" cy="1905000"/>
          </a:xfrm>
          <a:prstGeom prst="rect">
            <a:avLst/>
          </a:prstGeom>
        </p:spPr>
      </p:pic>
      <p:pic>
        <p:nvPicPr>
          <p:cNvPr id="7" name="Picture 6"/>
          <p:cNvPicPr>
            <a:picLocks noChangeAspect="1"/>
          </p:cNvPicPr>
          <p:nvPr/>
        </p:nvPicPr>
        <p:blipFill>
          <a:blip r:embed="rId5"/>
          <a:stretch>
            <a:fillRect/>
          </a:stretch>
        </p:blipFill>
        <p:spPr>
          <a:xfrm>
            <a:off x="1577947" y="976568"/>
            <a:ext cx="1256694" cy="1256694"/>
          </a:xfrm>
          <a:prstGeom prst="rect">
            <a:avLst/>
          </a:prstGeom>
        </p:spPr>
      </p:pic>
      <p:sp>
        <p:nvSpPr>
          <p:cNvPr id="3" name="TextBox 2"/>
          <p:cNvSpPr txBox="1"/>
          <p:nvPr/>
        </p:nvSpPr>
        <p:spPr>
          <a:xfrm>
            <a:off x="520124" y="2451002"/>
            <a:ext cx="3620802" cy="2795452"/>
          </a:xfrm>
          <a:prstGeom prst="rect">
            <a:avLst/>
          </a:prstGeom>
          <a:noFill/>
        </p:spPr>
        <p:txBody>
          <a:bodyPr wrap="square" lIns="0" tIns="0" rIns="0" bIns="0" rtlCol="0">
            <a:noAutofit/>
          </a:bodyPr>
          <a:lstStyle/>
          <a:p>
            <a:r>
              <a:rPr lang="en-US" sz="1400" i="1" dirty="0" smtClean="0">
                <a:latin typeface="Arial" panose="020B0604020202020204" pitchFamily="34" charset="0"/>
                <a:cs typeface="Arial" panose="020B0604020202020204" pitchFamily="34" charset="0"/>
              </a:rPr>
              <a:t>“</a:t>
            </a:r>
            <a:r>
              <a:rPr lang="en-US" sz="1600" i="1" dirty="0" smtClean="0">
                <a:latin typeface="Arial" panose="020B0604020202020204" pitchFamily="34" charset="0"/>
                <a:cs typeface="Arial" panose="020B0604020202020204" pitchFamily="34" charset="0"/>
              </a:rPr>
              <a:t>There </a:t>
            </a:r>
            <a:r>
              <a:rPr lang="en-US" sz="1600" i="1" dirty="0">
                <a:latin typeface="Arial" panose="020B0604020202020204" pitchFamily="34" charset="0"/>
                <a:cs typeface="Arial" panose="020B0604020202020204" pitchFamily="34" charset="0"/>
              </a:rPr>
              <a:t>is no valid economic argument for having taxpayers taking on so much of farmers’ risk. Congress should instead make investments that would ensure agriculture can prosper and sustain itself in the future, focusing on issues such as renewable energy, transportation, clean water and food safety that address the interests of both agriculture and the public</a:t>
            </a:r>
            <a:r>
              <a:rPr lang="en-US" sz="1600" i="1" dirty="0" smtClean="0">
                <a:latin typeface="Arial" panose="020B0604020202020204" pitchFamily="34" charset="0"/>
                <a:cs typeface="Arial" panose="020B0604020202020204" pitchFamily="34" charset="0"/>
              </a:rPr>
              <a:t>.” </a:t>
            </a:r>
          </a:p>
          <a:p>
            <a:r>
              <a:rPr lang="en-US" sz="1600" b="1" dirty="0" smtClean="0">
                <a:latin typeface="Arial" panose="020B0604020202020204" pitchFamily="34" charset="0"/>
                <a:cs typeface="Arial" panose="020B0604020202020204" pitchFamily="34" charset="0"/>
              </a:rPr>
              <a:t>-EWG Press Release from December 2013</a:t>
            </a:r>
            <a:endParaRPr lang="en-US" sz="1600" b="1" dirty="0">
              <a:latin typeface="Arial" panose="020B0604020202020204" pitchFamily="34" charset="0"/>
              <a:cs typeface="Arial" panose="020B0604020202020204" pitchFamily="34" charset="0"/>
            </a:endParaRPr>
          </a:p>
        </p:txBody>
      </p:sp>
      <p:sp>
        <p:nvSpPr>
          <p:cNvPr id="12" name="TextBox 11"/>
          <p:cNvSpPr txBox="1"/>
          <p:nvPr/>
        </p:nvSpPr>
        <p:spPr>
          <a:xfrm>
            <a:off x="5064412" y="2451002"/>
            <a:ext cx="3620802" cy="2795452"/>
          </a:xfrm>
          <a:prstGeom prst="rect">
            <a:avLst/>
          </a:prstGeom>
          <a:noFill/>
        </p:spPr>
        <p:txBody>
          <a:bodyPr wrap="square" lIns="0" tIns="0" rIns="0" bIns="0" rtlCol="0">
            <a:noAutofit/>
          </a:bodyPr>
          <a:lstStyle/>
          <a:p>
            <a:r>
              <a:rPr lang="en-US" sz="1600" i="1" dirty="0" smtClean="0">
                <a:latin typeface="Arial" panose="020B0604020202020204" pitchFamily="34" charset="0"/>
                <a:cs typeface="Arial" panose="020B0604020202020204" pitchFamily="34" charset="0"/>
              </a:rPr>
              <a:t>“Crop </a:t>
            </a:r>
            <a:r>
              <a:rPr lang="en-US" sz="1600" i="1" dirty="0">
                <a:latin typeface="Arial" panose="020B0604020202020204" pitchFamily="34" charset="0"/>
                <a:cs typeface="Arial" panose="020B0604020202020204" pitchFamily="34" charset="0"/>
              </a:rPr>
              <a:t>insurance has become a bloated, taxpayer-financed subsidy to big agricultural corporations and insurance companies. Current House and Senate farm bills would expand crop insurance to farm subsidy recipients whose names remain secret while eliminating transparent farm payments. </a:t>
            </a:r>
            <a:r>
              <a:rPr lang="en-US" sz="1600" i="1" dirty="0" smtClean="0">
                <a:latin typeface="Arial" panose="020B0604020202020204" pitchFamily="34" charset="0"/>
                <a:cs typeface="Arial" panose="020B0604020202020204" pitchFamily="34" charset="0"/>
              </a:rPr>
              <a:t>Crop </a:t>
            </a:r>
            <a:r>
              <a:rPr lang="en-US" sz="1600" i="1" dirty="0">
                <a:latin typeface="Arial" panose="020B0604020202020204" pitchFamily="34" charset="0"/>
                <a:cs typeface="Arial" panose="020B0604020202020204" pitchFamily="34" charset="0"/>
              </a:rPr>
              <a:t>insurance needs reform, not an expansion</a:t>
            </a:r>
            <a:r>
              <a:rPr lang="en-US" sz="1600" i="1" dirty="0" smtClean="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-Heritage Foundation Issue Brief from July 2012</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7187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Ongoing Threats</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355" y="6330765"/>
            <a:ext cx="1469645" cy="527235"/>
          </a:xfrm>
          <a:prstGeom prst="rect">
            <a:avLst/>
          </a:prstGeom>
        </p:spPr>
      </p:pic>
      <p:sp>
        <p:nvSpPr>
          <p:cNvPr id="6" name="TextBox 5"/>
          <p:cNvSpPr txBox="1"/>
          <p:nvPr/>
        </p:nvSpPr>
        <p:spPr>
          <a:xfrm>
            <a:off x="520124" y="2877722"/>
            <a:ext cx="3620802" cy="2795452"/>
          </a:xfrm>
          <a:prstGeom prst="rect">
            <a:avLst/>
          </a:prstGeom>
          <a:noFill/>
        </p:spPr>
        <p:txBody>
          <a:bodyPr wrap="square" lIns="0" tIns="0" rIns="0" bIns="0" rtlCol="0">
            <a:noAutofit/>
          </a:bodyPr>
          <a:lstStyle/>
          <a:p>
            <a:r>
              <a:rPr lang="en-US" sz="2800" b="1" dirty="0" smtClean="0">
                <a:solidFill>
                  <a:srgbClr val="FF0000"/>
                </a:solidFill>
                <a:latin typeface="Arial" panose="020B0604020202020204" pitchFamily="34" charset="0"/>
                <a:cs typeface="Arial" panose="020B0604020202020204" pitchFamily="34" charset="0"/>
              </a:rPr>
              <a:t>CUT $14 Billion</a:t>
            </a:r>
          </a:p>
          <a:p>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producer premium assistance.</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the A&amp;O cap.</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the estimate rate of return for crop insurance companies.</a:t>
            </a:r>
          </a:p>
        </p:txBody>
      </p:sp>
      <p:sp>
        <p:nvSpPr>
          <p:cNvPr id="7" name="TextBox 6"/>
          <p:cNvSpPr txBox="1"/>
          <p:nvPr/>
        </p:nvSpPr>
        <p:spPr>
          <a:xfrm>
            <a:off x="5064412" y="2862548"/>
            <a:ext cx="3620802" cy="2541320"/>
          </a:xfrm>
          <a:prstGeom prst="rect">
            <a:avLst/>
          </a:prstGeom>
          <a:noFill/>
        </p:spPr>
        <p:txBody>
          <a:bodyPr wrap="square" lIns="0" tIns="0" rIns="0" bIns="0" rtlCol="0">
            <a:noAutofit/>
          </a:bodyPr>
          <a:lstStyle/>
          <a:p>
            <a:r>
              <a:rPr lang="en-US" sz="2800" b="1" dirty="0" smtClean="0">
                <a:solidFill>
                  <a:srgbClr val="FF0000"/>
                </a:solidFill>
                <a:latin typeface="Arial" panose="020B0604020202020204" pitchFamily="34" charset="0"/>
                <a:cs typeface="Arial" panose="020B0604020202020204" pitchFamily="34" charset="0"/>
              </a:rPr>
              <a:t>CUT $23 Billion</a:t>
            </a:r>
          </a:p>
          <a:p>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Cut to be shared between the commodity title and crop insurance program.</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Exact policies left up to the Agriculture Committee.</a:t>
            </a:r>
            <a:endParaRPr lang="en-US" sz="16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04" y="939421"/>
            <a:ext cx="2243396" cy="16939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6210" y="737939"/>
            <a:ext cx="2857500" cy="1895475"/>
          </a:xfrm>
          <a:prstGeom prst="rect">
            <a:avLst/>
          </a:prstGeom>
        </p:spPr>
      </p:pic>
      <p:sp>
        <p:nvSpPr>
          <p:cNvPr id="5" name="TextBox 4"/>
          <p:cNvSpPr txBox="1"/>
          <p:nvPr/>
        </p:nvSpPr>
        <p:spPr>
          <a:xfrm>
            <a:off x="2113280" y="5737132"/>
            <a:ext cx="5323840" cy="263618"/>
          </a:xfrm>
          <a:prstGeom prst="rect">
            <a:avLst/>
          </a:prstGeom>
          <a:noFill/>
        </p:spPr>
        <p:txBody>
          <a:bodyPr wrap="square" lIns="0" tIns="0" rIns="0" bIns="0" rtlCol="0">
            <a:noAutofit/>
          </a:bodyPr>
          <a:lstStyle/>
          <a:p>
            <a:r>
              <a:rPr lang="en-US" sz="1400" dirty="0" smtClean="0">
                <a:latin typeface="Arial" panose="020B0604020202020204" pitchFamily="34" charset="0"/>
                <a:cs typeface="Arial" panose="020B0604020202020204" pitchFamily="34" charset="0"/>
              </a:rPr>
              <a:t>Source:  2015 Presidential and House Budget Proposals</a:t>
            </a:r>
          </a:p>
        </p:txBody>
      </p:sp>
    </p:spTree>
    <p:extLst>
      <p:ext uri="{BB962C8B-B14F-4D97-AF65-F5344CB8AC3E}">
        <p14:creationId xmlns:p14="http://schemas.microsoft.com/office/powerpoint/2010/main" val="2200086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845" y="6330765"/>
            <a:ext cx="1469645" cy="527235"/>
          </a:xfrm>
          <a:prstGeom prst="rect">
            <a:avLst/>
          </a:prstGeom>
        </p:spPr>
      </p:pic>
      <p:sp>
        <p:nvSpPr>
          <p:cNvPr id="3" name="Content Placeholder 2"/>
          <p:cNvSpPr>
            <a:spLocks noGrp="1"/>
          </p:cNvSpPr>
          <p:nvPr>
            <p:ph idx="1"/>
          </p:nvPr>
        </p:nvSpPr>
        <p:spPr>
          <a:xfrm>
            <a:off x="457200" y="1298448"/>
            <a:ext cx="8228013" cy="4522787"/>
          </a:xfrm>
        </p:spPr>
        <p:txBody>
          <a:bodyPr/>
          <a:lstStyle/>
          <a:p>
            <a:r>
              <a:rPr lang="en-US" sz="2800" b="1" u="sng" dirty="0" smtClean="0">
                <a:latin typeface="Arial" panose="020B0604020202020204" pitchFamily="34" charset="0"/>
                <a:cs typeface="Arial" panose="020B0604020202020204" pitchFamily="34" charset="0"/>
              </a:rPr>
              <a:t>Focus on the Primary Targets</a:t>
            </a: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Cuts to Premium Assistance</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Means Testing</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Cuts to the Private Sector Delivery System</a:t>
            </a: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072" y="1496290"/>
            <a:ext cx="2100409" cy="2451839"/>
          </a:xfrm>
          <a:prstGeom prst="rect">
            <a:avLst/>
          </a:prstGeom>
        </p:spPr>
      </p:pic>
      <p:sp>
        <p:nvSpPr>
          <p:cNvPr id="7" name="Title 1"/>
          <p:cNvSpPr txBox="1">
            <a:spLocks/>
          </p:cNvSpPr>
          <p:nvPr/>
        </p:nvSpPr>
        <p:spPr>
          <a:xfrm>
            <a:off x="211016" y="292608"/>
            <a:ext cx="8474198" cy="646813"/>
          </a:xfrm>
          <a:prstGeom prst="rect">
            <a:avLst/>
          </a:prstGeom>
        </p:spPr>
        <p:txBody>
          <a:bodyPr vert="horz" lIns="0" tIns="0" rIns="0" bIns="0" rtlCol="0" anchor="t" anchorCtr="0">
            <a:noAutofit/>
          </a:bodyPr>
          <a:lst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a:lstStyle>
          <a:p>
            <a:r>
              <a:rPr lang="en-US" sz="3200" dirty="0" smtClean="0">
                <a:solidFill>
                  <a:srgbClr val="008000"/>
                </a:solidFill>
                <a:latin typeface="Cambria" pitchFamily="18" charset="0"/>
              </a:rPr>
              <a:t>Moving Forward</a:t>
            </a:r>
            <a:endParaRPr lang="en-US" sz="3200" dirty="0">
              <a:solidFill>
                <a:srgbClr val="008000"/>
              </a:solidFill>
              <a:latin typeface="Cambria" pitchFamily="18" charset="0"/>
            </a:endParaRPr>
          </a:p>
        </p:txBody>
      </p:sp>
    </p:spTree>
    <p:extLst>
      <p:ext uri="{BB962C8B-B14F-4D97-AF65-F5344CB8AC3E}">
        <p14:creationId xmlns:p14="http://schemas.microsoft.com/office/powerpoint/2010/main" val="932061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133" y="6305980"/>
            <a:ext cx="1469645" cy="527235"/>
          </a:xfrm>
          <a:prstGeom prst="rect">
            <a:avLst/>
          </a:prstGeom>
        </p:spPr>
      </p:pic>
      <p:sp>
        <p:nvSpPr>
          <p:cNvPr id="3" name="Content Placeholder 2"/>
          <p:cNvSpPr>
            <a:spLocks noGrp="1"/>
          </p:cNvSpPr>
          <p:nvPr>
            <p:ph idx="1"/>
          </p:nvPr>
        </p:nvSpPr>
        <p:spPr>
          <a:xfrm>
            <a:off x="457200" y="1196848"/>
            <a:ext cx="8228013" cy="4522787"/>
          </a:xfrm>
        </p:spPr>
        <p:txBody>
          <a:bodyPr/>
          <a:lstStyle/>
          <a:p>
            <a:r>
              <a:rPr lang="en-US" sz="2800" b="1" u="sng" dirty="0" smtClean="0">
                <a:latin typeface="Arial" panose="020B0604020202020204" pitchFamily="34" charset="0"/>
                <a:cs typeface="Arial" panose="020B0604020202020204" pitchFamily="34" charset="0"/>
              </a:rPr>
              <a:t>Focus on the Messaging</a:t>
            </a: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Educate</a:t>
            </a:r>
          </a:p>
          <a:p>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Can’t party bash</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Know your audience</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“Big Tent” approach</a:t>
            </a:r>
          </a:p>
          <a:p>
            <a:pPr marL="774700" lvl="1"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All crops and all types of policies</a:t>
            </a:r>
          </a:p>
          <a:p>
            <a:endParaRPr lang="en-US" sz="2800"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 name="Picture 2" descr="http://ts4.mm.bing.net/th?id=HN.607997125307862759&amp;pid=15.1"/>
          <p:cNvPicPr>
            <a:picLocks noChangeAspect="1" noChangeArrowheads="1"/>
          </p:cNvPicPr>
          <p:nvPr/>
        </p:nvPicPr>
        <p:blipFill>
          <a:blip r:embed="rId4" cstate="print"/>
          <a:srcRect/>
          <a:stretch>
            <a:fillRect/>
          </a:stretch>
        </p:blipFill>
        <p:spPr bwMode="auto">
          <a:xfrm>
            <a:off x="4448115" y="2046811"/>
            <a:ext cx="4237098" cy="1783113"/>
          </a:xfrm>
          <a:prstGeom prst="rect">
            <a:avLst/>
          </a:prstGeom>
          <a:noFill/>
        </p:spPr>
      </p:pic>
      <p:sp>
        <p:nvSpPr>
          <p:cNvPr id="7"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Moving Forward</a:t>
            </a:r>
            <a:endParaRPr lang="en-US" sz="3200" dirty="0">
              <a:solidFill>
                <a:srgbClr val="008000"/>
              </a:solidFill>
              <a:latin typeface="Cambria" pitchFamily="18" charset="0"/>
            </a:endParaRPr>
          </a:p>
        </p:txBody>
      </p:sp>
    </p:spTree>
    <p:extLst>
      <p:ext uri="{BB962C8B-B14F-4D97-AF65-F5344CB8AC3E}">
        <p14:creationId xmlns:p14="http://schemas.microsoft.com/office/powerpoint/2010/main" val="4023962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845" y="6326933"/>
            <a:ext cx="1469645" cy="527235"/>
          </a:xfrm>
          <a:prstGeom prst="rect">
            <a:avLst/>
          </a:prstGeom>
        </p:spPr>
      </p:pic>
      <p:sp>
        <p:nvSpPr>
          <p:cNvPr id="3" name="Content Placeholder 2"/>
          <p:cNvSpPr>
            <a:spLocks noGrp="1"/>
          </p:cNvSpPr>
          <p:nvPr>
            <p:ph idx="1"/>
          </p:nvPr>
        </p:nvSpPr>
        <p:spPr>
          <a:xfrm>
            <a:off x="457200" y="1196848"/>
            <a:ext cx="8228013" cy="4522787"/>
          </a:xfrm>
        </p:spPr>
        <p:txBody>
          <a:bodyPr/>
          <a:lstStyle/>
          <a:p>
            <a:r>
              <a:rPr lang="en-US" sz="2800" b="1" u="sng" dirty="0" smtClean="0">
                <a:latin typeface="Arial" panose="020B0604020202020204" pitchFamily="34" charset="0"/>
                <a:cs typeface="Arial" panose="020B0604020202020204" pitchFamily="34" charset="0"/>
              </a:rPr>
              <a:t>Focus on the Delivery</a:t>
            </a: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Broad coalition is key</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Lenders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Input suppliers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AIPs/Reinsurers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Agents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Conservation community</a:t>
            </a:r>
          </a:p>
          <a:p>
            <a:pPr marL="7747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All types of commodity/producer organizations</a:t>
            </a:r>
          </a:p>
          <a:p>
            <a:pPr lvl="1" indent="0">
              <a:buNone/>
            </a:pPr>
            <a:endParaRPr lang="en-US" sz="2400"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818" y="2110328"/>
            <a:ext cx="4317422" cy="1784534"/>
          </a:xfrm>
          <a:prstGeom prst="rect">
            <a:avLst/>
          </a:prstGeom>
        </p:spPr>
      </p:pic>
      <p:sp>
        <p:nvSpPr>
          <p:cNvPr id="7" name="Title 1"/>
          <p:cNvSpPr txBox="1">
            <a:spLocks/>
          </p:cNvSpPr>
          <p:nvPr/>
        </p:nvSpPr>
        <p:spPr>
          <a:xfrm>
            <a:off x="211016" y="292608"/>
            <a:ext cx="8474198" cy="646813"/>
          </a:xfrm>
          <a:prstGeom prst="rect">
            <a:avLst/>
          </a:prstGeom>
        </p:spPr>
        <p:txBody>
          <a:bodyPr vert="horz" lIns="0" tIns="0" rIns="0" bIns="0" rtlCol="0" anchor="t" anchorCtr="0">
            <a:noAutofit/>
          </a:bodyPr>
          <a:lst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a:lstStyle>
          <a:p>
            <a:r>
              <a:rPr lang="en-US" sz="3200" dirty="0" smtClean="0">
                <a:solidFill>
                  <a:srgbClr val="008000"/>
                </a:solidFill>
                <a:latin typeface="Cambria" pitchFamily="18" charset="0"/>
              </a:rPr>
              <a:t>Moving Forward</a:t>
            </a:r>
            <a:endParaRPr lang="en-US" sz="3200" dirty="0">
              <a:solidFill>
                <a:srgbClr val="008000"/>
              </a:solidFill>
              <a:latin typeface="Cambria" pitchFamily="18" charset="0"/>
            </a:endParaRPr>
          </a:p>
        </p:txBody>
      </p:sp>
    </p:spTree>
    <p:extLst>
      <p:ext uri="{BB962C8B-B14F-4D97-AF65-F5344CB8AC3E}">
        <p14:creationId xmlns:p14="http://schemas.microsoft.com/office/powerpoint/2010/main" val="1245130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3" name="Picture 3" descr="C:\Documents and Settings\shubbart\Local Settings\Temp\shutterstock_65535025.jpg"/>
          <p:cNvPicPr>
            <a:picLocks noChangeAspect="1" noChangeArrowheads="1"/>
          </p:cNvPicPr>
          <p:nvPr/>
        </p:nvPicPr>
        <p:blipFill>
          <a:blip r:embed="rId3"/>
          <a:srcRect t="20"/>
          <a:stretch>
            <a:fillRect/>
          </a:stretch>
        </p:blipFill>
        <p:spPr bwMode="auto">
          <a:xfrm>
            <a:off x="-2958352" y="0"/>
            <a:ext cx="12102352" cy="6858000"/>
          </a:xfrm>
          <a:prstGeom prst="rect">
            <a:avLst/>
          </a:prstGeom>
          <a:noFill/>
        </p:spPr>
      </p:pic>
      <p:sp>
        <p:nvSpPr>
          <p:cNvPr id="7" name="Title 1"/>
          <p:cNvSpPr txBox="1">
            <a:spLocks/>
          </p:cNvSpPr>
          <p:nvPr/>
        </p:nvSpPr>
        <p:spPr>
          <a:xfrm>
            <a:off x="199292" y="2321170"/>
            <a:ext cx="8768861" cy="1442408"/>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1" i="0" u="none" strike="noStrike" kern="1200" cap="none" spc="0" normalizeH="0" baseline="0" noProof="0" dirty="0" smtClean="0">
                <a:ln>
                  <a:noFill/>
                </a:ln>
                <a:effectLst/>
                <a:uLnTx/>
                <a:uFillTx/>
                <a:latin typeface="Cambria" pitchFamily="18" charset="0"/>
                <a:ea typeface="+mj-ea"/>
                <a:cs typeface="+mj-cs"/>
              </a:rPr>
              <a:t>Thank</a:t>
            </a:r>
            <a:r>
              <a:rPr kumimoji="0" lang="en-US" sz="3500" b="1" i="0" u="none" strike="noStrike" kern="1200" cap="none" spc="0" normalizeH="0" noProof="0" dirty="0" smtClean="0">
                <a:ln>
                  <a:noFill/>
                </a:ln>
                <a:effectLst/>
                <a:uLnTx/>
                <a:uFillTx/>
                <a:latin typeface="Cambria" pitchFamily="18" charset="0"/>
                <a:ea typeface="+mj-ea"/>
                <a:cs typeface="+mj-cs"/>
              </a:rPr>
              <a:t> You</a:t>
            </a:r>
            <a:r>
              <a:rPr kumimoji="0" lang="en-US" sz="3500" b="1" i="0" u="none" strike="noStrike" kern="1200" cap="none" spc="0" normalizeH="0" baseline="0" noProof="0" dirty="0" smtClean="0">
                <a:ln>
                  <a:noFill/>
                </a:ln>
                <a:effectLst/>
                <a:uLnTx/>
                <a:uFillTx/>
                <a:latin typeface="Cambria" pitchFamily="18" charset="0"/>
                <a:ea typeface="+mj-ea"/>
                <a:cs typeface="+mj-cs"/>
              </a:rPr>
              <a:t>! Questions?</a:t>
            </a:r>
            <a:r>
              <a:rPr kumimoji="0" lang="en-US" sz="2200" b="1" i="0" u="none" strike="noStrike" kern="1200" cap="none" spc="0" normalizeH="0" baseline="0" noProof="0" dirty="0" smtClean="0">
                <a:ln>
                  <a:noFill/>
                </a:ln>
                <a:effectLst/>
                <a:uLnTx/>
                <a:uFillTx/>
                <a:latin typeface="Cambria" pitchFamily="18" charset="0"/>
                <a:ea typeface="+mj-ea"/>
                <a:cs typeface="+mj-cs"/>
              </a:rPr>
              <a:t/>
            </a:r>
            <a:br>
              <a:rPr kumimoji="0" lang="en-US" sz="2200" b="1" i="0" u="none" strike="noStrike" kern="1200" cap="none" spc="0" normalizeH="0" baseline="0" noProof="0" dirty="0" smtClean="0">
                <a:ln>
                  <a:noFill/>
                </a:ln>
                <a:effectLst/>
                <a:uLnTx/>
                <a:uFillTx/>
                <a:latin typeface="Cambria" pitchFamily="18" charset="0"/>
                <a:ea typeface="+mj-ea"/>
                <a:cs typeface="+mj-cs"/>
              </a:rPr>
            </a:br>
            <a:endParaRPr kumimoji="0" lang="en-US" sz="2200" b="1" i="0" u="none" strike="noStrike" kern="1200" cap="none" spc="0" normalizeH="0" baseline="0" noProof="0" dirty="0" smtClean="0">
              <a:ln>
                <a:noFill/>
              </a:ln>
              <a:effectLst/>
              <a:uLnTx/>
              <a:uFillTx/>
              <a:latin typeface="Cambria"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smtClean="0">
                <a:ln>
                  <a:noFill/>
                </a:ln>
                <a:effectLst/>
                <a:uLnTx/>
                <a:uFillTx/>
                <a:latin typeface="Cambria" pitchFamily="18" charset="0"/>
                <a:ea typeface="+mj-ea"/>
                <a:cs typeface="Arial" pitchFamily="34" charset="0"/>
              </a:rPr>
              <a:t>Tara Smith</a:t>
            </a:r>
            <a:endParaRPr kumimoji="0" lang="en-US" sz="2200" b="1" i="0" u="none" strike="noStrike" kern="1200" cap="none" spc="0" normalizeH="0" noProof="0" dirty="0" smtClean="0">
              <a:ln>
                <a:noFill/>
              </a:ln>
              <a:effectLst/>
              <a:uLnTx/>
              <a:uFillTx/>
              <a:latin typeface="Cambria" pitchFamily="18"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noProof="0" dirty="0" smtClean="0">
                <a:ln>
                  <a:noFill/>
                </a:ln>
                <a:effectLst/>
                <a:uLnTx/>
                <a:uFillTx/>
                <a:latin typeface="Cambria" pitchFamily="18" charset="0"/>
                <a:ea typeface="+mj-ea"/>
                <a:cs typeface="Arial" pitchFamily="34" charset="0"/>
              </a:rPr>
              <a:t>www.cropinsurance.org</a:t>
            </a:r>
            <a:endParaRPr kumimoji="0" lang="en-US" sz="2200" b="1" i="0" u="none" strike="noStrike" kern="1200" cap="none" spc="0" normalizeH="0" baseline="0" noProof="0" dirty="0">
              <a:ln>
                <a:noFill/>
              </a:ln>
              <a:effectLst/>
              <a:uLnTx/>
              <a:uFillTx/>
              <a:latin typeface="Cambria" pitchFamily="18" charset="0"/>
              <a:ea typeface="+mj-ea"/>
              <a:cs typeface="Arial" pitchFamily="34" charset="0"/>
            </a:endParaRPr>
          </a:p>
        </p:txBody>
      </p:sp>
      <p:sp>
        <p:nvSpPr>
          <p:cNvPr id="12" name="Rounded Rectangle 11"/>
          <p:cNvSpPr/>
          <p:nvPr/>
        </p:nvSpPr>
        <p:spPr>
          <a:xfrm>
            <a:off x="2227383" y="363426"/>
            <a:ext cx="4618893" cy="17232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irb_logo_large_logo_transparent.png"/>
          <p:cNvPicPr>
            <a:picLocks noChangeAspect="1"/>
          </p:cNvPicPr>
          <p:nvPr/>
        </p:nvPicPr>
        <p:blipFill>
          <a:blip r:embed="rId4"/>
          <a:stretch>
            <a:fillRect/>
          </a:stretch>
        </p:blipFill>
        <p:spPr>
          <a:xfrm>
            <a:off x="2145322" y="410318"/>
            <a:ext cx="4759569" cy="1487366"/>
          </a:xfrm>
          <a:prstGeom prst="rect">
            <a:avLst/>
          </a:prstGeom>
        </p:spPr>
      </p:pic>
    </p:spTree>
    <p:extLst>
      <p:ext uri="{BB962C8B-B14F-4D97-AF65-F5344CB8AC3E}">
        <p14:creationId xmlns:p14="http://schemas.microsoft.com/office/powerpoint/2010/main" val="752786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6524" y="292608"/>
            <a:ext cx="8368690" cy="646813"/>
          </a:xfrm>
        </p:spPr>
        <p:txBody>
          <a:bodyPr/>
          <a:lstStyle/>
          <a:p>
            <a:r>
              <a:rPr lang="en-US" sz="3200" dirty="0" smtClean="0">
                <a:latin typeface="Cambria" pitchFamily="18" charset="0"/>
              </a:rPr>
              <a:t>Crop Insurance and Reinsurance Bureau </a:t>
            </a:r>
            <a:endParaRPr lang="en-US" sz="3200" dirty="0">
              <a:latin typeface="Cambria" pitchFamily="18" charset="0"/>
            </a:endParaRPr>
          </a:p>
        </p:txBody>
      </p:sp>
      <p:sp>
        <p:nvSpPr>
          <p:cNvPr id="3" name="Content Placeholder 2"/>
          <p:cNvSpPr>
            <a:spLocks noGrp="1"/>
          </p:cNvSpPr>
          <p:nvPr>
            <p:ph idx="1"/>
          </p:nvPr>
        </p:nvSpPr>
        <p:spPr>
          <a:xfrm>
            <a:off x="339970" y="1113691"/>
            <a:ext cx="8228013" cy="4700208"/>
          </a:xfrm>
        </p:spPr>
        <p:txBody>
          <a:bodyPr/>
          <a:lstStyle/>
          <a:p>
            <a:r>
              <a:rPr lang="en-US" dirty="0" smtClean="0">
                <a:latin typeface="Arial" pitchFamily="34" charset="0"/>
                <a:cs typeface="Arial" pitchFamily="34" charset="0"/>
              </a:rPr>
              <a:t>CIRB provides legislative and regulatory advocacy for a strong crop insurance program delivered by the private sector.  CIRB’s goal is to provide a unified, proactive voice in Washington, DC.</a:t>
            </a:r>
          </a:p>
          <a:p>
            <a:r>
              <a:rPr lang="en-US" dirty="0" smtClean="0">
                <a:latin typeface="Arial" pitchFamily="34" charset="0"/>
                <a:cs typeface="Arial" pitchFamily="34" charset="0"/>
              </a:rPr>
              <a:t>Members include 7 of the approved insurance companies and over 20  members of the private reinsurance community.</a:t>
            </a:r>
          </a:p>
          <a:p>
            <a:endParaRPr lang="en-US" dirty="0" smtClean="0"/>
          </a:p>
          <a:p>
            <a:endParaRPr lang="en-US" dirty="0" smtClean="0"/>
          </a:p>
          <a:p>
            <a:endParaRPr lang="en-US" dirty="0" smtClean="0"/>
          </a:p>
          <a:p>
            <a:endParaRPr lang="en-US" dirty="0" smtClean="0"/>
          </a:p>
          <a:p>
            <a:r>
              <a:rPr lang="en-US" dirty="0" smtClean="0"/>
              <a:t> </a:t>
            </a:r>
          </a:p>
          <a:p>
            <a:endParaRPr lang="en-US" dirty="0"/>
          </a:p>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55448510"/>
              </p:ext>
            </p:extLst>
          </p:nvPr>
        </p:nvGraphicFramePr>
        <p:xfrm>
          <a:off x="1277816" y="2915201"/>
          <a:ext cx="6494585" cy="3196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6356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14400" y="5181896"/>
            <a:ext cx="2743200" cy="1384995"/>
          </a:xfrm>
          <a:prstGeom prst="rect">
            <a:avLst/>
          </a:prstGeom>
          <a:solidFill>
            <a:srgbClr val="008000"/>
          </a:solidFill>
        </p:spPr>
        <p:txBody>
          <a:bodyPr wrap="square" rtlCol="0">
            <a:spAutoFit/>
          </a:bodyPr>
          <a:lstStyle/>
          <a:p>
            <a:pPr defTabSz="914400"/>
            <a:endParaRPr lang="en-US" dirty="0" smtClean="0">
              <a:solidFill>
                <a:prstClr val="white"/>
              </a:solidFill>
            </a:endParaRPr>
          </a:p>
          <a:p>
            <a:pPr algn="ctr" defTabSz="914400"/>
            <a:r>
              <a:rPr lang="en-US" sz="2400" b="1" dirty="0" smtClean="0">
                <a:solidFill>
                  <a:prstClr val="white"/>
                </a:solidFill>
                <a:latin typeface="Cambria" pitchFamily="18" charset="0"/>
              </a:rPr>
              <a:t>Government:  FCIC, RMA-USDA</a:t>
            </a:r>
          </a:p>
          <a:p>
            <a:pPr defTabSz="914400"/>
            <a:endParaRPr lang="en-US" dirty="0">
              <a:solidFill>
                <a:prstClr val="white"/>
              </a:solidFill>
              <a:latin typeface="Cambria" pitchFamily="18" charset="0"/>
            </a:endParaRPr>
          </a:p>
        </p:txBody>
      </p:sp>
      <p:sp>
        <p:nvSpPr>
          <p:cNvPr id="6" name="TextBox 5"/>
          <p:cNvSpPr txBox="1"/>
          <p:nvPr/>
        </p:nvSpPr>
        <p:spPr>
          <a:xfrm>
            <a:off x="914400" y="2133600"/>
            <a:ext cx="2743200" cy="1384995"/>
          </a:xfrm>
          <a:prstGeom prst="rect">
            <a:avLst/>
          </a:prstGeom>
          <a:solidFill>
            <a:srgbClr val="008000"/>
          </a:solidFill>
        </p:spPr>
        <p:txBody>
          <a:bodyPr wrap="square" rtlCol="0">
            <a:spAutoFit/>
          </a:bodyPr>
          <a:lstStyle/>
          <a:p>
            <a:pPr defTabSz="914400"/>
            <a:endParaRPr lang="en-US" dirty="0">
              <a:solidFill>
                <a:prstClr val="white"/>
              </a:solidFill>
            </a:endParaRPr>
          </a:p>
          <a:p>
            <a:pPr algn="ctr" defTabSz="914400"/>
            <a:r>
              <a:rPr lang="en-US" sz="2400" b="1" dirty="0" smtClean="0">
                <a:solidFill>
                  <a:prstClr val="white"/>
                </a:solidFill>
                <a:latin typeface="Cambria" pitchFamily="18" charset="0"/>
              </a:rPr>
              <a:t>Licensed agents and adjusters</a:t>
            </a:r>
          </a:p>
          <a:p>
            <a:pPr defTabSz="914400"/>
            <a:endParaRPr lang="en-US" dirty="0">
              <a:solidFill>
                <a:prstClr val="white"/>
              </a:solidFill>
            </a:endParaRPr>
          </a:p>
        </p:txBody>
      </p:sp>
      <p:sp>
        <p:nvSpPr>
          <p:cNvPr id="7" name="TextBox 6"/>
          <p:cNvSpPr txBox="1"/>
          <p:nvPr/>
        </p:nvSpPr>
        <p:spPr>
          <a:xfrm>
            <a:off x="914400" y="3718558"/>
            <a:ext cx="2743200" cy="1261884"/>
          </a:xfrm>
          <a:prstGeom prst="rect">
            <a:avLst/>
          </a:prstGeom>
          <a:solidFill>
            <a:srgbClr val="008000"/>
          </a:solidFill>
        </p:spPr>
        <p:txBody>
          <a:bodyPr wrap="square" rtlCol="0">
            <a:spAutoFit/>
          </a:bodyPr>
          <a:lstStyle/>
          <a:p>
            <a:pPr defTabSz="914400"/>
            <a:endParaRPr lang="en-US" dirty="0">
              <a:solidFill>
                <a:prstClr val="white"/>
              </a:solidFill>
            </a:endParaRPr>
          </a:p>
          <a:p>
            <a:pPr algn="ctr" defTabSz="914400"/>
            <a:r>
              <a:rPr lang="en-US" sz="2000" b="1" dirty="0" smtClean="0">
                <a:solidFill>
                  <a:prstClr val="white"/>
                </a:solidFill>
                <a:latin typeface="Cambria" pitchFamily="18" charset="0"/>
              </a:rPr>
              <a:t>Approved crop insurance providers</a:t>
            </a:r>
          </a:p>
          <a:p>
            <a:pPr defTabSz="914400"/>
            <a:endParaRPr lang="en-US" dirty="0">
              <a:solidFill>
                <a:prstClr val="white"/>
              </a:solidFill>
            </a:endParaRPr>
          </a:p>
        </p:txBody>
      </p:sp>
      <p:sp>
        <p:nvSpPr>
          <p:cNvPr id="8" name="TextBox 7"/>
          <p:cNvSpPr txBox="1"/>
          <p:nvPr/>
        </p:nvSpPr>
        <p:spPr>
          <a:xfrm>
            <a:off x="914400" y="838200"/>
            <a:ext cx="2743200" cy="1015663"/>
          </a:xfrm>
          <a:prstGeom prst="rect">
            <a:avLst/>
          </a:prstGeom>
          <a:solidFill>
            <a:srgbClr val="008000"/>
          </a:solidFill>
        </p:spPr>
        <p:txBody>
          <a:bodyPr wrap="square" rtlCol="0">
            <a:spAutoFit/>
          </a:bodyPr>
          <a:lstStyle/>
          <a:p>
            <a:pPr defTabSz="914400"/>
            <a:endParaRPr lang="en-US" dirty="0">
              <a:solidFill>
                <a:prstClr val="white"/>
              </a:solidFill>
            </a:endParaRPr>
          </a:p>
          <a:p>
            <a:pPr algn="ctr" defTabSz="914400"/>
            <a:r>
              <a:rPr lang="en-US" sz="2400" b="1" dirty="0" smtClean="0">
                <a:solidFill>
                  <a:prstClr val="white"/>
                </a:solidFill>
                <a:latin typeface="Cambria" pitchFamily="18" charset="0"/>
              </a:rPr>
              <a:t>Farmers</a:t>
            </a:r>
          </a:p>
          <a:p>
            <a:pPr defTabSz="914400"/>
            <a:endParaRPr lang="en-US" dirty="0">
              <a:solidFill>
                <a:prstClr val="white"/>
              </a:solidFill>
            </a:endParaRPr>
          </a:p>
        </p:txBody>
      </p:sp>
      <p:sp>
        <p:nvSpPr>
          <p:cNvPr id="10" name="Right Brace 9"/>
          <p:cNvSpPr/>
          <p:nvPr/>
        </p:nvSpPr>
        <p:spPr>
          <a:xfrm rot="10800000">
            <a:off x="3781487" y="2024743"/>
            <a:ext cx="461966" cy="950048"/>
          </a:xfrm>
          <a:prstGeom prst="rightBrace">
            <a:avLst>
              <a:gd name="adj1" fmla="val 8333"/>
              <a:gd name="adj2" fmla="val 49461"/>
            </a:avLst>
          </a:prstGeom>
          <a:solidFill>
            <a:schemeClr val="bg1"/>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b="1" dirty="0">
              <a:solidFill>
                <a:prstClr val="black"/>
              </a:solidFill>
            </a:endParaRPr>
          </a:p>
        </p:txBody>
      </p:sp>
      <p:sp>
        <p:nvSpPr>
          <p:cNvPr id="11" name="Right Brace 10"/>
          <p:cNvSpPr/>
          <p:nvPr/>
        </p:nvSpPr>
        <p:spPr>
          <a:xfrm rot="10800000">
            <a:off x="3781489" y="3347638"/>
            <a:ext cx="461965" cy="1219200"/>
          </a:xfrm>
          <a:prstGeom prst="rightBrace">
            <a:avLst>
              <a:gd name="adj1" fmla="val 8333"/>
              <a:gd name="adj2" fmla="val 49461"/>
            </a:avLst>
          </a:prstGeom>
          <a:solidFill>
            <a:schemeClr val="bg1"/>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b="1" dirty="0">
              <a:solidFill>
                <a:prstClr val="black"/>
              </a:solidFill>
            </a:endParaRPr>
          </a:p>
        </p:txBody>
      </p:sp>
      <p:sp>
        <p:nvSpPr>
          <p:cNvPr id="12" name="Right Brace 11"/>
          <p:cNvSpPr/>
          <p:nvPr/>
        </p:nvSpPr>
        <p:spPr>
          <a:xfrm rot="10800000">
            <a:off x="3781489" y="4953000"/>
            <a:ext cx="461964" cy="1613890"/>
          </a:xfrm>
          <a:prstGeom prst="rightBrace">
            <a:avLst>
              <a:gd name="adj1" fmla="val 8333"/>
              <a:gd name="adj2" fmla="val 49461"/>
            </a:avLst>
          </a:prstGeom>
          <a:solidFill>
            <a:schemeClr val="bg1"/>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b="1" dirty="0">
              <a:solidFill>
                <a:prstClr val="black"/>
              </a:solidFill>
            </a:endParaRPr>
          </a:p>
        </p:txBody>
      </p:sp>
      <p:sp>
        <p:nvSpPr>
          <p:cNvPr id="13" name="TextBox 12"/>
          <p:cNvSpPr txBox="1"/>
          <p:nvPr/>
        </p:nvSpPr>
        <p:spPr>
          <a:xfrm>
            <a:off x="4293921" y="3141630"/>
            <a:ext cx="2544286" cy="1477328"/>
          </a:xfrm>
          <a:prstGeom prst="rect">
            <a:avLst/>
          </a:prstGeom>
          <a:noFill/>
        </p:spPr>
        <p:txBody>
          <a:bodyPr wrap="none" rtlCol="0">
            <a:spAutoFit/>
          </a:bodyPr>
          <a:lstStyle/>
          <a:p>
            <a:pPr defTabSz="914400"/>
            <a:r>
              <a:rPr lang="en-US" b="1" dirty="0" smtClean="0">
                <a:solidFill>
                  <a:prstClr val="black"/>
                </a:solidFill>
                <a:latin typeface="Arial" pitchFamily="34" charset="0"/>
                <a:cs typeface="Arial" pitchFamily="34" charset="0"/>
              </a:rPr>
              <a:t>17 companies</a:t>
            </a:r>
          </a:p>
          <a:p>
            <a:pPr defTabSz="914400"/>
            <a:r>
              <a:rPr lang="en-US" dirty="0" smtClean="0">
                <a:solidFill>
                  <a:prstClr val="black"/>
                </a:solidFill>
                <a:latin typeface="Arial" pitchFamily="34" charset="0"/>
                <a:cs typeface="Arial" pitchFamily="34" charset="0"/>
              </a:rPr>
              <a:t>--hire agents/adjusters </a:t>
            </a:r>
          </a:p>
          <a:p>
            <a:pPr defTabSz="914400"/>
            <a:r>
              <a:rPr lang="en-US" dirty="0" smtClean="0">
                <a:solidFill>
                  <a:prstClr val="black"/>
                </a:solidFill>
                <a:latin typeface="Arial" pitchFamily="34" charset="0"/>
                <a:cs typeface="Arial" pitchFamily="34" charset="0"/>
              </a:rPr>
              <a:t>--collect premiums </a:t>
            </a:r>
          </a:p>
          <a:p>
            <a:pPr defTabSz="914400"/>
            <a:r>
              <a:rPr lang="en-US" dirty="0" smtClean="0">
                <a:solidFill>
                  <a:prstClr val="black"/>
                </a:solidFill>
                <a:latin typeface="Arial" pitchFamily="34" charset="0"/>
                <a:cs typeface="Arial" pitchFamily="34" charset="0"/>
              </a:rPr>
              <a:t>--pay claims </a:t>
            </a:r>
          </a:p>
          <a:p>
            <a:pPr defTabSz="914400"/>
            <a:r>
              <a:rPr lang="en-US" dirty="0" smtClean="0">
                <a:solidFill>
                  <a:prstClr val="black"/>
                </a:solidFill>
                <a:latin typeface="Arial" pitchFamily="34" charset="0"/>
                <a:cs typeface="Arial" pitchFamily="34" charset="0"/>
              </a:rPr>
              <a:t>--bear underwriting risk</a:t>
            </a:r>
            <a:endParaRPr lang="en-US" dirty="0">
              <a:solidFill>
                <a:prstClr val="black"/>
              </a:solidFill>
              <a:latin typeface="Arial" pitchFamily="34" charset="0"/>
              <a:cs typeface="Arial" pitchFamily="34" charset="0"/>
            </a:endParaRPr>
          </a:p>
        </p:txBody>
      </p:sp>
      <p:sp>
        <p:nvSpPr>
          <p:cNvPr id="14" name="TextBox 13"/>
          <p:cNvSpPr txBox="1"/>
          <p:nvPr/>
        </p:nvSpPr>
        <p:spPr>
          <a:xfrm>
            <a:off x="4293920" y="4784466"/>
            <a:ext cx="4545280" cy="1754326"/>
          </a:xfrm>
          <a:prstGeom prst="rect">
            <a:avLst/>
          </a:prstGeom>
          <a:noFill/>
        </p:spPr>
        <p:txBody>
          <a:bodyPr wrap="square" rtlCol="0">
            <a:spAutoFit/>
          </a:bodyPr>
          <a:lstStyle/>
          <a:p>
            <a:pPr defTabSz="914400"/>
            <a:r>
              <a:rPr lang="en-US" b="1" dirty="0" smtClean="0">
                <a:solidFill>
                  <a:prstClr val="black"/>
                </a:solidFill>
                <a:latin typeface="Arial" pitchFamily="34" charset="0"/>
                <a:cs typeface="Arial" pitchFamily="34" charset="0"/>
              </a:rPr>
              <a:t>500 staff</a:t>
            </a:r>
          </a:p>
          <a:p>
            <a:pPr defTabSz="914400"/>
            <a:r>
              <a:rPr lang="en-US" dirty="0" smtClean="0">
                <a:solidFill>
                  <a:prstClr val="black"/>
                </a:solidFill>
                <a:latin typeface="Arial" pitchFamily="34" charset="0"/>
                <a:cs typeface="Arial" pitchFamily="34" charset="0"/>
              </a:rPr>
              <a:t>--set rates and underwriting standards</a:t>
            </a:r>
          </a:p>
          <a:p>
            <a:pPr defTabSz="914400"/>
            <a:r>
              <a:rPr lang="en-US" dirty="0" smtClean="0">
                <a:solidFill>
                  <a:prstClr val="black"/>
                </a:solidFill>
                <a:latin typeface="Arial" pitchFamily="34" charset="0"/>
                <a:cs typeface="Arial" pitchFamily="34" charset="0"/>
              </a:rPr>
              <a:t>--approve new products</a:t>
            </a:r>
          </a:p>
          <a:p>
            <a:pPr defTabSz="914400"/>
            <a:r>
              <a:rPr lang="en-US" dirty="0" smtClean="0">
                <a:solidFill>
                  <a:prstClr val="black"/>
                </a:solidFill>
                <a:latin typeface="Arial" pitchFamily="34" charset="0"/>
                <a:cs typeface="Arial" pitchFamily="34" charset="0"/>
              </a:rPr>
              <a:t>--subsidize premiums</a:t>
            </a:r>
          </a:p>
          <a:p>
            <a:pPr defTabSz="914400"/>
            <a:r>
              <a:rPr lang="en-US" dirty="0" smtClean="0">
                <a:solidFill>
                  <a:prstClr val="black"/>
                </a:solidFill>
                <a:latin typeface="Arial" pitchFamily="34" charset="0"/>
                <a:cs typeface="Arial" pitchFamily="34" charset="0"/>
              </a:rPr>
              <a:t>--pay delivery costs</a:t>
            </a:r>
          </a:p>
          <a:p>
            <a:pPr defTabSz="914400"/>
            <a:r>
              <a:rPr lang="en-US" dirty="0" smtClean="0">
                <a:solidFill>
                  <a:prstClr val="black"/>
                </a:solidFill>
                <a:latin typeface="Arial" pitchFamily="34" charset="0"/>
                <a:cs typeface="Arial" pitchFamily="34" charset="0"/>
              </a:rPr>
              <a:t>--share in gains/losses</a:t>
            </a:r>
            <a:endParaRPr lang="en-US" dirty="0">
              <a:solidFill>
                <a:prstClr val="black"/>
              </a:solidFill>
              <a:latin typeface="Arial" pitchFamily="34" charset="0"/>
              <a:cs typeface="Arial" pitchFamily="34" charset="0"/>
            </a:endParaRPr>
          </a:p>
        </p:txBody>
      </p:sp>
      <p:sp>
        <p:nvSpPr>
          <p:cNvPr id="15" name="Right Brace 14"/>
          <p:cNvSpPr/>
          <p:nvPr/>
        </p:nvSpPr>
        <p:spPr>
          <a:xfrm rot="10800000">
            <a:off x="3781489" y="856024"/>
            <a:ext cx="461966" cy="950048"/>
          </a:xfrm>
          <a:prstGeom prst="rightBrace">
            <a:avLst>
              <a:gd name="adj1" fmla="val 8333"/>
              <a:gd name="adj2" fmla="val 49461"/>
            </a:avLst>
          </a:prstGeom>
          <a:solidFill>
            <a:schemeClr val="bg1"/>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b="1" dirty="0">
              <a:solidFill>
                <a:prstClr val="black"/>
              </a:solidFill>
            </a:endParaRPr>
          </a:p>
        </p:txBody>
      </p:sp>
      <p:sp>
        <p:nvSpPr>
          <p:cNvPr id="16" name="TextBox 15"/>
          <p:cNvSpPr txBox="1"/>
          <p:nvPr/>
        </p:nvSpPr>
        <p:spPr>
          <a:xfrm>
            <a:off x="4243455" y="1130993"/>
            <a:ext cx="3541354" cy="400110"/>
          </a:xfrm>
          <a:prstGeom prst="rect">
            <a:avLst/>
          </a:prstGeom>
          <a:noFill/>
        </p:spPr>
        <p:txBody>
          <a:bodyPr wrap="none" rtlCol="0">
            <a:spAutoFit/>
          </a:bodyPr>
          <a:lstStyle/>
          <a:p>
            <a:pPr defTabSz="914400"/>
            <a:r>
              <a:rPr lang="en-US" sz="2000" b="1" dirty="0" smtClean="0">
                <a:solidFill>
                  <a:prstClr val="black"/>
                </a:solidFill>
                <a:latin typeface="Arial" pitchFamily="34" charset="0"/>
                <a:cs typeface="Arial" pitchFamily="34" charset="0"/>
              </a:rPr>
              <a:t>1.15 million policies in 2014</a:t>
            </a:r>
            <a:endParaRPr lang="en-US" sz="2000" b="1" dirty="0">
              <a:solidFill>
                <a:prstClr val="black"/>
              </a:solidFill>
              <a:latin typeface="Arial" pitchFamily="34" charset="0"/>
              <a:cs typeface="Arial" pitchFamily="34" charset="0"/>
            </a:endParaRPr>
          </a:p>
        </p:txBody>
      </p:sp>
      <p:sp>
        <p:nvSpPr>
          <p:cNvPr id="17" name="Right Brace 16"/>
          <p:cNvSpPr/>
          <p:nvPr/>
        </p:nvSpPr>
        <p:spPr>
          <a:xfrm>
            <a:off x="7042493" y="1991932"/>
            <a:ext cx="461966" cy="2574903"/>
          </a:xfrm>
          <a:prstGeom prst="rightBrace">
            <a:avLst>
              <a:gd name="adj1" fmla="val 8333"/>
              <a:gd name="adj2" fmla="val 49461"/>
            </a:avLst>
          </a:prstGeom>
          <a:solidFill>
            <a:schemeClr val="bg1"/>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b="1" dirty="0">
              <a:solidFill>
                <a:prstClr val="black"/>
              </a:solidFill>
            </a:endParaRPr>
          </a:p>
        </p:txBody>
      </p:sp>
      <p:sp>
        <p:nvSpPr>
          <p:cNvPr id="4" name="TextBox 3"/>
          <p:cNvSpPr txBox="1"/>
          <p:nvPr/>
        </p:nvSpPr>
        <p:spPr>
          <a:xfrm>
            <a:off x="7424476" y="2617665"/>
            <a:ext cx="1749197" cy="1200329"/>
          </a:xfrm>
          <a:prstGeom prst="rect">
            <a:avLst/>
          </a:prstGeom>
          <a:noFill/>
        </p:spPr>
        <p:txBody>
          <a:bodyPr wrap="none" rtlCol="0">
            <a:spAutoFit/>
          </a:bodyPr>
          <a:lstStyle/>
          <a:p>
            <a:pPr defTabSz="914400"/>
            <a:r>
              <a:rPr lang="en-US" b="1" dirty="0" smtClean="0">
                <a:solidFill>
                  <a:prstClr val="black"/>
                </a:solidFill>
                <a:latin typeface="Arial" pitchFamily="34" charset="0"/>
                <a:cs typeface="Arial" pitchFamily="34" charset="0"/>
              </a:rPr>
              <a:t>20,000+</a:t>
            </a:r>
          </a:p>
          <a:p>
            <a:pPr defTabSz="914400"/>
            <a:r>
              <a:rPr lang="en-US" b="1" dirty="0">
                <a:solidFill>
                  <a:prstClr val="black"/>
                </a:solidFill>
                <a:latin typeface="Arial" pitchFamily="34" charset="0"/>
                <a:cs typeface="Arial" pitchFamily="34" charset="0"/>
              </a:rPr>
              <a:t>a</a:t>
            </a:r>
            <a:r>
              <a:rPr lang="en-US" b="1" dirty="0" smtClean="0">
                <a:solidFill>
                  <a:prstClr val="black"/>
                </a:solidFill>
                <a:latin typeface="Arial" pitchFamily="34" charset="0"/>
                <a:cs typeface="Arial" pitchFamily="34" charset="0"/>
              </a:rPr>
              <a:t>gents, </a:t>
            </a:r>
          </a:p>
          <a:p>
            <a:pPr defTabSz="914400"/>
            <a:r>
              <a:rPr lang="en-US" b="1" dirty="0">
                <a:solidFill>
                  <a:prstClr val="black"/>
                </a:solidFill>
                <a:latin typeface="Arial" pitchFamily="34" charset="0"/>
                <a:cs typeface="Arial" pitchFamily="34" charset="0"/>
              </a:rPr>
              <a:t>a</a:t>
            </a:r>
            <a:r>
              <a:rPr lang="en-US" b="1" dirty="0" smtClean="0">
                <a:solidFill>
                  <a:prstClr val="black"/>
                </a:solidFill>
                <a:latin typeface="Arial" pitchFamily="34" charset="0"/>
                <a:cs typeface="Arial" pitchFamily="34" charset="0"/>
              </a:rPr>
              <a:t>djusters &amp; </a:t>
            </a:r>
          </a:p>
          <a:p>
            <a:pPr defTabSz="914400"/>
            <a:r>
              <a:rPr lang="en-US" b="1" dirty="0" smtClean="0">
                <a:solidFill>
                  <a:prstClr val="black"/>
                </a:solidFill>
                <a:latin typeface="Arial" pitchFamily="34" charset="0"/>
                <a:cs typeface="Arial" pitchFamily="34" charset="0"/>
              </a:rPr>
              <a:t>company staff</a:t>
            </a:r>
            <a:endParaRPr lang="en-US" b="1" dirty="0">
              <a:solidFill>
                <a:prstClr val="black"/>
              </a:solidFill>
              <a:latin typeface="Arial" pitchFamily="34" charset="0"/>
              <a:cs typeface="Arial" pitchFamily="34" charset="0"/>
            </a:endParaRPr>
          </a:p>
        </p:txBody>
      </p:sp>
      <p:sp>
        <p:nvSpPr>
          <p:cNvPr id="3" name="TextBox 2"/>
          <p:cNvSpPr txBox="1"/>
          <p:nvPr/>
        </p:nvSpPr>
        <p:spPr>
          <a:xfrm>
            <a:off x="4243455" y="1959129"/>
            <a:ext cx="3130985" cy="923330"/>
          </a:xfrm>
          <a:prstGeom prst="rect">
            <a:avLst/>
          </a:prstGeom>
          <a:noFill/>
        </p:spPr>
        <p:txBody>
          <a:bodyPr wrap="square" rtlCol="0">
            <a:spAutoFit/>
          </a:bodyPr>
          <a:lstStyle/>
          <a:p>
            <a:pPr defTabSz="914400"/>
            <a:r>
              <a:rPr lang="en-US" b="1" dirty="0" smtClean="0">
                <a:solidFill>
                  <a:prstClr val="black"/>
                </a:solidFill>
                <a:latin typeface="Arial" pitchFamily="34" charset="0"/>
                <a:cs typeface="Arial" pitchFamily="34" charset="0"/>
              </a:rPr>
              <a:t>18,000 agents &amp; adjusters</a:t>
            </a:r>
          </a:p>
          <a:p>
            <a:pPr defTabSz="914400"/>
            <a:r>
              <a:rPr lang="en-US" b="1" dirty="0" smtClean="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--sell and adjust losses</a:t>
            </a:r>
          </a:p>
          <a:p>
            <a:pPr defTabSz="914400"/>
            <a:r>
              <a:rPr lang="en-US" dirty="0" smtClean="0">
                <a:solidFill>
                  <a:prstClr val="black"/>
                </a:solidFill>
                <a:latin typeface="Arial" pitchFamily="34" charset="0"/>
                <a:cs typeface="Arial" pitchFamily="34" charset="0"/>
              </a:rPr>
              <a:t> --must sell to any farmer</a:t>
            </a:r>
            <a:endParaRPr lang="en-US" dirty="0">
              <a:solidFill>
                <a:prstClr val="black"/>
              </a:solidFill>
              <a:latin typeface="Arial" pitchFamily="34" charset="0"/>
              <a:cs typeface="Arial" pitchFamily="34" charset="0"/>
            </a:endParaRPr>
          </a:p>
        </p:txBody>
      </p:sp>
      <p:sp>
        <p:nvSpPr>
          <p:cNvPr id="19" name="Title 1"/>
          <p:cNvSpPr txBox="1">
            <a:spLocks/>
          </p:cNvSpPr>
          <p:nvPr/>
        </p:nvSpPr>
        <p:spPr>
          <a:xfrm>
            <a:off x="457200" y="292608"/>
            <a:ext cx="8228013" cy="6468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Cambria" pitchFamily="18" charset="0"/>
            </a:endParaRPr>
          </a:p>
        </p:txBody>
      </p:sp>
      <p:sp>
        <p:nvSpPr>
          <p:cNvPr id="20" name="Title 1"/>
          <p:cNvSpPr txBox="1">
            <a:spLocks/>
          </p:cNvSpPr>
          <p:nvPr/>
        </p:nvSpPr>
        <p:spPr>
          <a:xfrm>
            <a:off x="609600" y="100452"/>
            <a:ext cx="8228013" cy="646813"/>
          </a:xfrm>
          <a:prstGeom prst="rect">
            <a:avLst/>
          </a:prstGeom>
        </p:spPr>
        <p:txBody>
          <a:bodyPr vert="horz" lIns="0" tIns="0" rIns="0" bIns="0" rtlCol="0" anchor="t" anchorCtr="0">
            <a:noAutofit/>
          </a:bodyPr>
          <a:lst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a:lstStyle>
          <a:p>
            <a:r>
              <a:rPr lang="en-US" sz="3200" dirty="0" smtClean="0">
                <a:solidFill>
                  <a:srgbClr val="008000"/>
                </a:solidFill>
                <a:latin typeface="Cambria" pitchFamily="18" charset="0"/>
              </a:rPr>
              <a:t>Industry Structure</a:t>
            </a:r>
            <a:endParaRPr lang="en-US" sz="3200" dirty="0">
              <a:solidFill>
                <a:srgbClr val="008000"/>
              </a:solidFill>
              <a:latin typeface="Cambria" pitchFamily="18" charset="0"/>
            </a:endParaRPr>
          </a:p>
        </p:txBody>
      </p:sp>
    </p:spTree>
    <p:extLst>
      <p:ext uri="{BB962C8B-B14F-4D97-AF65-F5344CB8AC3E}">
        <p14:creationId xmlns:p14="http://schemas.microsoft.com/office/powerpoint/2010/main" val="7294427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mbria" pitchFamily="18" charset="0"/>
              </a:rPr>
              <a:t>Crop Insurance within the Ag Budget</a:t>
            </a:r>
            <a:endParaRPr lang="en-US" sz="3200" dirty="0">
              <a:latin typeface="Cambria" pitchFamily="18"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69788682"/>
              </p:ext>
            </p:extLst>
          </p:nvPr>
        </p:nvGraphicFramePr>
        <p:xfrm>
          <a:off x="304800" y="1242646"/>
          <a:ext cx="8228013" cy="452278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0" y="5930058"/>
            <a:ext cx="5416062" cy="276999"/>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en-US" sz="1200" i="1" dirty="0" smtClean="0">
                <a:latin typeface="Arial" pitchFamily="34" charset="0"/>
                <a:cs typeface="Arial" pitchFamily="34" charset="0"/>
              </a:rPr>
              <a:t>Source:  August 2015 CBO Baseline</a:t>
            </a:r>
            <a:endParaRPr lang="en-US" sz="1200" i="1" dirty="0">
              <a:latin typeface="Arial" pitchFamily="34" charset="0"/>
              <a:cs typeface="Arial" pitchFamily="34" charset="0"/>
            </a:endParaRPr>
          </a:p>
        </p:txBody>
      </p:sp>
    </p:spTree>
    <p:extLst>
      <p:ext uri="{BB962C8B-B14F-4D97-AF65-F5344CB8AC3E}">
        <p14:creationId xmlns:p14="http://schemas.microsoft.com/office/powerpoint/2010/main" val="9299736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mbria" pitchFamily="18" charset="0"/>
              </a:rPr>
              <a:t>Crop Insurance Budget</a:t>
            </a:r>
            <a:endParaRPr lang="en-US" sz="3200" dirty="0">
              <a:latin typeface="Cambria"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3096482"/>
              </p:ext>
            </p:extLst>
          </p:nvPr>
        </p:nvGraphicFramePr>
        <p:xfrm>
          <a:off x="457200" y="1266092"/>
          <a:ext cx="8228013" cy="452278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82061" y="5933587"/>
            <a:ext cx="5990492" cy="276999"/>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US" sz="1200" i="1" dirty="0" smtClean="0">
                <a:latin typeface="Arial" pitchFamily="34" charset="0"/>
                <a:cs typeface="Arial" pitchFamily="34" charset="0"/>
              </a:rPr>
              <a:t>Source:  August 2015 CBO Baseline</a:t>
            </a:r>
            <a:endParaRPr lang="en-US" sz="1200" i="1" dirty="0">
              <a:latin typeface="Arial" pitchFamily="34" charset="0"/>
              <a:cs typeface="Arial" pitchFamily="34" charset="0"/>
            </a:endParaRPr>
          </a:p>
        </p:txBody>
      </p:sp>
    </p:spTree>
    <p:extLst>
      <p:ext uri="{BB962C8B-B14F-4D97-AF65-F5344CB8AC3E}">
        <p14:creationId xmlns:p14="http://schemas.microsoft.com/office/powerpoint/2010/main" val="416344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Cambria" pitchFamily="18" charset="0"/>
              </a:rPr>
              <a:t>Then and Now Statistics</a:t>
            </a:r>
            <a:endParaRPr lang="en-US" sz="3200" dirty="0">
              <a:latin typeface="Cambria" pitchFamily="18" charset="0"/>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61995693"/>
              </p:ext>
            </p:extLst>
          </p:nvPr>
        </p:nvGraphicFramePr>
        <p:xfrm>
          <a:off x="457200" y="1481138"/>
          <a:ext cx="8228013" cy="4211320"/>
        </p:xfrm>
        <a:graphic>
          <a:graphicData uri="http://schemas.openxmlformats.org/drawingml/2006/table">
            <a:tbl>
              <a:tblPr firstRow="1" bandRow="1">
                <a:tableStyleId>{5C22544A-7EE6-4342-B048-85BDC9FD1C3A}</a:tableStyleId>
              </a:tblPr>
              <a:tblGrid>
                <a:gridCol w="2742671"/>
                <a:gridCol w="2742671"/>
                <a:gridCol w="2742671"/>
              </a:tblGrid>
              <a:tr h="370840">
                <a:tc>
                  <a:txBody>
                    <a:bodyPr/>
                    <a:lstStyle/>
                    <a:p>
                      <a:endParaRPr lang="en-US" dirty="0"/>
                    </a:p>
                  </a:txBody>
                  <a:tcPr/>
                </a:tc>
                <a:tc>
                  <a:txBody>
                    <a:bodyPr/>
                    <a:lstStyle/>
                    <a:p>
                      <a:r>
                        <a:rPr lang="en-US" dirty="0" smtClean="0"/>
                        <a:t>1998 Crop Year</a:t>
                      </a:r>
                      <a:endParaRPr lang="en-US" dirty="0"/>
                    </a:p>
                  </a:txBody>
                  <a:tcPr/>
                </a:tc>
                <a:tc>
                  <a:txBody>
                    <a:bodyPr/>
                    <a:lstStyle/>
                    <a:p>
                      <a:r>
                        <a:rPr lang="en-US" dirty="0" smtClean="0"/>
                        <a:t>2014 Crop Year</a:t>
                      </a:r>
                      <a:endParaRPr lang="en-US" dirty="0"/>
                    </a:p>
                  </a:txBody>
                  <a:tcPr/>
                </a:tc>
              </a:tr>
              <a:tr h="370840">
                <a:tc>
                  <a:txBody>
                    <a:bodyPr/>
                    <a:lstStyle/>
                    <a:p>
                      <a:r>
                        <a:rPr lang="en-US" dirty="0" smtClean="0"/>
                        <a:t>Acreage</a:t>
                      </a:r>
                    </a:p>
                    <a:p>
                      <a:endParaRPr lang="en-US" dirty="0"/>
                    </a:p>
                  </a:txBody>
                  <a:tcPr/>
                </a:tc>
                <a:tc>
                  <a:txBody>
                    <a:bodyPr/>
                    <a:lstStyle/>
                    <a:p>
                      <a:r>
                        <a:rPr lang="en-US" dirty="0" smtClean="0"/>
                        <a:t>181 million</a:t>
                      </a:r>
                      <a:endParaRPr lang="en-US" dirty="0"/>
                    </a:p>
                  </a:txBody>
                  <a:tcPr/>
                </a:tc>
                <a:tc>
                  <a:txBody>
                    <a:bodyPr/>
                    <a:lstStyle/>
                    <a:p>
                      <a:r>
                        <a:rPr lang="en-US" dirty="0" smtClean="0"/>
                        <a:t>294 million</a:t>
                      </a:r>
                      <a:endParaRPr lang="en-US" dirty="0"/>
                    </a:p>
                  </a:txBody>
                  <a:tcPr/>
                </a:tc>
              </a:tr>
              <a:tr h="370840">
                <a:tc>
                  <a:txBody>
                    <a:bodyPr/>
                    <a:lstStyle/>
                    <a:p>
                      <a:r>
                        <a:rPr lang="en-US" dirty="0" smtClean="0"/>
                        <a:t>Total</a:t>
                      </a:r>
                      <a:r>
                        <a:rPr lang="en-US" baseline="0" dirty="0" smtClean="0"/>
                        <a:t> Premium</a:t>
                      </a:r>
                    </a:p>
                    <a:p>
                      <a:endParaRPr lang="en-US" dirty="0"/>
                    </a:p>
                  </a:txBody>
                  <a:tcPr/>
                </a:tc>
                <a:tc>
                  <a:txBody>
                    <a:bodyPr/>
                    <a:lstStyle/>
                    <a:p>
                      <a:r>
                        <a:rPr lang="en-US" dirty="0" smtClean="0"/>
                        <a:t>$1.8 billion</a:t>
                      </a:r>
                      <a:endParaRPr lang="en-US" dirty="0"/>
                    </a:p>
                  </a:txBody>
                  <a:tcPr/>
                </a:tc>
                <a:tc>
                  <a:txBody>
                    <a:bodyPr/>
                    <a:lstStyle/>
                    <a:p>
                      <a:r>
                        <a:rPr lang="en-US" dirty="0" smtClean="0"/>
                        <a:t>$10.0 billion</a:t>
                      </a:r>
                      <a:endParaRPr lang="en-US" dirty="0"/>
                    </a:p>
                  </a:txBody>
                  <a:tcPr/>
                </a:tc>
              </a:tr>
              <a:tr h="370840">
                <a:tc>
                  <a:txBody>
                    <a:bodyPr/>
                    <a:lstStyle/>
                    <a:p>
                      <a:r>
                        <a:rPr lang="en-US" dirty="0" smtClean="0"/>
                        <a:t>Farmer</a:t>
                      </a:r>
                      <a:r>
                        <a:rPr lang="en-US" baseline="0" dirty="0" smtClean="0"/>
                        <a:t> Paid Premium</a:t>
                      </a:r>
                    </a:p>
                    <a:p>
                      <a:endParaRPr lang="en-US" dirty="0"/>
                    </a:p>
                  </a:txBody>
                  <a:tcPr/>
                </a:tc>
                <a:tc>
                  <a:txBody>
                    <a:bodyPr/>
                    <a:lstStyle/>
                    <a:p>
                      <a:r>
                        <a:rPr lang="en-US" dirty="0" smtClean="0"/>
                        <a:t>  $929 million</a:t>
                      </a:r>
                      <a:endParaRPr lang="en-US" dirty="0"/>
                    </a:p>
                  </a:txBody>
                  <a:tcPr/>
                </a:tc>
                <a:tc>
                  <a:txBody>
                    <a:bodyPr/>
                    <a:lstStyle/>
                    <a:p>
                      <a:r>
                        <a:rPr lang="en-US" dirty="0" smtClean="0"/>
                        <a:t>  $3.9</a:t>
                      </a:r>
                      <a:r>
                        <a:rPr lang="en-US" baseline="0" dirty="0" smtClean="0"/>
                        <a:t> billion</a:t>
                      </a:r>
                      <a:endParaRPr lang="en-US" dirty="0"/>
                    </a:p>
                  </a:txBody>
                  <a:tcPr/>
                </a:tc>
              </a:tr>
              <a:tr h="370840">
                <a:tc>
                  <a:txBody>
                    <a:bodyPr/>
                    <a:lstStyle/>
                    <a:p>
                      <a:r>
                        <a:rPr lang="en-US" dirty="0" smtClean="0"/>
                        <a:t>Subsidy</a:t>
                      </a:r>
                    </a:p>
                    <a:p>
                      <a:endParaRPr lang="en-US" dirty="0"/>
                    </a:p>
                  </a:txBody>
                  <a:tcPr/>
                </a:tc>
                <a:tc>
                  <a:txBody>
                    <a:bodyPr/>
                    <a:lstStyle/>
                    <a:p>
                      <a:r>
                        <a:rPr lang="en-US" dirty="0" smtClean="0"/>
                        <a:t>  $946 million</a:t>
                      </a:r>
                      <a:endParaRPr lang="en-US" dirty="0"/>
                    </a:p>
                  </a:txBody>
                  <a:tcPr/>
                </a:tc>
                <a:tc>
                  <a:txBody>
                    <a:bodyPr/>
                    <a:lstStyle/>
                    <a:p>
                      <a:r>
                        <a:rPr lang="en-US" dirty="0" smtClean="0"/>
                        <a:t>  $6.2 billion</a:t>
                      </a:r>
                      <a:endParaRPr lang="en-US" dirty="0"/>
                    </a:p>
                  </a:txBody>
                  <a:tcPr/>
                </a:tc>
              </a:tr>
              <a:tr h="370840">
                <a:tc>
                  <a:txBody>
                    <a:bodyPr/>
                    <a:lstStyle/>
                    <a:p>
                      <a:r>
                        <a:rPr lang="en-US" dirty="0" smtClean="0"/>
                        <a:t>Insured Liability</a:t>
                      </a:r>
                    </a:p>
                    <a:p>
                      <a:endParaRPr lang="en-US" dirty="0"/>
                    </a:p>
                  </a:txBody>
                  <a:tcPr/>
                </a:tc>
                <a:tc>
                  <a:txBody>
                    <a:bodyPr/>
                    <a:lstStyle/>
                    <a:p>
                      <a:r>
                        <a:rPr lang="en-US" dirty="0" smtClean="0"/>
                        <a:t>$27.9 billion</a:t>
                      </a:r>
                      <a:endParaRPr lang="en-US" dirty="0"/>
                    </a:p>
                  </a:txBody>
                  <a:tcPr/>
                </a:tc>
                <a:tc>
                  <a:txBody>
                    <a:bodyPr/>
                    <a:lstStyle/>
                    <a:p>
                      <a:r>
                        <a:rPr lang="en-US" dirty="0" smtClean="0"/>
                        <a:t>$109.7 billion</a:t>
                      </a:r>
                      <a:endParaRPr lang="en-US" dirty="0"/>
                    </a:p>
                  </a:txBody>
                  <a:tcPr/>
                </a:tc>
              </a:tr>
              <a:tr h="370840">
                <a:tc>
                  <a:txBody>
                    <a:bodyPr/>
                    <a:lstStyle/>
                    <a:p>
                      <a:r>
                        <a:rPr lang="en-US" dirty="0" smtClean="0"/>
                        <a:t>Ad Hoc Disaster Assistance</a:t>
                      </a:r>
                      <a:endParaRPr lang="en-US" dirty="0"/>
                    </a:p>
                  </a:txBody>
                  <a:tcPr/>
                </a:tc>
                <a:tc>
                  <a:txBody>
                    <a:bodyPr/>
                    <a:lstStyle/>
                    <a:p>
                      <a:r>
                        <a:rPr lang="en-US" dirty="0" smtClean="0"/>
                        <a:t>Approximately</a:t>
                      </a:r>
                      <a:r>
                        <a:rPr lang="en-US" baseline="0" dirty="0" smtClean="0"/>
                        <a:t> </a:t>
                      </a:r>
                    </a:p>
                    <a:p>
                      <a:r>
                        <a:rPr lang="en-US" baseline="0" dirty="0" smtClean="0"/>
                        <a:t>$6 billion</a:t>
                      </a:r>
                      <a:endParaRPr lang="en-US" dirty="0"/>
                    </a:p>
                  </a:txBody>
                  <a:tcPr/>
                </a:tc>
                <a:tc>
                  <a:txBody>
                    <a:bodyPr/>
                    <a:lstStyle/>
                    <a:p>
                      <a:r>
                        <a:rPr lang="en-US" dirty="0" smtClean="0"/>
                        <a:t>None</a:t>
                      </a:r>
                      <a:endParaRPr lang="en-US" dirty="0"/>
                    </a:p>
                  </a:txBody>
                  <a:tcPr/>
                </a:tc>
              </a:tr>
            </a:tbl>
          </a:graphicData>
        </a:graphic>
      </p:graphicFrame>
    </p:spTree>
    <p:extLst>
      <p:ext uri="{BB962C8B-B14F-4D97-AF65-F5344CB8AC3E}">
        <p14:creationId xmlns:p14="http://schemas.microsoft.com/office/powerpoint/2010/main" val="2689378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latin typeface="Cambria" pitchFamily="18" charset="0"/>
              </a:rPr>
              <a:t>Program Evolution</a:t>
            </a:r>
            <a:br>
              <a:rPr lang="en-US" sz="3200" dirty="0" smtClean="0">
                <a:latin typeface="Cambria" pitchFamily="18" charset="0"/>
              </a:rPr>
            </a:br>
            <a:endParaRPr lang="en-US" sz="3200" dirty="0">
              <a:latin typeface="Cambria" pitchFamily="18" charset="0"/>
            </a:endParaRPr>
          </a:p>
        </p:txBody>
      </p:sp>
      <p:sp>
        <p:nvSpPr>
          <p:cNvPr id="6" name="Content Placeholder 5"/>
          <p:cNvSpPr>
            <a:spLocks noGrp="1"/>
          </p:cNvSpPr>
          <p:nvPr>
            <p:ph idx="1"/>
          </p:nvPr>
        </p:nvSpPr>
        <p:spPr>
          <a:xfrm>
            <a:off x="329784" y="939422"/>
            <a:ext cx="8514413" cy="5064694"/>
          </a:xfrm>
        </p:spPr>
        <p:txBody>
          <a:bodyPr/>
          <a:lstStyle/>
          <a:p>
            <a:r>
              <a:rPr lang="en-US" dirty="0" smtClean="0">
                <a:latin typeface="Arial" pitchFamily="34" charset="0"/>
                <a:cs typeface="Arial" pitchFamily="34" charset="0"/>
              </a:rPr>
              <a:t>From 2000 to today, Congress increased farmer premium supports significantly, involved the private sector in developing new policies, expanded into new coverage areas and types and linked disaster assistance to crop insurance participation.</a:t>
            </a:r>
          </a:p>
          <a:p>
            <a:pPr marL="342900" indent="-342900"/>
            <a:endParaRPr lang="en-US" sz="1800" b="1" dirty="0" smtClean="0">
              <a:latin typeface="Arial" pitchFamily="34" charset="0"/>
              <a:cs typeface="Arial" pitchFamily="34" charset="0"/>
            </a:endParaRPr>
          </a:p>
          <a:p>
            <a:pPr marL="342900" indent="-342900" algn="ctr"/>
            <a:r>
              <a:rPr lang="en-US" sz="2200" b="1" dirty="0" smtClean="0">
                <a:solidFill>
                  <a:srgbClr val="008000"/>
                </a:solidFill>
                <a:latin typeface="Arial" pitchFamily="34" charset="0"/>
                <a:cs typeface="Arial" pitchFamily="34" charset="0"/>
              </a:rPr>
              <a:t>What Politicians giveth, Politicians can taketh away.</a:t>
            </a:r>
          </a:p>
          <a:p>
            <a:pPr marL="342900" indent="-342900"/>
            <a:endParaRPr lang="en-US" b="1" dirty="0" smtClean="0">
              <a:latin typeface="Arial" pitchFamily="34" charset="0"/>
              <a:cs typeface="Arial" pitchFamily="34" charset="0"/>
            </a:endParaRPr>
          </a:p>
          <a:p>
            <a:pPr marL="342900" indent="-342900">
              <a:buFont typeface="Arial" pitchFamily="34" charset="0"/>
              <a:buChar char="•"/>
            </a:pPr>
            <a:r>
              <a:rPr lang="en-US" b="1" i="1" dirty="0" smtClean="0">
                <a:latin typeface="Arial" pitchFamily="34" charset="0"/>
                <a:cs typeface="Arial" pitchFamily="34" charset="0"/>
              </a:rPr>
              <a:t>2008 Farm Bill </a:t>
            </a:r>
            <a:r>
              <a:rPr lang="en-US" dirty="0" smtClean="0">
                <a:latin typeface="Arial" pitchFamily="34" charset="0"/>
                <a:cs typeface="Arial" pitchFamily="34" charset="0"/>
              </a:rPr>
              <a:t>– reduced company delivery payments and delayed payments to companies</a:t>
            </a:r>
          </a:p>
          <a:p>
            <a:pPr marL="342900" indent="-342900">
              <a:buFont typeface="Arial" pitchFamily="34" charset="0"/>
              <a:buChar char="•"/>
            </a:pPr>
            <a:r>
              <a:rPr lang="en-US" b="1" i="1" dirty="0" smtClean="0">
                <a:latin typeface="Arial" pitchFamily="34" charset="0"/>
                <a:cs typeface="Arial" pitchFamily="34" charset="0"/>
              </a:rPr>
              <a:t>2011 Standard Reinsurance Agreement (SRA)</a:t>
            </a:r>
            <a:r>
              <a:rPr lang="en-US" dirty="0" smtClean="0">
                <a:latin typeface="Arial" pitchFamily="34" charset="0"/>
                <a:cs typeface="Arial" pitchFamily="34" charset="0"/>
              </a:rPr>
              <a:t> – capped company delivery payments and agent commissions and reduced company target rates of return</a:t>
            </a:r>
          </a:p>
          <a:p>
            <a:pPr marL="342900" indent="-342900">
              <a:buFont typeface="Arial" pitchFamily="34" charset="0"/>
              <a:buChar char="•"/>
            </a:pPr>
            <a:r>
              <a:rPr lang="en-US" b="1" i="1" dirty="0" smtClean="0">
                <a:latin typeface="Arial" pitchFamily="34" charset="0"/>
                <a:cs typeface="Arial" pitchFamily="34" charset="0"/>
              </a:rPr>
              <a:t>2012 Re-rate</a:t>
            </a:r>
            <a:r>
              <a:rPr lang="en-US" dirty="0" smtClean="0">
                <a:latin typeface="Arial" pitchFamily="34" charset="0"/>
                <a:cs typeface="Arial" pitchFamily="34" charset="0"/>
              </a:rPr>
              <a:t> – reduced premiums in most states</a:t>
            </a:r>
          </a:p>
        </p:txBody>
      </p:sp>
    </p:spTree>
    <p:extLst>
      <p:ext uri="{BB962C8B-B14F-4D97-AF65-F5344CB8AC3E}">
        <p14:creationId xmlns:p14="http://schemas.microsoft.com/office/powerpoint/2010/main" val="28499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latin typeface="Cambria" pitchFamily="18" charset="0"/>
              </a:rPr>
              <a:t>The Budget Bill Crisis for Crop Insurance</a:t>
            </a:r>
            <a:endParaRPr lang="en-US" sz="2800" dirty="0">
              <a:latin typeface="Cambria" pitchFamily="18" charset="0"/>
            </a:endParaRPr>
          </a:p>
        </p:txBody>
      </p:sp>
      <p:sp>
        <p:nvSpPr>
          <p:cNvPr id="3" name="Content Placeholder 2"/>
          <p:cNvSpPr>
            <a:spLocks noGrp="1"/>
          </p:cNvSpPr>
          <p:nvPr>
            <p:ph idx="1"/>
          </p:nvPr>
        </p:nvSpPr>
        <p:spPr>
          <a:xfrm>
            <a:off x="457200" y="1080692"/>
            <a:ext cx="8228013" cy="4522787"/>
          </a:xfrm>
        </p:spPr>
        <p:txBody>
          <a:bodyPr/>
          <a:lstStyle/>
          <a:p>
            <a:r>
              <a:rPr lang="en-US" b="1" dirty="0" smtClean="0">
                <a:latin typeface="Arial" pitchFamily="34" charset="0"/>
                <a:cs typeface="Arial" pitchFamily="34" charset="0"/>
              </a:rPr>
              <a:t>What happened?</a:t>
            </a:r>
          </a:p>
          <a:p>
            <a:pPr marL="285750" indent="-285750">
              <a:buFont typeface="Arial" panose="020B0604020202020204" pitchFamily="34" charset="0"/>
              <a:buChar char="•"/>
            </a:pPr>
            <a:r>
              <a:rPr lang="en-US" sz="1800" dirty="0" smtClean="0">
                <a:latin typeface="Arial" pitchFamily="34" charset="0"/>
                <a:cs typeface="Arial" pitchFamily="34" charset="0"/>
              </a:rPr>
              <a:t>Crop insurance cut was “airdropped” into a must-pass budget bill.</a:t>
            </a:r>
          </a:p>
          <a:p>
            <a:pPr marL="285750" indent="-285750">
              <a:buFont typeface="Arial" panose="020B0604020202020204" pitchFamily="34" charset="0"/>
              <a:buChar char="•"/>
            </a:pPr>
            <a:r>
              <a:rPr lang="en-US" sz="1800" dirty="0" smtClean="0">
                <a:latin typeface="Arial" pitchFamily="34" charset="0"/>
                <a:cs typeface="Arial" pitchFamily="34" charset="0"/>
              </a:rPr>
              <a:t>Congress had one week to pass the bill with no ability to amend the deal.</a:t>
            </a:r>
            <a:endParaRPr lang="en-US" sz="1800" dirty="0">
              <a:latin typeface="Arial" pitchFamily="34" charset="0"/>
              <a:cs typeface="Arial" pitchFamily="34" charset="0"/>
            </a:endParaRPr>
          </a:p>
          <a:p>
            <a:pPr marL="285750" indent="-285750">
              <a:buFont typeface="Arial" panose="020B0604020202020204" pitchFamily="34" charset="0"/>
              <a:buChar char="•"/>
            </a:pPr>
            <a:r>
              <a:rPr lang="en-US" sz="1800" dirty="0" smtClean="0">
                <a:latin typeface="Arial" pitchFamily="34" charset="0"/>
                <a:cs typeface="Arial" pitchFamily="34" charset="0"/>
              </a:rPr>
              <a:t>Cut was $3 billion over 10 years.</a:t>
            </a:r>
          </a:p>
          <a:p>
            <a:pPr marL="285750" indent="-285750">
              <a:buFont typeface="Arial" panose="020B0604020202020204" pitchFamily="34" charset="0"/>
              <a:buChar char="•"/>
            </a:pPr>
            <a:r>
              <a:rPr lang="en-US" sz="1800" dirty="0" smtClean="0">
                <a:latin typeface="Arial" pitchFamily="34" charset="0"/>
                <a:cs typeface="Arial" pitchFamily="34" charset="0"/>
              </a:rPr>
              <a:t>Reduced the “target rate of return” for crop insurance companies from 14.5% to 8.9%.  </a:t>
            </a:r>
          </a:p>
          <a:p>
            <a:endParaRPr lang="en-US" dirty="0" smtClean="0">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390" y="3466147"/>
            <a:ext cx="2514600" cy="2143125"/>
          </a:xfrm>
          <a:prstGeom prst="rect">
            <a:avLst/>
          </a:prstGeom>
        </p:spPr>
      </p:pic>
    </p:spTree>
    <p:extLst>
      <p:ext uri="{BB962C8B-B14F-4D97-AF65-F5344CB8AC3E}">
        <p14:creationId xmlns:p14="http://schemas.microsoft.com/office/powerpoint/2010/main" val="84469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sz="2800" dirty="0" smtClean="0">
                <a:latin typeface="Cambria" pitchFamily="18" charset="0"/>
              </a:rPr>
              <a:t>The Budget Bill Crisis for Crop Insurance</a:t>
            </a:r>
            <a:endParaRPr lang="en-US" sz="2800" dirty="0">
              <a:latin typeface="Cambria" pitchFamily="18" charset="0"/>
            </a:endParaRPr>
          </a:p>
        </p:txBody>
      </p:sp>
      <p:sp>
        <p:nvSpPr>
          <p:cNvPr id="3" name="Content Placeholder 2"/>
          <p:cNvSpPr>
            <a:spLocks noGrp="1"/>
          </p:cNvSpPr>
          <p:nvPr>
            <p:ph idx="1"/>
          </p:nvPr>
        </p:nvSpPr>
        <p:spPr>
          <a:xfrm>
            <a:off x="457199" y="1050709"/>
            <a:ext cx="8228013" cy="4522787"/>
          </a:xfrm>
        </p:spPr>
        <p:txBody>
          <a:bodyPr/>
          <a:lstStyle/>
          <a:p>
            <a:r>
              <a:rPr lang="en-US" b="1" dirty="0" smtClean="0">
                <a:latin typeface="Arial" pitchFamily="34" charset="0"/>
                <a:cs typeface="Arial" pitchFamily="34" charset="0"/>
              </a:rPr>
              <a:t>What is a “target rate of return?”</a:t>
            </a:r>
          </a:p>
          <a:p>
            <a:pPr marL="285750" indent="-285750">
              <a:buFont typeface="Arial" panose="020B0604020202020204" pitchFamily="34" charset="0"/>
              <a:buChar char="•"/>
            </a:pPr>
            <a:r>
              <a:rPr lang="en-US" sz="1800" dirty="0" smtClean="0">
                <a:latin typeface="Arial" pitchFamily="34" charset="0"/>
                <a:cs typeface="Arial" pitchFamily="34" charset="0"/>
              </a:rPr>
              <a:t>It is </a:t>
            </a:r>
            <a:r>
              <a:rPr lang="en-US" sz="1800" b="1" u="sng" dirty="0" smtClean="0">
                <a:latin typeface="Arial" pitchFamily="34" charset="0"/>
                <a:cs typeface="Arial" pitchFamily="34" charset="0"/>
              </a:rPr>
              <a:t>not</a:t>
            </a:r>
            <a:r>
              <a:rPr lang="en-US" sz="1800" dirty="0" smtClean="0">
                <a:latin typeface="Arial" pitchFamily="34" charset="0"/>
                <a:cs typeface="Arial" pitchFamily="34" charset="0"/>
              </a:rPr>
              <a:t> a guaranteed rate of return.  While the target gross rate of return has been 14.5% since 2011, the average actual gross rate of return has been 5.7%</a:t>
            </a:r>
          </a:p>
          <a:p>
            <a:pPr marL="285750" indent="-285750">
              <a:buFont typeface="Arial" panose="020B0604020202020204" pitchFamily="34" charset="0"/>
              <a:buChar char="•"/>
            </a:pPr>
            <a:r>
              <a:rPr lang="en-US" sz="1800" dirty="0" smtClean="0">
                <a:latin typeface="Arial" pitchFamily="34" charset="0"/>
                <a:cs typeface="Arial" pitchFamily="34" charset="0"/>
              </a:rPr>
              <a:t>It is a </a:t>
            </a:r>
            <a:r>
              <a:rPr lang="en-US" sz="1800" b="1" u="sng" dirty="0" smtClean="0">
                <a:latin typeface="Arial" pitchFamily="34" charset="0"/>
                <a:cs typeface="Arial" pitchFamily="34" charset="0"/>
              </a:rPr>
              <a:t>gross</a:t>
            </a:r>
            <a:r>
              <a:rPr lang="en-US" sz="1800" dirty="0" smtClean="0">
                <a:latin typeface="Arial" pitchFamily="34" charset="0"/>
                <a:cs typeface="Arial" pitchFamily="34" charset="0"/>
              </a:rPr>
              <a:t> rate of return that does not include all company expenses. </a:t>
            </a:r>
          </a:p>
          <a:p>
            <a:pPr marL="603250" lvl="1" indent="-285750">
              <a:buFont typeface="Arial" panose="020B0604020202020204" pitchFamily="34" charset="0"/>
              <a:buChar char="•"/>
            </a:pPr>
            <a:r>
              <a:rPr lang="en-US" sz="1600" dirty="0" smtClean="0">
                <a:latin typeface="Arial" pitchFamily="34" charset="0"/>
                <a:cs typeface="Arial" pitchFamily="34" charset="0"/>
              </a:rPr>
              <a:t>The net rate of return since 2011 has actually been negative for the crop insurance companies.</a:t>
            </a:r>
          </a:p>
          <a:p>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1959379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ohn Deere">
      <a:dk1>
        <a:sysClr val="windowText" lastClr="000000"/>
      </a:dk1>
      <a:lt1>
        <a:sysClr val="window" lastClr="FFFFFF"/>
      </a:lt1>
      <a:dk2>
        <a:srgbClr val="367C2B"/>
      </a:dk2>
      <a:lt2>
        <a:srgbClr val="FFDE00"/>
      </a:lt2>
      <a:accent1>
        <a:srgbClr val="367C2B"/>
      </a:accent1>
      <a:accent2>
        <a:srgbClr val="FFDE00"/>
      </a:accent2>
      <a:accent3>
        <a:srgbClr val="333333"/>
      </a:accent3>
      <a:accent4>
        <a:srgbClr val="86B080"/>
      </a:accent4>
      <a:accent5>
        <a:srgbClr val="FFF173"/>
      </a:accent5>
      <a:accent6>
        <a:srgbClr val="CCCCCC"/>
      </a:accent6>
      <a:hlink>
        <a:srgbClr val="367C2B"/>
      </a:hlink>
      <a:folHlink>
        <a:srgbClr val="666666"/>
      </a:folHlink>
    </a:clrScheme>
    <a:fontScheme name="John Dee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lstStyle>
        <a:defPPr algn="ctr">
          <a:defRPr sz="1400" dirty="0" err="1" smtClean="0">
            <a:latin typeface="Verdana"/>
            <a:cs typeface="Verdana"/>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Verdana"/>
            <a:cs typeface="Verdana"/>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019D767CEC5C479FD047688F80F1B6" ma:contentTypeVersion="4" ma:contentTypeDescription="Create a new document." ma:contentTypeScope="" ma:versionID="8b9be416d11e1bb2cede67950d096f80">
  <xsd:schema xmlns:xsd="http://www.w3.org/2001/XMLSchema" xmlns:p="http://schemas.microsoft.com/office/2006/metadata/properties" xmlns:ns2="b9d7cf93-8c50-4cef-87c1-8a3cd8069940" targetNamespace="http://schemas.microsoft.com/office/2006/metadata/properties" ma:root="true" ma:fieldsID="60d453d8bf208a7d160c27e685bc6bbe" ns2:_="">
    <xsd:import namespace="b9d7cf93-8c50-4cef-87c1-8a3cd8069940"/>
    <xsd:element name="properties">
      <xsd:complexType>
        <xsd:sequence>
          <xsd:element name="documentManagement">
            <xsd:complexType>
              <xsd:all>
                <xsd:element ref="ns2:Content" minOccurs="0"/>
                <xsd:element ref="ns2:Content_x0020_Type" minOccurs="0"/>
              </xsd:all>
            </xsd:complexType>
          </xsd:element>
        </xsd:sequence>
      </xsd:complexType>
    </xsd:element>
  </xsd:schema>
  <xsd:schema xmlns:xsd="http://www.w3.org/2001/XMLSchema" xmlns:dms="http://schemas.microsoft.com/office/2006/documentManagement/types" targetNamespace="b9d7cf93-8c50-4cef-87c1-8a3cd8069940" elementFormDefault="qualified">
    <xsd:import namespace="http://schemas.microsoft.com/office/2006/documentManagement/types"/>
    <xsd:element name="Content" ma:index="8" nillable="true" ma:displayName="Content" ma:internalName="Content">
      <xsd:simpleType>
        <xsd:restriction base="dms:Text">
          <xsd:maxLength value="255"/>
        </xsd:restriction>
      </xsd:simpleType>
    </xsd:element>
    <xsd:element name="Content_x0020_Type" ma:index="9" nillable="true" ma:displayName="Content Type" ma:internalName="Content_x0020_Typ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Content_x0020_Type xmlns="b9d7cf93-8c50-4cef-87c1-8a3cd8069940" xsi:nil="true"/>
    <Content xmlns="b9d7cf93-8c50-4cef-87c1-8a3cd806994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3028EA-E4C7-401A-8F1A-D53A4E1AF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d7cf93-8c50-4cef-87c1-8a3cd8069940"/>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41F49FA-9B44-486D-B7C9-7B6EC853A81F}">
  <ds:schemaRefs>
    <ds:schemaRef ds:uri="b9d7cf93-8c50-4cef-87c1-8a3cd8069940"/>
    <ds:schemaRef ds:uri="http://schemas.openxmlformats.org/package/2006/metadata/core-properties"/>
    <ds:schemaRef ds:uri="http://purl.org/dc/elements/1.1/"/>
    <ds:schemaRef ds:uri="http://purl.org/dc/terms/"/>
    <ds:schemaRef ds:uri="http://www.w3.org/XML/1998/namespace"/>
    <ds:schemaRef ds:uri="http://schemas.microsoft.com/office/2006/metadata/properties"/>
    <ds:schemaRef ds:uri="http://schemas.microsoft.com/office/2006/documentManagement/types"/>
    <ds:schemaRef ds:uri="http://purl.org/dc/dcmitype/"/>
  </ds:schemaRefs>
</ds:datastoreItem>
</file>

<file path=customXml/itemProps3.xml><?xml version="1.0" encoding="utf-8"?>
<ds:datastoreItem xmlns:ds="http://schemas.openxmlformats.org/officeDocument/2006/customXml" ds:itemID="{7D3E4013-ADF6-4556-A483-96D178542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4258</TotalTime>
  <Words>2205</Words>
  <Application>Microsoft Office PowerPoint</Application>
  <PresentationFormat>On-screen Show (4:3)</PresentationFormat>
  <Paragraphs>275</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1_Office Theme</vt:lpstr>
      <vt:lpstr>American Seed Trade Association Legislative and Legal Affairs Committee December 8, 2015   </vt:lpstr>
      <vt:lpstr>Crop Insurance and Reinsurance Bureau </vt:lpstr>
      <vt:lpstr>PowerPoint Presentation</vt:lpstr>
      <vt:lpstr>Crop Insurance within the Ag Budget</vt:lpstr>
      <vt:lpstr>Crop Insurance Budget</vt:lpstr>
      <vt:lpstr>Then and Now Statistics</vt:lpstr>
      <vt:lpstr>Program Evolution </vt:lpstr>
      <vt:lpstr>The Budget Bill Crisis for Crop Insurance</vt:lpstr>
      <vt:lpstr>The Budget Bill Crisis for Crop Insurance</vt:lpstr>
      <vt:lpstr>The Budget Bill Crisis for Crop Insurance</vt:lpstr>
      <vt:lpstr>The Budget Bill Crisis for Crop Insurance</vt:lpstr>
      <vt:lpstr>The Budget Bill Crisis for Crop Insurance</vt:lpstr>
      <vt:lpstr>Ongoing Threats</vt:lpstr>
      <vt:lpstr>Ongoing Threats</vt:lpstr>
      <vt:lpstr>PowerPoint Presentation</vt:lpstr>
      <vt:lpstr>Moving Forward</vt:lpstr>
      <vt:lpstr>PowerPoint Presentation</vt:lpstr>
      <vt:lpstr>PowerPoint Presentation</vt:lpstr>
    </vt:vector>
  </TitlesOfParts>
  <Company>Interbrand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NCGA PPAT Dec 2012</dc:title>
  <dc:creator>Christy Seyfert</dc:creator>
  <cp:lastModifiedBy>Jane DeMarchi</cp:lastModifiedBy>
  <cp:revision>340</cp:revision>
  <cp:lastPrinted>2015-12-07T20:09:40Z</cp:lastPrinted>
  <dcterms:created xsi:type="dcterms:W3CDTF">2010-02-01T19:07:11Z</dcterms:created>
  <dcterms:modified xsi:type="dcterms:W3CDTF">2015-12-08T14:21:41Z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0x010100C4019D767CEC5C479FD047688F80F1B6</vt:lpwstr>
  </property>
</Properties>
</file>