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39"/>
  </p:notesMasterIdLst>
  <p:sldIdLst>
    <p:sldId id="264" r:id="rId4"/>
    <p:sldId id="268" r:id="rId5"/>
    <p:sldId id="290" r:id="rId6"/>
    <p:sldId id="292" r:id="rId7"/>
    <p:sldId id="293" r:id="rId8"/>
    <p:sldId id="294" r:id="rId9"/>
    <p:sldId id="295" r:id="rId10"/>
    <p:sldId id="296" r:id="rId11"/>
    <p:sldId id="297" r:id="rId12"/>
    <p:sldId id="298" r:id="rId13"/>
    <p:sldId id="273" r:id="rId14"/>
    <p:sldId id="289" r:id="rId15"/>
    <p:sldId id="278" r:id="rId16"/>
    <p:sldId id="279" r:id="rId17"/>
    <p:sldId id="280" r:id="rId18"/>
    <p:sldId id="281" r:id="rId19"/>
    <p:sldId id="282" r:id="rId20"/>
    <p:sldId id="283" r:id="rId21"/>
    <p:sldId id="284" r:id="rId22"/>
    <p:sldId id="285" r:id="rId23"/>
    <p:sldId id="286" r:id="rId24"/>
    <p:sldId id="287" r:id="rId25"/>
    <p:sldId id="288"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5" autoAdjust="0"/>
    <p:restoredTop sz="76978" autoAdjust="0"/>
  </p:normalViewPr>
  <p:slideViewPr>
    <p:cSldViewPr>
      <p:cViewPr varScale="1">
        <p:scale>
          <a:sx n="56" d="100"/>
          <a:sy n="56" d="100"/>
        </p:scale>
        <p:origin x="-96" y="-3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33DB4-F46B-42D4-88AB-CA35B641EC56}" type="datetimeFigureOut">
              <a:rPr lang="en-US" smtClean="0"/>
              <a:t>7/8/2016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DA76F0-38AC-43AB-8818-F1EB8EE2AB52}" type="slidenum">
              <a:rPr lang="en-US" smtClean="0"/>
              <a:t>‹#›</a:t>
            </a:fld>
            <a:endParaRPr lang="en-US"/>
          </a:p>
        </p:txBody>
      </p:sp>
    </p:spTree>
    <p:extLst>
      <p:ext uri="{BB962C8B-B14F-4D97-AF65-F5344CB8AC3E}">
        <p14:creationId xmlns:p14="http://schemas.microsoft.com/office/powerpoint/2010/main" val="948777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Draft Sworn Statement in Rule </a:t>
            </a:r>
            <a:endParaRPr lang="en-US" dirty="0"/>
          </a:p>
        </p:txBody>
      </p:sp>
      <p:sp>
        <p:nvSpPr>
          <p:cNvPr id="4" name="Slide Number Placeholder 3"/>
          <p:cNvSpPr>
            <a:spLocks noGrp="1"/>
          </p:cNvSpPr>
          <p:nvPr>
            <p:ph type="sldNum" sz="quarter" idx="10"/>
          </p:nvPr>
        </p:nvSpPr>
        <p:spPr/>
        <p:txBody>
          <a:bodyPr/>
          <a:lstStyle/>
          <a:p>
            <a:fld id="{507E75F3-5E66-4896-B24C-949186DB0FFD}" type="slidenum">
              <a:rPr lang="en-US" smtClean="0"/>
              <a:t>5</a:t>
            </a:fld>
            <a:endParaRPr lang="en-US"/>
          </a:p>
        </p:txBody>
      </p:sp>
    </p:spTree>
    <p:extLst>
      <p:ext uri="{BB962C8B-B14F-4D97-AF65-F5344CB8AC3E}">
        <p14:creationId xmlns:p14="http://schemas.microsoft.com/office/powerpoint/2010/main" val="3391207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DA76F0-38AC-43AB-8818-F1EB8EE2AB52}" type="slidenum">
              <a:rPr lang="en-US" smtClean="0"/>
              <a:t>12</a:t>
            </a:fld>
            <a:endParaRPr lang="en-US"/>
          </a:p>
        </p:txBody>
      </p:sp>
    </p:spTree>
    <p:extLst>
      <p:ext uri="{BB962C8B-B14F-4D97-AF65-F5344CB8AC3E}">
        <p14:creationId xmlns:p14="http://schemas.microsoft.com/office/powerpoint/2010/main" val="10810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FDA requires </a:t>
            </a:r>
            <a:r>
              <a:rPr lang="en-US" baseline="0" dirty="0" smtClean="0"/>
              <a:t> food and feed facilities to register. Registered facilities are in turn required to comply with the new FSMA regulations. It is still not 100% clear whether seed operations need to register. Each company needs to make that determination themselves. </a:t>
            </a:r>
            <a:r>
              <a:rPr lang="en-US" dirty="0" smtClean="0"/>
              <a:t>To date, some seed facilities that sell discarded seed into food and feed channels have already registered and some have not. </a:t>
            </a:r>
          </a:p>
          <a:p>
            <a:pPr lvl="1"/>
            <a:endParaRPr lang="en-US" dirty="0" smtClean="0"/>
          </a:p>
          <a:p>
            <a:pPr lvl="1"/>
            <a:r>
              <a:rPr lang="en-US" dirty="0" smtClean="0"/>
              <a:t>This is the most recent guidance from</a:t>
            </a:r>
            <a:r>
              <a:rPr lang="en-US" baseline="0" dirty="0" smtClean="0"/>
              <a:t> FDA. </a:t>
            </a:r>
            <a:endParaRPr lang="en-US" dirty="0"/>
          </a:p>
        </p:txBody>
      </p:sp>
      <p:sp>
        <p:nvSpPr>
          <p:cNvPr id="4" name="Slide Number Placeholder 3"/>
          <p:cNvSpPr>
            <a:spLocks noGrp="1"/>
          </p:cNvSpPr>
          <p:nvPr>
            <p:ph type="sldNum" sz="quarter" idx="10"/>
          </p:nvPr>
        </p:nvSpPr>
        <p:spPr/>
        <p:txBody>
          <a:bodyPr/>
          <a:lstStyle/>
          <a:p>
            <a:fld id="{E1CFF89B-D4D7-4A45-BBB2-16E3ECCE4E24}"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042643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E39DF6-A906-4D04-9339-5A3DFF3EFB79}"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469049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l">
              <a:lnSpc>
                <a:spcPct val="110000"/>
              </a:lnSpc>
              <a:spcBef>
                <a:spcPts val="0"/>
              </a:spcBef>
              <a:buFont typeface="Arial" panose="020B0604020202020204" pitchFamily="34" charset="0"/>
              <a:buChar char="•"/>
            </a:pPr>
            <a:r>
              <a:rPr lang="en-US" sz="2800" dirty="0" smtClean="0"/>
              <a:t>On-farm harvesting activities are exempt.  </a:t>
            </a:r>
          </a:p>
          <a:p>
            <a:pPr marL="457200" indent="-457200" algn="l">
              <a:lnSpc>
                <a:spcPct val="110000"/>
              </a:lnSpc>
              <a:spcBef>
                <a:spcPts val="0"/>
              </a:spcBef>
              <a:buFont typeface="Arial" panose="020B0604020202020204" pitchFamily="34" charset="0"/>
              <a:buChar char="•"/>
            </a:pPr>
            <a:r>
              <a:rPr lang="en-US" sz="2800" b="0" dirty="0" smtClean="0"/>
              <a:t>Certain harvesting activities </a:t>
            </a:r>
            <a:r>
              <a:rPr lang="en-US" sz="2800" dirty="0" smtClean="0"/>
              <a:t>done at a facility that isn’t owned by a farm may not be exempt </a:t>
            </a:r>
          </a:p>
          <a:p>
            <a:pPr lvl="1">
              <a:lnSpc>
                <a:spcPct val="110000"/>
              </a:lnSpc>
            </a:pPr>
            <a:r>
              <a:rPr lang="en-US" sz="2800" dirty="0" smtClean="0"/>
              <a:t>(i.e. shelling corn, ginning cotton)</a:t>
            </a:r>
          </a:p>
          <a:p>
            <a:pPr marL="457200" indent="-457200" algn="l">
              <a:lnSpc>
                <a:spcPct val="110000"/>
              </a:lnSpc>
              <a:spcBef>
                <a:spcPts val="0"/>
              </a:spcBef>
              <a:buFont typeface="Arial" panose="020B0604020202020204" pitchFamily="34" charset="0"/>
              <a:buChar char="•"/>
            </a:pPr>
            <a:r>
              <a:rPr lang="en-US" sz="2800" b="0" dirty="0" smtClean="0"/>
              <a:t>Activity-specific (vs. practical necessity for storage of raw agricultural commodities in supplemental) so the situation for seed operations is unclear! </a:t>
            </a:r>
          </a:p>
          <a:p>
            <a:endParaRPr lang="en-US" dirty="0"/>
          </a:p>
        </p:txBody>
      </p:sp>
      <p:sp>
        <p:nvSpPr>
          <p:cNvPr id="4" name="Slide Number Placeholder 3"/>
          <p:cNvSpPr>
            <a:spLocks noGrp="1"/>
          </p:cNvSpPr>
          <p:nvPr>
            <p:ph type="sldNum" sz="quarter" idx="10"/>
          </p:nvPr>
        </p:nvSpPr>
        <p:spPr/>
        <p:txBody>
          <a:bodyPr/>
          <a:lstStyle/>
          <a:p>
            <a:fld id="{AFDA76F0-38AC-43AB-8818-F1EB8EE2AB52}" type="slidenum">
              <a:rPr lang="en-US" smtClean="0"/>
              <a:t>21</a:t>
            </a:fld>
            <a:endParaRPr lang="en-US"/>
          </a:p>
        </p:txBody>
      </p:sp>
    </p:spTree>
    <p:extLst>
      <p:ext uri="{BB962C8B-B14F-4D97-AF65-F5344CB8AC3E}">
        <p14:creationId xmlns:p14="http://schemas.microsoft.com/office/powerpoint/2010/main" val="3231321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Cotton ginning and </a:t>
            </a:r>
            <a:r>
              <a:rPr lang="en-US" dirty="0" err="1" smtClean="0"/>
              <a:t>delinting</a:t>
            </a:r>
            <a:endParaRPr lang="en-US" dirty="0"/>
          </a:p>
        </p:txBody>
      </p:sp>
      <p:sp>
        <p:nvSpPr>
          <p:cNvPr id="4" name="Slide Number Placeholder 3"/>
          <p:cNvSpPr>
            <a:spLocks noGrp="1"/>
          </p:cNvSpPr>
          <p:nvPr>
            <p:ph type="sldNum" sz="quarter" idx="10"/>
          </p:nvPr>
        </p:nvSpPr>
        <p:spPr/>
        <p:txBody>
          <a:bodyPr/>
          <a:lstStyle/>
          <a:p>
            <a:fld id="{442770F8-74C3-41B2-9182-9D5765201ED3}"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495645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AB1A6E-808D-424B-A081-E8F921080751}"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3610369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9DF16A-7DD3-46AA-90F5-84D6F98163D8}" type="slidenum">
              <a:rPr lang="en-US" smtClean="0"/>
              <a:t>28</a:t>
            </a:fld>
            <a:endParaRPr lang="en-US"/>
          </a:p>
        </p:txBody>
      </p:sp>
    </p:spTree>
    <p:extLst>
      <p:ext uri="{BB962C8B-B14F-4D97-AF65-F5344CB8AC3E}">
        <p14:creationId xmlns:p14="http://schemas.microsoft.com/office/powerpoint/2010/main" val="597255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458200" cy="1143000"/>
          </a:xfrm>
          <a:prstGeom prst="rect">
            <a:avLst/>
          </a:prstGeom>
        </p:spPr>
        <p:txBody>
          <a:bodyPr/>
          <a:lstStyle/>
          <a:p>
            <a:r>
              <a:rPr lang="en-US" smtClean="0"/>
              <a:t>Click to edit Master title style</a:t>
            </a:r>
            <a:endParaRPr lang="en-US"/>
          </a:p>
        </p:txBody>
      </p:sp>
      <p:sp>
        <p:nvSpPr>
          <p:cNvPr id="5" name="Text Placeholder 4"/>
          <p:cNvSpPr>
            <a:spLocks noGrp="1"/>
          </p:cNvSpPr>
          <p:nvPr>
            <p:ph type="body" sz="quarter" idx="10"/>
          </p:nvPr>
        </p:nvSpPr>
        <p:spPr>
          <a:xfrm>
            <a:off x="457200" y="4038600"/>
            <a:ext cx="8534400" cy="2438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0498294"/>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308915096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2080845756"/>
      </p:ext>
    </p:extLst>
  </p:cSld>
  <p:clrMapOvr>
    <a:masterClrMapping/>
  </p:clrMapOvr>
  <p:transition spd="slow">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5" name="Text Placeholder 4"/>
          <p:cNvSpPr>
            <a:spLocks noGrp="1"/>
          </p:cNvSpPr>
          <p:nvPr>
            <p:ph type="body" sz="quarter" idx="10"/>
          </p:nvPr>
        </p:nvSpPr>
        <p:spPr>
          <a:xfrm>
            <a:off x="609600" y="1828800"/>
            <a:ext cx="8305800" cy="3429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3002994"/>
      </p:ext>
    </p:extLst>
  </p:cSld>
  <p:clrMapOvr>
    <a:masterClrMapping/>
  </p:clrMapOvr>
  <p:transition spd="slow">
    <p:wip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685800"/>
            <a:ext cx="8534400" cy="4419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675745"/>
      </p:ext>
    </p:extLst>
  </p:cSld>
  <p:clrMapOvr>
    <a:masterClrMapping/>
  </p:clrMapOvr>
  <p:transition spd="slow">
    <p:wip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8" name="Content Placeholder 7"/>
          <p:cNvSpPr>
            <a:spLocks noGrp="1"/>
          </p:cNvSpPr>
          <p:nvPr>
            <p:ph sz="quarter" idx="10"/>
          </p:nvPr>
        </p:nvSpPr>
        <p:spPr>
          <a:xfrm>
            <a:off x="381000" y="1981200"/>
            <a:ext cx="8610600" cy="3276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96507312"/>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2861606392"/>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4015723264"/>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7" name="Text Placeholder 6"/>
          <p:cNvSpPr>
            <a:spLocks noGrp="1"/>
          </p:cNvSpPr>
          <p:nvPr>
            <p:ph type="body" sz="quarter" idx="10"/>
          </p:nvPr>
        </p:nvSpPr>
        <p:spPr>
          <a:xfrm>
            <a:off x="457200" y="1752600"/>
            <a:ext cx="8077200" cy="3429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5073272"/>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914400" y="1752600"/>
            <a:ext cx="7543800" cy="3429000"/>
          </a:xfrm>
          <a:prstGeom prst="rect">
            <a:avLst/>
          </a:prstGeom>
        </p:spPr>
        <p:txBody>
          <a:bodyPr/>
          <a:lstStyle/>
          <a:p>
            <a:endParaRPr lang="en-US"/>
          </a:p>
        </p:txBody>
      </p:sp>
      <p:sp>
        <p:nvSpPr>
          <p:cNvPr id="7" name="Title 6"/>
          <p:cNvSpPr>
            <a:spLocks noGrp="1"/>
          </p:cNvSpPr>
          <p:nvPr>
            <p:ph type="title"/>
          </p:nvPr>
        </p:nvSpPr>
        <p:spPr>
          <a:xfrm>
            <a:off x="457200" y="152400"/>
            <a:ext cx="8229600" cy="1143000"/>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80901479"/>
      </p:ext>
    </p:extLst>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784702"/>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066800" y="3048000"/>
            <a:ext cx="7086600" cy="2971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7821329"/>
      </p:ext>
    </p:extLst>
  </p:cSld>
  <p:clrMapOvr>
    <a:masterClrMapping/>
  </p:clrMapOvr>
  <p:transition spd="slow">
    <p:wip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981200" y="1447800"/>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Title 7"/>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10" name="SmartArt Placeholder 9"/>
          <p:cNvSpPr>
            <a:spLocks noGrp="1"/>
          </p:cNvSpPr>
          <p:nvPr>
            <p:ph type="dgm" sz="quarter" idx="10"/>
          </p:nvPr>
        </p:nvSpPr>
        <p:spPr>
          <a:xfrm>
            <a:off x="609600" y="2362200"/>
            <a:ext cx="8229600" cy="2667000"/>
          </a:xfrm>
          <a:prstGeom prst="rect">
            <a:avLst/>
          </a:prstGeom>
        </p:spPr>
        <p:txBody>
          <a:bodyPr/>
          <a:lstStyle/>
          <a:p>
            <a:endParaRPr lang="en-US"/>
          </a:p>
        </p:txBody>
      </p:sp>
    </p:spTree>
    <p:extLst>
      <p:ext uri="{BB962C8B-B14F-4D97-AF65-F5344CB8AC3E}">
        <p14:creationId xmlns:p14="http://schemas.microsoft.com/office/powerpoint/2010/main" val="1290694398"/>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8" name="Table Placeholder 7"/>
          <p:cNvSpPr>
            <a:spLocks noGrp="1"/>
          </p:cNvSpPr>
          <p:nvPr>
            <p:ph type="tbl" sz="quarter" idx="10"/>
          </p:nvPr>
        </p:nvSpPr>
        <p:spPr>
          <a:xfrm>
            <a:off x="533400" y="1905000"/>
            <a:ext cx="8001000" cy="3352800"/>
          </a:xfrm>
          <a:prstGeom prst="rect">
            <a:avLst/>
          </a:prstGeom>
        </p:spPr>
        <p:txBody>
          <a:bodyPr/>
          <a:lstStyle/>
          <a:p>
            <a:endParaRPr lang="en-US"/>
          </a:p>
        </p:txBody>
      </p:sp>
    </p:spTree>
    <p:extLst>
      <p:ext uri="{BB962C8B-B14F-4D97-AF65-F5344CB8AC3E}">
        <p14:creationId xmlns:p14="http://schemas.microsoft.com/office/powerpoint/2010/main" val="530534241"/>
      </p:ext>
    </p:extLst>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8508288"/>
      </p:ext>
    </p:extLst>
  </p:cSld>
  <p:clrMapOvr>
    <a:masterClrMapping/>
  </p:clrMapOvr>
  <p:transition spd="slow">
    <p:wip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876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5601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838200" y="990600"/>
            <a:ext cx="80772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9522329"/>
      </p:ext>
    </p:extLst>
  </p:cSld>
  <p:clrMapOvr>
    <a:masterClrMapping/>
  </p:clrMapOvr>
  <p:transition spd="slow">
    <p:wip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685800"/>
            <a:ext cx="8534400" cy="4419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78504747"/>
      </p:ext>
    </p:extLst>
  </p:cSld>
  <p:clrMapOvr>
    <a:masterClrMapping/>
  </p:clrMapOvr>
  <p:transition spd="slow">
    <p:wip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2269898263"/>
      </p:ext>
    </p:extLst>
  </p:cSld>
  <p:clrMapOvr>
    <a:masterClrMapping/>
  </p:clrMapOvr>
  <p:transition spd="slow">
    <p:wip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3761837738"/>
      </p:ext>
    </p:extLst>
  </p:cSld>
  <p:clrMapOvr>
    <a:masterClrMapping/>
  </p:clrMapOvr>
  <p:transition spd="slow">
    <p:wip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4110749219"/>
      </p:ext>
    </p:extLst>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2003019495"/>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2129541942"/>
      </p:ext>
    </p:extLst>
  </p:cSld>
  <p:clrMapOvr>
    <a:masterClrMapping/>
  </p:clrMapOvr>
  <p:transition spd="slow">
    <p:wip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78009532"/>
      </p:ext>
    </p:extLst>
  </p:cSld>
  <p:clrMapOvr>
    <a:masterClrMapping/>
  </p:clrMapOvr>
  <p:transition spd="slow">
    <p:wip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80945610"/>
      </p:ext>
    </p:extLst>
  </p:cSld>
  <p:clrMapOvr>
    <a:masterClrMapping/>
  </p:clrMapOvr>
  <p:transition spd="slow">
    <p:wip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4274373495"/>
      </p:ext>
    </p:extLst>
  </p:cSld>
  <p:clrMapOvr>
    <a:masterClrMapping/>
  </p:clrMapOvr>
  <p:transition spd="slow">
    <p:wip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822691954"/>
      </p:ext>
    </p:extLst>
  </p:cSld>
  <p:clrMapOvr>
    <a:masterClrMapping/>
  </p:clrMapOvr>
  <p:transition spd="slow">
    <p:wip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solidFill>
                  <a:srgbClr val="656968"/>
                </a:solidFill>
              </a:rPr>
              <a:pPr/>
              <a:t>7/8/2016</a:t>
            </a:fld>
            <a:endParaRPr lang="en-US">
              <a:solidFill>
                <a:srgbClr val="656968"/>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656968"/>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solidFill>
                  <a:srgbClr val="656968"/>
                </a:solidFill>
              </a:rPr>
              <a:pPr/>
              <a:t>‹#›</a:t>
            </a:fld>
            <a:endParaRPr lang="en-US">
              <a:solidFill>
                <a:srgbClr val="656968"/>
              </a:solidFill>
            </a:endParaRPr>
          </a:p>
        </p:txBody>
      </p:sp>
    </p:spTree>
    <p:extLst>
      <p:ext uri="{BB962C8B-B14F-4D97-AF65-F5344CB8AC3E}">
        <p14:creationId xmlns:p14="http://schemas.microsoft.com/office/powerpoint/2010/main" val="1875355786"/>
      </p:ext>
    </p:extLst>
  </p:cSld>
  <p:clrMapOvr>
    <a:masterClrMapping/>
  </p:clrMapOvr>
  <p:transition spd="slow">
    <p:wip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5" name="Text Placeholder 4"/>
          <p:cNvSpPr>
            <a:spLocks noGrp="1"/>
          </p:cNvSpPr>
          <p:nvPr>
            <p:ph type="body" sz="quarter" idx="10"/>
          </p:nvPr>
        </p:nvSpPr>
        <p:spPr>
          <a:xfrm>
            <a:off x="609600" y="1828800"/>
            <a:ext cx="8305800" cy="3429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7436352"/>
      </p:ext>
    </p:extLst>
  </p:cSld>
  <p:clrMapOvr>
    <a:masterClrMapping/>
  </p:clrMapOvr>
  <p:transition spd="slow">
    <p:wip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5" name="Text Placeholder 4"/>
          <p:cNvSpPr>
            <a:spLocks noGrp="1"/>
          </p:cNvSpPr>
          <p:nvPr>
            <p:ph type="body" sz="quarter" idx="10"/>
          </p:nvPr>
        </p:nvSpPr>
        <p:spPr>
          <a:xfrm>
            <a:off x="609600" y="1828800"/>
            <a:ext cx="8305800" cy="3429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7436352"/>
      </p:ext>
    </p:extLst>
  </p:cSld>
  <p:clrMapOvr>
    <a:masterClrMapping/>
  </p:clrMapOvr>
  <p:transition spd="slow">
    <p:wip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5" name="Text Placeholder 4"/>
          <p:cNvSpPr>
            <a:spLocks noGrp="1"/>
          </p:cNvSpPr>
          <p:nvPr>
            <p:ph type="body" sz="quarter" idx="10"/>
          </p:nvPr>
        </p:nvSpPr>
        <p:spPr>
          <a:xfrm>
            <a:off x="609600" y="1828800"/>
            <a:ext cx="8305800" cy="3429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7436352"/>
      </p:ext>
    </p:extLst>
  </p:cSld>
  <p:clrMapOvr>
    <a:masterClrMapping/>
  </p:clrMapOvr>
  <p:transition spd="slow">
    <p:wip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5" name="Text Placeholder 4"/>
          <p:cNvSpPr>
            <a:spLocks noGrp="1"/>
          </p:cNvSpPr>
          <p:nvPr>
            <p:ph type="body" sz="quarter" idx="10"/>
          </p:nvPr>
        </p:nvSpPr>
        <p:spPr>
          <a:xfrm>
            <a:off x="609600" y="1828800"/>
            <a:ext cx="8305800" cy="3429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37436352"/>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160973712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2955546389"/>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946786431"/>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60736319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508979669"/>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D26D80C-53D3-438C-8061-B78D4BF50C06}" type="datetimeFigureOut">
              <a:rPr lang="en-US" smtClean="0"/>
              <a:t>7/8/2016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D793DA5-A3F2-4CAA-A5DD-217F53CC1853}" type="slidenum">
              <a:rPr lang="en-US" smtClean="0"/>
              <a:t>‹#›</a:t>
            </a:fld>
            <a:endParaRPr lang="en-US"/>
          </a:p>
        </p:txBody>
      </p:sp>
    </p:spTree>
    <p:extLst>
      <p:ext uri="{BB962C8B-B14F-4D97-AF65-F5344CB8AC3E}">
        <p14:creationId xmlns:p14="http://schemas.microsoft.com/office/powerpoint/2010/main" val="797012800"/>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image" Target="../media/image2.png"/><Relationship Id="rId2" Type="http://schemas.openxmlformats.org/officeDocument/2006/relationships/slideLayout" Target="../slideLayouts/slideLayout25.xml"/><Relationship Id="rId16" Type="http://schemas.openxmlformats.org/officeDocument/2006/relationships/theme" Target="../theme/theme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1000">
              <a:srgbClr val="BABEB0"/>
            </a:gs>
            <a:gs pos="16000">
              <a:srgbClr val="84908B">
                <a:alpha val="59000"/>
              </a:srgbClr>
            </a:gs>
            <a:gs pos="0">
              <a:schemeClr val="tx2"/>
            </a:gs>
            <a:gs pos="54000">
              <a:srgbClr val="F0EBD5"/>
            </a:gs>
            <a:gs pos="100000">
              <a:srgbClr val="D1C39F"/>
            </a:gs>
          </a:gsLst>
          <a:lin ang="13500000" scaled="1"/>
          <a:tileRect/>
        </a:gradFill>
        <a:effectLst/>
      </p:bgPr>
    </p:bg>
    <p:spTree>
      <p:nvGrpSpPr>
        <p:cNvPr id="1" name=""/>
        <p:cNvGrpSpPr/>
        <p:nvPr/>
      </p:nvGrpSpPr>
      <p:grpSpPr>
        <a:xfrm>
          <a:off x="0" y="0"/>
          <a:ext cx="0" cy="0"/>
          <a:chOff x="0" y="0"/>
          <a:chExt cx="0" cy="0"/>
        </a:xfrm>
      </p:grpSpPr>
      <p:sp>
        <p:nvSpPr>
          <p:cNvPr id="9" name="Rectangle 8"/>
          <p:cNvSpPr/>
          <p:nvPr userDrawn="1"/>
        </p:nvSpPr>
        <p:spPr>
          <a:xfrm>
            <a:off x="152400" y="0"/>
            <a:ext cx="8839200" cy="25146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userDrawn="1"/>
        </p:nvSpPr>
        <p:spPr>
          <a:xfrm>
            <a:off x="381000" y="0"/>
            <a:ext cx="838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09600" y="0"/>
            <a:ext cx="7924800" cy="2049103"/>
          </a:xfrm>
          <a:prstGeom prst="rect">
            <a:avLst/>
          </a:prstGeom>
        </p:spPr>
      </p:pic>
      <p:sp>
        <p:nvSpPr>
          <p:cNvPr id="12" name="Title 1"/>
          <p:cNvSpPr txBox="1">
            <a:spLocks/>
          </p:cNvSpPr>
          <p:nvPr userDrawn="1"/>
        </p:nvSpPr>
        <p:spPr>
          <a:xfrm>
            <a:off x="685800" y="2590800"/>
            <a:ext cx="7772400" cy="3733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solidFill>
                <a:schemeClr val="tx1">
                  <a:lumMod val="50000"/>
                </a:schemeClr>
              </a:solidFill>
            </a:endParaRPr>
          </a:p>
        </p:txBody>
      </p:sp>
    </p:spTree>
    <p:extLst>
      <p:ext uri="{BB962C8B-B14F-4D97-AF65-F5344CB8AC3E}">
        <p14:creationId xmlns:p14="http://schemas.microsoft.com/office/powerpoint/2010/main" val="1704257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31000">
              <a:srgbClr val="BABEB0"/>
            </a:gs>
            <a:gs pos="16000">
              <a:srgbClr val="84908B">
                <a:alpha val="59000"/>
              </a:srgbClr>
            </a:gs>
            <a:gs pos="0">
              <a:schemeClr val="tx2"/>
            </a:gs>
            <a:gs pos="54000">
              <a:srgbClr val="F0EBD5"/>
            </a:gs>
            <a:gs pos="100000">
              <a:srgbClr val="D1C39F"/>
            </a:gs>
          </a:gsLst>
          <a:lin ang="13500000" scaled="1"/>
          <a:tileRect/>
        </a:gra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230253" y="5334000"/>
            <a:ext cx="913747" cy="1447800"/>
          </a:xfrm>
          <a:prstGeom prst="rect">
            <a:avLst/>
          </a:prstGeom>
        </p:spPr>
      </p:pic>
    </p:spTree>
    <p:extLst>
      <p:ext uri="{BB962C8B-B14F-4D97-AF65-F5344CB8AC3E}">
        <p14:creationId xmlns:p14="http://schemas.microsoft.com/office/powerpoint/2010/main" val="1213978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wip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31000">
              <a:srgbClr val="BABEB0"/>
            </a:gs>
            <a:gs pos="16000">
              <a:srgbClr val="84908B">
                <a:alpha val="59000"/>
              </a:srgbClr>
            </a:gs>
            <a:gs pos="0">
              <a:schemeClr val="tx2"/>
            </a:gs>
            <a:gs pos="54000">
              <a:srgbClr val="F0EBD5"/>
            </a:gs>
            <a:gs pos="100000">
              <a:srgbClr val="D1C39F"/>
            </a:gs>
          </a:gsLst>
          <a:lin ang="13500000" scaled="1"/>
          <a:tileRect/>
        </a:gra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230253" y="5334000"/>
            <a:ext cx="913747" cy="1447800"/>
          </a:xfrm>
          <a:prstGeom prst="rect">
            <a:avLst/>
          </a:prstGeom>
        </p:spPr>
      </p:pic>
    </p:spTree>
    <p:extLst>
      <p:ext uri="{BB962C8B-B14F-4D97-AF65-F5344CB8AC3E}">
        <p14:creationId xmlns:p14="http://schemas.microsoft.com/office/powerpoint/2010/main" val="40266263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transition spd="slow">
    <p:wip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2" Type="http://schemas.openxmlformats.org/officeDocument/2006/relationships/hyperlink" Target="http://ago.vermont.gov/assets/files/PressReleases/Consumer/Final%20Rule%20CP%20121.pdf"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ago.vermont.gov/assets/files/PressReleases/Consumer/Final%20Rule%20CP%20121.pdf" TargetMode="External"/><Relationship Id="rId2" Type="http://schemas.openxmlformats.org/officeDocument/2006/relationships/hyperlink" Target="http://ago.vermont.gov/focus/consumer-info/fuel/ge-food-labeling-rule/certification-and-verification.php#Crops with Known GE Varieties" TargetMode="External"/><Relationship Id="rId1" Type="http://schemas.openxmlformats.org/officeDocument/2006/relationships/slideLayout" Target="../slideLayouts/slideLayout12.xml"/><Relationship Id="rId4" Type="http://schemas.openxmlformats.org/officeDocument/2006/relationships/hyperlink" Target="http://ago.vermont.gov/focus/consumer-info/fuel/ge-food-labeling-rule/guidance-and-faqs.php#Manufacturer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lgn="ctr">
              <a:buNone/>
            </a:pPr>
            <a:r>
              <a:rPr lang="en-US" b="1" dirty="0">
                <a:solidFill>
                  <a:schemeClr val="accent1">
                    <a:lumMod val="10000"/>
                  </a:schemeClr>
                </a:solidFill>
              </a:rPr>
              <a:t>ASTA Legislative and Legal Concerns Committee </a:t>
            </a:r>
          </a:p>
          <a:p>
            <a:pPr marL="0" indent="0" algn="ctr">
              <a:buNone/>
            </a:pPr>
            <a:r>
              <a:rPr lang="en-US" b="1" dirty="0">
                <a:solidFill>
                  <a:schemeClr val="accent1">
                    <a:lumMod val="10000"/>
                  </a:schemeClr>
                </a:solidFill>
              </a:rPr>
              <a:t>&amp; </a:t>
            </a:r>
          </a:p>
          <a:p>
            <a:pPr marL="0" indent="0" algn="ctr">
              <a:buNone/>
            </a:pPr>
            <a:r>
              <a:rPr lang="en-US" b="1" dirty="0">
                <a:solidFill>
                  <a:schemeClr val="accent1">
                    <a:lumMod val="10000"/>
                  </a:schemeClr>
                </a:solidFill>
              </a:rPr>
              <a:t>OSA Legislative Committee</a:t>
            </a:r>
          </a:p>
          <a:p>
            <a:endParaRPr lang="en-US" dirty="0">
              <a:solidFill>
                <a:schemeClr val="accent1">
                  <a:lumMod val="10000"/>
                </a:schemeClr>
              </a:solidFill>
            </a:endParaRPr>
          </a:p>
        </p:txBody>
      </p:sp>
    </p:spTree>
    <p:extLst>
      <p:ext uri="{BB962C8B-B14F-4D97-AF65-F5344CB8AC3E}">
        <p14:creationId xmlns:p14="http://schemas.microsoft.com/office/powerpoint/2010/main" val="225101114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sz="2400" dirty="0">
                <a:solidFill>
                  <a:schemeClr val="tx2"/>
                </a:solidFill>
              </a:rPr>
              <a:t>L</a:t>
            </a:r>
            <a:r>
              <a:rPr lang="en-US" sz="2400" dirty="0" smtClean="0">
                <a:solidFill>
                  <a:schemeClr val="tx2"/>
                </a:solidFill>
              </a:rPr>
              <a:t>ocated </a:t>
            </a:r>
            <a:r>
              <a:rPr lang="en-US" sz="2400" dirty="0">
                <a:solidFill>
                  <a:schemeClr val="tx2"/>
                </a:solidFill>
              </a:rPr>
              <a:t>on the package so as to be easily found by consumers when viewing the outside of the package. </a:t>
            </a:r>
            <a:endParaRPr lang="en-US" sz="2400" dirty="0" smtClean="0">
              <a:solidFill>
                <a:schemeClr val="tx2"/>
              </a:solidFill>
            </a:endParaRPr>
          </a:p>
          <a:p>
            <a:r>
              <a:rPr lang="en-US" sz="2400" dirty="0" smtClean="0">
                <a:solidFill>
                  <a:schemeClr val="tx2"/>
                </a:solidFill>
              </a:rPr>
              <a:t>Such </a:t>
            </a:r>
            <a:r>
              <a:rPr lang="en-US" sz="2400" dirty="0">
                <a:solidFill>
                  <a:schemeClr val="tx2"/>
                </a:solidFill>
              </a:rPr>
              <a:t>disclosures shall be in any color that contrasts with the background of the package so as to be easily read by consumers, and shall be either: </a:t>
            </a:r>
            <a:endParaRPr lang="en-US" sz="2400" dirty="0" smtClean="0">
              <a:solidFill>
                <a:schemeClr val="tx2"/>
              </a:solidFill>
            </a:endParaRPr>
          </a:p>
          <a:p>
            <a:pPr marL="914400" lvl="1" indent="-457200">
              <a:buAutoNum type="arabicParenBoth"/>
            </a:pPr>
            <a:r>
              <a:rPr lang="en-US" sz="2000" dirty="0" smtClean="0">
                <a:solidFill>
                  <a:schemeClr val="tx2"/>
                </a:solidFill>
              </a:rPr>
              <a:t>in </a:t>
            </a:r>
            <a:r>
              <a:rPr lang="en-US" sz="2000" dirty="0">
                <a:solidFill>
                  <a:schemeClr val="tx2"/>
                </a:solidFill>
              </a:rPr>
              <a:t>a font size no smaller than the size of the words “Serving Size” on the Nutrition Facts </a:t>
            </a:r>
            <a:r>
              <a:rPr lang="en-US" sz="2000" dirty="0" smtClean="0">
                <a:solidFill>
                  <a:schemeClr val="tx2"/>
                </a:solidFill>
              </a:rPr>
              <a:t>label, </a:t>
            </a:r>
          </a:p>
          <a:p>
            <a:pPr marL="914400" lvl="1" indent="-457200">
              <a:buAutoNum type="arabicParenBoth"/>
            </a:pPr>
            <a:r>
              <a:rPr lang="en-US" sz="2000" dirty="0" smtClean="0">
                <a:solidFill>
                  <a:schemeClr val="tx2"/>
                </a:solidFill>
              </a:rPr>
              <a:t>in </a:t>
            </a:r>
            <a:r>
              <a:rPr lang="en-US" sz="2000" dirty="0">
                <a:solidFill>
                  <a:schemeClr val="tx2"/>
                </a:solidFill>
              </a:rPr>
              <a:t>a font size no smaller than the Ingredient List required </a:t>
            </a:r>
            <a:r>
              <a:rPr lang="en-US" sz="2000" dirty="0" smtClean="0">
                <a:solidFill>
                  <a:schemeClr val="tx2"/>
                </a:solidFill>
              </a:rPr>
              <a:t>and </a:t>
            </a:r>
            <a:r>
              <a:rPr lang="en-US" sz="2000" dirty="0">
                <a:solidFill>
                  <a:schemeClr val="tx2"/>
                </a:solidFill>
              </a:rPr>
              <a:t>printed in bold type-face. </a:t>
            </a:r>
            <a:endParaRPr lang="en-US" sz="2000" dirty="0" smtClean="0">
              <a:solidFill>
                <a:schemeClr val="tx2"/>
              </a:solidFill>
            </a:endParaRPr>
          </a:p>
          <a:p>
            <a:r>
              <a:rPr lang="en-US" sz="2400" dirty="0" smtClean="0">
                <a:solidFill>
                  <a:schemeClr val="tx2"/>
                </a:solidFill>
              </a:rPr>
              <a:t>A </a:t>
            </a:r>
            <a:r>
              <a:rPr lang="en-US" sz="2400" dirty="0">
                <a:solidFill>
                  <a:schemeClr val="tx2"/>
                </a:solidFill>
              </a:rPr>
              <a:t>disclosure that satisfies the font and color requirements of this rule and is located on the same panel as the Nutrition Facts Label or Ingredient List shall be presumed to satisfy the “easily found” requirement.</a:t>
            </a:r>
          </a:p>
          <a:p>
            <a:pPr marL="0" indent="0">
              <a:buNone/>
            </a:pPr>
            <a:endParaRPr lang="en-US" dirty="0"/>
          </a:p>
        </p:txBody>
      </p:sp>
    </p:spTree>
    <p:extLst>
      <p:ext uri="{BB962C8B-B14F-4D97-AF65-F5344CB8AC3E}">
        <p14:creationId xmlns:p14="http://schemas.microsoft.com/office/powerpoint/2010/main" val="42842992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10000"/>
                  </a:schemeClr>
                </a:solidFill>
              </a:rPr>
              <a:t>International Treaty </a:t>
            </a:r>
            <a:endParaRPr lang="en-US" b="1" dirty="0">
              <a:solidFill>
                <a:schemeClr val="accent1">
                  <a:lumMod val="1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1">
                    <a:lumMod val="10000"/>
                  </a:schemeClr>
                </a:solidFill>
              </a:rPr>
              <a:t>Letter of support from 81 organizations and companies </a:t>
            </a:r>
          </a:p>
          <a:p>
            <a:pPr lvl="1"/>
            <a:r>
              <a:rPr lang="en-US" dirty="0" smtClean="0">
                <a:solidFill>
                  <a:schemeClr val="accent1">
                    <a:lumMod val="10000"/>
                  </a:schemeClr>
                </a:solidFill>
              </a:rPr>
              <a:t>Including: </a:t>
            </a:r>
          </a:p>
          <a:p>
            <a:pPr lvl="2"/>
            <a:r>
              <a:rPr lang="en-US" dirty="0" smtClean="0">
                <a:solidFill>
                  <a:schemeClr val="accent1">
                    <a:lumMod val="10000"/>
                  </a:schemeClr>
                </a:solidFill>
              </a:rPr>
              <a:t>American Farm Bureau Federation</a:t>
            </a:r>
          </a:p>
          <a:p>
            <a:pPr lvl="2"/>
            <a:r>
              <a:rPr lang="en-US" dirty="0" smtClean="0">
                <a:solidFill>
                  <a:schemeClr val="accent1">
                    <a:lumMod val="10000"/>
                  </a:schemeClr>
                </a:solidFill>
              </a:rPr>
              <a:t>American </a:t>
            </a:r>
            <a:r>
              <a:rPr lang="en-US" dirty="0" err="1" smtClean="0">
                <a:solidFill>
                  <a:schemeClr val="accent1">
                    <a:lumMod val="10000"/>
                  </a:schemeClr>
                </a:solidFill>
              </a:rPr>
              <a:t>Phytopathological</a:t>
            </a:r>
            <a:r>
              <a:rPr lang="en-US" dirty="0" smtClean="0">
                <a:solidFill>
                  <a:schemeClr val="accent1">
                    <a:lumMod val="10000"/>
                  </a:schemeClr>
                </a:solidFill>
              </a:rPr>
              <a:t> Society </a:t>
            </a:r>
          </a:p>
          <a:p>
            <a:pPr lvl="2"/>
            <a:r>
              <a:rPr lang="en-US" dirty="0" smtClean="0">
                <a:solidFill>
                  <a:schemeClr val="accent1">
                    <a:lumMod val="10000"/>
                  </a:schemeClr>
                </a:solidFill>
              </a:rPr>
              <a:t>American Soybean Association</a:t>
            </a:r>
          </a:p>
          <a:p>
            <a:pPr lvl="2"/>
            <a:r>
              <a:rPr lang="en-US" dirty="0" smtClean="0">
                <a:solidFill>
                  <a:schemeClr val="accent1">
                    <a:lumMod val="10000"/>
                  </a:schemeClr>
                </a:solidFill>
              </a:rPr>
              <a:t>American Society of Plant Biologists </a:t>
            </a:r>
          </a:p>
          <a:p>
            <a:pPr lvl="2"/>
            <a:r>
              <a:rPr lang="en-US" dirty="0" smtClean="0">
                <a:solidFill>
                  <a:schemeClr val="accent1">
                    <a:lumMod val="10000"/>
                  </a:schemeClr>
                </a:solidFill>
              </a:rPr>
              <a:t>National </a:t>
            </a:r>
            <a:r>
              <a:rPr lang="en-US" dirty="0">
                <a:solidFill>
                  <a:schemeClr val="accent1">
                    <a:lumMod val="10000"/>
                  </a:schemeClr>
                </a:solidFill>
              </a:rPr>
              <a:t>Association of Plant </a:t>
            </a:r>
            <a:r>
              <a:rPr lang="en-US" dirty="0" smtClean="0">
                <a:solidFill>
                  <a:schemeClr val="accent1">
                    <a:lumMod val="10000"/>
                  </a:schemeClr>
                </a:solidFill>
              </a:rPr>
              <a:t>Breeders and National Council of Commercial Plant Breeders </a:t>
            </a:r>
            <a:endParaRPr lang="en-US" dirty="0">
              <a:solidFill>
                <a:schemeClr val="accent1">
                  <a:lumMod val="10000"/>
                </a:schemeClr>
              </a:solidFill>
            </a:endParaRPr>
          </a:p>
          <a:p>
            <a:pPr lvl="2"/>
            <a:r>
              <a:rPr lang="en-US" dirty="0">
                <a:solidFill>
                  <a:schemeClr val="accent1">
                    <a:lumMod val="10000"/>
                  </a:schemeClr>
                </a:solidFill>
              </a:rPr>
              <a:t>National Association of Wheat Growers</a:t>
            </a:r>
          </a:p>
          <a:p>
            <a:pPr lvl="2"/>
            <a:r>
              <a:rPr lang="en-US" dirty="0">
                <a:solidFill>
                  <a:schemeClr val="accent1">
                    <a:lumMod val="10000"/>
                  </a:schemeClr>
                </a:solidFill>
              </a:rPr>
              <a:t>National Corn Growers Association</a:t>
            </a:r>
          </a:p>
          <a:p>
            <a:pPr lvl="2"/>
            <a:r>
              <a:rPr lang="en-US" dirty="0">
                <a:solidFill>
                  <a:schemeClr val="accent1">
                    <a:lumMod val="10000"/>
                  </a:schemeClr>
                </a:solidFill>
              </a:rPr>
              <a:t>National Cotton Council 	</a:t>
            </a:r>
          </a:p>
          <a:p>
            <a:pPr lvl="2"/>
            <a:r>
              <a:rPr lang="en-US" dirty="0">
                <a:solidFill>
                  <a:schemeClr val="accent1">
                    <a:lumMod val="10000"/>
                  </a:schemeClr>
                </a:solidFill>
              </a:rPr>
              <a:t>National Council of Commercial Plant Breeders</a:t>
            </a:r>
          </a:p>
          <a:p>
            <a:pPr lvl="2"/>
            <a:r>
              <a:rPr lang="en-US" dirty="0">
                <a:solidFill>
                  <a:schemeClr val="accent1">
                    <a:lumMod val="10000"/>
                  </a:schemeClr>
                </a:solidFill>
              </a:rPr>
              <a:t>National Farmers Union 	</a:t>
            </a:r>
          </a:p>
          <a:p>
            <a:pPr lvl="2"/>
            <a:r>
              <a:rPr lang="en-US" dirty="0">
                <a:solidFill>
                  <a:schemeClr val="accent1">
                    <a:lumMod val="10000"/>
                  </a:schemeClr>
                </a:solidFill>
              </a:rPr>
              <a:t>National Sorghum Producers	</a:t>
            </a:r>
            <a:endParaRPr lang="en-US" dirty="0" smtClean="0">
              <a:solidFill>
                <a:schemeClr val="accent1">
                  <a:lumMod val="10000"/>
                </a:schemeClr>
              </a:solidFill>
            </a:endParaRPr>
          </a:p>
          <a:p>
            <a:pPr lvl="2"/>
            <a:r>
              <a:rPr lang="en-US" dirty="0">
                <a:solidFill>
                  <a:schemeClr val="accent1">
                    <a:lumMod val="10000"/>
                  </a:schemeClr>
                </a:solidFill>
              </a:rPr>
              <a:t>USA Rice </a:t>
            </a:r>
          </a:p>
          <a:p>
            <a:pPr lvl="2"/>
            <a:endParaRPr lang="en-US" dirty="0" smtClean="0"/>
          </a:p>
        </p:txBody>
      </p:sp>
    </p:spTree>
    <p:extLst>
      <p:ext uri="{BB962C8B-B14F-4D97-AF65-F5344CB8AC3E}">
        <p14:creationId xmlns:p14="http://schemas.microsoft.com/office/powerpoint/2010/main" val="3429257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a:solidFill>
                  <a:schemeClr val="accent1">
                    <a:lumMod val="10000"/>
                  </a:schemeClr>
                </a:solidFill>
              </a:rPr>
              <a:t>Hearing on May 19, 2016. ASTA was represented by </a:t>
            </a:r>
            <a:r>
              <a:rPr lang="en-US" dirty="0" smtClean="0">
                <a:solidFill>
                  <a:schemeClr val="accent1">
                    <a:lumMod val="10000"/>
                  </a:schemeClr>
                </a:solidFill>
              </a:rPr>
              <a:t>John </a:t>
            </a:r>
            <a:r>
              <a:rPr lang="en-US" dirty="0">
                <a:solidFill>
                  <a:schemeClr val="accent1">
                    <a:lumMod val="10000"/>
                  </a:schemeClr>
                </a:solidFill>
              </a:rPr>
              <a:t>Schoenecker, HM.CLAUSE</a:t>
            </a:r>
          </a:p>
          <a:p>
            <a:endParaRPr lang="en-US" dirty="0"/>
          </a:p>
        </p:txBody>
      </p:sp>
      <p:sp>
        <p:nvSpPr>
          <p:cNvPr id="3" name="Title 2"/>
          <p:cNvSpPr>
            <a:spLocks noGrp="1"/>
          </p:cNvSpPr>
          <p:nvPr>
            <p:ph type="title"/>
          </p:nvPr>
        </p:nvSpPr>
        <p:spPr>
          <a:xfrm>
            <a:off x="457200" y="457200"/>
            <a:ext cx="3008313" cy="1828800"/>
          </a:xfrm>
        </p:spPr>
        <p:txBody>
          <a:bodyPr/>
          <a:lstStyle/>
          <a:p>
            <a:pPr algn="ctr"/>
            <a:r>
              <a:rPr lang="en-US" sz="3600" dirty="0" smtClean="0">
                <a:solidFill>
                  <a:schemeClr val="accent1">
                    <a:lumMod val="10000"/>
                  </a:schemeClr>
                </a:solidFill>
              </a:rPr>
              <a:t>Treaty Ratification</a:t>
            </a:r>
            <a:br>
              <a:rPr lang="en-US" sz="3600" dirty="0" smtClean="0">
                <a:solidFill>
                  <a:schemeClr val="accent1">
                    <a:lumMod val="10000"/>
                  </a:schemeClr>
                </a:solidFill>
              </a:rPr>
            </a:br>
            <a:r>
              <a:rPr lang="en-US" sz="3600" dirty="0" smtClean="0">
                <a:solidFill>
                  <a:schemeClr val="accent1">
                    <a:lumMod val="10000"/>
                  </a:schemeClr>
                </a:solidFill>
              </a:rPr>
              <a:t>Timeline</a:t>
            </a:r>
            <a:endParaRPr lang="en-US" sz="3600" dirty="0">
              <a:solidFill>
                <a:schemeClr val="accent1">
                  <a:lumMod val="10000"/>
                </a:schemeClr>
              </a:solidFill>
            </a:endParaRPr>
          </a:p>
        </p:txBody>
      </p:sp>
      <p:sp>
        <p:nvSpPr>
          <p:cNvPr id="5" name="Text Placeholder 4"/>
          <p:cNvSpPr>
            <a:spLocks noGrp="1"/>
          </p:cNvSpPr>
          <p:nvPr>
            <p:ph type="body" sz="half" idx="2"/>
          </p:nvPr>
        </p:nvSpPr>
        <p:spPr>
          <a:xfrm>
            <a:off x="457200" y="1981200"/>
            <a:ext cx="3008313" cy="4572000"/>
          </a:xfrm>
        </p:spPr>
        <p:txBody>
          <a:bodyPr/>
          <a:lstStyle/>
          <a:p>
            <a:endParaRPr lang="en-US" sz="2800" dirty="0">
              <a:solidFill>
                <a:schemeClr val="accent1">
                  <a:lumMod val="10000"/>
                </a:schemeClr>
              </a:solidFill>
            </a:endParaRPr>
          </a:p>
          <a:p>
            <a:pPr marL="457200" indent="-457200">
              <a:buFont typeface="Arial" panose="020B0604020202020204" pitchFamily="34" charset="0"/>
              <a:buChar char="•"/>
            </a:pPr>
            <a:r>
              <a:rPr lang="en-US" sz="3200" dirty="0" smtClean="0">
                <a:solidFill>
                  <a:schemeClr val="accent1">
                    <a:lumMod val="10000"/>
                  </a:schemeClr>
                </a:solidFill>
              </a:rPr>
              <a:t>Pending </a:t>
            </a:r>
            <a:r>
              <a:rPr lang="en-US" sz="3200" dirty="0">
                <a:solidFill>
                  <a:schemeClr val="accent1">
                    <a:lumMod val="10000"/>
                  </a:schemeClr>
                </a:solidFill>
              </a:rPr>
              <a:t>in the </a:t>
            </a:r>
            <a:r>
              <a:rPr lang="en-US" sz="3200" dirty="0" smtClean="0">
                <a:solidFill>
                  <a:schemeClr val="accent1">
                    <a:lumMod val="10000"/>
                  </a:schemeClr>
                </a:solidFill>
              </a:rPr>
              <a:t>Senate </a:t>
            </a:r>
            <a:r>
              <a:rPr lang="en-US" sz="3200" dirty="0">
                <a:solidFill>
                  <a:schemeClr val="accent1">
                    <a:lumMod val="10000"/>
                  </a:schemeClr>
                </a:solidFill>
              </a:rPr>
              <a:t>since 2008. </a:t>
            </a:r>
            <a:r>
              <a:rPr lang="en-US" sz="3200" dirty="0" smtClean="0">
                <a:solidFill>
                  <a:schemeClr val="accent1">
                    <a:lumMod val="10000"/>
                  </a:schemeClr>
                </a:solidFill>
              </a:rPr>
              <a:t> </a:t>
            </a:r>
            <a:endParaRPr lang="en-US" sz="3200" dirty="0">
              <a:solidFill>
                <a:schemeClr val="accent1">
                  <a:lumMod val="10000"/>
                </a:schemeClr>
              </a:solidFill>
            </a:endParaRPr>
          </a:p>
          <a:p>
            <a:pPr marL="457200" indent="-457200">
              <a:buFont typeface="Arial" panose="020B0604020202020204" pitchFamily="34" charset="0"/>
              <a:buChar char="•"/>
            </a:pPr>
            <a:r>
              <a:rPr lang="en-US" sz="3200" b="1" dirty="0" smtClean="0">
                <a:solidFill>
                  <a:schemeClr val="accent1">
                    <a:lumMod val="10000"/>
                  </a:schemeClr>
                </a:solidFill>
              </a:rPr>
              <a:t>Vote in Foreign Relations Committee Thursday</a:t>
            </a:r>
          </a:p>
          <a:p>
            <a:pPr marL="457200" indent="-457200">
              <a:buFont typeface="Arial" panose="020B0604020202020204" pitchFamily="34" charset="0"/>
              <a:buChar char="•"/>
            </a:pPr>
            <a:endParaRPr lang="en-US" sz="3200" b="1" dirty="0">
              <a:solidFill>
                <a:schemeClr val="accent1">
                  <a:lumMod val="10000"/>
                </a:schemeClr>
              </a:solidFill>
            </a:endParaRPr>
          </a:p>
          <a:p>
            <a:endParaRPr lang="en-US" sz="28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399" y="2590800"/>
            <a:ext cx="3705225"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944938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362075"/>
          </a:xfrm>
        </p:spPr>
        <p:txBody>
          <a:bodyPr/>
          <a:lstStyle/>
          <a:p>
            <a:pPr lvl="1" algn="ctr" rtl="0">
              <a:spcBef>
                <a:spcPct val="0"/>
              </a:spcBef>
            </a:pPr>
            <a:r>
              <a:rPr lang="en-US" sz="4400" b="1" dirty="0" smtClean="0">
                <a:solidFill>
                  <a:schemeClr val="accent1">
                    <a:lumMod val="10000"/>
                  </a:schemeClr>
                </a:solidFill>
                <a:latin typeface="+mj-lt"/>
              </a:rPr>
              <a:t>Food Safety Modernization Act</a:t>
            </a:r>
            <a:br>
              <a:rPr lang="en-US" sz="4400" b="1" dirty="0" smtClean="0">
                <a:solidFill>
                  <a:schemeClr val="accent1">
                    <a:lumMod val="10000"/>
                  </a:schemeClr>
                </a:solidFill>
                <a:latin typeface="+mj-lt"/>
              </a:rPr>
            </a:br>
            <a:endParaRPr lang="en-US" sz="4400" b="1" dirty="0">
              <a:solidFill>
                <a:schemeClr val="accent1">
                  <a:lumMod val="10000"/>
                </a:schemeClr>
              </a:solidFill>
              <a:latin typeface="+mj-lt"/>
            </a:endParaRPr>
          </a:p>
        </p:txBody>
      </p:sp>
      <p:sp>
        <p:nvSpPr>
          <p:cNvPr id="3" name="Content Placeholder 2"/>
          <p:cNvSpPr>
            <a:spLocks noGrp="1"/>
          </p:cNvSpPr>
          <p:nvPr>
            <p:ph sz="quarter" idx="11"/>
          </p:nvPr>
        </p:nvSpPr>
        <p:spPr>
          <a:xfrm>
            <a:off x="457200" y="1600200"/>
            <a:ext cx="8229600" cy="3850106"/>
          </a:xfrm>
        </p:spPr>
        <p:txBody>
          <a:bodyPr>
            <a:normAutofit/>
          </a:bodyPr>
          <a:lstStyle/>
          <a:p>
            <a:pPr lvl="2"/>
            <a:r>
              <a:rPr lang="en-US" sz="2800" b="1" dirty="0">
                <a:solidFill>
                  <a:schemeClr val="accent1">
                    <a:lumMod val="10000"/>
                  </a:schemeClr>
                </a:solidFill>
              </a:rPr>
              <a:t>Who is potentially impacted? </a:t>
            </a:r>
            <a:br>
              <a:rPr lang="en-US" sz="2800" b="1" dirty="0">
                <a:solidFill>
                  <a:schemeClr val="accent1">
                    <a:lumMod val="10000"/>
                  </a:schemeClr>
                </a:solidFill>
              </a:rPr>
            </a:br>
            <a:endParaRPr lang="en-US" sz="2800" b="1" dirty="0" smtClean="0">
              <a:solidFill>
                <a:schemeClr val="accent1">
                  <a:lumMod val="10000"/>
                </a:schemeClr>
              </a:solidFill>
            </a:endParaRPr>
          </a:p>
          <a:p>
            <a:pPr lvl="2"/>
            <a:r>
              <a:rPr lang="en-US" sz="2800" dirty="0" smtClean="0">
                <a:solidFill>
                  <a:schemeClr val="accent1">
                    <a:lumMod val="10000"/>
                  </a:schemeClr>
                </a:solidFill>
              </a:rPr>
              <a:t>Primary focus, as related to the seed industry</a:t>
            </a:r>
          </a:p>
          <a:p>
            <a:pPr lvl="2"/>
            <a:endParaRPr lang="en-US" sz="2800" dirty="0" smtClean="0">
              <a:solidFill>
                <a:schemeClr val="accent1">
                  <a:lumMod val="10000"/>
                </a:schemeClr>
              </a:solidFill>
            </a:endParaRPr>
          </a:p>
          <a:p>
            <a:pPr lvl="2"/>
            <a:r>
              <a:rPr lang="en-US" sz="2800" dirty="0" smtClean="0">
                <a:solidFill>
                  <a:schemeClr val="accent1">
                    <a:lumMod val="10000"/>
                  </a:schemeClr>
                </a:solidFill>
              </a:rPr>
              <a:t>Seed companies that sell discarded seed into feed channels (or to grain elevators) </a:t>
            </a:r>
          </a:p>
          <a:p>
            <a:endParaRPr lang="en-US" sz="2800" dirty="0"/>
          </a:p>
        </p:txBody>
      </p:sp>
      <p:sp>
        <p:nvSpPr>
          <p:cNvPr id="4" name="Slide Number Placeholder 3"/>
          <p:cNvSpPr txBox="1">
            <a:spLocks/>
          </p:cNvSpPr>
          <p:nvPr/>
        </p:nvSpPr>
        <p:spPr>
          <a:xfrm>
            <a:off x="8647113" y="6494463"/>
            <a:ext cx="496887" cy="360362"/>
          </a:xfrm>
          <a:prstGeom prst="rect">
            <a:avLst/>
          </a:prstGeom>
        </p:spPr>
        <p:txBody>
          <a:bodyPr/>
          <a:lstStyle/>
          <a:p>
            <a:pPr>
              <a:defRPr/>
            </a:pPr>
            <a:fld id="{62E0BBFD-3C28-455B-B3E3-FD8D1415BAC5}" type="slidenum">
              <a:rPr lang="en-GB" sz="1200" smtClean="0">
                <a:solidFill>
                  <a:srgbClr val="656968"/>
                </a:solidFill>
              </a:rPr>
              <a:pPr>
                <a:defRPr/>
              </a:pPr>
              <a:t>13</a:t>
            </a:fld>
            <a:endParaRPr lang="en-GB" sz="1200" dirty="0">
              <a:solidFill>
                <a:srgbClr val="656968"/>
              </a:solidFill>
            </a:endParaRPr>
          </a:p>
        </p:txBody>
      </p:sp>
    </p:spTree>
    <p:extLst>
      <p:ext uri="{BB962C8B-B14F-4D97-AF65-F5344CB8AC3E}">
        <p14:creationId xmlns:p14="http://schemas.microsoft.com/office/powerpoint/2010/main" val="387889020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FDA Guidance on Registration </a:t>
            </a:r>
            <a:endParaRPr lang="en-US" dirty="0"/>
          </a:p>
        </p:txBody>
      </p:sp>
      <p:sp>
        <p:nvSpPr>
          <p:cNvPr id="4" name="Slide Number Placeholder 3"/>
          <p:cNvSpPr>
            <a:spLocks noGrp="1"/>
          </p:cNvSpPr>
          <p:nvPr>
            <p:ph type="sldNum" sz="quarter" idx="4294967295"/>
          </p:nvPr>
        </p:nvSpPr>
        <p:spPr>
          <a:xfrm>
            <a:off x="8647113" y="6494463"/>
            <a:ext cx="496887" cy="360362"/>
          </a:xfrm>
          <a:prstGeom prst="rect">
            <a:avLst/>
          </a:prstGeom>
        </p:spPr>
        <p:txBody>
          <a:bodyPr/>
          <a:lstStyle/>
          <a:p>
            <a:fld id="{62E0BBFD-3C28-455B-B3E3-FD8D1415BAC5}" type="slidenum">
              <a:rPr lang="en-GB" sz="1200" smtClean="0">
                <a:solidFill>
                  <a:srgbClr val="656968"/>
                </a:solidFill>
              </a:rPr>
              <a:pPr/>
              <a:t>14</a:t>
            </a:fld>
            <a:endParaRPr lang="en-GB" sz="1200" dirty="0">
              <a:solidFill>
                <a:srgbClr val="656968"/>
              </a:solidFill>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133600"/>
            <a:ext cx="8229601" cy="31193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sz="quarter" idx="11"/>
          </p:nvPr>
        </p:nvSpPr>
        <p:spPr>
          <a:xfrm>
            <a:off x="533400" y="-32657"/>
            <a:ext cx="7924800" cy="1219200"/>
          </a:xfrm>
        </p:spPr>
        <p:txBody>
          <a:bodyPr>
            <a:normAutofit/>
          </a:bodyPr>
          <a:lstStyle/>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5" name="TextBox 4"/>
          <p:cNvSpPr txBox="1"/>
          <p:nvPr/>
        </p:nvSpPr>
        <p:spPr>
          <a:xfrm>
            <a:off x="587830" y="255657"/>
            <a:ext cx="8001000" cy="707886"/>
          </a:xfrm>
          <a:prstGeom prst="rect">
            <a:avLst/>
          </a:prstGeom>
          <a:noFill/>
        </p:spPr>
        <p:txBody>
          <a:bodyPr wrap="square" rtlCol="0">
            <a:spAutoFit/>
          </a:bodyPr>
          <a:lstStyle/>
          <a:p>
            <a:pPr algn="ctr"/>
            <a:r>
              <a:rPr lang="en-US" sz="4000" b="1" dirty="0" smtClean="0">
                <a:solidFill>
                  <a:schemeClr val="accent1">
                    <a:lumMod val="10000"/>
                  </a:schemeClr>
                </a:solidFill>
              </a:rPr>
              <a:t>FDA Guidance on Registration</a:t>
            </a:r>
            <a:endParaRPr lang="en-US" sz="4000" b="1" dirty="0">
              <a:solidFill>
                <a:schemeClr val="accent1">
                  <a:lumMod val="10000"/>
                </a:schemeClr>
              </a:solidFill>
            </a:endParaRPr>
          </a:p>
        </p:txBody>
      </p:sp>
    </p:spTree>
    <p:extLst>
      <p:ext uri="{BB962C8B-B14F-4D97-AF65-F5344CB8AC3E}">
        <p14:creationId xmlns:p14="http://schemas.microsoft.com/office/powerpoint/2010/main" val="1055355154"/>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887"/>
            <a:ext cx="7772400" cy="1817914"/>
          </a:xfrm>
        </p:spPr>
        <p:txBody>
          <a:bodyPr>
            <a:normAutofit fontScale="90000"/>
          </a:bodyPr>
          <a:lstStyle/>
          <a:p>
            <a:pPr algn="ctr"/>
            <a:r>
              <a:rPr lang="en-US" sz="4900" cap="none" dirty="0" smtClean="0">
                <a:solidFill>
                  <a:schemeClr val="tx2"/>
                </a:solidFill>
                <a:latin typeface="+mn-lt"/>
              </a:rPr>
              <a:t>Food</a:t>
            </a:r>
            <a:r>
              <a:rPr lang="en-US" sz="4900" cap="none" dirty="0" smtClean="0">
                <a:solidFill>
                  <a:schemeClr val="tx2"/>
                </a:solidFill>
              </a:rPr>
              <a:t> </a:t>
            </a:r>
            <a:r>
              <a:rPr lang="en-US" sz="4900" cap="none" dirty="0">
                <a:solidFill>
                  <a:schemeClr val="tx2"/>
                </a:solidFill>
              </a:rPr>
              <a:t>Safety Modernization Act</a:t>
            </a:r>
            <a:br>
              <a:rPr lang="en-US" sz="4900" cap="none" dirty="0">
                <a:solidFill>
                  <a:schemeClr val="tx2"/>
                </a:solidFill>
              </a:rPr>
            </a:br>
            <a:r>
              <a:rPr lang="en-US" sz="4900" cap="none" dirty="0" smtClean="0">
                <a:solidFill>
                  <a:schemeClr val="tx2"/>
                </a:solidFill>
              </a:rPr>
              <a:t>Animal Feed Rule</a:t>
            </a:r>
            <a:r>
              <a:rPr lang="en-US" dirty="0">
                <a:solidFill>
                  <a:schemeClr val="tx2"/>
                </a:solidFill>
              </a:rPr>
              <a:t/>
            </a:r>
            <a:br>
              <a:rPr lang="en-US" dirty="0">
                <a:solidFill>
                  <a:schemeClr val="tx2"/>
                </a:solidFill>
              </a:rPr>
            </a:br>
            <a:endParaRPr lang="en-US" dirty="0">
              <a:solidFill>
                <a:schemeClr val="tx2"/>
              </a:solidFill>
            </a:endParaRPr>
          </a:p>
        </p:txBody>
      </p:sp>
      <p:sp>
        <p:nvSpPr>
          <p:cNvPr id="3" name="Content Placeholder 2"/>
          <p:cNvSpPr>
            <a:spLocks noGrp="1"/>
          </p:cNvSpPr>
          <p:nvPr>
            <p:ph sz="quarter" idx="11"/>
          </p:nvPr>
        </p:nvSpPr>
        <p:spPr>
          <a:xfrm>
            <a:off x="457200" y="1828800"/>
            <a:ext cx="8229600" cy="3962400"/>
          </a:xfrm>
        </p:spPr>
        <p:txBody>
          <a:bodyPr>
            <a:normAutofit/>
          </a:bodyPr>
          <a:lstStyle/>
          <a:p>
            <a:pPr marL="742950" lvl="1" indent="-285750">
              <a:buFont typeface="Arial" panose="020B0604020202020204" pitchFamily="34" charset="0"/>
              <a:buChar char="•"/>
            </a:pPr>
            <a:r>
              <a:rPr lang="en-US" dirty="0" smtClean="0"/>
              <a:t>Creates </a:t>
            </a:r>
            <a:r>
              <a:rPr lang="en-US" dirty="0"/>
              <a:t>new </a:t>
            </a:r>
            <a:r>
              <a:rPr lang="en-US" dirty="0" smtClean="0"/>
              <a:t>regulations for registered facilities  (21 </a:t>
            </a:r>
            <a:r>
              <a:rPr lang="en-US" dirty="0"/>
              <a:t>CFR Part </a:t>
            </a:r>
            <a:r>
              <a:rPr lang="en-US" dirty="0" smtClean="0"/>
              <a:t>507)</a:t>
            </a:r>
          </a:p>
          <a:p>
            <a:pPr marL="1200150" lvl="2" indent="-285750">
              <a:buFont typeface="Calibri" panose="020F0502020204030204" pitchFamily="34" charset="0"/>
              <a:buChar char="⁻"/>
            </a:pPr>
            <a:r>
              <a:rPr lang="en-US" dirty="0" smtClean="0"/>
              <a:t>Preventative Controls - Food </a:t>
            </a:r>
            <a:r>
              <a:rPr lang="en-US" dirty="0"/>
              <a:t>safety plans and their implementation</a:t>
            </a:r>
          </a:p>
          <a:p>
            <a:pPr marL="1200150" lvl="2" indent="-285750">
              <a:buFont typeface="Calibri" panose="020F0502020204030204" pitchFamily="34" charset="0"/>
              <a:buChar char="⁻"/>
            </a:pPr>
            <a:r>
              <a:rPr lang="en-US" dirty="0" smtClean="0"/>
              <a:t>Current Good Manufacturing Practices (GMPs)</a:t>
            </a:r>
            <a:endParaRPr lang="en-US" dirty="0"/>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Without an exemption, seed facilities could fall under same regulations used for traditional feed operations</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Primary requirements to comply would be GMPs and Preventive Controls</a:t>
            </a:r>
          </a:p>
          <a:p>
            <a:pPr marL="742950" lvl="1" indent="-285750">
              <a:buFont typeface="Arial" panose="020B0604020202020204" pitchFamily="34" charset="0"/>
              <a:buChar char="•"/>
            </a:pPr>
            <a:endParaRPr lang="en-US" dirty="0" smtClean="0"/>
          </a:p>
        </p:txBody>
      </p:sp>
      <p:sp>
        <p:nvSpPr>
          <p:cNvPr id="4" name="Slide Number Placeholder 3"/>
          <p:cNvSpPr txBox="1">
            <a:spLocks/>
          </p:cNvSpPr>
          <p:nvPr/>
        </p:nvSpPr>
        <p:spPr>
          <a:xfrm>
            <a:off x="8647113" y="6494463"/>
            <a:ext cx="496887" cy="360362"/>
          </a:xfrm>
          <a:prstGeom prst="rect">
            <a:avLst/>
          </a:prstGeom>
        </p:spPr>
        <p:txBody>
          <a:bodyPr/>
          <a:lstStyle/>
          <a:p>
            <a:pPr>
              <a:defRPr/>
            </a:pPr>
            <a:fld id="{62E0BBFD-3C28-455B-B3E3-FD8D1415BAC5}" type="slidenum">
              <a:rPr lang="en-GB" sz="1200" smtClean="0">
                <a:solidFill>
                  <a:srgbClr val="656968"/>
                </a:solidFill>
              </a:rPr>
              <a:pPr>
                <a:defRPr/>
              </a:pPr>
              <a:t>15</a:t>
            </a:fld>
            <a:endParaRPr lang="en-GB" sz="1200" dirty="0">
              <a:solidFill>
                <a:srgbClr val="656968"/>
              </a:solidFill>
            </a:endParaRPr>
          </a:p>
        </p:txBody>
      </p:sp>
    </p:spTree>
    <p:extLst>
      <p:ext uri="{BB962C8B-B14F-4D97-AF65-F5344CB8AC3E}">
        <p14:creationId xmlns:p14="http://schemas.microsoft.com/office/powerpoint/2010/main" val="2602475048"/>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249362"/>
          </a:xfrm>
          <a:prstGeom prst="rect">
            <a:avLst/>
          </a:prstGeom>
        </p:spPr>
        <p:txBody>
          <a:bodyPr>
            <a:noAutofit/>
          </a:bodyPr>
          <a:lstStyle/>
          <a:p>
            <a:r>
              <a:rPr lang="en-US" b="1" dirty="0" smtClean="0">
                <a:solidFill>
                  <a:schemeClr val="tx2"/>
                </a:solidFill>
              </a:rPr>
              <a:t>Overview of GMPs</a:t>
            </a:r>
            <a:endParaRPr lang="en-US" b="1" dirty="0">
              <a:solidFill>
                <a:schemeClr val="tx2"/>
              </a:solidFill>
            </a:endParaRPr>
          </a:p>
        </p:txBody>
      </p:sp>
      <p:sp>
        <p:nvSpPr>
          <p:cNvPr id="4" name="Slide Number Placeholder 3"/>
          <p:cNvSpPr>
            <a:spLocks noGrp="1"/>
          </p:cNvSpPr>
          <p:nvPr>
            <p:ph type="sldNum" sz="quarter" idx="12"/>
          </p:nvPr>
        </p:nvSpPr>
        <p:spPr>
          <a:prstGeom prst="rect">
            <a:avLst/>
          </a:prstGeom>
        </p:spPr>
        <p:txBody>
          <a:bodyPr/>
          <a:lstStyle/>
          <a:p>
            <a:fld id="{62E0BBFD-3C28-455B-B3E3-FD8D1415BAC5}" type="slidenum">
              <a:rPr lang="en-GB" sz="1200" smtClean="0">
                <a:solidFill>
                  <a:srgbClr val="656968"/>
                </a:solidFill>
              </a:rPr>
              <a:pPr/>
              <a:t>16</a:t>
            </a:fld>
            <a:endParaRPr lang="en-GB" sz="1200" dirty="0">
              <a:solidFill>
                <a:srgbClr val="656968"/>
              </a:solidFill>
            </a:endParaRPr>
          </a:p>
        </p:txBody>
      </p:sp>
      <p:sp>
        <p:nvSpPr>
          <p:cNvPr id="3" name="Content Placeholder 2"/>
          <p:cNvSpPr>
            <a:spLocks noGrp="1"/>
          </p:cNvSpPr>
          <p:nvPr>
            <p:ph type="body" sz="quarter" idx="4294967295"/>
          </p:nvPr>
        </p:nvSpPr>
        <p:spPr>
          <a:xfrm>
            <a:off x="0" y="1524000"/>
            <a:ext cx="8534400" cy="3581400"/>
          </a:xfrm>
          <a:prstGeom prst="rect">
            <a:avLst/>
          </a:prstGeom>
        </p:spPr>
        <p:txBody>
          <a:bodyPr>
            <a:normAutofit fontScale="92500" lnSpcReduction="10000"/>
          </a:bodyPr>
          <a:lstStyle/>
          <a:p>
            <a:pPr algn="l"/>
            <a:r>
              <a:rPr lang="en-US" dirty="0" smtClean="0"/>
              <a:t>GMPs address</a:t>
            </a:r>
          </a:p>
          <a:p>
            <a:pPr lvl="1"/>
            <a:r>
              <a:rPr lang="en-US" dirty="0" smtClean="0"/>
              <a:t>Personnel</a:t>
            </a:r>
            <a:endParaRPr lang="en-US" dirty="0"/>
          </a:p>
          <a:p>
            <a:pPr lvl="1"/>
            <a:r>
              <a:rPr lang="en-US" dirty="0" smtClean="0"/>
              <a:t>Plant </a:t>
            </a:r>
            <a:r>
              <a:rPr lang="en-US" dirty="0"/>
              <a:t>and </a:t>
            </a:r>
            <a:r>
              <a:rPr lang="en-US" dirty="0" smtClean="0"/>
              <a:t>grounds</a:t>
            </a:r>
            <a:endParaRPr lang="en-US" dirty="0"/>
          </a:p>
          <a:p>
            <a:pPr lvl="1"/>
            <a:r>
              <a:rPr lang="en-US" dirty="0" smtClean="0"/>
              <a:t>Sanitation</a:t>
            </a:r>
            <a:endParaRPr lang="en-US" dirty="0"/>
          </a:p>
          <a:p>
            <a:pPr lvl="1"/>
            <a:r>
              <a:rPr lang="en-US" dirty="0" smtClean="0"/>
              <a:t>Water </a:t>
            </a:r>
            <a:r>
              <a:rPr lang="en-US" dirty="0"/>
              <a:t>supply and </a:t>
            </a:r>
            <a:r>
              <a:rPr lang="en-US" dirty="0" smtClean="0"/>
              <a:t>plumbing</a:t>
            </a:r>
            <a:endParaRPr lang="en-US" dirty="0"/>
          </a:p>
          <a:p>
            <a:pPr lvl="1"/>
            <a:r>
              <a:rPr lang="en-US" dirty="0" smtClean="0"/>
              <a:t>Equipment </a:t>
            </a:r>
            <a:r>
              <a:rPr lang="en-US" dirty="0"/>
              <a:t>and </a:t>
            </a:r>
            <a:r>
              <a:rPr lang="en-US" dirty="0" smtClean="0"/>
              <a:t>utensils</a:t>
            </a:r>
            <a:endParaRPr lang="en-US" dirty="0"/>
          </a:p>
          <a:p>
            <a:pPr lvl="1"/>
            <a:r>
              <a:rPr lang="en-US" dirty="0" smtClean="0"/>
              <a:t>Plant operations</a:t>
            </a:r>
            <a:endParaRPr lang="en-US" dirty="0"/>
          </a:p>
          <a:p>
            <a:pPr lvl="1"/>
            <a:r>
              <a:rPr lang="en-US" dirty="0" smtClean="0"/>
              <a:t>Holding </a:t>
            </a:r>
            <a:r>
              <a:rPr lang="en-US" dirty="0"/>
              <a:t>and </a:t>
            </a:r>
            <a:r>
              <a:rPr lang="en-US" dirty="0" smtClean="0"/>
              <a:t>distribution</a:t>
            </a:r>
          </a:p>
          <a:p>
            <a:endParaRPr lang="en-US" dirty="0"/>
          </a:p>
        </p:txBody>
      </p:sp>
    </p:spTree>
    <p:extLst>
      <p:ext uri="{BB962C8B-B14F-4D97-AF65-F5344CB8AC3E}">
        <p14:creationId xmlns:p14="http://schemas.microsoft.com/office/powerpoint/2010/main" val="2465941163"/>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5292"/>
            <a:ext cx="8229600" cy="1143000"/>
          </a:xfrm>
        </p:spPr>
        <p:txBody>
          <a:bodyPr>
            <a:noAutofit/>
          </a:bodyPr>
          <a:lstStyle/>
          <a:p>
            <a:pPr algn="ctr"/>
            <a:r>
              <a:rPr lang="en-US" cap="none" dirty="0" smtClean="0">
                <a:solidFill>
                  <a:schemeClr val="tx2"/>
                </a:solidFill>
              </a:rPr>
              <a:t>Overview of Preventive Controls</a:t>
            </a:r>
            <a:endParaRPr lang="en-US" cap="none" dirty="0">
              <a:solidFill>
                <a:schemeClr val="tx2"/>
              </a:solidFill>
            </a:endParaRPr>
          </a:p>
        </p:txBody>
      </p:sp>
      <p:sp>
        <p:nvSpPr>
          <p:cNvPr id="3" name="Content Placeholder 2"/>
          <p:cNvSpPr>
            <a:spLocks noGrp="1"/>
          </p:cNvSpPr>
          <p:nvPr>
            <p:ph sz="quarter" idx="11"/>
          </p:nvPr>
        </p:nvSpPr>
        <p:spPr>
          <a:xfrm>
            <a:off x="457200" y="1941094"/>
            <a:ext cx="8229600" cy="3850106"/>
          </a:xfrm>
        </p:spPr>
        <p:txBody>
          <a:bodyPr>
            <a:normAutofit/>
          </a:bodyPr>
          <a:lstStyle/>
          <a:p>
            <a:pPr marL="457200" indent="-457200" algn="l">
              <a:buFont typeface="Arial" panose="020B0604020202020204" pitchFamily="34" charset="0"/>
              <a:buChar char="•"/>
            </a:pPr>
            <a:r>
              <a:rPr lang="en-US" sz="2800" b="0" dirty="0" smtClean="0"/>
              <a:t>Conduct hazard analysis</a:t>
            </a:r>
          </a:p>
          <a:p>
            <a:pPr marL="457200" indent="-457200" algn="l">
              <a:buFont typeface="Arial" panose="020B0604020202020204" pitchFamily="34" charset="0"/>
              <a:buChar char="•"/>
            </a:pPr>
            <a:r>
              <a:rPr lang="en-US" sz="2800" b="0" dirty="0" smtClean="0"/>
              <a:t>Identify and implement preventive controls</a:t>
            </a:r>
          </a:p>
          <a:p>
            <a:pPr marL="457200" indent="-457200" algn="l">
              <a:buFont typeface="Arial" panose="020B0604020202020204" pitchFamily="34" charset="0"/>
              <a:buChar char="•"/>
            </a:pPr>
            <a:r>
              <a:rPr lang="en-US" sz="2800" b="0" dirty="0" smtClean="0"/>
              <a:t>Manage preventive controls</a:t>
            </a:r>
          </a:p>
          <a:p>
            <a:pPr marL="914400" lvl="1" indent="-457200">
              <a:buFont typeface="Calibri" panose="020F0502020204030204" pitchFamily="34" charset="0"/>
              <a:buChar char="⁻"/>
            </a:pPr>
            <a:r>
              <a:rPr lang="en-US" sz="2800" dirty="0" smtClean="0"/>
              <a:t>Monitoring</a:t>
            </a:r>
          </a:p>
          <a:p>
            <a:pPr marL="914400" lvl="1" indent="-457200">
              <a:buFont typeface="Calibri" panose="020F0502020204030204" pitchFamily="34" charset="0"/>
              <a:buChar char="⁻"/>
            </a:pPr>
            <a:r>
              <a:rPr lang="en-US" sz="2800" dirty="0" smtClean="0"/>
              <a:t>Verification</a:t>
            </a:r>
          </a:p>
          <a:p>
            <a:pPr marL="914400" lvl="1" indent="-457200">
              <a:buFont typeface="Calibri" panose="020F0502020204030204" pitchFamily="34" charset="0"/>
              <a:buChar char="⁻"/>
            </a:pPr>
            <a:r>
              <a:rPr lang="en-US" sz="2800" dirty="0" smtClean="0"/>
              <a:t>Validation</a:t>
            </a:r>
          </a:p>
          <a:p>
            <a:pPr marL="914400" lvl="1" indent="-457200">
              <a:buFont typeface="Calibri" panose="020F0502020204030204" pitchFamily="34" charset="0"/>
              <a:buChar char="⁻"/>
            </a:pPr>
            <a:r>
              <a:rPr lang="en-US" sz="2800" dirty="0" smtClean="0"/>
              <a:t>Corrective Actions</a:t>
            </a:r>
          </a:p>
          <a:p>
            <a:r>
              <a:rPr lang="en-US" sz="2800" dirty="0" smtClean="0"/>
              <a:t>DOCUMENT EVERYTHING! </a:t>
            </a:r>
            <a:endParaRPr lang="en-US" sz="2800" dirty="0"/>
          </a:p>
        </p:txBody>
      </p:sp>
      <p:sp>
        <p:nvSpPr>
          <p:cNvPr id="4" name="Slide Number Placeholder 3"/>
          <p:cNvSpPr>
            <a:spLocks noGrp="1"/>
          </p:cNvSpPr>
          <p:nvPr>
            <p:ph type="sldNum" sz="quarter" idx="4294967295"/>
          </p:nvPr>
        </p:nvSpPr>
        <p:spPr>
          <a:xfrm>
            <a:off x="8647113" y="6494463"/>
            <a:ext cx="496887" cy="360362"/>
          </a:xfrm>
          <a:prstGeom prst="rect">
            <a:avLst/>
          </a:prstGeom>
        </p:spPr>
        <p:txBody>
          <a:bodyPr/>
          <a:lstStyle/>
          <a:p>
            <a:fld id="{62E0BBFD-3C28-455B-B3E3-FD8D1415BAC5}" type="slidenum">
              <a:rPr lang="en-GB" sz="1200" smtClean="0">
                <a:solidFill>
                  <a:srgbClr val="656968"/>
                </a:solidFill>
              </a:rPr>
              <a:pPr/>
              <a:t>17</a:t>
            </a:fld>
            <a:endParaRPr lang="en-GB" sz="1200" dirty="0">
              <a:solidFill>
                <a:srgbClr val="656968"/>
              </a:solidFill>
            </a:endParaRPr>
          </a:p>
        </p:txBody>
      </p:sp>
    </p:spTree>
    <p:extLst>
      <p:ext uri="{BB962C8B-B14F-4D97-AF65-F5344CB8AC3E}">
        <p14:creationId xmlns:p14="http://schemas.microsoft.com/office/powerpoint/2010/main" val="3737434876"/>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4800" y="1676400"/>
            <a:ext cx="8534400" cy="3429000"/>
          </a:xfrm>
        </p:spPr>
        <p:txBody>
          <a:bodyPr/>
          <a:lstStyle/>
          <a:p>
            <a:pPr marL="0" indent="0" algn="ctr">
              <a:buNone/>
            </a:pPr>
            <a:endParaRPr lang="en-US" b="1" dirty="0"/>
          </a:p>
          <a:p>
            <a:r>
              <a:rPr lang="en-US" dirty="0"/>
              <a:t>Supplemental notice of proposed </a:t>
            </a:r>
            <a:r>
              <a:rPr lang="en-US" dirty="0" smtClean="0"/>
              <a:t>rulemaking</a:t>
            </a:r>
          </a:p>
          <a:p>
            <a:r>
              <a:rPr lang="en-US" dirty="0" smtClean="0"/>
              <a:t>Final rule </a:t>
            </a:r>
          </a:p>
          <a:p>
            <a:r>
              <a:rPr lang="en-US" dirty="0" smtClean="0"/>
              <a:t>Questions to Technical Assistance Network (TAN) </a:t>
            </a:r>
          </a:p>
          <a:p>
            <a:endParaRPr lang="en-US" dirty="0"/>
          </a:p>
        </p:txBody>
      </p:sp>
      <p:sp>
        <p:nvSpPr>
          <p:cNvPr id="7" name="TextBox 6"/>
          <p:cNvSpPr txBox="1"/>
          <p:nvPr/>
        </p:nvSpPr>
        <p:spPr>
          <a:xfrm>
            <a:off x="914400" y="304800"/>
            <a:ext cx="7315200" cy="1323439"/>
          </a:xfrm>
          <a:prstGeom prst="rect">
            <a:avLst/>
          </a:prstGeom>
          <a:noFill/>
        </p:spPr>
        <p:txBody>
          <a:bodyPr wrap="square" rtlCol="0">
            <a:spAutoFit/>
          </a:bodyPr>
          <a:lstStyle/>
          <a:p>
            <a:pPr algn="ctr"/>
            <a:r>
              <a:rPr lang="en-US" sz="4000" b="1" dirty="0" smtClean="0">
                <a:solidFill>
                  <a:srgbClr val="173540"/>
                </a:solidFill>
              </a:rPr>
              <a:t>Still Waiting for Final Guidance from FDA on Exemption Status </a:t>
            </a:r>
            <a:endParaRPr lang="en-US" sz="4000" b="1" dirty="0">
              <a:solidFill>
                <a:srgbClr val="173540"/>
              </a:solidFill>
            </a:endParaRPr>
          </a:p>
        </p:txBody>
      </p:sp>
    </p:spTree>
    <p:extLst>
      <p:ext uri="{BB962C8B-B14F-4D97-AF65-F5344CB8AC3E}">
        <p14:creationId xmlns:p14="http://schemas.microsoft.com/office/powerpoint/2010/main" val="904460293"/>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477962"/>
          </a:xfrm>
        </p:spPr>
        <p:txBody>
          <a:bodyPr/>
          <a:lstStyle/>
          <a:p>
            <a:r>
              <a:rPr lang="en-US" b="1" dirty="0">
                <a:solidFill>
                  <a:schemeClr val="tx2"/>
                </a:solidFill>
              </a:rPr>
              <a:t>S</a:t>
            </a:r>
            <a:r>
              <a:rPr lang="en-US" b="1" dirty="0" smtClean="0">
                <a:solidFill>
                  <a:schemeClr val="tx2"/>
                </a:solidFill>
              </a:rPr>
              <a:t>upplemental </a:t>
            </a:r>
            <a:r>
              <a:rPr lang="en-US" b="1" dirty="0">
                <a:solidFill>
                  <a:schemeClr val="tx2"/>
                </a:solidFill>
              </a:rPr>
              <a:t>notice of proposed </a:t>
            </a:r>
            <a:r>
              <a:rPr lang="en-US" b="1" dirty="0" smtClean="0">
                <a:solidFill>
                  <a:schemeClr val="tx2"/>
                </a:solidFill>
              </a:rPr>
              <a:t>rulemaking (September 2014)</a:t>
            </a:r>
            <a:endParaRPr lang="en-US" b="1" dirty="0">
              <a:solidFill>
                <a:schemeClr val="tx2"/>
              </a:solidFill>
            </a:endParaRPr>
          </a:p>
        </p:txBody>
      </p:sp>
      <p:sp>
        <p:nvSpPr>
          <p:cNvPr id="4" name="Text Placeholder 3"/>
          <p:cNvSpPr>
            <a:spLocks noGrp="1"/>
          </p:cNvSpPr>
          <p:nvPr>
            <p:ph type="body" sz="quarter" idx="4294967295"/>
          </p:nvPr>
        </p:nvSpPr>
        <p:spPr>
          <a:xfrm>
            <a:off x="381000" y="1371600"/>
            <a:ext cx="8534400" cy="4800600"/>
          </a:xfrm>
          <a:prstGeom prst="rect">
            <a:avLst/>
          </a:prstGeom>
        </p:spPr>
        <p:txBody>
          <a:bodyPr/>
          <a:lstStyle/>
          <a:p>
            <a:pPr marL="0" indent="0">
              <a:buNone/>
            </a:pPr>
            <a:endParaRPr lang="en-US" dirty="0"/>
          </a:p>
          <a:p>
            <a:r>
              <a:rPr lang="en-US" dirty="0" smtClean="0"/>
              <a:t>In </a:t>
            </a:r>
            <a:r>
              <a:rPr lang="en-US" dirty="0"/>
              <a:t>the preamble, FDA states: </a:t>
            </a:r>
          </a:p>
          <a:p>
            <a:pPr marL="0" indent="0">
              <a:buNone/>
            </a:pPr>
            <a:r>
              <a:rPr lang="en-US" sz="2000" dirty="0" smtClean="0"/>
              <a:t>With </a:t>
            </a:r>
            <a:r>
              <a:rPr lang="en-US" sz="2000" dirty="0"/>
              <a:t>this revised definition of “holding,” facilities such as grain elevators and silos would, in most cases, satisfy the criteria for the proposed exemption for facilities solely engaged in the storage of RACs (other than fruits and vegetables) intended for further distribution or processing (proposed § 507.5(g)), because </a:t>
            </a:r>
            <a:r>
              <a:rPr lang="en-US" sz="2000" b="1" dirty="0">
                <a:solidFill>
                  <a:srgbClr val="FF0000"/>
                </a:solidFill>
              </a:rPr>
              <a:t>the definition would encompass activities performed as a practical necessity for the distribution of RACs. </a:t>
            </a:r>
            <a:r>
              <a:rPr lang="en-US" sz="2000" dirty="0"/>
              <a:t>Other facilities that conduct operations similar to those conducted at grain elevators and silos, such as </a:t>
            </a:r>
            <a:r>
              <a:rPr lang="en-US" sz="2000" b="1" dirty="0">
                <a:solidFill>
                  <a:srgbClr val="FF0000"/>
                </a:solidFill>
              </a:rPr>
              <a:t>facilities that package and sell seed for crops, but sell the leftover seed for animal food, also may satisfy these criteria for exemption</a:t>
            </a:r>
            <a:r>
              <a:rPr lang="en-US" sz="2000" dirty="0"/>
              <a:t>.</a:t>
            </a:r>
          </a:p>
          <a:p>
            <a:endParaRPr lang="en-US" dirty="0"/>
          </a:p>
        </p:txBody>
      </p:sp>
    </p:spTree>
    <p:extLst>
      <p:ext uri="{BB962C8B-B14F-4D97-AF65-F5344CB8AC3E}">
        <p14:creationId xmlns:p14="http://schemas.microsoft.com/office/powerpoint/2010/main" val="2597697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10000"/>
                  </a:schemeClr>
                </a:solidFill>
              </a:rPr>
              <a:t>GMO Labeling Legislation</a:t>
            </a:r>
            <a:endParaRPr lang="en-US" b="1" dirty="0">
              <a:solidFill>
                <a:schemeClr val="accent1">
                  <a:lumMod val="10000"/>
                </a:schemeClr>
              </a:solidFill>
            </a:endParaRPr>
          </a:p>
        </p:txBody>
      </p:sp>
      <p:sp>
        <p:nvSpPr>
          <p:cNvPr id="3" name="Content Placeholder 2"/>
          <p:cNvSpPr>
            <a:spLocks noGrp="1"/>
          </p:cNvSpPr>
          <p:nvPr>
            <p:ph idx="1"/>
          </p:nvPr>
        </p:nvSpPr>
        <p:spPr>
          <a:xfrm>
            <a:off x="457200" y="1295400"/>
            <a:ext cx="8229600" cy="5334000"/>
          </a:xfrm>
        </p:spPr>
        <p:txBody>
          <a:bodyPr/>
          <a:lstStyle/>
          <a:p>
            <a:r>
              <a:rPr lang="en-US" dirty="0" smtClean="0">
                <a:solidFill>
                  <a:schemeClr val="accent1">
                    <a:lumMod val="10000"/>
                  </a:schemeClr>
                </a:solidFill>
              </a:rPr>
              <a:t>Mandatory disclosure of bioengineered ingredients via QR code, on pack words or symbol </a:t>
            </a:r>
            <a:r>
              <a:rPr lang="en-US" sz="2400" dirty="0" smtClean="0">
                <a:solidFill>
                  <a:schemeClr val="accent1">
                    <a:lumMod val="10000"/>
                  </a:schemeClr>
                </a:solidFill>
              </a:rPr>
              <a:t>(plus 1-800 number for small companies)  </a:t>
            </a:r>
          </a:p>
          <a:p>
            <a:r>
              <a:rPr lang="en-US" dirty="0" smtClean="0">
                <a:solidFill>
                  <a:schemeClr val="accent1">
                    <a:lumMod val="10000"/>
                  </a:schemeClr>
                </a:solidFill>
              </a:rPr>
              <a:t>Definition of bioengineered does not include gene editing</a:t>
            </a:r>
          </a:p>
          <a:p>
            <a:r>
              <a:rPr lang="en-US" dirty="0" smtClean="0">
                <a:solidFill>
                  <a:schemeClr val="accent1">
                    <a:lumMod val="10000"/>
                  </a:schemeClr>
                </a:solidFill>
              </a:rPr>
              <a:t>Broad pre-emption for food and seed from state GMO labeling laws</a:t>
            </a:r>
          </a:p>
          <a:p>
            <a:r>
              <a:rPr lang="en-US" dirty="0" smtClean="0">
                <a:solidFill>
                  <a:schemeClr val="accent1">
                    <a:lumMod val="10000"/>
                  </a:schemeClr>
                </a:solidFill>
              </a:rPr>
              <a:t>Implementation timeline</a:t>
            </a:r>
          </a:p>
          <a:p>
            <a:r>
              <a:rPr lang="en-US" dirty="0" smtClean="0">
                <a:solidFill>
                  <a:schemeClr val="accent1">
                    <a:lumMod val="10000"/>
                  </a:schemeClr>
                </a:solidFill>
              </a:rPr>
              <a:t>Secretary of Ag determines:</a:t>
            </a:r>
          </a:p>
          <a:p>
            <a:pPr lvl="1"/>
            <a:r>
              <a:rPr lang="en-US" dirty="0" smtClean="0">
                <a:solidFill>
                  <a:schemeClr val="accent1">
                    <a:lumMod val="10000"/>
                  </a:schemeClr>
                </a:solidFill>
              </a:rPr>
              <a:t>Threshold for what must be labeled </a:t>
            </a:r>
          </a:p>
          <a:p>
            <a:pPr lvl="1"/>
            <a:endParaRPr lang="en-US" dirty="0" smtClean="0"/>
          </a:p>
          <a:p>
            <a:endParaRPr lang="en-US" dirty="0"/>
          </a:p>
        </p:txBody>
      </p:sp>
    </p:spTree>
    <p:extLst>
      <p:ext uri="{BB962C8B-B14F-4D97-AF65-F5344CB8AC3E}">
        <p14:creationId xmlns:p14="http://schemas.microsoft.com/office/powerpoint/2010/main" val="190821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1"/>
          </p:nvPr>
        </p:nvSpPr>
        <p:spPr>
          <a:xfrm>
            <a:off x="381000" y="1219200"/>
            <a:ext cx="8229600" cy="3200400"/>
          </a:xfrm>
        </p:spPr>
        <p:txBody>
          <a:bodyPr>
            <a:normAutofit lnSpcReduction="10000"/>
          </a:bodyPr>
          <a:lstStyle/>
          <a:p>
            <a:pPr marL="457200" indent="-457200" algn="l">
              <a:lnSpc>
                <a:spcPct val="110000"/>
              </a:lnSpc>
              <a:spcBef>
                <a:spcPts val="0"/>
              </a:spcBef>
              <a:buFont typeface="Arial" panose="020B0604020202020204" pitchFamily="34" charset="0"/>
              <a:buChar char="•"/>
            </a:pPr>
            <a:r>
              <a:rPr lang="en-US" sz="2800" dirty="0" smtClean="0"/>
              <a:t>On-farm harvesting activities are exempt.  </a:t>
            </a:r>
          </a:p>
          <a:p>
            <a:pPr marL="457200" indent="-457200" algn="l">
              <a:lnSpc>
                <a:spcPct val="110000"/>
              </a:lnSpc>
              <a:spcBef>
                <a:spcPts val="0"/>
              </a:spcBef>
              <a:buFont typeface="Arial" panose="020B0604020202020204" pitchFamily="34" charset="0"/>
              <a:buChar char="•"/>
            </a:pPr>
            <a:r>
              <a:rPr lang="en-US" sz="2800" b="0" dirty="0" smtClean="0"/>
              <a:t>Certain harvesting activities </a:t>
            </a:r>
            <a:r>
              <a:rPr lang="en-US" sz="2800" dirty="0" smtClean="0"/>
              <a:t>done at a facility that isn’t owned by a farm may not be exempt </a:t>
            </a:r>
          </a:p>
          <a:p>
            <a:pPr lvl="1">
              <a:lnSpc>
                <a:spcPct val="110000"/>
              </a:lnSpc>
            </a:pPr>
            <a:r>
              <a:rPr lang="en-US" sz="2800" dirty="0" smtClean="0"/>
              <a:t>(i.e. shelling corn, ginning cotton)</a:t>
            </a:r>
          </a:p>
          <a:p>
            <a:pPr marL="457200" indent="-457200" algn="l">
              <a:lnSpc>
                <a:spcPct val="110000"/>
              </a:lnSpc>
              <a:spcBef>
                <a:spcPts val="0"/>
              </a:spcBef>
              <a:buFont typeface="Arial" panose="020B0604020202020204" pitchFamily="34" charset="0"/>
              <a:buChar char="•"/>
            </a:pPr>
            <a:r>
              <a:rPr lang="en-US" sz="2800" b="0" dirty="0" smtClean="0"/>
              <a:t>Activity-specific (vs. practical necessity for storage of raw agricultural commodities in supplemental) so the situation for seed operations is unclear! </a:t>
            </a:r>
          </a:p>
          <a:p>
            <a:pPr algn="l">
              <a:lnSpc>
                <a:spcPct val="110000"/>
              </a:lnSpc>
              <a:spcBef>
                <a:spcPts val="0"/>
              </a:spcBef>
            </a:pPr>
            <a:endParaRPr lang="en-US" sz="2800" b="0" dirty="0" smtClean="0"/>
          </a:p>
          <a:p>
            <a:pPr algn="l">
              <a:lnSpc>
                <a:spcPct val="110000"/>
              </a:lnSpc>
              <a:spcBef>
                <a:spcPts val="0"/>
              </a:spcBef>
            </a:pPr>
            <a:endParaRPr lang="en-US" sz="2800" b="0" dirty="0" smtClean="0"/>
          </a:p>
          <a:p>
            <a:pPr marL="0" indent="0">
              <a:buNone/>
            </a:pPr>
            <a:endParaRPr lang="en-US" dirty="0"/>
          </a:p>
        </p:txBody>
      </p:sp>
      <p:sp>
        <p:nvSpPr>
          <p:cNvPr id="4" name="Slide Number Placeholder 3"/>
          <p:cNvSpPr>
            <a:spLocks noGrp="1"/>
          </p:cNvSpPr>
          <p:nvPr>
            <p:ph type="sldNum" sz="quarter" idx="4294967295"/>
          </p:nvPr>
        </p:nvSpPr>
        <p:spPr>
          <a:xfrm>
            <a:off x="8647113" y="6494463"/>
            <a:ext cx="496887" cy="360362"/>
          </a:xfrm>
          <a:prstGeom prst="rect">
            <a:avLst/>
          </a:prstGeom>
        </p:spPr>
        <p:txBody>
          <a:bodyPr/>
          <a:lstStyle/>
          <a:p>
            <a:fld id="{62E0BBFD-3C28-455B-B3E3-FD8D1415BAC5}" type="slidenum">
              <a:rPr lang="en-GB" sz="1200" smtClean="0">
                <a:solidFill>
                  <a:srgbClr val="656968"/>
                </a:solidFill>
              </a:rPr>
              <a:pPr/>
              <a:t>20</a:t>
            </a:fld>
            <a:endParaRPr lang="en-GB" sz="1200" dirty="0">
              <a:solidFill>
                <a:srgbClr val="656968"/>
              </a:solidFill>
            </a:endParaRPr>
          </a:p>
        </p:txBody>
      </p:sp>
      <p:sp>
        <p:nvSpPr>
          <p:cNvPr id="5" name="TextBox 4"/>
          <p:cNvSpPr txBox="1"/>
          <p:nvPr/>
        </p:nvSpPr>
        <p:spPr>
          <a:xfrm>
            <a:off x="533400" y="381000"/>
            <a:ext cx="8077200" cy="769441"/>
          </a:xfrm>
          <a:prstGeom prst="rect">
            <a:avLst/>
          </a:prstGeom>
          <a:noFill/>
        </p:spPr>
        <p:txBody>
          <a:bodyPr wrap="square" rtlCol="0">
            <a:spAutoFit/>
          </a:bodyPr>
          <a:lstStyle/>
          <a:p>
            <a:r>
              <a:rPr lang="en-US" sz="4400" b="1" dirty="0" smtClean="0">
                <a:solidFill>
                  <a:srgbClr val="173540"/>
                </a:solidFill>
              </a:rPr>
              <a:t>Final Rule (December 2015) </a:t>
            </a:r>
            <a:endParaRPr lang="en-US" sz="4400" b="1" dirty="0">
              <a:solidFill>
                <a:srgbClr val="173540"/>
              </a:solidFill>
            </a:endParaRPr>
          </a:p>
        </p:txBody>
      </p:sp>
    </p:spTree>
    <p:extLst>
      <p:ext uri="{BB962C8B-B14F-4D97-AF65-F5344CB8AC3E}">
        <p14:creationId xmlns:p14="http://schemas.microsoft.com/office/powerpoint/2010/main" val="625862894"/>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04800" y="1219200"/>
            <a:ext cx="8534400" cy="3886200"/>
          </a:xfrm>
        </p:spPr>
        <p:txBody>
          <a:bodyPr/>
          <a:lstStyle/>
          <a:p>
            <a:r>
              <a:rPr lang="en-US" dirty="0" smtClean="0"/>
              <a:t>Meeting with FDA on February 9, 2016</a:t>
            </a:r>
          </a:p>
          <a:p>
            <a:r>
              <a:rPr lang="en-US" dirty="0" smtClean="0"/>
              <a:t>Questions submitted to FDA March, 2016 </a:t>
            </a:r>
          </a:p>
          <a:p>
            <a:pPr lvl="1"/>
            <a:r>
              <a:rPr lang="en-US" dirty="0" smtClean="0"/>
              <a:t>Clarify what activities are allowed under “holding” as a “practical necessity for distribution of seed”. </a:t>
            </a:r>
          </a:p>
          <a:p>
            <a:pPr lvl="1"/>
            <a:r>
              <a:rPr lang="en-US" dirty="0" smtClean="0"/>
              <a:t>Registration for exempt facilities</a:t>
            </a:r>
          </a:p>
          <a:p>
            <a:pPr lvl="1"/>
            <a:r>
              <a:rPr lang="en-US" dirty="0" smtClean="0"/>
              <a:t>Training requirements for exempt facilities </a:t>
            </a:r>
          </a:p>
          <a:p>
            <a:pPr lvl="1"/>
            <a:r>
              <a:rPr lang="en-US" dirty="0" smtClean="0"/>
              <a:t>Are there different regulations for harvesting activities at non-farm facilities. </a:t>
            </a:r>
            <a:endParaRPr lang="en-US" dirty="0"/>
          </a:p>
        </p:txBody>
      </p:sp>
      <p:sp>
        <p:nvSpPr>
          <p:cNvPr id="5" name="TextBox 4"/>
          <p:cNvSpPr txBox="1"/>
          <p:nvPr/>
        </p:nvSpPr>
        <p:spPr>
          <a:xfrm>
            <a:off x="228600" y="457200"/>
            <a:ext cx="8534400" cy="769441"/>
          </a:xfrm>
          <a:prstGeom prst="rect">
            <a:avLst/>
          </a:prstGeom>
          <a:noFill/>
        </p:spPr>
        <p:txBody>
          <a:bodyPr wrap="square" rtlCol="0">
            <a:spAutoFit/>
          </a:bodyPr>
          <a:lstStyle/>
          <a:p>
            <a:pPr algn="ctr"/>
            <a:r>
              <a:rPr lang="en-US" sz="4400" b="1" dirty="0">
                <a:solidFill>
                  <a:srgbClr val="173540"/>
                </a:solidFill>
              </a:rPr>
              <a:t>ASTA has Sought Official Guidance </a:t>
            </a:r>
          </a:p>
        </p:txBody>
      </p:sp>
    </p:spTree>
    <p:extLst>
      <p:ext uri="{BB962C8B-B14F-4D97-AF65-F5344CB8AC3E}">
        <p14:creationId xmlns:p14="http://schemas.microsoft.com/office/powerpoint/2010/main" val="3445661145"/>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sz="4400" b="1" dirty="0" smtClean="0">
                <a:solidFill>
                  <a:schemeClr val="tx2"/>
                </a:solidFill>
              </a:rPr>
              <a:t>Current Status…..Waiting</a:t>
            </a:r>
          </a:p>
          <a:p>
            <a:r>
              <a:rPr lang="en-US" dirty="0" smtClean="0"/>
              <a:t>What FDA has told us…</a:t>
            </a:r>
          </a:p>
          <a:p>
            <a:pPr lvl="1"/>
            <a:r>
              <a:rPr lang="en-US" dirty="0" smtClean="0"/>
              <a:t>Preamble is most official guidance for now</a:t>
            </a:r>
          </a:p>
          <a:p>
            <a:pPr lvl="1"/>
            <a:r>
              <a:rPr lang="en-US" dirty="0" smtClean="0"/>
              <a:t>Vegetable seed is not considered a vegetable</a:t>
            </a:r>
          </a:p>
          <a:p>
            <a:pPr lvl="1"/>
            <a:r>
              <a:rPr lang="en-US" dirty="0"/>
              <a:t>Answers to questions are coming sometime</a:t>
            </a:r>
          </a:p>
          <a:p>
            <a:pPr lvl="1"/>
            <a:r>
              <a:rPr lang="en-US" dirty="0" smtClean="0"/>
              <a:t>Farm guidance is coming sometime</a:t>
            </a:r>
          </a:p>
          <a:p>
            <a:pPr lvl="1"/>
            <a:r>
              <a:rPr lang="en-US" dirty="0" smtClean="0"/>
              <a:t>Seed conditioning facilities are low risk </a:t>
            </a:r>
          </a:p>
          <a:p>
            <a:pPr lvl="1"/>
            <a:endParaRPr lang="en-US" dirty="0" smtClean="0"/>
          </a:p>
          <a:p>
            <a:pPr lvl="1"/>
            <a:endParaRPr lang="en-US" dirty="0"/>
          </a:p>
        </p:txBody>
      </p:sp>
    </p:spTree>
    <p:extLst>
      <p:ext uri="{BB962C8B-B14F-4D97-AF65-F5344CB8AC3E}">
        <p14:creationId xmlns:p14="http://schemas.microsoft.com/office/powerpoint/2010/main" val="3870532463"/>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362075"/>
          </a:xfrm>
        </p:spPr>
        <p:txBody>
          <a:bodyPr/>
          <a:lstStyle/>
          <a:p>
            <a:pPr algn="ctr"/>
            <a:r>
              <a:rPr lang="en-US" dirty="0" smtClean="0">
                <a:solidFill>
                  <a:schemeClr val="tx2"/>
                </a:solidFill>
              </a:rPr>
              <a:t>Compliance Dates</a:t>
            </a:r>
            <a:endParaRPr lang="en-US" dirty="0">
              <a:solidFill>
                <a:schemeClr val="tx2"/>
              </a:solidFill>
            </a:endParaRPr>
          </a:p>
        </p:txBody>
      </p:sp>
      <p:sp>
        <p:nvSpPr>
          <p:cNvPr id="4" name="Slide Number Placeholder 3"/>
          <p:cNvSpPr>
            <a:spLocks noGrp="1"/>
          </p:cNvSpPr>
          <p:nvPr>
            <p:ph type="sldNum" sz="quarter" idx="4294967295"/>
          </p:nvPr>
        </p:nvSpPr>
        <p:spPr>
          <a:xfrm>
            <a:off x="8647113" y="6494463"/>
            <a:ext cx="496887" cy="360362"/>
          </a:xfrm>
          <a:prstGeom prst="rect">
            <a:avLst/>
          </a:prstGeom>
        </p:spPr>
        <p:txBody>
          <a:bodyPr/>
          <a:lstStyle/>
          <a:p>
            <a:fld id="{62E0BBFD-3C28-455B-B3E3-FD8D1415BAC5}" type="slidenum">
              <a:rPr lang="en-GB" sz="1200" smtClean="0">
                <a:solidFill>
                  <a:srgbClr val="656968"/>
                </a:solidFill>
              </a:rPr>
              <a:pPr/>
              <a:t>23</a:t>
            </a:fld>
            <a:endParaRPr lang="en-GB" sz="1200" dirty="0">
              <a:solidFill>
                <a:srgbClr val="656968"/>
              </a:solidFill>
            </a:endParaRPr>
          </a:p>
        </p:txBody>
      </p:sp>
      <p:sp>
        <p:nvSpPr>
          <p:cNvPr id="3" name="Footer Placeholder 2"/>
          <p:cNvSpPr>
            <a:spLocks noGrp="1"/>
          </p:cNvSpPr>
          <p:nvPr>
            <p:ph type="ftr" sz="quarter" idx="11"/>
          </p:nvPr>
        </p:nvSpPr>
        <p:spPr/>
        <p:txBody>
          <a:bodyPr/>
          <a:lstStyle/>
          <a:p>
            <a:endParaRPr lang="en-US">
              <a:solidFill>
                <a:srgbClr val="656968"/>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176259932"/>
              </p:ext>
            </p:extLst>
          </p:nvPr>
        </p:nvGraphicFramePr>
        <p:xfrm>
          <a:off x="685800" y="1219201"/>
          <a:ext cx="7315200" cy="5154249"/>
        </p:xfrm>
        <a:graphic>
          <a:graphicData uri="http://schemas.openxmlformats.org/drawingml/2006/table">
            <a:tbl>
              <a:tblPr firstRow="1" firstCol="1" bandRow="1">
                <a:tableStyleId>{5C22544A-7EE6-4342-B048-85BDC9FD1C3A}</a:tableStyleId>
              </a:tblPr>
              <a:tblGrid>
                <a:gridCol w="2438400"/>
                <a:gridCol w="2438400"/>
                <a:gridCol w="2438400"/>
              </a:tblGrid>
              <a:tr h="438191">
                <a:tc>
                  <a:txBody>
                    <a:bodyPr/>
                    <a:lstStyle/>
                    <a:p>
                      <a:pPr marL="0" marR="0">
                        <a:lnSpc>
                          <a:spcPct val="115000"/>
                        </a:lnSpc>
                        <a:spcBef>
                          <a:spcPts val="1425"/>
                        </a:spcBef>
                        <a:spcAft>
                          <a:spcPts val="1425"/>
                        </a:spcAft>
                      </a:pPr>
                      <a:r>
                        <a:rPr lang="en-US" sz="1400" dirty="0">
                          <a:solidFill>
                            <a:schemeClr val="tx1">
                              <a:lumMod val="50000"/>
                            </a:schemeClr>
                          </a:solidFill>
                          <a:effectLst/>
                        </a:rPr>
                        <a:t>Business Size</a:t>
                      </a:r>
                      <a:endParaRPr lang="en-US" sz="1400" dirty="0">
                        <a:solidFill>
                          <a:schemeClr val="tx1">
                            <a:lumMod val="50000"/>
                          </a:schemeClr>
                        </a:solidFill>
                        <a:effectLst/>
                        <a:latin typeface="Calibri"/>
                        <a:ea typeface="Calibri"/>
                        <a:cs typeface="Times New Roman"/>
                      </a:endParaRPr>
                    </a:p>
                  </a:txBody>
                  <a:tcPr marL="76200" marR="76200" marT="76200" marB="76200" anchor="b"/>
                </a:tc>
                <a:tc>
                  <a:txBody>
                    <a:bodyPr/>
                    <a:lstStyle/>
                    <a:p>
                      <a:pPr marL="0" marR="0">
                        <a:lnSpc>
                          <a:spcPct val="115000"/>
                        </a:lnSpc>
                        <a:spcBef>
                          <a:spcPts val="1425"/>
                        </a:spcBef>
                        <a:spcAft>
                          <a:spcPts val="1425"/>
                        </a:spcAft>
                      </a:pPr>
                      <a:r>
                        <a:rPr lang="en-US" sz="1400">
                          <a:solidFill>
                            <a:schemeClr val="tx1">
                              <a:lumMod val="50000"/>
                            </a:schemeClr>
                          </a:solidFill>
                          <a:effectLst/>
                        </a:rPr>
                        <a:t>CGMP compliance date</a:t>
                      </a:r>
                      <a:endParaRPr lang="en-US" sz="1400">
                        <a:solidFill>
                          <a:schemeClr val="tx1">
                            <a:lumMod val="50000"/>
                          </a:schemeClr>
                        </a:solidFill>
                        <a:effectLst/>
                        <a:latin typeface="Calibri"/>
                        <a:ea typeface="Calibri"/>
                        <a:cs typeface="Times New Roman"/>
                      </a:endParaRPr>
                    </a:p>
                  </a:txBody>
                  <a:tcPr marL="76200" marR="76200" marT="76200" marB="76200" anchor="b"/>
                </a:tc>
                <a:tc>
                  <a:txBody>
                    <a:bodyPr/>
                    <a:lstStyle/>
                    <a:p>
                      <a:pPr marL="0" marR="0">
                        <a:lnSpc>
                          <a:spcPct val="115000"/>
                        </a:lnSpc>
                        <a:spcBef>
                          <a:spcPts val="1425"/>
                        </a:spcBef>
                        <a:spcAft>
                          <a:spcPts val="1425"/>
                        </a:spcAft>
                      </a:pPr>
                      <a:r>
                        <a:rPr lang="en-US" sz="1400">
                          <a:solidFill>
                            <a:schemeClr val="tx1">
                              <a:lumMod val="50000"/>
                            </a:schemeClr>
                          </a:solidFill>
                          <a:effectLst/>
                        </a:rPr>
                        <a:t>PC compliance date</a:t>
                      </a:r>
                      <a:endParaRPr lang="en-US" sz="1400">
                        <a:solidFill>
                          <a:schemeClr val="tx1">
                            <a:lumMod val="50000"/>
                          </a:schemeClr>
                        </a:solidFill>
                        <a:effectLst/>
                        <a:latin typeface="Calibri"/>
                        <a:ea typeface="Calibri"/>
                        <a:cs typeface="Times New Roman"/>
                      </a:endParaRPr>
                    </a:p>
                  </a:txBody>
                  <a:tcPr marL="76200" marR="76200" marT="76200" marB="76200" anchor="b"/>
                </a:tc>
              </a:tr>
              <a:tr h="685827">
                <a:tc>
                  <a:txBody>
                    <a:bodyPr/>
                    <a:lstStyle/>
                    <a:p>
                      <a:pPr marL="0" marR="0">
                        <a:lnSpc>
                          <a:spcPct val="115000"/>
                        </a:lnSpc>
                        <a:spcBef>
                          <a:spcPts val="1425"/>
                        </a:spcBef>
                        <a:spcAft>
                          <a:spcPts val="1425"/>
                        </a:spcAft>
                      </a:pPr>
                      <a:r>
                        <a:rPr lang="en-US" sz="1400" dirty="0">
                          <a:solidFill>
                            <a:schemeClr val="tx1">
                              <a:lumMod val="50000"/>
                            </a:schemeClr>
                          </a:solidFill>
                          <a:effectLst/>
                        </a:rPr>
                        <a:t>Business other than small and very small</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2016</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a:solidFill>
                            <a:schemeClr val="tx1">
                              <a:lumMod val="50000"/>
                            </a:schemeClr>
                          </a:solidFill>
                          <a:effectLst/>
                        </a:rPr>
                        <a:t>September 17, 2017</a:t>
                      </a:r>
                      <a:endParaRPr lang="en-US" sz="1400">
                        <a:solidFill>
                          <a:schemeClr val="tx1">
                            <a:lumMod val="50000"/>
                          </a:schemeClr>
                        </a:solidFill>
                        <a:effectLst/>
                        <a:latin typeface="Calibri"/>
                        <a:ea typeface="Calibri"/>
                        <a:cs typeface="Times New Roman"/>
                      </a:endParaRPr>
                    </a:p>
                  </a:txBody>
                  <a:tcPr marL="76200" marR="76200" marT="76200" marB="76200"/>
                </a:tc>
              </a:tr>
              <a:tr h="933463">
                <a:tc>
                  <a:txBody>
                    <a:bodyPr/>
                    <a:lstStyle/>
                    <a:p>
                      <a:pPr marL="0" marR="0">
                        <a:lnSpc>
                          <a:spcPct val="115000"/>
                        </a:lnSpc>
                        <a:spcBef>
                          <a:spcPts val="1425"/>
                        </a:spcBef>
                        <a:spcAft>
                          <a:spcPts val="1425"/>
                        </a:spcAft>
                      </a:pPr>
                      <a:r>
                        <a:rPr lang="en-US" sz="1400" dirty="0">
                          <a:solidFill>
                            <a:schemeClr val="tx1">
                              <a:lumMod val="50000"/>
                            </a:schemeClr>
                          </a:solidFill>
                          <a:effectLst/>
                        </a:rPr>
                        <a:t>Small business  (a business employing fewer than 500 full-time equivalent employees)</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2017</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a:solidFill>
                            <a:schemeClr val="tx1">
                              <a:lumMod val="50000"/>
                            </a:schemeClr>
                          </a:solidFill>
                          <a:effectLst/>
                        </a:rPr>
                        <a:t>September 17, 2018</a:t>
                      </a:r>
                      <a:endParaRPr lang="en-US" sz="1400">
                        <a:solidFill>
                          <a:schemeClr val="tx1">
                            <a:lumMod val="50000"/>
                          </a:schemeClr>
                        </a:solidFill>
                        <a:effectLst/>
                        <a:latin typeface="Calibri"/>
                        <a:ea typeface="Calibri"/>
                        <a:cs typeface="Times New Roman"/>
                      </a:endParaRPr>
                    </a:p>
                  </a:txBody>
                  <a:tcPr marL="76200" marR="76200" marT="76200" marB="76200"/>
                </a:tc>
              </a:tr>
              <a:tr h="2666918">
                <a:tc>
                  <a:txBody>
                    <a:bodyPr/>
                    <a:lstStyle/>
                    <a:p>
                      <a:pPr marL="0" marR="0">
                        <a:lnSpc>
                          <a:spcPct val="115000"/>
                        </a:lnSpc>
                        <a:spcBef>
                          <a:spcPts val="1425"/>
                        </a:spcBef>
                        <a:spcAft>
                          <a:spcPts val="1425"/>
                        </a:spcAft>
                      </a:pPr>
                      <a:r>
                        <a:rPr lang="en-US" sz="1400" dirty="0">
                          <a:solidFill>
                            <a:schemeClr val="tx1">
                              <a:lumMod val="50000"/>
                            </a:schemeClr>
                          </a:solidFill>
                          <a:effectLst/>
                        </a:rPr>
                        <a:t>Very small business (a business averaging less than </a:t>
                      </a:r>
                      <a:r>
                        <a:rPr lang="en-US" sz="1400" u="sng" dirty="0">
                          <a:solidFill>
                            <a:srgbClr val="FF0000"/>
                          </a:solidFill>
                          <a:effectLst/>
                        </a:rPr>
                        <a:t>$2,500,000</a:t>
                      </a:r>
                      <a:r>
                        <a:rPr lang="en-US" sz="1400" dirty="0">
                          <a:solidFill>
                            <a:srgbClr val="FF0000"/>
                          </a:solidFill>
                          <a:effectLst/>
                        </a:rPr>
                        <a:t>,</a:t>
                      </a:r>
                      <a:r>
                        <a:rPr lang="en-US" sz="1400" dirty="0">
                          <a:solidFill>
                            <a:schemeClr val="tx1">
                              <a:lumMod val="50000"/>
                            </a:schemeClr>
                          </a:solidFill>
                          <a:effectLst/>
                        </a:rPr>
                        <a:t> adjusted for inflation, per year, during the 3-year period preceding the applicable calendar year </a:t>
                      </a:r>
                      <a:r>
                        <a:rPr lang="en-US" sz="1400" u="sng" dirty="0">
                          <a:solidFill>
                            <a:srgbClr val="FF0000"/>
                          </a:solidFill>
                          <a:effectLst/>
                        </a:rPr>
                        <a:t>in sales of animal food plus</a:t>
                      </a:r>
                      <a:r>
                        <a:rPr lang="en-US" sz="1400" u="sng" dirty="0">
                          <a:solidFill>
                            <a:schemeClr val="tx1">
                              <a:lumMod val="50000"/>
                            </a:schemeClr>
                          </a:solidFill>
                          <a:effectLst/>
                        </a:rPr>
                        <a:t> </a:t>
                      </a:r>
                      <a:r>
                        <a:rPr lang="en-US" sz="1400" dirty="0">
                          <a:solidFill>
                            <a:schemeClr val="tx1">
                              <a:lumMod val="50000"/>
                            </a:schemeClr>
                          </a:solidFill>
                          <a:effectLst/>
                        </a:rPr>
                        <a:t>the market value of animal food manufactured, processed, packed, or held without sale (e.g., held for a fee or supplied to a farm without sale).</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2018</a:t>
                      </a:r>
                      <a:endParaRPr lang="en-US" sz="1400" dirty="0">
                        <a:solidFill>
                          <a:schemeClr val="tx1">
                            <a:lumMod val="50000"/>
                          </a:schemeClr>
                        </a:solidFill>
                        <a:effectLst/>
                        <a:latin typeface="Calibri"/>
                        <a:ea typeface="Calibri"/>
                        <a:cs typeface="Times New Roman"/>
                      </a:endParaRPr>
                    </a:p>
                  </a:txBody>
                  <a:tcPr marL="76200" marR="76200" marT="76200" marB="76200"/>
                </a:tc>
                <a:tc>
                  <a:txBody>
                    <a:bodyPr/>
                    <a:lstStyle/>
                    <a:p>
                      <a:pPr marL="0" marR="0">
                        <a:lnSpc>
                          <a:spcPct val="115000"/>
                        </a:lnSpc>
                        <a:spcBef>
                          <a:spcPts val="1425"/>
                        </a:spcBef>
                        <a:spcAft>
                          <a:spcPts val="1425"/>
                        </a:spcAft>
                      </a:pPr>
                      <a:r>
                        <a:rPr lang="en-US" sz="1400" dirty="0">
                          <a:solidFill>
                            <a:schemeClr val="tx1">
                              <a:lumMod val="50000"/>
                            </a:schemeClr>
                          </a:solidFill>
                          <a:effectLst/>
                        </a:rPr>
                        <a:t>September 17, 2019, except for records to support its status as a very small business (January 1, 2017)  </a:t>
                      </a:r>
                      <a:endParaRPr lang="en-US" sz="1400" dirty="0">
                        <a:solidFill>
                          <a:schemeClr val="tx1">
                            <a:lumMod val="50000"/>
                          </a:schemeClr>
                        </a:solidFill>
                        <a:effectLst/>
                        <a:latin typeface="Calibri"/>
                        <a:ea typeface="Calibri"/>
                        <a:cs typeface="Times New Roman"/>
                      </a:endParaRPr>
                    </a:p>
                  </a:txBody>
                  <a:tcPr marL="76200" marR="76200" marT="76200" marB="76200"/>
                </a:tc>
              </a:tr>
            </a:tbl>
          </a:graphicData>
        </a:graphic>
      </p:graphicFrame>
    </p:spTree>
    <p:extLst>
      <p:ext uri="{BB962C8B-B14F-4D97-AF65-F5344CB8AC3E}">
        <p14:creationId xmlns:p14="http://schemas.microsoft.com/office/powerpoint/2010/main" val="1228109555"/>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5600" dirty="0" smtClean="0">
                <a:solidFill>
                  <a:schemeClr val="tx2"/>
                </a:solidFill>
                <a:effectLst>
                  <a:outerShdw blurRad="38100" dist="38100" dir="2700000" algn="tl">
                    <a:srgbClr val="000000">
                      <a:alpha val="43137"/>
                    </a:srgbClr>
                  </a:outerShdw>
                </a:effectLst>
              </a:rPr>
              <a:t>APPROPRIATIONS </a:t>
            </a:r>
            <a:endParaRPr lang="en-US" sz="56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6911917"/>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BILL versus REPORT language</a:t>
            </a:r>
            <a:endParaRPr lang="en-US" b="1" dirty="0">
              <a:solidFill>
                <a:schemeClr val="tx2"/>
              </a:solidFill>
            </a:endParaRPr>
          </a:p>
        </p:txBody>
      </p:sp>
      <p:sp>
        <p:nvSpPr>
          <p:cNvPr id="3" name="Text Placeholder 2"/>
          <p:cNvSpPr>
            <a:spLocks noGrp="1"/>
          </p:cNvSpPr>
          <p:nvPr>
            <p:ph type="body" sz="quarter" idx="10"/>
          </p:nvPr>
        </p:nvSpPr>
        <p:spPr>
          <a:xfrm>
            <a:off x="533400" y="1524000"/>
            <a:ext cx="8305800" cy="3429000"/>
          </a:xfrm>
        </p:spPr>
        <p:txBody>
          <a:bodyPr/>
          <a:lstStyle/>
          <a:p>
            <a:r>
              <a:rPr lang="en-US" sz="2200" b="1" u="sng" dirty="0" smtClean="0">
                <a:solidFill>
                  <a:schemeClr val="tx2"/>
                </a:solidFill>
              </a:rPr>
              <a:t>BILL</a:t>
            </a:r>
            <a:r>
              <a:rPr lang="en-US" sz="2200" b="1" dirty="0" smtClean="0">
                <a:solidFill>
                  <a:schemeClr val="tx2"/>
                </a:solidFill>
              </a:rPr>
              <a:t>: </a:t>
            </a:r>
            <a:r>
              <a:rPr lang="en-US" sz="2200" dirty="0" smtClean="0">
                <a:solidFill>
                  <a:schemeClr val="tx2"/>
                </a:solidFill>
              </a:rPr>
              <a:t>High-level overview of appropriations for agencies.</a:t>
            </a:r>
          </a:p>
          <a:p>
            <a:pPr lvl="1"/>
            <a:r>
              <a:rPr lang="en-US" sz="2200" b="1" dirty="0" smtClean="0">
                <a:solidFill>
                  <a:schemeClr val="tx2"/>
                </a:solidFill>
              </a:rPr>
              <a:t>Text Example</a:t>
            </a:r>
            <a:r>
              <a:rPr lang="en-US" sz="2200" b="1" dirty="0">
                <a:solidFill>
                  <a:schemeClr val="tx2"/>
                </a:solidFill>
              </a:rPr>
              <a:t>: </a:t>
            </a:r>
            <a:r>
              <a:rPr lang="en-US" sz="2200" i="1" dirty="0">
                <a:solidFill>
                  <a:schemeClr val="tx2"/>
                </a:solidFill>
              </a:rPr>
              <a:t>For necessary expenses of the Office of the </a:t>
            </a:r>
            <a:r>
              <a:rPr lang="en-US" sz="2200" i="1" dirty="0" smtClean="0">
                <a:solidFill>
                  <a:schemeClr val="tx2"/>
                </a:solidFill>
              </a:rPr>
              <a:t>Chief Economist</a:t>
            </a:r>
            <a:r>
              <a:rPr lang="en-US" sz="2200" i="1" dirty="0">
                <a:solidFill>
                  <a:schemeClr val="tx2"/>
                </a:solidFill>
              </a:rPr>
              <a:t>, $16,777,000, of which </a:t>
            </a:r>
            <a:r>
              <a:rPr lang="en-US" sz="2200" i="1" dirty="0" smtClean="0">
                <a:solidFill>
                  <a:schemeClr val="tx2"/>
                </a:solidFill>
              </a:rPr>
              <a:t>$4,000,000 </a:t>
            </a:r>
            <a:r>
              <a:rPr lang="en-US" sz="2200" i="1" dirty="0">
                <a:solidFill>
                  <a:schemeClr val="tx2"/>
                </a:solidFill>
              </a:rPr>
              <a:t>shall be </a:t>
            </a:r>
            <a:r>
              <a:rPr lang="en-US" sz="2200" i="1" dirty="0" smtClean="0">
                <a:solidFill>
                  <a:schemeClr val="tx2"/>
                </a:solidFill>
              </a:rPr>
              <a:t>for </a:t>
            </a:r>
            <a:r>
              <a:rPr lang="en-US" sz="2200" i="1" dirty="0">
                <a:solidFill>
                  <a:schemeClr val="tx2"/>
                </a:solidFill>
              </a:rPr>
              <a:t>grants or cooperative agreements for policy research </a:t>
            </a:r>
            <a:r>
              <a:rPr lang="en-US" sz="2200" i="1" dirty="0" smtClean="0">
                <a:solidFill>
                  <a:schemeClr val="tx2"/>
                </a:solidFill>
              </a:rPr>
              <a:t>under </a:t>
            </a:r>
            <a:r>
              <a:rPr lang="en-US" sz="2200" i="1" dirty="0">
                <a:solidFill>
                  <a:schemeClr val="tx2"/>
                </a:solidFill>
              </a:rPr>
              <a:t>7 U.S.C. 3155. </a:t>
            </a:r>
            <a:endParaRPr lang="en-US" sz="2200" i="1" dirty="0" smtClean="0">
              <a:solidFill>
                <a:schemeClr val="tx2"/>
              </a:solidFill>
            </a:endParaRPr>
          </a:p>
          <a:p>
            <a:r>
              <a:rPr lang="en-US" sz="2200" b="1" u="sng" dirty="0" smtClean="0">
                <a:solidFill>
                  <a:schemeClr val="tx2"/>
                </a:solidFill>
              </a:rPr>
              <a:t>REPORT</a:t>
            </a:r>
            <a:r>
              <a:rPr lang="en-US" sz="2200" b="1" dirty="0" smtClean="0">
                <a:solidFill>
                  <a:schemeClr val="tx2"/>
                </a:solidFill>
              </a:rPr>
              <a:t>: </a:t>
            </a:r>
            <a:r>
              <a:rPr lang="en-US" sz="2200" dirty="0" smtClean="0">
                <a:solidFill>
                  <a:schemeClr val="tx2"/>
                </a:solidFill>
              </a:rPr>
              <a:t>The Committee’s line-item appropriations explanations for particular programs and funding areas.</a:t>
            </a:r>
            <a:endParaRPr lang="en-US" sz="2200" b="1" dirty="0" smtClean="0">
              <a:solidFill>
                <a:schemeClr val="tx2"/>
              </a:solidFill>
            </a:endParaRPr>
          </a:p>
          <a:p>
            <a:pPr lvl="1"/>
            <a:r>
              <a:rPr lang="en-US" sz="2200" b="1" dirty="0" smtClean="0">
                <a:solidFill>
                  <a:schemeClr val="tx2"/>
                </a:solidFill>
              </a:rPr>
              <a:t>Text Example</a:t>
            </a:r>
            <a:r>
              <a:rPr lang="en-US" sz="2200" b="1" dirty="0">
                <a:solidFill>
                  <a:schemeClr val="tx2"/>
                </a:solidFill>
              </a:rPr>
              <a:t>: </a:t>
            </a:r>
            <a:r>
              <a:rPr lang="en-US" sz="2200" i="1" dirty="0">
                <a:solidFill>
                  <a:schemeClr val="tx2"/>
                </a:solidFill>
              </a:rPr>
              <a:t>The fiscal year 2017 discretionary spending in this bill totals $21,299,000,000, which is $451,000,000 below the fiscal year </a:t>
            </a:r>
            <a:r>
              <a:rPr lang="en-US" sz="2200" i="1" dirty="0" smtClean="0">
                <a:solidFill>
                  <a:schemeClr val="tx2"/>
                </a:solidFill>
              </a:rPr>
              <a:t>2016 enacted </a:t>
            </a:r>
            <a:r>
              <a:rPr lang="en-US" sz="2200" i="1" dirty="0">
                <a:solidFill>
                  <a:schemeClr val="tx2"/>
                </a:solidFill>
              </a:rPr>
              <a:t>level and $281,000,000 below the President’s budget </a:t>
            </a:r>
            <a:r>
              <a:rPr lang="en-US" sz="2200" i="1" dirty="0" smtClean="0">
                <a:solidFill>
                  <a:schemeClr val="tx2"/>
                </a:solidFill>
              </a:rPr>
              <a:t>request for </a:t>
            </a:r>
            <a:r>
              <a:rPr lang="en-US" sz="2200" i="1" dirty="0">
                <a:solidFill>
                  <a:schemeClr val="tx2"/>
                </a:solidFill>
              </a:rPr>
              <a:t>fiscal year 2017. </a:t>
            </a:r>
          </a:p>
        </p:txBody>
      </p:sp>
    </p:spTree>
    <p:extLst>
      <p:ext uri="{BB962C8B-B14F-4D97-AF65-F5344CB8AC3E}">
        <p14:creationId xmlns:p14="http://schemas.microsoft.com/office/powerpoint/2010/main" val="3585618122"/>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Appropriations Process</a:t>
            </a:r>
            <a:endParaRPr lang="en-US" b="1" dirty="0">
              <a:solidFill>
                <a:schemeClr val="tx2"/>
              </a:solidFill>
            </a:endParaRPr>
          </a:p>
        </p:txBody>
      </p:sp>
      <p:sp>
        <p:nvSpPr>
          <p:cNvPr id="3" name="Text Placeholder 2"/>
          <p:cNvSpPr>
            <a:spLocks noGrp="1"/>
          </p:cNvSpPr>
          <p:nvPr>
            <p:ph type="body" sz="quarter" idx="10"/>
          </p:nvPr>
        </p:nvSpPr>
        <p:spPr>
          <a:xfrm>
            <a:off x="533400" y="1295400"/>
            <a:ext cx="8305800" cy="3429000"/>
          </a:xfrm>
        </p:spPr>
        <p:txBody>
          <a:bodyPr/>
          <a:lstStyle/>
          <a:p>
            <a:r>
              <a:rPr lang="en-US" sz="2600" b="1" dirty="0" smtClean="0">
                <a:solidFill>
                  <a:schemeClr val="tx2"/>
                </a:solidFill>
              </a:rPr>
              <a:t>February: </a:t>
            </a:r>
            <a:r>
              <a:rPr lang="en-US" sz="2600" dirty="0" smtClean="0">
                <a:solidFill>
                  <a:schemeClr val="tx2"/>
                </a:solidFill>
              </a:rPr>
              <a:t>President submits upcoming fiscal year budget requests</a:t>
            </a:r>
          </a:p>
          <a:p>
            <a:r>
              <a:rPr lang="en-US" sz="2600" b="1" dirty="0" smtClean="0">
                <a:solidFill>
                  <a:schemeClr val="tx2"/>
                </a:solidFill>
              </a:rPr>
              <a:t>March: </a:t>
            </a:r>
            <a:r>
              <a:rPr lang="en-US" sz="2600" dirty="0" smtClean="0">
                <a:solidFill>
                  <a:schemeClr val="tx2"/>
                </a:solidFill>
              </a:rPr>
              <a:t>Congress responds with their own budget</a:t>
            </a:r>
          </a:p>
          <a:p>
            <a:r>
              <a:rPr lang="en-US" sz="2600" dirty="0" smtClean="0">
                <a:solidFill>
                  <a:schemeClr val="tx2"/>
                </a:solidFill>
              </a:rPr>
              <a:t>Twelve appropriations subcommittees (both chambers)</a:t>
            </a:r>
          </a:p>
          <a:p>
            <a:pPr lvl="1"/>
            <a:r>
              <a:rPr lang="en-US" sz="2200" dirty="0" smtClean="0">
                <a:solidFill>
                  <a:schemeClr val="tx2"/>
                </a:solidFill>
              </a:rPr>
              <a:t>ASTA tracks:</a:t>
            </a:r>
          </a:p>
          <a:p>
            <a:pPr lvl="2"/>
            <a:r>
              <a:rPr lang="en-US" sz="2200" dirty="0" smtClean="0">
                <a:solidFill>
                  <a:schemeClr val="tx2"/>
                </a:solidFill>
              </a:rPr>
              <a:t>Agriculture Appropriations (</a:t>
            </a:r>
            <a:r>
              <a:rPr lang="en-US" sz="2200" i="1" dirty="0" smtClean="0">
                <a:solidFill>
                  <a:schemeClr val="tx2"/>
                </a:solidFill>
              </a:rPr>
              <a:t>Funds USDA and FDA</a:t>
            </a:r>
            <a:r>
              <a:rPr lang="en-US" sz="2200" dirty="0" smtClean="0">
                <a:solidFill>
                  <a:schemeClr val="tx2"/>
                </a:solidFill>
              </a:rPr>
              <a:t>)</a:t>
            </a:r>
          </a:p>
          <a:p>
            <a:pPr lvl="2"/>
            <a:r>
              <a:rPr lang="en-US" sz="2200" dirty="0" smtClean="0">
                <a:solidFill>
                  <a:schemeClr val="tx2"/>
                </a:solidFill>
              </a:rPr>
              <a:t>Interior and Environment Appropriations (</a:t>
            </a:r>
            <a:r>
              <a:rPr lang="en-US" sz="2200" i="1" dirty="0" smtClean="0">
                <a:solidFill>
                  <a:schemeClr val="tx2"/>
                </a:solidFill>
              </a:rPr>
              <a:t>Funds EPA and DOI</a:t>
            </a:r>
            <a:r>
              <a:rPr lang="en-US" sz="2200" dirty="0" smtClean="0">
                <a:solidFill>
                  <a:schemeClr val="tx2"/>
                </a:solidFill>
              </a:rPr>
              <a:t>)</a:t>
            </a:r>
          </a:p>
          <a:p>
            <a:r>
              <a:rPr lang="en-US" sz="3000" dirty="0" smtClean="0">
                <a:solidFill>
                  <a:schemeClr val="tx2"/>
                </a:solidFill>
              </a:rPr>
              <a:t>Odds of typical passage: </a:t>
            </a:r>
            <a:r>
              <a:rPr lang="en-US" sz="3000" b="1" dirty="0" smtClean="0">
                <a:solidFill>
                  <a:srgbClr val="FF0000"/>
                </a:solidFill>
              </a:rPr>
              <a:t>not great</a:t>
            </a:r>
          </a:p>
          <a:p>
            <a:pPr lvl="1"/>
            <a:r>
              <a:rPr lang="en-US" sz="2600" dirty="0" smtClean="0">
                <a:solidFill>
                  <a:schemeClr val="tx2"/>
                </a:solidFill>
              </a:rPr>
              <a:t>Process still important. Much of the language from bills will be recycled in future omnibus package.</a:t>
            </a:r>
          </a:p>
          <a:p>
            <a:pPr lvl="1"/>
            <a:r>
              <a:rPr lang="en-US" sz="2600" dirty="0" smtClean="0">
                <a:solidFill>
                  <a:schemeClr val="tx2"/>
                </a:solidFill>
              </a:rPr>
              <a:t>Congress likely to pass CR in September to fund government through March 2017.</a:t>
            </a:r>
            <a:endParaRPr lang="en-US" sz="2600" dirty="0">
              <a:solidFill>
                <a:schemeClr val="tx2"/>
              </a:solidFill>
            </a:endParaRPr>
          </a:p>
        </p:txBody>
      </p:sp>
    </p:spTree>
    <p:extLst>
      <p:ext uri="{BB962C8B-B14F-4D97-AF65-F5344CB8AC3E}">
        <p14:creationId xmlns:p14="http://schemas.microsoft.com/office/powerpoint/2010/main" val="881340845"/>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b="1" dirty="0">
                <a:solidFill>
                  <a:schemeClr val="tx2"/>
                </a:solidFill>
              </a:rPr>
              <a:t>House Appropriations - Agriculture</a:t>
            </a:r>
          </a:p>
        </p:txBody>
      </p:sp>
      <p:sp>
        <p:nvSpPr>
          <p:cNvPr id="3" name="Text Placeholder 2"/>
          <p:cNvSpPr>
            <a:spLocks noGrp="1"/>
          </p:cNvSpPr>
          <p:nvPr>
            <p:ph type="body" idx="1"/>
          </p:nvPr>
        </p:nvSpPr>
        <p:spPr>
          <a:xfrm>
            <a:off x="457200" y="1371600"/>
            <a:ext cx="4040188" cy="639762"/>
          </a:xfrm>
        </p:spPr>
        <p:txBody>
          <a:bodyPr/>
          <a:lstStyle/>
          <a:p>
            <a:r>
              <a:rPr lang="en-US" dirty="0" smtClean="0">
                <a:solidFill>
                  <a:schemeClr val="tx2"/>
                </a:solidFill>
              </a:rPr>
              <a:t>ARS</a:t>
            </a:r>
            <a:endParaRPr lang="en-US" dirty="0">
              <a:solidFill>
                <a:schemeClr val="tx2"/>
              </a:solidFill>
            </a:endParaRPr>
          </a:p>
        </p:txBody>
      </p:sp>
      <p:sp>
        <p:nvSpPr>
          <p:cNvPr id="4" name="Content Placeholder 3"/>
          <p:cNvSpPr>
            <a:spLocks noGrp="1"/>
          </p:cNvSpPr>
          <p:nvPr>
            <p:ph sz="half" idx="2"/>
          </p:nvPr>
        </p:nvSpPr>
        <p:spPr>
          <a:xfrm>
            <a:off x="457200" y="2057400"/>
            <a:ext cx="4040188" cy="3951288"/>
          </a:xfrm>
        </p:spPr>
        <p:txBody>
          <a:bodyPr/>
          <a:lstStyle/>
          <a:p>
            <a:pPr marL="342900" lvl="1" indent="-342900">
              <a:buFont typeface="Arial" panose="020B0604020202020204" pitchFamily="34" charset="0"/>
              <a:buChar char="•"/>
            </a:pPr>
            <a:r>
              <a:rPr lang="en-US" b="1" u="sng" dirty="0">
                <a:solidFill>
                  <a:schemeClr val="tx2"/>
                </a:solidFill>
              </a:rPr>
              <a:t>Germplasm Enhancement of Maize</a:t>
            </a:r>
            <a:r>
              <a:rPr lang="en-US" b="1" dirty="0">
                <a:solidFill>
                  <a:schemeClr val="tx2"/>
                </a:solidFill>
              </a:rPr>
              <a:t>: </a:t>
            </a:r>
            <a:r>
              <a:rPr lang="en-US" i="1" dirty="0">
                <a:solidFill>
                  <a:schemeClr val="tx2"/>
                </a:solidFill>
              </a:rPr>
              <a:t>The Committee supports the germplasm enhancement of maize project and encourages continued cooperation between ARS and industry. </a:t>
            </a:r>
          </a:p>
          <a:p>
            <a:endParaRPr lang="en-US" dirty="0"/>
          </a:p>
        </p:txBody>
      </p:sp>
      <p:sp>
        <p:nvSpPr>
          <p:cNvPr id="5" name="Text Placeholder 4"/>
          <p:cNvSpPr>
            <a:spLocks noGrp="1"/>
          </p:cNvSpPr>
          <p:nvPr>
            <p:ph type="body" sz="quarter" idx="3"/>
          </p:nvPr>
        </p:nvSpPr>
        <p:spPr>
          <a:xfrm>
            <a:off x="4419600" y="1371600"/>
            <a:ext cx="4041775" cy="639762"/>
          </a:xfrm>
        </p:spPr>
        <p:txBody>
          <a:bodyPr/>
          <a:lstStyle/>
          <a:p>
            <a:r>
              <a:rPr lang="en-US" dirty="0" smtClean="0">
                <a:solidFill>
                  <a:schemeClr val="tx2"/>
                </a:solidFill>
              </a:rPr>
              <a:t>APHIS</a:t>
            </a:r>
            <a:endParaRPr lang="en-US" dirty="0">
              <a:solidFill>
                <a:schemeClr val="tx2"/>
              </a:solidFill>
            </a:endParaRPr>
          </a:p>
        </p:txBody>
      </p:sp>
      <p:sp>
        <p:nvSpPr>
          <p:cNvPr id="6" name="Content Placeholder 5"/>
          <p:cNvSpPr>
            <a:spLocks noGrp="1"/>
          </p:cNvSpPr>
          <p:nvPr>
            <p:ph sz="quarter" idx="4"/>
          </p:nvPr>
        </p:nvSpPr>
        <p:spPr>
          <a:xfrm>
            <a:off x="4419600" y="2057400"/>
            <a:ext cx="4041775" cy="3951288"/>
          </a:xfrm>
        </p:spPr>
        <p:txBody>
          <a:bodyPr/>
          <a:lstStyle/>
          <a:p>
            <a:pPr marL="342900" lvl="1" indent="-342900">
              <a:buFont typeface="Arial" panose="020B0604020202020204" pitchFamily="34" charset="0"/>
              <a:buChar char="•"/>
            </a:pPr>
            <a:r>
              <a:rPr lang="en-US" sz="1200" b="1" u="sng" dirty="0">
                <a:solidFill>
                  <a:schemeClr val="tx2"/>
                </a:solidFill>
              </a:rPr>
              <a:t>Biotechnology Review Process</a:t>
            </a:r>
            <a:r>
              <a:rPr lang="en-US" sz="1200" dirty="0">
                <a:solidFill>
                  <a:schemeClr val="tx2"/>
                </a:solidFill>
              </a:rPr>
              <a:t>: </a:t>
            </a:r>
            <a:r>
              <a:rPr lang="en-US" sz="1200" i="1" dirty="0">
                <a:solidFill>
                  <a:schemeClr val="tx2"/>
                </a:solidFill>
              </a:rPr>
              <a:t>The Committee is aware of an Administration-wide effort to modernize the regulatory system for biotechnology products. As noted by the White House Office of Science and Technology Policy memo on the subject dated July 2, 2015, this regulatory system ‘‘. . . must protect public health, welfare, safety, and our environment while promoting economic growth, innovation, competitiveness, and job creation.’’ In moving forward, it should be noted that, since the establishment of the original coordinated framework over three decades ago, there are no known validated instances of harm to the environment, agriculture, or non-target organisms arising from the use of plants regulated by APHIS. The Committee encourages the agency to continue to maintain some of the benefits of the existing regulatory system, but find greater efficiencies and utilize this opportunity to include advances in biotechnology methodology. The agency should engage in a deliberative, science-based process devoid of political agendas and the baseless </a:t>
            </a:r>
            <a:r>
              <a:rPr lang="en-US" sz="1200" i="1" dirty="0" smtClean="0">
                <a:solidFill>
                  <a:schemeClr val="tx2"/>
                </a:solidFill>
              </a:rPr>
              <a:t/>
            </a:r>
            <a:br>
              <a:rPr lang="en-US" sz="1200" i="1" dirty="0" smtClean="0">
                <a:solidFill>
                  <a:schemeClr val="tx2"/>
                </a:solidFill>
              </a:rPr>
            </a:br>
            <a:r>
              <a:rPr lang="en-US" sz="1200" i="1" dirty="0" smtClean="0">
                <a:solidFill>
                  <a:schemeClr val="tx2"/>
                </a:solidFill>
              </a:rPr>
              <a:t>scare </a:t>
            </a:r>
            <a:r>
              <a:rPr lang="en-US" sz="1200" i="1" dirty="0">
                <a:solidFill>
                  <a:schemeClr val="tx2"/>
                </a:solidFill>
              </a:rPr>
              <a:t>tactics used to disparage the industry. </a:t>
            </a:r>
          </a:p>
          <a:p>
            <a:endParaRPr lang="en-US" dirty="0"/>
          </a:p>
        </p:txBody>
      </p:sp>
    </p:spTree>
    <p:extLst>
      <p:ext uri="{BB962C8B-B14F-4D97-AF65-F5344CB8AC3E}">
        <p14:creationId xmlns:p14="http://schemas.microsoft.com/office/powerpoint/2010/main" val="1394447235"/>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00" b="1" dirty="0">
                <a:solidFill>
                  <a:schemeClr val="tx2"/>
                </a:solidFill>
              </a:rPr>
              <a:t>House Appropriations </a:t>
            </a:r>
            <a:r>
              <a:rPr lang="en-US" sz="4200" b="1" dirty="0" smtClean="0">
                <a:solidFill>
                  <a:schemeClr val="tx2"/>
                </a:solidFill>
              </a:rPr>
              <a:t>– Agriculture </a:t>
            </a:r>
            <a:r>
              <a:rPr lang="en-US" dirty="0" smtClean="0"/>
              <a:t>	</a:t>
            </a:r>
            <a:endParaRPr lang="en-US" dirty="0"/>
          </a:p>
        </p:txBody>
      </p:sp>
      <p:sp>
        <p:nvSpPr>
          <p:cNvPr id="3" name="Text Placeholder 2"/>
          <p:cNvSpPr>
            <a:spLocks noGrp="1"/>
          </p:cNvSpPr>
          <p:nvPr>
            <p:ph type="body" idx="1"/>
          </p:nvPr>
        </p:nvSpPr>
        <p:spPr>
          <a:xfrm>
            <a:off x="457200" y="1295400"/>
            <a:ext cx="4040188" cy="639762"/>
          </a:xfrm>
        </p:spPr>
        <p:txBody>
          <a:bodyPr/>
          <a:lstStyle/>
          <a:p>
            <a:r>
              <a:rPr lang="en-US" dirty="0" smtClean="0">
                <a:solidFill>
                  <a:schemeClr val="tx2"/>
                </a:solidFill>
              </a:rPr>
              <a:t>NRCS	</a:t>
            </a:r>
            <a:endParaRPr lang="en-US" dirty="0">
              <a:solidFill>
                <a:schemeClr val="tx2"/>
              </a:solidFill>
            </a:endParaRPr>
          </a:p>
        </p:txBody>
      </p:sp>
      <p:sp>
        <p:nvSpPr>
          <p:cNvPr id="4" name="Content Placeholder 3"/>
          <p:cNvSpPr>
            <a:spLocks noGrp="1"/>
          </p:cNvSpPr>
          <p:nvPr>
            <p:ph sz="half" idx="2"/>
          </p:nvPr>
        </p:nvSpPr>
        <p:spPr>
          <a:xfrm>
            <a:off x="457200" y="1981200"/>
            <a:ext cx="4040188" cy="3951288"/>
          </a:xfrm>
        </p:spPr>
        <p:txBody>
          <a:bodyPr/>
          <a:lstStyle/>
          <a:p>
            <a:r>
              <a:rPr lang="en-US" sz="1800" dirty="0">
                <a:solidFill>
                  <a:schemeClr val="tx2"/>
                </a:solidFill>
              </a:rPr>
              <a:t>The Committee provides $9,300,000 for the Snow Survey and Water Forecasting Program; </a:t>
            </a:r>
            <a:r>
              <a:rPr lang="en-US" sz="1800" b="1" dirty="0">
                <a:solidFill>
                  <a:srgbClr val="FF0000"/>
                </a:solidFill>
              </a:rPr>
              <a:t>$9,400,000 for the Plant Materials Centers</a:t>
            </a:r>
            <a:r>
              <a:rPr lang="en-US" sz="1800" dirty="0">
                <a:solidFill>
                  <a:schemeClr val="tx2"/>
                </a:solidFill>
              </a:rPr>
              <a:t>; and $80,000,000 for the Soil Surveys Program. </a:t>
            </a:r>
            <a:endParaRPr lang="en-US" sz="1800" dirty="0" smtClean="0">
              <a:solidFill>
                <a:schemeClr val="tx2"/>
              </a:solidFill>
            </a:endParaRPr>
          </a:p>
          <a:p>
            <a:r>
              <a:rPr lang="en-US" sz="1800" b="1" u="sng" dirty="0" smtClean="0">
                <a:solidFill>
                  <a:schemeClr val="tx2"/>
                </a:solidFill>
              </a:rPr>
              <a:t>Milkweed</a:t>
            </a:r>
            <a:r>
              <a:rPr lang="en-US" sz="1800" dirty="0" smtClean="0">
                <a:solidFill>
                  <a:schemeClr val="tx2"/>
                </a:solidFill>
              </a:rPr>
              <a:t>: </a:t>
            </a:r>
            <a:r>
              <a:rPr lang="en-US" sz="1800" i="1" dirty="0" smtClean="0">
                <a:solidFill>
                  <a:schemeClr val="tx2"/>
                </a:solidFill>
              </a:rPr>
              <a:t>The </a:t>
            </a:r>
            <a:r>
              <a:rPr lang="en-US" sz="1800" i="1" dirty="0">
                <a:solidFill>
                  <a:schemeClr val="tx2"/>
                </a:solidFill>
              </a:rPr>
              <a:t>Committee is concerned about the rapid decline in milkweed for monarch butterfly habitat. The Committee encourages NRCS consider the increased benefits of restoring milkweed for monarch habitat in fiscal year 2017. </a:t>
            </a:r>
          </a:p>
        </p:txBody>
      </p:sp>
      <p:sp>
        <p:nvSpPr>
          <p:cNvPr id="5" name="Text Placeholder 4"/>
          <p:cNvSpPr>
            <a:spLocks noGrp="1"/>
          </p:cNvSpPr>
          <p:nvPr>
            <p:ph type="body" sz="quarter" idx="3"/>
          </p:nvPr>
        </p:nvSpPr>
        <p:spPr>
          <a:xfrm>
            <a:off x="4419600" y="1219200"/>
            <a:ext cx="4041775" cy="639762"/>
          </a:xfrm>
        </p:spPr>
        <p:txBody>
          <a:bodyPr/>
          <a:lstStyle/>
          <a:p>
            <a:r>
              <a:rPr lang="en-US" dirty="0" smtClean="0">
                <a:solidFill>
                  <a:schemeClr val="tx2"/>
                </a:solidFill>
              </a:rPr>
              <a:t>FDA</a:t>
            </a:r>
            <a:endParaRPr lang="en-US" dirty="0">
              <a:solidFill>
                <a:schemeClr val="tx2"/>
              </a:solidFill>
            </a:endParaRPr>
          </a:p>
        </p:txBody>
      </p:sp>
      <p:sp>
        <p:nvSpPr>
          <p:cNvPr id="6" name="Content Placeholder 5"/>
          <p:cNvSpPr>
            <a:spLocks noGrp="1"/>
          </p:cNvSpPr>
          <p:nvPr>
            <p:ph sz="quarter" idx="4"/>
          </p:nvPr>
        </p:nvSpPr>
        <p:spPr>
          <a:xfrm>
            <a:off x="4419600" y="1981200"/>
            <a:ext cx="4041775" cy="3951288"/>
          </a:xfrm>
        </p:spPr>
        <p:txBody>
          <a:bodyPr/>
          <a:lstStyle/>
          <a:p>
            <a:r>
              <a:rPr lang="en-US" sz="1200" b="1" u="sng" dirty="0">
                <a:solidFill>
                  <a:schemeClr val="tx2"/>
                </a:solidFill>
              </a:rPr>
              <a:t>Crop Biotechnology &amp; Biotech </a:t>
            </a:r>
            <a:r>
              <a:rPr lang="en-US" sz="1200" b="1" u="sng" dirty="0" smtClean="0">
                <a:solidFill>
                  <a:schemeClr val="tx2"/>
                </a:solidFill>
              </a:rPr>
              <a:t>Ingredients</a:t>
            </a:r>
            <a:r>
              <a:rPr lang="en-US" sz="1200" b="1" dirty="0" smtClean="0">
                <a:solidFill>
                  <a:schemeClr val="tx2"/>
                </a:solidFill>
              </a:rPr>
              <a:t>:  </a:t>
            </a:r>
            <a:r>
              <a:rPr lang="en-US" sz="1300" i="1" dirty="0" smtClean="0">
                <a:solidFill>
                  <a:schemeClr val="tx2"/>
                </a:solidFill>
              </a:rPr>
              <a:t>Plants</a:t>
            </a:r>
            <a:r>
              <a:rPr lang="en-US" sz="1300" i="1" dirty="0">
                <a:solidFill>
                  <a:schemeClr val="tx2"/>
                </a:solidFill>
              </a:rPr>
              <a:t>, food, and food ingredients developed using genetic engineering were introduced into the U.S. food supply in the 1990s. Public and private sector scientists knowledgeable in genetic engineering, toxicology, chemistry, nutrition, and other scientific areas have carefully evaluated and assessed the safety of these products and have determined that such products are safe for human and animal consumption. The Committee provides a total of $3,000,000 for the FDA to coordinate with USDA to provide education and outreach to the public on the safety and benefits of crop biotechnology and food and animal feed ingredients derived from biotechnology. The Committee expects this educational information to be posted on both agency websites and through other social media </a:t>
            </a:r>
            <a:br>
              <a:rPr lang="en-US" sz="1300" i="1" dirty="0">
                <a:solidFill>
                  <a:schemeClr val="tx2"/>
                </a:solidFill>
              </a:rPr>
            </a:br>
            <a:r>
              <a:rPr lang="en-US" sz="1300" i="1" dirty="0" smtClean="0">
                <a:solidFill>
                  <a:schemeClr val="tx2"/>
                </a:solidFill>
              </a:rPr>
              <a:t>and </a:t>
            </a:r>
            <a:r>
              <a:rPr lang="en-US" sz="1300" i="1" dirty="0">
                <a:solidFill>
                  <a:schemeClr val="tx2"/>
                </a:solidFill>
              </a:rPr>
              <a:t>communications platforms within 60 days of enactment of this Act. </a:t>
            </a:r>
          </a:p>
        </p:txBody>
      </p:sp>
    </p:spTree>
    <p:extLst>
      <p:ext uri="{BB962C8B-B14F-4D97-AF65-F5344CB8AC3E}">
        <p14:creationId xmlns:p14="http://schemas.microsoft.com/office/powerpoint/2010/main" val="3378222553"/>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200" b="1" dirty="0" smtClean="0">
                <a:solidFill>
                  <a:schemeClr val="tx2"/>
                </a:solidFill>
              </a:rPr>
              <a:t>Senate Appropriations - Agriculture</a:t>
            </a:r>
            <a:endParaRPr lang="en-US" sz="4200" b="1" dirty="0">
              <a:solidFill>
                <a:schemeClr val="tx2"/>
              </a:solidFill>
            </a:endParaRPr>
          </a:p>
        </p:txBody>
      </p:sp>
      <p:sp>
        <p:nvSpPr>
          <p:cNvPr id="8" name="Text Placeholder 7"/>
          <p:cNvSpPr>
            <a:spLocks noGrp="1"/>
          </p:cNvSpPr>
          <p:nvPr>
            <p:ph type="body" idx="1"/>
          </p:nvPr>
        </p:nvSpPr>
        <p:spPr>
          <a:xfrm>
            <a:off x="457200" y="1219200"/>
            <a:ext cx="4040188" cy="639762"/>
          </a:xfrm>
        </p:spPr>
        <p:txBody>
          <a:bodyPr/>
          <a:lstStyle/>
          <a:p>
            <a:r>
              <a:rPr lang="en-US" dirty="0" smtClean="0">
                <a:solidFill>
                  <a:schemeClr val="tx2"/>
                </a:solidFill>
              </a:rPr>
              <a:t>ARS</a:t>
            </a:r>
            <a:endParaRPr lang="en-US" dirty="0">
              <a:solidFill>
                <a:schemeClr val="tx2"/>
              </a:solidFill>
            </a:endParaRPr>
          </a:p>
        </p:txBody>
      </p:sp>
      <p:sp>
        <p:nvSpPr>
          <p:cNvPr id="9" name="Content Placeholder 8"/>
          <p:cNvSpPr>
            <a:spLocks noGrp="1"/>
          </p:cNvSpPr>
          <p:nvPr>
            <p:ph sz="half" idx="2"/>
          </p:nvPr>
        </p:nvSpPr>
        <p:spPr>
          <a:xfrm>
            <a:off x="457200" y="1905000"/>
            <a:ext cx="4040188" cy="3951288"/>
          </a:xfrm>
        </p:spPr>
        <p:txBody>
          <a:bodyPr/>
          <a:lstStyle/>
          <a:p>
            <a:r>
              <a:rPr lang="en-US" sz="1600" b="1" u="sng" dirty="0">
                <a:solidFill>
                  <a:schemeClr val="tx2"/>
                </a:solidFill>
              </a:rPr>
              <a:t>Classical Plant </a:t>
            </a:r>
            <a:r>
              <a:rPr lang="en-US" sz="1600" b="1" u="sng" dirty="0" smtClean="0">
                <a:solidFill>
                  <a:schemeClr val="tx2"/>
                </a:solidFill>
              </a:rPr>
              <a:t>Breeding: </a:t>
            </a:r>
            <a:r>
              <a:rPr lang="en-US" sz="1600" i="1" dirty="0" smtClean="0">
                <a:solidFill>
                  <a:schemeClr val="tx2"/>
                </a:solidFill>
              </a:rPr>
              <a:t>The </a:t>
            </a:r>
            <a:r>
              <a:rPr lang="en-US" sz="1600" i="1" dirty="0">
                <a:solidFill>
                  <a:schemeClr val="tx2"/>
                </a:solidFill>
              </a:rPr>
              <a:t>Committee is aware of the need to enhance classical plant breeding, and encourages ARS to invest in research to improve genetic resources and cultivars for the benefit of U.S. producers, seed companies, processors and consumers. This research should focus on breeding improved germplasm and varieties with higher yields, improved disease and pest resistance and resilience to weather extremes. Additionally, methods and tools should be developed to enable classical breeders to choose better breeding parents and speed up variety development. </a:t>
            </a:r>
          </a:p>
        </p:txBody>
      </p:sp>
      <p:sp>
        <p:nvSpPr>
          <p:cNvPr id="10" name="Text Placeholder 9"/>
          <p:cNvSpPr>
            <a:spLocks noGrp="1"/>
          </p:cNvSpPr>
          <p:nvPr>
            <p:ph type="body" sz="quarter" idx="3"/>
          </p:nvPr>
        </p:nvSpPr>
        <p:spPr>
          <a:xfrm>
            <a:off x="4648200" y="1219200"/>
            <a:ext cx="4041775" cy="639762"/>
          </a:xfrm>
        </p:spPr>
        <p:txBody>
          <a:bodyPr/>
          <a:lstStyle/>
          <a:p>
            <a:r>
              <a:rPr lang="en-US" dirty="0" smtClean="0"/>
              <a:t>	</a:t>
            </a:r>
            <a:endParaRPr lang="en-US" dirty="0"/>
          </a:p>
        </p:txBody>
      </p:sp>
      <p:sp>
        <p:nvSpPr>
          <p:cNvPr id="11" name="Content Placeholder 10"/>
          <p:cNvSpPr>
            <a:spLocks noGrp="1"/>
          </p:cNvSpPr>
          <p:nvPr>
            <p:ph sz="quarter" idx="4"/>
          </p:nvPr>
        </p:nvSpPr>
        <p:spPr>
          <a:xfrm>
            <a:off x="4648200" y="1905000"/>
            <a:ext cx="4041775" cy="3951288"/>
          </a:xfrm>
        </p:spPr>
        <p:txBody>
          <a:bodyPr/>
          <a:lstStyle/>
          <a:p>
            <a:r>
              <a:rPr lang="en-US" sz="1500" b="1" u="sng" dirty="0">
                <a:solidFill>
                  <a:schemeClr val="tx2"/>
                </a:solidFill>
              </a:rPr>
              <a:t>Cover Crops Research and </a:t>
            </a:r>
            <a:r>
              <a:rPr lang="en-US" sz="1500" b="1" u="sng" dirty="0" smtClean="0">
                <a:solidFill>
                  <a:schemeClr val="tx2"/>
                </a:solidFill>
              </a:rPr>
              <a:t>Outreach</a:t>
            </a:r>
            <a:r>
              <a:rPr lang="en-US" sz="1500" dirty="0" smtClean="0">
                <a:solidFill>
                  <a:schemeClr val="tx2"/>
                </a:solidFill>
              </a:rPr>
              <a:t>: </a:t>
            </a:r>
            <a:r>
              <a:rPr lang="en-US" sz="1500" i="1" dirty="0" smtClean="0">
                <a:solidFill>
                  <a:schemeClr val="tx2"/>
                </a:solidFill>
              </a:rPr>
              <a:t>The </a:t>
            </a:r>
            <a:r>
              <a:rPr lang="en-US" sz="1500" i="1" dirty="0">
                <a:solidFill>
                  <a:schemeClr val="tx2"/>
                </a:solidFill>
              </a:rPr>
              <a:t>Committee recognizes the importance of developing profitable and practicable cover crop options for use in dairy, grain, and vegetable production systems, including for use in no-till organic systems and as forages. Therefore, the Committee recommendation includes $750,000 for ARS to support research with the purposes of improving measures of soil health and resiliency, varietal development, optimizing dairy forage species combinations, timing and strategies for cover crop seeding and termination, forage integration into organic dairy systems, and mitigation of environmental and extreme rainfall </a:t>
            </a:r>
            <a:r>
              <a:rPr lang="en-US" sz="1500" i="1" dirty="0" smtClean="0">
                <a:solidFill>
                  <a:schemeClr val="tx2"/>
                </a:solidFill>
              </a:rPr>
              <a:t/>
            </a:r>
            <a:br>
              <a:rPr lang="en-US" sz="1500" i="1" dirty="0" smtClean="0">
                <a:solidFill>
                  <a:schemeClr val="tx2"/>
                </a:solidFill>
              </a:rPr>
            </a:br>
            <a:r>
              <a:rPr lang="en-US" sz="1500" i="1" dirty="0" smtClean="0">
                <a:solidFill>
                  <a:schemeClr val="tx2"/>
                </a:solidFill>
              </a:rPr>
              <a:t>impacts </a:t>
            </a:r>
            <a:r>
              <a:rPr lang="en-US" sz="1500" i="1" dirty="0">
                <a:solidFill>
                  <a:schemeClr val="tx2"/>
                </a:solidFill>
              </a:rPr>
              <a:t>on water quality and soil </a:t>
            </a:r>
            <a:r>
              <a:rPr lang="en-US" sz="1500" i="1" dirty="0" smtClean="0">
                <a:solidFill>
                  <a:schemeClr val="tx2"/>
                </a:solidFill>
              </a:rPr>
              <a:t/>
            </a:r>
            <a:br>
              <a:rPr lang="en-US" sz="1500" i="1" dirty="0" smtClean="0">
                <a:solidFill>
                  <a:schemeClr val="tx2"/>
                </a:solidFill>
              </a:rPr>
            </a:br>
            <a:r>
              <a:rPr lang="en-US" sz="1500" i="1" dirty="0" smtClean="0">
                <a:solidFill>
                  <a:schemeClr val="tx2"/>
                </a:solidFill>
              </a:rPr>
              <a:t>security </a:t>
            </a:r>
            <a:r>
              <a:rPr lang="en-US" sz="1500" i="1" dirty="0">
                <a:solidFill>
                  <a:schemeClr val="tx2"/>
                </a:solidFill>
              </a:rPr>
              <a:t>for diverse cover crop systems. </a:t>
            </a:r>
          </a:p>
        </p:txBody>
      </p:sp>
    </p:spTree>
    <p:extLst>
      <p:ext uri="{BB962C8B-B14F-4D97-AF65-F5344CB8AC3E}">
        <p14:creationId xmlns:p14="http://schemas.microsoft.com/office/powerpoint/2010/main" val="1025352602"/>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10000"/>
                  </a:schemeClr>
                </a:solidFill>
              </a:rPr>
              <a:t>Vermont Labeling Law </a:t>
            </a:r>
            <a:endParaRPr lang="en-US" dirty="0">
              <a:solidFill>
                <a:schemeClr val="accent1">
                  <a:lumMod val="10000"/>
                </a:schemeClr>
              </a:solidFill>
            </a:endParaRPr>
          </a:p>
        </p:txBody>
      </p:sp>
      <p:sp>
        <p:nvSpPr>
          <p:cNvPr id="3" name="Text Placeholder 2"/>
          <p:cNvSpPr>
            <a:spLocks noGrp="1"/>
          </p:cNvSpPr>
          <p:nvPr>
            <p:ph type="body" sz="quarter" idx="10"/>
          </p:nvPr>
        </p:nvSpPr>
        <p:spPr/>
        <p:txBody>
          <a:bodyPr/>
          <a:lstStyle/>
          <a:p>
            <a:r>
              <a:rPr lang="en-US" dirty="0" smtClean="0">
                <a:solidFill>
                  <a:schemeClr val="accent1">
                    <a:lumMod val="10000"/>
                  </a:schemeClr>
                </a:solidFill>
              </a:rPr>
              <a:t>Takes effect July 1, 2016</a:t>
            </a:r>
          </a:p>
          <a:p>
            <a:r>
              <a:rPr lang="en-US" dirty="0" smtClean="0">
                <a:solidFill>
                  <a:schemeClr val="accent1">
                    <a:lumMod val="10000"/>
                  </a:schemeClr>
                </a:solidFill>
              </a:rPr>
              <a:t>Improperly </a:t>
            </a:r>
            <a:r>
              <a:rPr lang="en-US" dirty="0">
                <a:solidFill>
                  <a:schemeClr val="accent1">
                    <a:lumMod val="10000"/>
                  </a:schemeClr>
                </a:solidFill>
              </a:rPr>
              <a:t>labeled foods </a:t>
            </a:r>
            <a:r>
              <a:rPr lang="en-US" dirty="0" smtClean="0">
                <a:solidFill>
                  <a:schemeClr val="accent1">
                    <a:lumMod val="10000"/>
                  </a:schemeClr>
                </a:solidFill>
              </a:rPr>
              <a:t>must have </a:t>
            </a:r>
            <a:r>
              <a:rPr lang="en-US" dirty="0">
                <a:solidFill>
                  <a:schemeClr val="accent1">
                    <a:lumMod val="10000"/>
                  </a:schemeClr>
                </a:solidFill>
              </a:rPr>
              <a:t>been packaged and distributed to the retailer prior to July 1, 2016. </a:t>
            </a:r>
            <a:endParaRPr lang="en-US" dirty="0" smtClean="0">
              <a:solidFill>
                <a:schemeClr val="accent1">
                  <a:lumMod val="10000"/>
                </a:schemeClr>
              </a:solidFill>
            </a:endParaRPr>
          </a:p>
          <a:p>
            <a:r>
              <a:rPr lang="en-US" dirty="0" smtClean="0">
                <a:solidFill>
                  <a:schemeClr val="accent1">
                    <a:lumMod val="10000"/>
                  </a:schemeClr>
                </a:solidFill>
              </a:rPr>
              <a:t>No extension </a:t>
            </a:r>
            <a:r>
              <a:rPr lang="en-US" dirty="0">
                <a:solidFill>
                  <a:schemeClr val="accent1">
                    <a:lumMod val="10000"/>
                  </a:schemeClr>
                </a:solidFill>
              </a:rPr>
              <a:t>of time to come into </a:t>
            </a:r>
            <a:r>
              <a:rPr lang="en-US" dirty="0" smtClean="0">
                <a:solidFill>
                  <a:schemeClr val="accent1">
                    <a:lumMod val="10000"/>
                  </a:schemeClr>
                </a:solidFill>
              </a:rPr>
              <a:t>compliance</a:t>
            </a:r>
            <a:r>
              <a:rPr lang="en-US" dirty="0">
                <a:solidFill>
                  <a:schemeClr val="accent1">
                    <a:lumMod val="10000"/>
                  </a:schemeClr>
                </a:solidFill>
              </a:rPr>
              <a:t> after July 1, </a:t>
            </a:r>
            <a:r>
              <a:rPr lang="en-US" dirty="0" smtClean="0">
                <a:solidFill>
                  <a:schemeClr val="accent1">
                    <a:lumMod val="10000"/>
                  </a:schemeClr>
                </a:solidFill>
              </a:rPr>
              <a:t>2016.</a:t>
            </a:r>
            <a:endParaRPr lang="en-US" dirty="0">
              <a:solidFill>
                <a:schemeClr val="accent1">
                  <a:lumMod val="10000"/>
                </a:schemeClr>
              </a:solidFill>
            </a:endParaRPr>
          </a:p>
        </p:txBody>
      </p:sp>
    </p:spTree>
    <p:extLst>
      <p:ext uri="{BB962C8B-B14F-4D97-AF65-F5344CB8AC3E}">
        <p14:creationId xmlns:p14="http://schemas.microsoft.com/office/powerpoint/2010/main" val="211510994"/>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200" b="1" dirty="0">
                <a:solidFill>
                  <a:schemeClr val="tx2"/>
                </a:solidFill>
              </a:rPr>
              <a:t>Senate Appropriations - Agriculture</a:t>
            </a:r>
          </a:p>
        </p:txBody>
      </p:sp>
      <p:sp>
        <p:nvSpPr>
          <p:cNvPr id="2" name="Text Placeholder 1"/>
          <p:cNvSpPr>
            <a:spLocks noGrp="1"/>
          </p:cNvSpPr>
          <p:nvPr>
            <p:ph type="body" idx="1"/>
          </p:nvPr>
        </p:nvSpPr>
        <p:spPr>
          <a:xfrm>
            <a:off x="457200" y="1295400"/>
            <a:ext cx="4040188" cy="639762"/>
          </a:xfrm>
        </p:spPr>
        <p:txBody>
          <a:bodyPr/>
          <a:lstStyle/>
          <a:p>
            <a:r>
              <a:rPr lang="en-US" dirty="0" smtClean="0">
                <a:solidFill>
                  <a:schemeClr val="tx2"/>
                </a:solidFill>
              </a:rPr>
              <a:t>ARS</a:t>
            </a:r>
            <a:r>
              <a:rPr lang="en-US" dirty="0" smtClean="0"/>
              <a:t> </a:t>
            </a:r>
            <a:endParaRPr lang="en-US" dirty="0"/>
          </a:p>
        </p:txBody>
      </p:sp>
      <p:sp>
        <p:nvSpPr>
          <p:cNvPr id="3" name="Content Placeholder 2"/>
          <p:cNvSpPr>
            <a:spLocks noGrp="1"/>
          </p:cNvSpPr>
          <p:nvPr>
            <p:ph sz="half" idx="2"/>
          </p:nvPr>
        </p:nvSpPr>
        <p:spPr>
          <a:xfrm>
            <a:off x="457200" y="1981200"/>
            <a:ext cx="4040188" cy="3951288"/>
          </a:xfrm>
        </p:spPr>
        <p:txBody>
          <a:bodyPr/>
          <a:lstStyle/>
          <a:p>
            <a:r>
              <a:rPr lang="en-US" sz="1800" b="1" u="sng" dirty="0">
                <a:solidFill>
                  <a:schemeClr val="tx2"/>
                </a:solidFill>
              </a:rPr>
              <a:t>Genomes to </a:t>
            </a:r>
            <a:r>
              <a:rPr lang="en-US" sz="1800" b="1" u="sng" dirty="0" smtClean="0">
                <a:solidFill>
                  <a:schemeClr val="tx2"/>
                </a:solidFill>
              </a:rPr>
              <a:t>Fields</a:t>
            </a:r>
            <a:r>
              <a:rPr lang="en-US" sz="1800" dirty="0" smtClean="0">
                <a:solidFill>
                  <a:schemeClr val="tx2"/>
                </a:solidFill>
              </a:rPr>
              <a:t>: </a:t>
            </a:r>
            <a:r>
              <a:rPr lang="en-US" sz="1800" i="1" dirty="0" smtClean="0">
                <a:solidFill>
                  <a:schemeClr val="tx2"/>
                </a:solidFill>
              </a:rPr>
              <a:t>The </a:t>
            </a:r>
            <a:r>
              <a:rPr lang="en-US" sz="1800" i="1" dirty="0">
                <a:solidFill>
                  <a:schemeClr val="tx2"/>
                </a:solidFill>
              </a:rPr>
              <a:t>Committee encourages ARS to expand the Germplasm Enhancement of Maize [GEM] project and has provided $1,250,000 to complement the existing USDA maize germplasm programs and support the emerging large-scale public sector effort to investigate the interaction of maize genome variation and environments, known as the Genomes to Fields project. </a:t>
            </a:r>
          </a:p>
        </p:txBody>
      </p:sp>
      <p:sp>
        <p:nvSpPr>
          <p:cNvPr id="10" name="Content Placeholder 9"/>
          <p:cNvSpPr>
            <a:spLocks noGrp="1"/>
          </p:cNvSpPr>
          <p:nvPr>
            <p:ph sz="quarter" idx="4"/>
          </p:nvPr>
        </p:nvSpPr>
        <p:spPr>
          <a:xfrm>
            <a:off x="4648200" y="1981200"/>
            <a:ext cx="4041775" cy="3951288"/>
          </a:xfrm>
        </p:spPr>
        <p:txBody>
          <a:bodyPr/>
          <a:lstStyle/>
          <a:p>
            <a:r>
              <a:rPr lang="en-US" sz="1800" b="1" u="sng" dirty="0">
                <a:solidFill>
                  <a:schemeClr val="tx2"/>
                </a:solidFill>
              </a:rPr>
              <a:t>Office of Pest Management </a:t>
            </a:r>
            <a:r>
              <a:rPr lang="en-US" sz="1800" b="1" u="sng" dirty="0" smtClean="0">
                <a:solidFill>
                  <a:schemeClr val="tx2"/>
                </a:solidFill>
              </a:rPr>
              <a:t>Policy</a:t>
            </a:r>
            <a:r>
              <a:rPr lang="en-US" sz="1800" dirty="0" smtClean="0">
                <a:solidFill>
                  <a:schemeClr val="tx2"/>
                </a:solidFill>
              </a:rPr>
              <a:t>: </a:t>
            </a:r>
            <a:r>
              <a:rPr lang="en-US" sz="1800" i="1" dirty="0" smtClean="0">
                <a:solidFill>
                  <a:schemeClr val="tx2"/>
                </a:solidFill>
              </a:rPr>
              <a:t>The </a:t>
            </a:r>
            <a:r>
              <a:rPr lang="en-US" sz="1800" i="1" dirty="0">
                <a:solidFill>
                  <a:schemeClr val="tx2"/>
                </a:solidFill>
              </a:rPr>
              <a:t>Committee </a:t>
            </a:r>
            <a:r>
              <a:rPr lang="en-US" sz="1800" i="1" dirty="0" smtClean="0">
                <a:solidFill>
                  <a:schemeClr val="tx2"/>
                </a:solidFill>
              </a:rPr>
              <a:t>recognizes the </a:t>
            </a:r>
            <a:r>
              <a:rPr lang="en-US" sz="1800" i="1" dirty="0">
                <a:solidFill>
                  <a:schemeClr val="tx2"/>
                </a:solidFill>
              </a:rPr>
              <a:t>critical role that the Office of Pest Management Policy [</a:t>
            </a:r>
            <a:r>
              <a:rPr lang="en-US" sz="1800" i="1" dirty="0" smtClean="0">
                <a:solidFill>
                  <a:schemeClr val="tx2"/>
                </a:solidFill>
              </a:rPr>
              <a:t>OPMP] plays </a:t>
            </a:r>
            <a:r>
              <a:rPr lang="en-US" sz="1800" i="1" dirty="0">
                <a:solidFill>
                  <a:schemeClr val="tx2"/>
                </a:solidFill>
              </a:rPr>
              <a:t>in fulfilling USDA’s </a:t>
            </a:r>
            <a:r>
              <a:rPr lang="en-US" sz="1800" i="1" dirty="0" smtClean="0">
                <a:solidFill>
                  <a:schemeClr val="tx2"/>
                </a:solidFill>
              </a:rPr>
              <a:t>statutory </a:t>
            </a:r>
            <a:r>
              <a:rPr lang="en-US" sz="1800" i="1" dirty="0">
                <a:solidFill>
                  <a:schemeClr val="tx2"/>
                </a:solidFill>
              </a:rPr>
              <a:t>role in the </a:t>
            </a:r>
            <a:r>
              <a:rPr lang="en-US" sz="1800" i="1" dirty="0" smtClean="0">
                <a:solidFill>
                  <a:schemeClr val="tx2"/>
                </a:solidFill>
              </a:rPr>
              <a:t>interagency consultative process </a:t>
            </a:r>
            <a:r>
              <a:rPr lang="en-US" sz="1800" i="1" dirty="0">
                <a:solidFill>
                  <a:schemeClr val="tx2"/>
                </a:solidFill>
              </a:rPr>
              <a:t>under the Federal Insecticide, Fungicide, </a:t>
            </a:r>
            <a:r>
              <a:rPr lang="en-US" sz="1800" i="1" dirty="0" smtClean="0">
                <a:solidFill>
                  <a:schemeClr val="tx2"/>
                </a:solidFill>
              </a:rPr>
              <a:t>and Rodenticide </a:t>
            </a:r>
            <a:r>
              <a:rPr lang="en-US" sz="1800" i="1" dirty="0">
                <a:solidFill>
                  <a:schemeClr val="tx2"/>
                </a:solidFill>
              </a:rPr>
              <a:t>Act. The importance of OPMP’s mission has </a:t>
            </a:r>
            <a:r>
              <a:rPr lang="en-US" sz="1800" i="1" dirty="0" smtClean="0">
                <a:solidFill>
                  <a:schemeClr val="tx2"/>
                </a:solidFill>
              </a:rPr>
              <a:t>increased commensurately </a:t>
            </a:r>
            <a:r>
              <a:rPr lang="en-US" sz="1800" i="1" dirty="0">
                <a:solidFill>
                  <a:schemeClr val="tx2"/>
                </a:solidFill>
              </a:rPr>
              <a:t>with the increased actions undertaken by </a:t>
            </a:r>
            <a:r>
              <a:rPr lang="en-US" sz="1800" i="1" dirty="0" smtClean="0">
                <a:solidFill>
                  <a:schemeClr val="tx2"/>
                </a:solidFill>
              </a:rPr>
              <a:t>EPA, and </a:t>
            </a:r>
            <a:r>
              <a:rPr lang="en-US" sz="1800" i="1" dirty="0">
                <a:solidFill>
                  <a:schemeClr val="tx2"/>
                </a:solidFill>
              </a:rPr>
              <a:t>the Committee provides $3,000,000 for OPMP to fulfill its </a:t>
            </a:r>
            <a:r>
              <a:rPr lang="en-US" sz="1800" i="1" dirty="0" smtClean="0">
                <a:solidFill>
                  <a:schemeClr val="tx2"/>
                </a:solidFill>
              </a:rPr>
              <a:t>obligations on </a:t>
            </a:r>
            <a:r>
              <a:rPr lang="en-US" sz="1800" i="1" dirty="0">
                <a:solidFill>
                  <a:schemeClr val="tx2"/>
                </a:solidFill>
              </a:rPr>
              <a:t>behalf of USDA.</a:t>
            </a:r>
          </a:p>
        </p:txBody>
      </p:sp>
    </p:spTree>
    <p:extLst>
      <p:ext uri="{BB962C8B-B14F-4D97-AF65-F5344CB8AC3E}">
        <p14:creationId xmlns:p14="http://schemas.microsoft.com/office/powerpoint/2010/main" val="2205894054"/>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200" b="1" dirty="0">
                <a:solidFill>
                  <a:schemeClr val="tx2"/>
                </a:solidFill>
              </a:rPr>
              <a:t>Senate Appropriations - Agriculture</a:t>
            </a:r>
          </a:p>
        </p:txBody>
      </p:sp>
      <p:sp>
        <p:nvSpPr>
          <p:cNvPr id="6" name="Text Placeholder 5"/>
          <p:cNvSpPr>
            <a:spLocks noGrp="1"/>
          </p:cNvSpPr>
          <p:nvPr>
            <p:ph type="body" idx="1"/>
          </p:nvPr>
        </p:nvSpPr>
        <p:spPr>
          <a:xfrm>
            <a:off x="381000" y="3581400"/>
            <a:ext cx="4040188" cy="639762"/>
          </a:xfrm>
        </p:spPr>
        <p:txBody>
          <a:bodyPr/>
          <a:lstStyle/>
          <a:p>
            <a:r>
              <a:rPr lang="en-US" dirty="0" smtClean="0">
                <a:solidFill>
                  <a:schemeClr val="tx2"/>
                </a:solidFill>
              </a:rPr>
              <a:t>NRCS</a:t>
            </a:r>
            <a:endParaRPr lang="en-US" dirty="0">
              <a:solidFill>
                <a:schemeClr val="tx2"/>
              </a:solidFill>
            </a:endParaRPr>
          </a:p>
        </p:txBody>
      </p:sp>
      <p:sp>
        <p:nvSpPr>
          <p:cNvPr id="7" name="Content Placeholder 6"/>
          <p:cNvSpPr>
            <a:spLocks noGrp="1"/>
          </p:cNvSpPr>
          <p:nvPr>
            <p:ph sz="half" idx="2"/>
          </p:nvPr>
        </p:nvSpPr>
        <p:spPr>
          <a:xfrm>
            <a:off x="457200" y="4267200"/>
            <a:ext cx="4040188" cy="3951288"/>
          </a:xfrm>
        </p:spPr>
        <p:txBody>
          <a:bodyPr/>
          <a:lstStyle/>
          <a:p>
            <a:r>
              <a:rPr lang="en-US" sz="1400" i="1" dirty="0">
                <a:solidFill>
                  <a:schemeClr val="tx2"/>
                </a:solidFill>
              </a:rPr>
              <a:t>The Committee recommends an appropriation of $864,474,000 for Conservation Operations. The Committee recommendation includes $759,211,000 for Conservation Technical Assistance, $80,802,000 for Soil Surveys, $9,380,000 for Snow Survey and Water Forecasting, and </a:t>
            </a:r>
            <a:r>
              <a:rPr lang="en-US" sz="1400" b="1" i="1" dirty="0">
                <a:solidFill>
                  <a:srgbClr val="FF0000"/>
                </a:solidFill>
              </a:rPr>
              <a:t>$9,481,000 for Plant Materials Centers</a:t>
            </a:r>
            <a:r>
              <a:rPr lang="en-US" sz="1400" i="1" dirty="0"/>
              <a:t>. </a:t>
            </a:r>
            <a:endParaRPr lang="en-US" sz="1400" i="1" dirty="0" smtClean="0"/>
          </a:p>
          <a:p>
            <a:endParaRPr lang="en-US" sz="1600" dirty="0"/>
          </a:p>
        </p:txBody>
      </p:sp>
      <p:sp>
        <p:nvSpPr>
          <p:cNvPr id="8" name="Text Placeholder 7"/>
          <p:cNvSpPr>
            <a:spLocks noGrp="1"/>
          </p:cNvSpPr>
          <p:nvPr>
            <p:ph type="body" sz="quarter" idx="3"/>
          </p:nvPr>
        </p:nvSpPr>
        <p:spPr>
          <a:xfrm>
            <a:off x="4800600" y="1066800"/>
            <a:ext cx="4041775" cy="639762"/>
          </a:xfrm>
        </p:spPr>
        <p:txBody>
          <a:bodyPr/>
          <a:lstStyle/>
          <a:p>
            <a:r>
              <a:rPr lang="en-US" dirty="0" smtClean="0">
                <a:solidFill>
                  <a:schemeClr val="tx2"/>
                </a:solidFill>
              </a:rPr>
              <a:t>FAS</a:t>
            </a:r>
            <a:endParaRPr lang="en-US" dirty="0">
              <a:solidFill>
                <a:schemeClr val="tx2"/>
              </a:solidFill>
            </a:endParaRPr>
          </a:p>
        </p:txBody>
      </p:sp>
      <p:sp>
        <p:nvSpPr>
          <p:cNvPr id="9" name="Content Placeholder 8"/>
          <p:cNvSpPr>
            <a:spLocks noGrp="1"/>
          </p:cNvSpPr>
          <p:nvPr>
            <p:ph sz="quarter" idx="4"/>
          </p:nvPr>
        </p:nvSpPr>
        <p:spPr>
          <a:xfrm>
            <a:off x="4648200" y="1706562"/>
            <a:ext cx="4041775" cy="3951288"/>
          </a:xfrm>
        </p:spPr>
        <p:txBody>
          <a:bodyPr/>
          <a:lstStyle/>
          <a:p>
            <a:r>
              <a:rPr lang="en-US" sz="1600" b="1" u="sng" dirty="0">
                <a:solidFill>
                  <a:schemeClr val="tx2"/>
                </a:solidFill>
              </a:rPr>
              <a:t>Foreign Market Development Cooperator </a:t>
            </a:r>
            <a:r>
              <a:rPr lang="en-US" sz="1600" b="1" u="sng" dirty="0" smtClean="0">
                <a:solidFill>
                  <a:schemeClr val="tx2"/>
                </a:solidFill>
              </a:rPr>
              <a:t>Program</a:t>
            </a:r>
            <a:r>
              <a:rPr lang="en-US" sz="1600" dirty="0" smtClean="0">
                <a:solidFill>
                  <a:schemeClr val="tx2"/>
                </a:solidFill>
              </a:rPr>
              <a:t>: </a:t>
            </a:r>
            <a:r>
              <a:rPr lang="en-US" sz="1600" i="1" dirty="0" smtClean="0">
                <a:solidFill>
                  <a:schemeClr val="tx2"/>
                </a:solidFill>
              </a:rPr>
              <a:t>The </a:t>
            </a:r>
            <a:r>
              <a:rPr lang="en-US" sz="1600" i="1" dirty="0">
                <a:solidFill>
                  <a:schemeClr val="tx2"/>
                </a:solidFill>
              </a:rPr>
              <a:t>Committee expects the FAS to fund the Foreign Market Development Cooperator Program. </a:t>
            </a:r>
            <a:endParaRPr lang="en-US" sz="1600" i="1" dirty="0" smtClean="0">
              <a:solidFill>
                <a:schemeClr val="tx2"/>
              </a:solidFill>
            </a:endParaRPr>
          </a:p>
          <a:p>
            <a:r>
              <a:rPr lang="en-US" sz="1600" b="1" u="sng" dirty="0" smtClean="0">
                <a:solidFill>
                  <a:schemeClr val="tx2"/>
                </a:solidFill>
              </a:rPr>
              <a:t>Market </a:t>
            </a:r>
            <a:r>
              <a:rPr lang="en-US" sz="1600" b="1" u="sng" dirty="0">
                <a:solidFill>
                  <a:schemeClr val="tx2"/>
                </a:solidFill>
              </a:rPr>
              <a:t>Access </a:t>
            </a:r>
            <a:r>
              <a:rPr lang="en-US" sz="1600" b="1" u="sng" dirty="0" smtClean="0">
                <a:solidFill>
                  <a:schemeClr val="tx2"/>
                </a:solidFill>
              </a:rPr>
              <a:t>Program</a:t>
            </a:r>
            <a:r>
              <a:rPr lang="en-US" sz="1600" dirty="0" smtClean="0">
                <a:solidFill>
                  <a:schemeClr val="tx2"/>
                </a:solidFill>
              </a:rPr>
              <a:t>:  </a:t>
            </a:r>
            <a:r>
              <a:rPr lang="en-US" sz="1600" i="1" dirty="0" smtClean="0">
                <a:solidFill>
                  <a:schemeClr val="tx2"/>
                </a:solidFill>
              </a:rPr>
              <a:t>The </a:t>
            </a:r>
            <a:r>
              <a:rPr lang="en-US" sz="1600" i="1" dirty="0">
                <a:solidFill>
                  <a:schemeClr val="tx2"/>
                </a:solidFill>
              </a:rPr>
              <a:t>Committee continues the full mandatory funding for the Market Access Program and expects the Department to administer the program as authorized in 7 U.S.C. 5623, without changing the eligibility requirements for participation of cooperative organizations, small businesses, trade associations, and other </a:t>
            </a:r>
            <a:r>
              <a:rPr lang="en-US" sz="1600" i="1" dirty="0" smtClean="0">
                <a:solidFill>
                  <a:schemeClr val="tx2"/>
                </a:solidFill>
              </a:rPr>
              <a:t>entities.</a:t>
            </a:r>
            <a:endParaRPr lang="en-US" sz="1600" i="1" dirty="0">
              <a:solidFill>
                <a:schemeClr val="tx2"/>
              </a:solidFill>
            </a:endParaRPr>
          </a:p>
        </p:txBody>
      </p:sp>
      <p:sp>
        <p:nvSpPr>
          <p:cNvPr id="11" name="Text Placeholder 3"/>
          <p:cNvSpPr txBox="1">
            <a:spLocks/>
          </p:cNvSpPr>
          <p:nvPr/>
        </p:nvSpPr>
        <p:spPr>
          <a:xfrm>
            <a:off x="341745" y="1066800"/>
            <a:ext cx="4041775" cy="639762"/>
          </a:xfrm>
          <a:prstGeom prst="rect">
            <a:avLst/>
          </a:prstGeom>
        </p:spPr>
        <p:txBody>
          <a:bodyPr anchor="b"/>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r>
              <a:rPr lang="en-US" dirty="0" smtClean="0">
                <a:solidFill>
                  <a:schemeClr val="tx2"/>
                </a:solidFill>
              </a:rPr>
              <a:t>APHIS</a:t>
            </a:r>
            <a:endParaRPr lang="en-US" dirty="0">
              <a:solidFill>
                <a:schemeClr val="tx2"/>
              </a:solidFill>
            </a:endParaRPr>
          </a:p>
        </p:txBody>
      </p:sp>
      <p:sp>
        <p:nvSpPr>
          <p:cNvPr id="12" name="Content Placeholder 6"/>
          <p:cNvSpPr txBox="1">
            <a:spLocks/>
          </p:cNvSpPr>
          <p:nvPr/>
        </p:nvSpPr>
        <p:spPr>
          <a:xfrm>
            <a:off x="473364" y="1706562"/>
            <a:ext cx="4041775" cy="39512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r>
              <a:rPr lang="en-US" sz="1400" b="1" u="sng" dirty="0" smtClean="0">
                <a:solidFill>
                  <a:schemeClr val="tx2"/>
                </a:solidFill>
              </a:rPr>
              <a:t>Bee Pests</a:t>
            </a:r>
            <a:r>
              <a:rPr lang="en-US" sz="1400" dirty="0" smtClean="0">
                <a:solidFill>
                  <a:schemeClr val="tx2"/>
                </a:solidFill>
              </a:rPr>
              <a:t>: </a:t>
            </a:r>
            <a:r>
              <a:rPr lang="en-US" sz="1400" i="1" dirty="0" smtClean="0">
                <a:solidFill>
                  <a:schemeClr val="tx2"/>
                </a:solidFill>
              </a:rPr>
              <a:t>The Committee remains concerned with declining bee populations and the tragic implications for pollination of U.S. agriculture. The Committee directs the agency to continue priority work with other Federal and State agencies and the public to manage, suppress, and eradicate </a:t>
            </a:r>
            <a:r>
              <a:rPr lang="en-US" sz="1400" i="1" dirty="0" err="1" smtClean="0">
                <a:solidFill>
                  <a:schemeClr val="tx2"/>
                </a:solidFill>
              </a:rPr>
              <a:t>varroa</a:t>
            </a:r>
            <a:r>
              <a:rPr lang="en-US" sz="1400" i="1" dirty="0" smtClean="0">
                <a:solidFill>
                  <a:schemeClr val="tx2"/>
                </a:solidFill>
              </a:rPr>
              <a:t> mites, small hive beetles, and other pests and diseases contributing to colony collapse disorder. </a:t>
            </a:r>
            <a:endParaRPr lang="en-US" sz="1400" i="1" dirty="0">
              <a:solidFill>
                <a:schemeClr val="tx2"/>
              </a:solidFill>
            </a:endParaRPr>
          </a:p>
        </p:txBody>
      </p:sp>
    </p:spTree>
    <p:extLst>
      <p:ext uri="{BB962C8B-B14F-4D97-AF65-F5344CB8AC3E}">
        <p14:creationId xmlns:p14="http://schemas.microsoft.com/office/powerpoint/2010/main" val="2456871429"/>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p:cNvSpPr>
            <a:spLocks noGrp="1"/>
          </p:cNvSpPr>
          <p:nvPr>
            <p:ph type="body" sz="quarter" idx="10"/>
          </p:nvPr>
        </p:nvSpPr>
        <p:spPr>
          <a:xfrm>
            <a:off x="304800" y="1295400"/>
            <a:ext cx="8534400" cy="4419600"/>
          </a:xfrm>
        </p:spPr>
        <p:txBody>
          <a:bodyPr/>
          <a:lstStyle/>
          <a:p>
            <a:pPr marL="0" indent="0" algn="ctr">
              <a:buNone/>
            </a:pPr>
            <a:r>
              <a:rPr lang="en-US" dirty="0" smtClean="0">
                <a:solidFill>
                  <a:schemeClr val="tx2"/>
                </a:solidFill>
              </a:rPr>
              <a:t>So, what’s NOT in this year’s Senate Agriculture Appropriations bill?</a:t>
            </a:r>
            <a:endParaRPr lang="en-US" dirty="0">
              <a:solidFill>
                <a:schemeClr val="tx2"/>
              </a:solidFill>
            </a:endParaRPr>
          </a:p>
        </p:txBody>
      </p:sp>
      <p:sp>
        <p:nvSpPr>
          <p:cNvPr id="5" name="Title 4"/>
          <p:cNvSpPr>
            <a:spLocks noGrp="1"/>
          </p:cNvSpPr>
          <p:nvPr>
            <p:ph type="title" idx="4294967295"/>
          </p:nvPr>
        </p:nvSpPr>
        <p:spPr>
          <a:xfrm>
            <a:off x="457200" y="304800"/>
            <a:ext cx="8229600" cy="1143000"/>
          </a:xfrm>
          <a:prstGeom prst="rect">
            <a:avLst/>
          </a:prstGeom>
        </p:spPr>
        <p:txBody>
          <a:bodyPr/>
          <a:lstStyle/>
          <a:p>
            <a:r>
              <a:rPr lang="en-US" sz="4200" b="1" dirty="0">
                <a:solidFill>
                  <a:schemeClr val="tx2"/>
                </a:solidFill>
              </a:rPr>
              <a:t>Senate Appropriations - Agriculture</a:t>
            </a:r>
          </a:p>
        </p:txBody>
      </p:sp>
      <p:sp>
        <p:nvSpPr>
          <p:cNvPr id="17" name="Rectangle 16"/>
          <p:cNvSpPr/>
          <p:nvPr/>
        </p:nvSpPr>
        <p:spPr>
          <a:xfrm>
            <a:off x="879615" y="2967335"/>
            <a:ext cx="7384779" cy="120032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7200" b="1" cap="none" spc="0" dirty="0" smtClean="0">
                <a:ln/>
                <a:solidFill>
                  <a:schemeClr val="accent3"/>
                </a:solidFill>
                <a:effectLst/>
              </a:rPr>
              <a:t>Marshall Ryegrass!</a:t>
            </a:r>
            <a:endParaRPr lang="en-US" sz="7200" b="1" cap="none" spc="0" dirty="0">
              <a:ln/>
              <a:solidFill>
                <a:schemeClr val="accent3"/>
              </a:solidFill>
              <a:effectLst/>
            </a:endParaRPr>
          </a:p>
        </p:txBody>
      </p:sp>
    </p:spTree>
    <p:extLst>
      <p:ext uri="{BB962C8B-B14F-4D97-AF65-F5344CB8AC3E}">
        <p14:creationId xmlns:p14="http://schemas.microsoft.com/office/powerpoint/2010/main" val="19805690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80">
                                          <p:stCondLst>
                                            <p:cond delay="0"/>
                                          </p:stCondLst>
                                        </p:cTn>
                                        <p:tgtEl>
                                          <p:spTgt spid="17"/>
                                        </p:tgtEl>
                                      </p:cBhvr>
                                    </p:animEffect>
                                    <p:anim calcmode="lin" valueType="num">
                                      <p:cBhvr>
                                        <p:cTn id="8"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3" dur="26">
                                          <p:stCondLst>
                                            <p:cond delay="650"/>
                                          </p:stCondLst>
                                        </p:cTn>
                                        <p:tgtEl>
                                          <p:spTgt spid="17"/>
                                        </p:tgtEl>
                                      </p:cBhvr>
                                      <p:to x="100000" y="60000"/>
                                    </p:animScale>
                                    <p:animScale>
                                      <p:cBhvr>
                                        <p:cTn id="14" dur="166" decel="50000">
                                          <p:stCondLst>
                                            <p:cond delay="676"/>
                                          </p:stCondLst>
                                        </p:cTn>
                                        <p:tgtEl>
                                          <p:spTgt spid="17"/>
                                        </p:tgtEl>
                                      </p:cBhvr>
                                      <p:to x="100000" y="100000"/>
                                    </p:animScale>
                                    <p:animScale>
                                      <p:cBhvr>
                                        <p:cTn id="15" dur="26">
                                          <p:stCondLst>
                                            <p:cond delay="1312"/>
                                          </p:stCondLst>
                                        </p:cTn>
                                        <p:tgtEl>
                                          <p:spTgt spid="17"/>
                                        </p:tgtEl>
                                      </p:cBhvr>
                                      <p:to x="100000" y="80000"/>
                                    </p:animScale>
                                    <p:animScale>
                                      <p:cBhvr>
                                        <p:cTn id="16" dur="166" decel="50000">
                                          <p:stCondLst>
                                            <p:cond delay="1338"/>
                                          </p:stCondLst>
                                        </p:cTn>
                                        <p:tgtEl>
                                          <p:spTgt spid="17"/>
                                        </p:tgtEl>
                                      </p:cBhvr>
                                      <p:to x="100000" y="100000"/>
                                    </p:animScale>
                                    <p:animScale>
                                      <p:cBhvr>
                                        <p:cTn id="17" dur="26">
                                          <p:stCondLst>
                                            <p:cond delay="1642"/>
                                          </p:stCondLst>
                                        </p:cTn>
                                        <p:tgtEl>
                                          <p:spTgt spid="17"/>
                                        </p:tgtEl>
                                      </p:cBhvr>
                                      <p:to x="100000" y="90000"/>
                                    </p:animScale>
                                    <p:animScale>
                                      <p:cBhvr>
                                        <p:cTn id="18" dur="166" decel="50000">
                                          <p:stCondLst>
                                            <p:cond delay="1668"/>
                                          </p:stCondLst>
                                        </p:cTn>
                                        <p:tgtEl>
                                          <p:spTgt spid="17"/>
                                        </p:tgtEl>
                                      </p:cBhvr>
                                      <p:to x="100000" y="100000"/>
                                    </p:animScale>
                                    <p:animScale>
                                      <p:cBhvr>
                                        <p:cTn id="19" dur="26">
                                          <p:stCondLst>
                                            <p:cond delay="1808"/>
                                          </p:stCondLst>
                                        </p:cTn>
                                        <p:tgtEl>
                                          <p:spTgt spid="17"/>
                                        </p:tgtEl>
                                      </p:cBhvr>
                                      <p:to x="100000" y="95000"/>
                                    </p:animScale>
                                    <p:animScale>
                                      <p:cBhvr>
                                        <p:cTn id="20"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Agriculture Appropriations Status</a:t>
            </a:r>
            <a:endParaRPr lang="en-US" b="1" dirty="0">
              <a:solidFill>
                <a:schemeClr val="tx2"/>
              </a:solidFill>
            </a:endParaRPr>
          </a:p>
        </p:txBody>
      </p:sp>
      <p:sp>
        <p:nvSpPr>
          <p:cNvPr id="3" name="Text Placeholder 2"/>
          <p:cNvSpPr>
            <a:spLocks noGrp="1"/>
          </p:cNvSpPr>
          <p:nvPr>
            <p:ph type="body" sz="quarter" idx="10"/>
          </p:nvPr>
        </p:nvSpPr>
        <p:spPr>
          <a:xfrm>
            <a:off x="609600" y="1447800"/>
            <a:ext cx="8305800" cy="3429000"/>
          </a:xfrm>
        </p:spPr>
        <p:txBody>
          <a:bodyPr/>
          <a:lstStyle/>
          <a:p>
            <a:r>
              <a:rPr lang="en-US" b="1" dirty="0" smtClean="0">
                <a:solidFill>
                  <a:schemeClr val="tx2"/>
                </a:solidFill>
              </a:rPr>
              <a:t>HOUSE</a:t>
            </a:r>
          </a:p>
          <a:p>
            <a:pPr lvl="1"/>
            <a:r>
              <a:rPr lang="en-US" sz="2200" i="1" dirty="0" smtClean="0">
                <a:solidFill>
                  <a:schemeClr val="tx2"/>
                </a:solidFill>
              </a:rPr>
              <a:t>April 13</a:t>
            </a:r>
            <a:r>
              <a:rPr lang="en-US" sz="2200" dirty="0" smtClean="0">
                <a:solidFill>
                  <a:schemeClr val="tx2"/>
                </a:solidFill>
              </a:rPr>
              <a:t>: Bill approved by Agriculture Appropriations Subcommittee</a:t>
            </a:r>
          </a:p>
          <a:p>
            <a:pPr lvl="1"/>
            <a:r>
              <a:rPr lang="en-US" sz="2200" i="1" dirty="0" smtClean="0">
                <a:solidFill>
                  <a:schemeClr val="tx2"/>
                </a:solidFill>
              </a:rPr>
              <a:t>April 19</a:t>
            </a:r>
            <a:r>
              <a:rPr lang="en-US" sz="2200" dirty="0" smtClean="0">
                <a:solidFill>
                  <a:schemeClr val="tx2"/>
                </a:solidFill>
              </a:rPr>
              <a:t>: Bill approved by full Appropriations Committee (voice vote)</a:t>
            </a:r>
          </a:p>
          <a:p>
            <a:r>
              <a:rPr lang="en-US" b="1" dirty="0" smtClean="0">
                <a:solidFill>
                  <a:schemeClr val="tx2"/>
                </a:solidFill>
              </a:rPr>
              <a:t>SENATE</a:t>
            </a:r>
          </a:p>
          <a:p>
            <a:pPr lvl="1"/>
            <a:r>
              <a:rPr lang="en-US" sz="2200" i="1" dirty="0" smtClean="0">
                <a:solidFill>
                  <a:schemeClr val="tx2"/>
                </a:solidFill>
              </a:rPr>
              <a:t>May 17</a:t>
            </a:r>
            <a:r>
              <a:rPr lang="en-US" sz="2200" dirty="0" smtClean="0">
                <a:solidFill>
                  <a:schemeClr val="tx2"/>
                </a:solidFill>
              </a:rPr>
              <a:t>: Bill approved by Agriculture Appropriations Subcommittee </a:t>
            </a:r>
          </a:p>
          <a:p>
            <a:pPr lvl="1"/>
            <a:r>
              <a:rPr lang="en-US" sz="2200" i="1" dirty="0" smtClean="0">
                <a:solidFill>
                  <a:schemeClr val="tx2"/>
                </a:solidFill>
              </a:rPr>
              <a:t>May 19</a:t>
            </a:r>
            <a:r>
              <a:rPr lang="en-US" sz="2200" dirty="0" smtClean="0">
                <a:solidFill>
                  <a:schemeClr val="tx2"/>
                </a:solidFill>
              </a:rPr>
              <a:t>: Bill unanimously approved by full Appropriations Committee</a:t>
            </a:r>
          </a:p>
          <a:p>
            <a:r>
              <a:rPr lang="en-US" sz="2600" b="1" dirty="0" smtClean="0">
                <a:solidFill>
                  <a:schemeClr val="tx2"/>
                </a:solidFill>
              </a:rPr>
              <a:t>No floor vote scheduled as of today</a:t>
            </a:r>
          </a:p>
        </p:txBody>
      </p:sp>
    </p:spTree>
    <p:extLst>
      <p:ext uri="{BB962C8B-B14F-4D97-AF65-F5344CB8AC3E}">
        <p14:creationId xmlns:p14="http://schemas.microsoft.com/office/powerpoint/2010/main" val="2509353331"/>
      </p:ext>
    </p:extLst>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Interior Appropriations </a:t>
            </a:r>
            <a:endParaRPr lang="en-US" b="1" dirty="0">
              <a:solidFill>
                <a:schemeClr val="tx2"/>
              </a:solidFill>
            </a:endParaRPr>
          </a:p>
        </p:txBody>
      </p:sp>
      <p:sp>
        <p:nvSpPr>
          <p:cNvPr id="3" name="Text Placeholder 2"/>
          <p:cNvSpPr>
            <a:spLocks noGrp="1"/>
          </p:cNvSpPr>
          <p:nvPr>
            <p:ph type="body" idx="1"/>
          </p:nvPr>
        </p:nvSpPr>
        <p:spPr>
          <a:xfrm>
            <a:off x="457200" y="1295400"/>
            <a:ext cx="4040188" cy="639762"/>
          </a:xfrm>
        </p:spPr>
        <p:txBody>
          <a:bodyPr/>
          <a:lstStyle/>
          <a:p>
            <a:r>
              <a:rPr lang="en-US" dirty="0" smtClean="0">
                <a:solidFill>
                  <a:schemeClr val="tx2"/>
                </a:solidFill>
              </a:rPr>
              <a:t>HOUSE</a:t>
            </a:r>
            <a:endParaRPr lang="en-US" dirty="0">
              <a:solidFill>
                <a:schemeClr val="tx2"/>
              </a:solidFill>
            </a:endParaRPr>
          </a:p>
        </p:txBody>
      </p:sp>
      <p:sp>
        <p:nvSpPr>
          <p:cNvPr id="4" name="Content Placeholder 3"/>
          <p:cNvSpPr>
            <a:spLocks noGrp="1"/>
          </p:cNvSpPr>
          <p:nvPr>
            <p:ph sz="half" idx="2"/>
          </p:nvPr>
        </p:nvSpPr>
        <p:spPr>
          <a:xfrm>
            <a:off x="457200" y="1981200"/>
            <a:ext cx="4040188" cy="3951288"/>
          </a:xfrm>
        </p:spPr>
        <p:txBody>
          <a:bodyPr/>
          <a:lstStyle/>
          <a:p>
            <a:r>
              <a:rPr lang="en-US" sz="2000" dirty="0" smtClean="0">
                <a:solidFill>
                  <a:schemeClr val="tx2"/>
                </a:solidFill>
              </a:rPr>
              <a:t>Bureau of Land Management</a:t>
            </a:r>
          </a:p>
          <a:p>
            <a:pPr lvl="1"/>
            <a:r>
              <a:rPr lang="en-US" sz="1600" b="1" u="sng" dirty="0">
                <a:solidFill>
                  <a:schemeClr val="tx2"/>
                </a:solidFill>
              </a:rPr>
              <a:t>Wildlife and Fisheries</a:t>
            </a:r>
            <a:r>
              <a:rPr lang="en-US" sz="1600" dirty="0">
                <a:solidFill>
                  <a:schemeClr val="tx2"/>
                </a:solidFill>
              </a:rPr>
              <a:t>: </a:t>
            </a:r>
            <a:r>
              <a:rPr lang="en-US" sz="1600" i="1" dirty="0">
                <a:solidFill>
                  <a:schemeClr val="tx2"/>
                </a:solidFill>
              </a:rPr>
              <a:t>The Committee commends the Bureau for completing the National Seed Strategy and provides $1,000,000 to implement it. The Committee continues to believe the Bureau should focus on increasing the availability of appropriate seed to address high-priority restoration needs and to collaboratively work with other Federal agencies, States, researchers, and private partners to implement the strategy</a:t>
            </a:r>
            <a:r>
              <a:rPr lang="en-US" i="1" dirty="0">
                <a:solidFill>
                  <a:schemeClr val="tx2"/>
                </a:solidFill>
              </a:rPr>
              <a:t>. </a:t>
            </a:r>
          </a:p>
        </p:txBody>
      </p:sp>
      <p:sp>
        <p:nvSpPr>
          <p:cNvPr id="5" name="Text Placeholder 4"/>
          <p:cNvSpPr>
            <a:spLocks noGrp="1"/>
          </p:cNvSpPr>
          <p:nvPr>
            <p:ph type="body" sz="quarter" idx="3"/>
          </p:nvPr>
        </p:nvSpPr>
        <p:spPr>
          <a:xfrm>
            <a:off x="4572000" y="1295400"/>
            <a:ext cx="4041775" cy="639762"/>
          </a:xfrm>
        </p:spPr>
        <p:txBody>
          <a:bodyPr/>
          <a:lstStyle/>
          <a:p>
            <a:r>
              <a:rPr lang="en-US" dirty="0" smtClean="0">
                <a:solidFill>
                  <a:schemeClr val="tx2"/>
                </a:solidFill>
              </a:rPr>
              <a:t>SENATE</a:t>
            </a:r>
            <a:endParaRPr lang="en-US" dirty="0">
              <a:solidFill>
                <a:schemeClr val="tx2"/>
              </a:solidFill>
            </a:endParaRPr>
          </a:p>
        </p:txBody>
      </p:sp>
      <p:sp>
        <p:nvSpPr>
          <p:cNvPr id="6" name="Content Placeholder 5"/>
          <p:cNvSpPr>
            <a:spLocks noGrp="1"/>
          </p:cNvSpPr>
          <p:nvPr>
            <p:ph sz="quarter" idx="4"/>
          </p:nvPr>
        </p:nvSpPr>
        <p:spPr>
          <a:xfrm>
            <a:off x="4343400" y="1981200"/>
            <a:ext cx="4041775" cy="3951288"/>
          </a:xfrm>
        </p:spPr>
        <p:txBody>
          <a:bodyPr/>
          <a:lstStyle/>
          <a:p>
            <a:r>
              <a:rPr lang="en-US" sz="2000" dirty="0" smtClean="0">
                <a:solidFill>
                  <a:schemeClr val="tx1">
                    <a:lumMod val="50000"/>
                  </a:schemeClr>
                </a:solidFill>
              </a:rPr>
              <a:t>Bureau of Land Management</a:t>
            </a:r>
          </a:p>
          <a:p>
            <a:pPr lvl="1"/>
            <a:r>
              <a:rPr lang="en-US" sz="1000" b="1" u="sng" dirty="0">
                <a:solidFill>
                  <a:schemeClr val="tx1">
                    <a:lumMod val="50000"/>
                  </a:schemeClr>
                </a:solidFill>
              </a:rPr>
              <a:t>National Seed Strategy:</a:t>
            </a:r>
            <a:r>
              <a:rPr lang="en-US" sz="1000" dirty="0">
                <a:solidFill>
                  <a:schemeClr val="tx1">
                    <a:lumMod val="50000"/>
                  </a:schemeClr>
                </a:solidFill>
              </a:rPr>
              <a:t> </a:t>
            </a:r>
            <a:r>
              <a:rPr lang="en-US" sz="1000" i="1" dirty="0">
                <a:solidFill>
                  <a:schemeClr val="tx1">
                    <a:lumMod val="50000"/>
                  </a:schemeClr>
                </a:solidFill>
              </a:rPr>
              <a:t>The Committee acknowledges the successful creation of a National Seed Strategy and, of the funds provided for wildlife management, $5,000,000 is to begin implementation of the Strategy, which is expected to expand efforts to respond with restoration resources to landscape-scale ecological changes due to drought, invasive species and catastrophic wildfires. The Committee encourages the Department to thoroughly and objectively undertake a comprehensive assessment of seed needs and capacities as the Strategy is implemented. The Committee expects BLM to use the National Seed Strategy in conjunction with other plant conservation activities to build upon programs for seed collection, conservation, procurement and storage, including coordinated efforts with the Department of Agriculture’s Plant Material Centers to avoid addition expense and duplication effort. </a:t>
            </a:r>
            <a:r>
              <a:rPr lang="en-US" sz="1000" i="1" dirty="0" smtClean="0">
                <a:solidFill>
                  <a:schemeClr val="tx1">
                    <a:lumMod val="50000"/>
                  </a:schemeClr>
                </a:solidFill>
              </a:rPr>
              <a:t>The </a:t>
            </a:r>
            <a:r>
              <a:rPr lang="en-US" sz="1000" i="1" dirty="0">
                <a:solidFill>
                  <a:schemeClr val="tx1">
                    <a:lumMod val="50000"/>
                  </a:schemeClr>
                </a:solidFill>
              </a:rPr>
              <a:t>Committee continues to support the Bureau’s Plant Conservation Program which, in 2017, is expected to support implementation of the National Seed Strategy at a landscape level and to lead the interagency Native Plant Materials Development program, the Seeds of Success program, the Plant Conservation Alliance, several regional native plant materials development programs, and related research and programmatic activity.</a:t>
            </a:r>
            <a:endParaRPr lang="en-US" sz="1000" dirty="0">
              <a:solidFill>
                <a:schemeClr val="tx1">
                  <a:lumMod val="50000"/>
                </a:schemeClr>
              </a:solidFill>
            </a:endParaRPr>
          </a:p>
          <a:p>
            <a:pPr marL="457200" lvl="1" indent="0">
              <a:buNone/>
            </a:pPr>
            <a:r>
              <a:rPr lang="en-US" sz="1000" dirty="0" smtClean="0"/>
              <a:t>	</a:t>
            </a:r>
            <a:endParaRPr lang="en-US" sz="1000" dirty="0"/>
          </a:p>
        </p:txBody>
      </p:sp>
    </p:spTree>
    <p:extLst>
      <p:ext uri="{BB962C8B-B14F-4D97-AF65-F5344CB8AC3E}">
        <p14:creationId xmlns:p14="http://schemas.microsoft.com/office/powerpoint/2010/main" val="310826722"/>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Interior Appropriations Status</a:t>
            </a:r>
            <a:endParaRPr lang="en-US" b="1" dirty="0">
              <a:solidFill>
                <a:schemeClr val="tx2"/>
              </a:solidFill>
            </a:endParaRPr>
          </a:p>
        </p:txBody>
      </p:sp>
      <p:sp>
        <p:nvSpPr>
          <p:cNvPr id="3" name="Text Placeholder 2"/>
          <p:cNvSpPr>
            <a:spLocks noGrp="1"/>
          </p:cNvSpPr>
          <p:nvPr>
            <p:ph type="body" sz="quarter" idx="10"/>
          </p:nvPr>
        </p:nvSpPr>
        <p:spPr>
          <a:xfrm>
            <a:off x="609600" y="1295400"/>
            <a:ext cx="8305800" cy="3429000"/>
          </a:xfrm>
        </p:spPr>
        <p:txBody>
          <a:bodyPr/>
          <a:lstStyle/>
          <a:p>
            <a:r>
              <a:rPr lang="en-US" b="1" dirty="0" smtClean="0">
                <a:solidFill>
                  <a:schemeClr val="tx2"/>
                </a:solidFill>
              </a:rPr>
              <a:t>HOUSE</a:t>
            </a:r>
          </a:p>
          <a:p>
            <a:pPr lvl="1"/>
            <a:r>
              <a:rPr lang="en-US" sz="2200" i="1" dirty="0" smtClean="0">
                <a:solidFill>
                  <a:schemeClr val="tx2"/>
                </a:solidFill>
              </a:rPr>
              <a:t>June 15</a:t>
            </a:r>
            <a:r>
              <a:rPr lang="en-US" sz="2200" dirty="0" smtClean="0">
                <a:solidFill>
                  <a:schemeClr val="tx2"/>
                </a:solidFill>
              </a:rPr>
              <a:t>: </a:t>
            </a:r>
            <a:r>
              <a:rPr lang="en-US" sz="2200" dirty="0">
                <a:solidFill>
                  <a:schemeClr val="tx2"/>
                </a:solidFill>
              </a:rPr>
              <a:t>Bill approved by </a:t>
            </a:r>
            <a:r>
              <a:rPr lang="en-US" sz="2200" dirty="0" smtClean="0">
                <a:solidFill>
                  <a:schemeClr val="tx2"/>
                </a:solidFill>
              </a:rPr>
              <a:t>Interior Appropriations Subcommittee</a:t>
            </a:r>
          </a:p>
          <a:p>
            <a:pPr lvl="1"/>
            <a:r>
              <a:rPr lang="en-US" sz="2200" i="1" dirty="0" smtClean="0">
                <a:solidFill>
                  <a:schemeClr val="tx2"/>
                </a:solidFill>
              </a:rPr>
              <a:t>June 16</a:t>
            </a:r>
            <a:r>
              <a:rPr lang="en-US" sz="2200" dirty="0" smtClean="0">
                <a:solidFill>
                  <a:schemeClr val="tx2"/>
                </a:solidFill>
              </a:rPr>
              <a:t>: Bill approved by full Appropriations Committee</a:t>
            </a:r>
          </a:p>
          <a:p>
            <a:r>
              <a:rPr lang="en-US" b="1" dirty="0" smtClean="0">
                <a:solidFill>
                  <a:schemeClr val="tx2"/>
                </a:solidFill>
              </a:rPr>
              <a:t>SENATE</a:t>
            </a:r>
          </a:p>
          <a:p>
            <a:pPr lvl="1"/>
            <a:r>
              <a:rPr lang="en-US" sz="2200" i="1" dirty="0" smtClean="0">
                <a:solidFill>
                  <a:schemeClr val="tx2"/>
                </a:solidFill>
              </a:rPr>
              <a:t>June 14</a:t>
            </a:r>
            <a:r>
              <a:rPr lang="en-US" sz="2200" dirty="0" smtClean="0">
                <a:solidFill>
                  <a:schemeClr val="tx2"/>
                </a:solidFill>
              </a:rPr>
              <a:t>: Bill approved by Interior Appropriations Subcommittee </a:t>
            </a:r>
          </a:p>
          <a:p>
            <a:pPr lvl="1"/>
            <a:r>
              <a:rPr lang="en-US" sz="2200" i="1" dirty="0" smtClean="0">
                <a:solidFill>
                  <a:schemeClr val="tx2"/>
                </a:solidFill>
              </a:rPr>
              <a:t>June 16</a:t>
            </a:r>
            <a:r>
              <a:rPr lang="en-US" sz="2200" dirty="0" smtClean="0">
                <a:solidFill>
                  <a:schemeClr val="tx2"/>
                </a:solidFill>
              </a:rPr>
              <a:t>: Bill approved by full Appropriations Committee </a:t>
            </a:r>
          </a:p>
          <a:p>
            <a:r>
              <a:rPr lang="en-US" sz="2600" b="1" dirty="0" smtClean="0">
                <a:solidFill>
                  <a:schemeClr val="tx2"/>
                </a:solidFill>
              </a:rPr>
              <a:t>No floor vote scheduled as of today</a:t>
            </a:r>
          </a:p>
        </p:txBody>
      </p:sp>
    </p:spTree>
    <p:extLst>
      <p:ext uri="{BB962C8B-B14F-4D97-AF65-F5344CB8AC3E}">
        <p14:creationId xmlns:p14="http://schemas.microsoft.com/office/powerpoint/2010/main" val="351291383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10000"/>
                  </a:schemeClr>
                </a:solidFill>
              </a:rPr>
              <a:t>GE Crops </a:t>
            </a:r>
            <a:endParaRPr lang="en-US" dirty="0">
              <a:solidFill>
                <a:schemeClr val="accent1">
                  <a:lumMod val="10000"/>
                </a:schemeClr>
              </a:solidFill>
            </a:endParaRPr>
          </a:p>
        </p:txBody>
      </p:sp>
      <p:sp>
        <p:nvSpPr>
          <p:cNvPr id="3" name="Text Placeholder 2"/>
          <p:cNvSpPr>
            <a:spLocks noGrp="1"/>
          </p:cNvSpPr>
          <p:nvPr>
            <p:ph type="body" sz="quarter" idx="10"/>
          </p:nvPr>
        </p:nvSpPr>
        <p:spPr>
          <a:xfrm>
            <a:off x="609600" y="990600"/>
            <a:ext cx="8305800" cy="4267200"/>
          </a:xfrm>
        </p:spPr>
        <p:txBody>
          <a:bodyPr/>
          <a:lstStyle/>
          <a:p>
            <a:r>
              <a:rPr lang="en-US" sz="1800" dirty="0">
                <a:solidFill>
                  <a:schemeClr val="accent1">
                    <a:lumMod val="10000"/>
                  </a:schemeClr>
                </a:solidFill>
              </a:rPr>
              <a:t>Only certain crops have known varieties that are or have been produced with genetic engineering. These are listed, below*. If a food product offered for retail sale in Vermont is, or contains an ingredient derived from, one of the crops listed below, </a:t>
            </a:r>
            <a:r>
              <a:rPr lang="en-US" sz="1800" dirty="0">
                <a:solidFill>
                  <a:srgbClr val="FF0000"/>
                </a:solidFill>
              </a:rPr>
              <a:t>it is likely subject to the labeling requirements of</a:t>
            </a:r>
            <a:r>
              <a:rPr lang="en-US" sz="1800" dirty="0">
                <a:solidFill>
                  <a:schemeClr val="accent1">
                    <a:lumMod val="10000"/>
                  </a:schemeClr>
                </a:solidFill>
              </a:rPr>
              <a:t> </a:t>
            </a:r>
            <a:r>
              <a:rPr lang="en-US" sz="1800" dirty="0">
                <a:solidFill>
                  <a:schemeClr val="accent1">
                    <a:lumMod val="10000"/>
                  </a:schemeClr>
                </a:solidFill>
                <a:hlinkClick r:id="rId2"/>
              </a:rPr>
              <a:t>CP 121.02</a:t>
            </a:r>
            <a:r>
              <a:rPr lang="en-US" sz="1800" dirty="0">
                <a:solidFill>
                  <a:schemeClr val="accent1">
                    <a:lumMod val="10000"/>
                  </a:schemeClr>
                </a:solidFill>
              </a:rPr>
              <a:t>.</a:t>
            </a:r>
          </a:p>
          <a:p>
            <a:r>
              <a:rPr lang="en-US" sz="1800" dirty="0">
                <a:solidFill>
                  <a:schemeClr val="accent1">
                    <a:lumMod val="10000"/>
                  </a:schemeClr>
                </a:solidFill>
              </a:rPr>
              <a:t>Alfalfa</a:t>
            </a:r>
            <a:br>
              <a:rPr lang="en-US" sz="1800" dirty="0">
                <a:solidFill>
                  <a:schemeClr val="accent1">
                    <a:lumMod val="10000"/>
                  </a:schemeClr>
                </a:solidFill>
              </a:rPr>
            </a:br>
            <a:r>
              <a:rPr lang="en-US" sz="1800" dirty="0">
                <a:solidFill>
                  <a:srgbClr val="FF0000"/>
                </a:solidFill>
              </a:rPr>
              <a:t>Apple</a:t>
            </a:r>
            <a:r>
              <a:rPr lang="en-US" sz="1800" dirty="0">
                <a:solidFill>
                  <a:schemeClr val="accent1">
                    <a:lumMod val="10000"/>
                  </a:schemeClr>
                </a:solidFill>
              </a:rPr>
              <a:t/>
            </a:r>
            <a:br>
              <a:rPr lang="en-US" sz="1800" dirty="0">
                <a:solidFill>
                  <a:schemeClr val="accent1">
                    <a:lumMod val="10000"/>
                  </a:schemeClr>
                </a:solidFill>
              </a:rPr>
            </a:br>
            <a:r>
              <a:rPr lang="en-US" sz="1800" dirty="0">
                <a:solidFill>
                  <a:schemeClr val="accent1">
                    <a:lumMod val="10000"/>
                  </a:schemeClr>
                </a:solidFill>
              </a:rPr>
              <a:t>Canola</a:t>
            </a:r>
            <a:br>
              <a:rPr lang="en-US" sz="1800" dirty="0">
                <a:solidFill>
                  <a:schemeClr val="accent1">
                    <a:lumMod val="10000"/>
                  </a:schemeClr>
                </a:solidFill>
              </a:rPr>
            </a:br>
            <a:r>
              <a:rPr lang="en-US" sz="1800" dirty="0">
                <a:solidFill>
                  <a:srgbClr val="FF0000"/>
                </a:solidFill>
              </a:rPr>
              <a:t>Cantaloupe</a:t>
            </a:r>
            <a:r>
              <a:rPr lang="en-US" sz="1800" dirty="0">
                <a:solidFill>
                  <a:schemeClr val="accent1">
                    <a:lumMod val="10000"/>
                  </a:schemeClr>
                </a:solidFill>
              </a:rPr>
              <a:t/>
            </a:r>
            <a:br>
              <a:rPr lang="en-US" sz="1800" dirty="0">
                <a:solidFill>
                  <a:schemeClr val="accent1">
                    <a:lumMod val="10000"/>
                  </a:schemeClr>
                </a:solidFill>
              </a:rPr>
            </a:br>
            <a:r>
              <a:rPr lang="en-US" sz="1800" dirty="0">
                <a:solidFill>
                  <a:srgbClr val="FF0000"/>
                </a:solidFill>
              </a:rPr>
              <a:t>Chicory</a:t>
            </a:r>
            <a:r>
              <a:rPr lang="en-US" sz="1800" dirty="0">
                <a:solidFill>
                  <a:schemeClr val="accent1">
                    <a:lumMod val="10000"/>
                  </a:schemeClr>
                </a:solidFill>
              </a:rPr>
              <a:t/>
            </a:r>
            <a:br>
              <a:rPr lang="en-US" sz="1800" dirty="0">
                <a:solidFill>
                  <a:schemeClr val="accent1">
                    <a:lumMod val="10000"/>
                  </a:schemeClr>
                </a:solidFill>
              </a:rPr>
            </a:br>
            <a:r>
              <a:rPr lang="en-US" sz="1800" dirty="0">
                <a:solidFill>
                  <a:schemeClr val="accent1">
                    <a:lumMod val="10000"/>
                  </a:schemeClr>
                </a:solidFill>
              </a:rPr>
              <a:t>Corn</a:t>
            </a:r>
            <a:br>
              <a:rPr lang="en-US" sz="1800" dirty="0">
                <a:solidFill>
                  <a:schemeClr val="accent1">
                    <a:lumMod val="10000"/>
                  </a:schemeClr>
                </a:solidFill>
              </a:rPr>
            </a:br>
            <a:r>
              <a:rPr lang="en-US" sz="1800" dirty="0">
                <a:solidFill>
                  <a:schemeClr val="accent1">
                    <a:lumMod val="10000"/>
                  </a:schemeClr>
                </a:solidFill>
              </a:rPr>
              <a:t>Cotton</a:t>
            </a:r>
            <a:br>
              <a:rPr lang="en-US" sz="1800" dirty="0">
                <a:solidFill>
                  <a:schemeClr val="accent1">
                    <a:lumMod val="10000"/>
                  </a:schemeClr>
                </a:solidFill>
              </a:rPr>
            </a:br>
            <a:r>
              <a:rPr lang="en-US" sz="1800" dirty="0">
                <a:solidFill>
                  <a:srgbClr val="FF0000"/>
                </a:solidFill>
              </a:rPr>
              <a:t>Flax</a:t>
            </a:r>
            <a:r>
              <a:rPr lang="en-US" sz="1800" dirty="0">
                <a:solidFill>
                  <a:schemeClr val="accent1">
                    <a:lumMod val="10000"/>
                  </a:schemeClr>
                </a:solidFill>
              </a:rPr>
              <a:t/>
            </a:r>
            <a:br>
              <a:rPr lang="en-US" sz="1800" dirty="0">
                <a:solidFill>
                  <a:schemeClr val="accent1">
                    <a:lumMod val="10000"/>
                  </a:schemeClr>
                </a:solidFill>
              </a:rPr>
            </a:br>
            <a:r>
              <a:rPr lang="en-US" sz="1800" dirty="0">
                <a:solidFill>
                  <a:srgbClr val="FF0000"/>
                </a:solidFill>
              </a:rPr>
              <a:t>Papaya</a:t>
            </a:r>
            <a:br>
              <a:rPr lang="en-US" sz="1800" dirty="0">
                <a:solidFill>
                  <a:srgbClr val="FF0000"/>
                </a:solidFill>
              </a:rPr>
            </a:br>
            <a:r>
              <a:rPr lang="en-US" sz="1800" dirty="0">
                <a:solidFill>
                  <a:srgbClr val="FF0000"/>
                </a:solidFill>
              </a:rPr>
              <a:t>Plum</a:t>
            </a:r>
            <a:r>
              <a:rPr lang="en-US" sz="1800" dirty="0">
                <a:solidFill>
                  <a:schemeClr val="accent1">
                    <a:lumMod val="10000"/>
                  </a:schemeClr>
                </a:solidFill>
              </a:rPr>
              <a:t/>
            </a:r>
            <a:br>
              <a:rPr lang="en-US" sz="1800" dirty="0">
                <a:solidFill>
                  <a:schemeClr val="accent1">
                    <a:lumMod val="10000"/>
                  </a:schemeClr>
                </a:solidFill>
              </a:rPr>
            </a:br>
            <a:r>
              <a:rPr lang="en-US" sz="1800" dirty="0">
                <a:solidFill>
                  <a:srgbClr val="FF0000"/>
                </a:solidFill>
              </a:rPr>
              <a:t>Potato</a:t>
            </a:r>
            <a:br>
              <a:rPr lang="en-US" sz="1800" dirty="0">
                <a:solidFill>
                  <a:srgbClr val="FF0000"/>
                </a:solidFill>
              </a:rPr>
            </a:br>
            <a:r>
              <a:rPr lang="en-US" sz="1800" dirty="0">
                <a:solidFill>
                  <a:srgbClr val="FF0000"/>
                </a:solidFill>
              </a:rPr>
              <a:t>Radicchio</a:t>
            </a:r>
            <a:br>
              <a:rPr lang="en-US" sz="1800" dirty="0">
                <a:solidFill>
                  <a:srgbClr val="FF0000"/>
                </a:solidFill>
              </a:rPr>
            </a:br>
            <a:r>
              <a:rPr lang="en-US" sz="1800" dirty="0">
                <a:solidFill>
                  <a:schemeClr val="accent1">
                    <a:lumMod val="10000"/>
                  </a:schemeClr>
                </a:solidFill>
              </a:rPr>
              <a:t>Rice</a:t>
            </a:r>
            <a:br>
              <a:rPr lang="en-US" sz="1800" dirty="0">
                <a:solidFill>
                  <a:schemeClr val="accent1">
                    <a:lumMod val="10000"/>
                  </a:schemeClr>
                </a:solidFill>
              </a:rPr>
            </a:br>
            <a:r>
              <a:rPr lang="en-US" sz="1800" dirty="0">
                <a:solidFill>
                  <a:schemeClr val="accent1">
                    <a:lumMod val="10000"/>
                  </a:schemeClr>
                </a:solidFill>
              </a:rPr>
              <a:t>Soybean</a:t>
            </a:r>
            <a:br>
              <a:rPr lang="en-US" sz="1800" dirty="0">
                <a:solidFill>
                  <a:schemeClr val="accent1">
                    <a:lumMod val="10000"/>
                  </a:schemeClr>
                </a:solidFill>
              </a:rPr>
            </a:br>
            <a:r>
              <a:rPr lang="en-US" sz="1800" dirty="0">
                <a:solidFill>
                  <a:srgbClr val="FF0000"/>
                </a:solidFill>
              </a:rPr>
              <a:t>Squash</a:t>
            </a:r>
            <a:r>
              <a:rPr lang="en-US" sz="1800" dirty="0">
                <a:solidFill>
                  <a:schemeClr val="accent1">
                    <a:lumMod val="10000"/>
                  </a:schemeClr>
                </a:solidFill>
              </a:rPr>
              <a:t/>
            </a:r>
            <a:br>
              <a:rPr lang="en-US" sz="1800" dirty="0">
                <a:solidFill>
                  <a:schemeClr val="accent1">
                    <a:lumMod val="10000"/>
                  </a:schemeClr>
                </a:solidFill>
              </a:rPr>
            </a:br>
            <a:r>
              <a:rPr lang="en-US" sz="1800" dirty="0">
                <a:solidFill>
                  <a:schemeClr val="accent1">
                    <a:lumMod val="10000"/>
                  </a:schemeClr>
                </a:solidFill>
              </a:rPr>
              <a:t>Sugar Beet</a:t>
            </a:r>
            <a:r>
              <a:rPr lang="en-US" dirty="0"/>
              <a:t/>
            </a:r>
            <a:br>
              <a:rPr lang="en-US" dirty="0"/>
            </a:br>
            <a:endParaRPr lang="en-US" dirty="0"/>
          </a:p>
        </p:txBody>
      </p:sp>
    </p:spTree>
    <p:extLst>
      <p:ext uri="{BB962C8B-B14F-4D97-AF65-F5344CB8AC3E}">
        <p14:creationId xmlns:p14="http://schemas.microsoft.com/office/powerpoint/2010/main" val="262497772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Foods Certified as Not Produced with Genetic Engineering</a:t>
            </a:r>
          </a:p>
        </p:txBody>
      </p:sp>
      <p:sp>
        <p:nvSpPr>
          <p:cNvPr id="3" name="Text Placeholder 2"/>
          <p:cNvSpPr>
            <a:spLocks noGrp="1"/>
          </p:cNvSpPr>
          <p:nvPr>
            <p:ph type="body" sz="quarter" idx="10"/>
          </p:nvPr>
        </p:nvSpPr>
        <p:spPr/>
        <p:txBody>
          <a:bodyPr/>
          <a:lstStyle/>
          <a:p>
            <a:r>
              <a:rPr lang="en-US" sz="2400" dirty="0" smtClean="0">
                <a:solidFill>
                  <a:srgbClr val="FF0000"/>
                </a:solidFill>
              </a:rPr>
              <a:t>(</a:t>
            </a:r>
            <a:r>
              <a:rPr lang="en-US" sz="2400" dirty="0">
                <a:solidFill>
                  <a:srgbClr val="FF0000"/>
                </a:solidFill>
              </a:rPr>
              <a:t>i) Food for which the person otherwise responsible for complying with section 121.02 </a:t>
            </a:r>
            <a:r>
              <a:rPr lang="en-US" sz="2400" dirty="0"/>
              <a:t>of this rule </a:t>
            </a:r>
            <a:r>
              <a:rPr lang="en-US" sz="2400" dirty="0">
                <a:solidFill>
                  <a:srgbClr val="FF0000"/>
                </a:solidFill>
              </a:rPr>
              <a:t>obtains a sworn statement from whomever sold the food to that person. </a:t>
            </a:r>
            <a:r>
              <a:rPr lang="en-US" sz="2400" dirty="0"/>
              <a:t>The sworn statement must affirm that the food (1) was made or grown from food or seed that has not been knowingly or intentionally produced with genetic engineering and (2) has been segregated from and has not been knowingly or intentionally commingled with food or seed that may have been produced with genetic engineering. (ii) When providing a sworn statement under this rule, a person may rely solely on a sworn statement that contains the above affirmation by whoever sold the food to that person.</a:t>
            </a:r>
          </a:p>
        </p:txBody>
      </p:sp>
    </p:spTree>
    <p:extLst>
      <p:ext uri="{BB962C8B-B14F-4D97-AF65-F5344CB8AC3E}">
        <p14:creationId xmlns:p14="http://schemas.microsoft.com/office/powerpoint/2010/main" val="3084775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2"/>
                </a:solidFill>
              </a:rPr>
              <a:t>Vermont Attorney General Guidance</a:t>
            </a:r>
            <a:endParaRPr lang="en-US" dirty="0">
              <a:solidFill>
                <a:schemeClr val="tx2"/>
              </a:solidFill>
            </a:endParaRPr>
          </a:p>
        </p:txBody>
      </p:sp>
      <p:sp>
        <p:nvSpPr>
          <p:cNvPr id="2" name="Text Placeholder 1"/>
          <p:cNvSpPr>
            <a:spLocks noGrp="1"/>
          </p:cNvSpPr>
          <p:nvPr>
            <p:ph type="body" sz="quarter" idx="10"/>
          </p:nvPr>
        </p:nvSpPr>
        <p:spPr>
          <a:xfrm>
            <a:off x="304800" y="1828800"/>
            <a:ext cx="8610600" cy="3962400"/>
          </a:xfrm>
        </p:spPr>
        <p:txBody>
          <a:bodyPr/>
          <a:lstStyle/>
          <a:p>
            <a:pPr marL="0" indent="0">
              <a:buNone/>
            </a:pPr>
            <a:r>
              <a:rPr lang="en-US" sz="2400" b="1" i="1" dirty="0">
                <a:solidFill>
                  <a:schemeClr val="tx2"/>
                </a:solidFill>
              </a:rPr>
              <a:t>20. If there are no GE variations of a product’s ingredient available in the marketplace, is independent verification or a sworn statement necessary</a:t>
            </a:r>
            <a:r>
              <a:rPr lang="en-US" sz="2400" b="1" i="1" dirty="0" smtClean="0">
                <a:solidFill>
                  <a:schemeClr val="tx2"/>
                </a:solidFill>
              </a:rPr>
              <a:t>?</a:t>
            </a:r>
          </a:p>
          <a:p>
            <a:pPr marL="0" indent="0">
              <a:buNone/>
            </a:pPr>
            <a:r>
              <a:rPr lang="en-US" sz="2400" dirty="0"/>
              <a:t>No. The Attorney General’s Office maintains a periodically updated </a:t>
            </a:r>
            <a:r>
              <a:rPr lang="en-US" sz="2400" u="sng" dirty="0">
                <a:hlinkClick r:id="rId2"/>
              </a:rPr>
              <a:t>list of known GE crops</a:t>
            </a:r>
            <a:r>
              <a:rPr lang="en-US" sz="2400" dirty="0"/>
              <a:t>. If the product’s ingredient does not appear on this list, the retailer or manufacturer responsible for labeling should keep a copy of the list as sufficient documentation to demonstrate compliance with the law. See </a:t>
            </a:r>
            <a:r>
              <a:rPr lang="en-US" sz="2400" u="sng" dirty="0">
                <a:hlinkClick r:id="rId3"/>
              </a:rPr>
              <a:t>CP 121.04(b)</a:t>
            </a:r>
            <a:endParaRPr lang="en-US" sz="2400" dirty="0"/>
          </a:p>
          <a:p>
            <a:pPr marL="0" indent="0">
              <a:buNone/>
            </a:pPr>
            <a:endParaRPr lang="en-US" sz="2400" dirty="0">
              <a:solidFill>
                <a:schemeClr val="tx2"/>
              </a:solidFill>
            </a:endParaRPr>
          </a:p>
          <a:p>
            <a:r>
              <a:rPr lang="en-US" sz="2400" dirty="0">
                <a:hlinkClick r:id="rId4"/>
              </a:rPr>
              <a:t>http://</a:t>
            </a:r>
            <a:r>
              <a:rPr lang="en-US" sz="2400" dirty="0" smtClean="0">
                <a:hlinkClick r:id="rId4"/>
              </a:rPr>
              <a:t>ago.vermont.gov/focus/consumer-info/fuel/ge-food-labeling-rule/guidance-and-faqs.php#Manufacturers</a:t>
            </a:r>
            <a:endParaRPr lang="en-US" sz="2400" dirty="0" smtClean="0"/>
          </a:p>
          <a:p>
            <a:endParaRPr lang="en-US" dirty="0"/>
          </a:p>
        </p:txBody>
      </p:sp>
    </p:spTree>
    <p:extLst>
      <p:ext uri="{BB962C8B-B14F-4D97-AF65-F5344CB8AC3E}">
        <p14:creationId xmlns:p14="http://schemas.microsoft.com/office/powerpoint/2010/main" val="184966358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chemeClr val="tx2"/>
                </a:solidFill>
              </a:rPr>
              <a:t>Non-GE Certification</a:t>
            </a:r>
            <a:endParaRPr lang="en-US" b="1" dirty="0">
              <a:solidFill>
                <a:schemeClr val="tx2"/>
              </a:solidFill>
            </a:endParaRPr>
          </a:p>
        </p:txBody>
      </p:sp>
      <p:sp>
        <p:nvSpPr>
          <p:cNvPr id="2" name="Text Placeholder 1"/>
          <p:cNvSpPr>
            <a:spLocks noGrp="1"/>
          </p:cNvSpPr>
          <p:nvPr>
            <p:ph type="body" sz="quarter" idx="10"/>
          </p:nvPr>
        </p:nvSpPr>
        <p:spPr/>
        <p:txBody>
          <a:bodyPr/>
          <a:lstStyle/>
          <a:p>
            <a:r>
              <a:rPr lang="en-US" sz="3600" dirty="0">
                <a:solidFill>
                  <a:schemeClr val="tx2"/>
                </a:solidFill>
              </a:rPr>
              <a:t>If the crop is on the </a:t>
            </a:r>
            <a:r>
              <a:rPr lang="en-US" sz="3600" dirty="0" smtClean="0">
                <a:solidFill>
                  <a:schemeClr val="tx2"/>
                </a:solidFill>
              </a:rPr>
              <a:t>list</a:t>
            </a:r>
          </a:p>
          <a:p>
            <a:pPr lvl="1"/>
            <a:r>
              <a:rPr lang="en-US" sz="3600" dirty="0">
                <a:solidFill>
                  <a:schemeClr val="tx2"/>
                </a:solidFill>
              </a:rPr>
              <a:t>F</a:t>
            </a:r>
            <a:r>
              <a:rPr lang="en-US" sz="3600" dirty="0" smtClean="0">
                <a:solidFill>
                  <a:schemeClr val="tx2"/>
                </a:solidFill>
              </a:rPr>
              <a:t>ood manufacturer must use either an </a:t>
            </a:r>
            <a:r>
              <a:rPr lang="en-US" sz="3600" dirty="0">
                <a:solidFill>
                  <a:schemeClr val="tx2"/>
                </a:solidFill>
              </a:rPr>
              <a:t>approved certifier </a:t>
            </a:r>
            <a:r>
              <a:rPr lang="en-US" sz="3600" dirty="0" smtClean="0">
                <a:solidFill>
                  <a:schemeClr val="tx2"/>
                </a:solidFill>
              </a:rPr>
              <a:t>(non-GMO project or True North) to </a:t>
            </a:r>
            <a:r>
              <a:rPr lang="en-US" sz="3600" dirty="0">
                <a:solidFill>
                  <a:schemeClr val="tx2"/>
                </a:solidFill>
              </a:rPr>
              <a:t>prove that a product is non-GE </a:t>
            </a:r>
            <a:r>
              <a:rPr lang="en-US" sz="3600" u="sng" dirty="0">
                <a:solidFill>
                  <a:schemeClr val="tx2"/>
                </a:solidFill>
              </a:rPr>
              <a:t>or</a:t>
            </a:r>
            <a:r>
              <a:rPr lang="en-US" sz="3600" dirty="0">
                <a:solidFill>
                  <a:schemeClr val="tx2"/>
                </a:solidFill>
              </a:rPr>
              <a:t> </a:t>
            </a:r>
            <a:endParaRPr lang="en-US" sz="3600" dirty="0" smtClean="0">
              <a:solidFill>
                <a:schemeClr val="tx2"/>
              </a:solidFill>
            </a:endParaRPr>
          </a:p>
          <a:p>
            <a:pPr lvl="1"/>
            <a:r>
              <a:rPr lang="en-US" sz="3600" dirty="0">
                <a:solidFill>
                  <a:schemeClr val="tx2"/>
                </a:solidFill>
              </a:rPr>
              <a:t>H</a:t>
            </a:r>
            <a:r>
              <a:rPr lang="en-US" sz="3600" dirty="0" smtClean="0">
                <a:solidFill>
                  <a:schemeClr val="tx2"/>
                </a:solidFill>
              </a:rPr>
              <a:t>ave sworn statements from suppliers </a:t>
            </a:r>
          </a:p>
          <a:p>
            <a:endParaRPr lang="en-US" dirty="0"/>
          </a:p>
        </p:txBody>
      </p:sp>
    </p:spTree>
    <p:extLst>
      <p:ext uri="{BB962C8B-B14F-4D97-AF65-F5344CB8AC3E}">
        <p14:creationId xmlns:p14="http://schemas.microsoft.com/office/powerpoint/2010/main" val="175761307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 y="855260"/>
            <a:ext cx="8534400" cy="4419600"/>
          </a:xfrm>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838200"/>
            <a:ext cx="772477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228600"/>
            <a:ext cx="8229600" cy="461665"/>
          </a:xfrm>
          <a:prstGeom prst="rect">
            <a:avLst/>
          </a:prstGeom>
          <a:noFill/>
        </p:spPr>
        <p:txBody>
          <a:bodyPr wrap="square" rtlCol="0">
            <a:spAutoFit/>
          </a:bodyPr>
          <a:lstStyle/>
          <a:p>
            <a:pPr algn="ctr"/>
            <a:r>
              <a:rPr lang="en-US" sz="2400" b="1" dirty="0" smtClean="0">
                <a:solidFill>
                  <a:schemeClr val="tx2"/>
                </a:solidFill>
              </a:rPr>
              <a:t>Sworn Statement</a:t>
            </a:r>
            <a:endParaRPr lang="en-US" sz="2400" b="1" dirty="0">
              <a:solidFill>
                <a:schemeClr val="tx2"/>
              </a:solidFill>
            </a:endParaRPr>
          </a:p>
        </p:txBody>
      </p:sp>
    </p:spTree>
    <p:extLst>
      <p:ext uri="{BB962C8B-B14F-4D97-AF65-F5344CB8AC3E}">
        <p14:creationId xmlns:p14="http://schemas.microsoft.com/office/powerpoint/2010/main" val="409200848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04800" y="1219200"/>
            <a:ext cx="8534400" cy="3886200"/>
          </a:xfrm>
        </p:spPr>
        <p:txBody>
          <a:bodyPr/>
          <a:lstStyle/>
          <a:p>
            <a:r>
              <a:rPr lang="en-US" sz="2400" dirty="0">
                <a:solidFill>
                  <a:schemeClr val="tx2"/>
                </a:solidFill>
              </a:rPr>
              <a:t>Disclosures on packaged, processed foods shall read </a:t>
            </a:r>
            <a:r>
              <a:rPr lang="en-US" sz="2400" dirty="0">
                <a:solidFill>
                  <a:srgbClr val="FF0000"/>
                </a:solidFill>
              </a:rPr>
              <a:t>“Produced with Genetic Engineering,” “Partially Produced with Genetic Engineering,” or “May be Produced with Genetic Engineering,” </a:t>
            </a:r>
            <a:endParaRPr lang="en-US" sz="2400" dirty="0" smtClean="0">
              <a:solidFill>
                <a:srgbClr val="FF0000"/>
              </a:solidFill>
            </a:endParaRPr>
          </a:p>
          <a:p>
            <a:r>
              <a:rPr lang="en-US" sz="2400" dirty="0" smtClean="0">
                <a:solidFill>
                  <a:schemeClr val="tx2"/>
                </a:solidFill>
              </a:rPr>
              <a:t> </a:t>
            </a:r>
            <a:r>
              <a:rPr lang="en-US" sz="2400" dirty="0">
                <a:solidFill>
                  <a:schemeClr val="tx2"/>
                </a:solidFill>
              </a:rPr>
              <a:t>(A)The disclosure “Produced with Genetic Engineering” shall be used when food was produced with genetic </a:t>
            </a:r>
            <a:r>
              <a:rPr lang="en-US" sz="2400" dirty="0" smtClean="0">
                <a:solidFill>
                  <a:schemeClr val="tx2"/>
                </a:solidFill>
              </a:rPr>
              <a:t>engineering</a:t>
            </a:r>
            <a:endParaRPr lang="en-US" sz="2400" dirty="0">
              <a:solidFill>
                <a:schemeClr val="tx2"/>
              </a:solidFill>
            </a:endParaRPr>
          </a:p>
          <a:p>
            <a:r>
              <a:rPr lang="en-US" sz="2400" dirty="0" smtClean="0">
                <a:solidFill>
                  <a:schemeClr val="tx2"/>
                </a:solidFill>
              </a:rPr>
              <a:t>(B</a:t>
            </a:r>
            <a:r>
              <a:rPr lang="en-US" sz="2400" dirty="0">
                <a:solidFill>
                  <a:schemeClr val="tx2"/>
                </a:solidFill>
              </a:rPr>
              <a:t>) “Partially” may be used to modify “Produced with Genetic Engineering” only when a processed food contains less than 75% genetically engineered material by weight; </a:t>
            </a:r>
            <a:endParaRPr lang="en-US" sz="2400" dirty="0" smtClean="0">
              <a:solidFill>
                <a:schemeClr val="tx2"/>
              </a:solidFill>
            </a:endParaRPr>
          </a:p>
          <a:p>
            <a:pPr lvl="1"/>
            <a:r>
              <a:rPr lang="en-US" sz="2000" dirty="0" smtClean="0">
                <a:solidFill>
                  <a:schemeClr val="tx2"/>
                </a:solidFill>
              </a:rPr>
              <a:t>And more </a:t>
            </a:r>
            <a:r>
              <a:rPr lang="en-US" sz="2000" dirty="0">
                <a:solidFill>
                  <a:schemeClr val="tx2"/>
                </a:solidFill>
              </a:rPr>
              <a:t>than 0.9 </a:t>
            </a:r>
            <a:r>
              <a:rPr lang="en-US" sz="2000" dirty="0" smtClean="0">
                <a:solidFill>
                  <a:schemeClr val="tx2"/>
                </a:solidFill>
              </a:rPr>
              <a:t>% of </a:t>
            </a:r>
            <a:r>
              <a:rPr lang="en-US" sz="2000" dirty="0">
                <a:solidFill>
                  <a:schemeClr val="tx2"/>
                </a:solidFill>
              </a:rPr>
              <a:t>the total weight of the food</a:t>
            </a:r>
            <a:r>
              <a:rPr lang="en-US" sz="2000" dirty="0"/>
              <a:t>.</a:t>
            </a:r>
            <a:endParaRPr lang="en-US" sz="2000" dirty="0" smtClean="0">
              <a:solidFill>
                <a:schemeClr val="tx2"/>
              </a:solidFill>
            </a:endParaRPr>
          </a:p>
          <a:p>
            <a:r>
              <a:rPr lang="en-US" sz="2400" dirty="0" smtClean="0">
                <a:solidFill>
                  <a:schemeClr val="tx2"/>
                </a:solidFill>
              </a:rPr>
              <a:t>(</a:t>
            </a:r>
            <a:r>
              <a:rPr lang="en-US" sz="2400" dirty="0">
                <a:solidFill>
                  <a:schemeClr val="tx2"/>
                </a:solidFill>
              </a:rPr>
              <a:t>C) “May be” may be used to modify “Produced with Genetic Engineering” only when the food’s manufacturer does not know, after reasonable inquiry, whether the food is, or contains a component that is, produced with genetic engineering</a:t>
            </a:r>
            <a:r>
              <a:rPr lang="en-US" sz="2400" dirty="0" smtClean="0">
                <a:solidFill>
                  <a:schemeClr val="tx2"/>
                </a:solidFill>
              </a:rPr>
              <a:t>..</a:t>
            </a:r>
            <a:endParaRPr lang="en-US" sz="2400" dirty="0">
              <a:solidFill>
                <a:schemeClr val="tx2"/>
              </a:solidFill>
            </a:endParaRPr>
          </a:p>
        </p:txBody>
      </p:sp>
      <p:sp>
        <p:nvSpPr>
          <p:cNvPr id="6" name="TextBox 5"/>
          <p:cNvSpPr txBox="1"/>
          <p:nvPr/>
        </p:nvSpPr>
        <p:spPr>
          <a:xfrm>
            <a:off x="533400" y="304800"/>
            <a:ext cx="8305800" cy="584775"/>
          </a:xfrm>
          <a:prstGeom prst="rect">
            <a:avLst/>
          </a:prstGeom>
          <a:noFill/>
        </p:spPr>
        <p:txBody>
          <a:bodyPr wrap="square" rtlCol="0">
            <a:spAutoFit/>
          </a:bodyPr>
          <a:lstStyle/>
          <a:p>
            <a:pPr algn="ctr"/>
            <a:r>
              <a:rPr lang="en-US" sz="3200" b="1" dirty="0" smtClean="0">
                <a:solidFill>
                  <a:schemeClr val="tx2"/>
                </a:solidFill>
              </a:rPr>
              <a:t>Vermont Labeling Requirement </a:t>
            </a:r>
            <a:endParaRPr lang="en-US" sz="3200" b="1" dirty="0">
              <a:solidFill>
                <a:schemeClr val="tx2"/>
              </a:solidFill>
            </a:endParaRPr>
          </a:p>
        </p:txBody>
      </p:sp>
    </p:spTree>
    <p:extLst>
      <p:ext uri="{BB962C8B-B14F-4D97-AF65-F5344CB8AC3E}">
        <p14:creationId xmlns:p14="http://schemas.microsoft.com/office/powerpoint/2010/main" val="410394886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AC 2">
      <a:dk1>
        <a:srgbClr val="656968"/>
      </a:dk1>
      <a:lt1>
        <a:srgbClr val="FBCF97"/>
      </a:lt1>
      <a:dk2>
        <a:srgbClr val="173540"/>
      </a:dk2>
      <a:lt2>
        <a:srgbClr val="A3B7AC"/>
      </a:lt2>
      <a:accent1>
        <a:srgbClr val="D6E1DD"/>
      </a:accent1>
      <a:accent2>
        <a:srgbClr val="82A6BE"/>
      </a:accent2>
      <a:accent3>
        <a:srgbClr val="888D31"/>
      </a:accent3>
      <a:accent4>
        <a:srgbClr val="173540"/>
      </a:accent4>
      <a:accent5>
        <a:srgbClr val="656968"/>
      </a:accent5>
      <a:accent6>
        <a:srgbClr val="84A6C0"/>
      </a:accent6>
      <a:hlink>
        <a:srgbClr val="888D31"/>
      </a:hlink>
      <a:folHlink>
        <a:srgbClr val="8EC2C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AC 2">
      <a:dk1>
        <a:srgbClr val="656968"/>
      </a:dk1>
      <a:lt1>
        <a:srgbClr val="FBCF97"/>
      </a:lt1>
      <a:dk2>
        <a:srgbClr val="173540"/>
      </a:dk2>
      <a:lt2>
        <a:srgbClr val="A3B7AC"/>
      </a:lt2>
      <a:accent1>
        <a:srgbClr val="D6E1DD"/>
      </a:accent1>
      <a:accent2>
        <a:srgbClr val="82A6BE"/>
      </a:accent2>
      <a:accent3>
        <a:srgbClr val="888D31"/>
      </a:accent3>
      <a:accent4>
        <a:srgbClr val="173540"/>
      </a:accent4>
      <a:accent5>
        <a:srgbClr val="656968"/>
      </a:accent5>
      <a:accent6>
        <a:srgbClr val="84A6C0"/>
      </a:accent6>
      <a:hlink>
        <a:srgbClr val="888D31"/>
      </a:hlink>
      <a:folHlink>
        <a:srgbClr val="8EC2C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AC 2">
      <a:dk1>
        <a:srgbClr val="656968"/>
      </a:dk1>
      <a:lt1>
        <a:srgbClr val="FBCF97"/>
      </a:lt1>
      <a:dk2>
        <a:srgbClr val="173540"/>
      </a:dk2>
      <a:lt2>
        <a:srgbClr val="A3B7AC"/>
      </a:lt2>
      <a:accent1>
        <a:srgbClr val="D6E1DD"/>
      </a:accent1>
      <a:accent2>
        <a:srgbClr val="82A6BE"/>
      </a:accent2>
      <a:accent3>
        <a:srgbClr val="888D31"/>
      </a:accent3>
      <a:accent4>
        <a:srgbClr val="173540"/>
      </a:accent4>
      <a:accent5>
        <a:srgbClr val="656968"/>
      </a:accent5>
      <a:accent6>
        <a:srgbClr val="84A6C0"/>
      </a:accent6>
      <a:hlink>
        <a:srgbClr val="888D31"/>
      </a:hlink>
      <a:folHlink>
        <a:srgbClr val="8EC2C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4515</TotalTime>
  <Words>2986</Words>
  <Application>Microsoft Office PowerPoint</Application>
  <PresentationFormat>On-screen Show (4:3)</PresentationFormat>
  <Paragraphs>238</Paragraphs>
  <Slides>35</Slides>
  <Notes>8</Notes>
  <HiddenSlides>0</HiddenSlides>
  <MMClips>0</MMClips>
  <ScaleCrop>false</ScaleCrop>
  <HeadingPairs>
    <vt:vector size="4" baseType="variant">
      <vt:variant>
        <vt:lpstr>Theme</vt:lpstr>
      </vt:variant>
      <vt:variant>
        <vt:i4>3</vt:i4>
      </vt:variant>
      <vt:variant>
        <vt:lpstr>Slide Titles</vt:lpstr>
      </vt:variant>
      <vt:variant>
        <vt:i4>35</vt:i4>
      </vt:variant>
    </vt:vector>
  </HeadingPairs>
  <TitlesOfParts>
    <vt:vector size="38" baseType="lpstr">
      <vt:lpstr>Office Theme</vt:lpstr>
      <vt:lpstr>1_Office Theme</vt:lpstr>
      <vt:lpstr>2_Office Theme</vt:lpstr>
      <vt:lpstr>PowerPoint Presentation</vt:lpstr>
      <vt:lpstr>GMO Labeling Legislation</vt:lpstr>
      <vt:lpstr>Vermont Labeling Law </vt:lpstr>
      <vt:lpstr>GE Crops </vt:lpstr>
      <vt:lpstr>Foods Certified as Not Produced with Genetic Engineering</vt:lpstr>
      <vt:lpstr>Vermont Attorney General Guidance</vt:lpstr>
      <vt:lpstr>Non-GE Certification</vt:lpstr>
      <vt:lpstr>PowerPoint Presentation</vt:lpstr>
      <vt:lpstr>PowerPoint Presentation</vt:lpstr>
      <vt:lpstr>PowerPoint Presentation</vt:lpstr>
      <vt:lpstr>International Treaty </vt:lpstr>
      <vt:lpstr>Treaty Ratification Timeline</vt:lpstr>
      <vt:lpstr>Food Safety Modernization Act </vt:lpstr>
      <vt:lpstr>FDA Guidance on Registration </vt:lpstr>
      <vt:lpstr>Food Safety Modernization Act Animal Feed Rule </vt:lpstr>
      <vt:lpstr>Overview of GMPs</vt:lpstr>
      <vt:lpstr>Overview of Preventive Controls</vt:lpstr>
      <vt:lpstr>PowerPoint Presentation</vt:lpstr>
      <vt:lpstr>Supplemental notice of proposed rulemaking (September 2014)</vt:lpstr>
      <vt:lpstr> </vt:lpstr>
      <vt:lpstr>PowerPoint Presentation</vt:lpstr>
      <vt:lpstr>PowerPoint Presentation</vt:lpstr>
      <vt:lpstr>Compliance Dates</vt:lpstr>
      <vt:lpstr>APPROPRIATIONS </vt:lpstr>
      <vt:lpstr>BILL versus REPORT language</vt:lpstr>
      <vt:lpstr>Appropriations Process</vt:lpstr>
      <vt:lpstr>House Appropriations - Agriculture</vt:lpstr>
      <vt:lpstr>House Appropriations – Agriculture  </vt:lpstr>
      <vt:lpstr>Senate Appropriations - Agriculture</vt:lpstr>
      <vt:lpstr>Senate Appropriations - Agriculture</vt:lpstr>
      <vt:lpstr>Senate Appropriations - Agriculture</vt:lpstr>
      <vt:lpstr>Senate Appropriations - Agriculture</vt:lpstr>
      <vt:lpstr>Agriculture Appropriations Status</vt:lpstr>
      <vt:lpstr>Interior Appropriations </vt:lpstr>
      <vt:lpstr>Interior Appropriations Status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Barnes</dc:creator>
  <cp:lastModifiedBy>Jane DeMarchi</cp:lastModifiedBy>
  <cp:revision>22</cp:revision>
  <dcterms:created xsi:type="dcterms:W3CDTF">2016-05-17T12:23:35Z</dcterms:created>
  <dcterms:modified xsi:type="dcterms:W3CDTF">2016-07-08T19:43:31Z</dcterms:modified>
</cp:coreProperties>
</file>