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17"/>
  </p:notesMasterIdLst>
  <p:sldIdLst>
    <p:sldId id="256" r:id="rId5"/>
    <p:sldId id="257" r:id="rId6"/>
    <p:sldId id="258" r:id="rId7"/>
    <p:sldId id="259" r:id="rId8"/>
    <p:sldId id="260" r:id="rId9"/>
    <p:sldId id="262" r:id="rId10"/>
    <p:sldId id="261" r:id="rId11"/>
    <p:sldId id="263" r:id="rId12"/>
    <p:sldId id="264" r:id="rId13"/>
    <p:sldId id="265" r:id="rId14"/>
    <p:sldId id="267"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06" autoAdjust="0"/>
  </p:normalViewPr>
  <p:slideViewPr>
    <p:cSldViewPr>
      <p:cViewPr varScale="1">
        <p:scale>
          <a:sx n="49" d="100"/>
          <a:sy n="49" d="100"/>
        </p:scale>
        <p:origin x="-19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C8939-D06D-49A7-8B48-F26DFCD32BAD}"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39DF6-A906-4D04-9339-5A3DFF3EFB79}" type="slidenum">
              <a:rPr lang="en-US" smtClean="0"/>
              <a:t>‹#›</a:t>
            </a:fld>
            <a:endParaRPr lang="en-US"/>
          </a:p>
        </p:txBody>
      </p:sp>
    </p:spTree>
    <p:extLst>
      <p:ext uri="{BB962C8B-B14F-4D97-AF65-F5344CB8AC3E}">
        <p14:creationId xmlns:p14="http://schemas.microsoft.com/office/powerpoint/2010/main" val="192271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But the majority of the Obama administration's 27 trade advisory committees back the agreement in the congressionally mandated reports they released Friday.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The TPP includes strong intellectual property protections which is a fundamental priority for the seed industry because creation of new plant varieties requires up to 15 years of research and millions of dollars of financial investment.  </a:t>
            </a:r>
          </a:p>
          <a:p>
            <a:r>
              <a:rPr lang="en-US" dirty="0" smtClean="0"/>
              <a:t>•	The Intellectual Property chapter supports strong intellectual property standards. Language in the agreement requiring universal adoption of the latest Convention (UPOV 1991) of the International Union for the Protection of New Varieties of Plants provides robust protection for developers of new seed varieties.</a:t>
            </a:r>
          </a:p>
          <a:p>
            <a:r>
              <a:rPr lang="en-US" dirty="0" smtClean="0"/>
              <a:t>•	The inclusion of criminal treatment for trade secret theft and cross border counterfeit supply chains further address on-going concerns of seed companies. </a:t>
            </a:r>
          </a:p>
          <a:p>
            <a:r>
              <a:rPr lang="en-US" dirty="0" smtClean="0"/>
              <a:t>MODERN AGRICULTURE BIOTECHNOLOGY</a:t>
            </a:r>
          </a:p>
          <a:p>
            <a:r>
              <a:rPr lang="en-US" dirty="0" smtClean="0"/>
              <a:t>•	Products derived from agricultural biotechnology are grown in 28 countries and are widely traded. The TPP marks the first time that biotechnology has been included in a trade agreement in such detail-- an important step in harmonizing international approval standards and ensuring market access for new products.</a:t>
            </a:r>
          </a:p>
          <a:p>
            <a:r>
              <a:rPr lang="en-US" dirty="0" smtClean="0"/>
              <a:t>SANITARY AND PHYTOSANITARY (SPS)</a:t>
            </a:r>
          </a:p>
          <a:p>
            <a:r>
              <a:rPr lang="en-US" dirty="0" smtClean="0"/>
              <a:t>•	Phytosanitary regulations can be a significant barrier to trade. TPP’s SPS measures will help ensure that our partners use science and risk analysis as a foundation for SPS measures. </a:t>
            </a:r>
          </a:p>
          <a:p>
            <a:r>
              <a:rPr lang="en-US" dirty="0" smtClean="0"/>
              <a:t>•	For example, they must:</a:t>
            </a:r>
          </a:p>
          <a:p>
            <a:r>
              <a:rPr lang="en-US" dirty="0" smtClean="0"/>
              <a:t>o	Use appropriate import check and restriction policies focused on direct threats to health and safety; and</a:t>
            </a:r>
          </a:p>
          <a:p>
            <a:r>
              <a:rPr lang="en-US" dirty="0" smtClean="0"/>
              <a:t>o	Avoid duplicative or unnecessary testing requirements and other phytosanitary measures where food and seed already meet accepted international standards; and use transparent procedures for developing regulations — including providing opportunities for public comment. </a:t>
            </a:r>
            <a:endParaRPr lang="en-US" dirty="0"/>
          </a:p>
        </p:txBody>
      </p:sp>
      <p:sp>
        <p:nvSpPr>
          <p:cNvPr id="4" name="Slide Number Placeholder 3"/>
          <p:cNvSpPr>
            <a:spLocks noGrp="1"/>
          </p:cNvSpPr>
          <p:nvPr>
            <p:ph type="sldNum" sz="quarter" idx="10"/>
          </p:nvPr>
        </p:nvSpPr>
        <p:spPr/>
        <p:txBody>
          <a:bodyPr/>
          <a:lstStyle/>
          <a:p>
            <a:fld id="{1CE39DF6-A906-4D04-9339-5A3DFF3EFB79}" type="slidenum">
              <a:rPr lang="en-US" smtClean="0"/>
              <a:t>5</a:t>
            </a:fld>
            <a:endParaRPr lang="en-US"/>
          </a:p>
        </p:txBody>
      </p:sp>
    </p:spTree>
    <p:extLst>
      <p:ext uri="{BB962C8B-B14F-4D97-AF65-F5344CB8AC3E}">
        <p14:creationId xmlns:p14="http://schemas.microsoft.com/office/powerpoint/2010/main" val="329085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B1A6E-808D-424B-A081-E8F921080751}" type="slidenum">
              <a:rPr lang="en-GB" smtClean="0"/>
              <a:pPr/>
              <a:t>12</a:t>
            </a:fld>
            <a:endParaRPr lang="en-GB"/>
          </a:p>
        </p:txBody>
      </p:sp>
    </p:spTree>
    <p:extLst>
      <p:ext uri="{BB962C8B-B14F-4D97-AF65-F5344CB8AC3E}">
        <p14:creationId xmlns:p14="http://schemas.microsoft.com/office/powerpoint/2010/main" val="3610369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 y="-11222"/>
            <a:ext cx="9146242" cy="6869222"/>
          </a:xfrm>
          <a:prstGeom prst="rect">
            <a:avLst/>
          </a:prstGeom>
        </p:spPr>
      </p:pic>
      <p:sp>
        <p:nvSpPr>
          <p:cNvPr id="2" name="Title 1"/>
          <p:cNvSpPr>
            <a:spLocks noGrp="1"/>
          </p:cNvSpPr>
          <p:nvPr>
            <p:ph type="ctrTitle" hasCustomPrompt="1"/>
          </p:nvPr>
        </p:nvSpPr>
        <p:spPr>
          <a:xfrm>
            <a:off x="685800" y="2003418"/>
            <a:ext cx="7772400" cy="1470025"/>
          </a:xfrm>
        </p:spPr>
        <p:txBody>
          <a:bodyPr/>
          <a:lstStyle>
            <a:lvl1pPr>
              <a:defRPr baseline="0">
                <a:solidFill>
                  <a:schemeClr val="tx2"/>
                </a:solidFill>
              </a:defRPr>
            </a:lvl1pPr>
          </a:lstStyle>
          <a:p>
            <a:r>
              <a:rPr lang="en-US" dirty="0" smtClean="0"/>
              <a:t>Title of Meeting/Committee</a:t>
            </a:r>
            <a:br>
              <a:rPr lang="en-US" dirty="0" smtClean="0"/>
            </a:br>
            <a:r>
              <a:rPr lang="en-US" dirty="0" smtClean="0"/>
              <a:t>Name of Presenter</a:t>
            </a:r>
            <a:endParaRPr lang="en-US" dirty="0"/>
          </a:p>
        </p:txBody>
      </p:sp>
      <p:sp>
        <p:nvSpPr>
          <p:cNvPr id="3" name="Subtitle 2"/>
          <p:cNvSpPr>
            <a:spLocks noGrp="1"/>
          </p:cNvSpPr>
          <p:nvPr>
            <p:ph type="subTitle" idx="1" hasCustomPrompt="1"/>
          </p:nvPr>
        </p:nvSpPr>
        <p:spPr>
          <a:xfrm>
            <a:off x="685800" y="3486565"/>
            <a:ext cx="7772400" cy="709707"/>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Day/Date</a:t>
            </a:r>
            <a:endParaRPr lang="en-US" dirty="0"/>
          </a:p>
        </p:txBody>
      </p:sp>
      <p:pic>
        <p:nvPicPr>
          <p:cNvPr id="7" name="Picture 6" descr="CSS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92668"/>
            <a:ext cx="9144000" cy="1665332"/>
          </a:xfrm>
          <a:prstGeom prst="rect">
            <a:avLst/>
          </a:prstGeom>
        </p:spPr>
      </p:pic>
      <p:pic>
        <p:nvPicPr>
          <p:cNvPr id="6" name="Picture 5" descr="full CSS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705" y="211094"/>
            <a:ext cx="4897051" cy="993866"/>
          </a:xfrm>
          <a:prstGeom prst="rect">
            <a:avLst/>
          </a:prstGeom>
        </p:spPr>
      </p:pic>
      <p:pic>
        <p:nvPicPr>
          <p:cNvPr id="8" name="Picture 7" descr="ASTA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117" y="5025081"/>
            <a:ext cx="1254778" cy="931219"/>
          </a:xfrm>
          <a:prstGeom prst="rect">
            <a:avLst/>
          </a:prstGeom>
        </p:spPr>
      </p:pic>
    </p:spTree>
    <p:extLst>
      <p:ext uri="{BB962C8B-B14F-4D97-AF65-F5344CB8AC3E}">
        <p14:creationId xmlns:p14="http://schemas.microsoft.com/office/powerpoint/2010/main" val="21421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9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418757"/>
            <a:ext cx="2057400" cy="4791675"/>
          </a:xfrm>
        </p:spPr>
        <p:txBody>
          <a:bodyPr vert="eaVert">
            <a:normAutofit/>
          </a:bodyPr>
          <a:lstStyle>
            <a:lvl1pPr>
              <a:defRPr sz="2800"/>
            </a:lvl1pPr>
          </a:lstStyle>
          <a:p>
            <a:r>
              <a:rPr lang="en-US" dirty="0" smtClean="0"/>
              <a:t>Click to edit Master</a:t>
            </a:r>
            <a:br>
              <a:rPr lang="en-US" dirty="0" smtClean="0"/>
            </a:br>
            <a:r>
              <a:rPr lang="en-US" dirty="0" smtClean="0"/>
              <a:t> title style</a:t>
            </a:r>
            <a:endParaRPr lang="en-US" dirty="0"/>
          </a:p>
        </p:txBody>
      </p:sp>
      <p:sp>
        <p:nvSpPr>
          <p:cNvPr id="3" name="Vertical Text Placeholder 2"/>
          <p:cNvSpPr>
            <a:spLocks noGrp="1"/>
          </p:cNvSpPr>
          <p:nvPr>
            <p:ph type="body" orient="vert" idx="1"/>
          </p:nvPr>
        </p:nvSpPr>
        <p:spPr>
          <a:xfrm>
            <a:off x="457200" y="418757"/>
            <a:ext cx="6019800" cy="479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60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282557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417666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60143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223689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C5BCE-725F-4373-BCE0-BF6A923AB66E}"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315563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C5BCE-725F-4373-BCE0-BF6A923AB66E}"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378879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C5BCE-725F-4373-BCE0-BF6A923AB66E}"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491111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21911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1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571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037548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379703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9FDC24-C93F-4848-9D38-25E12CEC3663}" type="slidenum">
              <a:rPr lang="en-US"/>
              <a:pPr/>
              <a:t>‹#›</a:t>
            </a:fld>
            <a:endParaRPr lang="en-US"/>
          </a:p>
        </p:txBody>
      </p:sp>
    </p:spTree>
    <p:extLst>
      <p:ext uri="{BB962C8B-B14F-4D97-AF65-F5344CB8AC3E}">
        <p14:creationId xmlns:p14="http://schemas.microsoft.com/office/powerpoint/2010/main" val="2234565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789408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3175819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12668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54345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C5BCE-725F-4373-BCE0-BF6A923AB66E}"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4150325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C5BCE-725F-4373-BCE0-BF6A923AB66E}"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7700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30251"/>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3300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4289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C5BCE-725F-4373-BCE0-BF6A923AB66E}"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404422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885525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779752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342467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44FBD-8364-4F24-BEF5-2ECA34B2AF81}" type="slidenum">
              <a:rPr lang="en-US" smtClean="0"/>
              <a:t>‹#›</a:t>
            </a:fld>
            <a:endParaRPr lang="en-US"/>
          </a:p>
        </p:txBody>
      </p:sp>
    </p:spTree>
    <p:extLst>
      <p:ext uri="{BB962C8B-B14F-4D97-AF65-F5344CB8AC3E}">
        <p14:creationId xmlns:p14="http://schemas.microsoft.com/office/powerpoint/2010/main" val="1082931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9FDC24-C93F-4848-9D38-25E12CEC3663}" type="slidenum">
              <a:rPr lang="en-US"/>
              <a:pPr/>
              <a:t>‹#›</a:t>
            </a:fld>
            <a:endParaRPr lang="en-US"/>
          </a:p>
        </p:txBody>
      </p:sp>
    </p:spTree>
    <p:extLst>
      <p:ext uri="{BB962C8B-B14F-4D97-AF65-F5344CB8AC3E}">
        <p14:creationId xmlns:p14="http://schemas.microsoft.com/office/powerpoint/2010/main" val="29643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88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579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0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45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17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170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67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070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445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93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337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48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371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C5BCE-725F-4373-BCE0-BF6A923AB66E}"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44FBD-8364-4F24-BEF5-2ECA34B2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32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9FDC24-C93F-4848-9D38-25E12CEC36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17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43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809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9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964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38027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17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4454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6317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8112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466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2" y="-11222"/>
            <a:ext cx="9146242" cy="6869222"/>
          </a:xfrm>
          <a:prstGeom prst="rect">
            <a:avLst/>
          </a:prstGeom>
        </p:spPr>
      </p:pic>
      <p:sp>
        <p:nvSpPr>
          <p:cNvPr id="2" name="Title Placeholder 1"/>
          <p:cNvSpPr>
            <a:spLocks noGrp="1"/>
          </p:cNvSpPr>
          <p:nvPr>
            <p:ph type="title"/>
          </p:nvPr>
        </p:nvSpPr>
        <p:spPr>
          <a:xfrm>
            <a:off x="457200" y="49427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61296"/>
            <a:ext cx="8229600" cy="35924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SS graphic.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92668"/>
            <a:ext cx="9144000" cy="1665332"/>
          </a:xfrm>
          <a:prstGeom prst="rect">
            <a:avLst/>
          </a:prstGeom>
        </p:spPr>
      </p:pic>
      <p:pic>
        <p:nvPicPr>
          <p:cNvPr id="9" name="Picture 8" descr="ASTA 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42006" y="5517071"/>
            <a:ext cx="689588" cy="511770"/>
          </a:xfrm>
          <a:prstGeom prst="rect">
            <a:avLst/>
          </a:prstGeom>
        </p:spPr>
      </p:pic>
      <p:pic>
        <p:nvPicPr>
          <p:cNvPr id="10" name="Picture 9" descr="CSS logo.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86430" y="127073"/>
            <a:ext cx="1894703" cy="181845"/>
          </a:xfrm>
          <a:prstGeom prst="rect">
            <a:avLst/>
          </a:prstGeom>
        </p:spPr>
      </p:pic>
    </p:spTree>
    <p:extLst>
      <p:ext uri="{BB962C8B-B14F-4D97-AF65-F5344CB8AC3E}">
        <p14:creationId xmlns:p14="http://schemas.microsoft.com/office/powerpoint/2010/main" val="589597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chemeClr val="tx2"/>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2600" b="0" i="0" kern="1200">
          <a:solidFill>
            <a:schemeClr val="accent1"/>
          </a:solidFill>
          <a:latin typeface="Helvetica Neue"/>
          <a:ea typeface="+mn-ea"/>
          <a:cs typeface="Helvetica Neue"/>
        </a:defRPr>
      </a:lvl1pPr>
      <a:lvl2pPr marL="742950" indent="-285750" algn="l" defTabSz="457200" rtl="0" eaLnBrk="1" latinLnBrk="0" hangingPunct="1">
        <a:spcBef>
          <a:spcPct val="20000"/>
        </a:spcBef>
        <a:buFont typeface="Arial"/>
        <a:buChar char="–"/>
        <a:defRPr sz="2200" b="0" i="0" kern="1200">
          <a:solidFill>
            <a:schemeClr val="accent6"/>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C5BCE-725F-4373-BCE0-BF6A923AB66E}" type="datetimeFigureOut">
              <a:rPr lang="en-US" smtClean="0"/>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44FBD-8364-4F24-BEF5-2ECA34B2AF81}" type="slidenum">
              <a:rPr lang="en-US" smtClean="0"/>
              <a:t>‹#›</a:t>
            </a:fld>
            <a:endParaRPr lang="en-US"/>
          </a:p>
        </p:txBody>
      </p:sp>
    </p:spTree>
    <p:extLst>
      <p:ext uri="{BB962C8B-B14F-4D97-AF65-F5344CB8AC3E}">
        <p14:creationId xmlns:p14="http://schemas.microsoft.com/office/powerpoint/2010/main" val="1185816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C5BCE-725F-4373-BCE0-BF6A923AB66E}" type="datetimeFigureOut">
              <a:rPr lang="en-US" smtClean="0"/>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44FBD-8364-4F24-BEF5-2ECA34B2AF81}" type="slidenum">
              <a:rPr lang="en-US" smtClean="0"/>
              <a:t>‹#›</a:t>
            </a:fld>
            <a:endParaRPr lang="en-US"/>
          </a:p>
        </p:txBody>
      </p:sp>
    </p:spTree>
    <p:extLst>
      <p:ext uri="{BB962C8B-B14F-4D97-AF65-F5344CB8AC3E}">
        <p14:creationId xmlns:p14="http://schemas.microsoft.com/office/powerpoint/2010/main" val="2423758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FCC5BCE-725F-4373-BCE0-BF6A923AB66E}" type="datetimeFigureOut">
              <a:rPr lang="en-US" smtClean="0">
                <a:solidFill>
                  <a:prstClr val="black">
                    <a:tint val="75000"/>
                  </a:prstClr>
                </a:solidFill>
              </a:rPr>
              <a:pPr defTabSz="914400"/>
              <a:t>12/8/2015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5344FBD-8364-4F24-BEF5-2ECA34B2AF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609329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 Update</a:t>
            </a:r>
            <a:br>
              <a:rPr lang="en-US" dirty="0" smtClean="0"/>
            </a:br>
            <a:r>
              <a:rPr lang="en-US" dirty="0" smtClean="0"/>
              <a:t>Jane DeMarchi</a:t>
            </a:r>
            <a:endParaRPr lang="en-US" dirty="0"/>
          </a:p>
        </p:txBody>
      </p:sp>
      <p:sp>
        <p:nvSpPr>
          <p:cNvPr id="3" name="Subtitle 2"/>
          <p:cNvSpPr>
            <a:spLocks noGrp="1"/>
          </p:cNvSpPr>
          <p:nvPr>
            <p:ph type="subTitle" idx="1"/>
          </p:nvPr>
        </p:nvSpPr>
        <p:spPr/>
        <p:txBody>
          <a:bodyPr/>
          <a:lstStyle/>
          <a:p>
            <a:r>
              <a:rPr lang="en-US" dirty="0" smtClean="0"/>
              <a:t>Tuesday, December 9, 2015 </a:t>
            </a:r>
            <a:endParaRPr lang="en-US" dirty="0"/>
          </a:p>
        </p:txBody>
      </p:sp>
    </p:spTree>
    <p:extLst>
      <p:ext uri="{BB962C8B-B14F-4D97-AF65-F5344CB8AC3E}">
        <p14:creationId xmlns:p14="http://schemas.microsoft.com/office/powerpoint/2010/main" val="99752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Preventive Controls </a:t>
            </a:r>
            <a:r>
              <a:rPr lang="en-US" dirty="0"/>
              <a:t>Requirements (when applicable)</a:t>
            </a:r>
          </a:p>
        </p:txBody>
      </p:sp>
      <p:sp>
        <p:nvSpPr>
          <p:cNvPr id="3" name="Content Placeholder 2"/>
          <p:cNvSpPr>
            <a:spLocks noGrp="1"/>
          </p:cNvSpPr>
          <p:nvPr>
            <p:ph idx="1"/>
          </p:nvPr>
        </p:nvSpPr>
        <p:spPr>
          <a:xfrm>
            <a:off x="165099" y="1295400"/>
            <a:ext cx="8596813" cy="5157788"/>
          </a:xfrm>
        </p:spPr>
        <p:txBody>
          <a:bodyPr>
            <a:normAutofit/>
          </a:bodyPr>
          <a:lstStyle/>
          <a:p>
            <a:r>
              <a:rPr lang="en-US" dirty="0" smtClean="0"/>
              <a:t>Conduct hazard analysis</a:t>
            </a:r>
          </a:p>
          <a:p>
            <a:r>
              <a:rPr lang="en-US" dirty="0" smtClean="0"/>
              <a:t>Identify and implement preventive controls (including supplier verification, as required)</a:t>
            </a:r>
          </a:p>
          <a:p>
            <a:r>
              <a:rPr lang="en-US" dirty="0" smtClean="0"/>
              <a:t>Apply the management components, as appropriate and necessary based on the nature of the preventive control and its role</a:t>
            </a:r>
          </a:p>
          <a:p>
            <a:pPr lvl="1"/>
            <a:r>
              <a:rPr lang="en-US" dirty="0" smtClean="0"/>
              <a:t>Monitoring</a:t>
            </a:r>
          </a:p>
          <a:p>
            <a:pPr lvl="1"/>
            <a:r>
              <a:rPr lang="en-US" dirty="0" smtClean="0"/>
              <a:t>Verification</a:t>
            </a:r>
          </a:p>
          <a:p>
            <a:pPr lvl="1"/>
            <a:r>
              <a:rPr lang="en-US" dirty="0" smtClean="0"/>
              <a:t>Validation</a:t>
            </a:r>
          </a:p>
          <a:p>
            <a:pPr lvl="1"/>
            <a:r>
              <a:rPr lang="en-US" dirty="0" smtClean="0"/>
              <a:t>Corrective Actions</a:t>
            </a:r>
          </a:p>
          <a:p>
            <a:r>
              <a:rPr lang="en-US" dirty="0" smtClean="0"/>
              <a:t>Document everything </a:t>
            </a:r>
            <a:endParaRPr lang="en-US" dirty="0"/>
          </a:p>
        </p:txBody>
      </p:sp>
      <p:sp>
        <p:nvSpPr>
          <p:cNvPr id="4" name="Slide Number Placeholder 3"/>
          <p:cNvSpPr>
            <a:spLocks noGrp="1"/>
          </p:cNvSpPr>
          <p:nvPr>
            <p:ph type="sldNum" sz="quarter" idx="4294967295"/>
          </p:nvPr>
        </p:nvSpPr>
        <p:spPr>
          <a:xfrm>
            <a:off x="8428038" y="6494463"/>
            <a:ext cx="496887" cy="360362"/>
          </a:xfrm>
          <a:prstGeom prst="rect">
            <a:avLst/>
          </a:prstGeom>
        </p:spPr>
        <p:txBody>
          <a:bodyPr/>
          <a:lstStyle/>
          <a:p>
            <a:fld id="{62E0BBFD-3C28-455B-B3E3-FD8D1415BAC5}" type="slidenum">
              <a:rPr lang="en-GB" smtClean="0"/>
              <a:pPr/>
              <a:t>10</a:t>
            </a:fld>
            <a:endParaRPr lang="en-GB"/>
          </a:p>
        </p:txBody>
      </p:sp>
    </p:spTree>
    <p:extLst>
      <p:ext uri="{BB962C8B-B14F-4D97-AF65-F5344CB8AC3E}">
        <p14:creationId xmlns:p14="http://schemas.microsoft.com/office/powerpoint/2010/main" val="1041017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lnSpcReduction="10000"/>
          </a:bodyPr>
          <a:lstStyle/>
          <a:p>
            <a:r>
              <a:rPr lang="en-US" dirty="0" smtClean="0"/>
              <a:t>The analytical framework for seed operations is complicated! </a:t>
            </a:r>
          </a:p>
          <a:p>
            <a:r>
              <a:rPr lang="en-US" dirty="0" smtClean="0"/>
              <a:t>For now, ASTA is focusing on whether operations involving seed that will be diverted to animal feed fall within the “farm” definition or the storage of raw agricultural commodities. </a:t>
            </a:r>
          </a:p>
          <a:p>
            <a:r>
              <a:rPr lang="en-US" dirty="0" smtClean="0"/>
              <a:t>Additional guidance from FDA will provide further clarity</a:t>
            </a:r>
          </a:p>
          <a:p>
            <a:r>
              <a:rPr lang="en-US" dirty="0" smtClean="0"/>
              <a:t>Stay tuned! </a:t>
            </a:r>
          </a:p>
          <a:p>
            <a:pPr marL="0" indent="0">
              <a:buNone/>
            </a:pPr>
            <a:endParaRPr lang="en-US" dirty="0"/>
          </a:p>
        </p:txBody>
      </p:sp>
      <p:sp>
        <p:nvSpPr>
          <p:cNvPr id="4" name="Slide Number Placeholder 3"/>
          <p:cNvSpPr>
            <a:spLocks noGrp="1"/>
          </p:cNvSpPr>
          <p:nvPr>
            <p:ph type="sldNum" sz="quarter" idx="4294967295"/>
          </p:nvPr>
        </p:nvSpPr>
        <p:spPr>
          <a:xfrm>
            <a:off x="8428038" y="6494463"/>
            <a:ext cx="496887" cy="360362"/>
          </a:xfrm>
          <a:prstGeom prst="rect">
            <a:avLst/>
          </a:prstGeom>
        </p:spPr>
        <p:txBody>
          <a:bodyPr/>
          <a:lstStyle/>
          <a:p>
            <a:fld id="{62E0BBFD-3C28-455B-B3E3-FD8D1415BAC5}" type="slidenum">
              <a:rPr lang="en-GB" smtClean="0"/>
              <a:pPr/>
              <a:t>11</a:t>
            </a:fld>
            <a:endParaRPr lang="en-GB"/>
          </a:p>
        </p:txBody>
      </p:sp>
    </p:spTree>
    <p:extLst>
      <p:ext uri="{BB962C8B-B14F-4D97-AF65-F5344CB8AC3E}">
        <p14:creationId xmlns:p14="http://schemas.microsoft.com/office/powerpoint/2010/main" val="52122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t>
            </a:r>
            <a:r>
              <a:rPr lang="en-US" dirty="0" smtClean="0"/>
              <a:t>Dates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7929193"/>
              </p:ext>
            </p:extLst>
          </p:nvPr>
        </p:nvGraphicFramePr>
        <p:xfrm>
          <a:off x="457200" y="1660525"/>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Size of Business</a:t>
                      </a:r>
                      <a:endParaRPr lang="en-US" dirty="0"/>
                    </a:p>
                  </a:txBody>
                  <a:tcPr/>
                </a:tc>
                <a:tc>
                  <a:txBody>
                    <a:bodyPr/>
                    <a:lstStyle/>
                    <a:p>
                      <a:r>
                        <a:rPr lang="en-US" dirty="0" smtClean="0"/>
                        <a:t>cGMP</a:t>
                      </a:r>
                      <a:r>
                        <a:rPr lang="en-US" baseline="0" dirty="0" smtClean="0"/>
                        <a:t> Compliance</a:t>
                      </a:r>
                      <a:endParaRPr lang="en-US" dirty="0"/>
                    </a:p>
                  </a:txBody>
                  <a:tcPr/>
                </a:tc>
                <a:tc>
                  <a:txBody>
                    <a:bodyPr/>
                    <a:lstStyle/>
                    <a:p>
                      <a:r>
                        <a:rPr lang="en-US" dirty="0" smtClean="0"/>
                        <a:t>Prevent. Control</a:t>
                      </a:r>
                      <a:endParaRPr lang="en-US" dirty="0"/>
                    </a:p>
                  </a:txBody>
                  <a:tcPr/>
                </a:tc>
              </a:tr>
              <a:tr h="370840">
                <a:tc>
                  <a:txBody>
                    <a:bodyPr/>
                    <a:lstStyle/>
                    <a:p>
                      <a:r>
                        <a:rPr lang="en-US" dirty="0" smtClean="0"/>
                        <a:t>&lt;$2,500,000 feed sales</a:t>
                      </a:r>
                      <a:endParaRPr lang="en-US" dirty="0"/>
                    </a:p>
                  </a:txBody>
                  <a:tcPr/>
                </a:tc>
                <a:tc>
                  <a:txBody>
                    <a:bodyPr/>
                    <a:lstStyle/>
                    <a:p>
                      <a:r>
                        <a:rPr lang="en-US" dirty="0" smtClean="0"/>
                        <a:t>September 2018</a:t>
                      </a:r>
                      <a:endParaRPr lang="en-US" dirty="0"/>
                    </a:p>
                  </a:txBody>
                  <a:tcPr/>
                </a:tc>
                <a:tc>
                  <a:txBody>
                    <a:bodyPr/>
                    <a:lstStyle/>
                    <a:p>
                      <a:r>
                        <a:rPr lang="en-US" dirty="0" smtClean="0"/>
                        <a:t>September</a:t>
                      </a:r>
                      <a:r>
                        <a:rPr lang="en-US" baseline="0" dirty="0" smtClean="0"/>
                        <a:t> 2019</a:t>
                      </a:r>
                      <a:endParaRPr lang="en-US" dirty="0"/>
                    </a:p>
                  </a:txBody>
                  <a:tcPr/>
                </a:tc>
              </a:tr>
              <a:tr h="370840">
                <a:tc>
                  <a:txBody>
                    <a:bodyPr/>
                    <a:lstStyle/>
                    <a:p>
                      <a:r>
                        <a:rPr lang="en-US" dirty="0" smtClean="0"/>
                        <a:t>10-499 FTE</a:t>
                      </a:r>
                      <a:endParaRPr lang="en-US" dirty="0"/>
                    </a:p>
                  </a:txBody>
                  <a:tcPr/>
                </a:tc>
                <a:tc>
                  <a:txBody>
                    <a:bodyPr/>
                    <a:lstStyle/>
                    <a:p>
                      <a:r>
                        <a:rPr lang="en-US" dirty="0" smtClean="0"/>
                        <a:t>September 2017</a:t>
                      </a:r>
                      <a:endParaRPr lang="en-US" dirty="0"/>
                    </a:p>
                  </a:txBody>
                  <a:tcPr/>
                </a:tc>
                <a:tc>
                  <a:txBody>
                    <a:bodyPr/>
                    <a:lstStyle/>
                    <a:p>
                      <a:r>
                        <a:rPr lang="en-US" dirty="0" smtClean="0"/>
                        <a:t>September 2018</a:t>
                      </a:r>
                      <a:endParaRPr lang="en-US" dirty="0"/>
                    </a:p>
                  </a:txBody>
                  <a:tcPr/>
                </a:tc>
              </a:tr>
              <a:tr h="370840">
                <a:tc>
                  <a:txBody>
                    <a:bodyPr/>
                    <a:lstStyle/>
                    <a:p>
                      <a:r>
                        <a:rPr lang="en-US" dirty="0" smtClean="0"/>
                        <a:t>500+ FTE</a:t>
                      </a:r>
                      <a:endParaRPr lang="en-US" dirty="0"/>
                    </a:p>
                  </a:txBody>
                  <a:tcPr/>
                </a:tc>
                <a:tc>
                  <a:txBody>
                    <a:bodyPr/>
                    <a:lstStyle/>
                    <a:p>
                      <a:r>
                        <a:rPr lang="en-US" dirty="0" smtClean="0"/>
                        <a:t>September 2016</a:t>
                      </a:r>
                      <a:endParaRPr lang="en-US" dirty="0"/>
                    </a:p>
                  </a:txBody>
                  <a:tcPr/>
                </a:tc>
                <a:tc>
                  <a:txBody>
                    <a:bodyPr/>
                    <a:lstStyle/>
                    <a:p>
                      <a:r>
                        <a:rPr lang="en-US" smtClean="0"/>
                        <a:t>September 2017</a:t>
                      </a:r>
                      <a:endParaRPr lang="en-US" dirty="0"/>
                    </a:p>
                  </a:txBody>
                  <a:tcPr/>
                </a:tc>
              </a:tr>
            </a:tbl>
          </a:graphicData>
        </a:graphic>
      </p:graphicFrame>
      <p:sp>
        <p:nvSpPr>
          <p:cNvPr id="4" name="Slide Number Placeholder 3"/>
          <p:cNvSpPr>
            <a:spLocks noGrp="1"/>
          </p:cNvSpPr>
          <p:nvPr>
            <p:ph type="sldNum" sz="quarter" idx="4294967295"/>
          </p:nvPr>
        </p:nvSpPr>
        <p:spPr>
          <a:xfrm>
            <a:off x="8428038" y="6494463"/>
            <a:ext cx="496887" cy="360362"/>
          </a:xfrm>
          <a:prstGeom prst="rect">
            <a:avLst/>
          </a:prstGeom>
        </p:spPr>
        <p:txBody>
          <a:bodyPr/>
          <a:lstStyle/>
          <a:p>
            <a:fld id="{62E0BBFD-3C28-455B-B3E3-FD8D1415BAC5}" type="slidenum">
              <a:rPr lang="en-GB" smtClean="0"/>
              <a:pPr/>
              <a:t>12</a:t>
            </a:fld>
            <a:endParaRPr lang="en-GB"/>
          </a:p>
        </p:txBody>
      </p:sp>
    </p:spTree>
    <p:extLst>
      <p:ext uri="{BB962C8B-B14F-4D97-AF65-F5344CB8AC3E}">
        <p14:creationId xmlns:p14="http://schemas.microsoft.com/office/powerpoint/2010/main" val="324587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Legislative </a:t>
            </a:r>
            <a:endParaRPr lang="en-US" dirty="0">
              <a:solidFill>
                <a:schemeClr val="tx1"/>
              </a:solidFill>
            </a:endParaRPr>
          </a:p>
          <a:p>
            <a:pPr lvl="1"/>
            <a:r>
              <a:rPr lang="en-US" dirty="0">
                <a:solidFill>
                  <a:schemeClr val="tx1"/>
                </a:solidFill>
              </a:rPr>
              <a:t>	</a:t>
            </a:r>
            <a:r>
              <a:rPr lang="en-US" dirty="0" smtClean="0">
                <a:solidFill>
                  <a:schemeClr val="tx1"/>
                </a:solidFill>
              </a:rPr>
              <a:t>GMO Labeling Preemption</a:t>
            </a:r>
            <a:endParaRPr lang="en-US" dirty="0">
              <a:solidFill>
                <a:schemeClr val="tx1"/>
              </a:solidFill>
            </a:endParaRPr>
          </a:p>
          <a:p>
            <a:pPr lvl="1"/>
            <a:r>
              <a:rPr lang="en-US" dirty="0">
                <a:solidFill>
                  <a:schemeClr val="tx1"/>
                </a:solidFill>
              </a:rPr>
              <a:t>	</a:t>
            </a:r>
            <a:r>
              <a:rPr lang="en-US" dirty="0" smtClean="0">
                <a:solidFill>
                  <a:schemeClr val="tx1"/>
                </a:solidFill>
              </a:rPr>
              <a:t>Trans Pacific Partnership</a:t>
            </a:r>
            <a:endParaRPr lang="en-US" dirty="0">
              <a:solidFill>
                <a:schemeClr val="tx1"/>
              </a:solidFill>
            </a:endParaRPr>
          </a:p>
          <a:p>
            <a:pPr lvl="1"/>
            <a:r>
              <a:rPr lang="en-US" dirty="0">
                <a:solidFill>
                  <a:schemeClr val="tx1"/>
                </a:solidFill>
              </a:rPr>
              <a:t>	International Treaty</a:t>
            </a:r>
          </a:p>
          <a:p>
            <a:pPr lvl="1"/>
            <a:r>
              <a:rPr lang="en-US" dirty="0">
                <a:solidFill>
                  <a:schemeClr val="tx1"/>
                </a:solidFill>
              </a:rPr>
              <a:t>	</a:t>
            </a:r>
            <a:r>
              <a:rPr lang="en-US" dirty="0" smtClean="0">
                <a:solidFill>
                  <a:schemeClr val="tx1"/>
                </a:solidFill>
              </a:rPr>
              <a:t>Funding </a:t>
            </a:r>
            <a:r>
              <a:rPr lang="en-US" dirty="0">
                <a:solidFill>
                  <a:schemeClr val="tx1"/>
                </a:solidFill>
              </a:rPr>
              <a:t>for Ag Research</a:t>
            </a:r>
          </a:p>
          <a:p>
            <a:r>
              <a:rPr lang="en-US" dirty="0" smtClean="0">
                <a:solidFill>
                  <a:schemeClr val="tx1"/>
                </a:solidFill>
              </a:rPr>
              <a:t>Regulatory</a:t>
            </a:r>
          </a:p>
          <a:p>
            <a:pPr lvl="1"/>
            <a:r>
              <a:rPr lang="en-US" dirty="0" smtClean="0">
                <a:solidFill>
                  <a:schemeClr val="tx1"/>
                </a:solidFill>
              </a:rPr>
              <a:t>Food Safety Modernization Act</a:t>
            </a:r>
            <a:endParaRPr lang="en-US" dirty="0">
              <a:solidFill>
                <a:schemeClr val="tx1"/>
              </a:solidFill>
            </a:endParaRPr>
          </a:p>
          <a:p>
            <a:endParaRPr lang="en-US" dirty="0"/>
          </a:p>
        </p:txBody>
      </p:sp>
    </p:spTree>
    <p:extLst>
      <p:ext uri="{BB962C8B-B14F-4D97-AF65-F5344CB8AC3E}">
        <p14:creationId xmlns:p14="http://schemas.microsoft.com/office/powerpoint/2010/main" val="368243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 Labeling – Federal Preemption</a:t>
            </a:r>
            <a:endParaRPr lang="en-US" dirty="0"/>
          </a:p>
        </p:txBody>
      </p:sp>
      <p:sp>
        <p:nvSpPr>
          <p:cNvPr id="3" name="Content Placeholder 2"/>
          <p:cNvSpPr>
            <a:spLocks noGrp="1"/>
          </p:cNvSpPr>
          <p:nvPr>
            <p:ph idx="1"/>
          </p:nvPr>
        </p:nvSpPr>
        <p:spPr/>
        <p:txBody>
          <a:bodyPr/>
          <a:lstStyle/>
          <a:p>
            <a:r>
              <a:rPr lang="en-US" dirty="0" smtClean="0"/>
              <a:t>June 2016 Vermont labeling law goes into effect</a:t>
            </a:r>
          </a:p>
          <a:p>
            <a:r>
              <a:rPr lang="en-US" dirty="0" smtClean="0"/>
              <a:t>Food companies will begin making compliance decisions in December </a:t>
            </a:r>
          </a:p>
          <a:p>
            <a:r>
              <a:rPr lang="en-US" dirty="0" smtClean="0"/>
              <a:t>GMA announces Smart Label </a:t>
            </a:r>
          </a:p>
          <a:p>
            <a:r>
              <a:rPr lang="en-US" dirty="0" smtClean="0"/>
              <a:t>Current strategy </a:t>
            </a:r>
          </a:p>
          <a:p>
            <a:pPr lvl="1"/>
            <a:r>
              <a:rPr lang="en-US" dirty="0" smtClean="0"/>
              <a:t>Get preemption into Omnibus</a:t>
            </a:r>
          </a:p>
        </p:txBody>
      </p:sp>
    </p:spTree>
    <p:extLst>
      <p:ext uri="{BB962C8B-B14F-4D97-AF65-F5344CB8AC3E}">
        <p14:creationId xmlns:p14="http://schemas.microsoft.com/office/powerpoint/2010/main" val="350242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Treaty on Plant Genetic Resources for Food and Agriculture</a:t>
            </a:r>
            <a:endParaRPr lang="en-US" dirty="0"/>
          </a:p>
        </p:txBody>
      </p:sp>
      <p:sp>
        <p:nvSpPr>
          <p:cNvPr id="3" name="Content Placeholder 2"/>
          <p:cNvSpPr>
            <a:spLocks noGrp="1"/>
          </p:cNvSpPr>
          <p:nvPr>
            <p:ph idx="1"/>
          </p:nvPr>
        </p:nvSpPr>
        <p:spPr/>
        <p:txBody>
          <a:bodyPr/>
          <a:lstStyle/>
          <a:p>
            <a:r>
              <a:rPr lang="en-US" dirty="0" smtClean="0"/>
              <a:t>Support is growing </a:t>
            </a:r>
          </a:p>
          <a:p>
            <a:pPr lvl="1"/>
            <a:r>
              <a:rPr lang="en-US" dirty="0" smtClean="0"/>
              <a:t>American Soybean Association new supporter </a:t>
            </a:r>
          </a:p>
          <a:p>
            <a:r>
              <a:rPr lang="en-US" dirty="0" smtClean="0"/>
              <a:t>Still waiting…</a:t>
            </a:r>
            <a:endParaRPr lang="en-US" dirty="0"/>
          </a:p>
        </p:txBody>
      </p:sp>
    </p:spTree>
    <p:extLst>
      <p:ext uri="{BB962C8B-B14F-4D97-AF65-F5344CB8AC3E}">
        <p14:creationId xmlns:p14="http://schemas.microsoft.com/office/powerpoint/2010/main" val="344762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Pacific Partnership (TPP) Agreement </a:t>
            </a:r>
            <a:endParaRPr lang="en-US" dirty="0"/>
          </a:p>
        </p:txBody>
      </p:sp>
      <p:sp>
        <p:nvSpPr>
          <p:cNvPr id="3" name="Content Placeholder 2"/>
          <p:cNvSpPr>
            <a:spLocks noGrp="1"/>
          </p:cNvSpPr>
          <p:nvPr>
            <p:ph idx="1"/>
          </p:nvPr>
        </p:nvSpPr>
        <p:spPr/>
        <p:txBody>
          <a:bodyPr/>
          <a:lstStyle/>
          <a:p>
            <a:r>
              <a:rPr lang="en-US" dirty="0" smtClean="0"/>
              <a:t>Countries: 12 including Japan, Vietnam, Australia, Malaysia </a:t>
            </a:r>
          </a:p>
          <a:p>
            <a:r>
              <a:rPr lang="en-US" dirty="0" smtClean="0"/>
              <a:t>Benefits for Seed</a:t>
            </a:r>
          </a:p>
          <a:p>
            <a:pPr lvl="1"/>
            <a:r>
              <a:rPr lang="en-US" dirty="0" smtClean="0"/>
              <a:t>Intellectual Property Protection</a:t>
            </a:r>
          </a:p>
          <a:p>
            <a:pPr lvl="1"/>
            <a:r>
              <a:rPr lang="en-US" dirty="0" smtClean="0"/>
              <a:t>Biotech </a:t>
            </a:r>
          </a:p>
          <a:p>
            <a:pPr lvl="1"/>
            <a:r>
              <a:rPr lang="en-US" dirty="0" smtClean="0"/>
              <a:t>SPS</a:t>
            </a:r>
          </a:p>
          <a:p>
            <a:r>
              <a:rPr lang="en-US" dirty="0" smtClean="0"/>
              <a:t>Congress</a:t>
            </a:r>
          </a:p>
          <a:p>
            <a:pPr lvl="1"/>
            <a:r>
              <a:rPr lang="en-US" dirty="0" smtClean="0"/>
              <a:t>Vote after May 18 ITC reports </a:t>
            </a:r>
            <a:endParaRPr lang="en-US" dirty="0"/>
          </a:p>
        </p:txBody>
      </p:sp>
    </p:spTree>
    <p:extLst>
      <p:ext uri="{BB962C8B-B14F-4D97-AF65-F5344CB8AC3E}">
        <p14:creationId xmlns:p14="http://schemas.microsoft.com/office/powerpoint/2010/main" val="170972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Legislative Issues</a:t>
            </a:r>
            <a:endParaRPr lang="en-US" dirty="0"/>
          </a:p>
        </p:txBody>
      </p:sp>
      <p:sp>
        <p:nvSpPr>
          <p:cNvPr id="3" name="Content Placeholder 2"/>
          <p:cNvSpPr>
            <a:spLocks noGrp="1"/>
          </p:cNvSpPr>
          <p:nvPr>
            <p:ph idx="1"/>
          </p:nvPr>
        </p:nvSpPr>
        <p:spPr/>
        <p:txBody>
          <a:bodyPr/>
          <a:lstStyle/>
          <a:p>
            <a:r>
              <a:rPr lang="en-US" dirty="0" smtClean="0"/>
              <a:t>Omnibus </a:t>
            </a:r>
          </a:p>
          <a:p>
            <a:pPr lvl="1"/>
            <a:r>
              <a:rPr lang="en-US" dirty="0" smtClean="0"/>
              <a:t>Marshall Ryegrass</a:t>
            </a:r>
          </a:p>
          <a:p>
            <a:r>
              <a:rPr lang="en-US" dirty="0" smtClean="0"/>
              <a:t>Federal funding for research</a:t>
            </a:r>
          </a:p>
          <a:p>
            <a:pPr lvl="1"/>
            <a:r>
              <a:rPr lang="en-US" dirty="0" smtClean="0"/>
              <a:t>White House effort to “Raise the Profile of Agriculture and Agriculture Research” </a:t>
            </a:r>
            <a:endParaRPr lang="en-US" dirty="0"/>
          </a:p>
        </p:txBody>
      </p:sp>
    </p:spTree>
    <p:extLst>
      <p:ext uri="{BB962C8B-B14F-4D97-AF65-F5344CB8AC3E}">
        <p14:creationId xmlns:p14="http://schemas.microsoft.com/office/powerpoint/2010/main" val="85850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Update</a:t>
            </a:r>
            <a:endParaRPr lang="en-US" dirty="0"/>
          </a:p>
        </p:txBody>
      </p:sp>
      <p:sp>
        <p:nvSpPr>
          <p:cNvPr id="3" name="Content Placeholder 2"/>
          <p:cNvSpPr>
            <a:spLocks noGrp="1"/>
          </p:cNvSpPr>
          <p:nvPr>
            <p:ph idx="1"/>
          </p:nvPr>
        </p:nvSpPr>
        <p:spPr/>
        <p:txBody>
          <a:bodyPr/>
          <a:lstStyle/>
          <a:p>
            <a:r>
              <a:rPr lang="en-US" dirty="0" smtClean="0"/>
              <a:t>Food Safety Modernization Act</a:t>
            </a:r>
          </a:p>
          <a:p>
            <a:r>
              <a:rPr lang="en-US" dirty="0"/>
              <a:t>Preventive Controls for Animal Food</a:t>
            </a:r>
          </a:p>
          <a:p>
            <a:pPr lvl="1"/>
            <a:r>
              <a:rPr lang="en-US" dirty="0"/>
              <a:t>Creates new regulations requiring food safety plans and their implementation</a:t>
            </a:r>
          </a:p>
          <a:p>
            <a:pPr lvl="1"/>
            <a:r>
              <a:rPr lang="en-US" dirty="0"/>
              <a:t>Creates new regulations requiring </a:t>
            </a:r>
            <a:r>
              <a:rPr lang="en-US" dirty="0" err="1"/>
              <a:t>cGMPs</a:t>
            </a:r>
            <a:endParaRPr lang="en-US" dirty="0"/>
          </a:p>
          <a:p>
            <a:pPr lvl="2"/>
            <a:r>
              <a:rPr lang="en-US" dirty="0"/>
              <a:t>Regulations codified in 21 CFR Part 507</a:t>
            </a:r>
          </a:p>
          <a:p>
            <a:endParaRPr lang="en-US" dirty="0" smtClean="0"/>
          </a:p>
        </p:txBody>
      </p:sp>
    </p:spTree>
    <p:extLst>
      <p:ext uri="{BB962C8B-B14F-4D97-AF65-F5344CB8AC3E}">
        <p14:creationId xmlns:p14="http://schemas.microsoft.com/office/powerpoint/2010/main" val="311829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Guidance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FDA Guidance </a:t>
            </a:r>
            <a:r>
              <a:rPr lang="en-US" dirty="0"/>
              <a:t>for Industry: </a:t>
            </a:r>
            <a:r>
              <a:rPr lang="en-US" i="1" dirty="0"/>
              <a:t>Questions and Answers </a:t>
            </a:r>
            <a:r>
              <a:rPr lang="en-US" i="1" dirty="0" smtClean="0"/>
              <a:t>Regarding </a:t>
            </a:r>
            <a:r>
              <a:rPr lang="en-US" i="1" dirty="0"/>
              <a:t>Registration of Food Facilities </a:t>
            </a:r>
            <a:r>
              <a:rPr lang="en-US" dirty="0" smtClean="0"/>
              <a:t>(Sixth Edition; November 2014)</a:t>
            </a:r>
          </a:p>
          <a:p>
            <a:pPr>
              <a:buFont typeface="Wingdings" panose="05000000000000000000" pitchFamily="2" charset="2"/>
              <a:buChar char="Ø"/>
            </a:pPr>
            <a:r>
              <a:rPr lang="en-US" dirty="0" smtClean="0"/>
              <a:t>FDA </a:t>
            </a:r>
            <a:r>
              <a:rPr lang="en-US" dirty="0"/>
              <a:t>has not yet updated the facility registration guidance to reflect FSMA</a:t>
            </a:r>
          </a:p>
          <a:p>
            <a:pPr marL="0" indent="0">
              <a:buNone/>
            </a:pPr>
            <a:endParaRPr lang="en-US" dirty="0"/>
          </a:p>
        </p:txBody>
      </p:sp>
      <p:sp>
        <p:nvSpPr>
          <p:cNvPr id="4" name="Slide Number Placeholder 3"/>
          <p:cNvSpPr>
            <a:spLocks noGrp="1"/>
          </p:cNvSpPr>
          <p:nvPr>
            <p:ph type="sldNum" sz="quarter" idx="4294967295"/>
          </p:nvPr>
        </p:nvSpPr>
        <p:spPr>
          <a:xfrm>
            <a:off x="8428038" y="6494463"/>
            <a:ext cx="496887" cy="360362"/>
          </a:xfrm>
          <a:prstGeom prst="rect">
            <a:avLst/>
          </a:prstGeom>
        </p:spPr>
        <p:txBody>
          <a:bodyPr/>
          <a:lstStyle/>
          <a:p>
            <a:fld id="{62E0BBFD-3C28-455B-B3E3-FD8D1415BAC5}" type="slidenum">
              <a:rPr lang="en-GB" smtClean="0"/>
              <a:pPr/>
              <a:t>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79" y="1219200"/>
            <a:ext cx="8782050" cy="311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66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err="1" smtClean="0"/>
              <a:t>GMP</a:t>
            </a:r>
            <a:r>
              <a:rPr lang="en-US" dirty="0" smtClean="0"/>
              <a:t> Requirements (when applicable)</a:t>
            </a:r>
            <a:endParaRPr lang="en-US" dirty="0"/>
          </a:p>
        </p:txBody>
      </p:sp>
      <p:sp>
        <p:nvSpPr>
          <p:cNvPr id="3" name="Content Placeholder 2"/>
          <p:cNvSpPr>
            <a:spLocks noGrp="1"/>
          </p:cNvSpPr>
          <p:nvPr>
            <p:ph idx="1"/>
          </p:nvPr>
        </p:nvSpPr>
        <p:spPr/>
        <p:txBody>
          <a:bodyPr>
            <a:normAutofit/>
          </a:bodyPr>
          <a:lstStyle/>
          <a:p>
            <a:r>
              <a:rPr lang="en-US" dirty="0" smtClean="0"/>
              <a:t>GMPs address: </a:t>
            </a:r>
          </a:p>
          <a:p>
            <a:pPr lvl="1"/>
            <a:r>
              <a:rPr lang="en-US" dirty="0" smtClean="0"/>
              <a:t>Personnel</a:t>
            </a:r>
            <a:r>
              <a:rPr lang="en-US" dirty="0"/>
              <a:t>.</a:t>
            </a:r>
          </a:p>
          <a:p>
            <a:pPr lvl="1"/>
            <a:r>
              <a:rPr lang="en-US" dirty="0" smtClean="0"/>
              <a:t>Plant </a:t>
            </a:r>
            <a:r>
              <a:rPr lang="en-US" dirty="0"/>
              <a:t>and grounds.</a:t>
            </a:r>
          </a:p>
          <a:p>
            <a:pPr lvl="1"/>
            <a:r>
              <a:rPr lang="en-US" dirty="0" smtClean="0"/>
              <a:t>Sanitation</a:t>
            </a:r>
            <a:r>
              <a:rPr lang="en-US" dirty="0"/>
              <a:t>.</a:t>
            </a:r>
          </a:p>
          <a:p>
            <a:pPr lvl="1"/>
            <a:r>
              <a:rPr lang="en-US" dirty="0" smtClean="0"/>
              <a:t>Water </a:t>
            </a:r>
            <a:r>
              <a:rPr lang="en-US" dirty="0"/>
              <a:t>supply and plumbing.</a:t>
            </a:r>
          </a:p>
          <a:p>
            <a:pPr lvl="1"/>
            <a:r>
              <a:rPr lang="en-US" dirty="0" smtClean="0"/>
              <a:t>Equipment </a:t>
            </a:r>
            <a:r>
              <a:rPr lang="en-US" dirty="0"/>
              <a:t>and utensils.</a:t>
            </a:r>
          </a:p>
          <a:p>
            <a:pPr lvl="1"/>
            <a:r>
              <a:rPr lang="en-US" dirty="0" smtClean="0"/>
              <a:t>Plant </a:t>
            </a:r>
            <a:r>
              <a:rPr lang="en-US" dirty="0"/>
              <a:t>operations.</a:t>
            </a:r>
          </a:p>
          <a:p>
            <a:pPr lvl="1"/>
            <a:r>
              <a:rPr lang="en-US" dirty="0" smtClean="0"/>
              <a:t>Holding </a:t>
            </a:r>
            <a:r>
              <a:rPr lang="en-US" dirty="0"/>
              <a:t>and distribution</a:t>
            </a:r>
            <a:r>
              <a:rPr lang="en-US" dirty="0" smtClean="0"/>
              <a:t>.</a:t>
            </a:r>
          </a:p>
          <a:p>
            <a:endParaRPr lang="en-US" dirty="0"/>
          </a:p>
        </p:txBody>
      </p:sp>
      <p:sp>
        <p:nvSpPr>
          <p:cNvPr id="4" name="Slide Number Placeholder 3"/>
          <p:cNvSpPr>
            <a:spLocks noGrp="1"/>
          </p:cNvSpPr>
          <p:nvPr>
            <p:ph type="sldNum" sz="quarter" idx="4294967295"/>
          </p:nvPr>
        </p:nvSpPr>
        <p:spPr>
          <a:xfrm>
            <a:off x="8428038" y="6494463"/>
            <a:ext cx="496887" cy="360362"/>
          </a:xfrm>
          <a:prstGeom prst="rect">
            <a:avLst/>
          </a:prstGeom>
        </p:spPr>
        <p:txBody>
          <a:bodyPr/>
          <a:lstStyle/>
          <a:p>
            <a:fld id="{62E0BBFD-3C28-455B-B3E3-FD8D1415BAC5}" type="slidenum">
              <a:rPr lang="en-GB" smtClean="0"/>
              <a:pPr/>
              <a:t>9</a:t>
            </a:fld>
            <a:endParaRPr lang="en-GB"/>
          </a:p>
        </p:txBody>
      </p:sp>
    </p:spTree>
    <p:extLst>
      <p:ext uri="{BB962C8B-B14F-4D97-AF65-F5344CB8AC3E}">
        <p14:creationId xmlns:p14="http://schemas.microsoft.com/office/powerpoint/2010/main" val="20651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Marchi  EPA Update STEC">
  <a:themeElements>
    <a:clrScheme name="ASTA CSS">
      <a:dk1>
        <a:sysClr val="windowText" lastClr="000000"/>
      </a:dk1>
      <a:lt1>
        <a:sysClr val="window" lastClr="FFFFFF"/>
      </a:lt1>
      <a:dk2>
        <a:srgbClr val="004080"/>
      </a:dk2>
      <a:lt2>
        <a:srgbClr val="EEECE1"/>
      </a:lt2>
      <a:accent1>
        <a:srgbClr val="408000"/>
      </a:accent1>
      <a:accent2>
        <a:srgbClr val="FF8000"/>
      </a:accent2>
      <a:accent3>
        <a:srgbClr val="9BBB59"/>
      </a:accent3>
      <a:accent4>
        <a:srgbClr val="66CCFF"/>
      </a:accent4>
      <a:accent5>
        <a:srgbClr val="4BACC6"/>
      </a:accent5>
      <a:accent6>
        <a:srgbClr val="804000"/>
      </a:accent6>
      <a:hlink>
        <a:srgbClr val="0080FF"/>
      </a:hlink>
      <a:folHlink>
        <a:srgbClr val="FF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DeMarchi  EPA Update STEC</Template>
  <TotalTime>66</TotalTime>
  <Words>367</Words>
  <Application>Microsoft Office PowerPoint</Application>
  <PresentationFormat>On-screen Show (4:3)</PresentationFormat>
  <Paragraphs>105</Paragraphs>
  <Slides>12</Slides>
  <Notes>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DeMarchi  EPA Update STEC</vt:lpstr>
      <vt:lpstr>3_Office Theme</vt:lpstr>
      <vt:lpstr>2_Office Theme</vt:lpstr>
      <vt:lpstr>1_Office Theme</vt:lpstr>
      <vt:lpstr>Federal Update Jane DeMarchi</vt:lpstr>
      <vt:lpstr>Current Issues </vt:lpstr>
      <vt:lpstr>GMO Labeling – Federal Preemption</vt:lpstr>
      <vt:lpstr>International Treaty on Plant Genetic Resources for Food and Agriculture</vt:lpstr>
      <vt:lpstr>Trans Pacific Partnership (TPP) Agreement </vt:lpstr>
      <vt:lpstr>Other Legislative Issues</vt:lpstr>
      <vt:lpstr>Regulatory Update</vt:lpstr>
      <vt:lpstr>FDA Guidance </vt:lpstr>
      <vt:lpstr>Overview of GMP Requirements (when applicable)</vt:lpstr>
      <vt:lpstr>Overview of Preventive Controls Requirements (when applicable)</vt:lpstr>
      <vt:lpstr>Conclusion </vt:lpstr>
      <vt:lpstr>Compliance Dates</vt:lpstr>
    </vt:vector>
  </TitlesOfParts>
  <Company>ASTA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Update Jane DeMarchi</dc:title>
  <dc:creator>Jane DeMarchi</dc:creator>
  <cp:lastModifiedBy>Jane DeMarchi</cp:lastModifiedBy>
  <cp:revision>9</cp:revision>
  <dcterms:created xsi:type="dcterms:W3CDTF">2015-12-06T20:34:54Z</dcterms:created>
  <dcterms:modified xsi:type="dcterms:W3CDTF">2015-12-08T15:53:56Z</dcterms:modified>
</cp:coreProperties>
</file>