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264" r:id="rId4"/>
    <p:sldId id="256" r:id="rId5"/>
    <p:sldId id="257" r:id="rId6"/>
    <p:sldId id="266" r:id="rId7"/>
    <p:sldId id="270" r:id="rId8"/>
    <p:sldId id="271" r:id="rId9"/>
    <p:sldId id="272" r:id="rId10"/>
    <p:sldId id="273" r:id="rId11"/>
    <p:sldId id="275" r:id="rId12"/>
    <p:sldId id="276" r:id="rId13"/>
    <p:sldId id="267" r:id="rId14"/>
    <p:sldId id="277" r:id="rId15"/>
    <p:sldId id="278" r:id="rId16"/>
    <p:sldId id="279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94737" autoAdjust="0"/>
  </p:normalViewPr>
  <p:slideViewPr>
    <p:cSldViewPr>
      <p:cViewPr varScale="1">
        <p:scale>
          <a:sx n="53" d="100"/>
          <a:sy n="53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828800"/>
            <a:ext cx="8305800" cy="3429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029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0"/>
          </p:nvPr>
        </p:nvSpPr>
        <p:spPr>
          <a:xfrm>
            <a:off x="533400" y="1905000"/>
            <a:ext cx="8001000" cy="3352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3424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082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458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4038600"/>
            <a:ext cx="8534400" cy="243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8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66800" y="3048000"/>
            <a:ext cx="7086600" cy="2971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213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458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4038600"/>
            <a:ext cx="8534400" cy="243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80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66800" y="3048000"/>
            <a:ext cx="7086600" cy="2971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401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57365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97880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622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685800"/>
            <a:ext cx="85344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6757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352986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8874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59587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31017"/>
      </p:ext>
    </p:extLst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080972"/>
      </p:ext>
    </p:extLst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69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381000" y="1981200"/>
            <a:ext cx="8610600" cy="3276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0731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0639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2326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077200" cy="3429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7327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14400" y="1752600"/>
            <a:ext cx="7543800" cy="3429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0147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78470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0" y="144780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SmartArt Placeholder 9"/>
          <p:cNvSpPr>
            <a:spLocks noGrp="1"/>
          </p:cNvSpPr>
          <p:nvPr>
            <p:ph type="dgm" sz="quarter" idx="10"/>
          </p:nvPr>
        </p:nvSpPr>
        <p:spPr>
          <a:xfrm>
            <a:off x="609600" y="2362200"/>
            <a:ext cx="8229600" cy="2667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9439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31000">
              <a:srgbClr val="BABEB0"/>
            </a:gs>
            <a:gs pos="16000">
              <a:srgbClr val="84908B">
                <a:alpha val="59000"/>
              </a:srgbClr>
            </a:gs>
            <a:gs pos="0">
              <a:schemeClr val="tx2"/>
            </a:gs>
            <a:gs pos="54000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253" y="5334000"/>
            <a:ext cx="913747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7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50" r:id="rId13"/>
    <p:sldLayoutId id="2147483684" r:id="rId14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BABEB0"/>
            </a:gs>
            <a:gs pos="16000">
              <a:srgbClr val="84908B">
                <a:alpha val="59000"/>
              </a:srgbClr>
            </a:gs>
            <a:gs pos="0">
              <a:schemeClr val="tx2"/>
            </a:gs>
            <a:gs pos="54000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0"/>
            <a:ext cx="8839200" cy="2514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CF97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0"/>
            <a:ext cx="838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CF97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7924800" cy="2049103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85800" y="2590800"/>
            <a:ext cx="7772400" cy="3733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656968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ASTA Legislative &amp; Legal Concerns Committee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&amp;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OSA Legislative Committee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Joint Meeting</a:t>
            </a:r>
          </a:p>
          <a:p>
            <a:pPr marL="0" indent="0" algn="ctr">
              <a:buNone/>
            </a:pPr>
            <a:endParaRPr lang="en-US" sz="2800" i="1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000000"/>
                </a:solidFill>
              </a:rPr>
              <a:t>Tuesday, June 21</a:t>
            </a:r>
            <a:endParaRPr lang="en-US" sz="2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2236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2016 State Legislation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Miscellaneous</a:t>
            </a:r>
          </a:p>
          <a:p>
            <a:pPr lvl="1"/>
            <a:r>
              <a:rPr lang="en-US" dirty="0" smtClean="0"/>
              <a:t>California (AB 2487)</a:t>
            </a:r>
          </a:p>
          <a:p>
            <a:pPr lvl="2"/>
            <a:r>
              <a:rPr lang="en-US" dirty="0"/>
              <a:t>Requires the Seed Advisory Board to do a comprehensive review of the seed program, including a review of the seed laboratory, and report to the CDFA secretary by July 1, 2018</a:t>
            </a:r>
            <a:r>
              <a:rPr lang="en-US" dirty="0" smtClean="0"/>
              <a:t>.  Passed. In process.</a:t>
            </a:r>
          </a:p>
          <a:p>
            <a:pPr lvl="1"/>
            <a:r>
              <a:rPr lang="en-US" dirty="0" smtClean="0"/>
              <a:t>Georgia (HB 1030)</a:t>
            </a:r>
          </a:p>
          <a:p>
            <a:pPr lvl="2"/>
            <a:r>
              <a:rPr lang="en-US" dirty="0" smtClean="0"/>
              <a:t>Changes the membership of the Georgia </a:t>
            </a:r>
            <a:r>
              <a:rPr lang="en-US" dirty="0"/>
              <a:t>Seed Development </a:t>
            </a:r>
            <a:r>
              <a:rPr lang="en-US" dirty="0" smtClean="0"/>
              <a:t>Commission to be more representative of the seed industry.  Passed.</a:t>
            </a:r>
          </a:p>
          <a:p>
            <a:pPr lvl="1"/>
            <a:r>
              <a:rPr lang="en-US" dirty="0" smtClean="0"/>
              <a:t>Idaho (H 389)</a:t>
            </a:r>
          </a:p>
          <a:p>
            <a:pPr lvl="2"/>
            <a:r>
              <a:rPr lang="en-US" dirty="0" smtClean="0"/>
              <a:t>Moves seed up in the lien law line.  Passed.</a:t>
            </a:r>
          </a:p>
          <a:p>
            <a:pPr lvl="1"/>
            <a:r>
              <a:rPr lang="en-US" dirty="0" smtClean="0"/>
              <a:t>Kansas (HB 2479 / SB 34)</a:t>
            </a:r>
          </a:p>
          <a:p>
            <a:pPr lvl="2"/>
            <a:r>
              <a:rPr lang="en-US" dirty="0" smtClean="0"/>
              <a:t>Moves the authority of the noxious weed law from the legislature to the KS </a:t>
            </a:r>
            <a:r>
              <a:rPr lang="en-US" dirty="0" err="1" smtClean="0"/>
              <a:t>Dept</a:t>
            </a:r>
            <a:r>
              <a:rPr lang="en-US" dirty="0" smtClean="0"/>
              <a:t> of Ag.  Ag supports. Moving slow.</a:t>
            </a:r>
          </a:p>
          <a:p>
            <a:pPr lvl="1"/>
            <a:r>
              <a:rPr lang="en-US" dirty="0" smtClean="0"/>
              <a:t>Michigan (SB 637)</a:t>
            </a:r>
          </a:p>
          <a:p>
            <a:pPr lvl="2"/>
            <a:r>
              <a:rPr lang="en-US" dirty="0" smtClean="0"/>
              <a:t>15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047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RUSSL Arbitration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Purpose</a:t>
            </a:r>
          </a:p>
          <a:p>
            <a:pPr lvl="1"/>
            <a:r>
              <a:rPr lang="en-US" sz="2400" dirty="0" smtClean="0"/>
              <a:t>Intended </a:t>
            </a:r>
            <a:r>
              <a:rPr lang="en-US" sz="2400" dirty="0"/>
              <a:t>to clarify the timeline of the arbitration process with any associated litigation so as to maximize the potential effect of the arbitration process. </a:t>
            </a:r>
            <a:endParaRPr lang="en-US" sz="2400" dirty="0" smtClean="0"/>
          </a:p>
          <a:p>
            <a:pPr lvl="1"/>
            <a:r>
              <a:rPr lang="en-US" sz="2400" dirty="0" smtClean="0"/>
              <a:t>It </a:t>
            </a:r>
            <a:r>
              <a:rPr lang="en-US" sz="2400" dirty="0"/>
              <a:t>is not intended to limit a party’s right to trial by jury but to first allow for a low cost neutral investigation conducted by professionals in the field.  </a:t>
            </a:r>
            <a:endParaRPr lang="en-US" sz="2400" dirty="0" smtClean="0"/>
          </a:p>
          <a:p>
            <a:pPr lvl="1"/>
            <a:r>
              <a:rPr lang="en-US" sz="2400" dirty="0" smtClean="0"/>
              <a:t>It </a:t>
            </a:r>
            <a:r>
              <a:rPr lang="en-US" sz="2400" dirty="0"/>
              <a:t>is important to note the change suggested in Section 10(3)(b), which, after arbitration has been filed, would limit further litigation until </a:t>
            </a:r>
            <a:r>
              <a:rPr lang="en-US" sz="2400" u="sng" dirty="0"/>
              <a:t>after</a:t>
            </a:r>
            <a:r>
              <a:rPr lang="en-US" sz="2400" dirty="0"/>
              <a:t> the arbitration results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are released.</a:t>
            </a:r>
          </a:p>
          <a:p>
            <a:pPr lvl="1"/>
            <a:r>
              <a:rPr lang="en-US" sz="2400" dirty="0" smtClean="0"/>
              <a:t>General </a:t>
            </a:r>
            <a:r>
              <a:rPr lang="en-US" sz="2400" dirty="0"/>
              <a:t>housekeeping (designee)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33044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Proposed RUSSL Amendments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Definition</a:t>
            </a:r>
          </a:p>
          <a:p>
            <a:pPr marL="0" indent="0">
              <a:buNone/>
            </a:pPr>
            <a:r>
              <a:rPr lang="en-US" sz="2400" dirty="0"/>
              <a:t>“Non-commercial Seed Sharing” – means that no monetary consideration or compensation may </a:t>
            </a:r>
            <a:r>
              <a:rPr lang="en-US" sz="2400" dirty="0" smtClean="0"/>
              <a:t>be transferred </a:t>
            </a:r>
            <a:r>
              <a:rPr lang="en-US" sz="2400" dirty="0"/>
              <a:t>in return for receiving seeds. Additionally, anyone distributing seeds under the rules of </a:t>
            </a:r>
            <a:r>
              <a:rPr lang="en-US" sz="2400" dirty="0" smtClean="0"/>
              <a:t>this definition </a:t>
            </a:r>
            <a:r>
              <a:rPr lang="en-US" sz="2400" dirty="0"/>
              <a:t>may not expect, or create the expectation, that seeds must be returned in exchange </a:t>
            </a:r>
            <a:r>
              <a:rPr lang="en-US" sz="2400" dirty="0" smtClean="0"/>
              <a:t>for receiving </a:t>
            </a:r>
            <a:r>
              <a:rPr lang="en-US" sz="2400" dirty="0"/>
              <a:t>seeds. If distribution of seeds is found to be in anticipation or connected to money paid for </a:t>
            </a:r>
            <a:r>
              <a:rPr lang="en-US" sz="2400" dirty="0" smtClean="0"/>
              <a:t>work or </a:t>
            </a:r>
            <a:r>
              <a:rPr lang="en-US" sz="2400" dirty="0"/>
              <a:t>services rendered by the same person distributing seeds, such distribution shall not be </a:t>
            </a:r>
            <a:r>
              <a:rPr lang="en-US" sz="2400" dirty="0" smtClean="0"/>
              <a:t>considered non-commercial </a:t>
            </a:r>
            <a:r>
              <a:rPr lang="en-US" sz="2400" dirty="0"/>
              <a:t>within these rules.</a:t>
            </a:r>
          </a:p>
        </p:txBody>
      </p:sp>
    </p:spTree>
    <p:extLst>
      <p:ext uri="{BB962C8B-B14F-4D97-AF65-F5344CB8AC3E}">
        <p14:creationId xmlns:p14="http://schemas.microsoft.com/office/powerpoint/2010/main" val="319463004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Proposed RUSSL Amendments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/>
              <a:t>Label requirements - Non-Commercial Seed </a:t>
            </a:r>
            <a:r>
              <a:rPr lang="en-US" sz="1800" b="1" dirty="0" smtClean="0"/>
              <a:t>Sharing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(a) The name of the species or commonly accepted name of kind or kind and variety of </a:t>
            </a:r>
            <a:r>
              <a:rPr lang="en-US" sz="1800" dirty="0" smtClean="0"/>
              <a:t>each agricultural </a:t>
            </a:r>
            <a:r>
              <a:rPr lang="en-US" sz="1800" dirty="0"/>
              <a:t>seed component present. Hybrids shall be labeled as hybrids.</a:t>
            </a:r>
          </a:p>
          <a:p>
            <a:pPr marL="0" indent="0">
              <a:buNone/>
            </a:pPr>
            <a:r>
              <a:rPr lang="en-US" sz="1800" dirty="0"/>
              <a:t>(b) A word or statement indicating if the seed has been treated. And, if treated, must be </a:t>
            </a:r>
            <a:r>
              <a:rPr lang="en-US" sz="1800" dirty="0" smtClean="0"/>
              <a:t>labeled in </a:t>
            </a:r>
            <a:r>
              <a:rPr lang="en-US" sz="1800" dirty="0"/>
              <a:t>accordance with applicable state and federal laws.</a:t>
            </a:r>
          </a:p>
          <a:p>
            <a:pPr marL="0" indent="0">
              <a:buNone/>
            </a:pPr>
            <a:r>
              <a:rPr lang="en-US" sz="1800" dirty="0"/>
              <a:t>(c) Some form of reference identification that provides traceability. Retention of posterity </a:t>
            </a:r>
            <a:r>
              <a:rPr lang="en-US" sz="1800" dirty="0" smtClean="0"/>
              <a:t>file samples </a:t>
            </a:r>
            <a:r>
              <a:rPr lang="en-US" sz="1800" dirty="0"/>
              <a:t>are not required.</a:t>
            </a:r>
          </a:p>
          <a:p>
            <a:pPr marL="0" indent="0">
              <a:buNone/>
            </a:pPr>
            <a:r>
              <a:rPr lang="en-US" sz="1800" dirty="0"/>
              <a:t>(d) Name and city or address of the non-commercial seed sharing entity.</a:t>
            </a:r>
          </a:p>
          <a:p>
            <a:pPr marL="0" indent="0">
              <a:buNone/>
            </a:pPr>
            <a:r>
              <a:rPr lang="en-US" sz="1800" dirty="0"/>
              <a:t>(e) The calendar month and year the seed was donated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758990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Proposed RUSSL Amendments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Label requirements - Non-Commercial Seed </a:t>
            </a:r>
            <a:r>
              <a:rPr lang="en-US" sz="2000" b="1" dirty="0" smtClean="0"/>
              <a:t>Sharing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f) The seed shall be free of foreign material, other than coatings or treatments, </a:t>
            </a:r>
            <a:r>
              <a:rPr lang="en-US" sz="2000" dirty="0" smtClean="0"/>
              <a:t>including germination </a:t>
            </a:r>
            <a:r>
              <a:rPr lang="en-US" sz="2000" dirty="0"/>
              <a:t>medium, mulch, fertilizer, pre-planted containers, mats, tapes, or other </a:t>
            </a:r>
            <a:r>
              <a:rPr lang="en-US" sz="2000" dirty="0" smtClean="0"/>
              <a:t>planting devices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(g) No distributed container shall hold more than eight (8) ounces of agricultural seed or four (</a:t>
            </a:r>
            <a:r>
              <a:rPr lang="en-US" sz="2000" dirty="0" smtClean="0"/>
              <a:t>4) ounces </a:t>
            </a:r>
            <a:r>
              <a:rPr lang="en-US" sz="2000" dirty="0"/>
              <a:t>of vegetable or flower seed.</a:t>
            </a:r>
          </a:p>
          <a:p>
            <a:pPr marL="0" indent="0">
              <a:buNone/>
            </a:pPr>
            <a:r>
              <a:rPr lang="en-US" sz="2000" dirty="0"/>
              <a:t>(h) Germination and purity analysis is not required, however if a germination or purity </a:t>
            </a:r>
            <a:r>
              <a:rPr lang="en-US" sz="2000" dirty="0" smtClean="0"/>
              <a:t>percentage is </a:t>
            </a:r>
            <a:r>
              <a:rPr lang="en-US" sz="2000" dirty="0"/>
              <a:t>noted on the label, it must be noted whether or not the analysis was performed according to </a:t>
            </a:r>
            <a:r>
              <a:rPr lang="en-US" sz="2000" dirty="0" smtClean="0"/>
              <a:t>the AOSA </a:t>
            </a:r>
            <a:r>
              <a:rPr lang="en-US" sz="2000" dirty="0"/>
              <a:t>rules for testing seed.</a:t>
            </a:r>
          </a:p>
        </p:txBody>
      </p:sp>
    </p:spTree>
    <p:extLst>
      <p:ext uri="{BB962C8B-B14F-4D97-AF65-F5344CB8AC3E}">
        <p14:creationId xmlns:p14="http://schemas.microsoft.com/office/powerpoint/2010/main" val="2712520001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Proposed RUSSL Amendments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At each location involved with non-commercial seed sharing a legible and visible sign shall state that </a:t>
            </a:r>
            <a:r>
              <a:rPr lang="en-US" sz="2400" dirty="0" smtClean="0"/>
              <a:t>the seeds </a:t>
            </a:r>
            <a:r>
              <a:rPr lang="en-US" sz="2400" dirty="0"/>
              <a:t>being distributed may not meet germination or varietal purity standards prescribed by the </a:t>
            </a:r>
            <a:r>
              <a:rPr lang="en-US" sz="2400" dirty="0" smtClean="0"/>
              <a:t>state seed </a:t>
            </a:r>
            <a:r>
              <a:rPr lang="en-US" sz="2400" dirty="0"/>
              <a:t>law. The sign must also state that patented seed or varieties protected by the Plant </a:t>
            </a:r>
            <a:r>
              <a:rPr lang="en-US" sz="2400" dirty="0" smtClean="0"/>
              <a:t>Variety Protection </a:t>
            </a:r>
            <a:r>
              <a:rPr lang="en-US" sz="2400" dirty="0"/>
              <a:t>Act will not be accepted or distributed without permission of the certificate holder.</a:t>
            </a:r>
          </a:p>
        </p:txBody>
      </p:sp>
    </p:spTree>
    <p:extLst>
      <p:ext uri="{BB962C8B-B14F-4D97-AF65-F5344CB8AC3E}">
        <p14:creationId xmlns:p14="http://schemas.microsoft.com/office/powerpoint/2010/main" val="14115579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b="1" dirty="0" smtClean="0"/>
              <a:t>State Governmental Affairs WG Update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u="sng" dirty="0" smtClean="0"/>
              <a:t>February </a:t>
            </a:r>
            <a:r>
              <a:rPr lang="en-US" sz="2000" u="sng" dirty="0"/>
              <a:t>10, </a:t>
            </a:r>
            <a:r>
              <a:rPr lang="en-US" sz="2000" u="sng" dirty="0" smtClean="0"/>
              <a:t>2016</a:t>
            </a:r>
            <a:r>
              <a:rPr lang="en-US" sz="2000" dirty="0"/>
              <a:t> </a:t>
            </a:r>
            <a:r>
              <a:rPr lang="en-US" sz="2000" dirty="0" smtClean="0"/>
              <a:t>- </a:t>
            </a:r>
            <a:r>
              <a:rPr lang="en-US" sz="2000" i="1" dirty="0" smtClean="0"/>
              <a:t>Conference </a:t>
            </a:r>
            <a:r>
              <a:rPr lang="en-US" sz="2000" i="1" dirty="0"/>
              <a:t>Call</a:t>
            </a:r>
            <a:endParaRPr lang="en-US" sz="2000" dirty="0"/>
          </a:p>
          <a:p>
            <a:r>
              <a:rPr lang="en-US" sz="2000" dirty="0"/>
              <a:t>Comprehensive overview of all state legislation</a:t>
            </a:r>
          </a:p>
          <a:p>
            <a:pPr marL="0" indent="0">
              <a:buNone/>
            </a:pPr>
            <a:r>
              <a:rPr lang="en-US" sz="2000" u="sng" dirty="0" smtClean="0"/>
              <a:t>May </a:t>
            </a:r>
            <a:r>
              <a:rPr lang="en-US" sz="2000" u="sng" dirty="0"/>
              <a:t>3, </a:t>
            </a:r>
            <a:r>
              <a:rPr lang="en-US" sz="2000" u="sng" dirty="0" smtClean="0"/>
              <a:t>2016</a:t>
            </a:r>
            <a:r>
              <a:rPr lang="en-US" sz="2000" dirty="0" smtClean="0"/>
              <a:t> - </a:t>
            </a:r>
            <a:r>
              <a:rPr lang="en-US" sz="2000" i="1" dirty="0" smtClean="0"/>
              <a:t>Conference </a:t>
            </a:r>
            <a:r>
              <a:rPr lang="en-US" sz="2000" i="1" dirty="0"/>
              <a:t>Call</a:t>
            </a:r>
            <a:endParaRPr lang="en-US" sz="2000" dirty="0"/>
          </a:p>
          <a:p>
            <a:r>
              <a:rPr lang="en-US" sz="2000" dirty="0"/>
              <a:t>Comprehensive overview of all state legislation</a:t>
            </a:r>
          </a:p>
          <a:p>
            <a:r>
              <a:rPr lang="en-US" sz="2000" dirty="0"/>
              <a:t>Planning for June 20 session during ASTA Annual Meeting</a:t>
            </a:r>
          </a:p>
          <a:p>
            <a:pPr marL="0" indent="0">
              <a:buNone/>
            </a:pPr>
            <a:r>
              <a:rPr lang="en-US" sz="2000" u="sng" dirty="0" smtClean="0"/>
              <a:t>June </a:t>
            </a:r>
            <a:r>
              <a:rPr lang="en-US" sz="2000" u="sng" dirty="0"/>
              <a:t>20, </a:t>
            </a:r>
            <a:r>
              <a:rPr lang="en-US" sz="2000" u="sng" dirty="0" smtClean="0"/>
              <a:t>2016</a:t>
            </a:r>
            <a:r>
              <a:rPr lang="en-US" sz="2000" dirty="0" smtClean="0"/>
              <a:t> - </a:t>
            </a:r>
            <a:r>
              <a:rPr lang="en-US" sz="2000" i="1" dirty="0" smtClean="0"/>
              <a:t>ASTA </a:t>
            </a:r>
            <a:r>
              <a:rPr lang="en-US" sz="2000" i="1" dirty="0"/>
              <a:t>Annual Meeting &amp; Conference Call</a:t>
            </a:r>
            <a:endParaRPr lang="en-US" sz="2000" dirty="0"/>
          </a:p>
          <a:p>
            <a:r>
              <a:rPr lang="en-US" sz="2000" dirty="0"/>
              <a:t>Discussion topics:  Pre-emption, Seed Libraries, GMO Labeling, &amp; State Regulatory Funding</a:t>
            </a:r>
          </a:p>
          <a:p>
            <a:r>
              <a:rPr lang="en-US" sz="2000" dirty="0"/>
              <a:t>Legislative session wrap-up</a:t>
            </a:r>
          </a:p>
          <a:p>
            <a:r>
              <a:rPr lang="en-US" sz="2000" dirty="0"/>
              <a:t>Strategic planning for working </a:t>
            </a:r>
            <a:r>
              <a:rPr lang="en-US" sz="2000" dirty="0" smtClean="0"/>
              <a:t>group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749495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Questions?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534950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State Affairs Issues Update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By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Pat Miller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ASTA Director, State Affairs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01114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States are ‘Where it’s At’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371600"/>
            <a:ext cx="8305800" cy="4038600"/>
          </a:xfrm>
        </p:spPr>
        <p:txBody>
          <a:bodyPr/>
          <a:lstStyle/>
          <a:p>
            <a:r>
              <a:rPr lang="en-US" sz="2400" dirty="0"/>
              <a:t>From a recent report, “The Portrait of a Modern Governmental Affairs Team” published by </a:t>
            </a:r>
            <a:r>
              <a:rPr lang="en-US" sz="2400" dirty="0" err="1" smtClean="0"/>
              <a:t>FiscalNotes</a:t>
            </a:r>
            <a:endParaRPr lang="en-US" sz="24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s </a:t>
            </a:r>
            <a:r>
              <a:rPr lang="en-US" sz="2400" dirty="0"/>
              <a:t>much as 30 percent of a corporation’s earnings could be at the will of government </a:t>
            </a:r>
            <a:r>
              <a:rPr lang="en-US" sz="2400" dirty="0" smtClean="0"/>
              <a:t>action</a:t>
            </a:r>
          </a:p>
          <a:p>
            <a:r>
              <a:rPr lang="en-US" sz="2400" dirty="0" smtClean="0"/>
              <a:t>In recent years: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Congress </a:t>
            </a:r>
            <a:r>
              <a:rPr lang="en-US" sz="2400" dirty="0">
                <a:solidFill>
                  <a:srgbClr val="FF0000"/>
                </a:solidFill>
              </a:rPr>
              <a:t>has only passed 3.8% of introduced legislation – about 2,000 </a:t>
            </a:r>
            <a:r>
              <a:rPr lang="en-US" sz="2400" dirty="0" smtClean="0">
                <a:solidFill>
                  <a:srgbClr val="FF0000"/>
                </a:solidFill>
              </a:rPr>
              <a:t>bills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States have a 30</a:t>
            </a:r>
            <a:r>
              <a:rPr lang="en-US" sz="2400" dirty="0">
                <a:solidFill>
                  <a:srgbClr val="FF0000"/>
                </a:solidFill>
              </a:rPr>
              <a:t>% passage rate of bills </a:t>
            </a:r>
            <a:r>
              <a:rPr lang="en-US" sz="2400" dirty="0" smtClean="0">
                <a:solidFill>
                  <a:srgbClr val="FF0000"/>
                </a:solidFill>
              </a:rPr>
              <a:t>producing </a:t>
            </a:r>
            <a:r>
              <a:rPr lang="en-US" sz="2400" dirty="0">
                <a:solidFill>
                  <a:srgbClr val="FF0000"/>
                </a:solidFill>
              </a:rPr>
              <a:t>250,000 new </a:t>
            </a:r>
            <a:r>
              <a:rPr lang="en-US" sz="2400" dirty="0" smtClean="0">
                <a:solidFill>
                  <a:srgbClr val="FF0000"/>
                </a:solidFill>
              </a:rPr>
              <a:t>laws</a:t>
            </a:r>
          </a:p>
          <a:p>
            <a:r>
              <a:rPr lang="en-US" sz="2400" dirty="0" smtClean="0"/>
              <a:t>That doesn’t </a:t>
            </a:r>
            <a:r>
              <a:rPr lang="en-US" sz="2400" dirty="0"/>
              <a:t>even take into account local </a:t>
            </a:r>
            <a:r>
              <a:rPr lang="en-US" sz="2400" dirty="0" smtClean="0"/>
              <a:t>legislation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69403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States are ‘Where it’s At’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The report goes on to note the five factors of modernization as a result of the increased focus on corporate governmental affairs involvement.  Those are:</a:t>
            </a:r>
          </a:p>
          <a:p>
            <a:pPr lvl="0"/>
            <a:r>
              <a:rPr lang="en-US" sz="2800" dirty="0"/>
              <a:t>The application of big data to politics</a:t>
            </a:r>
          </a:p>
          <a:p>
            <a:pPr lvl="0"/>
            <a:r>
              <a:rPr lang="en-US" sz="2800" dirty="0"/>
              <a:t>Tying results to actions</a:t>
            </a:r>
          </a:p>
          <a:p>
            <a:pPr lvl="0"/>
            <a:r>
              <a:rPr lang="en-US" sz="2800" dirty="0"/>
              <a:t>Investing in state and local politics</a:t>
            </a:r>
          </a:p>
          <a:p>
            <a:pPr lvl="0"/>
            <a:r>
              <a:rPr lang="en-US" sz="2800" dirty="0"/>
              <a:t>Development of in-house teams</a:t>
            </a:r>
          </a:p>
          <a:p>
            <a:pPr lvl="0"/>
            <a:r>
              <a:rPr lang="en-US" sz="2800" dirty="0"/>
              <a:t>The integration of social </a:t>
            </a:r>
            <a:r>
              <a:rPr lang="en-US" sz="2800" dirty="0" smtClean="0"/>
              <a:t>media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50607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2016 State Legislative Sessions Re-cap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California Library Bill – it’s not against the law to have a seed library but the legislation was introduced to pass a law so it doesn’t become against the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84944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2016 State Legislative Sessions Re-cap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Hawaii pre-emption lawsuits heard by the 9</a:t>
            </a:r>
            <a:r>
              <a:rPr lang="en-US" baseline="30000" dirty="0" smtClean="0"/>
              <a:t>th</a:t>
            </a:r>
            <a:r>
              <a:rPr lang="en-US" dirty="0" smtClean="0"/>
              <a:t> circuit on June 15</a:t>
            </a:r>
          </a:p>
          <a:p>
            <a:pPr lvl="1"/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circuit has a reputation for being swayed by </a:t>
            </a:r>
            <a:r>
              <a:rPr lang="en-US" smtClean="0"/>
              <a:t>public opinion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6383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2016 State Legislation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Preemption</a:t>
            </a:r>
          </a:p>
          <a:p>
            <a:pPr lvl="1"/>
            <a:r>
              <a:rPr lang="en-US" sz="2400" dirty="0"/>
              <a:t>Alabama </a:t>
            </a:r>
            <a:r>
              <a:rPr lang="en-US" sz="2400" dirty="0" smtClean="0"/>
              <a:t>(SB 58)</a:t>
            </a:r>
            <a:endParaRPr lang="en-US" sz="2400" dirty="0"/>
          </a:p>
          <a:p>
            <a:pPr lvl="2"/>
            <a:r>
              <a:rPr lang="en-US" sz="2000" dirty="0" smtClean="0"/>
              <a:t>Signed by the Governor</a:t>
            </a:r>
          </a:p>
          <a:p>
            <a:pPr lvl="1"/>
            <a:r>
              <a:rPr lang="en-US" sz="2400" dirty="0" smtClean="0"/>
              <a:t>Kentucky </a:t>
            </a:r>
            <a:r>
              <a:rPr lang="en-US" sz="2400" dirty="0"/>
              <a:t>(HB 497)</a:t>
            </a:r>
          </a:p>
          <a:p>
            <a:pPr lvl="2"/>
            <a:r>
              <a:rPr lang="en-US" sz="2000" dirty="0"/>
              <a:t>Included in general clean-up bill – now law</a:t>
            </a:r>
          </a:p>
          <a:p>
            <a:pPr lvl="1"/>
            <a:r>
              <a:rPr lang="en-US" sz="2400" dirty="0"/>
              <a:t>Mississippi (SB 2209)</a:t>
            </a:r>
          </a:p>
          <a:p>
            <a:pPr lvl="2"/>
            <a:r>
              <a:rPr lang="en-US" sz="2000" dirty="0"/>
              <a:t>Sitting on the Governor’s desk</a:t>
            </a:r>
          </a:p>
          <a:p>
            <a:pPr lvl="1"/>
            <a:r>
              <a:rPr lang="en-US" sz="2400" dirty="0"/>
              <a:t>Tennessee (HB 1946)</a:t>
            </a:r>
          </a:p>
          <a:p>
            <a:pPr lvl="2"/>
            <a:r>
              <a:rPr lang="en-US" sz="2000" dirty="0"/>
              <a:t>Passed House</a:t>
            </a:r>
          </a:p>
          <a:p>
            <a:pPr lvl="1"/>
            <a:r>
              <a:rPr lang="en-US" sz="2400" dirty="0"/>
              <a:t>Oregon (HB 4122) REPEAL</a:t>
            </a:r>
          </a:p>
          <a:p>
            <a:pPr lvl="2"/>
            <a:r>
              <a:rPr lang="en-US" sz="2000" dirty="0"/>
              <a:t>Gutted and stuffed to require GE salmon labeling – failed to </a:t>
            </a:r>
            <a:r>
              <a:rPr lang="en-US" sz="2000" dirty="0" smtClean="0"/>
              <a:t>pass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880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2016 State Legislation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Arbitration</a:t>
            </a:r>
          </a:p>
          <a:p>
            <a:pPr lvl="1"/>
            <a:r>
              <a:rPr lang="en-US" sz="2400" dirty="0" smtClean="0"/>
              <a:t>Tennessee (HB 2388)</a:t>
            </a:r>
          </a:p>
          <a:p>
            <a:pPr lvl="2"/>
            <a:r>
              <a:rPr lang="en-US" sz="2000" dirty="0" smtClean="0"/>
              <a:t>Disallows arbitration clauses in consumer contracts, seed not included</a:t>
            </a:r>
          </a:p>
          <a:p>
            <a:pPr lvl="2"/>
            <a:r>
              <a:rPr lang="en-US" sz="2000" dirty="0" smtClean="0"/>
              <a:t>Never heard</a:t>
            </a:r>
          </a:p>
          <a:p>
            <a:pPr lvl="1"/>
            <a:r>
              <a:rPr lang="en-US" sz="2400" dirty="0" smtClean="0"/>
              <a:t>Washington (HB 2335)</a:t>
            </a:r>
          </a:p>
          <a:p>
            <a:pPr lvl="2"/>
            <a:r>
              <a:rPr lang="en-US" sz="2000" dirty="0" smtClean="0"/>
              <a:t>Pulled at ASTA’s request, will assist with re-write</a:t>
            </a:r>
          </a:p>
          <a:p>
            <a:pPr lvl="1"/>
            <a:r>
              <a:rPr lang="en-US" sz="2400" dirty="0" smtClean="0"/>
              <a:t>Alabama (no bill filed)</a:t>
            </a:r>
          </a:p>
          <a:p>
            <a:pPr lvl="2"/>
            <a:r>
              <a:rPr lang="en-US" sz="2000" dirty="0" smtClean="0"/>
              <a:t>Bill considered to move seed to mediation, industry pushed-back</a:t>
            </a:r>
          </a:p>
          <a:p>
            <a:pPr lvl="1"/>
            <a:r>
              <a:rPr lang="en-US" sz="2400" dirty="0" smtClean="0"/>
              <a:t>Florida (no bill filed)</a:t>
            </a:r>
          </a:p>
          <a:p>
            <a:pPr lvl="2"/>
            <a:r>
              <a:rPr lang="en-US" sz="2000" dirty="0" smtClean="0"/>
              <a:t>ASTA worked with FL Ag </a:t>
            </a:r>
            <a:r>
              <a:rPr lang="en-US" sz="2000" dirty="0" err="1" smtClean="0"/>
              <a:t>Dept</a:t>
            </a:r>
            <a:r>
              <a:rPr lang="en-US" sz="2000" dirty="0" smtClean="0"/>
              <a:t> to rewrite seed law but department decided to wait until next session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7257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2016 State Legislation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Seed Libraries</a:t>
            </a:r>
          </a:p>
          <a:p>
            <a:pPr lvl="1"/>
            <a:r>
              <a:rPr lang="en-US" sz="2400" dirty="0" smtClean="0"/>
              <a:t>California (AB 1810)</a:t>
            </a:r>
          </a:p>
          <a:p>
            <a:pPr lvl="2"/>
            <a:r>
              <a:rPr lang="en-US" sz="2000" dirty="0" smtClean="0"/>
              <a:t>Heard last week, CA </a:t>
            </a:r>
            <a:r>
              <a:rPr lang="en-US" sz="2000" dirty="0" err="1" smtClean="0"/>
              <a:t>Dept</a:t>
            </a:r>
            <a:r>
              <a:rPr lang="en-US" sz="2000" dirty="0" smtClean="0"/>
              <a:t> of Ag strongly against</a:t>
            </a:r>
          </a:p>
          <a:p>
            <a:pPr lvl="1"/>
            <a:r>
              <a:rPr lang="en-US" sz="2400" dirty="0" smtClean="0"/>
              <a:t>Illinois (SB 3130)</a:t>
            </a:r>
          </a:p>
          <a:p>
            <a:pPr lvl="2"/>
            <a:r>
              <a:rPr lang="en-US" sz="2000" dirty="0" smtClean="0"/>
              <a:t>Hearing last Thursday, discussions on-going with sponsor to substitute with ASTA language</a:t>
            </a:r>
          </a:p>
          <a:p>
            <a:pPr lvl="1"/>
            <a:r>
              <a:rPr lang="en-US" sz="2400" dirty="0" smtClean="0"/>
              <a:t>Wisconsin</a:t>
            </a:r>
          </a:p>
          <a:p>
            <a:pPr lvl="2"/>
            <a:r>
              <a:rPr lang="en-US" sz="2000" dirty="0" smtClean="0"/>
              <a:t>Adopted ASTA language by rule</a:t>
            </a:r>
          </a:p>
          <a:p>
            <a:pPr lvl="2"/>
            <a:endParaRPr lang="en-US" sz="2000" dirty="0"/>
          </a:p>
          <a:p>
            <a:pPr lvl="1"/>
            <a:r>
              <a:rPr lang="en-US" sz="2400" dirty="0" smtClean="0"/>
              <a:t>NOTE:  Language submitted for adoption to RUSSL in July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2920150"/>
      </p:ext>
    </p:extLst>
  </p:cSld>
  <p:clrMapOvr>
    <a:masterClrMapping/>
  </p:clrMapOvr>
</p:sld>
</file>

<file path=ppt/theme/theme1.xml><?xml version="1.0" encoding="utf-8"?>
<a:theme xmlns:a="http://schemas.openxmlformats.org/drawingml/2006/main" name="AC 2016 Powerpoint Template Updated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C 2">
      <a:dk1>
        <a:srgbClr val="656968"/>
      </a:dk1>
      <a:lt1>
        <a:srgbClr val="FBCF97"/>
      </a:lt1>
      <a:dk2>
        <a:srgbClr val="173540"/>
      </a:dk2>
      <a:lt2>
        <a:srgbClr val="A3B7AC"/>
      </a:lt2>
      <a:accent1>
        <a:srgbClr val="D6E1DD"/>
      </a:accent1>
      <a:accent2>
        <a:srgbClr val="82A6BE"/>
      </a:accent2>
      <a:accent3>
        <a:srgbClr val="888D31"/>
      </a:accent3>
      <a:accent4>
        <a:srgbClr val="173540"/>
      </a:accent4>
      <a:accent5>
        <a:srgbClr val="656968"/>
      </a:accent5>
      <a:accent6>
        <a:srgbClr val="84A6C0"/>
      </a:accent6>
      <a:hlink>
        <a:srgbClr val="888D31"/>
      </a:hlink>
      <a:folHlink>
        <a:srgbClr val="8EC2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 2016 Powerpoint Template Updated</Template>
  <TotalTime>79</TotalTime>
  <Words>1127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AC 2016 Powerpoint Template Updated</vt:lpstr>
      <vt:lpstr>Office Theme</vt:lpstr>
      <vt:lpstr>PowerPoint Presentation</vt:lpstr>
      <vt:lpstr>PowerPoint Presentation</vt:lpstr>
      <vt:lpstr>The States are ‘Where it’s At’</vt:lpstr>
      <vt:lpstr>The States are ‘Where it’s At’</vt:lpstr>
      <vt:lpstr>2016 State Legislative Sessions Re-cap</vt:lpstr>
      <vt:lpstr>2016 State Legislative Sessions Re-cap</vt:lpstr>
      <vt:lpstr>Significant 2016 State Legislation </vt:lpstr>
      <vt:lpstr>Significant 2016 State Legislation </vt:lpstr>
      <vt:lpstr>Significant 2016 State Legislation </vt:lpstr>
      <vt:lpstr>Significant 2016 State Legislation </vt:lpstr>
      <vt:lpstr>RUSSL Arbitration Amendment</vt:lpstr>
      <vt:lpstr>Proposed RUSSL Amendments</vt:lpstr>
      <vt:lpstr>Proposed RUSSL Amendments</vt:lpstr>
      <vt:lpstr>Proposed RUSSL Amendments</vt:lpstr>
      <vt:lpstr>Proposed RUSSL Amendments</vt:lpstr>
      <vt:lpstr>State Governmental Affairs WG Update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 Miller</dc:creator>
  <cp:lastModifiedBy>Jane DeMarchi</cp:lastModifiedBy>
  <cp:revision>8</cp:revision>
  <dcterms:created xsi:type="dcterms:W3CDTF">2016-06-17T21:38:23Z</dcterms:created>
  <dcterms:modified xsi:type="dcterms:W3CDTF">2016-07-08T19:18:39Z</dcterms:modified>
</cp:coreProperties>
</file>