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5" r:id="rId4"/>
    <p:sldId id="277" r:id="rId5"/>
    <p:sldId id="276" r:id="rId6"/>
    <p:sldId id="280" r:id="rId7"/>
    <p:sldId id="279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013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52400"/>
            <a:ext cx="815340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78661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100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04800"/>
            <a:ext cx="8153400" cy="18288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17751"/>
            <a:ext cx="949456" cy="575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37496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497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3323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9602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2590800" y="2971800"/>
            <a:ext cx="3429000" cy="14478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2190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04800"/>
            <a:ext cx="815340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43031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39950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92041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5267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6000">
              <a:srgbClr val="8780B8"/>
            </a:gs>
            <a:gs pos="59000">
              <a:srgbClr val="C0BCE6"/>
            </a:gs>
            <a:gs pos="0">
              <a:schemeClr val="bg2">
                <a:tint val="40000"/>
                <a:satMod val="350000"/>
              </a:schemeClr>
            </a:gs>
            <a:gs pos="9000">
              <a:schemeClr val="accent3"/>
            </a:gs>
            <a:gs pos="97000">
              <a:schemeClr val="bg2">
                <a:alpha val="87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17751"/>
            <a:ext cx="949456" cy="575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32212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5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Legislative &amp; </a:t>
            </a:r>
            <a:br>
              <a:rPr lang="en-US" dirty="0" smtClean="0"/>
            </a:br>
            <a:r>
              <a:rPr lang="en-US" dirty="0" smtClean="0"/>
              <a:t>Legal Concerns Committee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State Affairs Update</a:t>
            </a:r>
          </a:p>
          <a:p>
            <a:r>
              <a:rPr lang="en-US" sz="2400" dirty="0" smtClean="0"/>
              <a:t>Pat Miller</a:t>
            </a:r>
          </a:p>
          <a:p>
            <a:r>
              <a:rPr lang="en-US" sz="2400" dirty="0" smtClean="0"/>
              <a:t>ASTA Director, State Affairs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39975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3600" b="1" dirty="0"/>
              <a:t>2017 State Legislative Session </a:t>
            </a:r>
            <a:r>
              <a:rPr lang="en-US" sz="3600" b="1" dirty="0" smtClean="0"/>
              <a:t>Action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 smtClean="0"/>
              <a:t>Bills we’re watching</a:t>
            </a:r>
          </a:p>
          <a:p>
            <a:r>
              <a:rPr lang="en-US" dirty="0" err="1" smtClean="0"/>
              <a:t>Neonics</a:t>
            </a:r>
            <a:r>
              <a:rPr lang="en-US" dirty="0" smtClean="0"/>
              <a:t> / Pollinators – AK, MN, NM, NY, OR</a:t>
            </a:r>
          </a:p>
          <a:p>
            <a:r>
              <a:rPr lang="en-US" dirty="0" smtClean="0"/>
              <a:t>GMO Labeling – AK, MS, NY, OR, VA, WA</a:t>
            </a:r>
          </a:p>
          <a:p>
            <a:r>
              <a:rPr lang="en-US" dirty="0" smtClean="0"/>
              <a:t>Noxious weeds – MN, OR, WY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745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3600" b="1" dirty="0"/>
              <a:t>2017 State Legislative Session </a:t>
            </a:r>
            <a:r>
              <a:rPr lang="en-US" sz="3600" b="1" dirty="0" smtClean="0"/>
              <a:t>Action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 smtClean="0"/>
              <a:t>Bills we’re watching</a:t>
            </a:r>
          </a:p>
          <a:p>
            <a:r>
              <a:rPr lang="en-US" dirty="0" smtClean="0"/>
              <a:t>MO:  HB 606 / HB 605</a:t>
            </a:r>
          </a:p>
          <a:p>
            <a:pPr lvl="1"/>
            <a:r>
              <a:rPr lang="en-US" dirty="0" smtClean="0"/>
              <a:t>Restricts herbicide applications on crops not approved for that herbicide</a:t>
            </a:r>
          </a:p>
          <a:p>
            <a:r>
              <a:rPr lang="en-US" dirty="0" smtClean="0"/>
              <a:t>MT:  HB 228 / HB 130 / SB 55 / </a:t>
            </a:r>
            <a:br>
              <a:rPr lang="en-US" dirty="0" smtClean="0"/>
            </a:br>
            <a:r>
              <a:rPr lang="en-US" dirty="0" smtClean="0"/>
              <a:t>HB 126 / HB 131 / SB 35</a:t>
            </a:r>
          </a:p>
          <a:p>
            <a:pPr lvl="1"/>
            <a:r>
              <a:rPr lang="en-US" dirty="0" smtClean="0"/>
              <a:t>Funding</a:t>
            </a:r>
          </a:p>
          <a:p>
            <a:r>
              <a:rPr lang="en-US" dirty="0" smtClean="0"/>
              <a:t>NE:  LB 276</a:t>
            </a:r>
          </a:p>
          <a:p>
            <a:pPr lvl="1"/>
            <a:r>
              <a:rPr lang="en-US" dirty="0" smtClean="0"/>
              <a:t>Hybrid seed corn definition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09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3600" b="1" dirty="0"/>
              <a:t>2017 State Legislative Session </a:t>
            </a:r>
            <a:r>
              <a:rPr lang="en-US" sz="3600" b="1" dirty="0" smtClean="0"/>
              <a:t>Action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 smtClean="0"/>
              <a:t>Bills we’re watching</a:t>
            </a:r>
          </a:p>
          <a:p>
            <a:r>
              <a:rPr lang="en-US" dirty="0" smtClean="0"/>
              <a:t>OR:  SB 18</a:t>
            </a:r>
          </a:p>
          <a:p>
            <a:pPr lvl="1"/>
            <a:r>
              <a:rPr lang="en-US" dirty="0"/>
              <a:t>Designates State Department of Agriculture as primary </a:t>
            </a:r>
            <a:r>
              <a:rPr lang="en-US" dirty="0" smtClean="0"/>
              <a:t>state agency </a:t>
            </a:r>
            <a:r>
              <a:rPr lang="en-US" dirty="0"/>
              <a:t>for administration and </a:t>
            </a:r>
            <a:r>
              <a:rPr lang="en-US" dirty="0" smtClean="0"/>
              <a:t>enforcement of food production</a:t>
            </a:r>
          </a:p>
          <a:p>
            <a:r>
              <a:rPr lang="en-US" dirty="0" smtClean="0"/>
              <a:t>OR:  HB 2469</a:t>
            </a:r>
          </a:p>
          <a:p>
            <a:pPr lvl="1"/>
            <a:r>
              <a:rPr lang="en-US" dirty="0" smtClean="0"/>
              <a:t>Repeals state ag production preemption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421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3600" b="1" dirty="0"/>
              <a:t>2017 State Legislative Session </a:t>
            </a:r>
            <a:r>
              <a:rPr lang="en-US" sz="3600" b="1" dirty="0" smtClean="0"/>
              <a:t>Action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 smtClean="0"/>
              <a:t>Bills we’re supporting</a:t>
            </a:r>
          </a:p>
          <a:p>
            <a:r>
              <a:rPr lang="en-US" dirty="0" smtClean="0"/>
              <a:t>AR:  </a:t>
            </a:r>
            <a:r>
              <a:rPr lang="en-US" dirty="0" smtClean="0"/>
              <a:t>HB 1206</a:t>
            </a:r>
            <a:endParaRPr lang="en-US" dirty="0" smtClean="0"/>
          </a:p>
          <a:p>
            <a:pPr lvl="1"/>
            <a:r>
              <a:rPr lang="en-US" dirty="0" smtClean="0"/>
              <a:t>State seed preemption</a:t>
            </a:r>
          </a:p>
          <a:p>
            <a:r>
              <a:rPr lang="en-US" dirty="0" smtClean="0"/>
              <a:t>DE:  </a:t>
            </a:r>
            <a:r>
              <a:rPr lang="en-US" dirty="0" smtClean="0"/>
              <a:t>SB 21</a:t>
            </a:r>
            <a:endParaRPr lang="en-US" dirty="0" smtClean="0"/>
          </a:p>
          <a:p>
            <a:pPr lvl="1"/>
            <a:r>
              <a:rPr lang="en-US" dirty="0" smtClean="0"/>
              <a:t>State seed preemption</a:t>
            </a:r>
          </a:p>
          <a:p>
            <a:r>
              <a:rPr lang="en-US" dirty="0" smtClean="0"/>
              <a:t>MO:  SB 77</a:t>
            </a:r>
          </a:p>
          <a:p>
            <a:pPr lvl="1"/>
            <a:r>
              <a:rPr lang="en-US" dirty="0" smtClean="0"/>
              <a:t>State seed preemption</a:t>
            </a:r>
          </a:p>
        </p:txBody>
      </p:sp>
    </p:spTree>
    <p:extLst>
      <p:ext uri="{BB962C8B-B14F-4D97-AF65-F5344CB8AC3E}">
        <p14:creationId xmlns:p14="http://schemas.microsoft.com/office/powerpoint/2010/main" val="2173081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3600" b="1" dirty="0"/>
              <a:t>2017 State Legislative Session </a:t>
            </a:r>
            <a:r>
              <a:rPr lang="en-US" sz="3600" b="1" dirty="0" smtClean="0"/>
              <a:t>Action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 smtClean="0"/>
              <a:t>Bills we’re supporting</a:t>
            </a:r>
          </a:p>
          <a:p>
            <a:r>
              <a:rPr lang="en-US" dirty="0" smtClean="0"/>
              <a:t>MS:  HB 17</a:t>
            </a:r>
          </a:p>
          <a:p>
            <a:pPr lvl="1"/>
            <a:r>
              <a:rPr lang="en-US" dirty="0" smtClean="0"/>
              <a:t>Freedom to Farm (general ag preemption)</a:t>
            </a:r>
          </a:p>
          <a:p>
            <a:r>
              <a:rPr lang="en-US" dirty="0" smtClean="0"/>
              <a:t>NY:  H </a:t>
            </a:r>
            <a:r>
              <a:rPr lang="en-US" dirty="0"/>
              <a:t>523 / A </a:t>
            </a:r>
            <a:r>
              <a:rPr lang="en-US" dirty="0" smtClean="0"/>
              <a:t>600</a:t>
            </a:r>
            <a:endParaRPr lang="en-US" dirty="0"/>
          </a:p>
          <a:p>
            <a:pPr lvl="1"/>
            <a:r>
              <a:rPr lang="en-US" dirty="0"/>
              <a:t>Use of seed without an agreement, providing </a:t>
            </a:r>
            <a:r>
              <a:rPr lang="en-US" dirty="0" smtClean="0"/>
              <a:t>damages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761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3600" b="1" dirty="0"/>
              <a:t>2017 State Legislative Session </a:t>
            </a:r>
            <a:r>
              <a:rPr lang="en-US" sz="3600" b="1" dirty="0" smtClean="0"/>
              <a:t>Action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 smtClean="0"/>
              <a:t>Bills we’re supporting</a:t>
            </a:r>
          </a:p>
          <a:p>
            <a:r>
              <a:rPr lang="en-US" dirty="0"/>
              <a:t>WA:  SB 5263</a:t>
            </a:r>
          </a:p>
          <a:p>
            <a:pPr lvl="1"/>
            <a:r>
              <a:rPr lang="en-US" dirty="0"/>
              <a:t>Requires germ &amp; purity tests for state procurement of seed</a:t>
            </a:r>
          </a:p>
          <a:p>
            <a:r>
              <a:rPr lang="en-US" dirty="0"/>
              <a:t>WA:  HB 1132 / SB 5075</a:t>
            </a:r>
          </a:p>
          <a:p>
            <a:pPr lvl="1"/>
            <a:r>
              <a:rPr lang="en-US" dirty="0"/>
              <a:t>Changes seed arbitration law to mediation</a:t>
            </a:r>
          </a:p>
          <a:p>
            <a:pPr lvl="1"/>
            <a:r>
              <a:rPr lang="en-US" dirty="0"/>
              <a:t>Part of a state leadership class</a:t>
            </a:r>
          </a:p>
        </p:txBody>
      </p:sp>
    </p:spTree>
    <p:extLst>
      <p:ext uri="{BB962C8B-B14F-4D97-AF65-F5344CB8AC3E}">
        <p14:creationId xmlns:p14="http://schemas.microsoft.com/office/powerpoint/2010/main" val="848218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sz="6600" i="1" dirty="0" smtClean="0"/>
              <a:t>Questions?</a:t>
            </a:r>
            <a:endParaRPr lang="en-US" sz="6600" i="1" dirty="0"/>
          </a:p>
        </p:txBody>
      </p:sp>
    </p:spTree>
    <p:extLst>
      <p:ext uri="{BB962C8B-B14F-4D97-AF65-F5344CB8AC3E}">
        <p14:creationId xmlns:p14="http://schemas.microsoft.com/office/powerpoint/2010/main" val="382459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VegFlower">
      <a:dk1>
        <a:sysClr val="windowText" lastClr="000000"/>
      </a:dk1>
      <a:lt1>
        <a:sysClr val="window" lastClr="FFFFFF"/>
      </a:lt1>
      <a:dk2>
        <a:srgbClr val="4E448A"/>
      </a:dk2>
      <a:lt2>
        <a:srgbClr val="F2A462"/>
      </a:lt2>
      <a:accent1>
        <a:srgbClr val="A49CC5"/>
      </a:accent1>
      <a:accent2>
        <a:srgbClr val="D75B35"/>
      </a:accent2>
      <a:accent3>
        <a:srgbClr val="FFCD31"/>
      </a:accent3>
      <a:accent4>
        <a:srgbClr val="8064A2"/>
      </a:accent4>
      <a:accent5>
        <a:srgbClr val="D9CDD6"/>
      </a:accent5>
      <a:accent6>
        <a:srgbClr val="F79646"/>
      </a:accent6>
      <a:hlink>
        <a:srgbClr val="C9DD03"/>
      </a:hlink>
      <a:folHlink>
        <a:srgbClr val="CB2F2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236</Words>
  <Application>Microsoft Office PowerPoint</Application>
  <PresentationFormat>On-screen Show (4:3)</PresentationFormat>
  <Paragraphs>45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Legislative &amp;  Legal Concerns Committee</vt:lpstr>
      <vt:lpstr>2017 State Legislative Session Action</vt:lpstr>
      <vt:lpstr>2017 State Legislative Session Action</vt:lpstr>
      <vt:lpstr>2017 State Legislative Session Action</vt:lpstr>
      <vt:lpstr>2017 State Legislative Session Action</vt:lpstr>
      <vt:lpstr>2017 State Legislative Session Action</vt:lpstr>
      <vt:lpstr>2017 State Legislative Session Action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Nikki Barnes</dc:creator>
  <cp:lastModifiedBy>Pat Miller</cp:lastModifiedBy>
  <cp:revision>11</cp:revision>
  <dcterms:created xsi:type="dcterms:W3CDTF">2016-12-14T15:20:22Z</dcterms:created>
  <dcterms:modified xsi:type="dcterms:W3CDTF">2017-01-31T13:29:58Z</dcterms:modified>
</cp:coreProperties>
</file>