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4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7pcz9iCJIRbwSht5PNA8EBvsc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B1B4E-68EE-4A86-8CCF-614FCC3C092A}">
  <a:tblStyle styleId="{9E8B1B4E-68EE-4A86-8CCF-614FCC3C09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40"/>
    <p:restoredTop sz="76958"/>
  </p:normalViewPr>
  <p:slideViewPr>
    <p:cSldViewPr snapToGrid="0">
      <p:cViewPr varScale="1">
        <p:scale>
          <a:sx n="116" d="100"/>
          <a:sy n="116" d="100"/>
        </p:scale>
        <p:origin x="139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6" name="Google Shape;2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Beth presents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ca42146e0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ca42146e0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457200" lvl="0" indent="-301783" algn="l" rtl="0">
              <a:lnSpc>
                <a:spcPct val="8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3"/>
              <a:buFont typeface="Avenir"/>
              <a:buChar char="●"/>
            </a:pPr>
            <a:r>
              <a:rPr lang="en" sz="1152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Welcome and Introductions</a:t>
            </a:r>
            <a:endParaRPr sz="1152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01783" algn="l" rtl="0">
              <a:lnSpc>
                <a:spcPct val="8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3"/>
              <a:buFont typeface="Avenir"/>
              <a:buChar char="●"/>
            </a:pPr>
            <a:r>
              <a:rPr lang="en" sz="1152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Mission and Goals</a:t>
            </a:r>
            <a:endParaRPr sz="1152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01783" algn="l" rtl="0">
              <a:lnSpc>
                <a:spcPct val="8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3"/>
              <a:buFont typeface="Avenir"/>
              <a:buChar char="●"/>
            </a:pPr>
            <a:r>
              <a:rPr lang="en" sz="1152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Structure and Organization</a:t>
            </a:r>
            <a:endParaRPr sz="1152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01783" algn="l" rtl="0">
              <a:lnSpc>
                <a:spcPct val="8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3"/>
              <a:buFont typeface="Avenir"/>
              <a:buChar char="○"/>
            </a:pPr>
            <a:r>
              <a:rPr lang="en" sz="1152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Food Directions et al</a:t>
            </a:r>
            <a:endParaRPr sz="1152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371600" lvl="2" indent="-301783" algn="l" rtl="0">
              <a:lnSpc>
                <a:spcPct val="8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3"/>
              <a:buFont typeface="Avenir"/>
              <a:buChar char="■"/>
            </a:pPr>
            <a:r>
              <a:rPr lang="en" sz="1152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Government Advocacy - Shawna Morris-NMPF/Messina Group</a:t>
            </a:r>
            <a:endParaRPr sz="1152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371600" lvl="2" indent="-301783" algn="l" rtl="0">
              <a:lnSpc>
                <a:spcPct val="8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3"/>
              <a:buFont typeface="Avenir"/>
              <a:buChar char="■"/>
            </a:pPr>
            <a:r>
              <a:rPr lang="en" sz="1152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Communication </a:t>
            </a:r>
            <a:r>
              <a:rPr lang="en" sz="1152" dirty="0" err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Coodination</a:t>
            </a:r>
            <a:r>
              <a:rPr lang="en" sz="1152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- Melissa San Miguel – Red Flag</a:t>
            </a:r>
            <a:endParaRPr sz="1152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01783" algn="l" rtl="0">
              <a:lnSpc>
                <a:spcPct val="8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3"/>
              <a:buFont typeface="Avenir"/>
              <a:buChar char="○"/>
            </a:pPr>
            <a:r>
              <a:rPr lang="en" sz="1152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Full Coalition</a:t>
            </a:r>
            <a:endParaRPr sz="1152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371600" lvl="2" indent="-301783" algn="l" rtl="0">
              <a:lnSpc>
                <a:spcPct val="8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3"/>
              <a:buFont typeface="Avenir"/>
              <a:buChar char="■"/>
            </a:pPr>
            <a:r>
              <a:rPr lang="en" sz="1152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Meeting Frequency – every three weeks</a:t>
            </a:r>
            <a:endParaRPr sz="1152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371600" lvl="2" indent="-301783" algn="l" rtl="0">
              <a:lnSpc>
                <a:spcPct val="8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3"/>
              <a:buFont typeface="Avenir"/>
              <a:buChar char="■"/>
            </a:pPr>
            <a:r>
              <a:rPr lang="en" sz="1152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Communications/Updates – weekly plus “as needed”</a:t>
            </a:r>
            <a:endParaRPr sz="1152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01783" algn="l" rtl="0">
              <a:lnSpc>
                <a:spcPct val="8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3"/>
              <a:buFont typeface="Avenir"/>
              <a:buChar char="○"/>
            </a:pPr>
            <a:r>
              <a:rPr lang="en" sz="1152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Steering Committee – members</a:t>
            </a:r>
            <a:endParaRPr sz="1152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371600" lvl="2" indent="-301783" algn="l" rtl="0">
              <a:lnSpc>
                <a:spcPct val="8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3"/>
              <a:buFont typeface="Avenir"/>
              <a:buChar char="■"/>
            </a:pPr>
            <a:r>
              <a:rPr lang="en" sz="1152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Meeting Frequency – weekly</a:t>
            </a:r>
            <a:endParaRPr sz="1152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371600" lvl="2" indent="-301783" algn="l" rtl="0">
              <a:lnSpc>
                <a:spcPct val="8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3"/>
              <a:buFont typeface="Avenir"/>
              <a:buChar char="■"/>
            </a:pPr>
            <a:r>
              <a:rPr lang="en" sz="1152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Includes WG leaders</a:t>
            </a:r>
            <a:endParaRPr sz="1152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01783" algn="l" rtl="0">
              <a:lnSpc>
                <a:spcPct val="8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3"/>
              <a:buFont typeface="Avenir"/>
              <a:buChar char="○"/>
            </a:pPr>
            <a:r>
              <a:rPr lang="en" sz="1152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Working Groups – WG leaders</a:t>
            </a:r>
            <a:endParaRPr sz="1152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371600" lvl="2" indent="-301783" algn="l" rtl="0">
              <a:lnSpc>
                <a:spcPct val="8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3"/>
              <a:buFont typeface="Avenir"/>
              <a:buChar char="■"/>
            </a:pPr>
            <a:r>
              <a:rPr lang="en" sz="1152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Goals</a:t>
            </a:r>
            <a:endParaRPr sz="1152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828800" lvl="3" indent="-301783" algn="l" rtl="0">
              <a:lnSpc>
                <a:spcPct val="8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3"/>
              <a:buFont typeface="Avenir"/>
              <a:buChar char="●"/>
            </a:pPr>
            <a:r>
              <a:rPr lang="en" sz="1152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Message development – broad and by action track</a:t>
            </a:r>
            <a:endParaRPr sz="1152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828800" lvl="3" indent="-301783" algn="l" rtl="0">
              <a:lnSpc>
                <a:spcPct val="8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3"/>
              <a:buFont typeface="Avenir"/>
              <a:buChar char="●"/>
            </a:pPr>
            <a:r>
              <a:rPr lang="en" sz="1152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Independent Dialogue</a:t>
            </a:r>
            <a:endParaRPr sz="1152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371600" lvl="2" indent="-301783" algn="l" rtl="0">
              <a:lnSpc>
                <a:spcPct val="8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3"/>
              <a:buFont typeface="Avenir"/>
              <a:buChar char="■"/>
            </a:pPr>
            <a:r>
              <a:rPr lang="en" sz="1152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Meeting Frequency – minimum biweekly</a:t>
            </a:r>
            <a:endParaRPr sz="1152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01783" algn="l" rtl="0">
              <a:lnSpc>
                <a:spcPct val="8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3"/>
              <a:buFont typeface="Avenir"/>
              <a:buChar char="●"/>
            </a:pPr>
            <a:r>
              <a:rPr lang="en" sz="1152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Status Update</a:t>
            </a:r>
            <a:endParaRPr sz="1152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01783" algn="l" rtl="0">
              <a:lnSpc>
                <a:spcPct val="8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3"/>
              <a:buFont typeface="Avenir"/>
              <a:buChar char="○"/>
            </a:pPr>
            <a:r>
              <a:rPr lang="en" sz="1152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Summit Update</a:t>
            </a:r>
            <a:endParaRPr sz="1152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01783" algn="l" rtl="0">
              <a:lnSpc>
                <a:spcPct val="8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3"/>
              <a:buFont typeface="Avenir"/>
              <a:buChar char="○"/>
            </a:pPr>
            <a:r>
              <a:rPr lang="en" sz="1152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Industry engageme</a:t>
            </a:r>
            <a:r>
              <a:rPr lang="en" sz="1152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 to-date</a:t>
            </a:r>
            <a:endParaRPr sz="1152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1783" algn="l" rtl="0">
              <a:lnSpc>
                <a:spcPct val="8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3"/>
              <a:buFont typeface="Avenir"/>
              <a:buChar char="○"/>
            </a:pPr>
            <a:r>
              <a:rPr lang="en" sz="1152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USDA status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endParaRPr sz="2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ca42146e09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gca42146e09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3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5" name="Google Shape;45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3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4" name="Google Shape;5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4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44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4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5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5" name="Google Shape;95;p45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45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7" name="Google Shape;97;p45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8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13" name="Google Shape;113;p48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4" name="Google Shape;114;p4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9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49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1" name="Google Shape;121;p4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50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5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5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1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1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5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5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800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628650" y="1160584"/>
            <a:ext cx="3976216" cy="32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body" idx="2"/>
          </p:nvPr>
        </p:nvSpPr>
        <p:spPr>
          <a:xfrm>
            <a:off x="4539134" y="1160584"/>
            <a:ext cx="3976216" cy="32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800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body" idx="1"/>
          </p:nvPr>
        </p:nvSpPr>
        <p:spPr>
          <a:xfrm>
            <a:off x="628650" y="1171890"/>
            <a:ext cx="7886700" cy="303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orn.org/food-systems-summit-coalition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"/>
          <p:cNvSpPr txBox="1">
            <a:spLocks noGrp="1"/>
          </p:cNvSpPr>
          <p:nvPr>
            <p:ph type="ctrTitle"/>
          </p:nvPr>
        </p:nvSpPr>
        <p:spPr>
          <a:xfrm>
            <a:off x="311700" y="365275"/>
            <a:ext cx="8520600" cy="19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br>
              <a:rPr lang="en" dirty="0">
                <a:latin typeface="Avenir"/>
                <a:ea typeface="Avenir"/>
                <a:cs typeface="Avenir"/>
                <a:sym typeface="Avenir"/>
              </a:rPr>
            </a:br>
            <a:r>
              <a:rPr lang="en" dirty="0">
                <a:latin typeface="Avenir"/>
                <a:ea typeface="Avenir"/>
                <a:cs typeface="Avenir"/>
                <a:sym typeface="Avenir"/>
              </a:rPr>
              <a:t>U.S. Coalition for UN Food Systems Summit Engagement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1" name="Google Shape;141;p1"/>
          <p:cNvSpPr txBox="1">
            <a:spLocks noGrp="1"/>
          </p:cNvSpPr>
          <p:nvPr>
            <p:ph type="subTitle" idx="1"/>
          </p:nvPr>
        </p:nvSpPr>
        <p:spPr>
          <a:xfrm>
            <a:off x="311700" y="203260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March 23, 2020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42" name="Google Shape;14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4926" y="2874850"/>
            <a:ext cx="4394150" cy="196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10"/>
          <p:cNvGrpSpPr/>
          <p:nvPr/>
        </p:nvGrpSpPr>
        <p:grpSpPr>
          <a:xfrm>
            <a:off x="1054454" y="1136576"/>
            <a:ext cx="7035095" cy="3721654"/>
            <a:chOff x="1446791" y="359"/>
            <a:chExt cx="7842041" cy="5418043"/>
          </a:xfrm>
        </p:grpSpPr>
        <p:sp>
          <p:nvSpPr>
            <p:cNvPr id="199" name="Google Shape;199;p10"/>
            <p:cNvSpPr/>
            <p:nvPr/>
          </p:nvSpPr>
          <p:spPr>
            <a:xfrm>
              <a:off x="3653695" y="2709333"/>
              <a:ext cx="813900" cy="177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87463" y="0"/>
                  </a:lnTo>
                  <a:lnTo>
                    <a:pt x="87463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0" name="Google Shape;200;p10"/>
            <p:cNvSpPr/>
            <p:nvPr/>
          </p:nvSpPr>
          <p:spPr>
            <a:xfrm>
              <a:off x="6674527" y="2709333"/>
              <a:ext cx="407400" cy="237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55012" y="0"/>
                  </a:lnTo>
                  <a:lnTo>
                    <a:pt x="55012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1" name="Google Shape;201;p10"/>
            <p:cNvSpPr/>
            <p:nvPr/>
          </p:nvSpPr>
          <p:spPr>
            <a:xfrm>
              <a:off x="6674527" y="2709333"/>
              <a:ext cx="407400" cy="1423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55012" y="0"/>
                  </a:lnTo>
                  <a:lnTo>
                    <a:pt x="55012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2" name="Google Shape;202;p10"/>
            <p:cNvSpPr/>
            <p:nvPr/>
          </p:nvSpPr>
          <p:spPr>
            <a:xfrm>
              <a:off x="6674527" y="2709333"/>
              <a:ext cx="407400" cy="474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55012" y="0"/>
                  </a:lnTo>
                  <a:lnTo>
                    <a:pt x="55012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3" name="Google Shape;203;p10"/>
            <p:cNvSpPr/>
            <p:nvPr/>
          </p:nvSpPr>
          <p:spPr>
            <a:xfrm>
              <a:off x="6674527" y="2234849"/>
              <a:ext cx="407400" cy="474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55012" y="120000"/>
                  </a:lnTo>
                  <a:lnTo>
                    <a:pt x="55012" y="0"/>
                  </a:ln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4" name="Google Shape;204;p10"/>
            <p:cNvSpPr/>
            <p:nvPr/>
          </p:nvSpPr>
          <p:spPr>
            <a:xfrm>
              <a:off x="6674527" y="1285880"/>
              <a:ext cx="407400" cy="1423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55012" y="120000"/>
                  </a:lnTo>
                  <a:lnTo>
                    <a:pt x="55012" y="0"/>
                  </a:ln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5" name="Google Shape;205;p10"/>
            <p:cNvSpPr/>
            <p:nvPr/>
          </p:nvSpPr>
          <p:spPr>
            <a:xfrm>
              <a:off x="6674527" y="336911"/>
              <a:ext cx="407400" cy="237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55012" y="120000"/>
                  </a:lnTo>
                  <a:lnTo>
                    <a:pt x="55012" y="0"/>
                  </a:ln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6" name="Google Shape;206;p10"/>
            <p:cNvSpPr/>
            <p:nvPr/>
          </p:nvSpPr>
          <p:spPr>
            <a:xfrm>
              <a:off x="3653695" y="2663613"/>
              <a:ext cx="813900" cy="9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2700" cap="flat" cmpd="sng">
              <a:solidFill>
                <a:srgbClr val="354254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7" name="Google Shape;207;p10"/>
            <p:cNvSpPr/>
            <p:nvPr/>
          </p:nvSpPr>
          <p:spPr>
            <a:xfrm>
              <a:off x="3653695" y="1032232"/>
              <a:ext cx="813900" cy="167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87463" y="120000"/>
                  </a:lnTo>
                  <a:lnTo>
                    <a:pt x="87463" y="0"/>
                  </a:ln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8" name="Google Shape;208;p10"/>
            <p:cNvSpPr/>
            <p:nvPr/>
          </p:nvSpPr>
          <p:spPr>
            <a:xfrm>
              <a:off x="1446791" y="2372780"/>
              <a:ext cx="2206800" cy="6732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4285F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0"/>
            <p:cNvSpPr txBox="1"/>
            <p:nvPr/>
          </p:nvSpPr>
          <p:spPr>
            <a:xfrm>
              <a:off x="1446791" y="2372780"/>
              <a:ext cx="2206800" cy="6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50" tIns="6650" rIns="6650" bIns="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lang="en" sz="1100" b="0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Steering Committee</a:t>
              </a:r>
              <a:endParaRPr sz="1100"/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4467623" y="695679"/>
              <a:ext cx="2206800" cy="6732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54813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0"/>
            <p:cNvSpPr txBox="1"/>
            <p:nvPr/>
          </p:nvSpPr>
          <p:spPr>
            <a:xfrm>
              <a:off x="4467629" y="673559"/>
              <a:ext cx="2206800" cy="69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50" tIns="6650" rIns="6650" bIns="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venir"/>
                <a:buNone/>
              </a:pPr>
              <a:endParaRPr sz="1100">
                <a:latin typeface="Avenir"/>
                <a:ea typeface="Avenir"/>
                <a:cs typeface="Avenir"/>
                <a:sym typeface="Avenir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venir"/>
                <a:buNone/>
              </a:pPr>
              <a:r>
                <a:rPr lang="en" sz="1100">
                  <a:latin typeface="Avenir"/>
                  <a:ea typeface="Avenir"/>
                  <a:cs typeface="Avenir"/>
                  <a:sym typeface="Avenir"/>
                </a:rPr>
                <a:t>Coalition Manager</a:t>
              </a:r>
              <a:endParaRPr sz="1100">
                <a:latin typeface="Avenir"/>
                <a:ea typeface="Avenir"/>
                <a:cs typeface="Avenir"/>
                <a:sym typeface="Avenir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venir"/>
                <a:buNone/>
              </a:pPr>
              <a:r>
                <a:rPr lang="en" sz="1100">
                  <a:latin typeface="Avenir"/>
                  <a:ea typeface="Avenir"/>
                  <a:cs typeface="Avenir"/>
                  <a:sym typeface="Avenir"/>
                </a:rPr>
                <a:t>Food Directions LLC</a:t>
              </a:r>
              <a:endParaRPr sz="1100">
                <a:latin typeface="Avenir"/>
                <a:ea typeface="Avenir"/>
                <a:cs typeface="Avenir"/>
                <a:sym typeface="Avenir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venir"/>
                <a:buNone/>
              </a:pPr>
              <a:endParaRPr sz="1100"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4467623" y="2372780"/>
              <a:ext cx="2206800" cy="6732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54813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0"/>
            <p:cNvSpPr txBox="1"/>
            <p:nvPr/>
          </p:nvSpPr>
          <p:spPr>
            <a:xfrm>
              <a:off x="4467623" y="2372780"/>
              <a:ext cx="2206800" cy="6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50" tIns="6650" rIns="6650" bIns="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venir"/>
                <a:buNone/>
              </a:pPr>
              <a:r>
                <a:rPr lang="en" sz="1100" b="0" i="0" u="none" strike="noStrike" cap="none">
                  <a:latin typeface="Avenir"/>
                  <a:ea typeface="Avenir"/>
                  <a:cs typeface="Avenir"/>
                  <a:sym typeface="Avenir"/>
                </a:rPr>
                <a:t>Communications</a:t>
              </a:r>
              <a:endParaRPr sz="1100">
                <a:latin typeface="Avenir"/>
                <a:ea typeface="Avenir"/>
                <a:cs typeface="Avenir"/>
                <a:sym typeface="Avenir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venir"/>
                <a:buNone/>
              </a:pPr>
              <a:r>
                <a:rPr lang="en" sz="1100">
                  <a:latin typeface="Avenir"/>
                  <a:ea typeface="Avenir"/>
                  <a:cs typeface="Avenir"/>
                  <a:sym typeface="Avenir"/>
                </a:rPr>
                <a:t>Kellie Bray</a:t>
              </a:r>
              <a:endParaRPr sz="1100"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4" name="Google Shape;214;p10"/>
            <p:cNvSpPr/>
            <p:nvPr/>
          </p:nvSpPr>
          <p:spPr>
            <a:xfrm>
              <a:off x="7082032" y="359"/>
              <a:ext cx="2206800" cy="6732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FFAB4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0"/>
            <p:cNvSpPr txBox="1"/>
            <p:nvPr/>
          </p:nvSpPr>
          <p:spPr>
            <a:xfrm>
              <a:off x="7082032" y="359"/>
              <a:ext cx="2206800" cy="6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50" tIns="6650" rIns="6650" bIns="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lang="en" sz="1100" b="0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Animal &amp; Animal Products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lang="en" sz="1100" b="0" i="1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Animal Ag Alliance</a:t>
              </a:r>
              <a:endParaRPr sz="1100"/>
            </a:p>
          </p:txBody>
        </p:sp>
        <p:sp>
          <p:nvSpPr>
            <p:cNvPr id="216" name="Google Shape;216;p10"/>
            <p:cNvSpPr/>
            <p:nvPr/>
          </p:nvSpPr>
          <p:spPr>
            <a:xfrm>
              <a:off x="7082032" y="949327"/>
              <a:ext cx="2206800" cy="6732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FFAB4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0"/>
            <p:cNvSpPr txBox="1"/>
            <p:nvPr/>
          </p:nvSpPr>
          <p:spPr>
            <a:xfrm>
              <a:off x="7082032" y="949327"/>
              <a:ext cx="2206800" cy="6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50" tIns="6650" rIns="6650" bIns="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lang="en" sz="1100" b="0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Producers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lang="en" sz="1100" b="0" i="1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Solutions for the Land</a:t>
              </a:r>
              <a:endParaRPr sz="1100"/>
            </a:p>
          </p:txBody>
        </p:sp>
        <p:sp>
          <p:nvSpPr>
            <p:cNvPr id="218" name="Google Shape;218;p10"/>
            <p:cNvSpPr/>
            <p:nvPr/>
          </p:nvSpPr>
          <p:spPr>
            <a:xfrm>
              <a:off x="7082032" y="1898296"/>
              <a:ext cx="2206800" cy="6732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FFAB4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0"/>
            <p:cNvSpPr txBox="1"/>
            <p:nvPr/>
          </p:nvSpPr>
          <p:spPr>
            <a:xfrm>
              <a:off x="7082032" y="1898296"/>
              <a:ext cx="2206800" cy="6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50" tIns="6650" rIns="6650" bIns="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lang="en" sz="1100" b="0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Food Service</a:t>
              </a:r>
              <a:endParaRPr sz="1100"/>
            </a:p>
          </p:txBody>
        </p:sp>
        <p:sp>
          <p:nvSpPr>
            <p:cNvPr id="220" name="Google Shape;220;p10"/>
            <p:cNvSpPr/>
            <p:nvPr/>
          </p:nvSpPr>
          <p:spPr>
            <a:xfrm>
              <a:off x="7082032" y="2847264"/>
              <a:ext cx="2206800" cy="6732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FFAB4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0"/>
            <p:cNvSpPr txBox="1"/>
            <p:nvPr/>
          </p:nvSpPr>
          <p:spPr>
            <a:xfrm>
              <a:off x="7082032" y="2847264"/>
              <a:ext cx="2206800" cy="6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50" tIns="6650" rIns="6650" bIns="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lang="en" sz="1100" b="0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Finished Food &amp; Products</a:t>
              </a:r>
              <a:endParaRPr sz="1100"/>
            </a:p>
          </p:txBody>
        </p:sp>
        <p:sp>
          <p:nvSpPr>
            <p:cNvPr id="222" name="Google Shape;222;p10"/>
            <p:cNvSpPr/>
            <p:nvPr/>
          </p:nvSpPr>
          <p:spPr>
            <a:xfrm>
              <a:off x="7082032" y="3796233"/>
              <a:ext cx="2206800" cy="6732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FFAB4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0"/>
            <p:cNvSpPr txBox="1"/>
            <p:nvPr/>
          </p:nvSpPr>
          <p:spPr>
            <a:xfrm>
              <a:off x="7082032" y="3796233"/>
              <a:ext cx="2206800" cy="6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50" tIns="6650" rIns="6650" bIns="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lang="en" sz="1100" b="0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Grains, Feeds, Seeds</a:t>
              </a:r>
              <a:endParaRPr sz="1100"/>
            </a:p>
          </p:txBody>
        </p:sp>
        <p:sp>
          <p:nvSpPr>
            <p:cNvPr id="224" name="Google Shape;224;p10"/>
            <p:cNvSpPr/>
            <p:nvPr/>
          </p:nvSpPr>
          <p:spPr>
            <a:xfrm>
              <a:off x="7082032" y="4745202"/>
              <a:ext cx="2206800" cy="6732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FFAB4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0"/>
            <p:cNvSpPr txBox="1"/>
            <p:nvPr/>
          </p:nvSpPr>
          <p:spPr>
            <a:xfrm>
              <a:off x="7082032" y="4745202"/>
              <a:ext cx="2206800" cy="6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50" tIns="6650" rIns="6650" bIns="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lang="en" sz="1100" b="0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Fruits, Vegetables &amp; Specialty Crops</a:t>
              </a:r>
              <a:endParaRPr sz="1100"/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4467623" y="4145556"/>
              <a:ext cx="2206800" cy="6732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54813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0"/>
            <p:cNvSpPr txBox="1"/>
            <p:nvPr/>
          </p:nvSpPr>
          <p:spPr>
            <a:xfrm>
              <a:off x="4467623" y="4145556"/>
              <a:ext cx="2206800" cy="6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50" tIns="6650" rIns="6650" bIns="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venir"/>
                <a:buNone/>
              </a:pPr>
              <a:r>
                <a:rPr lang="en" sz="1100" b="0" i="0" u="none" strike="noStrike" cap="none">
                  <a:latin typeface="Avenir"/>
                  <a:ea typeface="Avenir"/>
                  <a:cs typeface="Avenir"/>
                  <a:sym typeface="Avenir"/>
                </a:rPr>
                <a:t>GA Outreach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venir"/>
                <a:buNone/>
              </a:pPr>
              <a:r>
                <a:rPr lang="en" sz="1100">
                  <a:latin typeface="Avenir"/>
                  <a:ea typeface="Avenir"/>
                  <a:cs typeface="Avenir"/>
                  <a:sym typeface="Avenir"/>
                </a:rPr>
                <a:t>Shawna Morris</a:t>
              </a:r>
              <a:r>
                <a:rPr lang="en" sz="1100" i="1">
                  <a:latin typeface="Avenir"/>
                  <a:ea typeface="Avenir"/>
                  <a:cs typeface="Avenir"/>
                  <a:sym typeface="Avenir"/>
                </a:rPr>
                <a:t>, </a:t>
              </a:r>
              <a:r>
                <a:rPr lang="en" sz="1100" b="0" i="1" u="none" strike="noStrike" cap="none">
                  <a:latin typeface="Avenir"/>
                  <a:ea typeface="Avenir"/>
                  <a:cs typeface="Avenir"/>
                  <a:sym typeface="Avenir"/>
                </a:rPr>
                <a:t>NMPF</a:t>
              </a:r>
              <a:endParaRPr sz="1100"/>
            </a:p>
          </p:txBody>
        </p:sp>
      </p:grpSp>
      <p:sp>
        <p:nvSpPr>
          <p:cNvPr id="228" name="Google Shape;228;p10"/>
          <p:cNvSpPr txBox="1">
            <a:spLocks noGrp="1"/>
          </p:cNvSpPr>
          <p:nvPr>
            <p:ph type="title"/>
          </p:nvPr>
        </p:nvSpPr>
        <p:spPr>
          <a:xfrm>
            <a:off x="489000" y="211225"/>
            <a:ext cx="8166000" cy="843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Structure</a:t>
            </a:r>
            <a:endParaRPr sz="3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"/>
          <p:cNvSpPr txBox="1">
            <a:spLocks noGrp="1"/>
          </p:cNvSpPr>
          <p:nvPr>
            <p:ph type="title"/>
          </p:nvPr>
        </p:nvSpPr>
        <p:spPr>
          <a:xfrm>
            <a:off x="0" y="1017850"/>
            <a:ext cx="5360700" cy="2999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" sz="29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Coalition Next Steps</a:t>
            </a:r>
            <a:endParaRPr sz="56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13"/>
          <p:cNvGrpSpPr/>
          <p:nvPr/>
        </p:nvGrpSpPr>
        <p:grpSpPr>
          <a:xfrm>
            <a:off x="311840" y="2503185"/>
            <a:ext cx="8520345" cy="532575"/>
            <a:chOff x="0" y="810809"/>
            <a:chExt cx="11360459" cy="710100"/>
          </a:xfrm>
        </p:grpSpPr>
        <p:sp>
          <p:nvSpPr>
            <p:cNvPr id="239" name="Google Shape;239;p13"/>
            <p:cNvSpPr/>
            <p:nvPr/>
          </p:nvSpPr>
          <p:spPr>
            <a:xfrm>
              <a:off x="0" y="810809"/>
              <a:ext cx="1775100" cy="710100"/>
            </a:xfrm>
            <a:prstGeom prst="chevron">
              <a:avLst>
                <a:gd name="adj" fmla="val 5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3"/>
            <p:cNvSpPr txBox="1"/>
            <p:nvPr/>
          </p:nvSpPr>
          <p:spPr>
            <a:xfrm>
              <a:off x="355013" y="810809"/>
              <a:ext cx="1065000" cy="71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000" tIns="15000" rIns="15000" bIns="15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venir"/>
                <a:buNone/>
              </a:pPr>
              <a:r>
                <a:rPr lang="en" sz="11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March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1597559" y="810809"/>
              <a:ext cx="1775100" cy="710100"/>
            </a:xfrm>
            <a:prstGeom prst="chevron">
              <a:avLst>
                <a:gd name="adj" fmla="val 50000"/>
              </a:avLst>
            </a:prstGeom>
            <a:solidFill>
              <a:srgbClr val="56BCD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3"/>
            <p:cNvSpPr txBox="1"/>
            <p:nvPr/>
          </p:nvSpPr>
          <p:spPr>
            <a:xfrm>
              <a:off x="1952572" y="810809"/>
              <a:ext cx="1065000" cy="71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000" tIns="15000" rIns="15000" bIns="15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venir"/>
                <a:buNone/>
              </a:pPr>
              <a:r>
                <a:rPr lang="en" sz="11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April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3195119" y="810809"/>
              <a:ext cx="1775100" cy="710100"/>
            </a:xfrm>
            <a:prstGeom prst="chevron">
              <a:avLst>
                <a:gd name="adj" fmla="val 50000"/>
              </a:avLst>
            </a:prstGeom>
            <a:solidFill>
              <a:srgbClr val="50C9B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3"/>
            <p:cNvSpPr txBox="1"/>
            <p:nvPr/>
          </p:nvSpPr>
          <p:spPr>
            <a:xfrm>
              <a:off x="3550132" y="810809"/>
              <a:ext cx="1065000" cy="71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000" tIns="15000" rIns="15000" bIns="15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venir"/>
                <a:buNone/>
              </a:pPr>
              <a:r>
                <a:rPr lang="en" sz="11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May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4792679" y="810809"/>
              <a:ext cx="1775100" cy="710100"/>
            </a:xfrm>
            <a:prstGeom prst="chevron">
              <a:avLst>
                <a:gd name="adj" fmla="val 50000"/>
              </a:avLst>
            </a:prstGeom>
            <a:solidFill>
              <a:srgbClr val="4CC3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3"/>
            <p:cNvSpPr txBox="1"/>
            <p:nvPr/>
          </p:nvSpPr>
          <p:spPr>
            <a:xfrm>
              <a:off x="5147692" y="810809"/>
              <a:ext cx="1065000" cy="71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000" tIns="15000" rIns="15000" bIns="15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venir"/>
                <a:buNone/>
              </a:pPr>
              <a:r>
                <a:rPr lang="en" sz="11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June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6390239" y="810809"/>
              <a:ext cx="1775100" cy="710100"/>
            </a:xfrm>
            <a:prstGeom prst="chevron">
              <a:avLst>
                <a:gd name="adj" fmla="val 50000"/>
              </a:avLst>
            </a:prstGeom>
            <a:solidFill>
              <a:srgbClr val="49BF6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3"/>
            <p:cNvSpPr txBox="1"/>
            <p:nvPr/>
          </p:nvSpPr>
          <p:spPr>
            <a:xfrm>
              <a:off x="6745252" y="810809"/>
              <a:ext cx="1065000" cy="71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000" tIns="15000" rIns="15000" bIns="15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venir"/>
                <a:buNone/>
              </a:pPr>
              <a:r>
                <a:rPr lang="en" sz="11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July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7987799" y="810809"/>
              <a:ext cx="1775100" cy="710100"/>
            </a:xfrm>
            <a:prstGeom prst="chevron">
              <a:avLst>
                <a:gd name="adj" fmla="val 50000"/>
              </a:avLst>
            </a:prstGeom>
            <a:solidFill>
              <a:srgbClr val="4FB5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3"/>
            <p:cNvSpPr txBox="1"/>
            <p:nvPr/>
          </p:nvSpPr>
          <p:spPr>
            <a:xfrm>
              <a:off x="8342812" y="810809"/>
              <a:ext cx="1065000" cy="71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000" tIns="15000" rIns="15000" bIns="15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venir"/>
                <a:buNone/>
              </a:pPr>
              <a:r>
                <a:rPr lang="en" sz="11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August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9585359" y="810809"/>
              <a:ext cx="1775100" cy="710100"/>
            </a:xfrm>
            <a:prstGeom prst="chevron">
              <a:avLst>
                <a:gd name="adj" fmla="val 50000"/>
              </a:avLst>
            </a:prstGeom>
            <a:solidFill>
              <a:srgbClr val="70AD4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3"/>
            <p:cNvSpPr txBox="1"/>
            <p:nvPr/>
          </p:nvSpPr>
          <p:spPr>
            <a:xfrm>
              <a:off x="9940372" y="810809"/>
              <a:ext cx="1065000" cy="71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000" tIns="15000" rIns="15000" bIns="15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venir"/>
                <a:buNone/>
              </a:pPr>
              <a:r>
                <a:rPr lang="en" sz="11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September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3" name="Google Shape;253;p13"/>
          <p:cNvSpPr txBox="1"/>
          <p:nvPr/>
        </p:nvSpPr>
        <p:spPr>
          <a:xfrm>
            <a:off x="286984" y="1325863"/>
            <a:ext cx="1366800" cy="346200"/>
          </a:xfrm>
          <a:prstGeom prst="rect">
            <a:avLst/>
          </a:prstGeom>
          <a:noFill/>
          <a:ln w="222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3.19 | </a:t>
            </a:r>
            <a:r>
              <a:rPr lang="en" sz="9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Steering Committee Kick Off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4" name="Google Shape;254;p13"/>
          <p:cNvCxnSpPr/>
          <p:nvPr/>
        </p:nvCxnSpPr>
        <p:spPr>
          <a:xfrm>
            <a:off x="970341" y="1723768"/>
            <a:ext cx="0" cy="77700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5" name="Google Shape;255;p13"/>
          <p:cNvSpPr txBox="1"/>
          <p:nvPr/>
        </p:nvSpPr>
        <p:spPr>
          <a:xfrm>
            <a:off x="553601" y="3943693"/>
            <a:ext cx="1006500" cy="346200"/>
          </a:xfrm>
          <a:prstGeom prst="rect">
            <a:avLst/>
          </a:prstGeom>
          <a:noFill/>
          <a:ln w="222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3.23 | </a:t>
            </a:r>
            <a:r>
              <a:rPr lang="en" sz="9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Coalition Kick Off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6" name="Google Shape;256;p13"/>
          <p:cNvCxnSpPr/>
          <p:nvPr/>
        </p:nvCxnSpPr>
        <p:spPr>
          <a:xfrm>
            <a:off x="1056838" y="3048657"/>
            <a:ext cx="0" cy="84330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7" name="Google Shape;257;p13"/>
          <p:cNvSpPr txBox="1"/>
          <p:nvPr/>
        </p:nvSpPr>
        <p:spPr>
          <a:xfrm>
            <a:off x="1020221" y="1878425"/>
            <a:ext cx="1212000" cy="346200"/>
          </a:xfrm>
          <a:prstGeom prst="rect">
            <a:avLst/>
          </a:prstGeom>
          <a:noFill/>
          <a:ln w="22225" cap="flat" cmpd="sng">
            <a:solidFill>
              <a:srgbClr val="56BCD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Increase </a:t>
            </a:r>
            <a:r>
              <a:rPr lang="en" sz="9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Coalition Members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8" name="Google Shape;258;p13"/>
          <p:cNvCxnSpPr/>
          <p:nvPr/>
        </p:nvCxnSpPr>
        <p:spPr>
          <a:xfrm>
            <a:off x="1626230" y="2273799"/>
            <a:ext cx="0" cy="227100"/>
          </a:xfrm>
          <a:prstGeom prst="straightConnector1">
            <a:avLst/>
          </a:prstGeom>
          <a:noFill/>
          <a:ln w="22225" cap="flat" cmpd="sng">
            <a:solidFill>
              <a:srgbClr val="56BCD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9" name="Google Shape;259;p13"/>
          <p:cNvSpPr txBox="1"/>
          <p:nvPr/>
        </p:nvSpPr>
        <p:spPr>
          <a:xfrm>
            <a:off x="1428682" y="3420818"/>
            <a:ext cx="1290900" cy="346200"/>
          </a:xfrm>
          <a:prstGeom prst="rect">
            <a:avLst/>
          </a:prstGeom>
          <a:noFill/>
          <a:ln w="22225" cap="flat" cmpd="sng">
            <a:solidFill>
              <a:srgbClr val="56BCD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9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Message Playbook for Outreach Finalized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0" name="Google Shape;260;p13"/>
          <p:cNvCxnSpPr/>
          <p:nvPr/>
        </p:nvCxnSpPr>
        <p:spPr>
          <a:xfrm>
            <a:off x="2074121" y="3051559"/>
            <a:ext cx="0" cy="331200"/>
          </a:xfrm>
          <a:prstGeom prst="straightConnector1">
            <a:avLst/>
          </a:prstGeom>
          <a:noFill/>
          <a:ln w="22225" cap="flat" cmpd="sng">
            <a:solidFill>
              <a:srgbClr val="56BCD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1" name="Google Shape;261;p13"/>
          <p:cNvSpPr txBox="1"/>
          <p:nvPr/>
        </p:nvSpPr>
        <p:spPr>
          <a:xfrm>
            <a:off x="5157744" y="3493873"/>
            <a:ext cx="1053600" cy="484800"/>
          </a:xfrm>
          <a:prstGeom prst="rect">
            <a:avLst/>
          </a:prstGeom>
          <a:noFill/>
          <a:ln w="22225" cap="flat" cmpd="sng">
            <a:solidFill>
              <a:srgbClr val="49BF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7.19-21 | </a:t>
            </a:r>
            <a:r>
              <a:rPr lang="en" sz="9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UN FSS Pre-Meeting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Rome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2" name="Google Shape;262;p13"/>
          <p:cNvCxnSpPr/>
          <p:nvPr/>
        </p:nvCxnSpPr>
        <p:spPr>
          <a:xfrm>
            <a:off x="5685798" y="3051559"/>
            <a:ext cx="0" cy="418800"/>
          </a:xfrm>
          <a:prstGeom prst="straightConnector1">
            <a:avLst/>
          </a:prstGeom>
          <a:noFill/>
          <a:ln w="22225" cap="flat" cmpd="sng">
            <a:solidFill>
              <a:srgbClr val="49BF6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3" name="Google Shape;263;p13"/>
          <p:cNvSpPr txBox="1"/>
          <p:nvPr/>
        </p:nvSpPr>
        <p:spPr>
          <a:xfrm>
            <a:off x="7218260" y="1694142"/>
            <a:ext cx="852300" cy="346200"/>
          </a:xfrm>
          <a:prstGeom prst="rect">
            <a:avLst/>
          </a:prstGeom>
          <a:noFill/>
          <a:ln w="22225" cap="flat" cmpd="sng">
            <a:solidFill>
              <a:srgbClr val="70AD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9.1 | </a:t>
            </a:r>
            <a:r>
              <a:rPr lang="en" sz="9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UN FSS &amp; Report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4" name="Google Shape;264;p13"/>
          <p:cNvCxnSpPr/>
          <p:nvPr/>
        </p:nvCxnSpPr>
        <p:spPr>
          <a:xfrm>
            <a:off x="7644343" y="2083509"/>
            <a:ext cx="0" cy="418800"/>
          </a:xfrm>
          <a:prstGeom prst="straightConnector1">
            <a:avLst/>
          </a:prstGeom>
          <a:noFill/>
          <a:ln w="22225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5" name="Google Shape;265;p13"/>
          <p:cNvSpPr/>
          <p:nvPr/>
        </p:nvSpPr>
        <p:spPr>
          <a:xfrm>
            <a:off x="955000" y="4341650"/>
            <a:ext cx="203700" cy="642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3"/>
          <p:cNvSpPr txBox="1">
            <a:spLocks noGrp="1"/>
          </p:cNvSpPr>
          <p:nvPr>
            <p:ph type="title" idx="4294967295"/>
          </p:nvPr>
        </p:nvSpPr>
        <p:spPr>
          <a:xfrm>
            <a:off x="433450" y="309050"/>
            <a:ext cx="8225700" cy="843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3000">
                <a:latin typeface="Avenir"/>
                <a:ea typeface="Avenir"/>
                <a:cs typeface="Avenir"/>
                <a:sym typeface="Avenir"/>
              </a:rPr>
              <a:t>Timeline</a:t>
            </a:r>
            <a:endParaRPr sz="30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"/>
          <p:cNvSpPr txBox="1">
            <a:spLocks noGrp="1"/>
          </p:cNvSpPr>
          <p:nvPr>
            <p:ph type="body" idx="1"/>
          </p:nvPr>
        </p:nvSpPr>
        <p:spPr>
          <a:xfrm>
            <a:off x="418525" y="1332675"/>
            <a:ext cx="8315400" cy="3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July-Pre Summit details announced </a:t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USDA hosts webinar on action </a:t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Action Tracks continue their work </a:t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Dates </a:t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Coalition Kick Off | March 23, 2021</a:t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Animal Ag Independant Dialogue | April 8, 2021, 1:00 - 4:00 PM EST</a:t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Solutions for the Land Dialogue </a:t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US National Dialogues | April, May </a:t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2" name="Google Shape;272;p12"/>
          <p:cNvSpPr txBox="1">
            <a:spLocks noGrp="1"/>
          </p:cNvSpPr>
          <p:nvPr>
            <p:ph type="title"/>
          </p:nvPr>
        </p:nvSpPr>
        <p:spPr>
          <a:xfrm>
            <a:off x="418525" y="309175"/>
            <a:ext cx="8315400" cy="843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>
                <a:latin typeface="Avenir"/>
                <a:ea typeface="Avenir"/>
                <a:cs typeface="Avenir"/>
                <a:sym typeface="Avenir"/>
              </a:rPr>
              <a:t>Status Update | Upcoming Key Dates</a:t>
            </a:r>
            <a:endParaRPr sz="30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"/>
          <p:cNvSpPr txBox="1">
            <a:spLocks noGrp="1"/>
          </p:cNvSpPr>
          <p:nvPr>
            <p:ph type="body" idx="1"/>
          </p:nvPr>
        </p:nvSpPr>
        <p:spPr>
          <a:xfrm>
            <a:off x="311700" y="940000"/>
            <a:ext cx="8520600" cy="28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AutoNum type="arabicPeriod"/>
            </a:pPr>
            <a: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Develop message playbook </a:t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AutoNum type="arabicPeriod"/>
            </a:pPr>
            <a: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Prioritize and coordinate outreach efforts</a:t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venir"/>
              <a:buAutoNum type="alphaLcPeriod"/>
            </a:pPr>
            <a: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Seek alignment/coordinate with USG</a:t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venir"/>
              <a:buAutoNum type="alphaLcPeriod"/>
            </a:pPr>
            <a: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Seek alignment/coordinate outreach to like-minded countries </a:t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venir"/>
              <a:buAutoNum type="alphaLcPeriod"/>
            </a:pPr>
            <a: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Seek alignment/coordinate outreach to international counterparts</a:t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AutoNum type="arabicPeriod"/>
            </a:pPr>
            <a: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Coordinate UN FSS Coalition Related Dialogues </a:t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Monitor, prepare, and engage in July &amp; September UN FSS Summit meetings</a:t>
            </a: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78" name="Google Shape;278;p14"/>
          <p:cNvSpPr txBox="1">
            <a:spLocks noGrp="1"/>
          </p:cNvSpPr>
          <p:nvPr>
            <p:ph type="title"/>
          </p:nvPr>
        </p:nvSpPr>
        <p:spPr>
          <a:xfrm>
            <a:off x="433450" y="373725"/>
            <a:ext cx="8235300" cy="843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>
                <a:latin typeface="Avenir"/>
                <a:ea typeface="Avenir"/>
                <a:cs typeface="Avenir"/>
                <a:sym typeface="Avenir"/>
              </a:rPr>
              <a:t>Strategy Snapshot</a:t>
            </a:r>
            <a:endParaRPr sz="30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ca42146e09_1_0"/>
          <p:cNvSpPr txBox="1">
            <a:spLocks noGrp="1"/>
          </p:cNvSpPr>
          <p:nvPr>
            <p:ph type="title"/>
          </p:nvPr>
        </p:nvSpPr>
        <p:spPr>
          <a:xfrm>
            <a:off x="454350" y="108875"/>
            <a:ext cx="8235300" cy="843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6666"/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Phased Approach: Building to the Pre-Summit in July </a:t>
            </a:r>
            <a:endParaRPr sz="3000">
              <a:latin typeface="Avenir"/>
              <a:ea typeface="Avenir"/>
              <a:cs typeface="Avenir"/>
              <a:sym typeface="Avenir"/>
            </a:endParaRPr>
          </a:p>
        </p:txBody>
      </p:sp>
      <p:graphicFrame>
        <p:nvGraphicFramePr>
          <p:cNvPr id="284" name="Google Shape;284;gca42146e09_1_0"/>
          <p:cNvGraphicFramePr/>
          <p:nvPr/>
        </p:nvGraphicFramePr>
        <p:xfrm>
          <a:off x="454350" y="1009986"/>
          <a:ext cx="8235300" cy="4202444"/>
        </p:xfrm>
        <a:graphic>
          <a:graphicData uri="http://schemas.openxmlformats.org/drawingml/2006/table">
            <a:tbl>
              <a:tblPr>
                <a:noFill/>
                <a:tableStyleId>{9E8B1B4E-68EE-4A86-8CCF-614FCC3C092A}</a:tableStyleId>
              </a:tblPr>
              <a:tblGrid>
                <a:gridCol w="82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b="1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Phase 1 March-April</a:t>
                      </a:r>
                      <a:endParaRPr sz="1300" b="1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2200">
                <a:tc>
                  <a:txBody>
                    <a:bodyPr/>
                    <a:lstStyle/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veni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Information Gathering</a:t>
                      </a:r>
                      <a:endParaRPr sz="12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veni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Messaging  </a:t>
                      </a:r>
                      <a:endParaRPr sz="12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veni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Identifying Key Touch Points</a:t>
                      </a:r>
                      <a:endParaRPr sz="12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veni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Starting Outreach</a:t>
                      </a:r>
                      <a:endParaRPr sz="12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veni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Monitoring/Engagement with Working Groups</a:t>
                      </a:r>
                      <a:endParaRPr sz="12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b="1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Phase 2: Mid-April to May</a:t>
                      </a:r>
                      <a:endParaRPr sz="13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50">
                <a:tc>
                  <a:txBody>
                    <a:bodyPr/>
                    <a:lstStyle/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veni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Continue outreach</a:t>
                      </a:r>
                      <a:endParaRPr sz="12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veni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Share messages </a:t>
                      </a:r>
                      <a:endParaRPr sz="12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b="1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Phase 3: Mid May-June</a:t>
                      </a:r>
                      <a:endParaRPr sz="13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veni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Prepare for the pre-summit, including follow up calls to key stakeholders and engagement with WG activities </a:t>
                      </a:r>
                      <a:endParaRPr sz="12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b="1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Phase 4: July Pre Summit</a:t>
                      </a:r>
                      <a:endParaRPr sz="13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veni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Attend the Pre-Summit meeting, report back, and adjust communication strategy and engagement accordingly</a:t>
                      </a:r>
                      <a:endParaRPr sz="1200" b="1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Develop a message playbook encompassing common coalition understanding of Summit opportunities/challenges, key asks, and compelling proof points to support coalition views</a:t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b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Needs:</a:t>
            </a:r>
            <a: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Game changers submitted</a:t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Proof points related to action tracks</a:t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0" name="Google Shape;290;p16"/>
          <p:cNvSpPr txBox="1">
            <a:spLocks noGrp="1"/>
          </p:cNvSpPr>
          <p:nvPr>
            <p:ph type="title"/>
          </p:nvPr>
        </p:nvSpPr>
        <p:spPr>
          <a:xfrm>
            <a:off x="481600" y="309175"/>
            <a:ext cx="8187300" cy="843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>
                <a:latin typeface="Avenir"/>
                <a:ea typeface="Avenir"/>
                <a:cs typeface="Avenir"/>
                <a:sym typeface="Avenir"/>
              </a:rPr>
              <a:t>Goal One: Messaging</a:t>
            </a:r>
            <a:endParaRPr sz="3000" i="1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7"/>
          <p:cNvSpPr txBox="1">
            <a:spLocks noGrp="1"/>
          </p:cNvSpPr>
          <p:nvPr>
            <p:ph type="body" idx="1"/>
          </p:nvPr>
        </p:nvSpPr>
        <p:spPr>
          <a:xfrm>
            <a:off x="300075" y="1169025"/>
            <a:ext cx="8520600" cy="3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33729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venir"/>
              <a:buChar char="●"/>
            </a:pPr>
            <a:r>
              <a:rPr lang="en" sz="6843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Initiate calls - US industry groups to counterparts in select countries</a:t>
            </a:r>
            <a:endParaRPr sz="6843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3094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venir"/>
              <a:buChar char="○"/>
            </a:pPr>
            <a:r>
              <a:rPr lang="en" sz="6443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Share intel on FSS activities, messaging (later), build trust</a:t>
            </a:r>
            <a:endParaRPr sz="6443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3094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venir"/>
              <a:buChar char="○"/>
            </a:pPr>
            <a:r>
              <a:rPr lang="en" sz="6443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Drive counterparts toward joint messaging/outreach to their governments &amp; collectively, to UN leadership</a:t>
            </a:r>
            <a:endParaRPr sz="6443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3094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venir"/>
              <a:buChar char="○"/>
            </a:pPr>
            <a:r>
              <a:rPr lang="en" sz="6443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Deadline May &amp; June (in advance of July pre-summit in Rome)</a:t>
            </a:r>
            <a:endParaRPr sz="6443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3093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5463"/>
              <a:buFont typeface="Avenir"/>
              <a:buChar char="●"/>
            </a:pPr>
            <a:r>
              <a:rPr lang="en" sz="611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Select/agree on 10+ key &amp; geographically diverse countries/regions</a:t>
            </a:r>
            <a:endParaRPr sz="611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2562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venir"/>
              <a:buChar char="○"/>
            </a:pPr>
            <a:r>
              <a:rPr lang="en" sz="611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Proposed:  Canada, EU, Argentina, Brazil, Australia, New Zealand, Western Hemisphere (IICA), Philippines, UK --  </a:t>
            </a:r>
            <a:r>
              <a:rPr lang="en" sz="6110" i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Africa, Israel, Saudi Arabia/GCC, Hungary/Poland, Slovakia, Indonesia</a:t>
            </a:r>
            <a:endParaRPr sz="6110" i="1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0599"/>
              <a:buNone/>
            </a:pPr>
            <a:r>
              <a:rPr lang="en" sz="651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Needs: </a:t>
            </a:r>
            <a:endParaRPr sz="651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31979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venir"/>
              <a:buChar char="●"/>
            </a:pPr>
            <a:r>
              <a:rPr lang="en" sz="651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By key country, a roster of key organizations &amp; their lead person. </a:t>
            </a:r>
            <a:endParaRPr sz="651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31979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venir"/>
              <a:buChar char="●"/>
            </a:pPr>
            <a:r>
              <a:rPr lang="en" sz="651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Industry commitment to calls ASAP.  </a:t>
            </a:r>
            <a:endParaRPr sz="651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3197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venir"/>
              <a:buChar char="●"/>
            </a:pPr>
            <a:r>
              <a:rPr lang="en" sz="651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Based on feedback, find shortcuts that ensure maximum # of foreign countries</a:t>
            </a:r>
            <a:endParaRPr sz="34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sp>
        <p:nvSpPr>
          <p:cNvPr id="296" name="Google Shape;296;p17"/>
          <p:cNvSpPr txBox="1">
            <a:spLocks noGrp="1"/>
          </p:cNvSpPr>
          <p:nvPr>
            <p:ph type="title"/>
          </p:nvPr>
        </p:nvSpPr>
        <p:spPr>
          <a:xfrm>
            <a:off x="481600" y="203025"/>
            <a:ext cx="8177700" cy="843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>
                <a:latin typeface="Avenir"/>
                <a:ea typeface="Avenir"/>
                <a:cs typeface="Avenir"/>
                <a:sym typeface="Avenir"/>
              </a:rPr>
              <a:t>Goal Two: International Outreach</a:t>
            </a:r>
            <a:endParaRPr sz="30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"/>
          <p:cNvSpPr txBox="1">
            <a:spLocks noGrp="1"/>
          </p:cNvSpPr>
          <p:nvPr>
            <p:ph type="body" idx="1"/>
          </p:nvPr>
        </p:nvSpPr>
        <p:spPr>
          <a:xfrm>
            <a:off x="311700" y="1229750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●"/>
            </a:pPr>
            <a:r>
              <a:rPr lang="en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As part of monitoring/outreach, will engage with the Private Sector Mechanism to ensure timely updates 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●"/>
            </a:pPr>
            <a:r>
              <a:rPr lang="en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Coordinating response to scientific papers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●"/>
            </a:pPr>
            <a:r>
              <a:rPr lang="en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Engaging on Action Tracks</a:t>
            </a:r>
            <a:endParaRPr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2" name="Google Shape;302;p18"/>
          <p:cNvSpPr txBox="1">
            <a:spLocks noGrp="1"/>
          </p:cNvSpPr>
          <p:nvPr>
            <p:ph type="title"/>
          </p:nvPr>
        </p:nvSpPr>
        <p:spPr>
          <a:xfrm>
            <a:off x="491225" y="309175"/>
            <a:ext cx="8206500" cy="843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Goal Three: Engagement in Summit Process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3703"/>
              <a:buNone/>
            </a:pPr>
            <a:endParaRPr sz="30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"/>
          <p:cNvSpPr txBox="1">
            <a:spLocks noGrp="1"/>
          </p:cNvSpPr>
          <p:nvPr>
            <p:ph type="body" idx="1"/>
          </p:nvPr>
        </p:nvSpPr>
        <p:spPr>
          <a:xfrm>
            <a:off x="311700" y="13651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8108"/>
              <a:buFont typeface="Avenir"/>
              <a:buChar char="●"/>
            </a:pPr>
            <a: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Prioritize and coordinate outreach efforts</a:t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8108"/>
              <a:buFont typeface="Avenir"/>
              <a:buChar char="○"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Identify key Biden Administration contacts</a:t>
            </a:r>
            <a:endParaRPr sz="18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3716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8108"/>
              <a:buFont typeface="Avenir"/>
              <a:buChar char="■"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White House officials and political appointees at USDA, State, USAID, and possibly others.</a:t>
            </a:r>
            <a:endParaRPr sz="18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en" b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Needs:</a:t>
            </a:r>
            <a:endParaRPr b="1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32888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venir"/>
              <a:buChar char="●"/>
            </a:pPr>
            <a:r>
              <a:rPr lang="en" sz="1642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Assessment of past coalition and steering committee White House and Biden Administration outreach (if any), and relationships with staff in these positions</a:t>
            </a:r>
            <a:endParaRPr sz="1642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328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venir"/>
              <a:buChar char="●"/>
            </a:pPr>
            <a:r>
              <a:rPr lang="en" sz="1642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Need to have government/industry alignment on messaging &amp; tactics</a:t>
            </a:r>
            <a:endParaRPr b="1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21621"/>
              <a:buNone/>
            </a:pPr>
            <a:r>
              <a:rPr lang="en" sz="1600" b="1" i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Note:</a:t>
            </a:r>
            <a:r>
              <a:rPr lang="en" sz="1600" b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1600" b="1" i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Plans for Congressional outreach will be coordinated with the GA working group and presented to the Steering Committee </a:t>
            </a:r>
            <a:endParaRPr sz="1600" b="1" i="1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8" name="Google Shape;308;p19"/>
          <p:cNvSpPr txBox="1">
            <a:spLocks noGrp="1"/>
          </p:cNvSpPr>
          <p:nvPr>
            <p:ph type="title"/>
          </p:nvPr>
        </p:nvSpPr>
        <p:spPr>
          <a:xfrm>
            <a:off x="452700" y="334675"/>
            <a:ext cx="8244900" cy="843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3333"/>
              <a:buNone/>
            </a:pPr>
            <a:r>
              <a:rPr lang="en" sz="3000">
                <a:latin typeface="Avenir"/>
                <a:ea typeface="Avenir"/>
                <a:cs typeface="Avenir"/>
                <a:sym typeface="Avenir"/>
              </a:rPr>
              <a:t>Goal Four: Biden Admin &amp; Congressional Outreach</a:t>
            </a:r>
            <a:endParaRPr sz="30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>
            <a:spLocks noGrp="1"/>
          </p:cNvSpPr>
          <p:nvPr>
            <p:ph type="title"/>
          </p:nvPr>
        </p:nvSpPr>
        <p:spPr>
          <a:xfrm>
            <a:off x="502750" y="250625"/>
            <a:ext cx="8166000" cy="843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>
                <a:latin typeface="Avenir"/>
                <a:ea typeface="Avenir"/>
                <a:cs typeface="Avenir"/>
                <a:sym typeface="Avenir"/>
              </a:rPr>
              <a:t>Coalition Call Agenda</a:t>
            </a:r>
            <a:endParaRPr sz="30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750" y="1133050"/>
            <a:ext cx="6230259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0"/>
          <p:cNvSpPr txBox="1">
            <a:spLocks noGrp="1"/>
          </p:cNvSpPr>
          <p:nvPr>
            <p:ph type="body" idx="1"/>
          </p:nvPr>
        </p:nvSpPr>
        <p:spPr>
          <a:xfrm>
            <a:off x="311700" y="1251425"/>
            <a:ext cx="8520600" cy="37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653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2"/>
              <a:buFont typeface="Avenir"/>
              <a:buChar char="●"/>
            </a:pPr>
            <a:r>
              <a:rPr lang="en" sz="1542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Prioritize and coordinate outreach efforts</a:t>
            </a:r>
            <a:endParaRPr sz="1542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2653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2"/>
              <a:buFont typeface="Avenir"/>
              <a:buChar char="○"/>
            </a:pPr>
            <a:r>
              <a:rPr lang="en" sz="1542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USG: As Coalition coordinates messaging, initial &amp; immediate outreach to: </a:t>
            </a:r>
            <a:endParaRPr sz="1542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2653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2"/>
              <a:buFont typeface="Avenir"/>
              <a:buChar char="○"/>
            </a:pPr>
            <a:r>
              <a:rPr lang="en" sz="1542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First Tier</a:t>
            </a:r>
            <a:endParaRPr sz="1542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371600" lvl="2" indent="-32653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2"/>
              <a:buFont typeface="Avenir"/>
              <a:buChar char="■"/>
            </a:pPr>
            <a:r>
              <a:rPr lang="en" sz="1542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USDA FAS and Office of the Chief Economist</a:t>
            </a:r>
            <a:endParaRPr sz="1542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371600" lvl="2" indent="-32653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2"/>
              <a:buFont typeface="Avenir"/>
              <a:buChar char="■"/>
            </a:pPr>
            <a:r>
              <a:rPr lang="en" sz="1542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State Department - Office of Economic &amp; Development Affairs; Ag Office</a:t>
            </a:r>
            <a:endParaRPr sz="1542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371600" lvl="2" indent="-32653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2"/>
              <a:buFont typeface="Avenir"/>
              <a:buChar char="■"/>
            </a:pPr>
            <a:r>
              <a:rPr lang="en" sz="1542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USAID</a:t>
            </a:r>
            <a:endParaRPr sz="1542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371600" lvl="2" indent="-32653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2"/>
              <a:buFont typeface="Avenir"/>
              <a:buChar char="■"/>
            </a:pPr>
            <a:r>
              <a:rPr lang="en" sz="1542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Target: Interagency Working Group on UN FSS</a:t>
            </a:r>
            <a:endParaRPr sz="1542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2653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2"/>
              <a:buFont typeface="Avenir"/>
              <a:buChar char="○"/>
            </a:pPr>
            <a:r>
              <a:rPr lang="en" sz="1542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Second Tier</a:t>
            </a:r>
            <a:endParaRPr sz="1542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371600" lvl="2" indent="-32653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2"/>
              <a:buFont typeface="Avenir"/>
              <a:buChar char="■"/>
            </a:pPr>
            <a:r>
              <a:rPr lang="en" sz="1542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HHS Office of Global Affairs </a:t>
            </a:r>
            <a:endParaRPr sz="1542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371600" lvl="2" indent="-32653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2"/>
              <a:buFont typeface="Avenir"/>
              <a:buChar char="■"/>
            </a:pPr>
            <a:r>
              <a:rPr lang="en" sz="1542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Commerce</a:t>
            </a:r>
            <a:endParaRPr sz="1542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371600" lvl="2" indent="-32653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2"/>
              <a:buFont typeface="Avenir"/>
              <a:buChar char="■"/>
            </a:pPr>
            <a:r>
              <a:rPr lang="en" sz="1542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USTR </a:t>
            </a:r>
            <a:endParaRPr sz="1542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" sz="1542" b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Needs</a:t>
            </a:r>
            <a:r>
              <a:rPr lang="en" sz="1542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:</a:t>
            </a:r>
            <a:endParaRPr sz="1542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26538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42"/>
              <a:buFont typeface="Avenir"/>
              <a:buChar char="●"/>
            </a:pPr>
            <a:r>
              <a:rPr lang="en" sz="1542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Assessment of past coalition and steering committee USG outreach, and relationships with staff in these positions</a:t>
            </a:r>
            <a:endParaRPr sz="1542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2653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2"/>
              <a:buFont typeface="Avenir"/>
              <a:buChar char="●"/>
            </a:pPr>
            <a:r>
              <a:rPr lang="en" sz="1542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Activity (past, present, future) with foreign countries</a:t>
            </a:r>
            <a:endParaRPr sz="1542">
              <a:solidFill>
                <a:srgbClr val="FF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14" name="Google Shape;314;p20"/>
          <p:cNvSpPr txBox="1">
            <a:spLocks noGrp="1"/>
          </p:cNvSpPr>
          <p:nvPr>
            <p:ph type="title"/>
          </p:nvPr>
        </p:nvSpPr>
        <p:spPr>
          <a:xfrm>
            <a:off x="452700" y="263625"/>
            <a:ext cx="8254800" cy="843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>
                <a:latin typeface="Avenir"/>
                <a:ea typeface="Avenir"/>
                <a:cs typeface="Avenir"/>
                <a:sym typeface="Avenir"/>
              </a:rPr>
              <a:t>Goal Four: Administration Outreach</a:t>
            </a:r>
            <a:endParaRPr sz="30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ca42146e09_1_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/>
          </a:bodyPr>
          <a:lstStyle/>
          <a:p>
            <a:pPr marL="0" lvl="0" indent="0" algn="l" rtl="0">
              <a:lnSpc>
                <a:spcPct val="116363"/>
              </a:lnSpc>
              <a:spcBef>
                <a:spcPts val="0"/>
              </a:spcBef>
              <a:spcAft>
                <a:spcPts val="0"/>
              </a:spcAft>
              <a:buSzPct val="122240"/>
              <a:buNone/>
            </a:pPr>
            <a:endParaRPr sz="31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6363"/>
              </a:lnSpc>
              <a:spcBef>
                <a:spcPts val="0"/>
              </a:spcBef>
              <a:spcAft>
                <a:spcPts val="0"/>
              </a:spcAft>
              <a:buSzPct val="122240"/>
              <a:buNone/>
            </a:pPr>
            <a:r>
              <a:rPr lang="en" sz="31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Goals</a:t>
            </a:r>
            <a:endParaRPr sz="3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51664" algn="l" rtl="0">
              <a:lnSpc>
                <a:spcPct val="11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Char char="●"/>
            </a:pPr>
            <a:r>
              <a:rPr lang="en" sz="3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Finalize broad communication themes for the Message Library </a:t>
            </a:r>
            <a:endParaRPr sz="3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51664" algn="l" rtl="0">
              <a:lnSpc>
                <a:spcPct val="11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Char char="●"/>
            </a:pPr>
            <a:r>
              <a:rPr lang="en" sz="3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Secure initial outreach meeting to key political staff of Biden Administration </a:t>
            </a:r>
            <a:endParaRPr sz="3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51664" algn="l" rtl="0">
              <a:lnSpc>
                <a:spcPct val="11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Char char="●"/>
            </a:pPr>
            <a:r>
              <a:rPr lang="en" sz="3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Secure outreach meetings  to USDA FAS/Office Chief Economist, State Department, USAID</a:t>
            </a:r>
            <a:endParaRPr sz="3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51664" algn="l" rtl="0">
              <a:lnSpc>
                <a:spcPct val="11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Char char="●"/>
            </a:pPr>
            <a:r>
              <a:rPr lang="en" sz="3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Identify and secure outreach meetings to like-minded counterpart organizations in foreign countries who share the U.S. views </a:t>
            </a:r>
            <a:endParaRPr sz="3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6363"/>
              </a:lnSpc>
              <a:spcBef>
                <a:spcPts val="0"/>
              </a:spcBef>
              <a:spcAft>
                <a:spcPts val="0"/>
              </a:spcAft>
              <a:buSzPct val="122240"/>
              <a:buNone/>
            </a:pPr>
            <a:endParaRPr sz="3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6363"/>
              </a:lnSpc>
              <a:spcBef>
                <a:spcPts val="0"/>
              </a:spcBef>
              <a:spcAft>
                <a:spcPts val="0"/>
              </a:spcAft>
              <a:buSzPct val="122240"/>
              <a:buNone/>
            </a:pPr>
            <a:endParaRPr sz="3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0" name="Google Shape;320;gca42146e09_1_12"/>
          <p:cNvSpPr txBox="1">
            <a:spLocks noGrp="1"/>
          </p:cNvSpPr>
          <p:nvPr>
            <p:ph type="title"/>
          </p:nvPr>
        </p:nvSpPr>
        <p:spPr>
          <a:xfrm>
            <a:off x="459150" y="309175"/>
            <a:ext cx="8225700" cy="843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>
                <a:latin typeface="Avenir"/>
                <a:ea typeface="Avenir"/>
                <a:cs typeface="Avenir"/>
                <a:sym typeface="Avenir"/>
              </a:rPr>
              <a:t>March Overview &amp; Goals</a:t>
            </a:r>
            <a:endParaRPr sz="30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Standing Steering Committee Calls/Updates: Weekly</a:t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Working Group Calls: Weekly (Determined by Chair)</a:t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Standing Full Coalition Calls: Every three weeks and ad hoc as needed </a:t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Weekly Updates Emailed to Whole Coalition</a:t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6" name="Google Shape;326;p21"/>
          <p:cNvSpPr txBox="1">
            <a:spLocks noGrp="1"/>
          </p:cNvSpPr>
          <p:nvPr>
            <p:ph type="title"/>
          </p:nvPr>
        </p:nvSpPr>
        <p:spPr>
          <a:xfrm>
            <a:off x="491225" y="309175"/>
            <a:ext cx="8206500" cy="843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>
                <a:latin typeface="Avenir"/>
                <a:ea typeface="Avenir"/>
                <a:cs typeface="Avenir"/>
                <a:sym typeface="Avenir"/>
              </a:rPr>
              <a:t>Coalition Schedule</a:t>
            </a:r>
            <a:endParaRPr sz="30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2"/>
          <p:cNvSpPr txBox="1">
            <a:spLocks noGrp="1"/>
          </p:cNvSpPr>
          <p:nvPr>
            <p:ph type="body" idx="1"/>
          </p:nvPr>
        </p:nvSpPr>
        <p:spPr>
          <a:xfrm>
            <a:off x="311700" y="1054075"/>
            <a:ext cx="8520600" cy="38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972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venir"/>
              <a:buChar char="●"/>
            </a:pPr>
            <a:r>
              <a:rPr lang="en" sz="1750" b="1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Google Drive: </a:t>
            </a:r>
            <a:r>
              <a:rPr lang="en" sz="175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Coalition UN FSS Google Drive (Read only)</a:t>
            </a:r>
            <a:endParaRPr sz="175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75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099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70"/>
              <a:buFont typeface="Avenir"/>
              <a:buChar char="●"/>
            </a:pPr>
            <a:r>
              <a:rPr lang="en" sz="1770" b="1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Zoom will be used </a:t>
            </a:r>
            <a:r>
              <a:rPr lang="en" sz="177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for Steering Committee and Coalition Meetings being run by Food Directions</a:t>
            </a:r>
            <a:r>
              <a:rPr lang="en" sz="175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175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75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770"/>
              <a:buNone/>
            </a:pPr>
            <a:endParaRPr sz="1260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32" name="Google Shape;332;p22"/>
          <p:cNvSpPr txBox="1">
            <a:spLocks noGrp="1"/>
          </p:cNvSpPr>
          <p:nvPr>
            <p:ph type="title"/>
          </p:nvPr>
        </p:nvSpPr>
        <p:spPr>
          <a:xfrm>
            <a:off x="433450" y="210775"/>
            <a:ext cx="8274000" cy="843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>
                <a:latin typeface="Avenir"/>
                <a:ea typeface="Avenir"/>
                <a:cs typeface="Avenir"/>
                <a:sym typeface="Avenir"/>
              </a:rPr>
              <a:t>Communication Tools</a:t>
            </a:r>
            <a:endParaRPr sz="30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3"/>
          <p:cNvSpPr txBox="1">
            <a:spLocks noGrp="1"/>
          </p:cNvSpPr>
          <p:nvPr>
            <p:ph type="body" idx="1"/>
          </p:nvPr>
        </p:nvSpPr>
        <p:spPr>
          <a:xfrm>
            <a:off x="502750" y="1259200"/>
            <a:ext cx="81660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https://corn.org/food-systems-summit-coalition/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38" name="Google Shape;338;p23"/>
          <p:cNvSpPr txBox="1">
            <a:spLocks noGrp="1"/>
          </p:cNvSpPr>
          <p:nvPr>
            <p:ph type="title"/>
          </p:nvPr>
        </p:nvSpPr>
        <p:spPr>
          <a:xfrm>
            <a:off x="502750" y="250625"/>
            <a:ext cx="8166000" cy="843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Join the Coalition! </a:t>
            </a:r>
            <a:endParaRPr sz="3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"/>
          <p:cNvSpPr txBox="1">
            <a:spLocks noGrp="1"/>
          </p:cNvSpPr>
          <p:nvPr>
            <p:ph type="body" idx="1"/>
          </p:nvPr>
        </p:nvSpPr>
        <p:spPr>
          <a:xfrm>
            <a:off x="628650" y="1160575"/>
            <a:ext cx="80400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Steering Committee</a:t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Food Directions Team</a:t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4" name="Google Shape;154;p3"/>
          <p:cNvSpPr txBox="1">
            <a:spLocks noGrp="1"/>
          </p:cNvSpPr>
          <p:nvPr>
            <p:ph type="title"/>
          </p:nvPr>
        </p:nvSpPr>
        <p:spPr>
          <a:xfrm>
            <a:off x="502750" y="250625"/>
            <a:ext cx="8166000" cy="843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Introductions</a:t>
            </a:r>
            <a:endParaRPr sz="3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7292"/>
            <a:ext cx="9144000" cy="3492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 txBox="1"/>
          <p:nvPr/>
        </p:nvSpPr>
        <p:spPr>
          <a:xfrm>
            <a:off x="8589588" y="2741855"/>
            <a:ext cx="22530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489000" y="221750"/>
            <a:ext cx="8166000" cy="843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Influence Pathways: Action Tracks</a:t>
            </a:r>
            <a:endParaRPr sz="3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aphicFrame>
        <p:nvGraphicFramePr>
          <p:cNvPr id="166" name="Google Shape;166;p5"/>
          <p:cNvGraphicFramePr/>
          <p:nvPr/>
        </p:nvGraphicFramePr>
        <p:xfrm>
          <a:off x="1614413" y="3905635"/>
          <a:ext cx="5915175" cy="1097190"/>
        </p:xfrm>
        <a:graphic>
          <a:graphicData uri="http://schemas.openxmlformats.org/drawingml/2006/table">
            <a:tbl>
              <a:tblPr>
                <a:noFill/>
                <a:tableStyleId>{9E8B1B4E-68EE-4A86-8CCF-614FCC3C092A}</a:tableStyleId>
              </a:tblPr>
              <a:tblGrid>
                <a:gridCol w="171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Avenir"/>
                          <a:ea typeface="Avenir"/>
                          <a:cs typeface="Avenir"/>
                          <a:sym typeface="Avenir"/>
                        </a:rPr>
                        <a:t>Action Track #1 Chair</a:t>
                      </a:r>
                      <a:endParaRPr sz="12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Lawrence Haddad, </a:t>
                      </a:r>
                      <a:r>
                        <a:rPr lang="en" sz="1200" i="1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Global Alliance for Improved Nutrition</a:t>
                      </a:r>
                      <a:endParaRPr sz="12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Avenir"/>
                          <a:ea typeface="Avenir"/>
                          <a:cs typeface="Avenir"/>
                          <a:sym typeface="Avenir"/>
                        </a:rPr>
                        <a:t>Action Track #2 Chair</a:t>
                      </a:r>
                      <a:endParaRPr sz="12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Gunhild Stordahlen, </a:t>
                      </a:r>
                      <a:r>
                        <a:rPr lang="en" sz="1200" i="1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EAT Foundation</a:t>
                      </a:r>
                      <a:endParaRPr sz="1200" i="1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Avenir"/>
                          <a:ea typeface="Avenir"/>
                          <a:cs typeface="Avenir"/>
                          <a:sym typeface="Avenir"/>
                        </a:rPr>
                        <a:t>Action Track #3 Chair</a:t>
                      </a:r>
                      <a:endParaRPr sz="1200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Joao Campari, </a:t>
                      </a:r>
                      <a:r>
                        <a:rPr lang="en" sz="1200" i="1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WWF International</a:t>
                      </a:r>
                      <a:endParaRPr sz="1200" i="1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7" name="Google Shape;16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1638" y="1147650"/>
            <a:ext cx="4620738" cy="2599162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"/>
          <p:cNvSpPr txBox="1">
            <a:spLocks noGrp="1"/>
          </p:cNvSpPr>
          <p:nvPr>
            <p:ph type="body" idx="1"/>
          </p:nvPr>
        </p:nvSpPr>
        <p:spPr>
          <a:xfrm>
            <a:off x="502750" y="1152475"/>
            <a:ext cx="8166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venir"/>
              <a:buChar char="●"/>
            </a:pPr>
            <a:r>
              <a:rPr lang="en" sz="19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Member State-sponsored Dialogues</a:t>
            </a:r>
            <a:endParaRPr sz="19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venir"/>
              <a:buChar char="●"/>
            </a:pPr>
            <a:r>
              <a:rPr lang="en" sz="19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Individual Dialogues</a:t>
            </a:r>
            <a:endParaRPr sz="19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"/>
              <a:buChar char="○"/>
            </a:pPr>
            <a:r>
              <a:rPr lang="en" sz="15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Food Systems Champions</a:t>
            </a:r>
            <a:endParaRPr sz="15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"/>
              <a:buChar char="○"/>
            </a:pPr>
            <a:r>
              <a:rPr lang="en" sz="15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Food Systems Heroes</a:t>
            </a:r>
            <a:endParaRPr sz="15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venir"/>
              <a:buChar char="●"/>
            </a:pPr>
            <a:r>
              <a:rPr lang="en" sz="19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Global Summit Dialogues</a:t>
            </a:r>
            <a:endParaRPr sz="19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venir"/>
              <a:buChar char="●"/>
            </a:pPr>
            <a:r>
              <a:rPr lang="en" sz="19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Action Track submissions (Game Changers)</a:t>
            </a:r>
            <a:endParaRPr sz="19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venir"/>
              <a:buChar char="●"/>
            </a:pPr>
            <a:r>
              <a:rPr lang="en" sz="19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Advisory Committee</a:t>
            </a:r>
            <a:endParaRPr sz="19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venir"/>
              <a:buChar char="●"/>
            </a:pPr>
            <a:r>
              <a:rPr lang="en" sz="19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Scientific Committee</a:t>
            </a:r>
            <a:endParaRPr sz="19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502750" y="250625"/>
            <a:ext cx="8166000" cy="843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Pathways for Engagement</a:t>
            </a:r>
            <a:endParaRPr sz="3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 txBox="1">
            <a:spLocks noGrp="1"/>
          </p:cNvSpPr>
          <p:nvPr>
            <p:ph type="body" idx="1"/>
          </p:nvPr>
        </p:nvSpPr>
        <p:spPr>
          <a:xfrm>
            <a:off x="780200" y="1171900"/>
            <a:ext cx="7522500" cy="30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 i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Develop a U.S. agricultural industry-wide coalition to coordinate engagement in the UN Food Systems Summit 2021</a:t>
            </a:r>
            <a:r>
              <a:rPr lang="en" sz="24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79" name="Google Shape;17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3346" y="2750363"/>
            <a:ext cx="3257315" cy="145493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7"/>
          <p:cNvSpPr txBox="1">
            <a:spLocks noGrp="1"/>
          </p:cNvSpPr>
          <p:nvPr>
            <p:ph type="title"/>
          </p:nvPr>
        </p:nvSpPr>
        <p:spPr>
          <a:xfrm>
            <a:off x="489000" y="202475"/>
            <a:ext cx="8166000" cy="843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Coalition Objective</a:t>
            </a:r>
            <a:endParaRPr sz="3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 txBox="1">
            <a:spLocks noGrp="1"/>
          </p:cNvSpPr>
          <p:nvPr>
            <p:ph type="body" idx="1"/>
          </p:nvPr>
        </p:nvSpPr>
        <p:spPr>
          <a:xfrm>
            <a:off x="488900" y="1267250"/>
            <a:ext cx="8166000" cy="30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i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Ensure the U.S. food and agriculture sector’s support for innovation, access to diverse production systems and processing technologies, and evidence-based nutrition recommendations that recognize global dietary diversity are prominently featured in UN FSS recommendations.</a:t>
            </a:r>
            <a:r>
              <a:rPr lang="en" i="1"/>
              <a:t> </a:t>
            </a:r>
            <a:endParaRPr/>
          </a:p>
        </p:txBody>
      </p:sp>
      <p:sp>
        <p:nvSpPr>
          <p:cNvPr id="186" name="Google Shape;186;p8"/>
          <p:cNvSpPr txBox="1">
            <a:spLocks noGrp="1"/>
          </p:cNvSpPr>
          <p:nvPr>
            <p:ph type="title"/>
          </p:nvPr>
        </p:nvSpPr>
        <p:spPr>
          <a:xfrm>
            <a:off x="489000" y="250625"/>
            <a:ext cx="8166000" cy="843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Mission</a:t>
            </a:r>
            <a:endParaRPr sz="3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 txBox="1">
            <a:spLocks noGrp="1"/>
          </p:cNvSpPr>
          <p:nvPr>
            <p:ph type="body" idx="1"/>
          </p:nvPr>
        </p:nvSpPr>
        <p:spPr>
          <a:xfrm>
            <a:off x="533550" y="1158050"/>
            <a:ext cx="8076900" cy="30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"/>
              <a:buAutoNum type="arabicPeriod"/>
            </a:pPr>
            <a:r>
              <a:rPr lang="en" sz="15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Develop one central message for U.S. food and agriculture.</a:t>
            </a:r>
            <a:r>
              <a:rPr lang="en" sz="1500" b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 </a:t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"/>
              <a:buAutoNum type="arabicPeriod"/>
            </a:pPr>
            <a:r>
              <a:rPr lang="en" sz="15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Coordinate and support the outreach efforts undertaken by individual organizations domestically and with international counterparts to strategically focus on specific aligned countries’ governments.</a:t>
            </a:r>
            <a:r>
              <a:rPr lang="en" sz="1500" b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 </a:t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"/>
              <a:buAutoNum type="arabicPeriod"/>
            </a:pPr>
            <a:r>
              <a:rPr lang="en" sz="15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Coordinate engagement in member-state sponsored and independent dialogues and explore holding appropriate individual dialogues.</a:t>
            </a:r>
            <a:r>
              <a:rPr lang="en" sz="1500" b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 </a:t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venir"/>
              <a:buAutoNum type="arabicPeriod"/>
            </a:pPr>
            <a:r>
              <a:rPr lang="en" sz="15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Open and maintain a line of communication with U.S. government representatives and members of the various UN FSS committees, Action Tracks and Champions Network.</a:t>
            </a:r>
            <a:r>
              <a:rPr lang="en" sz="1500" b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 </a:t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85763" lvl="0" indent="-271463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Arial"/>
              <a:buNone/>
            </a:pP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9"/>
          <p:cNvSpPr txBox="1">
            <a:spLocks noGrp="1"/>
          </p:cNvSpPr>
          <p:nvPr>
            <p:ph type="title"/>
          </p:nvPr>
        </p:nvSpPr>
        <p:spPr>
          <a:xfrm>
            <a:off x="489000" y="192825"/>
            <a:ext cx="8166000" cy="843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Goals</a:t>
            </a:r>
            <a:endParaRPr sz="3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93" name="Google Shape;19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075" y="3590600"/>
            <a:ext cx="7620000" cy="1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4174</TotalTime>
  <Words>1147</Words>
  <Application>Microsoft Macintosh PowerPoint</Application>
  <PresentationFormat>On-screen Show (16:9)</PresentationFormat>
  <Paragraphs>182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Avenir</vt:lpstr>
      <vt:lpstr>Calibri</vt:lpstr>
      <vt:lpstr>Simple Light</vt:lpstr>
      <vt:lpstr>Office Theme</vt:lpstr>
      <vt:lpstr> U.S. Coalition for UN Food Systems Summit Engagement</vt:lpstr>
      <vt:lpstr>Coalition Call Agenda</vt:lpstr>
      <vt:lpstr>Introductions</vt:lpstr>
      <vt:lpstr>PowerPoint Presentation</vt:lpstr>
      <vt:lpstr>Influence Pathways: Action Tracks</vt:lpstr>
      <vt:lpstr>Pathways for Engagement</vt:lpstr>
      <vt:lpstr>Coalition Objective</vt:lpstr>
      <vt:lpstr>Mission</vt:lpstr>
      <vt:lpstr>Goals</vt:lpstr>
      <vt:lpstr>Structure</vt:lpstr>
      <vt:lpstr>Coalition Next Steps</vt:lpstr>
      <vt:lpstr>Timeline</vt:lpstr>
      <vt:lpstr>Status Update | Upcoming Key Dates</vt:lpstr>
      <vt:lpstr>Strategy Snapshot</vt:lpstr>
      <vt:lpstr>Phased Approach: Building to the Pre-Summit in July </vt:lpstr>
      <vt:lpstr>Goal One: Messaging</vt:lpstr>
      <vt:lpstr>Goal Two: International Outreach</vt:lpstr>
      <vt:lpstr> Goal Three: Engagement in Summit Process </vt:lpstr>
      <vt:lpstr>Goal Four: Biden Admin &amp; Congressional Outreach</vt:lpstr>
      <vt:lpstr>Goal Four: Administration Outreach</vt:lpstr>
      <vt:lpstr>March Overview &amp; Goals</vt:lpstr>
      <vt:lpstr>Coalition Schedule</vt:lpstr>
      <vt:lpstr>Communication Tools</vt:lpstr>
      <vt:lpstr>Join the Coalition!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U.S. Coalition for UN Food Systems Summit Engagement</dc:title>
  <dc:creator>Constance Cullman</dc:creator>
  <cp:lastModifiedBy>AG</cp:lastModifiedBy>
  <cp:revision>5</cp:revision>
  <dcterms:modified xsi:type="dcterms:W3CDTF">2021-04-12T13:39:27Z</dcterms:modified>
</cp:coreProperties>
</file>