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4" r:id="rId1"/>
    <p:sldMasterId id="2147483675" r:id="rId2"/>
  </p:sldMasterIdLst>
  <p:notesMasterIdLst>
    <p:notesMasterId r:id="rId3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56E50E2-A5E2-40B4-AE3D-3C93A2EA1607}">
  <a:tblStyle styleId="{456E50E2-A5E2-40B4-AE3D-3C93A2EA1607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7"/>
  </p:normalViewPr>
  <p:slideViewPr>
    <p:cSldViewPr snapToGrid="0">
      <p:cViewPr>
        <p:scale>
          <a:sx n="100" d="100"/>
          <a:sy n="100" d="100"/>
        </p:scale>
        <p:origin x="1960" y="9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c89c190792_0_2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c89c190792_0_2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c89c190792_0_2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gc89c190792_0_2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c7e0a3d396_0_2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2" name="Google Shape;222;gc7e0a3d396_0_2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c7e0a3d39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8" name="Google Shape;228;gc7e0a3d39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ce342a49ef_1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ce342a49ef_1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c89c190792_0_3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c89c190792_0_3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c89c190792_0_4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c89c190792_0_4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cd8cb02af6_0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cd8cb02af6_0_1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d0bf186dac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d0bf186dac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cf16328a4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cf16328a4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sz="2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cf3cbf8be9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Google Shape;269;gcf3cbf8be9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c89c190792_0_2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c89c190792_0_2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cf3cbf8be9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cf3cbf8be9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cf3cbf8be9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cf3cbf8be9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cf16328a4f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86" name="Google Shape;286;gcf16328a4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cd8cb02af6_0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2" name="Google Shape;292;gcd8cb02af6_0_1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cd8cb02af6_0_1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8" name="Google Shape;298;gcd8cb02af6_0_1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c89c190792_0_5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c89c190792_0_5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c7e0a3d396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Google Shape;309;gc7e0a3d396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cf3cbf8be9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Google Shape;315;gcf3cbf8be9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c7e0a3d396_0_1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c7e0a3d396_0_1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cd8cb02af6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8" name="Google Shape;158;gcd8cb02af6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cd8cb02af6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5" name="Google Shape;165;gcd8cb02af6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cd8cb02af6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1" name="Google Shape;171;gcd8cb02af6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d0bf186da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d0bf186da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cd8cb02af6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3" name="Google Shape;183;gcd8cb02af6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c89c190792_0_5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c89c190792_0_5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000" b="1">
                <a:solidFill>
                  <a:schemeClr val="accen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body" idx="1"/>
          </p:nvPr>
        </p:nvSpPr>
        <p:spPr>
          <a:xfrm>
            <a:off x="628650" y="1171890"/>
            <a:ext cx="7886700" cy="30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7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7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66" name="Google Shape;66;p1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8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623888" y="1282304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8" name="Google Shape;78;p1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0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0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20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2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1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1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2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91" name="Google Shape;91;p21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2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21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93" name="Google Shape;93;p21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2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2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4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300" cy="12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4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0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109" name="Google Shape;109;p24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10" name="Google Shape;110;p2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5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300" cy="12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5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0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6" name="Google Shape;116;p25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17" name="Google Shape;117;p2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2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6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26"/>
          <p:cNvSpPr txBox="1">
            <a:spLocks noGrp="1"/>
          </p:cNvSpPr>
          <p:nvPr>
            <p:ph type="body" idx="1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23" name="Google Shape;123;p2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2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7"/>
          <p:cNvSpPr txBox="1">
            <a:spLocks noGrp="1"/>
          </p:cNvSpPr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27"/>
          <p:cNvSpPr txBox="1">
            <a:spLocks noGrp="1"/>
          </p:cNvSpPr>
          <p:nvPr>
            <p:ph type="body" idx="1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29" name="Google Shape;129;p2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35" name="Google Shape;135;p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6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59" name="Google Shape;59;p16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1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9"/>
          <p:cNvSpPr txBox="1">
            <a:spLocks noGrp="1"/>
          </p:cNvSpPr>
          <p:nvPr>
            <p:ph type="ctrTitle"/>
          </p:nvPr>
        </p:nvSpPr>
        <p:spPr>
          <a:xfrm>
            <a:off x="311700" y="1078475"/>
            <a:ext cx="8520600" cy="100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700">
                <a:latin typeface="Avenir"/>
                <a:ea typeface="Avenir"/>
                <a:cs typeface="Avenir"/>
                <a:sym typeface="Avenir"/>
              </a:rPr>
              <a:t>U.S. Coalition for UN Food Systems Summit Engagement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41" name="Google Shape;141;p29"/>
          <p:cNvSpPr txBox="1">
            <a:spLocks noGrp="1"/>
          </p:cNvSpPr>
          <p:nvPr>
            <p:ph type="subTitle" idx="1"/>
          </p:nvPr>
        </p:nvSpPr>
        <p:spPr>
          <a:xfrm>
            <a:off x="311700" y="208737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April 13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42" name="Google Shape;142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74926" y="2621400"/>
            <a:ext cx="4394150" cy="196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oogle Shape;196;p38"/>
          <p:cNvGrpSpPr/>
          <p:nvPr/>
        </p:nvGrpSpPr>
        <p:grpSpPr>
          <a:xfrm>
            <a:off x="311840" y="2503185"/>
            <a:ext cx="8520345" cy="532575"/>
            <a:chOff x="0" y="810809"/>
            <a:chExt cx="11360459" cy="710100"/>
          </a:xfrm>
        </p:grpSpPr>
        <p:sp>
          <p:nvSpPr>
            <p:cNvPr id="197" name="Google Shape;197;p38"/>
            <p:cNvSpPr/>
            <p:nvPr/>
          </p:nvSpPr>
          <p:spPr>
            <a:xfrm>
              <a:off x="0" y="810809"/>
              <a:ext cx="1775100" cy="710100"/>
            </a:xfrm>
            <a:prstGeom prst="chevron">
              <a:avLst>
                <a:gd name="adj" fmla="val 50000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38"/>
            <p:cNvSpPr txBox="1"/>
            <p:nvPr/>
          </p:nvSpPr>
          <p:spPr>
            <a:xfrm>
              <a:off x="355013" y="810809"/>
              <a:ext cx="1065000" cy="71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000" tIns="15000" rIns="15000" bIns="15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venir"/>
                <a:buNone/>
              </a:pPr>
              <a:r>
                <a:rPr lang="en" sz="1100" b="0" i="0" u="none" strike="noStrike" cap="none">
                  <a:solidFill>
                    <a:schemeClr val="lt1"/>
                  </a:solidFill>
                  <a:latin typeface="Avenir"/>
                  <a:ea typeface="Avenir"/>
                  <a:cs typeface="Avenir"/>
                  <a:sym typeface="Avenir"/>
                </a:rPr>
                <a:t>March</a:t>
              </a:r>
              <a:endParaRPr sz="1100"/>
            </a:p>
          </p:txBody>
        </p:sp>
        <p:sp>
          <p:nvSpPr>
            <p:cNvPr id="199" name="Google Shape;199;p38"/>
            <p:cNvSpPr/>
            <p:nvPr/>
          </p:nvSpPr>
          <p:spPr>
            <a:xfrm>
              <a:off x="1597559" y="810809"/>
              <a:ext cx="1775100" cy="710100"/>
            </a:xfrm>
            <a:prstGeom prst="chevron">
              <a:avLst>
                <a:gd name="adj" fmla="val 50000"/>
              </a:avLst>
            </a:prstGeom>
            <a:solidFill>
              <a:srgbClr val="56BCD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38"/>
            <p:cNvSpPr txBox="1"/>
            <p:nvPr/>
          </p:nvSpPr>
          <p:spPr>
            <a:xfrm>
              <a:off x="1952572" y="810809"/>
              <a:ext cx="1065000" cy="71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000" tIns="15000" rIns="15000" bIns="15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venir"/>
                <a:buNone/>
              </a:pPr>
              <a:r>
                <a:rPr lang="en" sz="1100" b="0" i="0" u="none" strike="noStrike" cap="none">
                  <a:solidFill>
                    <a:schemeClr val="lt1"/>
                  </a:solidFill>
                  <a:latin typeface="Avenir"/>
                  <a:ea typeface="Avenir"/>
                  <a:cs typeface="Avenir"/>
                  <a:sym typeface="Avenir"/>
                </a:rPr>
                <a:t>April</a:t>
              </a:r>
              <a:endParaRPr sz="1100"/>
            </a:p>
          </p:txBody>
        </p:sp>
        <p:sp>
          <p:nvSpPr>
            <p:cNvPr id="201" name="Google Shape;201;p38"/>
            <p:cNvSpPr/>
            <p:nvPr/>
          </p:nvSpPr>
          <p:spPr>
            <a:xfrm>
              <a:off x="3195119" y="810809"/>
              <a:ext cx="1775100" cy="710100"/>
            </a:xfrm>
            <a:prstGeom prst="chevron">
              <a:avLst>
                <a:gd name="adj" fmla="val 50000"/>
              </a:avLst>
            </a:prstGeom>
            <a:solidFill>
              <a:srgbClr val="50C9B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38"/>
            <p:cNvSpPr txBox="1"/>
            <p:nvPr/>
          </p:nvSpPr>
          <p:spPr>
            <a:xfrm>
              <a:off x="3550132" y="810809"/>
              <a:ext cx="1065000" cy="71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000" tIns="15000" rIns="15000" bIns="15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venir"/>
                <a:buNone/>
              </a:pPr>
              <a:r>
                <a:rPr lang="en" sz="1100" b="0" i="0" u="none" strike="noStrike" cap="none">
                  <a:solidFill>
                    <a:schemeClr val="lt1"/>
                  </a:solidFill>
                  <a:latin typeface="Avenir"/>
                  <a:ea typeface="Avenir"/>
                  <a:cs typeface="Avenir"/>
                  <a:sym typeface="Avenir"/>
                </a:rPr>
                <a:t>May</a:t>
              </a:r>
              <a:endParaRPr sz="1100"/>
            </a:p>
          </p:txBody>
        </p:sp>
        <p:sp>
          <p:nvSpPr>
            <p:cNvPr id="203" name="Google Shape;203;p38"/>
            <p:cNvSpPr/>
            <p:nvPr/>
          </p:nvSpPr>
          <p:spPr>
            <a:xfrm>
              <a:off x="4792679" y="810809"/>
              <a:ext cx="1775100" cy="710100"/>
            </a:xfrm>
            <a:prstGeom prst="chevron">
              <a:avLst>
                <a:gd name="adj" fmla="val 50000"/>
              </a:avLst>
            </a:prstGeom>
            <a:solidFill>
              <a:srgbClr val="4CC38C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38"/>
            <p:cNvSpPr txBox="1"/>
            <p:nvPr/>
          </p:nvSpPr>
          <p:spPr>
            <a:xfrm>
              <a:off x="5147692" y="810809"/>
              <a:ext cx="1065000" cy="71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000" tIns="15000" rIns="15000" bIns="15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venir"/>
                <a:buNone/>
              </a:pPr>
              <a:r>
                <a:rPr lang="en" sz="1100" b="0" i="0" u="none" strike="noStrike" cap="none">
                  <a:solidFill>
                    <a:schemeClr val="lt1"/>
                  </a:solidFill>
                  <a:latin typeface="Avenir"/>
                  <a:ea typeface="Avenir"/>
                  <a:cs typeface="Avenir"/>
                  <a:sym typeface="Avenir"/>
                </a:rPr>
                <a:t>June</a:t>
              </a:r>
              <a:endParaRPr sz="1100"/>
            </a:p>
          </p:txBody>
        </p:sp>
        <p:sp>
          <p:nvSpPr>
            <p:cNvPr id="205" name="Google Shape;205;p38"/>
            <p:cNvSpPr/>
            <p:nvPr/>
          </p:nvSpPr>
          <p:spPr>
            <a:xfrm>
              <a:off x="6390239" y="810809"/>
              <a:ext cx="1775100" cy="710100"/>
            </a:xfrm>
            <a:prstGeom prst="chevron">
              <a:avLst>
                <a:gd name="adj" fmla="val 50000"/>
              </a:avLst>
            </a:prstGeom>
            <a:solidFill>
              <a:srgbClr val="49BF64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38"/>
            <p:cNvSpPr txBox="1"/>
            <p:nvPr/>
          </p:nvSpPr>
          <p:spPr>
            <a:xfrm>
              <a:off x="6745252" y="810809"/>
              <a:ext cx="1065000" cy="71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000" tIns="15000" rIns="15000" bIns="15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venir"/>
                <a:buNone/>
              </a:pPr>
              <a:r>
                <a:rPr lang="en" sz="1100" b="0" i="0" u="none" strike="noStrike" cap="none">
                  <a:solidFill>
                    <a:schemeClr val="lt1"/>
                  </a:solidFill>
                  <a:latin typeface="Avenir"/>
                  <a:ea typeface="Avenir"/>
                  <a:cs typeface="Avenir"/>
                  <a:sym typeface="Avenir"/>
                </a:rPr>
                <a:t>July</a:t>
              </a:r>
              <a:endParaRPr sz="1100"/>
            </a:p>
          </p:txBody>
        </p:sp>
        <p:sp>
          <p:nvSpPr>
            <p:cNvPr id="207" name="Google Shape;207;p38"/>
            <p:cNvSpPr/>
            <p:nvPr/>
          </p:nvSpPr>
          <p:spPr>
            <a:xfrm>
              <a:off x="7987799" y="810809"/>
              <a:ext cx="1775100" cy="710100"/>
            </a:xfrm>
            <a:prstGeom prst="chevron">
              <a:avLst>
                <a:gd name="adj" fmla="val 50000"/>
              </a:avLst>
            </a:prstGeom>
            <a:solidFill>
              <a:srgbClr val="4FB54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38"/>
            <p:cNvSpPr txBox="1"/>
            <p:nvPr/>
          </p:nvSpPr>
          <p:spPr>
            <a:xfrm>
              <a:off x="8342812" y="810809"/>
              <a:ext cx="1065000" cy="71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000" tIns="15000" rIns="15000" bIns="15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venir"/>
                <a:buNone/>
              </a:pPr>
              <a:r>
                <a:rPr lang="en" sz="1100" b="0" i="0" u="none" strike="noStrike" cap="none">
                  <a:solidFill>
                    <a:schemeClr val="lt1"/>
                  </a:solidFill>
                  <a:latin typeface="Avenir"/>
                  <a:ea typeface="Avenir"/>
                  <a:cs typeface="Avenir"/>
                  <a:sym typeface="Avenir"/>
                </a:rPr>
                <a:t>August</a:t>
              </a:r>
              <a:endParaRPr sz="1100"/>
            </a:p>
          </p:txBody>
        </p:sp>
        <p:sp>
          <p:nvSpPr>
            <p:cNvPr id="209" name="Google Shape;209;p38"/>
            <p:cNvSpPr/>
            <p:nvPr/>
          </p:nvSpPr>
          <p:spPr>
            <a:xfrm>
              <a:off x="9585359" y="810809"/>
              <a:ext cx="1775100" cy="710100"/>
            </a:xfrm>
            <a:prstGeom prst="chevron">
              <a:avLst>
                <a:gd name="adj" fmla="val 50000"/>
              </a:avLst>
            </a:prstGeom>
            <a:solidFill>
              <a:srgbClr val="70AD47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38"/>
            <p:cNvSpPr txBox="1"/>
            <p:nvPr/>
          </p:nvSpPr>
          <p:spPr>
            <a:xfrm>
              <a:off x="9940372" y="810809"/>
              <a:ext cx="1065000" cy="71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000" tIns="15000" rIns="15000" bIns="15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venir"/>
                <a:buNone/>
              </a:pPr>
              <a:r>
                <a:rPr lang="en" sz="1100" b="0" i="0" u="none" strike="noStrike" cap="none">
                  <a:solidFill>
                    <a:schemeClr val="lt1"/>
                  </a:solidFill>
                  <a:latin typeface="Avenir"/>
                  <a:ea typeface="Avenir"/>
                  <a:cs typeface="Avenir"/>
                  <a:sym typeface="Avenir"/>
                </a:rPr>
                <a:t>September</a:t>
              </a:r>
              <a:endParaRPr sz="1100"/>
            </a:p>
          </p:txBody>
        </p:sp>
      </p:grpSp>
      <p:cxnSp>
        <p:nvCxnSpPr>
          <p:cNvPr id="211" name="Google Shape;211;p38"/>
          <p:cNvCxnSpPr>
            <a:stCxn id="212" idx="1"/>
          </p:cNvCxnSpPr>
          <p:nvPr/>
        </p:nvCxnSpPr>
        <p:spPr>
          <a:xfrm>
            <a:off x="1702425" y="2271775"/>
            <a:ext cx="0" cy="229200"/>
          </a:xfrm>
          <a:prstGeom prst="straightConnector1">
            <a:avLst/>
          </a:prstGeom>
          <a:noFill/>
          <a:ln w="22225" cap="flat" cmpd="sng">
            <a:solidFill>
              <a:srgbClr val="56BCD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3" name="Google Shape;213;p38"/>
          <p:cNvSpPr txBox="1"/>
          <p:nvPr/>
        </p:nvSpPr>
        <p:spPr>
          <a:xfrm>
            <a:off x="1428682" y="3420818"/>
            <a:ext cx="1290900" cy="484800"/>
          </a:xfrm>
          <a:prstGeom prst="rect">
            <a:avLst/>
          </a:prstGeom>
          <a:noFill/>
          <a:ln w="22225" cap="flat" cmpd="sng">
            <a:solidFill>
              <a:srgbClr val="56BCD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4.15 | </a:t>
            </a:r>
            <a:r>
              <a:rPr lang="en" sz="9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Message Playbook for Outreach Finalized</a:t>
            </a:r>
            <a:endParaRPr sz="1100"/>
          </a:p>
        </p:txBody>
      </p:sp>
      <p:cxnSp>
        <p:nvCxnSpPr>
          <p:cNvPr id="214" name="Google Shape;214;p38"/>
          <p:cNvCxnSpPr/>
          <p:nvPr/>
        </p:nvCxnSpPr>
        <p:spPr>
          <a:xfrm>
            <a:off x="2074121" y="3051559"/>
            <a:ext cx="0" cy="331200"/>
          </a:xfrm>
          <a:prstGeom prst="straightConnector1">
            <a:avLst/>
          </a:prstGeom>
          <a:noFill/>
          <a:ln w="22225" cap="flat" cmpd="sng">
            <a:solidFill>
              <a:srgbClr val="56BCD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5" name="Google Shape;215;p38"/>
          <p:cNvSpPr txBox="1"/>
          <p:nvPr/>
        </p:nvSpPr>
        <p:spPr>
          <a:xfrm>
            <a:off x="5157744" y="3493873"/>
            <a:ext cx="1053600" cy="484800"/>
          </a:xfrm>
          <a:prstGeom prst="rect">
            <a:avLst/>
          </a:prstGeom>
          <a:noFill/>
          <a:ln w="22225" cap="flat" cmpd="sng">
            <a:solidFill>
              <a:srgbClr val="49BF6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 i="0" u="none" strike="noStrike" cap="none">
                <a:latin typeface="Avenir"/>
                <a:ea typeface="Avenir"/>
                <a:cs typeface="Avenir"/>
                <a:sym typeface="Avenir"/>
              </a:rPr>
              <a:t>7.</a:t>
            </a:r>
            <a:r>
              <a:rPr lang="en" sz="900" b="1">
                <a:latin typeface="Avenir"/>
                <a:ea typeface="Avenir"/>
                <a:cs typeface="Avenir"/>
                <a:sym typeface="Avenir"/>
              </a:rPr>
              <a:t>19-21</a:t>
            </a:r>
            <a:r>
              <a:rPr lang="en" sz="900" b="1" i="0" u="none" strike="noStrike" cap="none">
                <a:latin typeface="Avenir"/>
                <a:ea typeface="Avenir"/>
                <a:cs typeface="Avenir"/>
                <a:sym typeface="Avenir"/>
              </a:rPr>
              <a:t> | </a:t>
            </a:r>
            <a:r>
              <a:rPr lang="en" sz="9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UN FSS Pre-Meeting</a:t>
            </a:r>
            <a:endParaRPr sz="110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Rome</a:t>
            </a:r>
            <a:endParaRPr sz="1100"/>
          </a:p>
        </p:txBody>
      </p:sp>
      <p:cxnSp>
        <p:nvCxnSpPr>
          <p:cNvPr id="216" name="Google Shape;216;p38"/>
          <p:cNvCxnSpPr/>
          <p:nvPr/>
        </p:nvCxnSpPr>
        <p:spPr>
          <a:xfrm>
            <a:off x="5685798" y="3051559"/>
            <a:ext cx="0" cy="418800"/>
          </a:xfrm>
          <a:prstGeom prst="straightConnector1">
            <a:avLst/>
          </a:prstGeom>
          <a:noFill/>
          <a:ln w="22225" cap="flat" cmpd="sng">
            <a:solidFill>
              <a:srgbClr val="49BF6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7" name="Google Shape;217;p38"/>
          <p:cNvSpPr txBox="1"/>
          <p:nvPr/>
        </p:nvSpPr>
        <p:spPr>
          <a:xfrm>
            <a:off x="7218260" y="1694142"/>
            <a:ext cx="852300" cy="346200"/>
          </a:xfrm>
          <a:prstGeom prst="rect">
            <a:avLst/>
          </a:prstGeom>
          <a:noFill/>
          <a:ln w="22225" cap="flat" cmpd="sng">
            <a:solidFill>
              <a:srgbClr val="70AD4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9.1 | </a:t>
            </a:r>
            <a:r>
              <a:rPr lang="en" sz="9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UN FSS &amp; Report</a:t>
            </a:r>
            <a:endParaRPr sz="1100"/>
          </a:p>
        </p:txBody>
      </p:sp>
      <p:cxnSp>
        <p:nvCxnSpPr>
          <p:cNvPr id="218" name="Google Shape;218;p38"/>
          <p:cNvCxnSpPr/>
          <p:nvPr/>
        </p:nvCxnSpPr>
        <p:spPr>
          <a:xfrm>
            <a:off x="7644343" y="2083509"/>
            <a:ext cx="0" cy="418800"/>
          </a:xfrm>
          <a:prstGeom prst="straightConnector1">
            <a:avLst/>
          </a:prstGeom>
          <a:noFill/>
          <a:ln w="22225" cap="flat" cmpd="sng">
            <a:solidFill>
              <a:srgbClr val="70AD4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38"/>
          <p:cNvSpPr txBox="1">
            <a:spLocks noGrp="1"/>
          </p:cNvSpPr>
          <p:nvPr>
            <p:ph type="title" idx="4294967295"/>
          </p:nvPr>
        </p:nvSpPr>
        <p:spPr>
          <a:xfrm>
            <a:off x="311700" y="309050"/>
            <a:ext cx="8520600" cy="8433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Avenir"/>
                <a:ea typeface="Avenir"/>
                <a:cs typeface="Avenir"/>
                <a:sym typeface="Avenir"/>
              </a:rPr>
              <a:t>Status Update | Timeline</a:t>
            </a:r>
            <a:endParaRPr sz="3000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12" name="Google Shape;212;p38"/>
          <p:cNvSpPr txBox="1"/>
          <p:nvPr/>
        </p:nvSpPr>
        <p:spPr>
          <a:xfrm>
            <a:off x="1702425" y="2167825"/>
            <a:ext cx="4059600" cy="207900"/>
          </a:xfrm>
          <a:prstGeom prst="rect">
            <a:avLst/>
          </a:prstGeom>
          <a:noFill/>
          <a:ln w="22225" cap="flat" cmpd="sng">
            <a:solidFill>
              <a:srgbClr val="56BCD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4</a:t>
            </a:r>
            <a:r>
              <a:rPr lang="en" sz="900" b="1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.1 - 7.19 </a:t>
            </a:r>
            <a:r>
              <a:rPr lang="en" sz="900" b="1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| </a:t>
            </a:r>
            <a:r>
              <a:rPr lang="en" sz="900" b="1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Outreach to Domestic and International Stakeholders</a:t>
            </a:r>
            <a:endParaRPr sz="11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9"/>
          <p:cNvSpPr txBox="1">
            <a:spLocks noGrp="1"/>
          </p:cNvSpPr>
          <p:nvPr>
            <p:ph type="title"/>
          </p:nvPr>
        </p:nvSpPr>
        <p:spPr>
          <a:xfrm>
            <a:off x="454350" y="108875"/>
            <a:ext cx="8235300" cy="8433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34221"/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Phased Approach: Building to the Pre-Summit in July </a:t>
            </a:r>
            <a:endParaRPr sz="3000">
              <a:latin typeface="Avenir"/>
              <a:ea typeface="Avenir"/>
              <a:cs typeface="Avenir"/>
              <a:sym typeface="Avenir"/>
            </a:endParaRPr>
          </a:p>
        </p:txBody>
      </p:sp>
      <p:graphicFrame>
        <p:nvGraphicFramePr>
          <p:cNvPr id="225" name="Google Shape;225;p39"/>
          <p:cNvGraphicFramePr/>
          <p:nvPr>
            <p:extLst>
              <p:ext uri="{D42A27DB-BD31-4B8C-83A1-F6EECF244321}">
                <p14:modId xmlns:p14="http://schemas.microsoft.com/office/powerpoint/2010/main" val="978663992"/>
              </p:ext>
            </p:extLst>
          </p:nvPr>
        </p:nvGraphicFramePr>
        <p:xfrm>
          <a:off x="454350" y="952175"/>
          <a:ext cx="8235300" cy="4375058"/>
        </p:xfrm>
        <a:graphic>
          <a:graphicData uri="http://schemas.openxmlformats.org/drawingml/2006/table">
            <a:tbl>
              <a:tblPr>
                <a:noFill/>
                <a:tableStyleId>{456E50E2-A5E2-40B4-AE3D-3C93A2EA1607}</a:tableStyleId>
              </a:tblPr>
              <a:tblGrid>
                <a:gridCol w="8235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684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 b="1" u="none" strike="noStrike" cap="none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Phase 1 March-April</a:t>
                      </a:r>
                      <a:endParaRPr sz="1300" b="1" u="none" strike="noStrike" cap="none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FC5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9039">
                <a:tc>
                  <a:txBody>
                    <a:bodyPr/>
                    <a:lstStyle/>
                    <a:p>
                      <a:pPr marL="457200" marR="0" lvl="0" indent="-3048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venir"/>
                        <a:buChar char="●"/>
                      </a:pPr>
                      <a:r>
                        <a:rPr lang="en" sz="1200" u="none" strike="noStrike" cap="none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Information Gathering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marL="457200" marR="0" lvl="0" indent="-3048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venir"/>
                        <a:buChar char="●"/>
                      </a:pPr>
                      <a:r>
                        <a:rPr lang="en" sz="1200" u="none" strike="noStrike" cap="none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Messaging  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marL="457200" marR="0" lvl="0" indent="-3048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venir"/>
                        <a:buChar char="●"/>
                      </a:pPr>
                      <a:r>
                        <a:rPr lang="en" sz="1200" u="none" strike="noStrike" cap="none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Identifying Key Touch Points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marL="457200" marR="0" lvl="0" indent="-3048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venir"/>
                        <a:buChar char="●"/>
                      </a:pPr>
                      <a:r>
                        <a:rPr lang="en" sz="1200" u="none" strike="noStrike" cap="none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Starting Outreach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marL="457200" marR="0" lvl="0" indent="-3048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venir"/>
                        <a:buChar char="●"/>
                      </a:pPr>
                      <a:r>
                        <a:rPr lang="en" sz="1200" u="none" strike="noStrike" cap="none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Monitoring/Engagement with Working Groups</a:t>
                      </a:r>
                      <a:endParaRPr sz="1200" u="none" strike="noStrike" cap="none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84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 b="1" u="none" strike="noStrike" cap="none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Phase 2: Mid-April to May</a:t>
                      </a:r>
                      <a:endParaRPr sz="1300" u="none" strike="noStrike" cap="none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3C4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029">
                <a:tc>
                  <a:txBody>
                    <a:bodyPr/>
                    <a:lstStyle/>
                    <a:p>
                      <a:pPr marL="457200" marR="0" lvl="0" indent="-3048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venir"/>
                        <a:buChar char="●"/>
                      </a:pPr>
                      <a:r>
                        <a:rPr lang="en" sz="1200" u="none" strike="noStrike" cap="none" dirty="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Continue outreach</a:t>
                      </a:r>
                      <a:endParaRPr sz="1200" u="none" strike="noStrike" cap="none" dirty="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marL="457200" marR="0" lvl="0" indent="-3048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venir"/>
                        <a:buChar char="●"/>
                      </a:pPr>
                      <a:r>
                        <a:rPr lang="en" sz="1200" u="none" strike="noStrike" cap="none" dirty="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Share messages </a:t>
                      </a:r>
                      <a:endParaRPr sz="1200" u="none" strike="noStrike" cap="none" dirty="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84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 b="1" u="none" strike="noStrike" cap="none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Phase 3: Mid May-June</a:t>
                      </a:r>
                      <a:endParaRPr sz="1300" u="none" strike="noStrike" cap="none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0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1026">
                <a:tc>
                  <a:txBody>
                    <a:bodyPr/>
                    <a:lstStyle/>
                    <a:p>
                      <a:pPr marL="457200" marR="0" lvl="0" indent="-3048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venir"/>
                        <a:buChar char="●"/>
                      </a:pPr>
                      <a:r>
                        <a:rPr lang="en" sz="1200" u="none" strike="noStrike" cap="none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Prepare for the pre-summit, including follow up calls to key stakeholders and engagement with WG activities </a:t>
                      </a:r>
                      <a:endParaRPr sz="1200" u="none" strike="noStrike" cap="none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684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 b="1" u="none" strike="noStrike" cap="none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Phase 4: July Pre Summit</a:t>
                      </a:r>
                      <a:endParaRPr sz="1300" u="none" strike="noStrike" cap="none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8029">
                <a:tc>
                  <a:txBody>
                    <a:bodyPr/>
                    <a:lstStyle/>
                    <a:p>
                      <a:pPr marL="457200" marR="0" lvl="0" indent="-3048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venir"/>
                        <a:buChar char="●"/>
                      </a:pPr>
                      <a:r>
                        <a:rPr lang="en" sz="1200" u="none" strike="noStrike" cap="none" dirty="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Attend the Pre-Summit meeting, report back, and adjust communication strategy and engagement accordingly</a:t>
                      </a:r>
                      <a:endParaRPr sz="1200" b="1" u="none" strike="noStrike" cap="none" dirty="0">
                        <a:solidFill>
                          <a:schemeClr val="dk1"/>
                        </a:solidFill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40"/>
          <p:cNvSpPr txBox="1">
            <a:spLocks noGrp="1"/>
          </p:cNvSpPr>
          <p:nvPr>
            <p:ph type="body" idx="1"/>
          </p:nvPr>
        </p:nvSpPr>
        <p:spPr>
          <a:xfrm>
            <a:off x="459000" y="1152475"/>
            <a:ext cx="8225700" cy="389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0" lvl="0" indent="0" algn="l" rtl="0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b="1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SzPct val="180449"/>
              <a:buNone/>
            </a:pPr>
            <a:r>
              <a:rPr lang="en" sz="2100" b="1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Goals</a:t>
            </a:r>
            <a:endParaRPr sz="21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52013" algn="l" rtl="0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venir"/>
              <a:buChar char="●"/>
            </a:pPr>
            <a:r>
              <a:rPr lang="en" sz="21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Finalize broad communication themes for the Message Library </a:t>
            </a:r>
            <a:endParaRPr sz="21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52013" algn="l" rtl="0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venir"/>
              <a:buChar char="●"/>
            </a:pPr>
            <a:r>
              <a:rPr lang="en" sz="21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Secure initial outreach meeting to key political staff of Biden Administration </a:t>
            </a:r>
            <a:endParaRPr sz="21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914400" lvl="1" indent="-351948" algn="l" rtl="0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venir"/>
              <a:buChar char="○"/>
            </a:pPr>
            <a:r>
              <a:rPr lang="en" sz="21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Signatures for letter to Secretaries of USDA/State</a:t>
            </a:r>
            <a:endParaRPr sz="21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52013" algn="l" rtl="0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venir"/>
              <a:buChar char="●"/>
            </a:pPr>
            <a:r>
              <a:rPr lang="en" sz="21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Secure outreach meetings to staff at USDA FAS/Office Chief Economist, State Department, USAID</a:t>
            </a:r>
            <a:endParaRPr sz="21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52013" algn="l" rtl="0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venir"/>
              <a:buChar char="●"/>
            </a:pPr>
            <a:r>
              <a:rPr lang="en" sz="21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Identify and secure outreach meetings to like-minded counterpart organizations in foreign countries who share the U.S. views </a:t>
            </a:r>
            <a:endParaRPr sz="21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SzPct val="122240"/>
              <a:buNone/>
            </a:pPr>
            <a:endParaRPr sz="31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SzPct val="122240"/>
              <a:buNone/>
            </a:pPr>
            <a:endParaRPr sz="31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31" name="Google Shape;231;p40"/>
          <p:cNvSpPr txBox="1">
            <a:spLocks noGrp="1"/>
          </p:cNvSpPr>
          <p:nvPr>
            <p:ph type="title"/>
          </p:nvPr>
        </p:nvSpPr>
        <p:spPr>
          <a:xfrm>
            <a:off x="459150" y="309175"/>
            <a:ext cx="8225700" cy="8433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000">
                <a:latin typeface="Avenir"/>
                <a:ea typeface="Avenir"/>
                <a:cs typeface="Avenir"/>
                <a:sym typeface="Avenir"/>
              </a:rPr>
              <a:t>April Goals</a:t>
            </a:r>
            <a:endParaRPr sz="3000"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" name="Google Shape;236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300" y="169125"/>
            <a:ext cx="8620125" cy="4705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4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86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6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62" b="1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Goal:</a:t>
            </a:r>
            <a:r>
              <a:rPr lang="en" sz="2462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 Develop a message playbook encompassing common coalition understanding of Summit opportunities/challenges, key asks, and compelling proof points to support coalition views</a:t>
            </a:r>
            <a:endParaRPr sz="2462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62" b="1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62" b="1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Update: </a:t>
            </a:r>
            <a:r>
              <a:rPr lang="en" sz="2462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 GA/Communications hosted a WG this week. Groups reviewed, provided feedback &amp; discussed initial documents</a:t>
            </a:r>
            <a:endParaRPr sz="2462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62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62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Communication Documents:</a:t>
            </a:r>
            <a:endParaRPr sz="2462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14597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venir"/>
              <a:buChar char="●"/>
            </a:pPr>
            <a:r>
              <a:rPr lang="en" sz="2462" b="1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Meeting request letter to USDA and State</a:t>
            </a:r>
            <a:endParaRPr sz="2462" b="1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14597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venir"/>
              <a:buChar char="●"/>
            </a:pPr>
            <a:r>
              <a:rPr lang="en" sz="2462" b="1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Summit Overview and Key Principles for US &amp; International Stakeholders</a:t>
            </a:r>
            <a:endParaRPr sz="2462" b="1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62" b="1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In Progress:</a:t>
            </a:r>
            <a:endParaRPr sz="2462" b="1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14597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venir"/>
              <a:buChar char="●"/>
            </a:pPr>
            <a:r>
              <a:rPr lang="en" sz="2462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Coalition Contributions/Commitment Fact Sheet</a:t>
            </a:r>
            <a:endParaRPr sz="2462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14597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venir"/>
              <a:buChar char="●"/>
            </a:pPr>
            <a:r>
              <a:rPr lang="en" sz="2462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Draft Summit Overview and Key Principles for Non-US Stakeholders</a:t>
            </a:r>
            <a:endParaRPr sz="2462" b="1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62" b="1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62" b="1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Next Steps:</a:t>
            </a:r>
            <a:endParaRPr sz="2462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14597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venir"/>
              <a:buChar char="●"/>
            </a:pPr>
            <a:r>
              <a:rPr lang="en" sz="2462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Collect signatures for Secretary letter from whole coalition (submitting week of April 19)</a:t>
            </a:r>
            <a:endParaRPr sz="2462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14597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venir"/>
              <a:buChar char="●"/>
            </a:pPr>
            <a:r>
              <a:rPr lang="en" sz="2462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Collect game-changers from full Coalition for Contributions/Commitments</a:t>
            </a:r>
            <a:endParaRPr sz="2462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42" name="Google Shape;242;p42"/>
          <p:cNvSpPr txBox="1">
            <a:spLocks noGrp="1"/>
          </p:cNvSpPr>
          <p:nvPr>
            <p:ph type="title"/>
          </p:nvPr>
        </p:nvSpPr>
        <p:spPr>
          <a:xfrm>
            <a:off x="311700" y="309175"/>
            <a:ext cx="8520600" cy="8433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Avenir"/>
                <a:ea typeface="Avenir"/>
                <a:cs typeface="Avenir"/>
                <a:sym typeface="Avenir"/>
              </a:rPr>
              <a:t>Goal One: Messaging &amp; Communications  </a:t>
            </a:r>
            <a:endParaRPr sz="3000" i="1"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43"/>
          <p:cNvSpPr txBox="1">
            <a:spLocks noGrp="1"/>
          </p:cNvSpPr>
          <p:nvPr>
            <p:ph type="body" idx="1"/>
          </p:nvPr>
        </p:nvSpPr>
        <p:spPr>
          <a:xfrm>
            <a:off x="300075" y="1173075"/>
            <a:ext cx="8520600" cy="361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600" b="1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Goal</a:t>
            </a:r>
            <a:r>
              <a:rPr lang="en" sz="56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:</a:t>
            </a:r>
            <a:r>
              <a:rPr lang="en" sz="5600" b="1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lang="en" sz="56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Initiate calls with US industry groups to counterparts in select countries; Select/agree on 10+ key &amp; geographically diverse countries/regions</a:t>
            </a:r>
            <a:endParaRPr sz="56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5600" b="1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Update: </a:t>
            </a:r>
            <a:endParaRPr sz="5600" b="1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venir"/>
              <a:buChar char="●"/>
            </a:pPr>
            <a:r>
              <a:rPr lang="en" sz="56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Conducted fact-finding calls to Coalition Members </a:t>
            </a:r>
            <a:endParaRPr sz="56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venir"/>
              <a:buChar char="●"/>
            </a:pPr>
            <a:r>
              <a:rPr lang="en" sz="56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Began set up of Summit introductory briefings with coalition member counterparts </a:t>
            </a:r>
            <a:endParaRPr sz="56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venir"/>
              <a:buChar char="●"/>
            </a:pPr>
            <a:r>
              <a:rPr lang="en" sz="56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Current priority country list: Canada, EU, Argentina, Brazil, Australia, New Zealand, Western Hemisphere (IICA), Philippines, UK --  </a:t>
            </a:r>
            <a:r>
              <a:rPr lang="en" sz="5600" i="1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Israel, Saudi Arabia/GCC, Hungary/Poland, Slovakia, Indonesia, African Regions</a:t>
            </a:r>
            <a:endParaRPr sz="5600" i="1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venir"/>
              <a:buChar char="●"/>
            </a:pPr>
            <a:r>
              <a:rPr lang="en" sz="56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Call with Robynne Anderson at PSM </a:t>
            </a:r>
            <a:endParaRPr sz="56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5600" b="1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Next Steps: </a:t>
            </a:r>
            <a:endParaRPr sz="5600" b="1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venir"/>
              <a:buChar char="●"/>
            </a:pPr>
            <a:r>
              <a:rPr lang="en" sz="56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Continue fact-finding calls, help with coalition member to counterpart calls </a:t>
            </a:r>
            <a:endParaRPr sz="56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venir"/>
              <a:buChar char="●"/>
            </a:pPr>
            <a:r>
              <a:rPr lang="en" sz="56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With briefing documents completed, begin setting up briefing calls with counterparts as requested by coalition members</a:t>
            </a:r>
            <a:endParaRPr sz="56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7142"/>
              <a:buFont typeface="Avenir"/>
              <a:buChar char="●"/>
            </a:pPr>
            <a:r>
              <a:rPr lang="en" sz="56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Consider outreach to very select NGO's who are deeply involved in the FSS effort, and who could be influenced on select Action Tracks. </a:t>
            </a:r>
            <a:r>
              <a:rPr lang="en" sz="60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 sz="6110" b="1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6110" b="1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endParaRPr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248" name="Google Shape;248;p43"/>
          <p:cNvSpPr txBox="1">
            <a:spLocks noGrp="1"/>
          </p:cNvSpPr>
          <p:nvPr>
            <p:ph type="title"/>
          </p:nvPr>
        </p:nvSpPr>
        <p:spPr>
          <a:xfrm>
            <a:off x="300075" y="203025"/>
            <a:ext cx="8520600" cy="8433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latin typeface="Avenir"/>
                <a:ea typeface="Avenir"/>
                <a:cs typeface="Avenir"/>
                <a:sym typeface="Avenir"/>
              </a:rPr>
              <a:t>Goal Two: International Outreach </a:t>
            </a:r>
            <a:endParaRPr sz="2900"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4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8625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11">
                <a:latin typeface="Avenir"/>
                <a:ea typeface="Avenir"/>
                <a:cs typeface="Avenir"/>
                <a:sym typeface="Avenir"/>
              </a:rPr>
              <a:t>Goal Three: Engagement in Summit Process with Science Group </a:t>
            </a:r>
            <a:r>
              <a:rPr lang="en">
                <a:latin typeface="Avenir"/>
                <a:ea typeface="Avenir"/>
                <a:cs typeface="Avenir"/>
                <a:sym typeface="Avenir"/>
              </a:rPr>
              <a:t> 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54" name="Google Shape;254;p4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Goal: Equip Coalition members with tools to submit feedback into the FSS mechanism and USG</a:t>
            </a:r>
            <a:endParaRPr sz="16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Update: </a:t>
            </a:r>
            <a:endParaRPr sz="16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2258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venir"/>
              <a:buChar char="●"/>
            </a:pPr>
            <a:r>
              <a:rPr lang="en" sz="16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New Action Track Summary Paper </a:t>
            </a:r>
            <a:endParaRPr sz="16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2258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venir"/>
              <a:buChar char="●"/>
            </a:pPr>
            <a:r>
              <a:rPr lang="en" sz="16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Coalition team is reviewing and will circulate an overview of the action track synthesis reports</a:t>
            </a:r>
            <a:endParaRPr sz="16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2258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venir"/>
              <a:buChar char="●"/>
            </a:pPr>
            <a:r>
              <a:rPr lang="en" sz="16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Initial assessment of two science papers sent to coalition </a:t>
            </a:r>
            <a:endParaRPr sz="16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en" sz="1600" b="1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Next Steps:</a:t>
            </a:r>
            <a:r>
              <a:rPr lang="en" sz="16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Review papers and provide Coalition members feedback to FSS. The effort will be coordinated between the Coalition Comms and Science groups </a:t>
            </a:r>
            <a:endParaRPr sz="16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en" sz="1600" b="1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Needs: Chair of Science Group </a:t>
            </a:r>
            <a:endParaRPr sz="1600" b="1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4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8517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820">
                <a:latin typeface="Avenir"/>
                <a:ea typeface="Avenir"/>
                <a:cs typeface="Avenir"/>
                <a:sym typeface="Avenir"/>
              </a:rPr>
              <a:t>Independent Dialogue Updates </a:t>
            </a:r>
            <a:endParaRPr sz="2820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60" name="Google Shape;260;p45"/>
          <p:cNvSpPr txBox="1">
            <a:spLocks noGrp="1"/>
          </p:cNvSpPr>
          <p:nvPr>
            <p:ph type="body" idx="1"/>
          </p:nvPr>
        </p:nvSpPr>
        <p:spPr>
          <a:xfrm>
            <a:off x="311700" y="15455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venir"/>
              <a:buChar char="●"/>
            </a:pPr>
            <a:r>
              <a:rPr lang="en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April 6, 2021: </a:t>
            </a:r>
            <a:r>
              <a:rPr lang="en" i="1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Solutions from the Land- Ernie Shea </a:t>
            </a:r>
            <a:endParaRPr i="1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venir"/>
              <a:buChar char="●"/>
            </a:pPr>
            <a:r>
              <a:rPr lang="en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April 8, 2021: </a:t>
            </a:r>
            <a:r>
              <a:rPr lang="en" i="1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Animal Agriculture Alliance- Hannah Thompson-Weeman </a:t>
            </a:r>
            <a:endParaRPr i="1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46"/>
          <p:cNvSpPr txBox="1">
            <a:spLocks noGrp="1"/>
          </p:cNvSpPr>
          <p:nvPr>
            <p:ph type="body" idx="1"/>
          </p:nvPr>
        </p:nvSpPr>
        <p:spPr>
          <a:xfrm>
            <a:off x="311700" y="1251425"/>
            <a:ext cx="8520600" cy="372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37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537" b="1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Goal:</a:t>
            </a:r>
            <a:r>
              <a:rPr lang="en" sz="1537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 Secure meetings with key political staff and Biden Administration staff</a:t>
            </a:r>
            <a:endParaRPr sz="1537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endParaRPr sz="1537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537" b="1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Update: </a:t>
            </a:r>
            <a:r>
              <a:rPr lang="en" sz="1537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Finalized list of targets for outreach with Government Affairs team </a:t>
            </a:r>
            <a:endParaRPr sz="1537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endParaRPr sz="1412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412" b="1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Next Steps: </a:t>
            </a:r>
            <a:r>
              <a:rPr lang="en" sz="1412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Coordinating meeting request for </a:t>
            </a:r>
            <a:r>
              <a:rPr lang="en" sz="1537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Secretaries of State &amp; Agriculture </a:t>
            </a:r>
            <a:endParaRPr sz="1537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37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537" b="1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Other targets include:</a:t>
            </a:r>
            <a:r>
              <a:rPr lang="en" sz="1537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 White House Domestic Policy Council, UN Ambassador</a:t>
            </a:r>
            <a:r>
              <a:rPr lang="en" sz="1437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lang="en" sz="1312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 sz="1600" b="1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1500">
              <a:solidFill>
                <a:srgbClr val="FF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66" name="Google Shape;266;p46"/>
          <p:cNvSpPr txBox="1">
            <a:spLocks noGrp="1"/>
          </p:cNvSpPr>
          <p:nvPr>
            <p:ph type="title"/>
          </p:nvPr>
        </p:nvSpPr>
        <p:spPr>
          <a:xfrm>
            <a:off x="311700" y="408125"/>
            <a:ext cx="8520600" cy="8433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Goal Four: Biden Administration Outreach: Political</a:t>
            </a:r>
            <a:endParaRPr sz="3000"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4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509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820">
                <a:latin typeface="Avenir"/>
                <a:ea typeface="Avenir"/>
                <a:cs typeface="Avenir"/>
                <a:sym typeface="Avenir"/>
              </a:rPr>
              <a:t>Goal Four: Biden Administration Outreach: Career </a:t>
            </a:r>
            <a:endParaRPr sz="2820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72" name="Google Shape;272;p4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77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lang="en" sz="1437" dirty="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Goal: Secure meetings with key  career staff in Biden Administration </a:t>
            </a:r>
            <a:endParaRPr sz="1437" dirty="0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endParaRPr sz="1437" dirty="0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lang="en" sz="1437" dirty="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Update: Finalizing list of targets for outreach with Government Affairs team </a:t>
            </a:r>
            <a:endParaRPr sz="1437" dirty="0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endParaRPr sz="1312" dirty="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lang="en" sz="1312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Next Steps: Scheduling calls and </a:t>
            </a:r>
            <a:r>
              <a:rPr lang="en" sz="1312" u="sng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initial</a:t>
            </a:r>
            <a:r>
              <a:rPr lang="en" sz="1312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briefing calls with key career staff. </a:t>
            </a:r>
            <a:endParaRPr sz="1312" dirty="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300" dirty="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USDA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venir"/>
              <a:buChar char="●"/>
            </a:pPr>
            <a:r>
              <a:rPr lang="en" sz="1300" b="1" dirty="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Elise Golan, </a:t>
            </a:r>
            <a:r>
              <a:rPr lang="en" sz="1300" dirty="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Director for Sustainable Development ,USDA &amp; Lead of US Engagement in UN Food System Summit 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venir"/>
              <a:buChar char="●"/>
            </a:pPr>
            <a:r>
              <a:rPr lang="en" sz="1300" b="1" dirty="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Hope-</a:t>
            </a:r>
            <a:r>
              <a:rPr lang="en" sz="1300" b="1" dirty="0" err="1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Bigda</a:t>
            </a:r>
            <a:r>
              <a:rPr lang="en" sz="1300" b="1" dirty="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 Peyton, </a:t>
            </a:r>
            <a:r>
              <a:rPr lang="en" sz="1300" dirty="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International Trade Specialist USDA Foreign Agricultural Service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venir"/>
              <a:buChar char="●"/>
            </a:pPr>
            <a:r>
              <a:rPr lang="en" sz="1300" b="1" dirty="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Cathy </a:t>
            </a:r>
            <a:r>
              <a:rPr lang="en" sz="1300" b="1" dirty="0" err="1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McKinnell</a:t>
            </a:r>
            <a:r>
              <a:rPr lang="en" sz="1300" dirty="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, Division Director, USDA Foreign Agricultural Service</a:t>
            </a:r>
            <a:endParaRPr sz="1300" b="1" dirty="0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venir"/>
              <a:buChar char="●"/>
            </a:pPr>
            <a:r>
              <a:rPr lang="en" sz="1300" b="1" dirty="0" err="1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Andrian</a:t>
            </a:r>
            <a:r>
              <a:rPr lang="en" sz="1300" b="1" dirty="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 McAdams, </a:t>
            </a:r>
            <a:r>
              <a:rPr lang="en" sz="1300" dirty="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International Trade Specialist, USDA Office of Trade and Foreign Agricultural Affairs 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312" dirty="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State</a:t>
            </a:r>
            <a:endParaRPr sz="1312" dirty="0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marL="457200" lvl="0" indent="-31194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3"/>
              <a:buFont typeface="Avenir"/>
              <a:buChar char="●"/>
            </a:pPr>
            <a:r>
              <a:rPr lang="en" sz="1312" b="1" dirty="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Rose Marks, </a:t>
            </a:r>
            <a:r>
              <a:rPr lang="en" sz="1312" dirty="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Senior Food Security Advisor, Bureau of International Organization Affairs (IO)</a:t>
            </a:r>
            <a:endParaRPr sz="1312" dirty="0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marL="457200" lvl="0" indent="-31194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3"/>
              <a:buFont typeface="Avenir"/>
              <a:buChar char="●"/>
            </a:pPr>
            <a:r>
              <a:rPr lang="en" sz="1312" b="1" dirty="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Nerissa Cook</a:t>
            </a:r>
            <a:r>
              <a:rPr lang="en" sz="1312" b="1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,</a:t>
            </a:r>
            <a:r>
              <a:rPr lang="en" sz="1312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Deputy Assistant Secretary,</a:t>
            </a:r>
            <a:r>
              <a:rPr lang="en" sz="1312" dirty="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 Bureau of International Organization Affairs (IO)</a:t>
            </a:r>
            <a:endParaRPr sz="1312" dirty="0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marL="457200" lvl="0" indent="-31194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3"/>
              <a:buFont typeface="Avenir"/>
              <a:buChar char="●"/>
            </a:pPr>
            <a:r>
              <a:rPr lang="en" sz="1312" b="1" dirty="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Jennifer </a:t>
            </a:r>
            <a:r>
              <a:rPr lang="en" sz="1312" b="1" dirty="0" err="1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Harhigh</a:t>
            </a:r>
            <a:r>
              <a:rPr lang="en" sz="1312" b="1" dirty="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, </a:t>
            </a:r>
            <a:r>
              <a:rPr lang="en" sz="1312" dirty="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Chargé </a:t>
            </a:r>
            <a:r>
              <a:rPr lang="en" sz="1312" dirty="0" err="1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d’Affaires</a:t>
            </a:r>
            <a:r>
              <a:rPr lang="en" sz="1312" dirty="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 ad interim, USUN Rome</a:t>
            </a:r>
            <a:endParaRPr sz="1312" dirty="0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312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USAID</a:t>
            </a:r>
            <a:endParaRPr sz="1312" dirty="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1194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3"/>
              <a:buFont typeface="Avenir"/>
              <a:buChar char="●"/>
            </a:pPr>
            <a:r>
              <a:rPr lang="en" sz="1312" b="1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David </a:t>
            </a:r>
            <a:r>
              <a:rPr lang="en" sz="1312" b="1" dirty="0" err="1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Hegwood</a:t>
            </a:r>
            <a:r>
              <a:rPr lang="en" sz="1312" b="1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,</a:t>
            </a:r>
            <a:r>
              <a:rPr lang="en" sz="1312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lang="en" sz="1312" dirty="0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Senior Food Security Advisor, USAID</a:t>
            </a:r>
            <a:endParaRPr sz="1312" dirty="0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12" dirty="0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endParaRPr sz="1212" dirty="0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0"/>
          <p:cNvSpPr txBox="1">
            <a:spLocks noGrp="1"/>
          </p:cNvSpPr>
          <p:nvPr>
            <p:ph type="title"/>
          </p:nvPr>
        </p:nvSpPr>
        <p:spPr>
          <a:xfrm>
            <a:off x="311700" y="358850"/>
            <a:ext cx="8520600" cy="7935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Avenir"/>
                <a:ea typeface="Avenir"/>
                <a:cs typeface="Avenir"/>
                <a:sym typeface="Avenir"/>
              </a:rPr>
              <a:t>Agenda</a:t>
            </a:r>
            <a:endParaRPr sz="3000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48" name="Google Shape;148;p30"/>
          <p:cNvSpPr txBox="1">
            <a:spLocks noGrp="1"/>
          </p:cNvSpPr>
          <p:nvPr>
            <p:ph type="body" idx="1"/>
          </p:nvPr>
        </p:nvSpPr>
        <p:spPr>
          <a:xfrm>
            <a:off x="391100" y="1152475"/>
            <a:ext cx="8378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lang="en" sz="2100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Welcome</a:t>
            </a:r>
            <a:endParaRPr sz="2100" dirty="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lang="en" sz="2100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Coalition Member Engagement and Outreach </a:t>
            </a:r>
            <a:endParaRPr sz="2100" dirty="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lang="en" sz="2100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FSS Recent Happenings </a:t>
            </a:r>
            <a:endParaRPr sz="2100" dirty="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lang="en" sz="2100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Coalition Actions and Updates </a:t>
            </a:r>
            <a:endParaRPr sz="2100" dirty="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lang="en" sz="2100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Structure and Organization </a:t>
            </a:r>
            <a:endParaRPr sz="2100" dirty="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lang="en" sz="2100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Next Call </a:t>
            </a:r>
            <a:endParaRPr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4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820">
                <a:latin typeface="Avenir"/>
                <a:ea typeface="Avenir"/>
                <a:cs typeface="Avenir"/>
                <a:sym typeface="Avenir"/>
              </a:rPr>
              <a:t>Goal Four: Congressional Outreach</a:t>
            </a:r>
            <a:endParaRPr sz="2820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78" name="Google Shape;278;p48"/>
          <p:cNvSpPr txBox="1">
            <a:spLocks noGrp="1"/>
          </p:cNvSpPr>
          <p:nvPr>
            <p:ph type="body" idx="1"/>
          </p:nvPr>
        </p:nvSpPr>
        <p:spPr>
          <a:xfrm>
            <a:off x="496300" y="1308425"/>
            <a:ext cx="8166300" cy="326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37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Goal: Begin briefing key Committees and outreach Members </a:t>
            </a:r>
            <a:endParaRPr sz="1437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37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37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Update: Finalizing list of targets for outreach with Government Affairs team </a:t>
            </a:r>
            <a:endParaRPr sz="1437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37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37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Initial targets for briefings include:</a:t>
            </a:r>
            <a:endParaRPr sz="1437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venir"/>
              <a:buChar char="●"/>
            </a:pPr>
            <a:r>
              <a:rPr lang="en" sz="13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House and Senate Agriculture Committee</a:t>
            </a:r>
            <a:endParaRPr sz="13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venir"/>
              <a:buChar char="●"/>
            </a:pPr>
            <a:r>
              <a:rPr lang="en" sz="13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House &amp; Senate Foreign Affairs Committee  </a:t>
            </a:r>
            <a:endParaRPr sz="13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37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37">
                <a:solidFill>
                  <a:schemeClr val="dk1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Next Steps: With communications documents finalized, begin briefings</a:t>
            </a:r>
            <a:endParaRPr sz="1437">
              <a:solidFill>
                <a:schemeClr val="dk1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49"/>
          <p:cNvSpPr txBox="1">
            <a:spLocks noGrp="1"/>
          </p:cNvSpPr>
          <p:nvPr>
            <p:ph type="title"/>
          </p:nvPr>
        </p:nvSpPr>
        <p:spPr>
          <a:xfrm>
            <a:off x="0" y="1017850"/>
            <a:ext cx="5360700" cy="2999100"/>
          </a:xfrm>
          <a:prstGeom prst="rect">
            <a:avLst/>
          </a:prstGeom>
          <a:solidFill>
            <a:srgbClr val="000000"/>
          </a:solidFill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900" b="1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900" b="1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 b="1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Coalition Structure &amp; Communication Tools</a:t>
            </a:r>
            <a:endParaRPr sz="2900" b="1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56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50"/>
          <p:cNvSpPr txBox="1">
            <a:spLocks noGrp="1"/>
          </p:cNvSpPr>
          <p:nvPr>
            <p:ph type="title"/>
          </p:nvPr>
        </p:nvSpPr>
        <p:spPr>
          <a:xfrm>
            <a:off x="218475" y="147325"/>
            <a:ext cx="8520600" cy="7305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Avenir"/>
                <a:ea typeface="Avenir"/>
                <a:cs typeface="Avenir"/>
                <a:sym typeface="Avenir"/>
              </a:rPr>
              <a:t>Committee and Working Group Structure</a:t>
            </a:r>
            <a:endParaRPr sz="3000"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289" name="Google Shape;289;p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45461" y="1071025"/>
            <a:ext cx="7170225" cy="401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5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venir"/>
              <a:buChar char="●"/>
            </a:pPr>
            <a:r>
              <a:rPr lang="en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Standing Steering Committee Calls/Updates: Weekly</a:t>
            </a:r>
            <a:endParaRPr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venir"/>
              <a:buChar char="●"/>
            </a:pPr>
            <a:r>
              <a:rPr lang="en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Working Group Calls: Weekly (Determined by Chair)</a:t>
            </a:r>
            <a:endParaRPr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venir"/>
              <a:buChar char="●"/>
            </a:pPr>
            <a:r>
              <a:rPr lang="en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Standing Full Coalition Calls: Every three weeks and ad hoc as needed </a:t>
            </a:r>
            <a:endParaRPr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venir"/>
              <a:buChar char="●"/>
            </a:pPr>
            <a:r>
              <a:rPr lang="en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Weekly Updates: Emailed to Whole Coalition</a:t>
            </a:r>
            <a:endParaRPr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95" name="Google Shape;295;p51"/>
          <p:cNvSpPr txBox="1">
            <a:spLocks noGrp="1"/>
          </p:cNvSpPr>
          <p:nvPr>
            <p:ph type="title"/>
          </p:nvPr>
        </p:nvSpPr>
        <p:spPr>
          <a:xfrm>
            <a:off x="491225" y="309175"/>
            <a:ext cx="8206500" cy="8433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000">
                <a:latin typeface="Avenir"/>
                <a:ea typeface="Avenir"/>
                <a:cs typeface="Avenir"/>
                <a:sym typeface="Avenir"/>
              </a:rPr>
              <a:t>Coalition Schedule</a:t>
            </a:r>
            <a:endParaRPr sz="3000"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52"/>
          <p:cNvSpPr txBox="1">
            <a:spLocks noGrp="1"/>
          </p:cNvSpPr>
          <p:nvPr>
            <p:ph type="body" idx="1"/>
          </p:nvPr>
        </p:nvSpPr>
        <p:spPr>
          <a:xfrm>
            <a:off x="311700" y="1161225"/>
            <a:ext cx="8520600" cy="381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972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50"/>
              <a:buFont typeface="Avenir"/>
              <a:buChar char="●"/>
            </a:pPr>
            <a:r>
              <a:rPr lang="en" sz="1750" b="1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Google Drive/Doc Website: </a:t>
            </a:r>
            <a:r>
              <a:rPr lang="en" sz="1750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We currently have a Coalition UN FSS Google Drive (Read only)</a:t>
            </a:r>
            <a:r>
              <a:rPr lang="en" sz="1750" dirty="0">
                <a:latin typeface="Avenir"/>
                <a:ea typeface="Avenir"/>
                <a:cs typeface="Avenir"/>
                <a:sym typeface="Avenir"/>
              </a:rPr>
              <a:t> used as a storage for finalized documents and notes. We are working to transfer document to a password protected website for easier use. All working documents will be circulated as attachments  </a:t>
            </a:r>
            <a:endParaRPr sz="1750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750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4099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0"/>
              <a:buFont typeface="Avenir"/>
              <a:buChar char="●"/>
            </a:pPr>
            <a:r>
              <a:rPr lang="en" sz="1770" b="1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Zoom </a:t>
            </a:r>
            <a:r>
              <a:rPr lang="en" sz="1770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will be used for Steering Committee and Coalition Meetings being run by Food Directions</a:t>
            </a:r>
            <a:r>
              <a:rPr lang="en" sz="1750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 sz="1750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750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770"/>
              <a:buNone/>
            </a:pPr>
            <a:endParaRPr sz="1260" dirty="0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01" name="Google Shape;301;p52"/>
          <p:cNvSpPr txBox="1">
            <a:spLocks noGrp="1"/>
          </p:cNvSpPr>
          <p:nvPr>
            <p:ph type="title"/>
          </p:nvPr>
        </p:nvSpPr>
        <p:spPr>
          <a:xfrm>
            <a:off x="435000" y="210775"/>
            <a:ext cx="8274000" cy="8433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000">
                <a:latin typeface="Avenir"/>
                <a:ea typeface="Avenir"/>
                <a:cs typeface="Avenir"/>
                <a:sym typeface="Avenir"/>
              </a:rPr>
              <a:t>Communication Tools</a:t>
            </a:r>
            <a:endParaRPr sz="3000"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53"/>
          <p:cNvSpPr txBox="1">
            <a:spLocks noGrp="1"/>
          </p:cNvSpPr>
          <p:nvPr>
            <p:ph type="title"/>
          </p:nvPr>
        </p:nvSpPr>
        <p:spPr>
          <a:xfrm>
            <a:off x="0" y="1072200"/>
            <a:ext cx="5360700" cy="2999100"/>
          </a:xfrm>
          <a:prstGeom prst="rect">
            <a:avLst/>
          </a:prstGeom>
          <a:solidFill>
            <a:srgbClr val="000000"/>
          </a:solidFill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 b="1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Upcoming Dates</a:t>
            </a:r>
            <a:endParaRPr sz="56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54"/>
          <p:cNvSpPr txBox="1">
            <a:spLocks noGrp="1"/>
          </p:cNvSpPr>
          <p:nvPr>
            <p:ph type="body" idx="1"/>
          </p:nvPr>
        </p:nvSpPr>
        <p:spPr>
          <a:xfrm>
            <a:off x="414300" y="1306850"/>
            <a:ext cx="8315400" cy="323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Next Full Coalition Call </a:t>
            </a: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| May 4th at 1pm</a:t>
            </a:r>
            <a:endParaRPr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venir"/>
              <a:buChar char="●"/>
            </a:pPr>
            <a:r>
              <a:rPr lang="en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US National Dialogues | April, May </a:t>
            </a:r>
            <a:endParaRPr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12" name="Google Shape;312;p54"/>
          <p:cNvSpPr txBox="1">
            <a:spLocks noGrp="1"/>
          </p:cNvSpPr>
          <p:nvPr>
            <p:ph type="title"/>
          </p:nvPr>
        </p:nvSpPr>
        <p:spPr>
          <a:xfrm>
            <a:off x="311700" y="309175"/>
            <a:ext cx="8520600" cy="8433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Avenir"/>
                <a:ea typeface="Avenir"/>
                <a:cs typeface="Avenir"/>
                <a:sym typeface="Avenir"/>
              </a:rPr>
              <a:t>Upcoming Key Dates</a:t>
            </a:r>
            <a:endParaRPr sz="3000"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55"/>
          <p:cNvSpPr txBox="1">
            <a:spLocks noGrp="1"/>
          </p:cNvSpPr>
          <p:nvPr>
            <p:ph type="title"/>
          </p:nvPr>
        </p:nvSpPr>
        <p:spPr>
          <a:xfrm>
            <a:off x="0" y="1072200"/>
            <a:ext cx="5360700" cy="2999100"/>
          </a:xfrm>
          <a:prstGeom prst="rect">
            <a:avLst/>
          </a:prstGeom>
          <a:solidFill>
            <a:srgbClr val="000000"/>
          </a:solidFill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 b="1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Other Business </a:t>
            </a:r>
            <a:endParaRPr sz="56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1"/>
          <p:cNvSpPr txBox="1">
            <a:spLocks noGrp="1"/>
          </p:cNvSpPr>
          <p:nvPr>
            <p:ph type="body" idx="1"/>
          </p:nvPr>
        </p:nvSpPr>
        <p:spPr>
          <a:xfrm>
            <a:off x="694575" y="1478525"/>
            <a:ext cx="3702600" cy="302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Agricultural Retailers Association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American Feed Industry Association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American Frozen Food Institute </a:t>
            </a:r>
            <a:endParaRPr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American Seed Trade Association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Animal Agriculture Alliance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Animal Health Institute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Association of Equipment Manufacturers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Biotechnology Innovation Organization</a:t>
            </a:r>
            <a:endParaRPr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Corn Refiners Association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Corteva Agriscience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CropLife America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International Dairy Foods Association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KCoe Isom, LLP</a:t>
            </a:r>
            <a:endParaRPr sz="15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Merck Animal Health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54" name="Google Shape;154;p31"/>
          <p:cNvSpPr txBox="1">
            <a:spLocks noGrp="1"/>
          </p:cNvSpPr>
          <p:nvPr>
            <p:ph type="body" idx="1"/>
          </p:nvPr>
        </p:nvSpPr>
        <p:spPr>
          <a:xfrm>
            <a:off x="4886350" y="1436700"/>
            <a:ext cx="3702600" cy="332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National Association of State Departments of Agriculture</a:t>
            </a:r>
            <a:endParaRPr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National Confectioners Association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National Corn Growers Association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National Council of Farmer Cooperatives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National Milk Producers Federation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North American Meat Institute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Pet Food Institute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Solutions for the Land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Syngenta</a:t>
            </a:r>
            <a:endParaRPr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The Fertilizer Institute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U.S. Dairy Export Council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U.S. Grains Council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U.S. Soybean Export Council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55" name="Google Shape;155;p31"/>
          <p:cNvSpPr txBox="1">
            <a:spLocks noGrp="1"/>
          </p:cNvSpPr>
          <p:nvPr>
            <p:ph type="title"/>
          </p:nvPr>
        </p:nvSpPr>
        <p:spPr>
          <a:xfrm>
            <a:off x="311700" y="240775"/>
            <a:ext cx="8520600" cy="8433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Avenir"/>
                <a:ea typeface="Avenir"/>
                <a:cs typeface="Avenir"/>
                <a:sym typeface="Avenir"/>
              </a:rPr>
              <a:t>Coalition Member Engagement  </a:t>
            </a:r>
            <a:endParaRPr sz="3000"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2"/>
          <p:cNvSpPr txBox="1">
            <a:spLocks noGrp="1"/>
          </p:cNvSpPr>
          <p:nvPr>
            <p:ph type="body" idx="1"/>
          </p:nvPr>
        </p:nvSpPr>
        <p:spPr>
          <a:xfrm>
            <a:off x="780200" y="1171900"/>
            <a:ext cx="7522500" cy="30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400" i="1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Develop a U.S. food &amp; agricultural industry-wide coalition to coordinate engagement in the UN Food Systems Summit 2021</a:t>
            </a:r>
            <a:r>
              <a:rPr lang="en" sz="24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61" name="Google Shape;161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43346" y="2750363"/>
            <a:ext cx="3257315" cy="1454934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32"/>
          <p:cNvSpPr txBox="1">
            <a:spLocks noGrp="1"/>
          </p:cNvSpPr>
          <p:nvPr>
            <p:ph type="title"/>
          </p:nvPr>
        </p:nvSpPr>
        <p:spPr>
          <a:xfrm>
            <a:off x="489000" y="202475"/>
            <a:ext cx="8166000" cy="8433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Coalition Objective</a:t>
            </a:r>
            <a:endParaRPr sz="30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3"/>
          <p:cNvSpPr txBox="1">
            <a:spLocks noGrp="1"/>
          </p:cNvSpPr>
          <p:nvPr>
            <p:ph type="body" idx="1"/>
          </p:nvPr>
        </p:nvSpPr>
        <p:spPr>
          <a:xfrm>
            <a:off x="488900" y="1267250"/>
            <a:ext cx="8166000" cy="30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i="1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Ensure the U.S. food and agriculture sector’s support for innovation, access to diverse production systems and processing technologies, and evidence-based nutrition recommendations that recognize global dietary diversity are prominently featured in UN FSS recommendations.</a:t>
            </a:r>
            <a:r>
              <a:rPr lang="en" i="1"/>
              <a:t> </a:t>
            </a:r>
            <a:endParaRPr/>
          </a:p>
        </p:txBody>
      </p:sp>
      <p:sp>
        <p:nvSpPr>
          <p:cNvPr id="168" name="Google Shape;168;p33"/>
          <p:cNvSpPr txBox="1">
            <a:spLocks noGrp="1"/>
          </p:cNvSpPr>
          <p:nvPr>
            <p:ph type="title"/>
          </p:nvPr>
        </p:nvSpPr>
        <p:spPr>
          <a:xfrm>
            <a:off x="489000" y="250625"/>
            <a:ext cx="8166000" cy="8433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Mission</a:t>
            </a:r>
            <a:endParaRPr sz="30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4"/>
          <p:cNvSpPr txBox="1">
            <a:spLocks noGrp="1"/>
          </p:cNvSpPr>
          <p:nvPr>
            <p:ph type="body" idx="1"/>
          </p:nvPr>
        </p:nvSpPr>
        <p:spPr>
          <a:xfrm>
            <a:off x="533550" y="1158050"/>
            <a:ext cx="8076900" cy="30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venir"/>
              <a:buAutoNum type="arabicPeriod"/>
            </a:pPr>
            <a:r>
              <a:rPr lang="en" sz="15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Develop one central message for U.S. food and agriculture.</a:t>
            </a:r>
            <a:r>
              <a:rPr lang="en" sz="1500" b="1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 </a:t>
            </a:r>
            <a:endParaRPr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venir"/>
              <a:buAutoNum type="arabicPeriod"/>
            </a:pPr>
            <a:r>
              <a:rPr lang="en" sz="15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Coordinate and support the outreach efforts undertaken by individual organizations domestically and with international counterparts to strategically focus on specific aligned countries’ governments.</a:t>
            </a:r>
            <a:r>
              <a:rPr lang="en" sz="1500" b="1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 </a:t>
            </a:r>
            <a:endParaRPr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venir"/>
              <a:buAutoNum type="arabicPeriod"/>
            </a:pPr>
            <a:r>
              <a:rPr lang="en" sz="15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Coordinate engagement in member-state sponsored and independent dialogues and explore holding appropriate individual dialogues.</a:t>
            </a:r>
            <a:r>
              <a:rPr lang="en" sz="1500" b="1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 </a:t>
            </a:r>
            <a:endParaRPr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venir"/>
              <a:buAutoNum type="arabicPeriod"/>
            </a:pPr>
            <a:r>
              <a:rPr lang="en" sz="15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Open and maintain a line of communication with U.S. government representatives and members of the various UN FSS committees, Action Tracks and Champions Network.</a:t>
            </a:r>
            <a:r>
              <a:rPr lang="en" sz="1500" b="1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 </a:t>
            </a:r>
            <a:endParaRPr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385762" lvl="0" indent="-271462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800"/>
              <a:buFont typeface="Arial"/>
              <a:buNone/>
            </a:pPr>
            <a:endParaRPr sz="1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34"/>
          <p:cNvSpPr txBox="1">
            <a:spLocks noGrp="1"/>
          </p:cNvSpPr>
          <p:nvPr>
            <p:ph type="title"/>
          </p:nvPr>
        </p:nvSpPr>
        <p:spPr>
          <a:xfrm>
            <a:off x="489000" y="192825"/>
            <a:ext cx="8166000" cy="8433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Goals</a:t>
            </a:r>
            <a:endParaRPr sz="30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75" name="Google Shape;175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8075" y="3590600"/>
            <a:ext cx="7620000" cy="133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5"/>
          <p:cNvSpPr txBox="1">
            <a:spLocks noGrp="1"/>
          </p:cNvSpPr>
          <p:nvPr>
            <p:ph type="title"/>
          </p:nvPr>
        </p:nvSpPr>
        <p:spPr>
          <a:xfrm>
            <a:off x="0" y="1017850"/>
            <a:ext cx="5360700" cy="2999100"/>
          </a:xfrm>
          <a:prstGeom prst="rect">
            <a:avLst/>
          </a:prstGeom>
          <a:solidFill>
            <a:srgbClr val="000000"/>
          </a:solidFill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 b="1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FSS Recent Happenings</a:t>
            </a:r>
            <a:endParaRPr sz="56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6"/>
          <p:cNvSpPr txBox="1">
            <a:spLocks noGrp="1"/>
          </p:cNvSpPr>
          <p:nvPr>
            <p:ph type="body" idx="1"/>
          </p:nvPr>
        </p:nvSpPr>
        <p:spPr>
          <a:xfrm>
            <a:off x="418525" y="1332675"/>
            <a:ext cx="8315400" cy="323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457200" lvl="0" indent="-341947" algn="l" rtl="0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venir"/>
              <a:buChar char="●"/>
            </a:pPr>
            <a:r>
              <a:rPr lang="en" b="1">
                <a:latin typeface="Avenir"/>
                <a:ea typeface="Avenir"/>
                <a:cs typeface="Avenir"/>
                <a:sym typeface="Avenir"/>
              </a:rPr>
              <a:t>Action Tracks </a:t>
            </a:r>
            <a:endParaRPr b="1">
              <a:latin typeface="Avenir"/>
              <a:ea typeface="Avenir"/>
              <a:cs typeface="Avenir"/>
              <a:sym typeface="Avenir"/>
            </a:endParaRPr>
          </a:p>
          <a:p>
            <a:pPr marL="914400" lvl="1" indent="-341947" algn="l" rtl="0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6666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Action Tracks Publish Summary Paper of Game-Changers in Wave 1 &amp; Action Track Synthesis Reports 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1947" algn="l" rtl="0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venir"/>
              <a:buChar char="●"/>
            </a:pPr>
            <a:r>
              <a:rPr lang="en" b="1">
                <a:latin typeface="Avenir"/>
                <a:ea typeface="Avenir"/>
                <a:cs typeface="Avenir"/>
                <a:sym typeface="Avenir"/>
              </a:rPr>
              <a:t>FSS Related News</a:t>
            </a:r>
            <a:endParaRPr b="1">
              <a:latin typeface="Avenir"/>
              <a:ea typeface="Avenir"/>
              <a:cs typeface="Avenir"/>
              <a:sym typeface="Avenir"/>
            </a:endParaRPr>
          </a:p>
          <a:p>
            <a:pPr marL="914400" lvl="1" indent="-304165" algn="l" rtl="0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77777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Articles from Agnes Kalibata in the Hill, the Guardian 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04165" algn="l" rtl="0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77777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UN Ambassador letter on WTO 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1947" algn="l" rtl="0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venir"/>
              <a:buChar char="●"/>
            </a:pPr>
            <a:r>
              <a:rPr lang="en" b="1">
                <a:latin typeface="Avenir"/>
                <a:ea typeface="Avenir"/>
                <a:cs typeface="Avenir"/>
                <a:sym typeface="Avenir"/>
              </a:rPr>
              <a:t>USG</a:t>
            </a:r>
            <a:endParaRPr b="1">
              <a:latin typeface="Avenir"/>
              <a:ea typeface="Avenir"/>
              <a:cs typeface="Avenir"/>
              <a:sym typeface="Avenir"/>
            </a:endParaRPr>
          </a:p>
          <a:p>
            <a:pPr marL="914400" lvl="1" indent="-341947" algn="l" rtl="0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6666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USDA FAQs expected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41947" algn="l" rtl="0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6666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May US National Dialogue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1947" algn="l" rtl="0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venir"/>
              <a:buChar char="●"/>
            </a:pPr>
            <a:r>
              <a:rPr lang="en" b="1">
                <a:latin typeface="Avenir"/>
                <a:ea typeface="Avenir"/>
                <a:cs typeface="Avenir"/>
                <a:sym typeface="Avenir"/>
              </a:rPr>
              <a:t>Coalition Activity </a:t>
            </a:r>
            <a:endParaRPr b="1">
              <a:latin typeface="Avenir"/>
              <a:ea typeface="Avenir"/>
              <a:cs typeface="Avenir"/>
              <a:sym typeface="Avenir"/>
            </a:endParaRPr>
          </a:p>
          <a:p>
            <a:pPr marL="914400" lvl="1" indent="-341947" algn="l" rtl="0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6666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Solutions from the Land Dialogue and AAA Dialogue  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0" algn="l" rtl="0">
              <a:lnSpc>
                <a:spcPct val="116363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86" name="Google Shape;186;p36"/>
          <p:cNvSpPr txBox="1">
            <a:spLocks noGrp="1"/>
          </p:cNvSpPr>
          <p:nvPr>
            <p:ph type="title"/>
          </p:nvPr>
        </p:nvSpPr>
        <p:spPr>
          <a:xfrm>
            <a:off x="418525" y="309175"/>
            <a:ext cx="8315400" cy="8433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000">
                <a:latin typeface="Avenir"/>
                <a:ea typeface="Avenir"/>
                <a:cs typeface="Avenir"/>
                <a:sym typeface="Avenir"/>
              </a:rPr>
              <a:t>FSS Updates from April</a:t>
            </a:r>
            <a:endParaRPr sz="3000"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7"/>
          <p:cNvSpPr txBox="1">
            <a:spLocks noGrp="1"/>
          </p:cNvSpPr>
          <p:nvPr>
            <p:ph type="title"/>
          </p:nvPr>
        </p:nvSpPr>
        <p:spPr>
          <a:xfrm>
            <a:off x="0" y="1017850"/>
            <a:ext cx="5360700" cy="2999100"/>
          </a:xfrm>
          <a:prstGeom prst="rect">
            <a:avLst/>
          </a:prstGeom>
          <a:solidFill>
            <a:srgbClr val="000000"/>
          </a:solidFill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 b="1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Coalition Progress &amp; Next Steps</a:t>
            </a:r>
            <a:endParaRPr sz="56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1436</TotalTime>
  <Words>1331</Words>
  <Application>Microsoft Macintosh PowerPoint</Application>
  <PresentationFormat>On-screen Show (16:9)</PresentationFormat>
  <Paragraphs>187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Avenir</vt:lpstr>
      <vt:lpstr>Calibri</vt:lpstr>
      <vt:lpstr>Simple Light</vt:lpstr>
      <vt:lpstr>Office Theme</vt:lpstr>
      <vt:lpstr>U.S. Coalition for UN Food Systems Summit Engagement</vt:lpstr>
      <vt:lpstr>Agenda</vt:lpstr>
      <vt:lpstr>Coalition Member Engagement  </vt:lpstr>
      <vt:lpstr>Coalition Objective</vt:lpstr>
      <vt:lpstr>Mission</vt:lpstr>
      <vt:lpstr>Goals</vt:lpstr>
      <vt:lpstr>FSS Recent Happenings</vt:lpstr>
      <vt:lpstr>FSS Updates from April</vt:lpstr>
      <vt:lpstr>Coalition Progress &amp; Next Steps</vt:lpstr>
      <vt:lpstr>Status Update | Timeline</vt:lpstr>
      <vt:lpstr>Phased Approach: Building to the Pre-Summit in July </vt:lpstr>
      <vt:lpstr>April Goals</vt:lpstr>
      <vt:lpstr>PowerPoint Presentation</vt:lpstr>
      <vt:lpstr>Goal One: Messaging &amp; Communications  </vt:lpstr>
      <vt:lpstr>Goal Two: International Outreach </vt:lpstr>
      <vt:lpstr>Goal Three: Engagement in Summit Process with Science Group  </vt:lpstr>
      <vt:lpstr>Independent Dialogue Updates </vt:lpstr>
      <vt:lpstr>Goal Four: Biden Administration Outreach: Political</vt:lpstr>
      <vt:lpstr>Goal Four: Biden Administration Outreach: Career </vt:lpstr>
      <vt:lpstr>Goal Four: Congressional Outreach</vt:lpstr>
      <vt:lpstr>  Coalition Structure &amp; Communication Tools </vt:lpstr>
      <vt:lpstr>Committee and Working Group Structure</vt:lpstr>
      <vt:lpstr>Coalition Schedule</vt:lpstr>
      <vt:lpstr>Communication Tools</vt:lpstr>
      <vt:lpstr>Upcoming Dates</vt:lpstr>
      <vt:lpstr>Upcoming Key Dates</vt:lpstr>
      <vt:lpstr>Other Business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U.S. Coalition for UN Food Systems Summit Engagement</dc:title>
  <cp:lastModifiedBy>AG</cp:lastModifiedBy>
  <cp:revision>4</cp:revision>
  <dcterms:modified xsi:type="dcterms:W3CDTF">2021-04-14T14:47:18Z</dcterms:modified>
</cp:coreProperties>
</file>