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Avenir" panose="02000503020000020003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9vl1ySZSfxfa9h2+QI9SZ3W/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ED9127-A824-42DA-8539-462CB0DE5997}">
  <a:tblStyle styleId="{6CED9127-A824-42DA-8539-462CB0DE5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0"/>
    <p:restoredTop sz="94603"/>
  </p:normalViewPr>
  <p:slideViewPr>
    <p:cSldViewPr snapToGrid="0" snapToObjects="1">
      <p:cViewPr varScale="1">
        <p:scale>
          <a:sx n="101" d="100"/>
          <a:sy n="101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5b3a8d0f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5b3a8d0f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5abf6310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5abf6310f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d5abf6310f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5abf6310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5abf6310f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d5abf6310f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5abf6310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5abf6310f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d5abf6310f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5abf6310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5abf6310f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d5abf6310f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5abf6310f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5abf6310f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d5abf6310f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5abf6310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5abf6310f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5abf6310f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5abf6310f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5abf6310f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d5abf6310f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5b3a8d0f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5b3a8d0f9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d5b3a8d0f9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5abf63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5abf6310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d5abf6310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5abf6310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5abf6310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d5abf6310f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5b3a8d0f9_0_7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5" name="Google Shape;105;gd5b3a8d0f9_0_7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6" name="Google Shape;106;gd5b3a8d0f9_0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b3a8d0f9_0_7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gd5b3a8d0f9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5b3a8d0f9_0_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d5b3a8d0f9_0_7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gd5b3a8d0f9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b3a8d0f9_0_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d5b3a8d0f9_0_8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7" name="Google Shape;117;gd5b3a8d0f9_0_8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gd5b3a8d0f9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5b3a8d0f9_0_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d5b3a8d0f9_0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5b3a8d0f9_0_8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4" name="Google Shape;124;gd5b3a8d0f9_0_8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gd5b3a8d0f9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5b3a8d0f9_0_9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8" name="Google Shape;128;gd5b3a8d0f9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5b3a8d0f9_0_9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5b3a8d0f9_0_9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2" name="Google Shape;132;gd5b3a8d0f9_0_9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gd5b3a8d0f9_0_9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gd5b3a8d0f9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5b3a8d0f9_0_10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gd5b3a8d0f9_0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5b3a8d0f9_0_10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0" name="Google Shape;140;gd5b3a8d0f9_0_10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gd5b3a8d0f9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5b3a8d0f9_0_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5b3a8d0f9_0_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d5b3a8d0f9_0_1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gd5b3a8d0f9_0_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8" name="Google Shape;148;gd5b3a8d0f9_0_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9" name="Google Shape;149;gd5b3a8d0f9_0_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b3a8d0f9_0_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d5b3a8d0f9_0_6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d5b3a8d0f9_0_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media/press-releases/2021/04/23/launching-agriculture-innovation-mission-clim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sda.gov/media/press-releases/2021/04/21/usda-seeks-comments-food-system-supply-chains-response-presi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5b3a8d0f9_0_60"/>
          <p:cNvSpPr txBox="1">
            <a:spLocks noGrp="1"/>
          </p:cNvSpPr>
          <p:nvPr>
            <p:ph type="ctrTitle"/>
          </p:nvPr>
        </p:nvSpPr>
        <p:spPr>
          <a:xfrm>
            <a:off x="415600" y="1437967"/>
            <a:ext cx="11360700" cy="134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UN FSS Science Call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gd5b3a8d0f9_0_60"/>
          <p:cNvSpPr txBox="1">
            <a:spLocks noGrp="1"/>
          </p:cNvSpPr>
          <p:nvPr>
            <p:ph type="subTitle" idx="1"/>
          </p:nvPr>
        </p:nvSpPr>
        <p:spPr>
          <a:xfrm>
            <a:off x="415600" y="2715100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April 28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6" name="Google Shape;156;gd5b3a8d0f9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568" y="3495200"/>
            <a:ext cx="5858867" cy="261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5abf6310f_1_7"/>
          <p:cNvSpPr txBox="1">
            <a:spLocks noGrp="1"/>
          </p:cNvSpPr>
          <p:nvPr>
            <p:ph type="title"/>
          </p:nvPr>
        </p:nvSpPr>
        <p:spPr>
          <a:xfrm>
            <a:off x="415600" y="236025"/>
            <a:ext cx="113607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Action Track 3: Boost Nature-Positive Production </a:t>
            </a:r>
            <a:endParaRPr sz="34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Potential Solutions </a:t>
            </a:r>
            <a:endParaRPr sz="34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9" name="Google Shape;219;gd5abf6310f_1_7"/>
          <p:cNvGraphicFramePr/>
          <p:nvPr/>
        </p:nvGraphicFramePr>
        <p:xfrm>
          <a:off x="340013" y="1340925"/>
          <a:ext cx="11511875" cy="5344485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51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50">
                <a:tc>
                  <a:txBody>
                    <a:bodyPr/>
                    <a:lstStyle/>
                    <a:p>
                      <a:pPr marL="11526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Protect 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A just transition to sustainable agriculture through policy reform and public support. </a:t>
                      </a:r>
                      <a:endParaRPr sz="1200"/>
                    </a:p>
                    <a:p>
                      <a:pPr marL="110540" marR="813612" lvl="0" indent="-1981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Transforming commodity supply chains to benefit people and to protect and restore nature(through the FACT Multi-Stakeholder Dialogue.  3. Strengthening Indigenous and Tribal Peoples’ rights to management of their territories. </a:t>
                      </a:r>
                      <a:endParaRPr sz="1200"/>
                    </a:p>
                    <a:p>
                      <a:pPr marL="110540" marR="2326486" lvl="0" indent="-4419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Develop a “Codex Planetarius” to determine a set of minimum environmental standards to govern global food trade. 5. Global movement to protect and restore riparian buffers in private agricultural lands. </a:t>
                      </a:r>
                      <a:endParaRPr sz="1200"/>
                    </a:p>
                    <a:p>
                      <a:pPr marL="114960" lvl="0" indent="0" algn="l" rtl="0">
                        <a:spcBef>
                          <a:spcPts val="7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Manage  </a:t>
                      </a:r>
                      <a:endParaRPr sz="1200" b="1"/>
                    </a:p>
                    <a:p>
                      <a:pPr marL="10993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Transforming agricultural innovation for climate, nature, and people </a:t>
                      </a:r>
                      <a:endParaRPr sz="1200"/>
                    </a:p>
                    <a:p>
                      <a:pPr marL="11130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7.Adopting nature-positive livestock production systems </a:t>
                      </a:r>
                      <a:endParaRPr sz="1200"/>
                    </a:p>
                    <a:p>
                      <a:pPr marL="110388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 Adopting regenerative agricultural practices for resilient landscapes at scale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 Scaling-out Agroecological Production Systems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 Increasing agrobiodiversity for improved production and resilience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 Sustain and Expand Sustainable Resilient Blue Food Production Systems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Aligning policies with nature-positive production Mainstream nature-positive production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 Reducing on-farm and post-harvest food loss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 Broadening the genetic base of nature-positive production systems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15.$200M Climate Smart Food Systems Impact Investment Fund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925">
                <a:tc>
                  <a:txBody>
                    <a:bodyPr/>
                    <a:lstStyle/>
                    <a:p>
                      <a:pPr marL="11526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Restore </a:t>
                      </a:r>
                      <a:endParaRPr sz="1200" b="1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 Addressing ‘invisible’ underwater issues for food systems: The “blue food” revolution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 Delivering healthier diets and restoring land through tree-based food production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18.Restoring grasslands, shrublands and savannahs through extensive livestock-based food systems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19.Enhanced restoration monitoring and data to guide investment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 Shifting the way stakeholders engage with evidence to enhance food system decision making.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 Strengthening Landscape Partnerships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22. Soils Investment Hub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23.Building global initiative to address soil health and carbon sequestration.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24. Indigenous peoples’ food systems: conservation and biocentric restoration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5abf6310f_1_13"/>
          <p:cNvSpPr txBox="1">
            <a:spLocks noGrp="1"/>
          </p:cNvSpPr>
          <p:nvPr>
            <p:ph type="title"/>
          </p:nvPr>
        </p:nvSpPr>
        <p:spPr>
          <a:xfrm>
            <a:off x="415600" y="236025"/>
            <a:ext cx="113607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Action Track 4: Advance Equitable Livelihoods </a:t>
            </a:r>
            <a:endParaRPr sz="34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Potential Solutions - 1</a:t>
            </a:r>
            <a:endParaRPr sz="34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6" name="Google Shape;226;gd5abf6310f_1_13"/>
          <p:cNvGraphicFramePr/>
          <p:nvPr/>
        </p:nvGraphicFramePr>
        <p:xfrm>
          <a:off x="385713" y="1651650"/>
          <a:ext cx="11420475" cy="3804065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42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0025">
                <a:tc>
                  <a:txBody>
                    <a:bodyPr/>
                    <a:lstStyle/>
                    <a:p>
                      <a:pPr marL="11450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Institutionalizing Rights  </a:t>
                      </a:r>
                      <a:endParaRPr sz="1200" b="1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Strengthen labour regulations by placing people’s dignity and rights at the centre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Improve governance of labour markets in food systems </a:t>
                      </a:r>
                      <a:endParaRPr sz="1200"/>
                    </a:p>
                    <a:p>
                      <a:pPr marL="11054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 Promote ratification and effective implementation of international labour standards </a:t>
                      </a:r>
                      <a:endParaRPr sz="1200"/>
                    </a:p>
                    <a:p>
                      <a:pPr marL="10612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Securing land tenure rights for resilient and sustainable food systems </a:t>
                      </a:r>
                      <a:endParaRPr sz="1200"/>
                    </a:p>
                    <a:p>
                      <a:pPr marL="11054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 Institutionalize and mainstream the anti-discrimination and labour rights of migrant (foreign)workers in agriculture and across the food chain </a:t>
                      </a:r>
                      <a:endParaRPr sz="1200"/>
                    </a:p>
                    <a:p>
                      <a:pPr marL="109627" lvl="0" indent="0" algn="l" rtl="0">
                        <a:spcBef>
                          <a:spcPts val="1021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Strengthen Social Dialogue </a:t>
                      </a:r>
                      <a:endParaRPr sz="1200" b="1"/>
                    </a:p>
                    <a:p>
                      <a:pPr marL="111304" marR="598803" lvl="0" indent="-1371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Establishing or improving social dialogue mechanisms as powerful means of finding common solutions to problems, advancing decent work and social justice 7. Strengthening organization in the agri-food sector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50">
                <a:tc>
                  <a:txBody>
                    <a:bodyPr/>
                    <a:lstStyle/>
                    <a:p>
                      <a:pPr marL="11526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Building people’s knowledge, practice, and agency </a:t>
                      </a:r>
                      <a:endParaRPr sz="1200" b="1"/>
                    </a:p>
                    <a:p>
                      <a:pPr marL="11038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 Promote inclusive and sustainable agroecological network chains for small farmers and indigenous communities linked to rural and urban consumers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50">
                <a:tc>
                  <a:txBody>
                    <a:bodyPr/>
                    <a:lstStyle/>
                    <a:p>
                      <a:pPr marL="11541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New forms of policy development </a:t>
                      </a:r>
                      <a:endParaRPr sz="1200" b="1"/>
                    </a:p>
                    <a:p>
                      <a:pPr marL="11054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 Engaging with cities and local governments for equitable livelihoods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925">
                <a:tc>
                  <a:txBody>
                    <a:bodyPr/>
                    <a:lstStyle/>
                    <a:p>
                      <a:pPr marL="11526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Business and technology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 Bridging the digital divide and increasing access to information and services in food systems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 Commitment by main supermarket chains to buy locally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Global matching investment fund for small-scale producers’ organizations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gd5abf6310f_1_32"/>
          <p:cNvGraphicFramePr/>
          <p:nvPr/>
        </p:nvGraphicFramePr>
        <p:xfrm>
          <a:off x="385700" y="1954025"/>
          <a:ext cx="11420475" cy="2392680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42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925">
                <a:tc>
                  <a:txBody>
                    <a:bodyPr/>
                    <a:lstStyle/>
                    <a:p>
                      <a:pPr marL="11526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Equitable Investment and uptake </a:t>
                      </a:r>
                      <a:endParaRPr sz="1200" b="1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 Invest in the future-making food systems finance accessible for rural people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 Public Development Bank Initiative to Catalyze Green and Inclusive Food System Investments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 Change relationships of power in ways that ensure a fair share of resources through the MACProtocol (Mining, Agriculture, and Construction) Protocol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50">
                <a:tc>
                  <a:txBody>
                    <a:bodyPr/>
                    <a:lstStyle/>
                    <a:p>
                      <a:pPr marL="11587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Livelihood support and diversification </a:t>
                      </a:r>
                      <a:endParaRPr sz="1200" b="1"/>
                    </a:p>
                    <a:p>
                      <a:pPr marL="120752" marR="2495269" lvl="0" indent="0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 Agri-SME Business Development Platform: the first global multi-stakeholder engine for inclusive and equitable agri-value-chains 17. Farmer Field and Business Schools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925">
                <a:tc>
                  <a:txBody>
                    <a:bodyPr/>
                    <a:lstStyle/>
                    <a:p>
                      <a:pPr marL="11526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Extending social protection coverage to all </a:t>
                      </a:r>
                      <a:endParaRPr sz="1200" b="1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 Social protection in coherence with agri-food systems related sectors </a:t>
                      </a:r>
                      <a:endParaRPr sz="1200"/>
                    </a:p>
                    <a:p>
                      <a:pPr marL="12075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 Integrating Gender Transformative Approaches for Equity and Justice in Food Systems </a:t>
                      </a:r>
                      <a:endParaRPr sz="1200"/>
                    </a:p>
                    <a:p>
                      <a:pPr marL="10856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 Living incomes and wages in value chains for small-scale farmers and agricultural workers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3" name="Google Shape;233;gd5abf6310f_1_32"/>
          <p:cNvSpPr txBox="1">
            <a:spLocks noGrp="1"/>
          </p:cNvSpPr>
          <p:nvPr>
            <p:ph type="title"/>
          </p:nvPr>
        </p:nvSpPr>
        <p:spPr>
          <a:xfrm>
            <a:off x="415600" y="236025"/>
            <a:ext cx="113607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Action Track 4: Advance Equitable Livelihoods </a:t>
            </a:r>
            <a:endParaRPr sz="34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Potential Solutions - 2 </a:t>
            </a:r>
            <a:endParaRPr sz="34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5abf6310f_1_19"/>
          <p:cNvSpPr txBox="1">
            <a:spLocks noGrp="1"/>
          </p:cNvSpPr>
          <p:nvPr>
            <p:ph type="title"/>
          </p:nvPr>
        </p:nvSpPr>
        <p:spPr>
          <a:xfrm>
            <a:off x="415650" y="153575"/>
            <a:ext cx="113607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Action Track 5: Build resilience to vulnerabilities, shocks and stress Potential Solutions</a:t>
            </a:r>
            <a:endParaRPr sz="34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0" name="Google Shape;240;gd5abf6310f_1_19"/>
          <p:cNvGraphicFramePr/>
          <p:nvPr/>
        </p:nvGraphicFramePr>
        <p:xfrm>
          <a:off x="143175" y="1258475"/>
          <a:ext cx="11905625" cy="5341200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9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325">
                <a:tc>
                  <a:txBody>
                    <a:bodyPr/>
                    <a:lstStyle/>
                    <a:p>
                      <a:pPr marL="11541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Food Systems Resilience: Integrative Nexus approaches and Multi-Risk Reduction &amp; Management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Food and peace facility in countries facing conflict-related humanitarian crises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 Nutrition sensitive social protection schemes </a:t>
                      </a:r>
                      <a:endParaRPr sz="1200"/>
                    </a:p>
                    <a:p>
                      <a:pPr marL="10612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Blended financing mechanism to small projects/initiatives locally owned by women and youth </a:t>
                      </a:r>
                      <a:endParaRPr sz="1200"/>
                    </a:p>
                    <a:p>
                      <a:pPr marL="10993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Community gardens utilizing vertical farming tools for food security </a:t>
                      </a:r>
                      <a:endParaRPr sz="1200"/>
                    </a:p>
                    <a:p>
                      <a:pPr marL="110540" marR="1657756" lvl="0" indent="-152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 Expanded and improved food security forecasting and monitoring, based on the IPC as the accepted global food security analysis standard </a:t>
                      </a:r>
                      <a:endParaRPr sz="1200"/>
                    </a:p>
                    <a:p>
                      <a:pPr marL="110540" marR="1657756" lvl="0" indent="-152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 E-commerce eco-system solution for rural transformation (platforms to reach last mile households)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 Tools for accelerated breeding and trait mining underserved crops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 Harvest-tenure rights provided by mobile grain storages to reduce post-harvest losses in sub-Saharan Africa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 Adaptive human-centric approach to resilient and sustainable water management  </a:t>
                      </a:r>
                      <a:endParaRPr sz="1200"/>
                    </a:p>
                    <a:p>
                      <a:pPr marL="108559" marR="2567987" lvl="0" indent="0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23. The Global Network against food crises, an innovative approach to address complex food crises with integrative approaches 24. Establish a global centre for risk assessment &amp; policy response on conflict and hunger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25. Systemic approaches to risk analysis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Universal Food Access to build resilience </a:t>
                      </a:r>
                      <a:endParaRPr sz="1200" b="1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Strategic food reserves to smooth consumption shocks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 Use of International agreements previously negotiated in the Committee of World Food Security, Voluntary Guidelines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 Institutional demand driven transformation – leveraging local procurement for systemic value chain change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 Universal food access: enacting food as a public good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 Enriching child’s food &amp; nutritional education and situation through web-based tools, including food into the curricula, and providing school meals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875">
                <a:tc>
                  <a:txBody>
                    <a:bodyPr/>
                    <a:lstStyle/>
                    <a:p>
                      <a:pPr marL="11130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Climate resilient pathways to food system transformation </a:t>
                      </a:r>
                      <a:endParaRPr sz="1200" b="1"/>
                    </a:p>
                    <a:p>
                      <a:pPr marL="11130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 Empower women’s agency and leadership in developing resilience solutions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 Integrated approach for sustainable soil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The Sahel Resilience Initiative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 Agroforestry practices in arid and semi-arid lands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 Advance wide-scale adoption of agro-ecology within farms and rangelands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 Long-term conservation of food diversity in gene banks and in the field, and sustained diversification of the Food Basket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22. Community-based decision-making mechanisms and information systems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5abf6310f_2_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400" b="1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Comment Opportunities and Future Solutions  </a:t>
            </a:r>
            <a:endParaRPr sz="34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7" name="Google Shape;247;gd5abf6310f_2_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Highlight: Recently Launched Agriculture Innovation Mission for Climate (</a:t>
            </a:r>
            <a:r>
              <a:rPr lang="en" sz="24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AIM for Climate</a:t>
            </a:r>
            <a:r>
              <a:rPr lang="en" sz="2400">
                <a:latin typeface="Avenir"/>
                <a:ea typeface="Avenir"/>
                <a:cs typeface="Avenir"/>
                <a:sym typeface="Avenir"/>
              </a:rPr>
              <a:t>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Action: </a:t>
            </a:r>
            <a:r>
              <a:rPr lang="en" sz="2400">
                <a:latin typeface="Avenir"/>
                <a:ea typeface="Avenir"/>
                <a:cs typeface="Avenir"/>
                <a:sym typeface="Avenir"/>
              </a:rPr>
              <a:t>We have our Coalition principles, are there any other solutions we can get behind?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USDA Comment Period: USDA </a:t>
            </a:r>
            <a:r>
              <a:rPr lang="en" sz="24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seeking comments</a:t>
            </a:r>
            <a:r>
              <a:rPr lang="en" sz="2400">
                <a:latin typeface="Avenir"/>
                <a:ea typeface="Avenir"/>
                <a:cs typeface="Avenir"/>
                <a:sym typeface="Avenir"/>
              </a:rPr>
              <a:t> on Food System Supply Chains in Response to President Biden’s February EO on Resilience. Comments by May 21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5abf6310f_2_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Agenda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gd5abf6310f_2_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969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venir"/>
              <a:buChar char="●"/>
            </a:pPr>
            <a:r>
              <a:rPr lang="en" sz="19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UN FSS Mechanism and Action Track Updates</a:t>
            </a:r>
            <a:endParaRPr sz="19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596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venir"/>
              <a:buChar char="●"/>
            </a:pPr>
            <a:r>
              <a:rPr lang="en" sz="19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Science Papers Overview/Submissions</a:t>
            </a:r>
            <a:endParaRPr sz="19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596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venir"/>
              <a:buChar char="●"/>
            </a:pPr>
            <a:r>
              <a:rPr lang="en" sz="19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Summary of Action Track Synthesis Reports (Game Changers Wave One)</a:t>
            </a:r>
            <a:endParaRPr sz="19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596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venir"/>
              <a:buChar char="●"/>
            </a:pPr>
            <a:r>
              <a:rPr lang="en" sz="19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Comment Opportunities and Future Solutions  </a:t>
            </a:r>
            <a:endParaRPr sz="19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5969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Avenir"/>
              <a:buChar char="●"/>
            </a:pPr>
            <a:r>
              <a:rPr lang="en" sz="1900"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Science Group Call Cadence </a:t>
            </a:r>
            <a:endParaRPr sz="1900"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9"/>
              <a:buFont typeface="Avenir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FSS Engagement Mechanisms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771600" cy="5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326"/>
              <a:buNone/>
            </a:pPr>
            <a:endParaRPr sz="22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Action Track submissions (Game Changers)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Summit Dialogues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○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Member State Sponsored (</a:t>
            </a:r>
            <a:r>
              <a:rPr lang="en" sz="22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 hosted one in January 2021</a:t>
            </a: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○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Global 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○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Independent 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Digital “Community” Platform 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50326"/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50326"/>
              <a:buNone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Stakeholder Engagement Mechanisms 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Private Sector Guiding Group (PSGG) including the CFS Private Sector Mechanism, Consumer Goods Forum, WBCSD and more.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Civil Society group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Indigenous People Platform WFP and FAO.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43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Youth Group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6756"/>
              <a:buNone/>
            </a:pPr>
            <a:endParaRPr dirty="0"/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2"/>
          </p:nvPr>
        </p:nvSpPr>
        <p:spPr>
          <a:xfrm>
            <a:off x="7411992" y="1727033"/>
            <a:ext cx="4364400" cy="4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Governing Body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1788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○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Special Envoy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○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 Task Force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○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Advisory Committee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○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Scientific Committee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19170" lvl="1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venir"/>
              <a:buChar char="○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Champions Network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8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FSS Action Tracks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530867" y="1616300"/>
            <a:ext cx="3488800" cy="5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lvl="0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FSS is guided by “Action Tracks” that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do the day to day work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609585" lvl="0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These tracks are collecting “game-changing solutions” to help meet the SDGs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17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These solutions will be compiled and inform/result in a set of recommendations that come from the FSS 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6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01" y="1690932"/>
            <a:ext cx="7799033" cy="440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11360700" cy="94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venir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Action Track Progress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lvl="0" indent="-4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Char char="●"/>
            </a:pPr>
            <a:r>
              <a:rPr lang="en" sz="2233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Synthesis Reports:</a:t>
            </a:r>
            <a:r>
              <a:rPr lang="en" sz="223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Each Action Track consolidated approximately 20 individual solutions received and published an outline of their progress in Action Track Synthesis Papers </a:t>
            </a:r>
            <a:endParaRPr sz="2900"/>
          </a:p>
          <a:p>
            <a:pPr marL="609584" lvl="0" indent="-4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Char char="●"/>
            </a:pPr>
            <a:r>
              <a:rPr lang="en" sz="2233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Science Papers: </a:t>
            </a:r>
            <a:r>
              <a:rPr lang="en" sz="223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Action Tracks and the Science Group also published Science Papers </a:t>
            </a:r>
            <a:endParaRPr sz="2233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lvl="0" indent="-4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Char char="●"/>
            </a:pPr>
            <a:r>
              <a:rPr lang="en" sz="2233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Public Forums: </a:t>
            </a:r>
            <a:r>
              <a:rPr lang="en" sz="223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Several Action Tracks (2,3,4) hosted Public Forums to Provide Updates</a:t>
            </a:r>
            <a:endParaRPr sz="2900"/>
          </a:p>
          <a:p>
            <a:pPr marL="609585" lvl="0" indent="-4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Char char="●"/>
            </a:pPr>
            <a:r>
              <a:rPr lang="en" sz="223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Action Tracks 1, 5 are upcoming in May </a:t>
            </a:r>
            <a:endParaRPr sz="2233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5abf6310f_2_19"/>
          <p:cNvSpPr txBox="1">
            <a:spLocks noGrp="1"/>
          </p:cNvSpPr>
          <p:nvPr>
            <p:ph type="title"/>
          </p:nvPr>
        </p:nvSpPr>
        <p:spPr>
          <a:xfrm>
            <a:off x="415600" y="593376"/>
            <a:ext cx="11360700" cy="85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>
                <a:latin typeface="Avenir"/>
                <a:ea typeface="Avenir"/>
                <a:cs typeface="Avenir"/>
                <a:sym typeface="Avenir"/>
              </a:rPr>
              <a:t>Science Papers</a:t>
            </a:r>
            <a:endParaRPr sz="345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d5abf6310f_2_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Scientific Group Papers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Healthy diet: A definition for the United Nations Food Systems Summit 2021</a:t>
            </a:r>
            <a:endParaRPr>
              <a:highlight>
                <a:srgbClr val="FFF2CC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Food  Systems – Definition,  Concept  and Application  for  the UN  Food Systems Summit</a:t>
            </a:r>
            <a:endParaRPr>
              <a:highlight>
                <a:srgbClr val="FFF2CC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Ensuring Access to Safe &amp; Nutritious Food for All Through Transformation of Food Systems – a paper on Action Track 1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Shifting to Healthy and Sustainable Consumption Patterns –  a paper  on Action Track 2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Boosting Nature Positive Production at Sufficient Scale – a paper on Action Track 3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Advance Equitable Livelihoods – a paper on Action Track 4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Building  Resilience  to  Vulnerabilities,  Shocks,  &amp;  Stresses  –  a  paper  on  Action Track 5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Coalition has developed redline overviews of two papers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64285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Submit comments to: info@fss2021.org, which is the same mechanism used by the USG.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5b3a8d0f9_0_1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Action Track Synthesis Reports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gd5b3a8d0f9_0_1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09584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A first wave of more than 1200 ideas and propositions to improve food systems to achieve the SDGs were generated  public forums and surveys.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609584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The Action Tracks considered and assessed  these ideas and propositions against 3 key criteria collectively (impact  at  scale,  actionability,  sustainability)  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Coalition has done initial review and developed a summary document (excel/word docs) for review on this call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 b="1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Action:</a:t>
            </a:r>
            <a:r>
              <a:rPr lang="en" sz="2300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Coalition members submit game-changers by April 30 (First Wave) via Action Track surveys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 b="1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Action:</a:t>
            </a:r>
            <a:r>
              <a:rPr lang="en" sz="2300"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Coalition members submit game-changers to USDA compendium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can we best help the group coordinate on submissions?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abf6310f_0_0"/>
          <p:cNvSpPr txBox="1">
            <a:spLocks noGrp="1"/>
          </p:cNvSpPr>
          <p:nvPr>
            <p:ph type="title"/>
          </p:nvPr>
        </p:nvSpPr>
        <p:spPr>
          <a:xfrm>
            <a:off x="304800" y="236025"/>
            <a:ext cx="115683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44"/>
              <a:t>Action Track 1: Ensure Access to Safe and Nutritious Food for All- Potential Solutions </a:t>
            </a:r>
            <a:endParaRPr sz="38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4" name="Google Shape;204;gd5abf6310f_0_0"/>
          <p:cNvGraphicFramePr/>
          <p:nvPr/>
        </p:nvGraphicFramePr>
        <p:xfrm>
          <a:off x="304800" y="1340925"/>
          <a:ext cx="11433100" cy="5212940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4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25">
                <a:tc>
                  <a:txBody>
                    <a:bodyPr/>
                    <a:lstStyle/>
                    <a:p>
                      <a:pPr marL="11526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Reducing Hunger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Establish a cross-Action Track “2030 End Hunger Fund” </a:t>
                      </a:r>
                      <a:endParaRPr sz="1200"/>
                    </a:p>
                    <a:p>
                      <a:pPr marL="110540" marR="591779" lvl="0" indent="-1981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Build new public-private partnerships that incentivize and enable precision agriculture companies to ensure access for low-income, smallholder farmers 3. Scale-up social protection programmes </a:t>
                      </a:r>
                      <a:endParaRPr sz="1200"/>
                    </a:p>
                    <a:p>
                      <a:pPr marL="10612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Launch a multi-donor-funded financing facility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 Develop Clean Energy Information and Coordination Platforms </a:t>
                      </a:r>
                      <a:endParaRPr sz="1200"/>
                    </a:p>
                    <a:p>
                      <a:pPr marL="10993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Launch a multi-stakeholder effort to widely implement highly integrated, sustainable cold chains </a:t>
                      </a:r>
                      <a:endParaRPr sz="1200"/>
                    </a:p>
                    <a:p>
                      <a:pPr marL="114503" lvl="0" indent="0" algn="l" rtl="0">
                        <a:spcBef>
                          <a:spcPts val="7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Increasing Access to, and Desirability of, Nutritious Foods </a:t>
                      </a:r>
                      <a:endParaRPr sz="1200" b="1"/>
                    </a:p>
                    <a:p>
                      <a:pPr marL="110388" marR="1600069" lvl="0" indent="914" algn="l" rtl="0">
                        <a:lnSpc>
                          <a:spcPct val="9996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 Create a new public-private partnership mechanism to provide the investment and operational capacity needed to improve infrastructure 8. Incentivize food systems change towards equitable food marketing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 Scale up a Workforce Nutrition Alliance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 Promote women-led enterprises to grow and sell nutritious but neglected crops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 Make social protection programmes more nutrition sensitive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Implement comprehensive school food programmes in every country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 Create a global virtual nutritious food innovation hub for SMEs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 Foster a global conversation around coherence for healthier food environment policies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 Launch a new alliance to end anaemia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 Scale up biofortified crops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700">
                <a:tc>
                  <a:txBody>
                    <a:bodyPr/>
                    <a:lstStyle/>
                    <a:p>
                      <a:pPr marL="11496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Make Food Safer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 Develop a new global food safety index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 Develop a Global Alliance on Safe Food for All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 Assemble and launch a Food Safety Toolkit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800">
                <a:tc>
                  <a:txBody>
                    <a:bodyPr/>
                    <a:lstStyle/>
                    <a:p>
                      <a:pPr marL="11130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Cross-Cutting Actions </a:t>
                      </a:r>
                      <a:endParaRPr sz="1200" b="1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 Foster shared learning on Food System Transformation Pathways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 Develop new standards and legal frameworks to drive private-sector change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" name="Google Shape;205;gd5abf6310f_0_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5abf6310f_2_0"/>
          <p:cNvSpPr txBox="1">
            <a:spLocks noGrp="1"/>
          </p:cNvSpPr>
          <p:nvPr>
            <p:ph type="title"/>
          </p:nvPr>
        </p:nvSpPr>
        <p:spPr>
          <a:xfrm>
            <a:off x="415600" y="236025"/>
            <a:ext cx="113607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/>
              <a:t>Action Track 2: Shift to Sustainable Consumption Patterns Potential Solutions</a:t>
            </a:r>
            <a:endParaRPr sz="34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2" name="Google Shape;212;gd5abf6310f_2_0"/>
          <p:cNvGraphicFramePr/>
          <p:nvPr/>
        </p:nvGraphicFramePr>
        <p:xfrm>
          <a:off x="415600" y="1566525"/>
          <a:ext cx="11360700" cy="4915075"/>
        </p:xfrm>
        <a:graphic>
          <a:graphicData uri="http://schemas.openxmlformats.org/drawingml/2006/table">
            <a:tbl>
              <a:tblPr>
                <a:noFill/>
                <a:tableStyleId>{6CED9127-A824-42DA-8539-462CB0DE5997}</a:tableStyleId>
              </a:tblPr>
              <a:tblGrid>
                <a:gridCol w="113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200">
                <a:tc>
                  <a:txBody>
                    <a:bodyPr/>
                    <a:lstStyle/>
                    <a:p>
                      <a:pPr marL="11541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Food Environments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Food systems framework </a:t>
                      </a:r>
                      <a:endParaRPr sz="1200"/>
                    </a:p>
                    <a:p>
                      <a:pPr marL="108559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City region food strategies: Local food markets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 Fiscal policy measures </a:t>
                      </a:r>
                      <a:endParaRPr sz="1200"/>
                    </a:p>
                    <a:p>
                      <a:pPr marL="10612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 Formal and informal education strategies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 National food system action hubs </a:t>
                      </a:r>
                      <a:endParaRPr sz="1200"/>
                    </a:p>
                    <a:p>
                      <a:pPr marL="10993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 Mobilizing civil society and lifting up youth-led initiatives </a:t>
                      </a:r>
                      <a:endParaRPr sz="1200"/>
                    </a:p>
                    <a:p>
                      <a:pPr marL="11130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 Labeling: Front of pack nutrition and eco labelling </a:t>
                      </a:r>
                      <a:endParaRPr sz="1200"/>
                    </a:p>
                    <a:p>
                      <a:pPr marL="111302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Food Demand </a:t>
                      </a:r>
                      <a:endParaRPr sz="1200" b="1"/>
                    </a:p>
                    <a:p>
                      <a:pPr marL="110388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 Power dynamics: Transforming power dynamics that shape food demand </a:t>
                      </a:r>
                      <a:endParaRPr sz="1200"/>
                    </a:p>
                    <a:p>
                      <a:pPr marL="11054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 Breastfeeding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10. Package of demand interventions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650">
                <a:tc>
                  <a:txBody>
                    <a:bodyPr/>
                    <a:lstStyle/>
                    <a:p>
                      <a:pPr marL="11541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Food Waste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 Food is never waste-Interventions to deliver more circular food systems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 150x50x30: 150 countries reduce their food loss and waste by 50%, by 2030 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 Activate the Activists: ending food waste through a global activist network 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 Investing $1 trillion to reduce global food loss of high-impact commodities by 2025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650">
                <a:tc>
                  <a:txBody>
                    <a:bodyPr/>
                    <a:lstStyle/>
                    <a:p>
                      <a:pPr marL="11130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Cross-Cutting Solutions 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 A Just Transition of livestock production</a:t>
                      </a:r>
                      <a:endParaRPr sz="1200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 Food-based dietary guidelines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11130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Cross Cutting lever –Gender </a:t>
                      </a:r>
                      <a:endParaRPr sz="1200" b="1"/>
                    </a:p>
                    <a:p>
                      <a:pPr marL="120751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 Develop new regional food safety centers and network them</a:t>
                      </a:r>
                      <a:endParaRPr sz="12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2003</Words>
  <Application>Microsoft Macintosh PowerPoint</Application>
  <PresentationFormat>Widescreen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Roboto</vt:lpstr>
      <vt:lpstr>Avenir</vt:lpstr>
      <vt:lpstr>Office Theme</vt:lpstr>
      <vt:lpstr>Simple Light</vt:lpstr>
      <vt:lpstr>UN FSS Science Call</vt:lpstr>
      <vt:lpstr>Agenda </vt:lpstr>
      <vt:lpstr>FSS Engagement Mechanisms  </vt:lpstr>
      <vt:lpstr>FSS Action Tracks </vt:lpstr>
      <vt:lpstr>Action Track Progress </vt:lpstr>
      <vt:lpstr>Science Papers</vt:lpstr>
      <vt:lpstr>Action Track Synthesis Reports </vt:lpstr>
      <vt:lpstr>Action Track 1: Ensure Access to Safe and Nutritious Food for All- Potential Solutions  </vt:lpstr>
      <vt:lpstr>Action Track 2: Shift to Sustainable Consumption Patterns Potential Solutions </vt:lpstr>
      <vt:lpstr>Action Track 3: Boost Nature-Positive Production  Potential Solutions  </vt:lpstr>
      <vt:lpstr>Action Track 4: Advance Equitable Livelihoods  Potential Solutions - 1 </vt:lpstr>
      <vt:lpstr>Action Track 4: Advance Equitable Livelihoods  Potential Solutions - 2  </vt:lpstr>
      <vt:lpstr>Action Track 5: Build resilience to vulnerabilities, shocks and stress Potential Solutions </vt:lpstr>
      <vt:lpstr>Comment Opportunities and Future Solutions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FSS Science Call</dc:title>
  <dc:creator>AG</dc:creator>
  <cp:lastModifiedBy>AG</cp:lastModifiedBy>
  <cp:revision>2</cp:revision>
  <dcterms:created xsi:type="dcterms:W3CDTF">2021-04-28T11:28:19Z</dcterms:created>
  <dcterms:modified xsi:type="dcterms:W3CDTF">2021-04-30T10:52:32Z</dcterms:modified>
</cp:coreProperties>
</file>