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  <p:sldMasterId id="214748366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5" roundtripDataSignature="AMtx7mgwTeUAm/FMCHGiQ+MgzQU43mBD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5B70833-AED6-4E50-8441-5D827FF72080}">
  <a:tblStyle styleId="{15B70833-AED6-4E50-8441-5D827FF7208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E9EB1B3F-3CD9-4A88-A74B-41E60DFA4195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customschemas.google.com/relationships/presentationmetadata" Target="metadata"/><Relationship Id="rId12" Type="http://schemas.openxmlformats.org/officeDocument/2006/relationships/slide" Target="slides/slide5.xml"/><Relationship Id="rId34" Type="http://schemas.openxmlformats.org/officeDocument/2006/relationships/slide" Target="slides/slide27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6" name="Google Shape;196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4" name="Google Shape;224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d70dd075b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d70dd075b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Google Shape;23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d70dd075bd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9" name="Google Shape;249;gd70dd075b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d70dd075b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5" name="Google Shape;255;gd70dd075b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1" name="Google Shape;26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d70dd075bd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d70dd075bd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4" name="Google Shape;27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0" name="Google Shape;28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Working group calls are biweekly </a:t>
            </a:r>
            <a:endParaRPr/>
          </a:p>
        </p:txBody>
      </p:sp>
      <p:sp>
        <p:nvSpPr>
          <p:cNvPr id="285" name="Google Shape;285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1" name="Google Shape;29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7" name="Google Shape;29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3" name="Google Shape;30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8" name="Google Shape;308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4" name="Google Shape;314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d70dd075bd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gd70dd075bd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d70dd075bd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d70dd075bd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d70dd075bd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d70dd075bd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d70dd075bd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d70dd075bd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4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4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4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5" name="Google Shape;45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4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7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4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34"/>
          <p:cNvSpPr txBox="1"/>
          <p:nvPr>
            <p:ph idx="1" type="body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6" name="Google Shape;66;p3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3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36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76" name="Google Shape;76;p3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38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2" name="Google Shape;82;p3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3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4" name="Google Shape;84;p3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7" name="Google Shape;87;p48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8" name="Google Shape;88;p48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9" name="Google Shape;89;p4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p4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1" name="Google Shape;91;p4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0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" name="Google Shape;1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9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49"/>
          <p:cNvSpPr txBox="1"/>
          <p:nvPr>
            <p:ph idx="1" type="body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5" name="Google Shape;95;p49"/>
          <p:cNvSpPr txBox="1"/>
          <p:nvPr>
            <p:ph idx="2" type="body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6" name="Google Shape;96;p49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7" name="Google Shape;97;p49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8" name="Google Shape;98;p4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p4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0" name="Google Shape;100;p4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5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5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5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5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5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2"/>
          <p:cNvSpPr txBox="1"/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52"/>
          <p:cNvSpPr txBox="1"/>
          <p:nvPr>
            <p:ph idx="1" type="body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13" name="Google Shape;113;p52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4" name="Google Shape;114;p5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5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5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3"/>
          <p:cNvSpPr txBox="1"/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9" name="Google Shape;119;p53"/>
          <p:cNvSpPr/>
          <p:nvPr>
            <p:ph idx="2" type="pic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p53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21" name="Google Shape;121;p5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5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5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54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7" name="Google Shape;127;p5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8" name="Google Shape;128;p5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5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5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55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3" name="Google Shape;133;p5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p5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5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1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3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3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" name="Google Shape;21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2"/>
          <p:cNvSpPr txBox="1"/>
          <p:nvPr>
            <p:ph type="title"/>
          </p:nvPr>
        </p:nvSpPr>
        <p:spPr>
          <a:xfrm>
            <a:off x="628650" y="273844"/>
            <a:ext cx="78867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3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32"/>
          <p:cNvSpPr txBox="1"/>
          <p:nvPr>
            <p:ph idx="1" type="body"/>
          </p:nvPr>
        </p:nvSpPr>
        <p:spPr>
          <a:xfrm>
            <a:off x="628650" y="1171890"/>
            <a:ext cx="7886700" cy="30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9" name="Google Shape;29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0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" name="Google Shape;32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5" name="Google Shape;35;p4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9" name="Google Shape;39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venir"/>
              <a:buNone/>
              <a:defRPr i="0" sz="2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venir"/>
              <a:buChar char="●"/>
              <a:defRPr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○"/>
              <a:defRPr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■"/>
              <a:defRPr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●"/>
              <a:defRPr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○"/>
              <a:defRPr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■"/>
              <a:defRPr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●"/>
              <a:defRPr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○"/>
              <a:defRPr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■"/>
              <a:defRPr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3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3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3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3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www.betterseed.org/un-food-systems-coalition/" TargetMode="External"/><Relationship Id="rId4" Type="http://schemas.openxmlformats.org/officeDocument/2006/relationships/hyperlink" Target="https://drive.google.com/drive/u/3/folders/1caD22cEUV8ea-Vh_Y1QMsO-CWxVFWkWH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foodsystems.community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foodsystems.community/?attachment=2564&amp;document_type=document&amp;download_document_file=1&amp;document_file=201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agroecologyresearchaction.org/scientists-boycott-the-2021-un-food-systems-summit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usda.gov/media/press-releases/2021/04/23/launching-agriculture-innovation-mission-climate#:~:text=The%20goal%20of%20AIM%20for,in%20support%20of%20climate%20action.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"/>
          <p:cNvSpPr txBox="1"/>
          <p:nvPr>
            <p:ph type="ctrTitle"/>
          </p:nvPr>
        </p:nvSpPr>
        <p:spPr>
          <a:xfrm>
            <a:off x="311708" y="519150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22931"/>
              <a:buNone/>
            </a:pPr>
            <a:r>
              <a:rPr lang="en" sz="4700">
                <a:latin typeface="Avenir"/>
                <a:ea typeface="Avenir"/>
                <a:cs typeface="Avenir"/>
                <a:sym typeface="Avenir"/>
              </a:rPr>
              <a:t>U.S. Coalition for UN Food Systems Summit Engagement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1" name="Google Shape;141;p1"/>
          <p:cNvSpPr txBox="1"/>
          <p:nvPr>
            <p:ph idx="1" type="subTitle"/>
          </p:nvPr>
        </p:nvSpPr>
        <p:spPr>
          <a:xfrm>
            <a:off x="311700" y="251945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May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4th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42" name="Google Shape;14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83851" y="3096050"/>
            <a:ext cx="4394150" cy="196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9"/>
          <p:cNvSpPr txBox="1"/>
          <p:nvPr>
            <p:ph type="title"/>
          </p:nvPr>
        </p:nvSpPr>
        <p:spPr>
          <a:xfrm>
            <a:off x="0" y="1017850"/>
            <a:ext cx="5360700" cy="2999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</a:pPr>
            <a:r>
              <a:rPr b="1" lang="en" sz="29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Coalition Actions &amp; Next Steps</a:t>
            </a:r>
            <a:endParaRPr b="1" sz="5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p10"/>
          <p:cNvGrpSpPr/>
          <p:nvPr/>
        </p:nvGrpSpPr>
        <p:grpSpPr>
          <a:xfrm>
            <a:off x="311840" y="2503185"/>
            <a:ext cx="8520345" cy="532575"/>
            <a:chOff x="0" y="810809"/>
            <a:chExt cx="11360459" cy="710100"/>
          </a:xfrm>
        </p:grpSpPr>
        <p:sp>
          <p:nvSpPr>
            <p:cNvPr id="199" name="Google Shape;199;p10"/>
            <p:cNvSpPr/>
            <p:nvPr/>
          </p:nvSpPr>
          <p:spPr>
            <a:xfrm>
              <a:off x="0" y="810809"/>
              <a:ext cx="1775100" cy="710100"/>
            </a:xfrm>
            <a:prstGeom prst="chevron">
              <a:avLst>
                <a:gd fmla="val 50000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0"/>
            <p:cNvSpPr txBox="1"/>
            <p:nvPr/>
          </p:nvSpPr>
          <p:spPr>
            <a:xfrm>
              <a:off x="355013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000" lIns="45000" spcFirstLastPara="1" rIns="15000" wrap="square" tIns="15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en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March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0"/>
            <p:cNvSpPr/>
            <p:nvPr/>
          </p:nvSpPr>
          <p:spPr>
            <a:xfrm>
              <a:off x="1597559" y="810809"/>
              <a:ext cx="1775100" cy="710100"/>
            </a:xfrm>
            <a:prstGeom prst="chevron">
              <a:avLst>
                <a:gd fmla="val 50000" name="adj"/>
              </a:avLst>
            </a:prstGeom>
            <a:solidFill>
              <a:srgbClr val="56BCD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0"/>
            <p:cNvSpPr txBox="1"/>
            <p:nvPr/>
          </p:nvSpPr>
          <p:spPr>
            <a:xfrm>
              <a:off x="195257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000" lIns="45000" spcFirstLastPara="1" rIns="15000" wrap="square" tIns="15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en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April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0"/>
            <p:cNvSpPr/>
            <p:nvPr/>
          </p:nvSpPr>
          <p:spPr>
            <a:xfrm>
              <a:off x="3195119" y="810809"/>
              <a:ext cx="1775100" cy="710100"/>
            </a:xfrm>
            <a:prstGeom prst="chevron">
              <a:avLst>
                <a:gd fmla="val 50000" name="adj"/>
              </a:avLst>
            </a:prstGeom>
            <a:solidFill>
              <a:srgbClr val="50C9B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0"/>
            <p:cNvSpPr txBox="1"/>
            <p:nvPr/>
          </p:nvSpPr>
          <p:spPr>
            <a:xfrm>
              <a:off x="355013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000" lIns="45000" spcFirstLastPara="1" rIns="15000" wrap="square" tIns="15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en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May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0"/>
            <p:cNvSpPr/>
            <p:nvPr/>
          </p:nvSpPr>
          <p:spPr>
            <a:xfrm>
              <a:off x="4792679" y="810809"/>
              <a:ext cx="1775100" cy="710100"/>
            </a:xfrm>
            <a:prstGeom prst="chevron">
              <a:avLst>
                <a:gd fmla="val 50000" name="adj"/>
              </a:avLst>
            </a:prstGeom>
            <a:solidFill>
              <a:srgbClr val="4CC3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0"/>
            <p:cNvSpPr txBox="1"/>
            <p:nvPr/>
          </p:nvSpPr>
          <p:spPr>
            <a:xfrm>
              <a:off x="514769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000" lIns="45000" spcFirstLastPara="1" rIns="15000" wrap="square" tIns="15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en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June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0"/>
            <p:cNvSpPr/>
            <p:nvPr/>
          </p:nvSpPr>
          <p:spPr>
            <a:xfrm>
              <a:off x="6390239" y="810809"/>
              <a:ext cx="1775100" cy="710100"/>
            </a:xfrm>
            <a:prstGeom prst="chevron">
              <a:avLst>
                <a:gd fmla="val 50000" name="adj"/>
              </a:avLst>
            </a:prstGeom>
            <a:solidFill>
              <a:srgbClr val="49BF6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0"/>
            <p:cNvSpPr txBox="1"/>
            <p:nvPr/>
          </p:nvSpPr>
          <p:spPr>
            <a:xfrm>
              <a:off x="674525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000" lIns="45000" spcFirstLastPara="1" rIns="15000" wrap="square" tIns="15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en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July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0"/>
            <p:cNvSpPr/>
            <p:nvPr/>
          </p:nvSpPr>
          <p:spPr>
            <a:xfrm>
              <a:off x="7987799" y="810809"/>
              <a:ext cx="1775100" cy="710100"/>
            </a:xfrm>
            <a:prstGeom prst="chevron">
              <a:avLst>
                <a:gd fmla="val 50000" name="adj"/>
              </a:avLst>
            </a:prstGeom>
            <a:solidFill>
              <a:srgbClr val="4FB5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0"/>
            <p:cNvSpPr txBox="1"/>
            <p:nvPr/>
          </p:nvSpPr>
          <p:spPr>
            <a:xfrm>
              <a:off x="834281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000" lIns="45000" spcFirstLastPara="1" rIns="15000" wrap="square" tIns="15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en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August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9585359" y="810809"/>
              <a:ext cx="1775100" cy="710100"/>
            </a:xfrm>
            <a:prstGeom prst="chevron">
              <a:avLst>
                <a:gd fmla="val 50000" name="adj"/>
              </a:avLst>
            </a:prstGeom>
            <a:solidFill>
              <a:srgbClr val="70AD4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0"/>
            <p:cNvSpPr txBox="1"/>
            <p:nvPr/>
          </p:nvSpPr>
          <p:spPr>
            <a:xfrm>
              <a:off x="994037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000" lIns="45000" spcFirstLastPara="1" rIns="15000" wrap="square" tIns="15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en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September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13" name="Google Shape;213;p10"/>
          <p:cNvCxnSpPr>
            <a:stCxn id="214" idx="1"/>
          </p:cNvCxnSpPr>
          <p:nvPr/>
        </p:nvCxnSpPr>
        <p:spPr>
          <a:xfrm>
            <a:off x="1702425" y="2271775"/>
            <a:ext cx="0" cy="229200"/>
          </a:xfrm>
          <a:prstGeom prst="straightConnector1">
            <a:avLst/>
          </a:prstGeom>
          <a:noFill/>
          <a:ln cap="flat" cmpd="sng" w="22225">
            <a:solidFill>
              <a:srgbClr val="56BCD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5" name="Google Shape;215;p10"/>
          <p:cNvSpPr txBox="1"/>
          <p:nvPr/>
        </p:nvSpPr>
        <p:spPr>
          <a:xfrm>
            <a:off x="1428682" y="3420818"/>
            <a:ext cx="1290900" cy="484800"/>
          </a:xfrm>
          <a:prstGeom prst="rect">
            <a:avLst/>
          </a:prstGeom>
          <a:noFill/>
          <a:ln cap="flat" cmpd="sng" w="22225">
            <a:solidFill>
              <a:srgbClr val="56BCD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4.15 | </a:t>
            </a:r>
            <a:r>
              <a:rPr b="0" i="0" lang="en" sz="9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Message Playbook for Outreach Finalized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6" name="Google Shape;216;p10"/>
          <p:cNvCxnSpPr/>
          <p:nvPr/>
        </p:nvCxnSpPr>
        <p:spPr>
          <a:xfrm>
            <a:off x="2074121" y="3051559"/>
            <a:ext cx="0" cy="331200"/>
          </a:xfrm>
          <a:prstGeom prst="straightConnector1">
            <a:avLst/>
          </a:prstGeom>
          <a:noFill/>
          <a:ln cap="flat" cmpd="sng" w="22225">
            <a:solidFill>
              <a:srgbClr val="56BCD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7" name="Google Shape;217;p10"/>
          <p:cNvSpPr txBox="1"/>
          <p:nvPr/>
        </p:nvSpPr>
        <p:spPr>
          <a:xfrm>
            <a:off x="5157744" y="3493873"/>
            <a:ext cx="1053600" cy="484800"/>
          </a:xfrm>
          <a:prstGeom prst="rect">
            <a:avLst/>
          </a:prstGeom>
          <a:noFill/>
          <a:ln cap="flat" cmpd="sng" w="22225">
            <a:solidFill>
              <a:srgbClr val="49BF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7.19-21 | </a:t>
            </a:r>
            <a:r>
              <a:rPr b="0" i="0" lang="en" sz="9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UN FSS Pre-Meeting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Rome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8" name="Google Shape;218;p10"/>
          <p:cNvCxnSpPr/>
          <p:nvPr/>
        </p:nvCxnSpPr>
        <p:spPr>
          <a:xfrm>
            <a:off x="5685798" y="3051559"/>
            <a:ext cx="0" cy="418800"/>
          </a:xfrm>
          <a:prstGeom prst="straightConnector1">
            <a:avLst/>
          </a:prstGeom>
          <a:noFill/>
          <a:ln cap="flat" cmpd="sng" w="22225">
            <a:solidFill>
              <a:srgbClr val="49BF6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9" name="Google Shape;219;p10"/>
          <p:cNvSpPr txBox="1"/>
          <p:nvPr/>
        </p:nvSpPr>
        <p:spPr>
          <a:xfrm>
            <a:off x="7218260" y="1694142"/>
            <a:ext cx="852300" cy="346200"/>
          </a:xfrm>
          <a:prstGeom prst="rect">
            <a:avLst/>
          </a:prstGeom>
          <a:noFill/>
          <a:ln cap="flat" cmpd="sng" w="22225">
            <a:solidFill>
              <a:srgbClr val="70AD4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9.1 | </a:t>
            </a:r>
            <a:r>
              <a:rPr b="0" i="0" lang="en" sz="9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UN FSS &amp; Report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0" name="Google Shape;220;p10"/>
          <p:cNvCxnSpPr/>
          <p:nvPr/>
        </p:nvCxnSpPr>
        <p:spPr>
          <a:xfrm>
            <a:off x="7644343" y="2083509"/>
            <a:ext cx="0" cy="418800"/>
          </a:xfrm>
          <a:prstGeom prst="straightConnector1">
            <a:avLst/>
          </a:prstGeom>
          <a:noFill/>
          <a:ln cap="flat" cmpd="sng" w="22225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1" name="Google Shape;221;p10"/>
          <p:cNvSpPr txBox="1"/>
          <p:nvPr>
            <p:ph idx="4294967295" type="title"/>
          </p:nvPr>
        </p:nvSpPr>
        <p:spPr>
          <a:xfrm>
            <a:off x="311700" y="309050"/>
            <a:ext cx="8520600" cy="843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Status Update | Timeline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14" name="Google Shape;214;p10"/>
          <p:cNvSpPr txBox="1"/>
          <p:nvPr/>
        </p:nvSpPr>
        <p:spPr>
          <a:xfrm>
            <a:off x="1702425" y="2167825"/>
            <a:ext cx="4059600" cy="207900"/>
          </a:xfrm>
          <a:prstGeom prst="rect">
            <a:avLst/>
          </a:prstGeom>
          <a:noFill/>
          <a:ln cap="flat" cmpd="sng" w="22225">
            <a:solidFill>
              <a:srgbClr val="56BCD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4.1 - 7.19 | Outreach to Domestic and International Stakeholders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6"/>
          <p:cNvSpPr txBox="1"/>
          <p:nvPr>
            <p:ph idx="1" type="body"/>
          </p:nvPr>
        </p:nvSpPr>
        <p:spPr>
          <a:xfrm>
            <a:off x="533550" y="1158050"/>
            <a:ext cx="8076900" cy="30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AutoNum type="arabicPeriod"/>
            </a:pP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Develop one central message for U.S. food and agriculture.</a:t>
            </a:r>
            <a:r>
              <a:rPr b="1"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AutoNum type="arabicPeriod"/>
            </a:pP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Coordinate and support the outreach efforts undertaken by individual organizations domestically and with international counterparts to strategically focus on specific aligned countries’ governments.</a:t>
            </a:r>
            <a:r>
              <a:rPr b="1"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AutoNum type="arabicPeriod"/>
            </a:pP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Coordinate engagement in member-state sponsored and independent dialogues and explore holding appropriate individual dialogues.</a:t>
            </a:r>
            <a:r>
              <a:rPr b="1"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AutoNum type="arabicPeriod"/>
            </a:pP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Open and maintain a line of communication with U.S. government representatives and members of the various UN FSS committees, Action Tracks and Champions Network.</a:t>
            </a:r>
            <a:r>
              <a:rPr b="1"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71462" lvl="0" marL="385762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6"/>
          <p:cNvSpPr txBox="1"/>
          <p:nvPr>
            <p:ph type="title"/>
          </p:nvPr>
        </p:nvSpPr>
        <p:spPr>
          <a:xfrm>
            <a:off x="489000" y="192825"/>
            <a:ext cx="8166000" cy="843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rgbClr val="000000"/>
                </a:solidFill>
              </a:rPr>
              <a:t>Coalition </a:t>
            </a: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Goals</a:t>
            </a:r>
            <a:endParaRPr sz="30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28" name="Google Shape;22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8075" y="3590600"/>
            <a:ext cx="7620000" cy="133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d70dd075bd_0_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Strategy Recap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4" name="Google Shape;234;gd70dd075bd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AutoNum type="arabicPeriod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Elevate messages and engage highest levels of US government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AutoNum type="arabicPeriod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Arm USG with information they need to engage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AutoNum type="arabicPeriod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Create support internationally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AutoNum type="arabicPeriod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Plan for 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negative</a:t>
            </a: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outcome or response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1"/>
          <p:cNvSpPr txBox="1"/>
          <p:nvPr>
            <p:ph type="title"/>
          </p:nvPr>
        </p:nvSpPr>
        <p:spPr>
          <a:xfrm>
            <a:off x="454350" y="108875"/>
            <a:ext cx="8235300" cy="641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6"/>
              <a:buNone/>
            </a:pPr>
            <a:r>
              <a:rPr lang="en" sz="2370">
                <a:latin typeface="Avenir"/>
                <a:ea typeface="Avenir"/>
                <a:cs typeface="Avenir"/>
                <a:sym typeface="Avenir"/>
              </a:rPr>
              <a:t>Phased Approach: Building to the Pre-Summit in July </a:t>
            </a:r>
            <a:endParaRPr sz="2100">
              <a:latin typeface="Avenir"/>
              <a:ea typeface="Avenir"/>
              <a:cs typeface="Avenir"/>
              <a:sym typeface="Avenir"/>
            </a:endParaRPr>
          </a:p>
        </p:txBody>
      </p:sp>
      <p:graphicFrame>
        <p:nvGraphicFramePr>
          <p:cNvPr id="240" name="Google Shape;240;p11"/>
          <p:cNvGraphicFramePr/>
          <p:nvPr/>
        </p:nvGraphicFramePr>
        <p:xfrm>
          <a:off x="454338" y="61795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{E9EB1B3F-3CD9-4A88-A74B-41E60DFA4195}</a:tableStyleId>
              </a:tblPr>
              <a:tblGrid>
                <a:gridCol w="8235300"/>
              </a:tblGrid>
              <a:tr h="386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Phase 1 March-April</a:t>
                      </a:r>
                      <a:endParaRPr b="1" sz="1300" u="none" cap="none" strike="noStrik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  <a:tr h="868125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Information Gathering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Messaging  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Identifying Key Touch Points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Starting Outreach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Monitoring/Engagement with Working Groups</a:t>
                      </a:r>
                      <a:endParaRPr sz="1200" u="none" cap="none" strike="noStrik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386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Phase 2: Mid-April to May</a:t>
                      </a:r>
                      <a:endParaRPr sz="1300" u="none" cap="none" strike="noStrik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798100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Continue outreach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, share messages 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Increase engagement with USG and international counterparts 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Develop and align on plan for response to July/Summit outcomes</a:t>
                      </a:r>
                      <a:endParaRPr sz="120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386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Phase 3: Mid May-June</a:t>
                      </a:r>
                      <a:endParaRPr sz="1300" u="none" cap="none" strike="noStrik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</a:tr>
              <a:tr h="371200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Prepare for the pre-summit, including follow up calls to key stakeholders and engagement with WG activities </a:t>
                      </a:r>
                      <a:endParaRPr sz="1200" u="none" cap="none" strike="noStrik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386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Phase 4: July Pre Summit</a:t>
                      </a:r>
                      <a:endParaRPr sz="1300" u="none" cap="none" strike="noStrik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584650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Attend the Pre-Summit meeting, report back, and adjust communication strategy and engagement accordingly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rPr b="1" lang="en" sz="14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Goal:</a:t>
            </a:r>
            <a:r>
              <a:rPr b="1" lang="en" sz="1469">
                <a:solidFill>
                  <a:srgbClr val="000000"/>
                </a:solidFill>
              </a:rPr>
              <a:t> Develop a message playbook encompassing common coalition understanding of Summit opportunities/challenges, key asks, and compelling proof points to support coalition views</a:t>
            </a:r>
            <a:endParaRPr b="1" sz="1469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t/>
            </a:r>
            <a:endParaRPr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rPr b="1"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Communication Documents Completed:</a:t>
            </a:r>
            <a:endParaRPr b="1"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03893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9"/>
              <a:buFont typeface="Avenir"/>
              <a:buChar char="●"/>
            </a:pPr>
            <a:r>
              <a:rPr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Outreach doc for Intl. Stakeholders</a:t>
            </a:r>
            <a:endParaRPr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03893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9"/>
              <a:buFont typeface="Avenir"/>
              <a:buChar char="●"/>
            </a:pPr>
            <a:r>
              <a:rPr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Outreach doc for </a:t>
            </a:r>
            <a:r>
              <a:rPr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Domestic</a:t>
            </a:r>
            <a:r>
              <a:rPr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Stakeholders </a:t>
            </a:r>
            <a:endParaRPr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t/>
            </a:r>
            <a:endParaRPr b="1"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rPr b="1"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Progress:</a:t>
            </a:r>
            <a:endParaRPr b="1"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03893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9"/>
              <a:buFont typeface="Avenir"/>
              <a:buChar char="●"/>
            </a:pPr>
            <a:r>
              <a:rPr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Finalizing Contributions/Commitment Fact Sheet </a:t>
            </a:r>
            <a:endParaRPr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03893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9"/>
              <a:buFont typeface="Avenir"/>
              <a:buChar char="●"/>
            </a:pPr>
            <a:r>
              <a:rPr lang="en" sz="1369">
                <a:solidFill>
                  <a:srgbClr val="000000"/>
                </a:solidFill>
              </a:rPr>
              <a:t>Two-pager s</a:t>
            </a:r>
            <a:r>
              <a:rPr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ummary of game-changers</a:t>
            </a:r>
            <a:r>
              <a:rPr lang="en" sz="1369">
                <a:solidFill>
                  <a:srgbClr val="000000"/>
                </a:solidFill>
              </a:rPr>
              <a:t> from Action Track Synthesis Reports (</a:t>
            </a:r>
            <a:r>
              <a:rPr i="1" lang="en" sz="1369">
                <a:solidFill>
                  <a:srgbClr val="000000"/>
                </a:solidFill>
              </a:rPr>
              <a:t>out for feedback, though usable for Coalition members</a:t>
            </a:r>
            <a:r>
              <a:rPr lang="en" sz="1369">
                <a:solidFill>
                  <a:srgbClr val="000000"/>
                </a:solidFill>
              </a:rPr>
              <a:t>)</a:t>
            </a:r>
            <a:endParaRPr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t/>
            </a:r>
            <a:endParaRPr b="1"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rPr b="1"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Next Steps:</a:t>
            </a:r>
            <a:endParaRPr sz="1369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03893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9"/>
              <a:buFont typeface="Avenir"/>
              <a:buChar char="●"/>
            </a:pPr>
            <a:r>
              <a:rPr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Continue to </a:t>
            </a:r>
            <a:r>
              <a:rPr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collect</a:t>
            </a:r>
            <a:r>
              <a:rPr lang="en" sz="136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Coalition Contributions</a:t>
            </a:r>
            <a:endParaRPr sz="1369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SzPts val="1368"/>
              <a:buNone/>
            </a:pPr>
            <a:r>
              <a:t/>
            </a:r>
            <a:endParaRPr sz="855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6" name="Google Shape;246;p14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Messaging &amp; Communications  </a:t>
            </a:r>
            <a:endParaRPr i="1"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d70dd075bd_0_6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Goal:</a:t>
            </a:r>
            <a:r>
              <a:rPr b="1" lang="en" sz="1700">
                <a:solidFill>
                  <a:schemeClr val="dk1"/>
                </a:solidFill>
                <a:highlight>
                  <a:srgbClr val="FFFFFF"/>
                </a:highlight>
              </a:rPr>
              <a:t> Secure meetings with key political staff in Biden Administration to push for strong UN FSS </a:t>
            </a:r>
            <a:r>
              <a:rPr b="1" lang="en" sz="1700">
                <a:highlight>
                  <a:srgbClr val="FFFFFF"/>
                </a:highlight>
              </a:rPr>
              <a:t>e</a:t>
            </a:r>
            <a:r>
              <a:rPr b="1" lang="en" sz="1700">
                <a:solidFill>
                  <a:schemeClr val="dk1"/>
                </a:solidFill>
                <a:highlight>
                  <a:srgbClr val="FFFFFF"/>
                </a:highlight>
              </a:rPr>
              <a:t>ngagement</a:t>
            </a:r>
            <a:r>
              <a:rPr b="1" lang="en" sz="1700">
                <a:highlight>
                  <a:srgbClr val="FFFFFF"/>
                </a:highlight>
              </a:rPr>
              <a:t>, </a:t>
            </a:r>
            <a:r>
              <a:rPr b="1" lang="en" sz="1700">
                <a:solidFill>
                  <a:schemeClr val="dk1"/>
                </a:solidFill>
                <a:highlight>
                  <a:srgbClr val="FFFFFF"/>
                </a:highlight>
              </a:rPr>
              <a:t>strategic lead</a:t>
            </a:r>
            <a:r>
              <a:rPr b="1" lang="en" sz="1700">
                <a:highlight>
                  <a:srgbClr val="FFFFFF"/>
                </a:highlight>
              </a:rPr>
              <a:t>ership, and international coalition building</a:t>
            </a:r>
            <a:endParaRPr b="1" sz="17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t/>
            </a:r>
            <a:endParaRPr b="1" sz="16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Update: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Char char="●"/>
            </a:pPr>
            <a:r>
              <a:rPr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Meeting request directed at </a:t>
            </a: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Secretaries of State &amp; Agriculture on April 22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0168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Char char="●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Political staff meetings (Focus: USDA, USAID, State)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Char char="○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USDA: Coalition members </a:t>
            </a:r>
            <a:r>
              <a:rPr lang="en" sz="1600">
                <a:solidFill>
                  <a:srgbClr val="000000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met with </a:t>
            </a: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Meeting Deputy Undersecretary Jason Hafemeister 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Char char="○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USAID: </a:t>
            </a:r>
            <a:r>
              <a:rPr lang="en" sz="1600">
                <a:highlight>
                  <a:schemeClr val="lt1"/>
                </a:highlight>
              </a:rPr>
              <a:t>Scheduling call with</a:t>
            </a: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 Deputy Assistant Administrator Mike Michener 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Char char="○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State: Scheduling call with Jennifer Harhigh 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Char char="●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Complementary outreach communication with career staff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Next Steps: </a:t>
            </a:r>
            <a:endParaRPr b="1"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Char char="●"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Scheduling calls with key politicals at State/USAID with Coalition members </a:t>
            </a:r>
            <a:endParaRPr sz="16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Char char="●"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Targeting White House Domestic Policy Council, UN Ambassador </a:t>
            </a:r>
            <a:r>
              <a:rPr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Coalition GA call this week (May 6th) </a:t>
            </a:r>
            <a:endParaRPr sz="1600"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5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150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2" name="Google Shape;252;gd70dd075bd_0_65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Biden Administration Outreach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d70dd075bd_0_55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>
                <a:latin typeface="Avenir"/>
                <a:ea typeface="Avenir"/>
                <a:cs typeface="Avenir"/>
                <a:sym typeface="Avenir"/>
              </a:rPr>
              <a:t>Congressional Outreach</a:t>
            </a:r>
            <a:endParaRPr sz="282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8" name="Google Shape;258;gd70dd075bd_0_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7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Goal: </a:t>
            </a:r>
            <a:r>
              <a:rPr b="1" lang="en" sz="1706">
                <a:solidFill>
                  <a:schemeClr val="dk1"/>
                </a:solidFill>
                <a:highlight>
                  <a:schemeClr val="lt1"/>
                </a:highlight>
              </a:rPr>
              <a:t> Brief key Committees and outreach to Members to gain support</a:t>
            </a:r>
            <a:endParaRPr b="1"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Targets for </a:t>
            </a:r>
            <a:r>
              <a:rPr b="1"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briefing</a:t>
            </a:r>
            <a:r>
              <a:rPr b="1"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included: </a:t>
            </a:r>
            <a:endParaRPr b="1" sz="14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1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House and Senate Agriculture Committee</a:t>
            </a:r>
            <a:endParaRPr sz="1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1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House &amp; Senate Foreign Affairs Committee  </a:t>
            </a:r>
            <a:endParaRPr sz="14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Update: </a:t>
            </a:r>
            <a:endParaRPr b="1" sz="14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Hosted meetings with both majority and minority Staff on the House and Senate Agriculture Committees and </a:t>
            </a: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Senate Foreign Relations Minority staff </a:t>
            </a:r>
            <a:endParaRPr sz="14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Continuing to work on the remaining 3 committee meetings with a meeting upcoming additional meeting with Sen. Ag Committee Minority staff</a:t>
            </a:r>
            <a:endParaRPr sz="14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Next Steps: </a:t>
            </a:r>
            <a:endParaRPr b="1" sz="14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Requests for some targeted additional office meetings to complement main committee-focused wave</a:t>
            </a:r>
            <a:endParaRPr sz="14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Looping back with Committees to share how details from initial USDA meeting and explore </a:t>
            </a:r>
            <a:r>
              <a:rPr lang="en" sz="1400">
                <a:highlight>
                  <a:srgbClr val="FFFFFF"/>
                </a:highlight>
              </a:rPr>
              <a:t>opportunities for the </a:t>
            </a: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Hill to </a:t>
            </a:r>
            <a:r>
              <a:rPr lang="en" sz="1400">
                <a:highlight>
                  <a:srgbClr val="FFFFFF"/>
                </a:highlight>
              </a:rPr>
              <a:t>engage</a:t>
            </a: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with </a:t>
            </a:r>
            <a:r>
              <a:rPr lang="en" sz="1400">
                <a:highlight>
                  <a:srgbClr val="FFFFFF"/>
                </a:highlight>
              </a:rPr>
              <a:t>the </a:t>
            </a: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Administration </a:t>
            </a:r>
            <a:endParaRPr sz="14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5882"/>
              <a:buNone/>
            </a:pPr>
            <a:r>
              <a:rPr b="1" lang="en" sz="68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Goal</a:t>
            </a:r>
            <a:r>
              <a:rPr lang="en" sz="68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b="1" lang="en" sz="6800">
                <a:solidFill>
                  <a:srgbClr val="000000"/>
                </a:solidFill>
              </a:rPr>
              <a:t>Engage Coalition’s international counterparts to engage their own governments</a:t>
            </a:r>
            <a:endParaRPr sz="68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2500"/>
              <a:buNone/>
            </a:pPr>
            <a:r>
              <a:rPr b="1" lang="en" sz="6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Update: </a:t>
            </a:r>
            <a:endParaRPr b="1" sz="64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sz="6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Hosted briefings with </a:t>
            </a:r>
            <a:r>
              <a:rPr lang="en" sz="6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coalition</a:t>
            </a:r>
            <a:r>
              <a:rPr lang="en" sz="6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member counterparts to educate/plan to brief their governments</a:t>
            </a:r>
            <a:endParaRPr sz="6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sz="6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Coordinated with International WG on outreach opportunities</a:t>
            </a:r>
            <a:endParaRPr sz="6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sz="6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Continuing fact-finding calls to small number of foreign governments </a:t>
            </a:r>
            <a:endParaRPr sz="6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2500"/>
              <a:buNone/>
            </a:pPr>
            <a:r>
              <a:rPr b="1" lang="en" sz="6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Next Steps: </a:t>
            </a:r>
            <a:endParaRPr b="1" sz="64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6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Reviewing country list and </a:t>
            </a:r>
            <a:r>
              <a:rPr lang="en" sz="6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coordinate</a:t>
            </a:r>
            <a:r>
              <a:rPr lang="en" sz="6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to cover any games with International WG</a:t>
            </a:r>
            <a:endParaRPr sz="64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11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7839"/>
              <a:buNone/>
            </a:pPr>
            <a:r>
              <a:rPr b="1" lang="en" sz="611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64" name="Google Shape;264;p15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2900">
                <a:latin typeface="Avenir"/>
                <a:ea typeface="Avenir"/>
                <a:cs typeface="Avenir"/>
                <a:sym typeface="Avenir"/>
              </a:rPr>
              <a:t>International Outreach </a:t>
            </a:r>
            <a:endParaRPr sz="29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d70dd075bd_0_140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Priority Country Targets </a:t>
            </a:r>
            <a:endParaRPr/>
          </a:p>
        </p:txBody>
      </p:sp>
      <p:sp>
        <p:nvSpPr>
          <p:cNvPr id="270" name="Google Shape;270;gd70dd075bd_0_140"/>
          <p:cNvSpPr txBox="1"/>
          <p:nvPr>
            <p:ph idx="1" type="body"/>
          </p:nvPr>
        </p:nvSpPr>
        <p:spPr>
          <a:xfrm>
            <a:off x="481125" y="1176675"/>
            <a:ext cx="3936300" cy="3966900"/>
          </a:xfrm>
          <a:prstGeom prst="rect">
            <a:avLst/>
          </a:prstGeom>
          <a:solidFill>
            <a:srgbClr val="D9EAD3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 u="sng"/>
              <a:t>Target 1</a:t>
            </a:r>
            <a:endParaRPr b="1" sz="1600" u="sng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Canada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Australia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Argentina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Brazil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New Zealand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United Kingdom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Western Hemisphere (through IICA)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Japan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Korea</a:t>
            </a:r>
            <a:endParaRPr sz="160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gd70dd075bd_0_140"/>
          <p:cNvSpPr txBox="1"/>
          <p:nvPr/>
        </p:nvSpPr>
        <p:spPr>
          <a:xfrm>
            <a:off x="4792525" y="1176675"/>
            <a:ext cx="3885000" cy="43098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 u="sng">
                <a:latin typeface="Avenir"/>
                <a:ea typeface="Avenir"/>
                <a:cs typeface="Avenir"/>
                <a:sym typeface="Avenir"/>
              </a:rPr>
              <a:t>Target 2</a:t>
            </a:r>
            <a:endParaRPr b="1" sz="1600" u="sng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EU (select countries)  Netherlands, Denmark, Ireland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Africa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 	S. Africa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 	AGRA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 	Africa Union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 	Morocco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Israel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Saudi Arabia and/or UAE (on behalf of Gulf Cooperation Council)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Hungary/Poland/Slovakia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Philippines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Indonesia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VIetnam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Chile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Bahamas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Agenda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8" name="Google Shape;148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 u="sng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655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●"/>
            </a:pPr>
            <a:r>
              <a:rPr lang="en" sz="17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Welcome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●"/>
            </a:pPr>
            <a:r>
              <a:rPr lang="en" sz="17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Coalition Member Engagement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●"/>
            </a:pPr>
            <a:r>
              <a:rPr lang="en" sz="17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UN FSS Recent Happenings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●"/>
            </a:pPr>
            <a:r>
              <a:rPr lang="en" sz="17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Coalition Actions and Next Steps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●"/>
            </a:pPr>
            <a:r>
              <a:rPr lang="en" sz="170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Organization and Communication Tools</a:t>
            </a:r>
            <a:endParaRPr sz="17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365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●"/>
            </a:pPr>
            <a:r>
              <a:rPr lang="en" sz="1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Next Call | Tuesday, May 25th</a:t>
            </a:r>
            <a:endParaRPr sz="17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6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6874"/>
              <a:buNone/>
            </a:pPr>
            <a:r>
              <a:rPr lang="en" sz="2911">
                <a:latin typeface="Avenir"/>
                <a:ea typeface="Avenir"/>
                <a:cs typeface="Avenir"/>
                <a:sym typeface="Avenir"/>
              </a:rPr>
              <a:t>Engagement in Summit Process with Science Group 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7" name="Google Shape;277;p16"/>
          <p:cNvSpPr txBox="1"/>
          <p:nvPr>
            <p:ph idx="1" type="body"/>
          </p:nvPr>
        </p:nvSpPr>
        <p:spPr>
          <a:xfrm>
            <a:off x="311700" y="1152475"/>
            <a:ext cx="8595600" cy="3567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46"/>
              <a:buNone/>
            </a:pPr>
            <a:r>
              <a:rPr lang="en" sz="1808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Goal: Equip Coalition members with tools to submit feedback into the FSS mechanism and USG</a:t>
            </a:r>
            <a:endParaRPr sz="1808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Update: </a:t>
            </a:r>
            <a:endParaRPr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893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80"/>
              <a:buFont typeface="Avenir"/>
              <a:buChar char="●"/>
            </a:pPr>
            <a:r>
              <a:rPr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USDA </a:t>
            </a:r>
            <a:r>
              <a:rPr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preparing responses with Interagency WG </a:t>
            </a:r>
            <a:r>
              <a:rPr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(Action Track Synthesis, Science Reports, Compendium)</a:t>
            </a:r>
            <a:endParaRPr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Coalition</a:t>
            </a:r>
            <a:endParaRPr i="1"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893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80"/>
              <a:buFont typeface="Avenir"/>
              <a:buChar char="●"/>
            </a:pPr>
            <a:r>
              <a:rPr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Finalizing two-pager: Review of action track synthesis reports and summary document for review on Sci/Comms WG call</a:t>
            </a:r>
            <a:endParaRPr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893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80"/>
              <a:buFont typeface="Avenir"/>
              <a:buChar char="●"/>
            </a:pPr>
            <a:r>
              <a:rPr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Provided overview for of two Science-Papers (Healthy diet &amp; sustainability definition)</a:t>
            </a:r>
            <a:endParaRPr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893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80"/>
              <a:buFont typeface="Avenir"/>
              <a:buChar char="●"/>
            </a:pPr>
            <a:r>
              <a:rPr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Independent Dialogue Reports submitted: From Animal Agriculture Alliance and Solutions from the Land</a:t>
            </a:r>
            <a:endParaRPr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Next Steps: </a:t>
            </a:r>
            <a:endParaRPr b="1"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893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80"/>
              <a:buFont typeface="Avenir"/>
              <a:buChar char="●"/>
            </a:pPr>
            <a:r>
              <a:rPr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Considering any other solutions that could be considered “opportunities” </a:t>
            </a:r>
            <a:endParaRPr sz="158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893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80"/>
              <a:buFont typeface="Avenir"/>
              <a:buChar char="●"/>
            </a:pPr>
            <a:r>
              <a:rPr lang="en" sz="158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Coalition Science group is evaluating summary documents and coordinating submissions of game changers</a:t>
            </a:r>
            <a:endParaRPr sz="17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1"/>
          <p:cNvSpPr txBox="1"/>
          <p:nvPr>
            <p:ph type="title"/>
          </p:nvPr>
        </p:nvSpPr>
        <p:spPr>
          <a:xfrm>
            <a:off x="0" y="1017850"/>
            <a:ext cx="5360700" cy="2999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</a:pPr>
            <a:r>
              <a:t/>
            </a:r>
            <a:endParaRPr b="1" sz="29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</a:pPr>
            <a:r>
              <a:t/>
            </a:r>
            <a:endParaRPr b="1" sz="29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</a:pPr>
            <a:r>
              <a:rPr b="1" lang="en" sz="29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Coalition Structure &amp; Communication Tools</a:t>
            </a:r>
            <a:endParaRPr b="1" sz="29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</a:pPr>
            <a:r>
              <a:t/>
            </a:r>
            <a:endParaRPr b="1" sz="5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2"/>
          <p:cNvSpPr txBox="1"/>
          <p:nvPr>
            <p:ph type="title"/>
          </p:nvPr>
        </p:nvSpPr>
        <p:spPr>
          <a:xfrm>
            <a:off x="218475" y="147325"/>
            <a:ext cx="8520600" cy="730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Committee and Working Group Structure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88" name="Google Shape;28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5461" y="1071025"/>
            <a:ext cx="7170225" cy="401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3"/>
          <p:cNvSpPr txBox="1"/>
          <p:nvPr>
            <p:ph idx="1" type="body"/>
          </p:nvPr>
        </p:nvSpPr>
        <p:spPr>
          <a:xfrm>
            <a:off x="491225" y="1229725"/>
            <a:ext cx="82065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●"/>
            </a:pPr>
            <a:r>
              <a:rPr lang="en" sz="1900">
                <a:latin typeface="Avenir"/>
                <a:ea typeface="Avenir"/>
                <a:cs typeface="Avenir"/>
                <a:sym typeface="Avenir"/>
              </a:rPr>
              <a:t>Standing Steering Committee Calls/Updates: Weekly</a:t>
            </a:r>
            <a:endParaRPr sz="1900"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●"/>
            </a:pPr>
            <a:r>
              <a:rPr lang="en" sz="1900">
                <a:latin typeface="Avenir"/>
                <a:ea typeface="Avenir"/>
                <a:cs typeface="Avenir"/>
                <a:sym typeface="Avenir"/>
              </a:rPr>
              <a:t>Working Group Calls: Bi-Weekly </a:t>
            </a:r>
            <a:endParaRPr sz="1900"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●"/>
            </a:pPr>
            <a:r>
              <a:rPr lang="en" sz="1900">
                <a:latin typeface="Avenir"/>
                <a:ea typeface="Avenir"/>
                <a:cs typeface="Avenir"/>
                <a:sym typeface="Avenir"/>
              </a:rPr>
              <a:t>Standing Full Coalition Calls: Every three weeks and ad hoc as needed </a:t>
            </a:r>
            <a:endParaRPr sz="1900">
              <a:latin typeface="Avenir"/>
              <a:ea typeface="Avenir"/>
              <a:cs typeface="Avenir"/>
              <a:sym typeface="Avenir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●"/>
            </a:pPr>
            <a:r>
              <a:rPr lang="en" sz="1900">
                <a:latin typeface="Avenir"/>
                <a:ea typeface="Avenir"/>
                <a:cs typeface="Avenir"/>
                <a:sym typeface="Avenir"/>
              </a:rPr>
              <a:t>Weekly Updates: Emailed to Whole Coalition</a:t>
            </a:r>
            <a:endParaRPr sz="19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4" name="Google Shape;294;p23"/>
          <p:cNvSpPr txBox="1"/>
          <p:nvPr>
            <p:ph type="title"/>
          </p:nvPr>
        </p:nvSpPr>
        <p:spPr>
          <a:xfrm>
            <a:off x="491225" y="309175"/>
            <a:ext cx="8206500" cy="843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Coalition Schedule + Communications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4"/>
          <p:cNvSpPr txBox="1"/>
          <p:nvPr>
            <p:ph idx="1" type="body"/>
          </p:nvPr>
        </p:nvSpPr>
        <p:spPr>
          <a:xfrm>
            <a:off x="311700" y="1161225"/>
            <a:ext cx="8520600" cy="381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Char char="●"/>
            </a:pPr>
            <a:r>
              <a:rPr b="1" lang="en" sz="1500" u="sng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Coalition Website Access</a:t>
            </a:r>
            <a:endParaRPr b="1" sz="1500" u="sng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Char char="○"/>
            </a:pPr>
            <a:r>
              <a:rPr lang="en" sz="15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The Coalition has a new website where you can access materials and documents. View the website here. </a:t>
            </a:r>
            <a:r>
              <a:rPr lang="en" sz="1500" u="sng">
                <a:solidFill>
                  <a:srgbClr val="0563C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https://www.betterseed.org/un-food-systems-coalition/</a:t>
            </a:r>
            <a:endParaRPr sz="150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Char char="○"/>
            </a:pPr>
            <a:r>
              <a:rPr b="1" lang="en" sz="15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PASSWORD</a:t>
            </a:r>
            <a:r>
              <a:rPr lang="en" sz="15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b="1" lang="en" sz="1500">
                <a:solidFill>
                  <a:srgbClr val="222222"/>
                </a:solidFill>
                <a:highlight>
                  <a:srgbClr val="FFFF00"/>
                </a:highlight>
                <a:latin typeface="Avenir"/>
                <a:ea typeface="Avenir"/>
                <a:cs typeface="Avenir"/>
                <a:sym typeface="Avenir"/>
              </a:rPr>
              <a:t>UNFSSCoalition2021!!</a:t>
            </a:r>
            <a:endParaRPr b="1" sz="1500">
              <a:solidFill>
                <a:srgbClr val="222222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Char char="○"/>
            </a:pPr>
            <a:r>
              <a:rPr lang="en" sz="15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Over the next week, we will transition </a:t>
            </a:r>
            <a:r>
              <a:rPr lang="en" sz="1500" u="sng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final materials</a:t>
            </a:r>
            <a:r>
              <a:rPr lang="en" sz="15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and notes from </a:t>
            </a:r>
            <a:r>
              <a:rPr b="1" lang="en" sz="1500" u="sng">
                <a:solidFill>
                  <a:srgbClr val="1155CC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google drive</a:t>
            </a:r>
            <a:r>
              <a:rPr lang="en" sz="15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to this website. Working documents will continue to be circulated via email attachments. A big thank you to the ASTA team for the time and resources to get this running.</a:t>
            </a:r>
            <a:endParaRPr b="1" sz="15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Char char="●"/>
            </a:pPr>
            <a:r>
              <a:rPr b="1"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Zoom </a:t>
            </a: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will be used for Steering Committee and Coalition Meetings being run by Food Directions </a:t>
            </a:r>
            <a:endParaRPr sz="15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770"/>
              <a:buNone/>
            </a:pPr>
            <a:r>
              <a:t/>
            </a:r>
            <a:endParaRPr sz="126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0" name="Google Shape;300;p24"/>
          <p:cNvSpPr txBox="1"/>
          <p:nvPr>
            <p:ph type="title"/>
          </p:nvPr>
        </p:nvSpPr>
        <p:spPr>
          <a:xfrm>
            <a:off x="435000" y="210775"/>
            <a:ext cx="8274000" cy="843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Communication Tools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5"/>
          <p:cNvSpPr txBox="1"/>
          <p:nvPr>
            <p:ph type="title"/>
          </p:nvPr>
        </p:nvSpPr>
        <p:spPr>
          <a:xfrm>
            <a:off x="0" y="1072200"/>
            <a:ext cx="5360700" cy="2999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</a:pPr>
            <a:r>
              <a:rPr b="1" lang="en" sz="29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Upcoming Dates</a:t>
            </a:r>
            <a:endParaRPr b="1" sz="5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Avenir"/>
              <a:buChar char="●"/>
            </a:pPr>
            <a:r>
              <a:rPr lang="en" sz="19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Next Full Coalition Call </a:t>
            </a:r>
            <a:r>
              <a:rPr lang="en" sz="1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| May 25th at 1pm</a:t>
            </a:r>
            <a:endParaRPr sz="19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venir"/>
              <a:buChar char="●"/>
            </a:pPr>
            <a:r>
              <a:rPr lang="en" sz="19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US National Dialogues | May 19th - invitation only</a:t>
            </a:r>
            <a:endParaRPr sz="19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Char char="○"/>
            </a:pP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Please let the Core Team know if you have received/accepted an invitation </a:t>
            </a:r>
            <a:endParaRPr sz="15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11" name="Google Shape;311;p26"/>
          <p:cNvSpPr txBox="1"/>
          <p:nvPr>
            <p:ph type="title"/>
          </p:nvPr>
        </p:nvSpPr>
        <p:spPr>
          <a:xfrm>
            <a:off x="311700" y="365100"/>
            <a:ext cx="8520600" cy="652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Upcoming Key Dates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7"/>
          <p:cNvSpPr txBox="1"/>
          <p:nvPr>
            <p:ph type="title"/>
          </p:nvPr>
        </p:nvSpPr>
        <p:spPr>
          <a:xfrm>
            <a:off x="0" y="1072200"/>
            <a:ext cx="5360700" cy="2999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</a:pPr>
            <a:r>
              <a:rPr b="1" lang="en" sz="29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Other Business </a:t>
            </a:r>
            <a:endParaRPr b="1" sz="5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d70dd075bd_0_61"/>
          <p:cNvSpPr txBox="1"/>
          <p:nvPr>
            <p:ph type="title"/>
          </p:nvPr>
        </p:nvSpPr>
        <p:spPr>
          <a:xfrm>
            <a:off x="0" y="1017850"/>
            <a:ext cx="5360700" cy="2999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</a:pPr>
            <a:r>
              <a:rPr b="1" lang="en" sz="29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Coalition Member Engagement</a:t>
            </a:r>
            <a:endParaRPr b="1" sz="5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"/>
          <p:cNvSpPr txBox="1"/>
          <p:nvPr>
            <p:ph type="title"/>
          </p:nvPr>
        </p:nvSpPr>
        <p:spPr>
          <a:xfrm>
            <a:off x="311700" y="240775"/>
            <a:ext cx="8520600" cy="843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Coalition Member Engagement  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  <p:graphicFrame>
        <p:nvGraphicFramePr>
          <p:cNvPr id="159" name="Google Shape;159;p3"/>
          <p:cNvGraphicFramePr/>
          <p:nvPr/>
        </p:nvGraphicFramePr>
        <p:xfrm>
          <a:off x="311700" y="10840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{15B70833-AED6-4E50-8441-5D827FF72080}</a:tableStyleId>
              </a:tblPr>
              <a:tblGrid>
                <a:gridCol w="4324025"/>
                <a:gridCol w="4196575"/>
              </a:tblGrid>
              <a:tr h="38865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Avenir"/>
                          <a:ea typeface="Avenir"/>
                          <a:cs typeface="Avenir"/>
                          <a:sym typeface="Avenir"/>
                        </a:rPr>
                        <a:t>Committed : 37 Members</a:t>
                      </a:r>
                      <a:endParaRPr b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584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Agricultural Retailers Association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American Farm Bureau Federation 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American Feed Industry Association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American Frozen Food Institute 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American Seed Trade Association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Animal Agriculture Alliance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Animal Health Institute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Association of Equipment Manufacturers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BASF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Bayer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Biotechnology Innovation Organization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Corn Refiners Association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Corteva Agriscience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CropLife America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Elanco Animal Health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FMI-The Food Industry Association 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International Dairy Foods Association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KCoe Isom, LLP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Merck Animal Health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National Association of State Departments of Agriculture</a:t>
                      </a:r>
                      <a:endParaRPr sz="1150">
                        <a:solidFill>
                          <a:srgbClr val="000000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National Association of Wheat Growers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National Confectioners Association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National Corn Growers Association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National Council of Farmer Cooperatives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National Milk Producers Federation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North American Meat Institute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Nutrien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Pet Food Institute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SNAC International 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Sugar Association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Solutions from the Land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Syngenta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The Fertilizer Institute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US Agriculture Export Development Council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U.S. Dairy Export Council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U.S. Grains Council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U.S. Meat Export Federation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U.S. Soybean Export Council</a:t>
                      </a:r>
                      <a:endParaRPr sz="115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/>
          <p:nvPr>
            <p:ph type="title"/>
          </p:nvPr>
        </p:nvSpPr>
        <p:spPr>
          <a:xfrm>
            <a:off x="0" y="1017850"/>
            <a:ext cx="5360700" cy="2999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</a:pPr>
            <a:r>
              <a:rPr b="1" lang="en" sz="29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FSS Recent Happenings</a:t>
            </a:r>
            <a:endParaRPr b="1" sz="5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"/>
          <p:cNvSpPr txBox="1"/>
          <p:nvPr>
            <p:ph idx="1" type="body"/>
          </p:nvPr>
        </p:nvSpPr>
        <p:spPr>
          <a:xfrm>
            <a:off x="414300" y="953700"/>
            <a:ext cx="8315400" cy="3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400">
              <a:latin typeface="Avenir"/>
              <a:ea typeface="Avenir"/>
              <a:cs typeface="Avenir"/>
              <a:sym typeface="Avenir"/>
            </a:endParaRPr>
          </a:p>
          <a:p>
            <a:pPr indent="-307530" lvl="0" marL="4572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b="1" lang="en" sz="1400">
                <a:latin typeface="Avenir"/>
                <a:ea typeface="Avenir"/>
                <a:cs typeface="Avenir"/>
                <a:sym typeface="Avenir"/>
              </a:rPr>
              <a:t>Action Tracks </a:t>
            </a:r>
            <a:endParaRPr b="1" sz="1400">
              <a:latin typeface="Avenir"/>
              <a:ea typeface="Avenir"/>
              <a:cs typeface="Avenir"/>
              <a:sym typeface="Avenir"/>
            </a:endParaRPr>
          </a:p>
          <a:p>
            <a:pPr indent="-317500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 sz="1400">
                <a:latin typeface="Avenir"/>
                <a:ea typeface="Avenir"/>
                <a:cs typeface="Avenir"/>
                <a:sym typeface="Avenir"/>
              </a:rPr>
              <a:t>Action Track 2, 3 and 4 hosted public forums in the month of April </a:t>
            </a:r>
            <a:endParaRPr sz="1400">
              <a:latin typeface="Avenir"/>
              <a:ea typeface="Avenir"/>
              <a:cs typeface="Avenir"/>
              <a:sym typeface="Avenir"/>
            </a:endParaRPr>
          </a:p>
          <a:p>
            <a:pPr indent="-307498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 sz="1400">
                <a:latin typeface="Avenir"/>
                <a:ea typeface="Avenir"/>
                <a:cs typeface="Avenir"/>
                <a:sym typeface="Avenir"/>
              </a:rPr>
              <a:t>Action Track 1 hosted a public forum on May 4th (morning)</a:t>
            </a:r>
            <a:endParaRPr sz="1400">
              <a:latin typeface="Avenir"/>
              <a:ea typeface="Avenir"/>
              <a:cs typeface="Avenir"/>
              <a:sym typeface="Avenir"/>
            </a:endParaRPr>
          </a:p>
          <a:p>
            <a:pPr indent="-317500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 sz="1400">
                <a:latin typeface="Avenir"/>
                <a:ea typeface="Avenir"/>
                <a:cs typeface="Avenir"/>
                <a:sym typeface="Avenir"/>
              </a:rPr>
              <a:t>FSS announced a series of Producer Public Forums (May 5)</a:t>
            </a:r>
            <a:endParaRPr sz="1400">
              <a:latin typeface="Avenir"/>
              <a:ea typeface="Avenir"/>
              <a:cs typeface="Avenir"/>
              <a:sym typeface="Avenir"/>
            </a:endParaRPr>
          </a:p>
          <a:p>
            <a:pPr indent="-307498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 sz="1400">
                <a:latin typeface="Avenir"/>
                <a:ea typeface="Avenir"/>
                <a:cs typeface="Avenir"/>
                <a:sym typeface="Avenir"/>
              </a:rPr>
              <a:t>Action Track 5 will host a public forum on May 6th</a:t>
            </a:r>
            <a:endParaRPr sz="1400"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●"/>
            </a:pPr>
            <a:r>
              <a:rPr b="1"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Civil Society Event</a:t>
            </a:r>
            <a:endParaRPr b="1" sz="140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17500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b="1"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Civil Society Open Forum on May 28th </a:t>
            </a:r>
            <a:endParaRPr b="1" sz="140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●"/>
            </a:pPr>
            <a:r>
              <a:rPr b="1"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Game Changers (Solution Propositions) Wave Two</a:t>
            </a:r>
            <a:endParaRPr b="1" sz="140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17500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Submissions closed April 30th, however </a:t>
            </a:r>
            <a:r>
              <a:rPr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anticipate</a:t>
            </a:r>
            <a:r>
              <a:rPr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additional waves of game-changers will be accepted </a:t>
            </a:r>
            <a:r>
              <a:rPr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until</a:t>
            </a:r>
            <a:r>
              <a:rPr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September Summit event </a:t>
            </a:r>
            <a:endParaRPr sz="140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36550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700"/>
              <a:buFont typeface="Avenir"/>
              <a:buChar char="○"/>
            </a:pPr>
            <a:r>
              <a:rPr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Submitted solution propositions will be posted on the </a:t>
            </a:r>
            <a:r>
              <a:rPr lang="en" sz="1400" u="sng">
                <a:solidFill>
                  <a:srgbClr val="1155CC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Food Systems Community</a:t>
            </a:r>
            <a:r>
              <a:rPr lang="en" sz="140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platform</a:t>
            </a:r>
            <a:endParaRPr sz="170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0" lvl="0" marL="4572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venir"/>
              <a:ea typeface="Avenir"/>
              <a:cs typeface="Avenir"/>
              <a:sym typeface="Avenir"/>
            </a:endParaRPr>
          </a:p>
          <a:p>
            <a:pPr indent="0" lvl="0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946"/>
              <a:buNone/>
            </a:pPr>
            <a:r>
              <a:t/>
            </a:r>
            <a:endParaRPr b="1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0" name="Google Shape;170;p8"/>
          <p:cNvSpPr txBox="1"/>
          <p:nvPr>
            <p:ph type="title"/>
          </p:nvPr>
        </p:nvSpPr>
        <p:spPr>
          <a:xfrm>
            <a:off x="414300" y="284975"/>
            <a:ext cx="8315400" cy="843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FSS Updates from April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d70dd075bd_0_149"/>
          <p:cNvSpPr txBox="1"/>
          <p:nvPr>
            <p:ph type="title"/>
          </p:nvPr>
        </p:nvSpPr>
        <p:spPr>
          <a:xfrm>
            <a:off x="311700" y="445025"/>
            <a:ext cx="8520600" cy="6201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FSS Updates from April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6" name="Google Shape;176;gd70dd075bd_0_1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0675" lvl="0" marL="45720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450"/>
              <a:buFont typeface="Avenir"/>
              <a:buChar char="●"/>
            </a:pPr>
            <a:r>
              <a:rPr b="1"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Independent Dialogues</a:t>
            </a:r>
            <a:endParaRPr sz="145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0675" lvl="1" marL="91440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450"/>
              <a:buFont typeface="Avenir"/>
              <a:buChar char="○"/>
            </a:pPr>
            <a:r>
              <a:rPr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More than 250 Independent Dialogues registered </a:t>
            </a:r>
            <a:endParaRPr sz="145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0675" lvl="1" marL="91440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450"/>
              <a:buFont typeface="Avenir"/>
              <a:buChar char="○"/>
            </a:pPr>
            <a:r>
              <a:rPr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All individual Feedback Forms submitted by Independent Dialogue convenors are posted on the Dialogue Gateway.</a:t>
            </a:r>
            <a:endParaRPr b="1" sz="145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0675" lvl="2" marL="137160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450"/>
              <a:buFont typeface="Avenir"/>
              <a:buChar char="■"/>
            </a:pPr>
            <a:r>
              <a:rPr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Official Feedback from Independent Dialogues published before </a:t>
            </a:r>
            <a:r>
              <a:rPr b="1"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May 21</a:t>
            </a:r>
            <a:r>
              <a:rPr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, will feed into the synthesis report for pre-Summit preparations.</a:t>
            </a:r>
            <a:endParaRPr sz="145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0675" lvl="2" marL="137160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450"/>
              <a:buFont typeface="Avenir"/>
              <a:buChar char="■"/>
            </a:pPr>
            <a:r>
              <a:rPr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Official Feedback from Independent Dialogues published before </a:t>
            </a:r>
            <a:r>
              <a:rPr b="1"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July 23,</a:t>
            </a:r>
            <a:r>
              <a:rPr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will feed into the synthesis report for Summit preparations.</a:t>
            </a:r>
            <a:endParaRPr sz="145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0675" lvl="1" marL="91440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450"/>
              <a:buFont typeface="Avenir"/>
              <a:buChar char="○"/>
            </a:pPr>
            <a:r>
              <a:rPr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Recently published a </a:t>
            </a:r>
            <a:r>
              <a:rPr lang="en" sz="1450">
                <a:solidFill>
                  <a:srgbClr val="222222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first synthesis papers for both the National and </a:t>
            </a:r>
            <a:r>
              <a:rPr lang="en" sz="1450" u="sng">
                <a:solidFill>
                  <a:srgbClr val="1155CC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Independent Dialogues</a:t>
            </a:r>
            <a:endParaRPr sz="145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0675" lvl="1" marL="91440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450"/>
              <a:buFont typeface="Avenir"/>
              <a:buChar char="○"/>
            </a:pPr>
            <a:r>
              <a:rPr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We are expecting the second Synthesis Report, currently set to be published by the end of June, to include a much broader scope of feedback given the significant growth in registered Independent Dialogues. </a:t>
            </a:r>
            <a:endParaRPr sz="145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0675" lvl="0" marL="45720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450"/>
              <a:buFont typeface="Avenir"/>
              <a:buChar char="●"/>
            </a:pPr>
            <a:r>
              <a:rPr b="1"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National Dialogues </a:t>
            </a:r>
            <a:endParaRPr b="1" sz="145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20675" lvl="1" marL="91440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450"/>
              <a:buFont typeface="Avenir"/>
              <a:buChar char="○"/>
            </a:pPr>
            <a:r>
              <a:rPr lang="en" sz="1450"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More than 100 countries have committed to host National Dialogues </a:t>
            </a:r>
            <a:endParaRPr sz="1450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6363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1395"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942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d70dd075bd_0_12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Avenir"/>
                <a:ea typeface="Avenir"/>
                <a:cs typeface="Avenir"/>
                <a:sym typeface="Avenir"/>
              </a:rPr>
              <a:t>FSS Updates from April </a:t>
            </a:r>
            <a:endParaRPr sz="32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82" name="Google Shape;182;gd70dd075bd_0_122"/>
          <p:cNvSpPr txBox="1"/>
          <p:nvPr>
            <p:ph idx="1" type="body"/>
          </p:nvPr>
        </p:nvSpPr>
        <p:spPr>
          <a:xfrm>
            <a:off x="311700" y="12614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700"/>
              <a:buFont typeface="Avenir"/>
              <a:buChar char="●"/>
            </a:pPr>
            <a:r>
              <a:rPr b="1" lang="en" sz="1700">
                <a:latin typeface="Avenir"/>
                <a:ea typeface="Avenir"/>
                <a:cs typeface="Avenir"/>
                <a:sym typeface="Avenir"/>
              </a:rPr>
              <a:t>FSS Related News</a:t>
            </a:r>
            <a:endParaRPr b="1" sz="1700">
              <a:latin typeface="Avenir"/>
              <a:ea typeface="Avenir"/>
              <a:cs typeface="Avenir"/>
              <a:sym typeface="Avenir"/>
            </a:endParaRPr>
          </a:p>
          <a:p>
            <a:pPr indent="-336550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700"/>
              <a:buFont typeface="Avenir"/>
              <a:buChar char="○"/>
            </a:pPr>
            <a:r>
              <a:rPr lang="en" sz="1700">
                <a:latin typeface="Avenir"/>
                <a:ea typeface="Avenir"/>
                <a:cs typeface="Avenir"/>
                <a:sym typeface="Avenir"/>
              </a:rPr>
              <a:t>Special Envoy Agnes Kalibata provided update to UN Members on UN FSS on April 23rd</a:t>
            </a:r>
            <a:endParaRPr sz="1700">
              <a:latin typeface="Avenir"/>
              <a:ea typeface="Avenir"/>
              <a:cs typeface="Avenir"/>
              <a:sym typeface="Avenir"/>
            </a:endParaRPr>
          </a:p>
          <a:p>
            <a:pPr indent="-336550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700"/>
              <a:buFont typeface="Avenir"/>
              <a:buChar char="○"/>
            </a:pPr>
            <a:r>
              <a:rPr lang="en" sz="1700">
                <a:latin typeface="Avenir"/>
                <a:ea typeface="Avenir"/>
                <a:cs typeface="Avenir"/>
                <a:sym typeface="Avenir"/>
              </a:rPr>
              <a:t>CSM “</a:t>
            </a:r>
            <a:r>
              <a:rPr lang="en" sz="1700" u="sng">
                <a:solidFill>
                  <a:srgbClr val="0097A7"/>
                </a:solidFill>
                <a:latin typeface="Avenir"/>
                <a:ea typeface="Avenir"/>
                <a:cs typeface="Avenir"/>
                <a:sym typeface="Aveni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boycott</a:t>
            </a:r>
            <a:r>
              <a:rPr lang="en" sz="1700">
                <a:latin typeface="Avenir"/>
                <a:ea typeface="Avenir"/>
                <a:cs typeface="Avenir"/>
                <a:sym typeface="Avenir"/>
              </a:rPr>
              <a:t>” of the UN FSS </a:t>
            </a:r>
            <a:endParaRPr sz="17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d70dd075bd_0_12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FSS Updates from April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88" name="Google Shape;188;gd70dd075bd_0_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7646" lvl="0" marL="4572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875"/>
              <a:buFont typeface="Avenir"/>
              <a:buChar char="●"/>
            </a:pPr>
            <a:r>
              <a:rPr lang="en" sz="1874">
                <a:latin typeface="Avenir"/>
                <a:ea typeface="Avenir"/>
                <a:cs typeface="Avenir"/>
                <a:sym typeface="Avenir"/>
              </a:rPr>
              <a:t>USG </a:t>
            </a:r>
            <a:endParaRPr sz="1874">
              <a:latin typeface="Avenir"/>
              <a:ea typeface="Avenir"/>
              <a:cs typeface="Avenir"/>
              <a:sym typeface="Avenir"/>
            </a:endParaRPr>
          </a:p>
          <a:p>
            <a:pPr indent="-347646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875"/>
              <a:buFont typeface="Avenir"/>
              <a:buChar char="○"/>
            </a:pPr>
            <a:r>
              <a:rPr lang="en" sz="1874">
                <a:latin typeface="Avenir"/>
                <a:ea typeface="Avenir"/>
                <a:cs typeface="Avenir"/>
                <a:sym typeface="Avenir"/>
              </a:rPr>
              <a:t>US Hosted Climate Summit April 22 &amp; 23 </a:t>
            </a:r>
            <a:endParaRPr sz="1874">
              <a:latin typeface="Avenir"/>
              <a:ea typeface="Avenir"/>
              <a:cs typeface="Avenir"/>
              <a:sym typeface="Avenir"/>
            </a:endParaRPr>
          </a:p>
          <a:p>
            <a:pPr indent="-344471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825"/>
              <a:buFont typeface="Avenir"/>
              <a:buChar char="○"/>
            </a:pPr>
            <a:r>
              <a:rPr lang="en" sz="1874">
                <a:latin typeface="Avenir"/>
                <a:ea typeface="Avenir"/>
                <a:cs typeface="Avenir"/>
                <a:sym typeface="Avenir"/>
              </a:rPr>
              <a:t>USDA soliciting comments on President Biden’s executive order on resilient food chains (comment period May 21, 2021)</a:t>
            </a:r>
            <a:endParaRPr sz="1874">
              <a:latin typeface="Avenir"/>
              <a:ea typeface="Avenir"/>
              <a:cs typeface="Avenir"/>
              <a:sym typeface="Avenir"/>
            </a:endParaRPr>
          </a:p>
          <a:p>
            <a:pPr indent="-344471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825"/>
              <a:buFont typeface="Avenir"/>
              <a:buChar char="○"/>
            </a:pPr>
            <a:r>
              <a:rPr lang="en" sz="1874">
                <a:latin typeface="Avenir"/>
                <a:ea typeface="Avenir"/>
                <a:cs typeface="Avenir"/>
                <a:sym typeface="Avenir"/>
              </a:rPr>
              <a:t>US AIM for Climate Initiative </a:t>
            </a:r>
            <a:r>
              <a:rPr lang="en" sz="1874" u="sng">
                <a:solidFill>
                  <a:schemeClr val="hlink"/>
                </a:solidFill>
                <a:latin typeface="Avenir"/>
                <a:ea typeface="Avenir"/>
                <a:cs typeface="Avenir"/>
                <a:sym typeface="Avenir"/>
                <a:hlinkClick r:id="rId3"/>
              </a:rPr>
              <a:t>released</a:t>
            </a:r>
            <a:r>
              <a:rPr lang="en" sz="1874">
                <a:latin typeface="Avenir"/>
                <a:ea typeface="Avenir"/>
                <a:cs typeface="Avenir"/>
                <a:sym typeface="Avenir"/>
              </a:rPr>
              <a:t> on April 23</a:t>
            </a:r>
            <a:endParaRPr sz="1874">
              <a:latin typeface="Avenir"/>
              <a:ea typeface="Avenir"/>
              <a:cs typeface="Avenir"/>
              <a:sym typeface="Avenir"/>
            </a:endParaRPr>
          </a:p>
          <a:p>
            <a:pPr indent="-344471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825"/>
              <a:buFont typeface="Avenir"/>
              <a:buChar char="○"/>
            </a:pPr>
            <a:r>
              <a:rPr lang="en" sz="1874">
                <a:latin typeface="Avenir"/>
                <a:ea typeface="Avenir"/>
                <a:cs typeface="Avenir"/>
                <a:sym typeface="Avenir"/>
              </a:rPr>
              <a:t>USDA FAQs expected to updated</a:t>
            </a:r>
            <a:endParaRPr sz="1874">
              <a:latin typeface="Avenir"/>
              <a:ea typeface="Avenir"/>
              <a:cs typeface="Avenir"/>
              <a:sym typeface="Avenir"/>
            </a:endParaRPr>
          </a:p>
          <a:p>
            <a:pPr indent="-344471" lvl="1" marL="91440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ts val="1825"/>
              <a:buFont typeface="Avenir"/>
              <a:buChar char="○"/>
            </a:pPr>
            <a:r>
              <a:rPr lang="en" sz="1874">
                <a:latin typeface="Avenir"/>
                <a:ea typeface="Avenir"/>
                <a:cs typeface="Avenir"/>
                <a:sym typeface="Avenir"/>
              </a:rPr>
              <a:t>US National Dialogue May 19th (Invite only)</a:t>
            </a:r>
            <a:endParaRPr sz="1874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74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74">
                <a:latin typeface="Avenir"/>
                <a:ea typeface="Avenir"/>
                <a:cs typeface="Avenir"/>
                <a:sym typeface="Avenir"/>
              </a:rPr>
              <a:t>Coalition members, anything else you want to share on updates?</a:t>
            </a:r>
            <a:endParaRPr sz="1874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