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9"/>
  </p:notesMasterIdLst>
  <p:sldIdLst>
    <p:sldId id="263"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EEBC16-8B36-4CB2-9182-29EB2ADDED4D}" type="datetimeFigureOut">
              <a:rPr lang="en-US" smtClean="0"/>
              <a:t>1/15/2015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6706A7-09F4-4906-9E02-A5213CAEE82A}" type="slidenum">
              <a:rPr lang="en-US" smtClean="0"/>
              <a:t>‹#›</a:t>
            </a:fld>
            <a:endParaRPr lang="en-US"/>
          </a:p>
        </p:txBody>
      </p:sp>
    </p:spTree>
    <p:extLst>
      <p:ext uri="{BB962C8B-B14F-4D97-AF65-F5344CB8AC3E}">
        <p14:creationId xmlns:p14="http://schemas.microsoft.com/office/powerpoint/2010/main" val="2115154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D727E-5DB8-474B-A131-EE538BDE657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844286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kern="1200" dirty="0" smtClean="0">
                <a:solidFill>
                  <a:schemeClr val="tx1"/>
                </a:solidFill>
                <a:effectLst/>
                <a:latin typeface="+mn-lt"/>
                <a:ea typeface="+mn-ea"/>
                <a:cs typeface="+mn-cs"/>
              </a:rPr>
              <a:t>Rich Joost</a:t>
            </a:r>
            <a:endParaRPr lang="en-US" sz="1200" kern="1200" dirty="0" smtClean="0">
              <a:solidFill>
                <a:schemeClr val="tx1"/>
              </a:solidFill>
              <a:effectLst/>
              <a:latin typeface="+mn-lt"/>
              <a:ea typeface="+mn-ea"/>
              <a:cs typeface="+mn-cs"/>
            </a:endParaRPr>
          </a:p>
          <a:p>
            <a:pPr marL="171450" lvl="0" indent="-171450">
              <a:buFont typeface="Arial" charset="0"/>
              <a:buChar char="•"/>
            </a:pPr>
            <a:r>
              <a:rPr lang="en-US" sz="1200" kern="1200" dirty="0" smtClean="0">
                <a:solidFill>
                  <a:schemeClr val="tx1"/>
                </a:solidFill>
                <a:effectLst/>
                <a:latin typeface="+mn-lt"/>
                <a:ea typeface="+mn-ea"/>
                <a:cs typeface="+mn-cs"/>
              </a:rPr>
              <a:t>As Jerry said, we can do great things, but as Randy said, we need your help. We need your help as collaborators in achieving our bold vision. </a:t>
            </a:r>
          </a:p>
          <a:p>
            <a:pPr marL="171450" lvl="0" indent="-171450">
              <a:buFont typeface="Arial" charset="0"/>
              <a:buChar char="•"/>
            </a:pPr>
            <a:r>
              <a:rPr lang="en-US" sz="1200" kern="1200" dirty="0" smtClean="0">
                <a:solidFill>
                  <a:schemeClr val="tx1"/>
                </a:solidFill>
                <a:effectLst/>
                <a:latin typeface="+mn-lt"/>
                <a:ea typeface="+mn-ea"/>
                <a:cs typeface="+mn-cs"/>
              </a:rPr>
              <a:t>This Coalition provides a unique public-private-civil network for fostering, incubating, funding, and implementing new solutions and scaling up existing efforts and expertise</a:t>
            </a:r>
          </a:p>
          <a:p>
            <a:pPr marL="171450" lvl="0" indent="-171450">
              <a:buFont typeface="Arial" charset="0"/>
              <a:buChar char="•"/>
            </a:pPr>
            <a:r>
              <a:rPr lang="en-US" sz="1200" kern="1200" dirty="0" smtClean="0">
                <a:solidFill>
                  <a:schemeClr val="tx1"/>
                </a:solidFill>
                <a:effectLst/>
                <a:latin typeface="+mn-lt"/>
                <a:ea typeface="+mn-ea"/>
                <a:cs typeface="+mn-cs"/>
              </a:rPr>
              <a:t>That’s why we at United Soybean together with our colleagues at the Agriculture Retailers Association, the Almond Board of California, American Seed Trade Association, CropLife America and CropLife Canada, and the U.S. Canola Association have helped found this Coalition.</a:t>
            </a:r>
          </a:p>
          <a:p>
            <a:pPr marL="171450" lvl="0" indent="-171450">
              <a:buFont typeface="Arial" charset="0"/>
              <a:buChar char="•"/>
            </a:pPr>
            <a:r>
              <a:rPr lang="en-US" sz="1200" kern="1200" dirty="0" smtClean="0">
                <a:solidFill>
                  <a:schemeClr val="tx1"/>
                </a:solidFill>
                <a:effectLst/>
                <a:latin typeface="+mn-lt"/>
                <a:ea typeface="+mn-ea"/>
                <a:cs typeface="+mn-cs"/>
              </a:rPr>
              <a:t>But we can’t do it alone. We need your ideas, your expertise, and your support. </a:t>
            </a:r>
          </a:p>
          <a:p>
            <a:pPr marL="171450" lvl="0" indent="-171450">
              <a:buFont typeface="Arial" charset="0"/>
              <a:buChar char="•"/>
            </a:pPr>
            <a:r>
              <a:rPr lang="en-US" sz="1200" b="1" kern="1200" dirty="0" smtClean="0">
                <a:solidFill>
                  <a:schemeClr val="tx1"/>
                </a:solidFill>
                <a:effectLst/>
                <a:latin typeface="+mn-lt"/>
                <a:ea typeface="+mn-ea"/>
                <a:cs typeface="+mn-cs"/>
              </a:rPr>
              <a:t>We’re excited to work with The Keystone Center, our partner in providing the “arms and legs” on a day-to-day basis to ensure we make progress</a:t>
            </a:r>
            <a:endParaRPr lang="en-US" sz="1200" kern="1200" dirty="0" smtClean="0">
              <a:solidFill>
                <a:schemeClr val="tx1"/>
              </a:solidFill>
              <a:effectLst/>
              <a:latin typeface="+mn-lt"/>
              <a:ea typeface="+mn-ea"/>
              <a:cs typeface="+mn-cs"/>
            </a:endParaRPr>
          </a:p>
          <a:p>
            <a:pPr marL="171450" lvl="0" indent="-171450">
              <a:buFont typeface="Arial" charset="0"/>
              <a:buChar char="•"/>
            </a:pPr>
            <a:r>
              <a:rPr lang="en-US" sz="1200" b="1" kern="1200" dirty="0" smtClean="0">
                <a:solidFill>
                  <a:schemeClr val="tx1"/>
                </a:solidFill>
                <a:effectLst/>
                <a:latin typeface="+mn-lt"/>
                <a:ea typeface="+mn-ea"/>
                <a:cs typeface="+mn-cs"/>
              </a:rPr>
              <a:t>Julie Shapiro from Keystone is with us and I invite you to introduce yourself to her…Bob Sears is also here from the Eastern Missouri Beekeepers and can help you plug into our activities right here in St. Louis and throughout Eastern Missouri</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9FD727E-5DB8-474B-A131-EE538BDE657B}"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89018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D727E-5DB8-474B-A131-EE538BDE657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40513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45109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142369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405991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459261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68041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706563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319429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600655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999217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187412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82563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051282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764762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1229542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328771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7804571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8992765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1164824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2223864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0947534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923610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33645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5144018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2085332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0699733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841728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9218408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1114270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2671995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8248525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838150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4354011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036997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609183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9795677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3483378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0892991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41740682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44640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116440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211228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00670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3386148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86AEEFE4-C96A-2849-8AC2-F5716C839F0C}" type="datetimeFigureOut">
              <a:rPr lang="en-US" smtClean="0">
                <a:solidFill>
                  <a:srgbClr val="103154"/>
                </a:solidFill>
              </a:rPr>
              <a:pPr defTabSz="457200"/>
              <a:t>1/15/2015</a:t>
            </a:fld>
            <a:endParaRPr lang="en-US" dirty="0">
              <a:solidFill>
                <a:srgbClr val="103154"/>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dirty="0">
              <a:solidFill>
                <a:srgbClr val="103154"/>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A24F6D8B-FEAB-594B-97FF-BB29AED6F9AB}" type="slidenum">
              <a:rPr lang="en-US" smtClean="0">
                <a:solidFill>
                  <a:srgbClr val="103154"/>
                </a:solidFill>
              </a:rPr>
              <a:pPr defTabSz="457200"/>
              <a:t>‹#›</a:t>
            </a:fld>
            <a:endParaRPr lang="en-US" dirty="0">
              <a:solidFill>
                <a:srgbClr val="103154"/>
              </a:solidFill>
            </a:endParaRPr>
          </a:p>
        </p:txBody>
      </p:sp>
    </p:spTree>
    <p:extLst>
      <p:ext uri="{BB962C8B-B14F-4D97-AF65-F5344CB8AC3E}">
        <p14:creationId xmlns:p14="http://schemas.microsoft.com/office/powerpoint/2010/main" val="236155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Honey Bee_03252014_v1-02.png"/>
          <p:cNvPicPr>
            <a:picLocks/>
          </p:cNvPicPr>
          <p:nvPr userDrawn="1"/>
        </p:nvPicPr>
        <p:blipFill rotWithShape="1">
          <a:blip r:embed="rId13">
            <a:extLst>
              <a:ext uri="{28A0092B-C50C-407E-A947-70E740481C1C}">
                <a14:useLocalDpi xmlns:a14="http://schemas.microsoft.com/office/drawing/2010/main" val="0"/>
              </a:ext>
            </a:extLst>
          </a:blip>
          <a:srcRect t="373"/>
          <a:stretch/>
        </p:blipFill>
        <p:spPr>
          <a:xfrm>
            <a:off x="0" y="0"/>
            <a:ext cx="9144000" cy="6858000"/>
          </a:xfrm>
          <a:prstGeom prst="rect">
            <a:avLst/>
          </a:prstGeom>
        </p:spPr>
      </p:pic>
      <p:pic>
        <p:nvPicPr>
          <p:cNvPr id="3" name="Picture 2" descr="Honey Bee_03252014_v1-01.png"/>
          <p:cNvPicPr>
            <a:picLocks noChangeAspect="1"/>
          </p:cNvPicPr>
          <p:nvPr userDrawn="1"/>
        </p:nvPicPr>
        <p:blipFill rotWithShape="1">
          <a:blip r:embed="rId14">
            <a:extLst>
              <a:ext uri="{28A0092B-C50C-407E-A947-70E740481C1C}">
                <a14:useLocalDpi xmlns:a14="http://schemas.microsoft.com/office/drawing/2010/main" val="0"/>
              </a:ext>
            </a:extLst>
          </a:blip>
          <a:srcRect l="2157" t="3443" r="3052"/>
          <a:stretch/>
        </p:blipFill>
        <p:spPr>
          <a:xfrm>
            <a:off x="221935" y="246579"/>
            <a:ext cx="8667766" cy="6621883"/>
          </a:xfrm>
          <a:prstGeom prst="rect">
            <a:avLst/>
          </a:prstGeom>
        </p:spPr>
      </p:pic>
    </p:spTree>
    <p:extLst>
      <p:ext uri="{BB962C8B-B14F-4D97-AF65-F5344CB8AC3E}">
        <p14:creationId xmlns:p14="http://schemas.microsoft.com/office/powerpoint/2010/main" val="408134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Honey Bee_03252014_v1-02.png"/>
          <p:cNvPicPr>
            <a:picLocks/>
          </p:cNvPicPr>
          <p:nvPr userDrawn="1"/>
        </p:nvPicPr>
        <p:blipFill rotWithShape="1">
          <a:blip r:embed="rId13">
            <a:extLst>
              <a:ext uri="{28A0092B-C50C-407E-A947-70E740481C1C}">
                <a14:useLocalDpi xmlns:a14="http://schemas.microsoft.com/office/drawing/2010/main" val="0"/>
              </a:ext>
            </a:extLst>
          </a:blip>
          <a:srcRect t="373"/>
          <a:stretch/>
        </p:blipFill>
        <p:spPr>
          <a:xfrm>
            <a:off x="0" y="0"/>
            <a:ext cx="9144000" cy="6858000"/>
          </a:xfrm>
          <a:prstGeom prst="rect">
            <a:avLst/>
          </a:prstGeom>
        </p:spPr>
      </p:pic>
      <p:pic>
        <p:nvPicPr>
          <p:cNvPr id="3" name="Picture 2" descr="Honey Bee_03252014_v1-01.png"/>
          <p:cNvPicPr>
            <a:picLocks noChangeAspect="1"/>
          </p:cNvPicPr>
          <p:nvPr userDrawn="1"/>
        </p:nvPicPr>
        <p:blipFill rotWithShape="1">
          <a:blip r:embed="rId14">
            <a:extLst>
              <a:ext uri="{28A0092B-C50C-407E-A947-70E740481C1C}">
                <a14:useLocalDpi xmlns:a14="http://schemas.microsoft.com/office/drawing/2010/main" val="0"/>
              </a:ext>
            </a:extLst>
          </a:blip>
          <a:srcRect l="2157" t="3443" r="3052"/>
          <a:stretch/>
        </p:blipFill>
        <p:spPr>
          <a:xfrm>
            <a:off x="221935" y="246579"/>
            <a:ext cx="8667766" cy="6621883"/>
          </a:xfrm>
          <a:prstGeom prst="rect">
            <a:avLst/>
          </a:prstGeom>
        </p:spPr>
      </p:pic>
    </p:spTree>
    <p:extLst>
      <p:ext uri="{BB962C8B-B14F-4D97-AF65-F5344CB8AC3E}">
        <p14:creationId xmlns:p14="http://schemas.microsoft.com/office/powerpoint/2010/main" val="639763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Honey Bee_03252014_v1-02.png"/>
          <p:cNvPicPr>
            <a:picLocks/>
          </p:cNvPicPr>
          <p:nvPr userDrawn="1"/>
        </p:nvPicPr>
        <p:blipFill rotWithShape="1">
          <a:blip r:embed="rId13">
            <a:extLst>
              <a:ext uri="{28A0092B-C50C-407E-A947-70E740481C1C}">
                <a14:useLocalDpi xmlns:a14="http://schemas.microsoft.com/office/drawing/2010/main" val="0"/>
              </a:ext>
            </a:extLst>
          </a:blip>
          <a:srcRect t="373"/>
          <a:stretch/>
        </p:blipFill>
        <p:spPr>
          <a:xfrm>
            <a:off x="0" y="0"/>
            <a:ext cx="9144000" cy="6858000"/>
          </a:xfrm>
          <a:prstGeom prst="rect">
            <a:avLst/>
          </a:prstGeom>
        </p:spPr>
      </p:pic>
      <p:pic>
        <p:nvPicPr>
          <p:cNvPr id="3" name="Picture 2" descr="Honey Bee_03252014_v1-01.png"/>
          <p:cNvPicPr>
            <a:picLocks noChangeAspect="1"/>
          </p:cNvPicPr>
          <p:nvPr userDrawn="1"/>
        </p:nvPicPr>
        <p:blipFill rotWithShape="1">
          <a:blip r:embed="rId14">
            <a:extLst>
              <a:ext uri="{28A0092B-C50C-407E-A947-70E740481C1C}">
                <a14:useLocalDpi xmlns:a14="http://schemas.microsoft.com/office/drawing/2010/main" val="0"/>
              </a:ext>
            </a:extLst>
          </a:blip>
          <a:srcRect l="2157" t="3443" r="3052"/>
          <a:stretch/>
        </p:blipFill>
        <p:spPr>
          <a:xfrm>
            <a:off x="221935" y="246579"/>
            <a:ext cx="8667766" cy="6621883"/>
          </a:xfrm>
          <a:prstGeom prst="rect">
            <a:avLst/>
          </a:prstGeom>
        </p:spPr>
      </p:pic>
    </p:spTree>
    <p:extLst>
      <p:ext uri="{BB962C8B-B14F-4D97-AF65-F5344CB8AC3E}">
        <p14:creationId xmlns:p14="http://schemas.microsoft.com/office/powerpoint/2010/main" val="13529689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Honey Bee_03252014_v1-02.png"/>
          <p:cNvPicPr>
            <a:picLocks/>
          </p:cNvPicPr>
          <p:nvPr userDrawn="1"/>
        </p:nvPicPr>
        <p:blipFill rotWithShape="1">
          <a:blip r:embed="rId13">
            <a:extLst>
              <a:ext uri="{28A0092B-C50C-407E-A947-70E740481C1C}">
                <a14:useLocalDpi xmlns:a14="http://schemas.microsoft.com/office/drawing/2010/main" val="0"/>
              </a:ext>
            </a:extLst>
          </a:blip>
          <a:srcRect t="373"/>
          <a:stretch/>
        </p:blipFill>
        <p:spPr>
          <a:xfrm>
            <a:off x="0" y="0"/>
            <a:ext cx="9144000" cy="6858000"/>
          </a:xfrm>
          <a:prstGeom prst="rect">
            <a:avLst/>
          </a:prstGeom>
        </p:spPr>
      </p:pic>
      <p:pic>
        <p:nvPicPr>
          <p:cNvPr id="3" name="Picture 2" descr="Honey Bee_03252014_v1-01.png"/>
          <p:cNvPicPr>
            <a:picLocks noChangeAspect="1"/>
          </p:cNvPicPr>
          <p:nvPr userDrawn="1"/>
        </p:nvPicPr>
        <p:blipFill rotWithShape="1">
          <a:blip r:embed="rId14">
            <a:extLst>
              <a:ext uri="{28A0092B-C50C-407E-A947-70E740481C1C}">
                <a14:useLocalDpi xmlns:a14="http://schemas.microsoft.com/office/drawing/2010/main" val="0"/>
              </a:ext>
            </a:extLst>
          </a:blip>
          <a:srcRect l="2157" t="3443" r="3052"/>
          <a:stretch/>
        </p:blipFill>
        <p:spPr>
          <a:xfrm>
            <a:off x="221935" y="246579"/>
            <a:ext cx="8667766" cy="6621883"/>
          </a:xfrm>
          <a:prstGeom prst="rect">
            <a:avLst/>
          </a:prstGeom>
        </p:spPr>
      </p:pic>
    </p:spTree>
    <p:extLst>
      <p:ext uri="{BB962C8B-B14F-4D97-AF65-F5344CB8AC3E}">
        <p14:creationId xmlns:p14="http://schemas.microsoft.com/office/powerpoint/2010/main" val="127237615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hyperlink" Target="mailto:jshapiro@keystone.org" TargetMode="External"/><Relationship Id="rId2" Type="http://schemas.openxmlformats.org/officeDocument/2006/relationships/hyperlink" Target="http://www.keystone.org/bee-health" TargetMode="External"/><Relationship Id="rId1" Type="http://schemas.openxmlformats.org/officeDocument/2006/relationships/slideLayout" Target="../slideLayouts/slideLayout13.xml"/><Relationship Id="rId4" Type="http://schemas.openxmlformats.org/officeDocument/2006/relationships/hyperlink" Target="https://www.keystone.org/images/keystone-center/spp-documents/Environment/BeeHealth/Bee-Healthy-Roadmap-October-201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969"/>
            <a:ext cx="9143391" cy="6857543"/>
          </a:xfrm>
          <a:prstGeom prst="rect">
            <a:avLst/>
          </a:prstGeom>
        </p:spPr>
      </p:pic>
    </p:spTree>
    <p:extLst>
      <p:ext uri="{BB962C8B-B14F-4D97-AF65-F5344CB8AC3E}">
        <p14:creationId xmlns:p14="http://schemas.microsoft.com/office/powerpoint/2010/main" val="2685757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56070" y="1514507"/>
            <a:ext cx="7578516" cy="369332"/>
          </a:xfrm>
          <a:prstGeom prst="rect">
            <a:avLst/>
          </a:prstGeom>
          <a:noFill/>
        </p:spPr>
        <p:txBody>
          <a:bodyPr wrap="square" rtlCol="0">
            <a:spAutoFit/>
          </a:bodyPr>
          <a:lstStyle/>
          <a:p>
            <a:pPr defTabSz="457200"/>
            <a:r>
              <a:rPr lang="en-US" b="1" dirty="0" smtClean="0">
                <a:solidFill>
                  <a:srgbClr val="FF7F01"/>
                </a:solidFill>
                <a:latin typeface="Arial"/>
                <a:cs typeface="Arial"/>
              </a:rPr>
              <a:t>Coalition members </a:t>
            </a:r>
            <a:r>
              <a:rPr lang="en-US" dirty="0" smtClean="0">
                <a:solidFill>
                  <a:srgbClr val="777877"/>
                </a:solidFill>
                <a:latin typeface="Arial"/>
                <a:cs typeface="Arial"/>
              </a:rPr>
              <a:t>work across the full food value chain.</a:t>
            </a:r>
            <a:endParaRPr lang="en-US" dirty="0">
              <a:solidFill>
                <a:srgbClr val="103154"/>
              </a:solidFill>
            </a:endParaRPr>
          </a:p>
        </p:txBody>
      </p:sp>
      <p:sp>
        <p:nvSpPr>
          <p:cNvPr id="11" name="TextBox 10"/>
          <p:cNvSpPr txBox="1"/>
          <p:nvPr/>
        </p:nvSpPr>
        <p:spPr>
          <a:xfrm>
            <a:off x="0" y="3111331"/>
            <a:ext cx="4352347" cy="3037215"/>
          </a:xfrm>
          <a:prstGeom prst="rect">
            <a:avLst/>
          </a:prstGeom>
          <a:no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defRPr>
                <a:solidFill>
                  <a:schemeClr val="lt1"/>
                </a:solidFill>
              </a:defRPr>
            </a:lvl1pPr>
            <a:lvl2pPr lvl="1">
              <a:defRPr sz="800" cap="small">
                <a:solidFill>
                  <a:srgbClr val="36496A"/>
                </a:solidFill>
                <a:latin typeface="Tahoma"/>
                <a:cs typeface="Tahoma"/>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lgn="ctr" defTabSz="457200">
              <a:defRPr/>
            </a:pPr>
            <a:r>
              <a:rPr lang="en-US" sz="1500" dirty="0" smtClean="0"/>
              <a:t>Agricultural Retailers Association</a:t>
            </a:r>
          </a:p>
          <a:p>
            <a:pPr lvl="1" algn="ctr" defTabSz="457200">
              <a:defRPr/>
            </a:pPr>
            <a:r>
              <a:rPr lang="en-US" sz="1500" dirty="0" smtClean="0"/>
              <a:t>Almond Board of California</a:t>
            </a:r>
          </a:p>
          <a:p>
            <a:pPr lvl="1" algn="ctr" defTabSz="457200">
              <a:defRPr/>
            </a:pPr>
            <a:r>
              <a:rPr lang="en-US" sz="1500" dirty="0" smtClean="0"/>
              <a:t>American Beekeeping Federation</a:t>
            </a:r>
          </a:p>
          <a:p>
            <a:pPr lvl="1" algn="ctr" defTabSz="457200">
              <a:defRPr/>
            </a:pPr>
            <a:r>
              <a:rPr lang="en-US" sz="1500" dirty="0" smtClean="0"/>
              <a:t>American Honey Producers Association</a:t>
            </a:r>
          </a:p>
          <a:p>
            <a:pPr lvl="1" algn="ctr" defTabSz="457200">
              <a:defRPr/>
            </a:pPr>
            <a:r>
              <a:rPr lang="en-US" sz="1500" dirty="0" smtClean="0"/>
              <a:t>American Seed Trade Association</a:t>
            </a:r>
          </a:p>
          <a:p>
            <a:pPr lvl="1" algn="ctr" defTabSz="457200">
              <a:defRPr/>
            </a:pPr>
            <a:r>
              <a:rPr lang="en-US" sz="1500" dirty="0" smtClean="0"/>
              <a:t>Bayer CropScience</a:t>
            </a:r>
          </a:p>
          <a:p>
            <a:pPr lvl="1" algn="ctr" defTabSz="457200">
              <a:defRPr/>
            </a:pPr>
            <a:r>
              <a:rPr lang="en-US" sz="1500" dirty="0" smtClean="0"/>
              <a:t>Browning Honey Company</a:t>
            </a:r>
          </a:p>
          <a:p>
            <a:pPr lvl="1" algn="ctr" defTabSz="457200">
              <a:defRPr/>
            </a:pPr>
            <a:r>
              <a:rPr lang="en-US" sz="1500" dirty="0" smtClean="0"/>
              <a:t>Canadian Honey Council</a:t>
            </a:r>
          </a:p>
          <a:p>
            <a:pPr lvl="1" algn="ctr" defTabSz="457200">
              <a:defRPr/>
            </a:pPr>
            <a:r>
              <a:rPr lang="en-US" sz="1500" dirty="0" smtClean="0"/>
              <a:t>Canola Council of Canada</a:t>
            </a:r>
          </a:p>
          <a:p>
            <a:pPr lvl="1" algn="ctr" defTabSz="457200">
              <a:defRPr/>
            </a:pPr>
            <a:r>
              <a:rPr lang="en-US" sz="1500" dirty="0" err="1" smtClean="0"/>
              <a:t>CropLife</a:t>
            </a:r>
            <a:r>
              <a:rPr lang="en-US" sz="1500" dirty="0" smtClean="0"/>
              <a:t> America </a:t>
            </a:r>
          </a:p>
          <a:p>
            <a:pPr lvl="1" algn="ctr" defTabSz="457200">
              <a:defRPr/>
            </a:pPr>
            <a:r>
              <a:rPr lang="en-US" sz="1500" dirty="0" smtClean="0"/>
              <a:t>CropLife Canada</a:t>
            </a:r>
          </a:p>
          <a:p>
            <a:pPr lvl="1" algn="ctr" defTabSz="457200">
              <a:defRPr/>
            </a:pPr>
            <a:r>
              <a:rPr lang="en-US" sz="1500" dirty="0" smtClean="0"/>
              <a:t>Ducks Unlimited</a:t>
            </a:r>
          </a:p>
          <a:p>
            <a:pPr lvl="1" algn="ctr" defTabSz="457200">
              <a:defRPr/>
            </a:pPr>
            <a:r>
              <a:rPr lang="en-US" sz="1500" dirty="0" smtClean="0"/>
              <a:t>DuPont</a:t>
            </a:r>
          </a:p>
          <a:p>
            <a:pPr lvl="1" algn="ctr" defTabSz="457200">
              <a:defRPr/>
            </a:pPr>
            <a:r>
              <a:rPr lang="en-US" sz="1500" dirty="0" smtClean="0"/>
              <a:t>Eastern Missouri Beekeepers Association Florida Fruit and Vegetable Association</a:t>
            </a:r>
          </a:p>
          <a:p>
            <a:pPr lvl="1" algn="ctr" defTabSz="457200">
              <a:defRPr/>
            </a:pPr>
            <a:r>
              <a:rPr lang="en-US" sz="1500" dirty="0" smtClean="0"/>
              <a:t>Land O’Lakes, Inc.</a:t>
            </a:r>
          </a:p>
          <a:p>
            <a:pPr lvl="1" algn="ctr" defTabSz="457200">
              <a:defRPr/>
            </a:pPr>
            <a:r>
              <a:rPr lang="en-US" sz="1500" dirty="0" smtClean="0"/>
              <a:t>Monsanto Company</a:t>
            </a:r>
          </a:p>
        </p:txBody>
      </p:sp>
      <p:sp>
        <p:nvSpPr>
          <p:cNvPr id="23" name="TextBox 22"/>
          <p:cNvSpPr txBox="1"/>
          <p:nvPr/>
        </p:nvSpPr>
        <p:spPr>
          <a:xfrm>
            <a:off x="8762658" y="6454652"/>
            <a:ext cx="412292" cy="338554"/>
          </a:xfrm>
          <a:prstGeom prst="rect">
            <a:avLst/>
          </a:prstGeom>
          <a:noFill/>
        </p:spPr>
        <p:txBody>
          <a:bodyPr wrap="none" rtlCol="0">
            <a:spAutoFit/>
          </a:bodyPr>
          <a:lstStyle/>
          <a:p>
            <a:pPr defTabSz="457200"/>
            <a:r>
              <a:rPr lang="en-US" sz="1600" dirty="0" smtClean="0">
                <a:solidFill>
                  <a:srgbClr val="008DB5"/>
                </a:solidFill>
                <a:latin typeface="Arial"/>
                <a:cs typeface="Arial"/>
              </a:rPr>
              <a:t>10</a:t>
            </a:r>
            <a:endParaRPr lang="en-US" sz="1600" dirty="0">
              <a:solidFill>
                <a:srgbClr val="008DB5"/>
              </a:solidFill>
              <a:latin typeface="Arial"/>
              <a:cs typeface="Arial"/>
            </a:endParaRPr>
          </a:p>
        </p:txBody>
      </p:sp>
      <p:sp>
        <p:nvSpPr>
          <p:cNvPr id="24" name="TextBox 23"/>
          <p:cNvSpPr txBox="1"/>
          <p:nvPr/>
        </p:nvSpPr>
        <p:spPr>
          <a:xfrm>
            <a:off x="350280" y="539714"/>
            <a:ext cx="3295870" cy="369332"/>
          </a:xfrm>
          <a:prstGeom prst="rect">
            <a:avLst/>
          </a:prstGeom>
          <a:noFill/>
        </p:spPr>
        <p:txBody>
          <a:bodyPr wrap="square" rtlCol="0">
            <a:spAutoFit/>
          </a:bodyPr>
          <a:lstStyle/>
          <a:p>
            <a:pPr defTabSz="457200"/>
            <a:r>
              <a:rPr lang="en-US" b="1" dirty="0" smtClean="0">
                <a:solidFill>
                  <a:srgbClr val="FFFFFF"/>
                </a:solidFill>
                <a:latin typeface="Verdana"/>
                <a:cs typeface="Verdana"/>
              </a:rPr>
              <a:t>Coalition Membership</a:t>
            </a:r>
            <a:endParaRPr lang="en-US" b="1" dirty="0">
              <a:solidFill>
                <a:srgbClr val="FFFFFF"/>
              </a:solidFill>
              <a:latin typeface="Verdana"/>
              <a:cs typeface="Verdana"/>
            </a:endParaRPr>
          </a:p>
        </p:txBody>
      </p:sp>
      <p:sp>
        <p:nvSpPr>
          <p:cNvPr id="25" name="TextBox 24"/>
          <p:cNvSpPr txBox="1"/>
          <p:nvPr/>
        </p:nvSpPr>
        <p:spPr>
          <a:xfrm>
            <a:off x="4136285" y="3026962"/>
            <a:ext cx="4298301" cy="3037215"/>
          </a:xfrm>
          <a:prstGeom prst="rect">
            <a:avLst/>
          </a:prstGeom>
          <a:noFill/>
          <a:ln w="38100" cmpd="sng">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defRPr>
                <a:solidFill>
                  <a:schemeClr val="lt1"/>
                </a:solidFill>
              </a:defRPr>
            </a:lvl1pPr>
            <a:lvl2pPr lvl="1">
              <a:defRPr sz="800" cap="small">
                <a:solidFill>
                  <a:srgbClr val="36496A"/>
                </a:solidFill>
                <a:latin typeface="Tahoma"/>
                <a:cs typeface="Tahoma"/>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lvl="1" algn="ctr" defTabSz="457200">
              <a:defRPr/>
            </a:pPr>
            <a:r>
              <a:rPr lang="en-US" sz="1500" dirty="0" smtClean="0"/>
              <a:t>National Association of State Departments of Agriculture</a:t>
            </a:r>
          </a:p>
          <a:p>
            <a:pPr lvl="1" algn="ctr" defTabSz="457200">
              <a:defRPr/>
            </a:pPr>
            <a:r>
              <a:rPr lang="en-US" sz="1500" dirty="0" smtClean="0"/>
              <a:t>Pheasants Forever</a:t>
            </a:r>
          </a:p>
          <a:p>
            <a:pPr lvl="1" algn="ctr" defTabSz="457200">
              <a:defRPr/>
            </a:pPr>
            <a:r>
              <a:rPr lang="en-US" sz="1500" dirty="0" smtClean="0"/>
              <a:t>Pollinator Stewardship Council</a:t>
            </a:r>
          </a:p>
          <a:p>
            <a:pPr lvl="1" algn="ctr" defTabSz="457200">
              <a:defRPr/>
            </a:pPr>
            <a:r>
              <a:rPr lang="en-US" sz="1500" dirty="0" smtClean="0"/>
              <a:t>Project Apis m.</a:t>
            </a:r>
          </a:p>
          <a:p>
            <a:pPr lvl="1" algn="ctr" defTabSz="457200">
              <a:defRPr/>
            </a:pPr>
            <a:r>
              <a:rPr lang="en-US" sz="1500" dirty="0" smtClean="0"/>
              <a:t>Saint Louis Zoo’s WildCare Institute Center for Native Pollinator Conservation </a:t>
            </a:r>
          </a:p>
          <a:p>
            <a:pPr lvl="1" algn="ctr" defTabSz="457200">
              <a:defRPr/>
            </a:pPr>
            <a:r>
              <a:rPr lang="en-US" sz="1500" dirty="0" smtClean="0"/>
              <a:t>Syngenta</a:t>
            </a:r>
          </a:p>
          <a:p>
            <a:pPr lvl="1" algn="ctr" defTabSz="457200">
              <a:defRPr/>
            </a:pPr>
            <a:r>
              <a:rPr lang="en-US" sz="1500" dirty="0" smtClean="0"/>
              <a:t>Unilever</a:t>
            </a:r>
          </a:p>
          <a:p>
            <a:pPr lvl="1" algn="ctr" defTabSz="457200">
              <a:defRPr/>
            </a:pPr>
            <a:r>
              <a:rPr lang="en-US" sz="1500" dirty="0" smtClean="0"/>
              <a:t>United Soybean Board</a:t>
            </a:r>
          </a:p>
          <a:p>
            <a:pPr lvl="1" algn="ctr" defTabSz="457200">
              <a:defRPr/>
            </a:pPr>
            <a:r>
              <a:rPr lang="en-US" sz="1500" dirty="0" smtClean="0"/>
              <a:t>University of Maryland’s Department of Entomology</a:t>
            </a:r>
          </a:p>
          <a:p>
            <a:pPr lvl="1" algn="ctr" defTabSz="457200">
              <a:defRPr/>
            </a:pPr>
            <a:r>
              <a:rPr lang="en-US" sz="1500" dirty="0" smtClean="0"/>
              <a:t>U.S. Canola Association </a:t>
            </a:r>
          </a:p>
          <a:p>
            <a:pPr lvl="1" algn="ctr" defTabSz="457200">
              <a:defRPr/>
            </a:pPr>
            <a:r>
              <a:rPr lang="en-US" sz="1500" dirty="0" smtClean="0"/>
              <a:t>U.S. Environmental Protection Agency</a:t>
            </a:r>
            <a:r>
              <a:rPr lang="en-US" sz="1500" dirty="0" smtClean="0">
                <a:solidFill>
                  <a:srgbClr val="FF7F01"/>
                </a:solidFill>
              </a:rPr>
              <a:t>*</a:t>
            </a:r>
            <a:r>
              <a:rPr lang="en-US" sz="1500" dirty="0" smtClean="0"/>
              <a:t> </a:t>
            </a:r>
          </a:p>
          <a:p>
            <a:pPr lvl="1" algn="ctr" defTabSz="457200">
              <a:defRPr/>
            </a:pPr>
            <a:r>
              <a:rPr lang="en-US" sz="1500" dirty="0" smtClean="0"/>
              <a:t>U.S. Department of Agriculture</a:t>
            </a:r>
            <a:r>
              <a:rPr lang="en-US" sz="1500" dirty="0" smtClean="0">
                <a:solidFill>
                  <a:srgbClr val="FF7F01"/>
                </a:solidFill>
              </a:rPr>
              <a:t>*</a:t>
            </a:r>
            <a:r>
              <a:rPr lang="en-US" sz="1500" dirty="0" smtClean="0"/>
              <a:t>  </a:t>
            </a:r>
          </a:p>
        </p:txBody>
      </p:sp>
      <p:sp>
        <p:nvSpPr>
          <p:cNvPr id="3" name="TextBox 2"/>
          <p:cNvSpPr txBox="1"/>
          <p:nvPr/>
        </p:nvSpPr>
        <p:spPr>
          <a:xfrm>
            <a:off x="471150" y="6534541"/>
            <a:ext cx="3175000" cy="276999"/>
          </a:xfrm>
          <a:prstGeom prst="rect">
            <a:avLst/>
          </a:prstGeom>
          <a:noFill/>
        </p:spPr>
        <p:txBody>
          <a:bodyPr wrap="square" rtlCol="0">
            <a:spAutoFit/>
          </a:bodyPr>
          <a:lstStyle/>
          <a:p>
            <a:pPr defTabSz="457200"/>
            <a:r>
              <a:rPr lang="en-US" sz="1200" dirty="0" smtClean="0">
                <a:solidFill>
                  <a:srgbClr val="FF7F01"/>
                </a:solidFill>
              </a:rPr>
              <a:t>* Denotes </a:t>
            </a:r>
            <a:r>
              <a:rPr lang="en-US" sz="1200" i="1" dirty="0" smtClean="0">
                <a:solidFill>
                  <a:srgbClr val="FF7F01"/>
                </a:solidFill>
              </a:rPr>
              <a:t>ex officio </a:t>
            </a:r>
            <a:r>
              <a:rPr lang="en-US" sz="1200" dirty="0" smtClean="0">
                <a:solidFill>
                  <a:srgbClr val="FF7F01"/>
                </a:solidFill>
              </a:rPr>
              <a:t>members</a:t>
            </a:r>
            <a:endParaRPr lang="en-US" sz="1200" dirty="0">
              <a:solidFill>
                <a:srgbClr val="FF7F01"/>
              </a:solidFill>
            </a:endParaRPr>
          </a:p>
        </p:txBody>
      </p:sp>
      <p:pic>
        <p:nvPicPr>
          <p:cNvPr id="27" name="Picture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4614" y="1883564"/>
            <a:ext cx="674036" cy="699596"/>
          </a:xfrm>
          <a:prstGeom prst="rect">
            <a:avLst/>
          </a:prstGeom>
        </p:spPr>
      </p:pic>
      <p:pic>
        <p:nvPicPr>
          <p:cNvPr id="28" name="Picture 27" descr="Honey Bee_03252014_v1-2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6360" y="1857843"/>
            <a:ext cx="721262" cy="751314"/>
          </a:xfrm>
          <a:prstGeom prst="rect">
            <a:avLst/>
          </a:prstGeom>
        </p:spPr>
      </p:pic>
      <p:pic>
        <p:nvPicPr>
          <p:cNvPr id="29" name="Picture 28" descr="Honey Bee_03252014_v1-22.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31557" y="1803829"/>
            <a:ext cx="748159" cy="779331"/>
          </a:xfrm>
          <a:prstGeom prst="rect">
            <a:avLst/>
          </a:prstGeom>
        </p:spPr>
      </p:pic>
      <p:pic>
        <p:nvPicPr>
          <p:cNvPr id="30" name="Picture 29" descr="Honey Bee_03252014_v1-21.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73651" y="1820945"/>
            <a:ext cx="715295" cy="745098"/>
          </a:xfrm>
          <a:prstGeom prst="rect">
            <a:avLst/>
          </a:prstGeom>
        </p:spPr>
      </p:pic>
    </p:spTree>
    <p:extLst>
      <p:ext uri="{BB962C8B-B14F-4D97-AF65-F5344CB8AC3E}">
        <p14:creationId xmlns:p14="http://schemas.microsoft.com/office/powerpoint/2010/main" val="2534285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oney Bee_03252014_v1-29.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268" y="2398089"/>
            <a:ext cx="1497666" cy="1490601"/>
          </a:xfrm>
          <a:prstGeom prst="rect">
            <a:avLst/>
          </a:prstGeom>
        </p:spPr>
      </p:pic>
      <p:pic>
        <p:nvPicPr>
          <p:cNvPr id="3" name="Picture 2" descr="Honey Bee_03252014_v1-30.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1186" y="2398089"/>
            <a:ext cx="1497666" cy="1490601"/>
          </a:xfrm>
          <a:prstGeom prst="rect">
            <a:avLst/>
          </a:prstGeom>
        </p:spPr>
      </p:pic>
      <p:pic>
        <p:nvPicPr>
          <p:cNvPr id="4" name="Picture 3" descr="Honey Bee_03252014_v1-31.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08635" y="2398089"/>
            <a:ext cx="1497666" cy="1490601"/>
          </a:xfrm>
          <a:prstGeom prst="rect">
            <a:avLst/>
          </a:prstGeom>
        </p:spPr>
      </p:pic>
      <p:pic>
        <p:nvPicPr>
          <p:cNvPr id="20" name="Picture 19" descr="Honey Bee_03252014_v1-32.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39022" y="2398089"/>
            <a:ext cx="1497666" cy="1490601"/>
          </a:xfrm>
          <a:prstGeom prst="rect">
            <a:avLst/>
          </a:prstGeom>
        </p:spPr>
      </p:pic>
      <p:sp>
        <p:nvSpPr>
          <p:cNvPr id="21" name="TextBox 20"/>
          <p:cNvSpPr txBox="1"/>
          <p:nvPr/>
        </p:nvSpPr>
        <p:spPr>
          <a:xfrm>
            <a:off x="552772" y="4019767"/>
            <a:ext cx="1812603" cy="584776"/>
          </a:xfrm>
          <a:prstGeom prst="rect">
            <a:avLst/>
          </a:prstGeom>
          <a:noFill/>
        </p:spPr>
        <p:txBody>
          <a:bodyPr wrap="square" rtlCol="0">
            <a:spAutoFit/>
          </a:bodyPr>
          <a:lstStyle/>
          <a:p>
            <a:pPr defTabSz="457200"/>
            <a:r>
              <a:rPr lang="en-US" sz="1600" b="1" dirty="0" smtClean="0">
                <a:solidFill>
                  <a:srgbClr val="FF7F01"/>
                </a:solidFill>
                <a:latin typeface="Arial"/>
                <a:cs typeface="Arial"/>
              </a:rPr>
              <a:t>Nutrition &amp; Forage</a:t>
            </a:r>
          </a:p>
        </p:txBody>
      </p:sp>
      <p:sp>
        <p:nvSpPr>
          <p:cNvPr id="22" name="TextBox 21"/>
          <p:cNvSpPr txBox="1"/>
          <p:nvPr/>
        </p:nvSpPr>
        <p:spPr>
          <a:xfrm>
            <a:off x="2575292" y="4019767"/>
            <a:ext cx="1669199" cy="584776"/>
          </a:xfrm>
          <a:prstGeom prst="rect">
            <a:avLst/>
          </a:prstGeom>
          <a:noFill/>
        </p:spPr>
        <p:txBody>
          <a:bodyPr wrap="square" rtlCol="0">
            <a:spAutoFit/>
          </a:bodyPr>
          <a:lstStyle/>
          <a:p>
            <a:pPr defTabSz="457200"/>
            <a:r>
              <a:rPr lang="en-US" sz="1600" b="1" dirty="0" smtClean="0">
                <a:solidFill>
                  <a:srgbClr val="FF7F01"/>
                </a:solidFill>
                <a:latin typeface="Arial"/>
                <a:cs typeface="Arial"/>
              </a:rPr>
              <a:t>Hive Management</a:t>
            </a:r>
          </a:p>
        </p:txBody>
      </p:sp>
      <p:sp>
        <p:nvSpPr>
          <p:cNvPr id="23" name="TextBox 22"/>
          <p:cNvSpPr txBox="1"/>
          <p:nvPr/>
        </p:nvSpPr>
        <p:spPr>
          <a:xfrm>
            <a:off x="4728537" y="4019767"/>
            <a:ext cx="2250100" cy="584776"/>
          </a:xfrm>
          <a:prstGeom prst="rect">
            <a:avLst/>
          </a:prstGeom>
          <a:noFill/>
        </p:spPr>
        <p:txBody>
          <a:bodyPr wrap="square" rtlCol="0">
            <a:spAutoFit/>
          </a:bodyPr>
          <a:lstStyle/>
          <a:p>
            <a:pPr defTabSz="457200"/>
            <a:r>
              <a:rPr lang="en-US" sz="1600" b="1" dirty="0" smtClean="0">
                <a:solidFill>
                  <a:srgbClr val="FF7F01"/>
                </a:solidFill>
                <a:latin typeface="Arial"/>
                <a:cs typeface="Arial"/>
              </a:rPr>
              <a:t>Crop Pest Management</a:t>
            </a:r>
          </a:p>
        </p:txBody>
      </p:sp>
      <p:sp>
        <p:nvSpPr>
          <p:cNvPr id="24" name="TextBox 23"/>
          <p:cNvSpPr txBox="1"/>
          <p:nvPr/>
        </p:nvSpPr>
        <p:spPr>
          <a:xfrm>
            <a:off x="6870378" y="4081323"/>
            <a:ext cx="1956150" cy="523220"/>
          </a:xfrm>
          <a:prstGeom prst="rect">
            <a:avLst/>
          </a:prstGeom>
          <a:noFill/>
        </p:spPr>
        <p:txBody>
          <a:bodyPr wrap="square" rtlCol="0">
            <a:spAutoFit/>
          </a:bodyPr>
          <a:lstStyle/>
          <a:p>
            <a:pPr defTabSz="457200"/>
            <a:r>
              <a:rPr lang="en-US" sz="1400" b="1" dirty="0" smtClean="0">
                <a:solidFill>
                  <a:srgbClr val="FF7F01"/>
                </a:solidFill>
                <a:latin typeface="Verdana"/>
                <a:cs typeface="Verdana"/>
              </a:rPr>
              <a:t>Cross Industry Collaboration</a:t>
            </a:r>
            <a:endParaRPr lang="en-US" sz="1400" b="1" dirty="0">
              <a:solidFill>
                <a:srgbClr val="4B97AD"/>
              </a:solidFill>
              <a:latin typeface="Arial"/>
              <a:cs typeface="Arial"/>
            </a:endParaRPr>
          </a:p>
        </p:txBody>
      </p:sp>
      <p:cxnSp>
        <p:nvCxnSpPr>
          <p:cNvPr id="30" name="Straight Connector 29"/>
          <p:cNvCxnSpPr/>
          <p:nvPr/>
        </p:nvCxnSpPr>
        <p:spPr>
          <a:xfrm>
            <a:off x="2587625" y="4648708"/>
            <a:ext cx="1583320"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6901734" y="4648708"/>
            <a:ext cx="1514924"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52392" y="539714"/>
            <a:ext cx="7254126" cy="369332"/>
          </a:xfrm>
          <a:prstGeom prst="rect">
            <a:avLst/>
          </a:prstGeom>
          <a:noFill/>
        </p:spPr>
        <p:txBody>
          <a:bodyPr wrap="square" rtlCol="0">
            <a:spAutoFit/>
          </a:bodyPr>
          <a:lstStyle/>
          <a:p>
            <a:pPr algn="r" defTabSz="457200"/>
            <a:r>
              <a:rPr lang="en-US" b="1" dirty="0" smtClean="0">
                <a:solidFill>
                  <a:srgbClr val="FFFFFF"/>
                </a:solidFill>
                <a:latin typeface="Verdana"/>
                <a:cs typeface="Verdana"/>
              </a:rPr>
              <a:t>HONEY BEE HEALTH COALITION INITIATIVES</a:t>
            </a:r>
            <a:endParaRPr lang="en-US" b="1" dirty="0">
              <a:solidFill>
                <a:srgbClr val="FFFFFF"/>
              </a:solidFill>
              <a:latin typeface="Verdana"/>
              <a:cs typeface="Verdana"/>
            </a:endParaRPr>
          </a:p>
        </p:txBody>
      </p:sp>
      <p:sp>
        <p:nvSpPr>
          <p:cNvPr id="16" name="TextBox 15"/>
          <p:cNvSpPr txBox="1"/>
          <p:nvPr/>
        </p:nvSpPr>
        <p:spPr>
          <a:xfrm>
            <a:off x="710141" y="1208140"/>
            <a:ext cx="7865543" cy="747897"/>
          </a:xfrm>
          <a:prstGeom prst="rect">
            <a:avLst/>
          </a:prstGeom>
          <a:noFill/>
        </p:spPr>
        <p:txBody>
          <a:bodyPr wrap="square" rtlCol="0">
            <a:spAutoFit/>
          </a:bodyPr>
          <a:lstStyle/>
          <a:p>
            <a:pPr defTabSz="457200">
              <a:lnSpc>
                <a:spcPct val="120000"/>
              </a:lnSpc>
            </a:pPr>
            <a:r>
              <a:rPr lang="en-US" b="1" dirty="0">
                <a:solidFill>
                  <a:srgbClr val="E7832F"/>
                </a:solidFill>
                <a:latin typeface="Arial"/>
                <a:cs typeface="Arial"/>
              </a:rPr>
              <a:t>The Coalition is focusing </a:t>
            </a:r>
            <a:r>
              <a:rPr lang="en-US" dirty="0">
                <a:solidFill>
                  <a:srgbClr val="777877"/>
                </a:solidFill>
                <a:latin typeface="Arial"/>
                <a:cs typeface="Arial"/>
              </a:rPr>
              <a:t>on accelerating collective impact to improve honey bee health in four key areas.</a:t>
            </a:r>
          </a:p>
        </p:txBody>
      </p:sp>
      <p:sp>
        <p:nvSpPr>
          <p:cNvPr id="9" name="Rectangle 8"/>
          <p:cNvSpPr/>
          <p:nvPr/>
        </p:nvSpPr>
        <p:spPr>
          <a:xfrm>
            <a:off x="2568086" y="4660363"/>
            <a:ext cx="2151388" cy="1815882"/>
          </a:xfrm>
          <a:prstGeom prst="rect">
            <a:avLst/>
          </a:prstGeom>
        </p:spPr>
        <p:txBody>
          <a:bodyPr wrap="square">
            <a:spAutoFit/>
          </a:bodyPr>
          <a:lstStyle/>
          <a:p>
            <a:pPr defTabSz="457200"/>
            <a:r>
              <a:rPr lang="en-US" sz="1400" dirty="0" smtClean="0">
                <a:solidFill>
                  <a:srgbClr val="777877"/>
                </a:solidFill>
                <a:latin typeface="Arial"/>
                <a:cs typeface="Arial"/>
              </a:rPr>
              <a:t>We are making investments to understand and suppress varroa mite </a:t>
            </a:r>
            <a:r>
              <a:rPr lang="en-US" sz="1400" dirty="0">
                <a:solidFill>
                  <a:srgbClr val="777877"/>
                </a:solidFill>
                <a:latin typeface="Arial"/>
                <a:cs typeface="Arial"/>
              </a:rPr>
              <a:t>and virus </a:t>
            </a:r>
            <a:r>
              <a:rPr lang="en-US" sz="1400" dirty="0" smtClean="0">
                <a:solidFill>
                  <a:srgbClr val="777877"/>
                </a:solidFill>
                <a:latin typeface="Arial"/>
                <a:cs typeface="Arial"/>
              </a:rPr>
              <a:t>susceptibility and developing best </a:t>
            </a:r>
            <a:r>
              <a:rPr lang="en-US" sz="1400" dirty="0">
                <a:solidFill>
                  <a:srgbClr val="777877"/>
                </a:solidFill>
                <a:latin typeface="Arial"/>
                <a:cs typeface="Arial"/>
              </a:rPr>
              <a:t>management practices (BMPs) </a:t>
            </a:r>
            <a:r>
              <a:rPr lang="en-US" sz="1400" dirty="0" smtClean="0">
                <a:solidFill>
                  <a:srgbClr val="777877"/>
                </a:solidFill>
                <a:latin typeface="Arial"/>
                <a:cs typeface="Arial"/>
              </a:rPr>
              <a:t>for beekeepers</a:t>
            </a:r>
            <a:endParaRPr lang="en-US" sz="1400" dirty="0">
              <a:solidFill>
                <a:srgbClr val="777877"/>
              </a:solidFill>
              <a:latin typeface="Arial"/>
              <a:cs typeface="Arial"/>
            </a:endParaRPr>
          </a:p>
        </p:txBody>
      </p:sp>
      <p:sp>
        <p:nvSpPr>
          <p:cNvPr id="10" name="Rectangle 9"/>
          <p:cNvSpPr/>
          <p:nvPr/>
        </p:nvSpPr>
        <p:spPr>
          <a:xfrm>
            <a:off x="4739011" y="4670102"/>
            <a:ext cx="1679373" cy="1384995"/>
          </a:xfrm>
          <a:prstGeom prst="rect">
            <a:avLst/>
          </a:prstGeom>
        </p:spPr>
        <p:txBody>
          <a:bodyPr wrap="square">
            <a:spAutoFit/>
          </a:bodyPr>
          <a:lstStyle/>
          <a:p>
            <a:pPr defTabSz="457200"/>
            <a:r>
              <a:rPr lang="en-US" sz="1400" dirty="0" smtClean="0">
                <a:solidFill>
                  <a:srgbClr val="777877"/>
                </a:solidFill>
                <a:latin typeface="Arial"/>
                <a:cs typeface="Arial"/>
              </a:rPr>
              <a:t>We are developing crop- and product-specific best management practices and messaging</a:t>
            </a:r>
            <a:endParaRPr lang="en-US" sz="1400" dirty="0">
              <a:solidFill>
                <a:srgbClr val="777877"/>
              </a:solidFill>
              <a:latin typeface="Arial"/>
              <a:cs typeface="Arial"/>
            </a:endParaRPr>
          </a:p>
        </p:txBody>
      </p:sp>
      <p:sp>
        <p:nvSpPr>
          <p:cNvPr id="11" name="Rectangle 10"/>
          <p:cNvSpPr/>
          <p:nvPr/>
        </p:nvSpPr>
        <p:spPr>
          <a:xfrm>
            <a:off x="571210" y="4660363"/>
            <a:ext cx="1558724" cy="1600438"/>
          </a:xfrm>
          <a:prstGeom prst="rect">
            <a:avLst/>
          </a:prstGeom>
        </p:spPr>
        <p:txBody>
          <a:bodyPr wrap="square">
            <a:spAutoFit/>
          </a:bodyPr>
          <a:lstStyle/>
          <a:p>
            <a:pPr defTabSz="457200"/>
            <a:r>
              <a:rPr lang="en-US" sz="1400" dirty="0" smtClean="0">
                <a:solidFill>
                  <a:srgbClr val="777877"/>
                </a:solidFill>
                <a:latin typeface="Arial"/>
                <a:cs typeface="Arial"/>
              </a:rPr>
              <a:t>We are looking at ways to improve </a:t>
            </a:r>
            <a:r>
              <a:rPr lang="en-US" sz="1400" dirty="0">
                <a:solidFill>
                  <a:srgbClr val="777877"/>
                </a:solidFill>
                <a:latin typeface="Arial"/>
                <a:cs typeface="Arial"/>
              </a:rPr>
              <a:t>honey</a:t>
            </a:r>
            <a:br>
              <a:rPr lang="en-US" sz="1400" dirty="0">
                <a:solidFill>
                  <a:srgbClr val="777877"/>
                </a:solidFill>
                <a:latin typeface="Arial"/>
                <a:cs typeface="Arial"/>
              </a:rPr>
            </a:br>
            <a:r>
              <a:rPr lang="en-US" sz="1400" dirty="0">
                <a:solidFill>
                  <a:srgbClr val="777877"/>
                </a:solidFill>
                <a:latin typeface="Arial"/>
                <a:cs typeface="Arial"/>
              </a:rPr>
              <a:t>bee </a:t>
            </a:r>
            <a:r>
              <a:rPr lang="en-US" sz="1400" dirty="0" smtClean="0">
                <a:solidFill>
                  <a:srgbClr val="777877"/>
                </a:solidFill>
                <a:latin typeface="Arial"/>
                <a:cs typeface="Arial"/>
              </a:rPr>
              <a:t>nutrition to provide diversity in honey bee forage</a:t>
            </a:r>
            <a:endParaRPr lang="en-US" sz="1400" dirty="0">
              <a:solidFill>
                <a:srgbClr val="777877"/>
              </a:solidFill>
              <a:latin typeface="Arial"/>
              <a:cs typeface="Arial"/>
            </a:endParaRPr>
          </a:p>
        </p:txBody>
      </p:sp>
      <p:sp>
        <p:nvSpPr>
          <p:cNvPr id="26" name="TextBox 25"/>
          <p:cNvSpPr txBox="1"/>
          <p:nvPr/>
        </p:nvSpPr>
        <p:spPr>
          <a:xfrm>
            <a:off x="8762658" y="6454652"/>
            <a:ext cx="412893" cy="338554"/>
          </a:xfrm>
          <a:prstGeom prst="rect">
            <a:avLst/>
          </a:prstGeom>
          <a:noFill/>
        </p:spPr>
        <p:txBody>
          <a:bodyPr wrap="none" rtlCol="0">
            <a:spAutoFit/>
          </a:bodyPr>
          <a:lstStyle/>
          <a:p>
            <a:pPr defTabSz="457200"/>
            <a:r>
              <a:rPr lang="en-US" sz="1600" dirty="0" smtClean="0">
                <a:solidFill>
                  <a:srgbClr val="008DB5"/>
                </a:solidFill>
                <a:latin typeface="Arial"/>
                <a:cs typeface="Arial"/>
              </a:rPr>
              <a:t>10</a:t>
            </a:r>
            <a:endParaRPr lang="en-US" sz="1600" dirty="0">
              <a:solidFill>
                <a:srgbClr val="008DB5"/>
              </a:solidFill>
              <a:latin typeface="Arial"/>
              <a:cs typeface="Arial"/>
            </a:endParaRPr>
          </a:p>
        </p:txBody>
      </p:sp>
      <p:sp>
        <p:nvSpPr>
          <p:cNvPr id="27" name="Rectangle 26"/>
          <p:cNvSpPr/>
          <p:nvPr/>
        </p:nvSpPr>
        <p:spPr>
          <a:xfrm>
            <a:off x="6901733" y="4660363"/>
            <a:ext cx="1597497" cy="1384995"/>
          </a:xfrm>
          <a:prstGeom prst="rect">
            <a:avLst/>
          </a:prstGeom>
        </p:spPr>
        <p:txBody>
          <a:bodyPr wrap="square">
            <a:spAutoFit/>
          </a:bodyPr>
          <a:lstStyle/>
          <a:p>
            <a:pPr defTabSz="457200"/>
            <a:r>
              <a:rPr lang="en-US" sz="1400" dirty="0" smtClean="0">
                <a:solidFill>
                  <a:srgbClr val="777877"/>
                </a:solidFill>
                <a:latin typeface="Arial"/>
                <a:cs typeface="Arial"/>
              </a:rPr>
              <a:t>We are working across the public and private sector to coordinate on solutions that work</a:t>
            </a:r>
            <a:endParaRPr lang="en-US" sz="1400" dirty="0">
              <a:solidFill>
                <a:srgbClr val="777877"/>
              </a:solidFill>
              <a:latin typeface="Arial"/>
              <a:cs typeface="Arial"/>
            </a:endParaRPr>
          </a:p>
        </p:txBody>
      </p:sp>
      <p:cxnSp>
        <p:nvCxnSpPr>
          <p:cNvPr id="25" name="Straight Connector 24"/>
          <p:cNvCxnSpPr/>
          <p:nvPr/>
        </p:nvCxnSpPr>
        <p:spPr>
          <a:xfrm>
            <a:off x="4765808" y="4648708"/>
            <a:ext cx="1583320"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46614" y="4640266"/>
            <a:ext cx="1583320" cy="0"/>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73394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a:t>
            </a:r>
            <a:endParaRPr lang="en-US" dirty="0"/>
          </a:p>
        </p:txBody>
      </p:sp>
      <p:sp>
        <p:nvSpPr>
          <p:cNvPr id="3" name="Content Placeholder 2"/>
          <p:cNvSpPr>
            <a:spLocks noGrp="1"/>
          </p:cNvSpPr>
          <p:nvPr>
            <p:ph idx="1"/>
          </p:nvPr>
        </p:nvSpPr>
        <p:spPr/>
        <p:txBody>
          <a:bodyPr/>
          <a:lstStyle/>
          <a:p>
            <a:r>
              <a:rPr lang="en-US" dirty="0" smtClean="0">
                <a:hlinkClick r:id="rId2"/>
              </a:rPr>
              <a:t>www.keystone.org/bee-health</a:t>
            </a:r>
            <a:endParaRPr lang="en-US" dirty="0" smtClean="0"/>
          </a:p>
          <a:p>
            <a:r>
              <a:rPr lang="en-US" dirty="0" smtClean="0">
                <a:hlinkClick r:id="rId3"/>
              </a:rPr>
              <a:t>jshapiro@keystone.org</a:t>
            </a:r>
            <a:r>
              <a:rPr lang="en-US" dirty="0" smtClean="0"/>
              <a:t> </a:t>
            </a:r>
          </a:p>
          <a:p>
            <a:r>
              <a:rPr lang="en-US" dirty="0" smtClean="0">
                <a:hlinkClick r:id="rId4"/>
              </a:rPr>
              <a:t>The Roadmap</a:t>
            </a:r>
            <a:endParaRPr lang="en-US" dirty="0"/>
          </a:p>
        </p:txBody>
      </p:sp>
    </p:spTree>
    <p:extLst>
      <p:ext uri="{BB962C8B-B14F-4D97-AF65-F5344CB8AC3E}">
        <p14:creationId xmlns:p14="http://schemas.microsoft.com/office/powerpoint/2010/main" val="2439974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4_Office Theme">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419</Words>
  <Application>Microsoft Office PowerPoint</Application>
  <PresentationFormat>On-screen Show (4:3)</PresentationFormat>
  <Paragraphs>57</Paragraphs>
  <Slides>4</Slides>
  <Notes>3</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1_Office Theme</vt:lpstr>
      <vt:lpstr>2_Office Theme</vt:lpstr>
      <vt:lpstr>3_Office Theme</vt:lpstr>
      <vt:lpstr>4_Office Theme</vt:lpstr>
      <vt:lpstr>PowerPoint Presentation</vt:lpstr>
      <vt:lpstr>PowerPoint Presentation</vt:lpstr>
      <vt:lpstr>PowerPoint Presentation</vt:lpstr>
      <vt:lpstr>More Information</vt:lpstr>
    </vt:vector>
  </TitlesOfParts>
  <Company>Pioneer Hi-Bred Int'l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Stressors Affecting Bee Health</dc:title>
  <dc:creator>Pioneer Hi-Bred</dc:creator>
  <cp:lastModifiedBy>Tera Fair</cp:lastModifiedBy>
  <cp:revision>5</cp:revision>
  <dcterms:created xsi:type="dcterms:W3CDTF">2014-08-25T14:38:14Z</dcterms:created>
  <dcterms:modified xsi:type="dcterms:W3CDTF">2015-01-15T20:29:59Z</dcterms:modified>
</cp:coreProperties>
</file>