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9" r:id="rId2"/>
  </p:sldMasterIdLst>
  <p:notesMasterIdLst>
    <p:notesMasterId r:id="rId8"/>
  </p:notesMasterIdLst>
  <p:sldIdLst>
    <p:sldId id="259" r:id="rId3"/>
    <p:sldId id="260" r:id="rId4"/>
    <p:sldId id="261" r:id="rId5"/>
    <p:sldId id="262" r:id="rId6"/>
    <p:sldId id="268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94660"/>
  </p:normalViewPr>
  <p:slideViewPr>
    <p:cSldViewPr>
      <p:cViewPr varScale="1">
        <p:scale>
          <a:sx n="74" d="100"/>
          <a:sy n="74" d="100"/>
        </p:scale>
        <p:origin x="9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spcAft>
                <a:spcPts val="611"/>
              </a:spcAft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spcAft>
                <a:spcPts val="611"/>
              </a:spcAft>
              <a:defRPr sz="1200"/>
            </a:lvl1pPr>
          </a:lstStyle>
          <a:p>
            <a:pPr>
              <a:defRPr/>
            </a:pPr>
            <a:fld id="{1CD21647-3907-48F4-8324-BD5C5AE4467A}" type="datetimeFigureOut">
              <a:rPr lang="de-DE"/>
              <a:pPr>
                <a:defRPr/>
              </a:pPr>
              <a:t>05.12.2017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C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spcAft>
                <a:spcPts val="611"/>
              </a:spcAft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spcAft>
                <a:spcPts val="611"/>
              </a:spcAft>
              <a:defRPr sz="1200"/>
            </a:lvl1pPr>
          </a:lstStyle>
          <a:p>
            <a:pPr>
              <a:defRPr/>
            </a:pPr>
            <a:fld id="{201A48D2-05E1-427F-86AE-0CBA5B27E11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8839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1A48D2-05E1-427F-86AE-0CBA5B27E11C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9211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 - Administrative</a:t>
            </a:r>
            <a:r>
              <a:rPr lang="en-US" baseline="0" dirty="0" smtClean="0"/>
              <a:t> Procedures Act (APA)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1A48D2-05E1-427F-86AE-0CBA5B27E11C}" type="slidenum">
              <a:rPr lang="de-CH" smtClean="0"/>
              <a:pPr>
                <a:defRPr/>
              </a:pPr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921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_lan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503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1" y="5927725"/>
            <a:ext cx="4212000" cy="360363"/>
          </a:xfrm>
        </p:spPr>
        <p:txBody>
          <a:bodyPr wrap="none"/>
          <a:lstStyle>
            <a:lvl1pPr marL="0" indent="0">
              <a:buFont typeface="Arial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4964400" y="5929200"/>
            <a:ext cx="2772000" cy="360000"/>
          </a:xfrm>
        </p:spPr>
        <p:txBody>
          <a:bodyPr tIns="0" rIns="0" bIns="0" anchor="t">
            <a:normAutofit/>
          </a:bodyPr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itelbild n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ogo neu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0475" y="2949575"/>
            <a:ext cx="136366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1" y="5927725"/>
            <a:ext cx="4212000" cy="360363"/>
          </a:xfrm>
        </p:spPr>
        <p:txBody>
          <a:bodyPr wrap="none">
            <a:normAutofit/>
          </a:bodyPr>
          <a:lstStyle>
            <a:lvl1pPr marL="0" indent="0">
              <a:buFont typeface="Arial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4964400" y="5929200"/>
            <a:ext cx="2772000" cy="360000"/>
          </a:xfrm>
        </p:spPr>
        <p:txBody>
          <a:bodyPr tIns="0" rIns="0" bIns="0" anchor="t">
            <a:norm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459787" cy="473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163" y="6457183"/>
            <a:ext cx="5753100" cy="3762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e-C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812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8363" y="1211263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8363" y="3652838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indent="0">
              <a:buNone/>
              <a:defRPr lang="en-US" sz="20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 anchor="ctr" anchorCtr="0">
            <a:normAutofit/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e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ppt_land_print_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3788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58411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 b="0"/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974B40FB-612E-435B-B627-187A21F7DD64}" type="slidenum">
              <a:rPr lang="en-US" sz="1200"/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/>
              <a:t>	</a:t>
            </a:r>
          </a:p>
        </p:txBody>
      </p:sp>
      <p:pic>
        <p:nvPicPr>
          <p:cNvPr id="3079" name="Picture 8" descr="new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89825" y="6403975"/>
            <a:ext cx="11747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77" r:id="rId1"/>
    <p:sldLayoutId id="2147484757" r:id="rId2"/>
    <p:sldLayoutId id="2147484758" r:id="rId3"/>
    <p:sldLayoutId id="2147484759" r:id="rId4"/>
    <p:sldLayoutId id="2147484760" r:id="rId5"/>
    <p:sldLayoutId id="2147484761" r:id="rId6"/>
    <p:sldLayoutId id="2147484762" r:id="rId7"/>
    <p:sldLayoutId id="2147484763" r:id="rId8"/>
    <p:sldLayoutId id="2147484764" r:id="rId9"/>
    <p:sldLayoutId id="2147484765" r:id="rId10"/>
    <p:sldLayoutId id="2147484766" r:id="rId11"/>
  </p:sldLayoutIdLst>
  <p:transition>
    <p:wipe dir="r"/>
  </p:transition>
  <p:hf sldNum="0" hdr="0" dt="0"/>
  <p:txStyles>
    <p:titleStyle>
      <a:lvl1pPr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Folienbild neu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7438"/>
            <a:ext cx="9144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40029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3041ACBF-2812-49E3-B521-BE89A2E4D0C5}" type="slidenum">
              <a:rPr lang="en-US" sz="1200">
                <a:solidFill>
                  <a:srgbClr val="FFFFFF"/>
                </a:solidFill>
              </a:rPr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>
                <a:solidFill>
                  <a:srgbClr val="FFFFFF"/>
                </a:solidFill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67" r:id="rId2"/>
    <p:sldLayoutId id="2147484768" r:id="rId3"/>
    <p:sldLayoutId id="2147484769" r:id="rId4"/>
    <p:sldLayoutId id="2147484770" r:id="rId5"/>
    <p:sldLayoutId id="2147484771" r:id="rId6"/>
    <p:sldLayoutId id="2147484772" r:id="rId7"/>
    <p:sldLayoutId id="2147484773" r:id="rId8"/>
    <p:sldLayoutId id="2147484774" r:id="rId9"/>
    <p:sldLayoutId id="2147484775" r:id="rId10"/>
    <p:sldLayoutId id="2147484776" r:id="rId11"/>
    <p:sldLayoutId id="2147484780" r:id="rId12"/>
  </p:sldLayoutIdLst>
  <p:transition>
    <p:wipe dir="r"/>
  </p:transition>
  <p:hf sldNum="0" hd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Ellis</a:t>
            </a:r>
            <a:r>
              <a:rPr lang="en-US" sz="3200" dirty="0" smtClean="0"/>
              <a:t> Litigation – Case History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Filed on March 21, 2013 against EPA challenging EPA actions related to clothianidin and thiamethoxam </a:t>
            </a:r>
          </a:p>
          <a:p>
            <a:r>
              <a:rPr lang="en-US" sz="2400" dirty="0" smtClean="0"/>
              <a:t>Filed in U.S. District Court, Northern District of California (San Francisco)</a:t>
            </a:r>
          </a:p>
          <a:p>
            <a:r>
              <a:rPr lang="en-US" sz="2400" dirty="0" smtClean="0"/>
              <a:t>Plaintiffs are bee keepers (Ellis, Doan, </a:t>
            </a:r>
            <a:r>
              <a:rPr lang="en-US" sz="2400" dirty="0" err="1" smtClean="0"/>
              <a:t>Theobold</a:t>
            </a:r>
            <a:r>
              <a:rPr lang="en-US" sz="2400" dirty="0" smtClean="0"/>
              <a:t>, Rhodes) and NGOs (Center for Food Safety, Sierra Club, Beyond Pesticides, Center for Environmental Health)</a:t>
            </a:r>
          </a:p>
          <a:p>
            <a:r>
              <a:rPr lang="en-US" sz="2400" dirty="0" smtClean="0"/>
              <a:t>Syngenta, Bayer, Valent and CropLife intervened on side of EPA</a:t>
            </a:r>
          </a:p>
          <a:p>
            <a:pPr lvl="1"/>
            <a:r>
              <a:rPr lang="en-US" sz="2400" dirty="0" smtClean="0"/>
              <a:t>Intervenors are allowed to participate fully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>
                <a:solidFill>
                  <a:srgbClr val="5F7800"/>
                </a:solidFill>
              </a:rPr>
              <a:t>Ellis</a:t>
            </a:r>
            <a:r>
              <a:rPr lang="en-US" sz="3200" dirty="0">
                <a:solidFill>
                  <a:srgbClr val="5F7800"/>
                </a:solidFill>
              </a:rPr>
              <a:t> Litigation – Case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3000"/>
            <a:ext cx="8459787" cy="4802172"/>
          </a:xfrm>
        </p:spPr>
        <p:txBody>
          <a:bodyPr/>
          <a:lstStyle/>
          <a:p>
            <a:r>
              <a:rPr lang="en-US" sz="2400" dirty="0" smtClean="0"/>
              <a:t>Second Amended Complaint (May 9, 2014) controls the case – 6 claims under the APA, FIFRA and ESA</a:t>
            </a:r>
          </a:p>
          <a:p>
            <a:r>
              <a:rPr lang="en-US" sz="2400" dirty="0" smtClean="0"/>
              <a:t>Order and Opinion dated May 8, 2017</a:t>
            </a:r>
          </a:p>
          <a:p>
            <a:r>
              <a:rPr lang="en-US" sz="2400" dirty="0" smtClean="0"/>
              <a:t>Judge held that APA and FIFRA claims cannot be pursued further.  These claims are </a:t>
            </a:r>
            <a:r>
              <a:rPr lang="en-US" sz="2400" dirty="0" smtClean="0">
                <a:solidFill>
                  <a:srgbClr val="C00000"/>
                </a:solidFill>
              </a:rPr>
              <a:t>dismissed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Plaintiff’s claim that EPA violated the APA in denying their petition that clothianidin poses an imminent hazard</a:t>
            </a:r>
          </a:p>
          <a:p>
            <a:pPr lvl="1"/>
            <a:r>
              <a:rPr lang="en-US" sz="2400" dirty="0" smtClean="0"/>
              <a:t>Plaintiff’s claim that EPA violated FIFRA and the APA by refusing to suspend clothianidin registration</a:t>
            </a:r>
          </a:p>
          <a:p>
            <a:pPr lvl="1"/>
            <a:r>
              <a:rPr lang="en-US" sz="2400" dirty="0" smtClean="0"/>
              <a:t>Plaintiff’s claim that EPA violated FIFRA notice requirements for new uses of clothianidin and thiamethoxam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5843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>
                <a:solidFill>
                  <a:srgbClr val="5F7800"/>
                </a:solidFill>
              </a:rPr>
              <a:t>Ellis</a:t>
            </a:r>
            <a:r>
              <a:rPr lang="en-US" sz="3200" dirty="0">
                <a:solidFill>
                  <a:srgbClr val="5F7800"/>
                </a:solidFill>
              </a:rPr>
              <a:t> Litigation – Case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Judge held that EPA violated the ESA by failing to consult with Services before granting certain clothianidin and thiamethoxam registrations</a:t>
            </a:r>
          </a:p>
          <a:p>
            <a:endParaRPr lang="en-US" sz="2400" dirty="0" smtClean="0"/>
          </a:p>
          <a:p>
            <a:r>
              <a:rPr lang="en-US" sz="2400" dirty="0" smtClean="0"/>
              <a:t>Judge has not ruled on the “remedy”</a:t>
            </a:r>
          </a:p>
          <a:p>
            <a:endParaRPr lang="en-US" sz="2400" dirty="0" smtClean="0"/>
          </a:p>
          <a:p>
            <a:r>
              <a:rPr lang="en-US" sz="2400" dirty="0" smtClean="0"/>
              <a:t>With the parties’ input, she set a schedule for further deliberations and briefing on an appropriate remedy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917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1" dirty="0" smtClean="0"/>
              <a:t>Ellis</a:t>
            </a:r>
            <a:r>
              <a:rPr lang="en-US" sz="2800" dirty="0" smtClean="0"/>
              <a:t> – US registrations involved in the case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901700"/>
            <a:ext cx="8459787" cy="4802172"/>
          </a:xfrm>
        </p:spPr>
        <p:txBody>
          <a:bodyPr/>
          <a:lstStyle/>
          <a:p>
            <a:pPr marL="400050" lvl="1" indent="0">
              <a:buNone/>
            </a:pPr>
            <a:endParaRPr lang="en-US" sz="2400" dirty="0"/>
          </a:p>
          <a:p>
            <a:r>
              <a:rPr lang="en-US" sz="2400" dirty="0" smtClean="0"/>
              <a:t>59 </a:t>
            </a:r>
            <a:r>
              <a:rPr lang="en-US" sz="2400" dirty="0" err="1" smtClean="0"/>
              <a:t>clothianidin</a:t>
            </a:r>
            <a:r>
              <a:rPr lang="en-US" sz="2400" dirty="0" smtClean="0"/>
              <a:t> and thiamethoxam-containing end-use/technical product registrations are at issue</a:t>
            </a:r>
          </a:p>
          <a:p>
            <a:r>
              <a:rPr lang="en-US" sz="2400" dirty="0" smtClean="0"/>
              <a:t>Not at issue in the case:</a:t>
            </a:r>
            <a:endParaRPr lang="en-US" sz="2400" dirty="0"/>
          </a:p>
          <a:p>
            <a:pPr lvl="1"/>
            <a:r>
              <a:rPr lang="en-US" sz="2400" dirty="0" smtClean="0"/>
              <a:t>registrations </a:t>
            </a:r>
            <a:r>
              <a:rPr lang="en-US" sz="2400" dirty="0"/>
              <a:t>that </a:t>
            </a:r>
            <a:r>
              <a:rPr lang="en-US" sz="2400" u="sng" dirty="0" smtClean="0"/>
              <a:t>pre-date</a:t>
            </a:r>
            <a:r>
              <a:rPr lang="en-US" sz="2400" dirty="0" smtClean="0"/>
              <a:t> March 21, 2007</a:t>
            </a:r>
          </a:p>
          <a:p>
            <a:pPr lvl="1"/>
            <a:r>
              <a:rPr lang="en-US" sz="2400" dirty="0"/>
              <a:t>TMX registrations that </a:t>
            </a:r>
            <a:r>
              <a:rPr lang="en-US" sz="2400" u="sng" dirty="0"/>
              <a:t>post-date</a:t>
            </a:r>
            <a:r>
              <a:rPr lang="en-US" sz="2400" dirty="0"/>
              <a:t> filing of complaint on March 21, </a:t>
            </a:r>
            <a:r>
              <a:rPr lang="en-US" sz="2400" dirty="0" smtClean="0"/>
              <a:t>2013 </a:t>
            </a:r>
            <a:endParaRPr lang="en-US" sz="2400" dirty="0"/>
          </a:p>
          <a:p>
            <a:pPr lvl="1"/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395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596900"/>
          </a:xfrm>
        </p:spPr>
        <p:txBody>
          <a:bodyPr/>
          <a:lstStyle/>
          <a:p>
            <a:r>
              <a:rPr lang="en-US" i="1" dirty="0" smtClean="0"/>
              <a:t>Ellis</a:t>
            </a:r>
            <a:r>
              <a:rPr lang="en-US" dirty="0" smtClean="0"/>
              <a:t> – litigation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6" y="856482"/>
            <a:ext cx="8459787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Alternative Dispute Resolution (ADR) is ongoing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Briefing on Remedies: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January 5, 2018: deadline for Defendants to file briefs with court </a:t>
            </a:r>
            <a:r>
              <a:rPr lang="en-US" dirty="0"/>
              <a:t>– arguing why the Court should not issue an order vacating or restricting some or all 59 </a:t>
            </a:r>
            <a:r>
              <a:rPr lang="en-US" dirty="0" err="1"/>
              <a:t>clothianidin</a:t>
            </a:r>
            <a:r>
              <a:rPr lang="en-US" dirty="0"/>
              <a:t> and TMX </a:t>
            </a:r>
            <a:r>
              <a:rPr lang="en-US" dirty="0" smtClean="0"/>
              <a:t>registrations</a:t>
            </a:r>
          </a:p>
          <a:p>
            <a:r>
              <a:rPr lang="en-US" dirty="0"/>
              <a:t>February 16, 2018: deadline for Plaintiffs to file brief with the Court – responding to the briefs filed by Defendant and Defendant-Intervenors</a:t>
            </a:r>
          </a:p>
          <a:p>
            <a:pPr lvl="0"/>
            <a:r>
              <a:rPr lang="en-US" dirty="0"/>
              <a:t>March 16, 2018: Court scheduled hearing on the legal remedy </a:t>
            </a:r>
            <a:r>
              <a:rPr lang="en-US" dirty="0" smtClean="0"/>
              <a:t>briefing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b="1" dirty="0" smtClean="0"/>
              <a:t>District </a:t>
            </a:r>
            <a:r>
              <a:rPr lang="en-US" b="1" dirty="0"/>
              <a:t>Court could reach a decision on the legal remedy as soon as mid-March </a:t>
            </a:r>
            <a:r>
              <a:rPr lang="en-US" b="1" dirty="0" smtClean="0"/>
              <a:t>2018</a:t>
            </a:r>
            <a:r>
              <a:rPr lang="en-US" b="1" dirty="0"/>
              <a:t>  </a:t>
            </a:r>
          </a:p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Classification: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636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dscape_Template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Printout 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normAutofit/>
      </a:bodyPr>
      <a:lstStyle>
        <a:defPPr>
          <a:spcBef>
            <a:spcPts val="0"/>
          </a:spcBef>
          <a:spcAft>
            <a:spcPts val="600"/>
          </a:spcAft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Syngenta: For external use only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/>
      <a:lstStyle/>
    </a:lnDef>
    <a:txDef>
      <a:spPr>
        <a:noFill/>
      </a:spPr>
      <a:bodyPr wrap="square" rtlCol="0">
        <a:normAutofit/>
      </a:bodyPr>
      <a:lstStyle>
        <a:defPPr>
          <a:spcBef>
            <a:spcPts val="600"/>
          </a:spcBef>
          <a:defRPr sz="2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Landscape_Template</Template>
  <TotalTime>332</TotalTime>
  <Words>419</Words>
  <Application>Microsoft Office PowerPoint</Application>
  <PresentationFormat>On-screen Show (4:3)</PresentationFormat>
  <Paragraphs>47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Landscape_Template</vt:lpstr>
      <vt:lpstr>Syngenta: For external use only</vt:lpstr>
      <vt:lpstr>Ellis Litigation – Case History</vt:lpstr>
      <vt:lpstr>Ellis Litigation – Case History</vt:lpstr>
      <vt:lpstr>Ellis Litigation – Case History</vt:lpstr>
      <vt:lpstr>Ellis – US registrations involved in the case</vt:lpstr>
      <vt:lpstr>Ellis – litigation schedule</vt:lpstr>
    </vt:vector>
  </TitlesOfParts>
  <Company>Syngenta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Thiamethoxam Legal Defense Team Ellis Litigation Update</dc:title>
  <dc:creator>Connors Manning USGR</dc:creator>
  <cp:lastModifiedBy>Onsite</cp:lastModifiedBy>
  <cp:revision>35</cp:revision>
  <cp:lastPrinted>2017-06-06T20:45:56Z</cp:lastPrinted>
  <dcterms:created xsi:type="dcterms:W3CDTF">2017-06-06T18:25:58Z</dcterms:created>
  <dcterms:modified xsi:type="dcterms:W3CDTF">2017-12-05T16:56:25Z</dcterms:modified>
</cp:coreProperties>
</file>