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60" r:id="rId2"/>
    <p:sldId id="257" r:id="rId3"/>
    <p:sldId id="272" r:id="rId4"/>
    <p:sldId id="273" r:id="rId5"/>
    <p:sldId id="274" r:id="rId6"/>
    <p:sldId id="275" r:id="rId7"/>
    <p:sldId id="276" r:id="rId8"/>
    <p:sldId id="277" r:id="rId9"/>
    <p:sldId id="284" r:id="rId10"/>
    <p:sldId id="288" r:id="rId11"/>
    <p:sldId id="261" r:id="rId12"/>
    <p:sldId id="262" r:id="rId13"/>
    <p:sldId id="263" r:id="rId14"/>
    <p:sldId id="259" r:id="rId15"/>
    <p:sldId id="278" r:id="rId16"/>
    <p:sldId id="285" r:id="rId17"/>
    <p:sldId id="286" r:id="rId18"/>
    <p:sldId id="287" r:id="rId19"/>
    <p:sldId id="279" r:id="rId20"/>
    <p:sldId id="280" r:id="rId21"/>
    <p:sldId id="281" r:id="rId22"/>
    <p:sldId id="283" r:id="rId23"/>
    <p:sldId id="282" r:id="rId24"/>
    <p:sldId id="267"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B1E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22"/>
    <p:restoredTop sz="93867" autoAdjust="0"/>
  </p:normalViewPr>
  <p:slideViewPr>
    <p:cSldViewPr snapToGrid="0" snapToObjects="1">
      <p:cViewPr varScale="1">
        <p:scale>
          <a:sx n="63" d="100"/>
          <a:sy n="63" d="100"/>
        </p:scale>
        <p:origin x="140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DC6DA5-D3D1-5642-83AA-9294B4216B5E}" type="datetimeFigureOut">
              <a:rPr lang="en-US" smtClean="0"/>
              <a:t>12/5/2017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1D221F-29D6-954B-A3F1-65C6491311CD}" type="slidenum">
              <a:rPr lang="en-US" smtClean="0"/>
              <a:t>‹#›</a:t>
            </a:fld>
            <a:endParaRPr lang="en-US"/>
          </a:p>
        </p:txBody>
      </p:sp>
    </p:spTree>
    <p:extLst>
      <p:ext uri="{BB962C8B-B14F-4D97-AF65-F5344CB8AC3E}">
        <p14:creationId xmlns:p14="http://schemas.microsoft.com/office/powerpoint/2010/main" val="604156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since the early 2000’s there have been three main re-evaluation work streams within the PMRA. The first of these dealt with those older chemistries and we usually refer to it as the “original 401”. This work stream included products like Bravo and </a:t>
            </a:r>
            <a:r>
              <a:rPr lang="en-US" sz="1200" kern="1200" dirty="0" err="1">
                <a:solidFill>
                  <a:schemeClr val="tx1"/>
                </a:solidFill>
                <a:effectLst/>
                <a:latin typeface="+mn-lt"/>
                <a:ea typeface="+mn-ea"/>
                <a:cs typeface="+mn-cs"/>
              </a:rPr>
              <a:t>Lorsban</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Then came the cyclical re-evaluations for all products registered after 1995. This would include things like Matador, Poncho, and Admire.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re-</a:t>
            </a:r>
            <a:r>
              <a:rPr lang="en-US" sz="1200" kern="1200" dirty="0" err="1">
                <a:solidFill>
                  <a:schemeClr val="tx1"/>
                </a:solidFill>
                <a:effectLst/>
                <a:latin typeface="+mn-lt"/>
                <a:ea typeface="+mn-ea"/>
                <a:cs typeface="+mn-cs"/>
              </a:rPr>
              <a:t>eval</a:t>
            </a:r>
            <a:r>
              <a:rPr lang="en-US" sz="1200" kern="1200" dirty="0">
                <a:solidFill>
                  <a:schemeClr val="tx1"/>
                </a:solidFill>
                <a:effectLst/>
                <a:latin typeface="+mn-lt"/>
                <a:ea typeface="+mn-ea"/>
                <a:cs typeface="+mn-cs"/>
              </a:rPr>
              <a:t> group also conduct special reviews of products on a case-by-case basis. Even products that are already in re-evaluation or that have just completed re-evaluation. So, for example, products like poncho, which are currently undergoing their 15-year re-evaluation, are also going through a special review based on the proposed decision for Imidacloprid (admire) that was published around this time last year. </a:t>
            </a:r>
          </a:p>
          <a:p>
            <a:endParaRPr lang="en-CA" dirty="0"/>
          </a:p>
        </p:txBody>
      </p:sp>
      <p:sp>
        <p:nvSpPr>
          <p:cNvPr id="4" name="Slide Number Placeholder 3"/>
          <p:cNvSpPr>
            <a:spLocks noGrp="1"/>
          </p:cNvSpPr>
          <p:nvPr>
            <p:ph type="sldNum" sz="quarter" idx="10"/>
          </p:nvPr>
        </p:nvSpPr>
        <p:spPr/>
        <p:txBody>
          <a:bodyPr/>
          <a:lstStyle/>
          <a:p>
            <a:fld id="{131D221F-29D6-954B-A3F1-65C6491311CD}" type="slidenum">
              <a:rPr lang="en-US" smtClean="0"/>
              <a:t>4</a:t>
            </a:fld>
            <a:endParaRPr lang="en-US"/>
          </a:p>
        </p:txBody>
      </p:sp>
    </p:spTree>
    <p:extLst>
      <p:ext uri="{BB962C8B-B14F-4D97-AF65-F5344CB8AC3E}">
        <p14:creationId xmlns:p14="http://schemas.microsoft.com/office/powerpoint/2010/main" val="18749756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36240DC2-98C5-45F4-95C8-741CB54C0E8A}"/>
              </a:ext>
            </a:extLst>
          </p:cNvPr>
          <p:cNvSpPr>
            <a:spLocks noGrp="1" noRot="1" noChangeAspect="1" noTextEdit="1"/>
          </p:cNvSpPr>
          <p:nvPr>
            <p:ph type="sldImg"/>
          </p:nvPr>
        </p:nvSpPr>
        <p:spPr>
          <a:xfrm>
            <a:off x="1166813" y="692150"/>
            <a:ext cx="4621212" cy="3465513"/>
          </a:xfrm>
          <a:ln/>
        </p:spPr>
      </p:sp>
      <p:sp>
        <p:nvSpPr>
          <p:cNvPr id="24579" name="Notes Placeholder 2">
            <a:extLst>
              <a:ext uri="{FF2B5EF4-FFF2-40B4-BE49-F238E27FC236}">
                <a16:creationId xmlns:a16="http://schemas.microsoft.com/office/drawing/2014/main" id="{A08E0685-25FD-4628-98BE-CB2A4251CB40}"/>
              </a:ext>
            </a:extLst>
          </p:cNvPr>
          <p:cNvSpPr>
            <a:spLocks noGrp="1"/>
          </p:cNvSpPr>
          <p:nvPr>
            <p:ph type="body" idx="1"/>
          </p:nvPr>
        </p:nvSpPr>
        <p:spPr>
          <a:xfrm>
            <a:off x="693738" y="4387850"/>
            <a:ext cx="5567362" cy="4160838"/>
          </a:xfrm>
          <a:noFill/>
        </p:spPr>
        <p:txBody>
          <a:bodyPr lIns="92530" tIns="46264" rIns="92530" bIns="46264"/>
          <a:lstStyle/>
          <a:p>
            <a:endParaRPr lang="en-US" altLang="en-US" dirty="0">
              <a:latin typeface="Arial" panose="020B0604020202020204" pitchFamily="34" charset="0"/>
            </a:endParaRPr>
          </a:p>
        </p:txBody>
      </p:sp>
      <p:sp>
        <p:nvSpPr>
          <p:cNvPr id="24580" name="Slide Number Placeholder 3">
            <a:extLst>
              <a:ext uri="{FF2B5EF4-FFF2-40B4-BE49-F238E27FC236}">
                <a16:creationId xmlns:a16="http://schemas.microsoft.com/office/drawing/2014/main" id="{DE65C92C-CEC2-41FA-8CFD-5DDAD216D6CF}"/>
              </a:ext>
            </a:extLst>
          </p:cNvPr>
          <p:cNvSpPr txBox="1">
            <a:spLocks noGrp="1"/>
          </p:cNvSpPr>
          <p:nvPr/>
        </p:nvSpPr>
        <p:spPr bwMode="auto">
          <a:xfrm>
            <a:off x="3937000" y="8775700"/>
            <a:ext cx="301625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30" tIns="46264" rIns="92530" bIns="46264" anchor="b"/>
          <a:lstStyle>
            <a:lvl1pPr defTabSz="949325">
              <a:spcBef>
                <a:spcPct val="30000"/>
              </a:spcBef>
              <a:defRPr sz="1200">
                <a:solidFill>
                  <a:schemeClr val="tx1"/>
                </a:solidFill>
                <a:latin typeface="Arial" panose="020B0604020202020204" pitchFamily="34" charset="0"/>
              </a:defRPr>
            </a:lvl1pPr>
            <a:lvl2pPr marL="771525" indent="-296863" defTabSz="949325">
              <a:spcBef>
                <a:spcPct val="30000"/>
              </a:spcBef>
              <a:defRPr sz="1200">
                <a:solidFill>
                  <a:schemeClr val="tx1"/>
                </a:solidFill>
                <a:latin typeface="Arial" panose="020B0604020202020204" pitchFamily="34" charset="0"/>
              </a:defRPr>
            </a:lvl2pPr>
            <a:lvl3pPr marL="1185863" indent="-236538" defTabSz="949325">
              <a:spcBef>
                <a:spcPct val="30000"/>
              </a:spcBef>
              <a:defRPr sz="1200">
                <a:solidFill>
                  <a:schemeClr val="tx1"/>
                </a:solidFill>
                <a:latin typeface="Arial" panose="020B0604020202020204" pitchFamily="34" charset="0"/>
              </a:defRPr>
            </a:lvl3pPr>
            <a:lvl4pPr marL="1660525" indent="-236538" defTabSz="949325">
              <a:spcBef>
                <a:spcPct val="30000"/>
              </a:spcBef>
              <a:defRPr sz="1200">
                <a:solidFill>
                  <a:schemeClr val="tx1"/>
                </a:solidFill>
                <a:latin typeface="Arial" panose="020B0604020202020204" pitchFamily="34" charset="0"/>
              </a:defRPr>
            </a:lvl4pPr>
            <a:lvl5pPr marL="2133600" indent="-236538" defTabSz="949325">
              <a:spcBef>
                <a:spcPct val="30000"/>
              </a:spcBef>
              <a:defRPr sz="1200">
                <a:solidFill>
                  <a:schemeClr val="tx1"/>
                </a:solidFill>
                <a:latin typeface="Arial" panose="020B0604020202020204" pitchFamily="34" charset="0"/>
              </a:defRPr>
            </a:lvl5pPr>
            <a:lvl6pPr marL="2590800" indent="-236538" defTabSz="949325" eaLnBrk="0" fontAlgn="base" hangingPunct="0">
              <a:spcBef>
                <a:spcPct val="30000"/>
              </a:spcBef>
              <a:spcAft>
                <a:spcPct val="0"/>
              </a:spcAft>
              <a:defRPr sz="1200">
                <a:solidFill>
                  <a:schemeClr val="tx1"/>
                </a:solidFill>
                <a:latin typeface="Arial" panose="020B0604020202020204" pitchFamily="34" charset="0"/>
              </a:defRPr>
            </a:lvl6pPr>
            <a:lvl7pPr marL="3048000" indent="-236538" defTabSz="949325" eaLnBrk="0" fontAlgn="base" hangingPunct="0">
              <a:spcBef>
                <a:spcPct val="30000"/>
              </a:spcBef>
              <a:spcAft>
                <a:spcPct val="0"/>
              </a:spcAft>
              <a:defRPr sz="1200">
                <a:solidFill>
                  <a:schemeClr val="tx1"/>
                </a:solidFill>
                <a:latin typeface="Arial" panose="020B0604020202020204" pitchFamily="34" charset="0"/>
              </a:defRPr>
            </a:lvl7pPr>
            <a:lvl8pPr marL="3505200" indent="-236538" defTabSz="949325" eaLnBrk="0" fontAlgn="base" hangingPunct="0">
              <a:spcBef>
                <a:spcPct val="30000"/>
              </a:spcBef>
              <a:spcAft>
                <a:spcPct val="0"/>
              </a:spcAft>
              <a:defRPr sz="1200">
                <a:solidFill>
                  <a:schemeClr val="tx1"/>
                </a:solidFill>
                <a:latin typeface="Arial" panose="020B0604020202020204" pitchFamily="34" charset="0"/>
              </a:defRPr>
            </a:lvl8pPr>
            <a:lvl9pPr marL="3962400" indent="-236538" defTabSz="949325"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2A0CDD62-4E07-4B59-9BAE-4CA29F819DF6}" type="slidenum">
              <a:rPr lang="en-CA" altLang="en-US">
                <a:ea typeface="MS PGothic" panose="020B0600070205080204" pitchFamily="34" charset="-128"/>
              </a:rPr>
              <a:pPr algn="r" eaLnBrk="1" hangingPunct="1">
                <a:spcBef>
                  <a:spcPct val="0"/>
                </a:spcBef>
              </a:pPr>
              <a:t>18</a:t>
            </a:fld>
            <a:endParaRPr lang="en-CA" altLang="en-US" dirty="0">
              <a:ea typeface="MS PGothic" panose="020B0600070205080204" pitchFamily="34" charset="-128"/>
            </a:endParaRPr>
          </a:p>
        </p:txBody>
      </p:sp>
    </p:spTree>
    <p:extLst>
      <p:ext uri="{BB962C8B-B14F-4D97-AF65-F5344CB8AC3E}">
        <p14:creationId xmlns:p14="http://schemas.microsoft.com/office/powerpoint/2010/main" val="3222898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31D221F-29D6-954B-A3F1-65C6491311CD}" type="slidenum">
              <a:rPr lang="en-US" smtClean="0"/>
              <a:t>20</a:t>
            </a:fld>
            <a:endParaRPr lang="en-US"/>
          </a:p>
        </p:txBody>
      </p:sp>
    </p:spTree>
    <p:extLst>
      <p:ext uri="{BB962C8B-B14F-4D97-AF65-F5344CB8AC3E}">
        <p14:creationId xmlns:p14="http://schemas.microsoft.com/office/powerpoint/2010/main" val="3339975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Class 1</a:t>
            </a:r>
          </a:p>
          <a:p>
            <a:r>
              <a:rPr lang="en-US" dirty="0"/>
              <a:t>Class 1 includes all pesticides composed of a mixture which includes one or more of the following active ingredients: aldrin, aldicarb, chlordane, dieldrin, endrin, heptachlor as well as all pesticides whose registration is not required under the </a:t>
            </a:r>
            <a:r>
              <a:rPr lang="en-US" i="1" dirty="0"/>
              <a:t>Pest Control Products Act</a:t>
            </a:r>
            <a:r>
              <a:rPr lang="en-US" dirty="0"/>
              <a:t> (used for experimental purposes).</a:t>
            </a:r>
          </a:p>
          <a:p>
            <a:r>
              <a:rPr lang="en-US" b="1" dirty="0"/>
              <a:t>Class 2</a:t>
            </a:r>
          </a:p>
          <a:p>
            <a:r>
              <a:rPr lang="en-US" dirty="0"/>
              <a:t>Class 2 covers all pesticides considered to be for restricted use by the federal Pest Control Products Act, except those designated as Class 1 and certain </a:t>
            </a:r>
            <a:r>
              <a:rPr lang="en-US" i="1" dirty="0"/>
              <a:t>Bacillus thuringiensis </a:t>
            </a:r>
            <a:r>
              <a:rPr lang="en-US" i="1" dirty="0" err="1"/>
              <a:t>kurstaki</a:t>
            </a:r>
            <a:r>
              <a:rPr lang="en-US" dirty="0"/>
              <a:t> (</a:t>
            </a:r>
            <a:r>
              <a:rPr lang="en-US" i="1" dirty="0" err="1"/>
              <a:t>Btk</a:t>
            </a:r>
            <a:r>
              <a:rPr lang="en-US" dirty="0"/>
              <a:t>) formulations. The main part of the label on a Class 2 pesticide container bears an indication to the effect that the product is for restricted use.</a:t>
            </a:r>
          </a:p>
          <a:p>
            <a:r>
              <a:rPr lang="en-US" b="1" dirty="0"/>
              <a:t>Class 3</a:t>
            </a:r>
          </a:p>
          <a:p>
            <a:r>
              <a:rPr lang="en-US" dirty="0"/>
              <a:t>Most pesticides considered to be for commercial, agricultural or industrial use by the </a:t>
            </a:r>
            <a:r>
              <a:rPr lang="en-US" i="1" dirty="0"/>
              <a:t>Pest Control Products Act</a:t>
            </a:r>
            <a:r>
              <a:rPr lang="en-US" dirty="0"/>
              <a:t> are grouped in Class 3. This class also includes pesticides composed of </a:t>
            </a:r>
            <a:r>
              <a:rPr lang="en-US" i="1" dirty="0" err="1"/>
              <a:t>Btk</a:t>
            </a:r>
            <a:r>
              <a:rPr lang="en-US" dirty="0"/>
              <a:t> intended for restricted use in a forest or on a wooded lot, as well as mixtures composed of fertilizers and pesticides of Class 3 prepared by individual users.</a:t>
            </a:r>
          </a:p>
          <a:p>
            <a:endParaRPr lang="en-CA" dirty="0"/>
          </a:p>
        </p:txBody>
      </p:sp>
      <p:sp>
        <p:nvSpPr>
          <p:cNvPr id="4" name="Slide Number Placeholder 3"/>
          <p:cNvSpPr>
            <a:spLocks noGrp="1"/>
          </p:cNvSpPr>
          <p:nvPr>
            <p:ph type="sldNum" sz="quarter" idx="10"/>
          </p:nvPr>
        </p:nvSpPr>
        <p:spPr/>
        <p:txBody>
          <a:bodyPr/>
          <a:lstStyle/>
          <a:p>
            <a:fld id="{131D221F-29D6-954B-A3F1-65C6491311CD}" type="slidenum">
              <a:rPr lang="en-US" smtClean="0"/>
              <a:t>21</a:t>
            </a:fld>
            <a:endParaRPr lang="en-US"/>
          </a:p>
        </p:txBody>
      </p:sp>
    </p:spTree>
    <p:extLst>
      <p:ext uri="{BB962C8B-B14F-4D97-AF65-F5344CB8AC3E}">
        <p14:creationId xmlns:p14="http://schemas.microsoft.com/office/powerpoint/2010/main" val="3504277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31D221F-29D6-954B-A3F1-65C6491311CD}" type="slidenum">
              <a:rPr lang="en-US" smtClean="0"/>
              <a:t>22</a:t>
            </a:fld>
            <a:endParaRPr lang="en-US"/>
          </a:p>
        </p:txBody>
      </p:sp>
    </p:spTree>
    <p:extLst>
      <p:ext uri="{BB962C8B-B14F-4D97-AF65-F5344CB8AC3E}">
        <p14:creationId xmlns:p14="http://schemas.microsoft.com/office/powerpoint/2010/main" val="2052418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31D221F-29D6-954B-A3F1-65C6491311CD}" type="slidenum">
              <a:rPr lang="en-US" smtClean="0"/>
              <a:t>5</a:t>
            </a:fld>
            <a:endParaRPr lang="en-US"/>
          </a:p>
        </p:txBody>
      </p:sp>
    </p:spTree>
    <p:extLst>
      <p:ext uri="{BB962C8B-B14F-4D97-AF65-F5344CB8AC3E}">
        <p14:creationId xmlns:p14="http://schemas.microsoft.com/office/powerpoint/2010/main" val="865444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31D221F-29D6-954B-A3F1-65C6491311CD}" type="slidenum">
              <a:rPr lang="en-US" smtClean="0"/>
              <a:t>6</a:t>
            </a:fld>
            <a:endParaRPr lang="en-US"/>
          </a:p>
        </p:txBody>
      </p:sp>
    </p:spTree>
    <p:extLst>
      <p:ext uri="{BB962C8B-B14F-4D97-AF65-F5344CB8AC3E}">
        <p14:creationId xmlns:p14="http://schemas.microsoft.com/office/powerpoint/2010/main" val="3944719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31D221F-29D6-954B-A3F1-65C6491311CD}" type="slidenum">
              <a:rPr lang="en-US" smtClean="0"/>
              <a:t>7</a:t>
            </a:fld>
            <a:endParaRPr lang="en-US"/>
          </a:p>
        </p:txBody>
      </p:sp>
    </p:spTree>
    <p:extLst>
      <p:ext uri="{BB962C8B-B14F-4D97-AF65-F5344CB8AC3E}">
        <p14:creationId xmlns:p14="http://schemas.microsoft.com/office/powerpoint/2010/main" val="1039139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31D221F-29D6-954B-A3F1-65C6491311CD}" type="slidenum">
              <a:rPr lang="en-US" smtClean="0"/>
              <a:t>8</a:t>
            </a:fld>
            <a:endParaRPr lang="en-US"/>
          </a:p>
        </p:txBody>
      </p:sp>
    </p:spTree>
    <p:extLst>
      <p:ext uri="{BB962C8B-B14F-4D97-AF65-F5344CB8AC3E}">
        <p14:creationId xmlns:p14="http://schemas.microsoft.com/office/powerpoint/2010/main" val="3883544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 took this directly from a PMRA slide last </a:t>
            </a:r>
            <a:r>
              <a:rPr lang="en-CA" dirty="0" err="1"/>
              <a:t>weel</a:t>
            </a:r>
            <a:endParaRPr lang="en-CA" dirty="0"/>
          </a:p>
        </p:txBody>
      </p:sp>
      <p:sp>
        <p:nvSpPr>
          <p:cNvPr id="4" name="Slide Number Placeholder 3"/>
          <p:cNvSpPr>
            <a:spLocks noGrp="1"/>
          </p:cNvSpPr>
          <p:nvPr>
            <p:ph type="sldNum" sz="quarter" idx="10"/>
          </p:nvPr>
        </p:nvSpPr>
        <p:spPr/>
        <p:txBody>
          <a:bodyPr/>
          <a:lstStyle/>
          <a:p>
            <a:fld id="{131D221F-29D6-954B-A3F1-65C6491311CD}" type="slidenum">
              <a:rPr lang="en-US" smtClean="0"/>
              <a:t>9</a:t>
            </a:fld>
            <a:endParaRPr lang="en-US"/>
          </a:p>
        </p:txBody>
      </p:sp>
    </p:spTree>
    <p:extLst>
      <p:ext uri="{BB962C8B-B14F-4D97-AF65-F5344CB8AC3E}">
        <p14:creationId xmlns:p14="http://schemas.microsoft.com/office/powerpoint/2010/main" val="3456402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So November 2016, Proposed Decision on Imidacloprid comes out….</a:t>
            </a:r>
          </a:p>
        </p:txBody>
      </p:sp>
      <p:sp>
        <p:nvSpPr>
          <p:cNvPr id="4" name="Slide Number Placeholder 3"/>
          <p:cNvSpPr>
            <a:spLocks noGrp="1"/>
          </p:cNvSpPr>
          <p:nvPr>
            <p:ph type="sldNum" sz="quarter" idx="10"/>
          </p:nvPr>
        </p:nvSpPr>
        <p:spPr/>
        <p:txBody>
          <a:bodyPr/>
          <a:lstStyle/>
          <a:p>
            <a:fld id="{131D221F-29D6-954B-A3F1-65C6491311CD}" type="slidenum">
              <a:rPr lang="en-US" smtClean="0"/>
              <a:t>11</a:t>
            </a:fld>
            <a:endParaRPr lang="en-US"/>
          </a:p>
        </p:txBody>
      </p:sp>
    </p:spTree>
    <p:extLst>
      <p:ext uri="{BB962C8B-B14F-4D97-AF65-F5344CB8AC3E}">
        <p14:creationId xmlns:p14="http://schemas.microsoft.com/office/powerpoint/2010/main" val="2687934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Please do give it a read, it is an excellent document and could be a useful tool for communicating with the non-agriculture community,.</a:t>
            </a:r>
          </a:p>
        </p:txBody>
      </p:sp>
      <p:sp>
        <p:nvSpPr>
          <p:cNvPr id="4" name="Slide Number Placeholder 3"/>
          <p:cNvSpPr>
            <a:spLocks noGrp="1"/>
          </p:cNvSpPr>
          <p:nvPr>
            <p:ph type="sldNum" sz="quarter" idx="10"/>
          </p:nvPr>
        </p:nvSpPr>
        <p:spPr/>
        <p:txBody>
          <a:bodyPr/>
          <a:lstStyle/>
          <a:p>
            <a:fld id="{131D221F-29D6-954B-A3F1-65C6491311CD}" type="slidenum">
              <a:rPr lang="en-US" smtClean="0"/>
              <a:t>13</a:t>
            </a:fld>
            <a:endParaRPr lang="en-US"/>
          </a:p>
        </p:txBody>
      </p:sp>
    </p:spTree>
    <p:extLst>
      <p:ext uri="{BB962C8B-B14F-4D97-AF65-F5344CB8AC3E}">
        <p14:creationId xmlns:p14="http://schemas.microsoft.com/office/powerpoint/2010/main" val="4175546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 would like to say a special thank you to Syngenta and Paul Hoekstra for their support of this project.</a:t>
            </a:r>
          </a:p>
        </p:txBody>
      </p:sp>
      <p:sp>
        <p:nvSpPr>
          <p:cNvPr id="4" name="Slide Number Placeholder 3"/>
          <p:cNvSpPr>
            <a:spLocks noGrp="1"/>
          </p:cNvSpPr>
          <p:nvPr>
            <p:ph type="sldNum" sz="quarter" idx="10"/>
          </p:nvPr>
        </p:nvSpPr>
        <p:spPr/>
        <p:txBody>
          <a:bodyPr/>
          <a:lstStyle/>
          <a:p>
            <a:fld id="{131D221F-29D6-954B-A3F1-65C6491311CD}" type="slidenum">
              <a:rPr lang="en-US" smtClean="0"/>
              <a:t>14</a:t>
            </a:fld>
            <a:endParaRPr lang="en-US"/>
          </a:p>
        </p:txBody>
      </p:sp>
    </p:spTree>
    <p:extLst>
      <p:ext uri="{BB962C8B-B14F-4D97-AF65-F5344CB8AC3E}">
        <p14:creationId xmlns:p14="http://schemas.microsoft.com/office/powerpoint/2010/main" val="32006162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1" y="2551275"/>
            <a:ext cx="7272528" cy="1152144"/>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421314"/>
            <a:ext cx="9144000" cy="1438656"/>
          </a:xfrm>
          <a:prstGeom prst="rect">
            <a:avLst/>
          </a:prstGeom>
        </p:spPr>
      </p:pic>
      <p:sp>
        <p:nvSpPr>
          <p:cNvPr id="5" name="Text Placeholder 2"/>
          <p:cNvSpPr>
            <a:spLocks noGrp="1"/>
          </p:cNvSpPr>
          <p:nvPr>
            <p:ph type="body" idx="1"/>
          </p:nvPr>
        </p:nvSpPr>
        <p:spPr>
          <a:xfrm>
            <a:off x="623888" y="3090042"/>
            <a:ext cx="6649271" cy="294289"/>
          </a:xfrm>
        </p:spPr>
        <p:txBody>
          <a:bodyPr>
            <a:normAutofit/>
          </a:bodyPr>
          <a:lstStyle>
            <a:lvl1pPr marL="0" indent="0">
              <a:buNone/>
              <a:defRPr sz="1660" b="0" i="0" baseline="0">
                <a:solidFill>
                  <a:schemeClr val="tx1"/>
                </a:solidFill>
                <a:latin typeface="Proxima Nova" charset="0"/>
                <a:ea typeface="Proxima Nova" charset="0"/>
                <a:cs typeface="Proxima Nov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Text Placeholder 2"/>
          <p:cNvSpPr>
            <a:spLocks noGrp="1"/>
          </p:cNvSpPr>
          <p:nvPr>
            <p:ph type="body" idx="10"/>
          </p:nvPr>
        </p:nvSpPr>
        <p:spPr>
          <a:xfrm>
            <a:off x="623888" y="3384331"/>
            <a:ext cx="6649271" cy="294289"/>
          </a:xfrm>
        </p:spPr>
        <p:txBody>
          <a:bodyPr>
            <a:normAutofit/>
          </a:bodyPr>
          <a:lstStyle>
            <a:lvl1pPr marL="0" indent="0">
              <a:buNone/>
              <a:defRPr sz="1400" b="0" i="1" baseline="0">
                <a:solidFill>
                  <a:schemeClr val="tx1"/>
                </a:solidFill>
                <a:latin typeface="Proxima Nova" charset="0"/>
                <a:ea typeface="Proxima Nova" charset="0"/>
                <a:cs typeface="Proxima Nov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8" name="Title 1"/>
          <p:cNvSpPr>
            <a:spLocks noGrp="1"/>
          </p:cNvSpPr>
          <p:nvPr>
            <p:ph type="title"/>
          </p:nvPr>
        </p:nvSpPr>
        <p:spPr>
          <a:xfrm>
            <a:off x="623888" y="2643352"/>
            <a:ext cx="6649271" cy="446690"/>
          </a:xfrm>
        </p:spPr>
        <p:txBody>
          <a:bodyPr anchor="t" anchorCtr="0">
            <a:normAutofit/>
          </a:bodyPr>
          <a:lstStyle>
            <a:lvl1pPr>
              <a:defRPr sz="2400" b="0" i="0" baseline="0">
                <a:solidFill>
                  <a:srgbClr val="CB1E42"/>
                </a:solidFill>
                <a:latin typeface="Proxima Nova Medium" charset="0"/>
                <a:ea typeface="Proxima Nova Medium" charset="0"/>
                <a:cs typeface="Proxima Nova Medium" charset="0"/>
              </a:defRPr>
            </a:lvl1pPr>
          </a:lstStyle>
          <a:p>
            <a:r>
              <a:rPr lang="en-US" dirty="0"/>
              <a:t>Click to edit Master title style</a:t>
            </a:r>
          </a:p>
        </p:txBody>
      </p:sp>
    </p:spTree>
    <p:extLst>
      <p:ext uri="{BB962C8B-B14F-4D97-AF65-F5344CB8AC3E}">
        <p14:creationId xmlns:p14="http://schemas.microsoft.com/office/powerpoint/2010/main" val="2072230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 Canola Closeu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1" y="2551275"/>
            <a:ext cx="7272528" cy="1152144"/>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421314"/>
            <a:ext cx="9144000" cy="1438656"/>
          </a:xfrm>
          <a:prstGeom prst="rect">
            <a:avLst/>
          </a:prstGeom>
        </p:spPr>
      </p:pic>
      <p:sp>
        <p:nvSpPr>
          <p:cNvPr id="2" name="Title 1"/>
          <p:cNvSpPr>
            <a:spLocks noGrp="1"/>
          </p:cNvSpPr>
          <p:nvPr>
            <p:ph type="title"/>
          </p:nvPr>
        </p:nvSpPr>
        <p:spPr>
          <a:xfrm>
            <a:off x="623888" y="2643352"/>
            <a:ext cx="6649271" cy="446690"/>
          </a:xfrm>
        </p:spPr>
        <p:txBody>
          <a:bodyPr anchor="t" anchorCtr="0">
            <a:normAutofit/>
          </a:bodyPr>
          <a:lstStyle>
            <a:lvl1pPr>
              <a:defRPr sz="2400" b="0" i="0" baseline="0">
                <a:solidFill>
                  <a:srgbClr val="CB1E42"/>
                </a:solidFill>
                <a:latin typeface="Proxima Nova Medium" charset="0"/>
                <a:ea typeface="Proxima Nova Medium" charset="0"/>
                <a:cs typeface="Proxima Nova Medium"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3090042"/>
            <a:ext cx="6649271" cy="294289"/>
          </a:xfrm>
        </p:spPr>
        <p:txBody>
          <a:bodyPr>
            <a:normAutofit/>
          </a:bodyPr>
          <a:lstStyle>
            <a:lvl1pPr marL="0" indent="0">
              <a:buNone/>
              <a:defRPr sz="1660" b="0" i="0" baseline="0">
                <a:solidFill>
                  <a:schemeClr val="tx1"/>
                </a:solidFill>
                <a:latin typeface="Proxima Nova" charset="0"/>
                <a:ea typeface="Proxima Nova" charset="0"/>
                <a:cs typeface="Proxima Nov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5" name="Text Placeholder 2"/>
          <p:cNvSpPr>
            <a:spLocks noGrp="1"/>
          </p:cNvSpPr>
          <p:nvPr>
            <p:ph type="body" idx="10"/>
          </p:nvPr>
        </p:nvSpPr>
        <p:spPr>
          <a:xfrm>
            <a:off x="623888" y="3384331"/>
            <a:ext cx="6649271" cy="294289"/>
          </a:xfrm>
        </p:spPr>
        <p:txBody>
          <a:bodyPr>
            <a:normAutofit/>
          </a:bodyPr>
          <a:lstStyle>
            <a:lvl1pPr marL="0" indent="0">
              <a:buNone/>
              <a:defRPr sz="1400" b="0" i="1" baseline="0">
                <a:solidFill>
                  <a:schemeClr val="tx1"/>
                </a:solidFill>
                <a:latin typeface="Proxima Nova" charset="0"/>
                <a:ea typeface="Proxima Nova" charset="0"/>
                <a:cs typeface="Proxima Nov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 Sunflow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1" y="2551275"/>
            <a:ext cx="7272528" cy="1152144"/>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421314"/>
            <a:ext cx="9144000" cy="1438656"/>
          </a:xfrm>
          <a:prstGeom prst="rect">
            <a:avLst/>
          </a:prstGeom>
        </p:spPr>
      </p:pic>
      <p:sp>
        <p:nvSpPr>
          <p:cNvPr id="2" name="Title 1"/>
          <p:cNvSpPr>
            <a:spLocks noGrp="1"/>
          </p:cNvSpPr>
          <p:nvPr>
            <p:ph type="title"/>
          </p:nvPr>
        </p:nvSpPr>
        <p:spPr>
          <a:xfrm>
            <a:off x="623888" y="2643352"/>
            <a:ext cx="6649271" cy="446690"/>
          </a:xfrm>
        </p:spPr>
        <p:txBody>
          <a:bodyPr anchor="t" anchorCtr="0">
            <a:normAutofit/>
          </a:bodyPr>
          <a:lstStyle>
            <a:lvl1pPr>
              <a:defRPr sz="2400" b="0" i="0" baseline="0">
                <a:solidFill>
                  <a:srgbClr val="CB1E42"/>
                </a:solidFill>
                <a:latin typeface="Proxima Nova Medium" charset="0"/>
                <a:ea typeface="Proxima Nova Medium" charset="0"/>
                <a:cs typeface="Proxima Nova Medium"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3090042"/>
            <a:ext cx="6649271" cy="294289"/>
          </a:xfrm>
        </p:spPr>
        <p:txBody>
          <a:bodyPr>
            <a:normAutofit/>
          </a:bodyPr>
          <a:lstStyle>
            <a:lvl1pPr marL="0" indent="0">
              <a:buNone/>
              <a:defRPr sz="1660" b="0" i="0" baseline="0">
                <a:solidFill>
                  <a:schemeClr val="tx1"/>
                </a:solidFill>
                <a:latin typeface="Proxima Nova" charset="0"/>
                <a:ea typeface="Proxima Nova" charset="0"/>
                <a:cs typeface="Proxima Nov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5" name="Text Placeholder 2"/>
          <p:cNvSpPr>
            <a:spLocks noGrp="1"/>
          </p:cNvSpPr>
          <p:nvPr>
            <p:ph type="body" idx="10"/>
          </p:nvPr>
        </p:nvSpPr>
        <p:spPr>
          <a:xfrm>
            <a:off x="623888" y="3384331"/>
            <a:ext cx="6649271" cy="294289"/>
          </a:xfrm>
        </p:spPr>
        <p:txBody>
          <a:bodyPr>
            <a:normAutofit/>
          </a:bodyPr>
          <a:lstStyle>
            <a:lvl1pPr marL="0" indent="0">
              <a:buNone/>
              <a:defRPr sz="1400" b="0" i="1" baseline="0">
                <a:solidFill>
                  <a:schemeClr val="tx1"/>
                </a:solidFill>
                <a:latin typeface="Proxima Nova" charset="0"/>
                <a:ea typeface="Proxima Nova" charset="0"/>
                <a:cs typeface="Proxima Nov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 Lettuc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1" y="2551275"/>
            <a:ext cx="7272528" cy="1152144"/>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421314"/>
            <a:ext cx="9144000" cy="1438656"/>
          </a:xfrm>
          <a:prstGeom prst="rect">
            <a:avLst/>
          </a:prstGeom>
        </p:spPr>
      </p:pic>
      <p:sp>
        <p:nvSpPr>
          <p:cNvPr id="2" name="Title 1"/>
          <p:cNvSpPr>
            <a:spLocks noGrp="1"/>
          </p:cNvSpPr>
          <p:nvPr>
            <p:ph type="title"/>
          </p:nvPr>
        </p:nvSpPr>
        <p:spPr>
          <a:xfrm>
            <a:off x="623888" y="2643352"/>
            <a:ext cx="6649271" cy="446690"/>
          </a:xfrm>
        </p:spPr>
        <p:txBody>
          <a:bodyPr anchor="t" anchorCtr="0">
            <a:normAutofit/>
          </a:bodyPr>
          <a:lstStyle>
            <a:lvl1pPr>
              <a:defRPr sz="2400" b="0" i="0" baseline="0">
                <a:solidFill>
                  <a:srgbClr val="CB1E42"/>
                </a:solidFill>
                <a:latin typeface="Proxima Nova Medium" charset="0"/>
                <a:ea typeface="Proxima Nova Medium" charset="0"/>
                <a:cs typeface="Proxima Nova Medium"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3090042"/>
            <a:ext cx="6649271" cy="294289"/>
          </a:xfrm>
        </p:spPr>
        <p:txBody>
          <a:bodyPr>
            <a:normAutofit/>
          </a:bodyPr>
          <a:lstStyle>
            <a:lvl1pPr marL="0" indent="0">
              <a:buNone/>
              <a:defRPr sz="1660" b="0" i="0" baseline="0">
                <a:solidFill>
                  <a:schemeClr val="tx1"/>
                </a:solidFill>
                <a:latin typeface="Proxima Nova" charset="0"/>
                <a:ea typeface="Proxima Nova" charset="0"/>
                <a:cs typeface="Proxima Nov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5" name="Text Placeholder 2"/>
          <p:cNvSpPr>
            <a:spLocks noGrp="1"/>
          </p:cNvSpPr>
          <p:nvPr>
            <p:ph type="body" idx="10"/>
          </p:nvPr>
        </p:nvSpPr>
        <p:spPr>
          <a:xfrm>
            <a:off x="623888" y="3384331"/>
            <a:ext cx="6649271" cy="294289"/>
          </a:xfrm>
        </p:spPr>
        <p:txBody>
          <a:bodyPr>
            <a:normAutofit/>
          </a:bodyPr>
          <a:lstStyle>
            <a:lvl1pPr marL="0" indent="0">
              <a:buNone/>
              <a:defRPr sz="1400" b="0" i="1" baseline="0">
                <a:solidFill>
                  <a:schemeClr val="tx1"/>
                </a:solidFill>
                <a:latin typeface="Proxima Nova" charset="0"/>
                <a:ea typeface="Proxima Nova" charset="0"/>
                <a:cs typeface="Proxima Nov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alphaModFix amt="15000"/>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1" y="2513970"/>
            <a:ext cx="7272528" cy="1152144"/>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421314"/>
            <a:ext cx="9144000" cy="1438656"/>
          </a:xfrm>
          <a:prstGeom prst="rect">
            <a:avLst/>
          </a:prstGeom>
        </p:spPr>
      </p:pic>
      <p:sp>
        <p:nvSpPr>
          <p:cNvPr id="4" name="Title 1"/>
          <p:cNvSpPr>
            <a:spLocks noGrp="1"/>
          </p:cNvSpPr>
          <p:nvPr>
            <p:ph type="title"/>
          </p:nvPr>
        </p:nvSpPr>
        <p:spPr>
          <a:xfrm>
            <a:off x="623888" y="2643352"/>
            <a:ext cx="6649271" cy="446690"/>
          </a:xfrm>
        </p:spPr>
        <p:txBody>
          <a:bodyPr anchor="t" anchorCtr="0">
            <a:normAutofit/>
          </a:bodyPr>
          <a:lstStyle>
            <a:lvl1pPr>
              <a:defRPr sz="2400" b="0" i="0" baseline="0">
                <a:solidFill>
                  <a:srgbClr val="CB1E42"/>
                </a:solidFill>
                <a:latin typeface="Proxima Nova Medium" charset="0"/>
                <a:ea typeface="Proxima Nova Medium" charset="0"/>
                <a:cs typeface="Proxima Nova Medium" charset="0"/>
              </a:defRPr>
            </a:lvl1pPr>
          </a:lstStyle>
          <a:p>
            <a:r>
              <a:rPr lang="en-US"/>
              <a:t>Click to edit Master title style</a:t>
            </a:r>
            <a:endParaRPr lang="en-US" dirty="0"/>
          </a:p>
        </p:txBody>
      </p:sp>
      <p:sp>
        <p:nvSpPr>
          <p:cNvPr id="5" name="Text Placeholder 2"/>
          <p:cNvSpPr>
            <a:spLocks noGrp="1"/>
          </p:cNvSpPr>
          <p:nvPr>
            <p:ph type="body" idx="1"/>
          </p:nvPr>
        </p:nvSpPr>
        <p:spPr>
          <a:xfrm>
            <a:off x="623888" y="3090042"/>
            <a:ext cx="6649271" cy="294289"/>
          </a:xfrm>
        </p:spPr>
        <p:txBody>
          <a:bodyPr>
            <a:normAutofit/>
          </a:bodyPr>
          <a:lstStyle>
            <a:lvl1pPr marL="0" indent="0">
              <a:buNone/>
              <a:defRPr sz="1660" b="0" i="0" baseline="0">
                <a:solidFill>
                  <a:schemeClr val="tx1"/>
                </a:solidFill>
                <a:latin typeface="Proxima Nova" charset="0"/>
                <a:ea typeface="Proxima Nova" charset="0"/>
                <a:cs typeface="Proxima Nov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0238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Slide - Canola Field">
    <p:bg>
      <p:bgPr>
        <a:blipFill dpi="0" rotWithShape="1">
          <a:blip r:embed="rId2">
            <a:alphaModFix amt="15000"/>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1" y="2513970"/>
            <a:ext cx="7272528" cy="1152144"/>
          </a:xfrm>
          <a:prstGeom prst="rect">
            <a:avLst/>
          </a:prstGeom>
        </p:spPr>
      </p:pic>
      <p:sp>
        <p:nvSpPr>
          <p:cNvPr id="2" name="Title 1"/>
          <p:cNvSpPr>
            <a:spLocks noGrp="1"/>
          </p:cNvSpPr>
          <p:nvPr>
            <p:ph type="title"/>
          </p:nvPr>
        </p:nvSpPr>
        <p:spPr>
          <a:xfrm>
            <a:off x="623888" y="2643352"/>
            <a:ext cx="6649271" cy="446690"/>
          </a:xfrm>
        </p:spPr>
        <p:txBody>
          <a:bodyPr anchor="t" anchorCtr="0">
            <a:normAutofit/>
          </a:bodyPr>
          <a:lstStyle>
            <a:lvl1pPr>
              <a:defRPr sz="2400" b="0" i="0" baseline="0">
                <a:solidFill>
                  <a:srgbClr val="CB1E42"/>
                </a:solidFill>
                <a:latin typeface="Proxima Nova Medium" charset="0"/>
                <a:ea typeface="Proxima Nova Medium" charset="0"/>
                <a:cs typeface="Proxima Nova Medium"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3090042"/>
            <a:ext cx="6649271" cy="294289"/>
          </a:xfrm>
        </p:spPr>
        <p:txBody>
          <a:bodyPr>
            <a:normAutofit/>
          </a:bodyPr>
          <a:lstStyle>
            <a:lvl1pPr marL="0" indent="0">
              <a:buNone/>
              <a:defRPr sz="1660" b="0" i="0" baseline="0">
                <a:solidFill>
                  <a:schemeClr val="tx1"/>
                </a:solidFill>
                <a:latin typeface="Proxima Nova" charset="0"/>
                <a:ea typeface="Proxima Nova" charset="0"/>
                <a:cs typeface="Proxima Nov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421314"/>
            <a:ext cx="9144000" cy="1438656"/>
          </a:xfrm>
          <a:prstGeom prst="rect">
            <a:avLst/>
          </a:prstGeom>
        </p:spPr>
      </p:pic>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Slide - Corn">
    <p:bg>
      <p:bgPr>
        <a:blipFill dpi="0" rotWithShape="1">
          <a:blip r:embed="rId2">
            <a:alphaModFix amt="15000"/>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1" y="2513970"/>
            <a:ext cx="7272528" cy="1152144"/>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421314"/>
            <a:ext cx="9144000" cy="1438656"/>
          </a:xfrm>
          <a:prstGeom prst="rect">
            <a:avLst/>
          </a:prstGeom>
        </p:spPr>
      </p:pic>
      <p:sp>
        <p:nvSpPr>
          <p:cNvPr id="2" name="Title 1"/>
          <p:cNvSpPr>
            <a:spLocks noGrp="1"/>
          </p:cNvSpPr>
          <p:nvPr>
            <p:ph type="title"/>
          </p:nvPr>
        </p:nvSpPr>
        <p:spPr>
          <a:xfrm>
            <a:off x="623888" y="2643352"/>
            <a:ext cx="6649271" cy="446690"/>
          </a:xfrm>
        </p:spPr>
        <p:txBody>
          <a:bodyPr anchor="t" anchorCtr="0">
            <a:normAutofit/>
          </a:bodyPr>
          <a:lstStyle>
            <a:lvl1pPr>
              <a:defRPr sz="2400" b="0" i="0" baseline="0">
                <a:solidFill>
                  <a:srgbClr val="CB1E42"/>
                </a:solidFill>
                <a:latin typeface="Proxima Nova Medium" charset="0"/>
                <a:ea typeface="Proxima Nova Medium" charset="0"/>
                <a:cs typeface="Proxima Nova Medium"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3090042"/>
            <a:ext cx="6649271" cy="294289"/>
          </a:xfrm>
        </p:spPr>
        <p:txBody>
          <a:bodyPr>
            <a:normAutofit/>
          </a:bodyPr>
          <a:lstStyle>
            <a:lvl1pPr marL="0" indent="0">
              <a:buNone/>
              <a:defRPr sz="1660" b="0" i="0" baseline="0">
                <a:solidFill>
                  <a:schemeClr val="tx1"/>
                </a:solidFill>
                <a:latin typeface="Proxima Nova" charset="0"/>
                <a:ea typeface="Proxima Nova" charset="0"/>
                <a:cs typeface="Proxima Nov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Slide - Soy Field">
    <p:bg>
      <p:bgPr>
        <a:blipFill dpi="0" rotWithShape="1">
          <a:blip r:embed="rId2">
            <a:alphaModFix amt="15000"/>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1" y="2513970"/>
            <a:ext cx="7272528" cy="1152144"/>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421314"/>
            <a:ext cx="9144000" cy="1438656"/>
          </a:xfrm>
          <a:prstGeom prst="rect">
            <a:avLst/>
          </a:prstGeom>
        </p:spPr>
      </p:pic>
      <p:sp>
        <p:nvSpPr>
          <p:cNvPr id="2" name="Title 1"/>
          <p:cNvSpPr>
            <a:spLocks noGrp="1"/>
          </p:cNvSpPr>
          <p:nvPr>
            <p:ph type="title"/>
          </p:nvPr>
        </p:nvSpPr>
        <p:spPr>
          <a:xfrm>
            <a:off x="623888" y="2643352"/>
            <a:ext cx="6649271" cy="446690"/>
          </a:xfrm>
        </p:spPr>
        <p:txBody>
          <a:bodyPr anchor="t" anchorCtr="0">
            <a:normAutofit/>
          </a:bodyPr>
          <a:lstStyle>
            <a:lvl1pPr>
              <a:defRPr sz="2400" b="0" i="0" baseline="0">
                <a:solidFill>
                  <a:srgbClr val="CB1E42"/>
                </a:solidFill>
                <a:latin typeface="Proxima Nova Medium" charset="0"/>
                <a:ea typeface="Proxima Nova Medium" charset="0"/>
                <a:cs typeface="Proxima Nova Medium"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3090042"/>
            <a:ext cx="6649271" cy="294289"/>
          </a:xfrm>
        </p:spPr>
        <p:txBody>
          <a:bodyPr>
            <a:normAutofit/>
          </a:bodyPr>
          <a:lstStyle>
            <a:lvl1pPr marL="0" indent="0">
              <a:buNone/>
              <a:defRPr sz="1660" b="0" i="0" baseline="0">
                <a:solidFill>
                  <a:schemeClr val="tx1"/>
                </a:solidFill>
                <a:latin typeface="Proxima Nova" charset="0"/>
                <a:ea typeface="Proxima Nova" charset="0"/>
                <a:cs typeface="Proxima Nov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Slide - Wheat">
    <p:bg>
      <p:bgPr>
        <a:blipFill dpi="0" rotWithShape="1">
          <a:blip r:embed="rId2">
            <a:alphaModFix amt="15000"/>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1" y="2513970"/>
            <a:ext cx="7272528" cy="1152144"/>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421314"/>
            <a:ext cx="9144000" cy="1438656"/>
          </a:xfrm>
          <a:prstGeom prst="rect">
            <a:avLst/>
          </a:prstGeom>
        </p:spPr>
      </p:pic>
      <p:sp>
        <p:nvSpPr>
          <p:cNvPr id="2" name="Title 1"/>
          <p:cNvSpPr>
            <a:spLocks noGrp="1"/>
          </p:cNvSpPr>
          <p:nvPr>
            <p:ph type="title"/>
          </p:nvPr>
        </p:nvSpPr>
        <p:spPr>
          <a:xfrm>
            <a:off x="623888" y="2643352"/>
            <a:ext cx="6649271" cy="446690"/>
          </a:xfrm>
        </p:spPr>
        <p:txBody>
          <a:bodyPr anchor="t" anchorCtr="0">
            <a:normAutofit/>
          </a:bodyPr>
          <a:lstStyle>
            <a:lvl1pPr>
              <a:defRPr sz="2400" b="0" i="0" baseline="0">
                <a:solidFill>
                  <a:srgbClr val="CB1E42"/>
                </a:solidFill>
                <a:latin typeface="Proxima Nova Medium" charset="0"/>
                <a:ea typeface="Proxima Nova Medium" charset="0"/>
                <a:cs typeface="Proxima Nova Medium"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3090042"/>
            <a:ext cx="6649271" cy="294289"/>
          </a:xfrm>
        </p:spPr>
        <p:txBody>
          <a:bodyPr>
            <a:normAutofit/>
          </a:bodyPr>
          <a:lstStyle>
            <a:lvl1pPr marL="0" indent="0">
              <a:buNone/>
              <a:defRPr sz="1660" b="0" i="0" baseline="0">
                <a:solidFill>
                  <a:schemeClr val="tx1"/>
                </a:solidFill>
                <a:latin typeface="Proxima Nova" charset="0"/>
                <a:ea typeface="Proxima Nova" charset="0"/>
                <a:cs typeface="Proxima Nov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Slide - Seedling">
    <p:bg>
      <p:bgPr>
        <a:blipFill dpi="0" rotWithShape="1">
          <a:blip r:embed="rId2">
            <a:alphaModFix amt="15000"/>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1" y="2513970"/>
            <a:ext cx="7272528" cy="1152144"/>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421314"/>
            <a:ext cx="9144000" cy="1438656"/>
          </a:xfrm>
          <a:prstGeom prst="rect">
            <a:avLst/>
          </a:prstGeom>
        </p:spPr>
      </p:pic>
      <p:sp>
        <p:nvSpPr>
          <p:cNvPr id="2" name="Title 1"/>
          <p:cNvSpPr>
            <a:spLocks noGrp="1"/>
          </p:cNvSpPr>
          <p:nvPr>
            <p:ph type="title"/>
          </p:nvPr>
        </p:nvSpPr>
        <p:spPr>
          <a:xfrm>
            <a:off x="623888" y="2643352"/>
            <a:ext cx="6649271" cy="446690"/>
          </a:xfrm>
        </p:spPr>
        <p:txBody>
          <a:bodyPr anchor="t" anchorCtr="0">
            <a:normAutofit/>
          </a:bodyPr>
          <a:lstStyle>
            <a:lvl1pPr>
              <a:defRPr sz="2400" b="0" i="0" baseline="0">
                <a:solidFill>
                  <a:srgbClr val="CB1E42"/>
                </a:solidFill>
                <a:latin typeface="Proxima Nova Medium" charset="0"/>
                <a:ea typeface="Proxima Nova Medium" charset="0"/>
                <a:cs typeface="Proxima Nova Medium"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3090042"/>
            <a:ext cx="6649271" cy="294289"/>
          </a:xfrm>
        </p:spPr>
        <p:txBody>
          <a:bodyPr>
            <a:normAutofit/>
          </a:bodyPr>
          <a:lstStyle>
            <a:lvl1pPr marL="0" indent="0">
              <a:buNone/>
              <a:defRPr sz="1660" b="0" i="0" baseline="0">
                <a:solidFill>
                  <a:schemeClr val="tx1"/>
                </a:solidFill>
                <a:latin typeface="Proxima Nova" charset="0"/>
                <a:ea typeface="Proxima Nova" charset="0"/>
                <a:cs typeface="Proxima Nov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Slide - Clover">
    <p:bg>
      <p:bgPr>
        <a:blipFill dpi="0" rotWithShape="1">
          <a:blip r:embed="rId2">
            <a:alphaModFix amt="15000"/>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1" y="2513970"/>
            <a:ext cx="7272528" cy="1152144"/>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421314"/>
            <a:ext cx="9144000" cy="1438656"/>
          </a:xfrm>
          <a:prstGeom prst="rect">
            <a:avLst/>
          </a:prstGeom>
        </p:spPr>
      </p:pic>
      <p:sp>
        <p:nvSpPr>
          <p:cNvPr id="2" name="Title 1"/>
          <p:cNvSpPr>
            <a:spLocks noGrp="1"/>
          </p:cNvSpPr>
          <p:nvPr>
            <p:ph type="title"/>
          </p:nvPr>
        </p:nvSpPr>
        <p:spPr>
          <a:xfrm>
            <a:off x="623888" y="2643352"/>
            <a:ext cx="6649271" cy="446690"/>
          </a:xfrm>
        </p:spPr>
        <p:txBody>
          <a:bodyPr anchor="t" anchorCtr="0">
            <a:normAutofit/>
          </a:bodyPr>
          <a:lstStyle>
            <a:lvl1pPr>
              <a:defRPr sz="2400" b="0" i="0" baseline="0">
                <a:solidFill>
                  <a:srgbClr val="CB1E42"/>
                </a:solidFill>
                <a:latin typeface="Proxima Nova Medium" charset="0"/>
                <a:ea typeface="Proxima Nova Medium" charset="0"/>
                <a:cs typeface="Proxima Nova Medium"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3090042"/>
            <a:ext cx="6649271" cy="294289"/>
          </a:xfrm>
        </p:spPr>
        <p:txBody>
          <a:bodyPr>
            <a:normAutofit/>
          </a:bodyPr>
          <a:lstStyle>
            <a:lvl1pPr marL="0" indent="0">
              <a:buNone/>
              <a:defRPr sz="1660" b="0" i="0" baseline="0">
                <a:solidFill>
                  <a:schemeClr val="tx1"/>
                </a:solidFill>
                <a:latin typeface="Proxima Nova" charset="0"/>
                <a:ea typeface="Proxima Nova" charset="0"/>
                <a:cs typeface="Proxima Nov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Canola Fie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1" y="2551275"/>
            <a:ext cx="7272528" cy="1152144"/>
          </a:xfrm>
          <a:prstGeom prst="rect">
            <a:avLst/>
          </a:prstGeom>
        </p:spPr>
      </p:pic>
      <p:sp>
        <p:nvSpPr>
          <p:cNvPr id="2" name="Title 1"/>
          <p:cNvSpPr>
            <a:spLocks noGrp="1"/>
          </p:cNvSpPr>
          <p:nvPr>
            <p:ph type="title"/>
          </p:nvPr>
        </p:nvSpPr>
        <p:spPr>
          <a:xfrm>
            <a:off x="623888" y="2643352"/>
            <a:ext cx="6649271" cy="446690"/>
          </a:xfrm>
        </p:spPr>
        <p:txBody>
          <a:bodyPr anchor="t" anchorCtr="0">
            <a:normAutofit/>
          </a:bodyPr>
          <a:lstStyle>
            <a:lvl1pPr>
              <a:defRPr sz="2400" b="0" i="0" baseline="0">
                <a:solidFill>
                  <a:srgbClr val="CB1E42"/>
                </a:solidFill>
                <a:latin typeface="Proxima Nova Medium" charset="0"/>
                <a:ea typeface="Proxima Nova Medium" charset="0"/>
                <a:cs typeface="Proxima Nova Medium" charset="0"/>
              </a:defRPr>
            </a:lvl1pPr>
          </a:lstStyle>
          <a:p>
            <a:r>
              <a:rPr lang="en-US" dirty="0"/>
              <a:t>Click to edit Master title style</a:t>
            </a:r>
          </a:p>
        </p:txBody>
      </p:sp>
      <p:sp>
        <p:nvSpPr>
          <p:cNvPr id="3" name="Text Placeholder 2"/>
          <p:cNvSpPr>
            <a:spLocks noGrp="1"/>
          </p:cNvSpPr>
          <p:nvPr>
            <p:ph type="body" idx="1"/>
          </p:nvPr>
        </p:nvSpPr>
        <p:spPr>
          <a:xfrm>
            <a:off x="623888" y="3090042"/>
            <a:ext cx="6649271" cy="294289"/>
          </a:xfrm>
        </p:spPr>
        <p:txBody>
          <a:bodyPr>
            <a:normAutofit/>
          </a:bodyPr>
          <a:lstStyle>
            <a:lvl1pPr marL="0" indent="0">
              <a:buNone/>
              <a:defRPr sz="1660" b="0" i="0" baseline="0">
                <a:solidFill>
                  <a:schemeClr val="tx1"/>
                </a:solidFill>
                <a:latin typeface="Proxima Nova" charset="0"/>
                <a:ea typeface="Proxima Nova" charset="0"/>
                <a:cs typeface="Proxima Nov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5" name="Text Placeholder 2"/>
          <p:cNvSpPr>
            <a:spLocks noGrp="1"/>
          </p:cNvSpPr>
          <p:nvPr>
            <p:ph type="body" idx="10"/>
          </p:nvPr>
        </p:nvSpPr>
        <p:spPr>
          <a:xfrm>
            <a:off x="623888" y="3384331"/>
            <a:ext cx="6649271" cy="294289"/>
          </a:xfrm>
        </p:spPr>
        <p:txBody>
          <a:bodyPr>
            <a:normAutofit/>
          </a:bodyPr>
          <a:lstStyle>
            <a:lvl1pPr marL="0" indent="0">
              <a:buNone/>
              <a:defRPr sz="1400" b="0" i="1" baseline="0">
                <a:solidFill>
                  <a:schemeClr val="tx1"/>
                </a:solidFill>
                <a:latin typeface="Proxima Nova" charset="0"/>
                <a:ea typeface="Proxima Nova" charset="0"/>
                <a:cs typeface="Proxima Nov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421314"/>
            <a:ext cx="9144000" cy="1438656"/>
          </a:xfrm>
          <a:prstGeom prst="rect">
            <a:avLst/>
          </a:prstGeom>
        </p:spPr>
      </p:pic>
    </p:spTree>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Slide - Soybean">
    <p:bg>
      <p:bgPr>
        <a:blipFill dpi="0" rotWithShape="1">
          <a:blip r:embed="rId2">
            <a:alphaModFix amt="15000"/>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1" y="2513970"/>
            <a:ext cx="7272528" cy="1152144"/>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421314"/>
            <a:ext cx="9144000" cy="1438656"/>
          </a:xfrm>
          <a:prstGeom prst="rect">
            <a:avLst/>
          </a:prstGeom>
        </p:spPr>
      </p:pic>
      <p:sp>
        <p:nvSpPr>
          <p:cNvPr id="2" name="Title 1"/>
          <p:cNvSpPr>
            <a:spLocks noGrp="1"/>
          </p:cNvSpPr>
          <p:nvPr>
            <p:ph type="title"/>
          </p:nvPr>
        </p:nvSpPr>
        <p:spPr>
          <a:xfrm>
            <a:off x="623888" y="2643352"/>
            <a:ext cx="6649271" cy="446690"/>
          </a:xfrm>
        </p:spPr>
        <p:txBody>
          <a:bodyPr anchor="t" anchorCtr="0">
            <a:normAutofit/>
          </a:bodyPr>
          <a:lstStyle>
            <a:lvl1pPr>
              <a:defRPr sz="2400" b="0" i="0" baseline="0">
                <a:solidFill>
                  <a:srgbClr val="CB1E42"/>
                </a:solidFill>
                <a:latin typeface="Proxima Nova Medium" charset="0"/>
                <a:ea typeface="Proxima Nova Medium" charset="0"/>
                <a:cs typeface="Proxima Nova Medium"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3090042"/>
            <a:ext cx="6649271" cy="294289"/>
          </a:xfrm>
        </p:spPr>
        <p:txBody>
          <a:bodyPr>
            <a:normAutofit/>
          </a:bodyPr>
          <a:lstStyle>
            <a:lvl1pPr marL="0" indent="0">
              <a:buNone/>
              <a:defRPr sz="1660" b="0" i="0" baseline="0">
                <a:solidFill>
                  <a:schemeClr val="tx1"/>
                </a:solidFill>
                <a:latin typeface="Proxima Nova" charset="0"/>
                <a:ea typeface="Proxima Nova" charset="0"/>
                <a:cs typeface="Proxima Nov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Slide - Treated Seed">
    <p:bg>
      <p:bgPr>
        <a:blipFill dpi="0" rotWithShape="1">
          <a:blip r:embed="rId2">
            <a:alphaModFix amt="15000"/>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1" y="2513970"/>
            <a:ext cx="7272528" cy="1152144"/>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421314"/>
            <a:ext cx="9144000" cy="1438656"/>
          </a:xfrm>
          <a:prstGeom prst="rect">
            <a:avLst/>
          </a:prstGeom>
        </p:spPr>
      </p:pic>
      <p:sp>
        <p:nvSpPr>
          <p:cNvPr id="2" name="Title 1"/>
          <p:cNvSpPr>
            <a:spLocks noGrp="1"/>
          </p:cNvSpPr>
          <p:nvPr>
            <p:ph type="title"/>
          </p:nvPr>
        </p:nvSpPr>
        <p:spPr>
          <a:xfrm>
            <a:off x="623888" y="2643352"/>
            <a:ext cx="6649271" cy="446690"/>
          </a:xfrm>
        </p:spPr>
        <p:txBody>
          <a:bodyPr anchor="t" anchorCtr="0">
            <a:normAutofit/>
          </a:bodyPr>
          <a:lstStyle>
            <a:lvl1pPr>
              <a:defRPr sz="2400" b="0" i="0" baseline="0">
                <a:solidFill>
                  <a:srgbClr val="CB1E42"/>
                </a:solidFill>
                <a:latin typeface="Proxima Nova Medium" charset="0"/>
                <a:ea typeface="Proxima Nova Medium" charset="0"/>
                <a:cs typeface="Proxima Nova Medium"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3090042"/>
            <a:ext cx="6649271" cy="294289"/>
          </a:xfrm>
        </p:spPr>
        <p:txBody>
          <a:bodyPr>
            <a:normAutofit/>
          </a:bodyPr>
          <a:lstStyle>
            <a:lvl1pPr marL="0" indent="0">
              <a:buNone/>
              <a:defRPr sz="1660" b="0" i="0" baseline="0">
                <a:solidFill>
                  <a:schemeClr val="tx1"/>
                </a:solidFill>
                <a:latin typeface="Proxima Nova" charset="0"/>
                <a:ea typeface="Proxima Nova" charset="0"/>
                <a:cs typeface="Proxima Nov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Slide - Canola Closeup">
    <p:bg>
      <p:bgPr>
        <a:blipFill dpi="0" rotWithShape="1">
          <a:blip r:embed="rId2">
            <a:alphaModFix amt="15000"/>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1" y="2513970"/>
            <a:ext cx="7272528" cy="1152144"/>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421314"/>
            <a:ext cx="9144000" cy="1438656"/>
          </a:xfrm>
          <a:prstGeom prst="rect">
            <a:avLst/>
          </a:prstGeom>
        </p:spPr>
      </p:pic>
      <p:sp>
        <p:nvSpPr>
          <p:cNvPr id="2" name="Title 1"/>
          <p:cNvSpPr>
            <a:spLocks noGrp="1"/>
          </p:cNvSpPr>
          <p:nvPr>
            <p:ph type="title"/>
          </p:nvPr>
        </p:nvSpPr>
        <p:spPr>
          <a:xfrm>
            <a:off x="623888" y="2643352"/>
            <a:ext cx="6649271" cy="446690"/>
          </a:xfrm>
        </p:spPr>
        <p:txBody>
          <a:bodyPr anchor="t" anchorCtr="0">
            <a:normAutofit/>
          </a:bodyPr>
          <a:lstStyle>
            <a:lvl1pPr>
              <a:defRPr sz="2400" b="0" i="0" baseline="0">
                <a:solidFill>
                  <a:srgbClr val="CB1E42"/>
                </a:solidFill>
                <a:latin typeface="Proxima Nova Medium" charset="0"/>
                <a:ea typeface="Proxima Nova Medium" charset="0"/>
                <a:cs typeface="Proxima Nova Medium"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3090042"/>
            <a:ext cx="6649271" cy="294289"/>
          </a:xfrm>
        </p:spPr>
        <p:txBody>
          <a:bodyPr>
            <a:normAutofit/>
          </a:bodyPr>
          <a:lstStyle>
            <a:lvl1pPr marL="0" indent="0">
              <a:buNone/>
              <a:defRPr sz="1660" b="0" i="0" baseline="0">
                <a:solidFill>
                  <a:schemeClr val="tx1"/>
                </a:solidFill>
                <a:latin typeface="Proxima Nova" charset="0"/>
                <a:ea typeface="Proxima Nova" charset="0"/>
                <a:cs typeface="Proxima Nov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Slide - Sunflower">
    <p:bg>
      <p:bgPr>
        <a:blipFill dpi="0" rotWithShape="1">
          <a:blip r:embed="rId2">
            <a:alphaModFix amt="15000"/>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1" y="2513970"/>
            <a:ext cx="7272528" cy="1152144"/>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421314"/>
            <a:ext cx="9144000" cy="1438656"/>
          </a:xfrm>
          <a:prstGeom prst="rect">
            <a:avLst/>
          </a:prstGeom>
        </p:spPr>
      </p:pic>
      <p:sp>
        <p:nvSpPr>
          <p:cNvPr id="2" name="Title 1"/>
          <p:cNvSpPr>
            <a:spLocks noGrp="1"/>
          </p:cNvSpPr>
          <p:nvPr>
            <p:ph type="title"/>
          </p:nvPr>
        </p:nvSpPr>
        <p:spPr>
          <a:xfrm>
            <a:off x="623888" y="2643352"/>
            <a:ext cx="6649271" cy="446690"/>
          </a:xfrm>
        </p:spPr>
        <p:txBody>
          <a:bodyPr anchor="t" anchorCtr="0">
            <a:normAutofit/>
          </a:bodyPr>
          <a:lstStyle>
            <a:lvl1pPr>
              <a:defRPr sz="2400" b="0" i="0" baseline="0">
                <a:solidFill>
                  <a:srgbClr val="CB1E42"/>
                </a:solidFill>
                <a:latin typeface="Proxima Nova Medium" charset="0"/>
                <a:ea typeface="Proxima Nova Medium" charset="0"/>
                <a:cs typeface="Proxima Nova Medium"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3090042"/>
            <a:ext cx="6649271" cy="294289"/>
          </a:xfrm>
        </p:spPr>
        <p:txBody>
          <a:bodyPr>
            <a:normAutofit/>
          </a:bodyPr>
          <a:lstStyle>
            <a:lvl1pPr marL="0" indent="0">
              <a:buNone/>
              <a:defRPr sz="1660" b="0" i="0" baseline="0">
                <a:solidFill>
                  <a:schemeClr val="tx1"/>
                </a:solidFill>
                <a:latin typeface="Proxima Nova" charset="0"/>
                <a:ea typeface="Proxima Nova" charset="0"/>
                <a:cs typeface="Proxima Nov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Slide - Lettuce">
    <p:bg>
      <p:bgPr>
        <a:blipFill dpi="0" rotWithShape="1">
          <a:blip r:embed="rId2">
            <a:alphaModFix amt="15000"/>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1" y="2513970"/>
            <a:ext cx="7272528" cy="1152144"/>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421314"/>
            <a:ext cx="9144000" cy="1438656"/>
          </a:xfrm>
          <a:prstGeom prst="rect">
            <a:avLst/>
          </a:prstGeom>
        </p:spPr>
      </p:pic>
      <p:sp>
        <p:nvSpPr>
          <p:cNvPr id="2" name="Title 1"/>
          <p:cNvSpPr>
            <a:spLocks noGrp="1"/>
          </p:cNvSpPr>
          <p:nvPr>
            <p:ph type="title"/>
          </p:nvPr>
        </p:nvSpPr>
        <p:spPr>
          <a:xfrm>
            <a:off x="623888" y="2643352"/>
            <a:ext cx="6649271" cy="446690"/>
          </a:xfrm>
        </p:spPr>
        <p:txBody>
          <a:bodyPr anchor="t" anchorCtr="0">
            <a:normAutofit/>
          </a:bodyPr>
          <a:lstStyle>
            <a:lvl1pPr>
              <a:defRPr sz="2400" b="0" i="0" baseline="0">
                <a:solidFill>
                  <a:srgbClr val="CB1E42"/>
                </a:solidFill>
                <a:latin typeface="Proxima Nova Medium" charset="0"/>
                <a:ea typeface="Proxima Nova Medium" charset="0"/>
                <a:cs typeface="Proxima Nova Medium"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3090042"/>
            <a:ext cx="6649271" cy="294289"/>
          </a:xfrm>
        </p:spPr>
        <p:txBody>
          <a:bodyPr>
            <a:normAutofit/>
          </a:bodyPr>
          <a:lstStyle>
            <a:lvl1pPr marL="0" indent="0">
              <a:buNone/>
              <a:defRPr sz="1660" b="0" i="0" baseline="0">
                <a:solidFill>
                  <a:schemeClr val="tx1"/>
                </a:solidFill>
                <a:latin typeface="Proxima Nova" charset="0"/>
                <a:ea typeface="Proxima Nova" charset="0"/>
                <a:cs typeface="Proxima Nov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side Slide - Standar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341586"/>
            <a:ext cx="6649271" cy="446690"/>
          </a:xfrm>
        </p:spPr>
        <p:txBody>
          <a:bodyPr anchor="t" anchorCtr="0">
            <a:normAutofit/>
          </a:bodyPr>
          <a:lstStyle>
            <a:lvl1pPr>
              <a:defRPr sz="2400" b="0" i="0" baseline="0">
                <a:solidFill>
                  <a:schemeClr val="bg1"/>
                </a:solidFill>
                <a:latin typeface="Proxima Nova Medium" charset="0"/>
                <a:ea typeface="Proxima Nova Medium" charset="0"/>
                <a:cs typeface="Proxima Nova Medium" charset="0"/>
              </a:defRPr>
            </a:lvl1pPr>
          </a:lstStyle>
          <a:p>
            <a:r>
              <a:rPr lang="en-US"/>
              <a:t>Click to edit Master title style</a:t>
            </a:r>
            <a:endParaRPr lang="en-US" dirty="0"/>
          </a:p>
        </p:txBody>
      </p:sp>
      <p:sp>
        <p:nvSpPr>
          <p:cNvPr id="4" name="Content Placeholder 3"/>
          <p:cNvSpPr>
            <a:spLocks noGrp="1"/>
          </p:cNvSpPr>
          <p:nvPr>
            <p:ph sz="quarter" idx="11"/>
          </p:nvPr>
        </p:nvSpPr>
        <p:spPr>
          <a:xfrm>
            <a:off x="623887" y="1439916"/>
            <a:ext cx="8068167" cy="49713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side Slide - Text &amp;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341586"/>
            <a:ext cx="6649271" cy="446690"/>
          </a:xfrm>
        </p:spPr>
        <p:txBody>
          <a:bodyPr anchor="t" anchorCtr="0">
            <a:normAutofit/>
          </a:bodyPr>
          <a:lstStyle>
            <a:lvl1pPr>
              <a:defRPr sz="2400" b="0" i="0" baseline="0">
                <a:solidFill>
                  <a:schemeClr val="bg1"/>
                </a:solidFill>
                <a:latin typeface="Proxima Nova Medium" charset="0"/>
                <a:ea typeface="Proxima Nova Medium" charset="0"/>
                <a:cs typeface="Proxima Nova Medium" charset="0"/>
              </a:defRPr>
            </a:lvl1pPr>
          </a:lstStyle>
          <a:p>
            <a:r>
              <a:rPr lang="en-US"/>
              <a:t>Click to edit Master title style</a:t>
            </a:r>
            <a:endParaRPr lang="en-US" dirty="0"/>
          </a:p>
        </p:txBody>
      </p:sp>
      <p:sp>
        <p:nvSpPr>
          <p:cNvPr id="5" name="Text Placeholder 4"/>
          <p:cNvSpPr>
            <a:spLocks noGrp="1"/>
          </p:cNvSpPr>
          <p:nvPr>
            <p:ph type="body" sz="quarter" idx="12"/>
          </p:nvPr>
        </p:nvSpPr>
        <p:spPr>
          <a:xfrm>
            <a:off x="623888" y="1428750"/>
            <a:ext cx="3968750" cy="4972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4"/>
          </p:nvPr>
        </p:nvSpPr>
        <p:spPr>
          <a:xfrm>
            <a:off x="4592638" y="1428750"/>
            <a:ext cx="4121150" cy="4972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Inside Slide - Text &amp;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359087-ECB3-433E-8A77-9EB974A52572}"/>
              </a:ext>
            </a:extLst>
          </p:cNvPr>
          <p:cNvSpPr>
            <a:spLocks noGrp="1"/>
          </p:cNvSpPr>
          <p:nvPr>
            <p:ph type="dt" sz="half" idx="10"/>
          </p:nvPr>
        </p:nvSpPr>
        <p:spPr/>
        <p:txBody>
          <a:bodyPr/>
          <a:lstStyle/>
          <a:p>
            <a:fld id="{6ED58A0A-92C2-4C81-A28D-E7C8B810896E}" type="datetimeFigureOut">
              <a:rPr lang="en-US" smtClean="0"/>
              <a:t>12/5/2017</a:t>
            </a:fld>
            <a:endParaRPr lang="en-US" dirty="0"/>
          </a:p>
        </p:txBody>
      </p:sp>
      <p:sp>
        <p:nvSpPr>
          <p:cNvPr id="3" name="Footer Placeholder 2">
            <a:extLst>
              <a:ext uri="{FF2B5EF4-FFF2-40B4-BE49-F238E27FC236}">
                <a16:creationId xmlns:a16="http://schemas.microsoft.com/office/drawing/2014/main" id="{92226604-A908-403A-B203-97228084CFA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C59873C-186B-4232-BFEA-49E89A3A2B2A}"/>
              </a:ext>
            </a:extLst>
          </p:cNvPr>
          <p:cNvSpPr>
            <a:spLocks noGrp="1"/>
          </p:cNvSpPr>
          <p:nvPr>
            <p:ph type="sldNum" sz="quarter" idx="12"/>
          </p:nvPr>
        </p:nvSpPr>
        <p:spPr/>
        <p:txBody>
          <a:bodyPr/>
          <a:lstStyle/>
          <a:p>
            <a:fld id="{9115C266-E528-4D55-A94E-8DC26E20F3C4}" type="slidenum">
              <a:rPr lang="en-US" smtClean="0"/>
              <a:t>‹#›</a:t>
            </a:fld>
            <a:endParaRPr lang="en-US" dirty="0"/>
          </a:p>
        </p:txBody>
      </p:sp>
    </p:spTree>
    <p:extLst>
      <p:ext uri="{BB962C8B-B14F-4D97-AF65-F5344CB8AC3E}">
        <p14:creationId xmlns:p14="http://schemas.microsoft.com/office/powerpoint/2010/main" val="792868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Cor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1" y="2551275"/>
            <a:ext cx="7272528" cy="1152144"/>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421314"/>
            <a:ext cx="9144000" cy="1438656"/>
          </a:xfrm>
          <a:prstGeom prst="rect">
            <a:avLst/>
          </a:prstGeom>
        </p:spPr>
      </p:pic>
      <p:sp>
        <p:nvSpPr>
          <p:cNvPr id="2" name="Title 1"/>
          <p:cNvSpPr>
            <a:spLocks noGrp="1"/>
          </p:cNvSpPr>
          <p:nvPr>
            <p:ph type="title"/>
          </p:nvPr>
        </p:nvSpPr>
        <p:spPr>
          <a:xfrm>
            <a:off x="623888" y="2643352"/>
            <a:ext cx="6649271" cy="446690"/>
          </a:xfrm>
        </p:spPr>
        <p:txBody>
          <a:bodyPr anchor="t" anchorCtr="0">
            <a:normAutofit/>
          </a:bodyPr>
          <a:lstStyle>
            <a:lvl1pPr>
              <a:defRPr sz="2400" b="0" i="0" baseline="0">
                <a:solidFill>
                  <a:srgbClr val="CB1E42"/>
                </a:solidFill>
                <a:latin typeface="Proxima Nova Medium" charset="0"/>
                <a:ea typeface="Proxima Nova Medium" charset="0"/>
                <a:cs typeface="Proxima Nova Medium"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3090042"/>
            <a:ext cx="6649271" cy="294289"/>
          </a:xfrm>
        </p:spPr>
        <p:txBody>
          <a:bodyPr>
            <a:normAutofit/>
          </a:bodyPr>
          <a:lstStyle>
            <a:lvl1pPr marL="0" indent="0">
              <a:buNone/>
              <a:defRPr sz="1660" b="0" i="0" baseline="0">
                <a:solidFill>
                  <a:schemeClr val="tx1"/>
                </a:solidFill>
                <a:latin typeface="Proxima Nova" charset="0"/>
                <a:ea typeface="Proxima Nova" charset="0"/>
                <a:cs typeface="Proxima Nov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5" name="Text Placeholder 2"/>
          <p:cNvSpPr>
            <a:spLocks noGrp="1"/>
          </p:cNvSpPr>
          <p:nvPr>
            <p:ph type="body" idx="10"/>
          </p:nvPr>
        </p:nvSpPr>
        <p:spPr>
          <a:xfrm>
            <a:off x="623888" y="3384331"/>
            <a:ext cx="6649271" cy="294289"/>
          </a:xfrm>
        </p:spPr>
        <p:txBody>
          <a:bodyPr>
            <a:normAutofit/>
          </a:bodyPr>
          <a:lstStyle>
            <a:lvl1pPr marL="0" indent="0">
              <a:buNone/>
              <a:defRPr sz="1400" b="0" i="1" baseline="0">
                <a:solidFill>
                  <a:schemeClr val="tx1"/>
                </a:solidFill>
                <a:latin typeface="Proxima Nova" charset="0"/>
                <a:ea typeface="Proxima Nova" charset="0"/>
                <a:cs typeface="Proxima Nov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Soy Fie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1" y="2551275"/>
            <a:ext cx="7272528" cy="1152144"/>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421314"/>
            <a:ext cx="9144000" cy="1438656"/>
          </a:xfrm>
          <a:prstGeom prst="rect">
            <a:avLst/>
          </a:prstGeom>
        </p:spPr>
      </p:pic>
      <p:sp>
        <p:nvSpPr>
          <p:cNvPr id="2" name="Title 1"/>
          <p:cNvSpPr>
            <a:spLocks noGrp="1"/>
          </p:cNvSpPr>
          <p:nvPr>
            <p:ph type="title"/>
          </p:nvPr>
        </p:nvSpPr>
        <p:spPr>
          <a:xfrm>
            <a:off x="623888" y="2643352"/>
            <a:ext cx="6649271" cy="446690"/>
          </a:xfrm>
        </p:spPr>
        <p:txBody>
          <a:bodyPr anchor="t" anchorCtr="0">
            <a:normAutofit/>
          </a:bodyPr>
          <a:lstStyle>
            <a:lvl1pPr>
              <a:defRPr sz="2400" b="0" i="0" baseline="0">
                <a:solidFill>
                  <a:srgbClr val="CB1E42"/>
                </a:solidFill>
                <a:latin typeface="Proxima Nova Medium" charset="0"/>
                <a:ea typeface="Proxima Nova Medium" charset="0"/>
                <a:cs typeface="Proxima Nova Medium"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3090042"/>
            <a:ext cx="6649271" cy="294289"/>
          </a:xfrm>
        </p:spPr>
        <p:txBody>
          <a:bodyPr>
            <a:normAutofit/>
          </a:bodyPr>
          <a:lstStyle>
            <a:lvl1pPr marL="0" indent="0">
              <a:buNone/>
              <a:defRPr sz="1660" b="0" i="0" baseline="0">
                <a:solidFill>
                  <a:schemeClr val="tx1"/>
                </a:solidFill>
                <a:latin typeface="Proxima Nova" charset="0"/>
                <a:ea typeface="Proxima Nova" charset="0"/>
                <a:cs typeface="Proxima Nov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5" name="Text Placeholder 2"/>
          <p:cNvSpPr>
            <a:spLocks noGrp="1"/>
          </p:cNvSpPr>
          <p:nvPr>
            <p:ph type="body" idx="10"/>
          </p:nvPr>
        </p:nvSpPr>
        <p:spPr>
          <a:xfrm>
            <a:off x="623888" y="3384331"/>
            <a:ext cx="6649271" cy="294289"/>
          </a:xfrm>
        </p:spPr>
        <p:txBody>
          <a:bodyPr>
            <a:normAutofit/>
          </a:bodyPr>
          <a:lstStyle>
            <a:lvl1pPr marL="0" indent="0">
              <a:buNone/>
              <a:defRPr sz="1400" b="0" i="1" baseline="0">
                <a:solidFill>
                  <a:schemeClr val="tx1"/>
                </a:solidFill>
                <a:latin typeface="Proxima Nova" charset="0"/>
                <a:ea typeface="Proxima Nova" charset="0"/>
                <a:cs typeface="Proxima Nov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Whea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1" y="2551275"/>
            <a:ext cx="7272528" cy="1152144"/>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421314"/>
            <a:ext cx="9144000" cy="1438656"/>
          </a:xfrm>
          <a:prstGeom prst="rect">
            <a:avLst/>
          </a:prstGeom>
        </p:spPr>
      </p:pic>
      <p:sp>
        <p:nvSpPr>
          <p:cNvPr id="2" name="Title 1"/>
          <p:cNvSpPr>
            <a:spLocks noGrp="1"/>
          </p:cNvSpPr>
          <p:nvPr>
            <p:ph type="title"/>
          </p:nvPr>
        </p:nvSpPr>
        <p:spPr>
          <a:xfrm>
            <a:off x="623888" y="2643352"/>
            <a:ext cx="6649271" cy="446690"/>
          </a:xfrm>
        </p:spPr>
        <p:txBody>
          <a:bodyPr anchor="t" anchorCtr="0">
            <a:normAutofit/>
          </a:bodyPr>
          <a:lstStyle>
            <a:lvl1pPr>
              <a:defRPr sz="2400" b="0" i="0" baseline="0">
                <a:solidFill>
                  <a:srgbClr val="CB1E42"/>
                </a:solidFill>
                <a:latin typeface="Proxima Nova Medium" charset="0"/>
                <a:ea typeface="Proxima Nova Medium" charset="0"/>
                <a:cs typeface="Proxima Nova Medium"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3090042"/>
            <a:ext cx="6649271" cy="294289"/>
          </a:xfrm>
        </p:spPr>
        <p:txBody>
          <a:bodyPr>
            <a:normAutofit/>
          </a:bodyPr>
          <a:lstStyle>
            <a:lvl1pPr marL="0" indent="0">
              <a:buNone/>
              <a:defRPr sz="1660" b="0" i="0" baseline="0">
                <a:solidFill>
                  <a:schemeClr val="tx1"/>
                </a:solidFill>
                <a:latin typeface="Proxima Nova" charset="0"/>
                <a:ea typeface="Proxima Nova" charset="0"/>
                <a:cs typeface="Proxima Nov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5" name="Text Placeholder 2"/>
          <p:cNvSpPr>
            <a:spLocks noGrp="1"/>
          </p:cNvSpPr>
          <p:nvPr>
            <p:ph type="body" idx="10"/>
          </p:nvPr>
        </p:nvSpPr>
        <p:spPr>
          <a:xfrm>
            <a:off x="623888" y="3384331"/>
            <a:ext cx="6649271" cy="294289"/>
          </a:xfrm>
        </p:spPr>
        <p:txBody>
          <a:bodyPr>
            <a:normAutofit/>
          </a:bodyPr>
          <a:lstStyle>
            <a:lvl1pPr marL="0" indent="0">
              <a:buNone/>
              <a:defRPr sz="1400" b="0" i="1" baseline="0">
                <a:solidFill>
                  <a:schemeClr val="tx1"/>
                </a:solidFill>
                <a:latin typeface="Proxima Nova" charset="0"/>
                <a:ea typeface="Proxima Nova" charset="0"/>
                <a:cs typeface="Proxima Nov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 Seedl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1" y="2551275"/>
            <a:ext cx="7272528" cy="1152144"/>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421314"/>
            <a:ext cx="9144000" cy="1438656"/>
          </a:xfrm>
          <a:prstGeom prst="rect">
            <a:avLst/>
          </a:prstGeom>
        </p:spPr>
      </p:pic>
      <p:sp>
        <p:nvSpPr>
          <p:cNvPr id="2" name="Title 1"/>
          <p:cNvSpPr>
            <a:spLocks noGrp="1"/>
          </p:cNvSpPr>
          <p:nvPr>
            <p:ph type="title"/>
          </p:nvPr>
        </p:nvSpPr>
        <p:spPr>
          <a:xfrm>
            <a:off x="623888" y="2643352"/>
            <a:ext cx="6649271" cy="446690"/>
          </a:xfrm>
        </p:spPr>
        <p:txBody>
          <a:bodyPr anchor="t" anchorCtr="0">
            <a:normAutofit/>
          </a:bodyPr>
          <a:lstStyle>
            <a:lvl1pPr>
              <a:defRPr sz="2400" b="0" i="0" baseline="0">
                <a:solidFill>
                  <a:srgbClr val="CB1E42"/>
                </a:solidFill>
                <a:latin typeface="Proxima Nova Medium" charset="0"/>
                <a:ea typeface="Proxima Nova Medium" charset="0"/>
                <a:cs typeface="Proxima Nova Medium"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3090042"/>
            <a:ext cx="6649271" cy="294289"/>
          </a:xfrm>
        </p:spPr>
        <p:txBody>
          <a:bodyPr>
            <a:normAutofit/>
          </a:bodyPr>
          <a:lstStyle>
            <a:lvl1pPr marL="0" indent="0">
              <a:buNone/>
              <a:defRPr sz="1660" b="0" i="0" baseline="0">
                <a:solidFill>
                  <a:schemeClr val="tx1"/>
                </a:solidFill>
                <a:latin typeface="Proxima Nova" charset="0"/>
                <a:ea typeface="Proxima Nova" charset="0"/>
                <a:cs typeface="Proxima Nov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5" name="Text Placeholder 2"/>
          <p:cNvSpPr>
            <a:spLocks noGrp="1"/>
          </p:cNvSpPr>
          <p:nvPr>
            <p:ph type="body" idx="10"/>
          </p:nvPr>
        </p:nvSpPr>
        <p:spPr>
          <a:xfrm>
            <a:off x="623888" y="3384331"/>
            <a:ext cx="6649271" cy="294289"/>
          </a:xfrm>
        </p:spPr>
        <p:txBody>
          <a:bodyPr>
            <a:normAutofit/>
          </a:bodyPr>
          <a:lstStyle>
            <a:lvl1pPr marL="0" indent="0">
              <a:buNone/>
              <a:defRPr sz="1400" b="0" i="1" baseline="0">
                <a:solidFill>
                  <a:schemeClr val="tx1"/>
                </a:solidFill>
                <a:latin typeface="Proxima Nova" charset="0"/>
                <a:ea typeface="Proxima Nova" charset="0"/>
                <a:cs typeface="Proxima Nov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Cl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1" y="2551275"/>
            <a:ext cx="7272528" cy="1152144"/>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421314"/>
            <a:ext cx="9144000" cy="1438656"/>
          </a:xfrm>
          <a:prstGeom prst="rect">
            <a:avLst/>
          </a:prstGeom>
        </p:spPr>
      </p:pic>
      <p:sp>
        <p:nvSpPr>
          <p:cNvPr id="2" name="Title 1"/>
          <p:cNvSpPr>
            <a:spLocks noGrp="1"/>
          </p:cNvSpPr>
          <p:nvPr>
            <p:ph type="title"/>
          </p:nvPr>
        </p:nvSpPr>
        <p:spPr>
          <a:xfrm>
            <a:off x="623888" y="2643352"/>
            <a:ext cx="6649271" cy="446690"/>
          </a:xfrm>
        </p:spPr>
        <p:txBody>
          <a:bodyPr anchor="t" anchorCtr="0">
            <a:normAutofit/>
          </a:bodyPr>
          <a:lstStyle>
            <a:lvl1pPr>
              <a:defRPr sz="2400" b="0" i="0" baseline="0">
                <a:solidFill>
                  <a:srgbClr val="CB1E42"/>
                </a:solidFill>
                <a:latin typeface="Proxima Nova Medium" charset="0"/>
                <a:ea typeface="Proxima Nova Medium" charset="0"/>
                <a:cs typeface="Proxima Nova Medium"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3090042"/>
            <a:ext cx="6649271" cy="294289"/>
          </a:xfrm>
        </p:spPr>
        <p:txBody>
          <a:bodyPr>
            <a:normAutofit/>
          </a:bodyPr>
          <a:lstStyle>
            <a:lvl1pPr marL="0" indent="0">
              <a:buNone/>
              <a:defRPr sz="1660" b="0" i="0" baseline="0">
                <a:solidFill>
                  <a:schemeClr val="tx1"/>
                </a:solidFill>
                <a:latin typeface="Proxima Nova" charset="0"/>
                <a:ea typeface="Proxima Nova" charset="0"/>
                <a:cs typeface="Proxima Nov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5" name="Text Placeholder 2"/>
          <p:cNvSpPr>
            <a:spLocks noGrp="1"/>
          </p:cNvSpPr>
          <p:nvPr>
            <p:ph type="body" idx="10"/>
          </p:nvPr>
        </p:nvSpPr>
        <p:spPr>
          <a:xfrm>
            <a:off x="623888" y="3384331"/>
            <a:ext cx="6649271" cy="294289"/>
          </a:xfrm>
        </p:spPr>
        <p:txBody>
          <a:bodyPr>
            <a:normAutofit/>
          </a:bodyPr>
          <a:lstStyle>
            <a:lvl1pPr marL="0" indent="0">
              <a:buNone/>
              <a:defRPr sz="1400" b="0" i="1" baseline="0">
                <a:solidFill>
                  <a:schemeClr val="tx1"/>
                </a:solidFill>
                <a:latin typeface="Proxima Nova" charset="0"/>
                <a:ea typeface="Proxima Nova" charset="0"/>
                <a:cs typeface="Proxima Nov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 Soybea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1" y="2551275"/>
            <a:ext cx="7272528" cy="1152144"/>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421314"/>
            <a:ext cx="9144000" cy="1438656"/>
          </a:xfrm>
          <a:prstGeom prst="rect">
            <a:avLst/>
          </a:prstGeom>
        </p:spPr>
      </p:pic>
      <p:sp>
        <p:nvSpPr>
          <p:cNvPr id="2" name="Title 1"/>
          <p:cNvSpPr>
            <a:spLocks noGrp="1"/>
          </p:cNvSpPr>
          <p:nvPr>
            <p:ph type="title"/>
          </p:nvPr>
        </p:nvSpPr>
        <p:spPr>
          <a:xfrm>
            <a:off x="623888" y="2643352"/>
            <a:ext cx="6649271" cy="446690"/>
          </a:xfrm>
        </p:spPr>
        <p:txBody>
          <a:bodyPr anchor="t" anchorCtr="0">
            <a:normAutofit/>
          </a:bodyPr>
          <a:lstStyle>
            <a:lvl1pPr>
              <a:defRPr sz="2400" b="0" i="0" baseline="0">
                <a:solidFill>
                  <a:srgbClr val="CB1E42"/>
                </a:solidFill>
                <a:latin typeface="Proxima Nova Medium" charset="0"/>
                <a:ea typeface="Proxima Nova Medium" charset="0"/>
                <a:cs typeface="Proxima Nova Medium"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3090042"/>
            <a:ext cx="6649271" cy="294289"/>
          </a:xfrm>
        </p:spPr>
        <p:txBody>
          <a:bodyPr>
            <a:normAutofit/>
          </a:bodyPr>
          <a:lstStyle>
            <a:lvl1pPr marL="0" indent="0">
              <a:buNone/>
              <a:defRPr sz="1660" b="0" i="0" baseline="0">
                <a:solidFill>
                  <a:schemeClr val="tx1"/>
                </a:solidFill>
                <a:latin typeface="Proxima Nova" charset="0"/>
                <a:ea typeface="Proxima Nova" charset="0"/>
                <a:cs typeface="Proxima Nov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5" name="Text Placeholder 2"/>
          <p:cNvSpPr>
            <a:spLocks noGrp="1"/>
          </p:cNvSpPr>
          <p:nvPr>
            <p:ph type="body" idx="10"/>
          </p:nvPr>
        </p:nvSpPr>
        <p:spPr>
          <a:xfrm>
            <a:off x="623888" y="3384331"/>
            <a:ext cx="6649271" cy="294289"/>
          </a:xfrm>
        </p:spPr>
        <p:txBody>
          <a:bodyPr>
            <a:normAutofit/>
          </a:bodyPr>
          <a:lstStyle>
            <a:lvl1pPr marL="0" indent="0">
              <a:buNone/>
              <a:defRPr sz="1400" b="0" i="1" baseline="0">
                <a:solidFill>
                  <a:schemeClr val="tx1"/>
                </a:solidFill>
                <a:latin typeface="Proxima Nova" charset="0"/>
                <a:ea typeface="Proxima Nova" charset="0"/>
                <a:cs typeface="Proxima Nov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 Treated Se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1" y="2551275"/>
            <a:ext cx="7272528" cy="1152144"/>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421314"/>
            <a:ext cx="9144000" cy="1438656"/>
          </a:xfrm>
          <a:prstGeom prst="rect">
            <a:avLst/>
          </a:prstGeom>
        </p:spPr>
      </p:pic>
      <p:sp>
        <p:nvSpPr>
          <p:cNvPr id="2" name="Title 1"/>
          <p:cNvSpPr>
            <a:spLocks noGrp="1"/>
          </p:cNvSpPr>
          <p:nvPr>
            <p:ph type="title"/>
          </p:nvPr>
        </p:nvSpPr>
        <p:spPr>
          <a:xfrm>
            <a:off x="623888" y="2643352"/>
            <a:ext cx="6649271" cy="446690"/>
          </a:xfrm>
        </p:spPr>
        <p:txBody>
          <a:bodyPr anchor="t" anchorCtr="0">
            <a:normAutofit/>
          </a:bodyPr>
          <a:lstStyle>
            <a:lvl1pPr>
              <a:defRPr sz="2400" b="0" i="0" baseline="0">
                <a:solidFill>
                  <a:srgbClr val="CB1E42"/>
                </a:solidFill>
                <a:latin typeface="Proxima Nova Medium" charset="0"/>
                <a:ea typeface="Proxima Nova Medium" charset="0"/>
                <a:cs typeface="Proxima Nova Medium"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3090042"/>
            <a:ext cx="6649271" cy="294289"/>
          </a:xfrm>
        </p:spPr>
        <p:txBody>
          <a:bodyPr>
            <a:normAutofit/>
          </a:bodyPr>
          <a:lstStyle>
            <a:lvl1pPr marL="0" indent="0">
              <a:buNone/>
              <a:defRPr sz="1660" b="0" i="0" baseline="0">
                <a:solidFill>
                  <a:schemeClr val="tx1"/>
                </a:solidFill>
                <a:latin typeface="Proxima Nova" charset="0"/>
                <a:ea typeface="Proxima Nova" charset="0"/>
                <a:cs typeface="Proxima Nov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5" name="Text Placeholder 2"/>
          <p:cNvSpPr>
            <a:spLocks noGrp="1"/>
          </p:cNvSpPr>
          <p:nvPr>
            <p:ph type="body" idx="10"/>
          </p:nvPr>
        </p:nvSpPr>
        <p:spPr>
          <a:xfrm>
            <a:off x="623888" y="3384331"/>
            <a:ext cx="6649271" cy="294289"/>
          </a:xfrm>
        </p:spPr>
        <p:txBody>
          <a:bodyPr>
            <a:normAutofit/>
          </a:bodyPr>
          <a:lstStyle>
            <a:lvl1pPr marL="0" indent="0">
              <a:buNone/>
              <a:defRPr sz="1400" b="0" i="1" baseline="0">
                <a:solidFill>
                  <a:schemeClr val="tx1"/>
                </a:solidFill>
                <a:latin typeface="Proxima Nova" charset="0"/>
                <a:ea typeface="Proxima Nova" charset="0"/>
                <a:cs typeface="Proxima Nov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25782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39435483"/>
      </p:ext>
    </p:extLst>
  </p:cSld>
  <p:clrMap bg1="lt1" tx1="dk1" bg2="lt2" tx2="dk2" accent1="accent1" accent2="accent2" accent3="accent3" accent4="accent4" accent5="accent5" accent6="accent6" hlink="hlink" folHlink="folHlink"/>
  <p:sldLayoutIdLst>
    <p:sldLayoutId id="2147483687"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8"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5" r:id="rId25"/>
    <p:sldLayoutId id="2147483686" r:id="rId26"/>
    <p:sldLayoutId id="2147483689" r:id="rId27"/>
    <p:sldLayoutId id="2147483690" r:id="rId28"/>
  </p:sldLayoutIdLst>
  <p:txStyles>
    <p:titleStyle>
      <a:lvl1pPr algn="l" defTabSz="685800" rtl="0" eaLnBrk="1" latinLnBrk="0" hangingPunct="1">
        <a:lnSpc>
          <a:spcPct val="90000"/>
        </a:lnSpc>
        <a:spcBef>
          <a:spcPct val="0"/>
        </a:spcBef>
        <a:buNone/>
        <a:defRPr sz="2475" kern="1200" baseline="0">
          <a:solidFill>
            <a:srgbClr val="CB1E42"/>
          </a:solidFill>
          <a:latin typeface="Proxima Nova Medium" charset="0"/>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baseline="0">
          <a:solidFill>
            <a:schemeClr val="tx1"/>
          </a:solidFill>
          <a:latin typeface="Proxima Nova" charset="0"/>
          <a:ea typeface="+mn-ea"/>
          <a:cs typeface="+mn-cs"/>
        </a:defRPr>
      </a:lvl1pPr>
      <a:lvl2pPr marL="514350" indent="-171450" algn="l" defTabSz="685800" rtl="0" eaLnBrk="1" latinLnBrk="0" hangingPunct="1">
        <a:lnSpc>
          <a:spcPct val="90000"/>
        </a:lnSpc>
        <a:spcBef>
          <a:spcPts val="375"/>
        </a:spcBef>
        <a:buFont typeface="Arial"/>
        <a:buChar char="•"/>
        <a:defRPr sz="1800" kern="1200" baseline="0">
          <a:solidFill>
            <a:schemeClr val="tx1"/>
          </a:solidFill>
          <a:latin typeface="Proxima Nova" charset="0"/>
          <a:ea typeface="+mn-ea"/>
          <a:cs typeface="+mn-cs"/>
        </a:defRPr>
      </a:lvl2pPr>
      <a:lvl3pPr marL="857250" indent="-171450" algn="l" defTabSz="685800" rtl="0" eaLnBrk="1" latinLnBrk="0" hangingPunct="1">
        <a:lnSpc>
          <a:spcPct val="90000"/>
        </a:lnSpc>
        <a:spcBef>
          <a:spcPts val="375"/>
        </a:spcBef>
        <a:buFont typeface="Arial"/>
        <a:buChar char="•"/>
        <a:defRPr sz="1500" kern="1200" baseline="0">
          <a:solidFill>
            <a:schemeClr val="tx1"/>
          </a:solidFill>
          <a:latin typeface="Proxima Nova" charset="0"/>
          <a:ea typeface="+mn-ea"/>
          <a:cs typeface="+mn-cs"/>
        </a:defRPr>
      </a:lvl3pPr>
      <a:lvl4pPr marL="1200150" indent="-171450" algn="l" defTabSz="685800" rtl="0" eaLnBrk="1" latinLnBrk="0" hangingPunct="1">
        <a:lnSpc>
          <a:spcPct val="90000"/>
        </a:lnSpc>
        <a:spcBef>
          <a:spcPts val="375"/>
        </a:spcBef>
        <a:buFont typeface="Arial"/>
        <a:buChar char="•"/>
        <a:defRPr sz="1350" kern="1200" baseline="0">
          <a:solidFill>
            <a:schemeClr val="tx1"/>
          </a:solidFill>
          <a:latin typeface="Proxima Nova" charset="0"/>
          <a:ea typeface="+mn-ea"/>
          <a:cs typeface="+mn-cs"/>
        </a:defRPr>
      </a:lvl4pPr>
      <a:lvl5pPr marL="1543050" indent="-171450" algn="l" defTabSz="685800" rtl="0" eaLnBrk="1" latinLnBrk="0" hangingPunct="1">
        <a:lnSpc>
          <a:spcPct val="90000"/>
        </a:lnSpc>
        <a:spcBef>
          <a:spcPts val="375"/>
        </a:spcBef>
        <a:buFont typeface="Arial"/>
        <a:buChar char="•"/>
        <a:defRPr sz="1350" kern="1200" baseline="0">
          <a:solidFill>
            <a:schemeClr val="tx1"/>
          </a:solidFill>
          <a:latin typeface="Proxima Nova"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hyperlink" Target="http://cdnseed.org/news-meetings/news/" TargetMode="External"/><Relationship Id="rId2" Type="http://schemas.openxmlformats.org/officeDocument/2006/relationships/notesSlide" Target="../notesSlides/notesSlide9.xml"/><Relationship Id="rId1" Type="http://schemas.openxmlformats.org/officeDocument/2006/relationships/slideLayout" Target="../slideLayouts/slideLayout26.xml"/><Relationship Id="rId5" Type="http://schemas.openxmlformats.org/officeDocument/2006/relationships/image" Target="../media/image18.png"/><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38EEE-3285-47B5-81F5-1B9B5790B79A}"/>
              </a:ext>
            </a:extLst>
          </p:cNvPr>
          <p:cNvSpPr>
            <a:spLocks noGrp="1"/>
          </p:cNvSpPr>
          <p:nvPr>
            <p:ph type="title"/>
          </p:nvPr>
        </p:nvSpPr>
        <p:spPr/>
        <p:txBody>
          <a:bodyPr>
            <a:normAutofit fontScale="90000"/>
          </a:bodyPr>
          <a:lstStyle/>
          <a:p>
            <a:r>
              <a:rPr lang="en-CA" dirty="0"/>
              <a:t>ASTA Seed Treatment and Environment Committee</a:t>
            </a:r>
          </a:p>
        </p:txBody>
      </p:sp>
      <p:sp>
        <p:nvSpPr>
          <p:cNvPr id="3" name="Text Placeholder 2">
            <a:extLst>
              <a:ext uri="{FF2B5EF4-FFF2-40B4-BE49-F238E27FC236}">
                <a16:creationId xmlns:a16="http://schemas.microsoft.com/office/drawing/2014/main" id="{0AA0C219-B75F-417A-BEBF-A0F56373A734}"/>
              </a:ext>
            </a:extLst>
          </p:cNvPr>
          <p:cNvSpPr>
            <a:spLocks noGrp="1"/>
          </p:cNvSpPr>
          <p:nvPr>
            <p:ph type="body" idx="1"/>
          </p:nvPr>
        </p:nvSpPr>
        <p:spPr/>
        <p:txBody>
          <a:bodyPr>
            <a:normAutofit lnSpcReduction="10000"/>
          </a:bodyPr>
          <a:lstStyle/>
          <a:p>
            <a:r>
              <a:rPr lang="en-CA" dirty="0"/>
              <a:t>Chicago, Illinois ASTA CSS Expo</a:t>
            </a:r>
          </a:p>
        </p:txBody>
      </p:sp>
      <p:sp>
        <p:nvSpPr>
          <p:cNvPr id="4" name="Text Placeholder 3">
            <a:extLst>
              <a:ext uri="{FF2B5EF4-FFF2-40B4-BE49-F238E27FC236}">
                <a16:creationId xmlns:a16="http://schemas.microsoft.com/office/drawing/2014/main" id="{5077A9FC-E30E-4F6F-A616-EBAC223EFFFB}"/>
              </a:ext>
            </a:extLst>
          </p:cNvPr>
          <p:cNvSpPr>
            <a:spLocks noGrp="1"/>
          </p:cNvSpPr>
          <p:nvPr>
            <p:ph type="body" idx="10"/>
          </p:nvPr>
        </p:nvSpPr>
        <p:spPr/>
        <p:txBody>
          <a:bodyPr>
            <a:noAutofit/>
          </a:bodyPr>
          <a:lstStyle/>
          <a:p>
            <a:r>
              <a:rPr lang="en-CA" sz="2000" b="1" i="0" dirty="0"/>
              <a:t>Dave Carey, Executive Director </a:t>
            </a:r>
          </a:p>
        </p:txBody>
      </p:sp>
    </p:spTree>
    <p:extLst>
      <p:ext uri="{BB962C8B-B14F-4D97-AF65-F5344CB8AC3E}">
        <p14:creationId xmlns:p14="http://schemas.microsoft.com/office/powerpoint/2010/main" val="12099400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AAFC Multi-Stakeholder Forum</a:t>
            </a:r>
          </a:p>
        </p:txBody>
      </p:sp>
      <p:sp>
        <p:nvSpPr>
          <p:cNvPr id="3" name="Content Placeholder 2"/>
          <p:cNvSpPr>
            <a:spLocks noGrp="1"/>
          </p:cNvSpPr>
          <p:nvPr>
            <p:ph sz="quarter" idx="11"/>
          </p:nvPr>
        </p:nvSpPr>
        <p:spPr/>
        <p:txBody>
          <a:bodyPr>
            <a:normAutofit lnSpcReduction="10000"/>
          </a:bodyPr>
          <a:lstStyle/>
          <a:p>
            <a:r>
              <a:rPr lang="en-US" sz="2400" dirty="0"/>
              <a:t>November, 2016: PMRA held a call with stakeholders to announce their proposed decision to cancel the registration of imidacloprid</a:t>
            </a:r>
          </a:p>
          <a:p>
            <a:endParaRPr lang="en-US" sz="2400" dirty="0"/>
          </a:p>
          <a:p>
            <a:r>
              <a:rPr lang="en-US" sz="2400" dirty="0"/>
              <a:t>December, 2016: AAFC held the 1</a:t>
            </a:r>
            <a:r>
              <a:rPr lang="en-US" sz="2400" baseline="30000" dirty="0"/>
              <a:t>st</a:t>
            </a:r>
            <a:r>
              <a:rPr lang="en-US" sz="2400" dirty="0"/>
              <a:t> in person meeting of the ‘</a:t>
            </a:r>
            <a:r>
              <a:rPr lang="en-US" sz="2400" dirty="0" err="1"/>
              <a:t>Mutli</a:t>
            </a:r>
            <a:r>
              <a:rPr lang="en-US" sz="2400" dirty="0"/>
              <a:t>-Stakeholder Forum on Neonicotinoids’ in Ottawa</a:t>
            </a:r>
          </a:p>
          <a:p>
            <a:pPr lvl="1"/>
            <a:r>
              <a:rPr lang="en-CA" sz="2400" dirty="0"/>
              <a:t>“The objective is to provide a forum for stakeholders to meet and exchange evidence-based knowledge and information related to neonicotinoids.”</a:t>
            </a:r>
            <a:endParaRPr lang="en-US" sz="2400" dirty="0"/>
          </a:p>
          <a:p>
            <a:pPr marL="0" indent="0">
              <a:buNone/>
            </a:pPr>
            <a:endParaRPr lang="en-US" sz="2400" dirty="0"/>
          </a:p>
          <a:p>
            <a:r>
              <a:rPr lang="en-US" sz="2400" dirty="0"/>
              <a:t>It became clear that there were data gaps and missing information. Industry and government struck three working groups to complete projects to feed back into PMRA’s final decision</a:t>
            </a:r>
          </a:p>
          <a:p>
            <a:endParaRPr lang="en-US" dirty="0"/>
          </a:p>
        </p:txBody>
      </p:sp>
    </p:spTree>
    <p:extLst>
      <p:ext uri="{BB962C8B-B14F-4D97-AF65-F5344CB8AC3E}">
        <p14:creationId xmlns:p14="http://schemas.microsoft.com/office/powerpoint/2010/main" val="4068494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AAFC Multi-Stakeholder Forum</a:t>
            </a:r>
          </a:p>
        </p:txBody>
      </p:sp>
      <p:sp>
        <p:nvSpPr>
          <p:cNvPr id="3" name="Content Placeholder 2"/>
          <p:cNvSpPr>
            <a:spLocks noGrp="1"/>
          </p:cNvSpPr>
          <p:nvPr>
            <p:ph sz="quarter" idx="11"/>
          </p:nvPr>
        </p:nvSpPr>
        <p:spPr/>
        <p:txBody>
          <a:bodyPr>
            <a:normAutofit lnSpcReduction="10000"/>
          </a:bodyPr>
          <a:lstStyle/>
          <a:p>
            <a:pPr marL="457200" indent="-457200">
              <a:buAutoNum type="arabicParenR"/>
            </a:pPr>
            <a:r>
              <a:rPr lang="en-US" sz="2400" dirty="0"/>
              <a:t>Environmental Monitoring Working Group</a:t>
            </a:r>
          </a:p>
          <a:p>
            <a:pPr marL="457200" indent="-457200">
              <a:buAutoNum type="arabicParenR"/>
            </a:pPr>
            <a:endParaRPr lang="en-US" sz="2400" dirty="0"/>
          </a:p>
          <a:p>
            <a:pPr marL="457200" indent="-457200">
              <a:buAutoNum type="arabicParenR"/>
            </a:pPr>
            <a:r>
              <a:rPr lang="en-US" sz="2400" dirty="0"/>
              <a:t>Alternatives Working Group*</a:t>
            </a:r>
          </a:p>
          <a:p>
            <a:pPr marL="457200" indent="-457200">
              <a:buAutoNum type="arabicParenR"/>
            </a:pPr>
            <a:endParaRPr lang="en-US" sz="2400" dirty="0"/>
          </a:p>
          <a:p>
            <a:pPr marL="457200" indent="-457200">
              <a:buAutoNum type="arabicParenR"/>
            </a:pPr>
            <a:r>
              <a:rPr lang="en-US" sz="2400" dirty="0"/>
              <a:t>Mitigation Working Group*</a:t>
            </a:r>
          </a:p>
          <a:p>
            <a:pPr marL="0" indent="0">
              <a:buNone/>
            </a:pPr>
            <a:endParaRPr lang="en-US" sz="2400" dirty="0"/>
          </a:p>
          <a:p>
            <a:r>
              <a:rPr lang="en-US" sz="2400" dirty="0"/>
              <a:t>Work Plans were presented at the February 2017 Forum meeting</a:t>
            </a:r>
          </a:p>
          <a:p>
            <a:endParaRPr lang="en-US" sz="2400" dirty="0"/>
          </a:p>
          <a:p>
            <a:r>
              <a:rPr lang="en-US" sz="2400" dirty="0"/>
              <a:t>Deliverables and timelines were discussed</a:t>
            </a:r>
          </a:p>
          <a:p>
            <a:endParaRPr lang="en-US" dirty="0"/>
          </a:p>
          <a:p>
            <a:endParaRPr lang="en-US" sz="1600" i="1" dirty="0"/>
          </a:p>
          <a:p>
            <a:pPr marL="0" indent="0">
              <a:buNone/>
            </a:pPr>
            <a:r>
              <a:rPr lang="en-US" sz="1600" i="1" dirty="0"/>
              <a:t>*CSTA is a working group member</a:t>
            </a:r>
          </a:p>
        </p:txBody>
      </p:sp>
    </p:spTree>
    <p:extLst>
      <p:ext uri="{BB962C8B-B14F-4D97-AF65-F5344CB8AC3E}">
        <p14:creationId xmlns:p14="http://schemas.microsoft.com/office/powerpoint/2010/main" val="229589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Mitigation Working Group</a:t>
            </a:r>
          </a:p>
        </p:txBody>
      </p:sp>
      <p:sp>
        <p:nvSpPr>
          <p:cNvPr id="3" name="Content Placeholder 2"/>
          <p:cNvSpPr>
            <a:spLocks noGrp="1"/>
          </p:cNvSpPr>
          <p:nvPr>
            <p:ph sz="quarter" idx="11"/>
          </p:nvPr>
        </p:nvSpPr>
        <p:spPr/>
        <p:txBody>
          <a:bodyPr>
            <a:normAutofit/>
          </a:bodyPr>
          <a:lstStyle/>
          <a:p>
            <a:r>
              <a:rPr lang="en-US" sz="2400" dirty="0"/>
              <a:t>The Mitigation Working Group focused on 3 core deliverable projects</a:t>
            </a:r>
          </a:p>
          <a:p>
            <a:pPr marL="0" indent="0">
              <a:buNone/>
            </a:pPr>
            <a:endParaRPr lang="en-US" sz="2400" dirty="0"/>
          </a:p>
          <a:p>
            <a:pPr marL="457200" indent="-457200">
              <a:buAutoNum type="arabicParenR"/>
            </a:pPr>
            <a:r>
              <a:rPr lang="en-US" sz="2400" dirty="0"/>
              <a:t>Vegetative Strips/Buffer Zones</a:t>
            </a:r>
          </a:p>
          <a:p>
            <a:pPr marL="457200" indent="-457200">
              <a:buAutoNum type="arabicParenR"/>
            </a:pPr>
            <a:endParaRPr lang="en-US" sz="2400" dirty="0"/>
          </a:p>
          <a:p>
            <a:pPr marL="457200" indent="-457200">
              <a:buAutoNum type="arabicParenR"/>
            </a:pPr>
            <a:r>
              <a:rPr lang="en-US" sz="2400" dirty="0"/>
              <a:t>Seed Treatments</a:t>
            </a:r>
          </a:p>
          <a:p>
            <a:pPr marL="457200" indent="-457200">
              <a:buAutoNum type="arabicParenR"/>
            </a:pPr>
            <a:endParaRPr lang="en-US" sz="2400" dirty="0"/>
          </a:p>
          <a:p>
            <a:pPr marL="457200" indent="-457200">
              <a:buAutoNum type="arabicParenR"/>
            </a:pPr>
            <a:r>
              <a:rPr lang="en-US" sz="2400" dirty="0"/>
              <a:t>Greenhouses</a:t>
            </a:r>
          </a:p>
          <a:p>
            <a:pPr marL="0" indent="0">
              <a:buNone/>
            </a:pPr>
            <a:endParaRPr lang="en-US" sz="2400" dirty="0"/>
          </a:p>
          <a:p>
            <a:pPr marL="0" indent="0">
              <a:buNone/>
            </a:pPr>
            <a:r>
              <a:rPr lang="en-US" sz="2400" dirty="0"/>
              <a:t>Whitepapers on each of these projects were to be submitted to PMRA by end of October 2017</a:t>
            </a:r>
          </a:p>
          <a:p>
            <a:pPr marL="457200" indent="-457200">
              <a:buAutoNum type="arabicParenR"/>
            </a:pPr>
            <a:endParaRPr lang="en-US" dirty="0"/>
          </a:p>
        </p:txBody>
      </p:sp>
    </p:spTree>
    <p:extLst>
      <p:ext uri="{BB962C8B-B14F-4D97-AF65-F5344CB8AC3E}">
        <p14:creationId xmlns:p14="http://schemas.microsoft.com/office/powerpoint/2010/main" val="1504353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Seed Treatment Paper</a:t>
            </a:r>
          </a:p>
        </p:txBody>
      </p:sp>
      <p:sp>
        <p:nvSpPr>
          <p:cNvPr id="3" name="Content Placeholder 2"/>
          <p:cNvSpPr>
            <a:spLocks noGrp="1"/>
          </p:cNvSpPr>
          <p:nvPr>
            <p:ph sz="quarter" idx="11"/>
          </p:nvPr>
        </p:nvSpPr>
        <p:spPr/>
        <p:txBody>
          <a:bodyPr>
            <a:normAutofit/>
          </a:bodyPr>
          <a:lstStyle/>
          <a:p>
            <a:r>
              <a:rPr lang="en-US" sz="2400" dirty="0"/>
              <a:t>CSTA was tasked/voluntold to oversee the development of a seed treatment paper that characterizes why farmers use seed treatments </a:t>
            </a:r>
          </a:p>
          <a:p>
            <a:endParaRPr lang="en-US" sz="2400" dirty="0"/>
          </a:p>
          <a:p>
            <a:r>
              <a:rPr lang="en-US" sz="2400" dirty="0"/>
              <a:t>CSTA contracted Dr. Paul Mitchell and Dr. Shawn Conley of </a:t>
            </a:r>
            <a:r>
              <a:rPr lang="en-US" sz="2400" dirty="0" err="1"/>
              <a:t>AgInfomatics</a:t>
            </a:r>
            <a:r>
              <a:rPr lang="en-US" sz="2400" dirty="0"/>
              <a:t> to prepare the report: </a:t>
            </a:r>
            <a:r>
              <a:rPr lang="en-US" sz="2400" b="1" dirty="0"/>
              <a:t>“Benefits of Seed Applied Technologies to Canadian Farmers”</a:t>
            </a:r>
          </a:p>
          <a:p>
            <a:endParaRPr lang="en-US" sz="2400" dirty="0"/>
          </a:p>
          <a:p>
            <a:r>
              <a:rPr lang="en-US" sz="2400" dirty="0"/>
              <a:t>It is a scientific document written for a lay audience that explores some of the major reasons why Canadian farmers use neonicotinoids and some projections of how they would respond if neonicotinoids were not available</a:t>
            </a:r>
          </a:p>
          <a:p>
            <a:pPr marL="457200" indent="-457200">
              <a:buAutoNum type="arabicParenR"/>
            </a:pPr>
            <a:endParaRPr lang="en-US" dirty="0"/>
          </a:p>
        </p:txBody>
      </p:sp>
    </p:spTree>
    <p:extLst>
      <p:ext uri="{BB962C8B-B14F-4D97-AF65-F5344CB8AC3E}">
        <p14:creationId xmlns:p14="http://schemas.microsoft.com/office/powerpoint/2010/main" val="11390954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341586"/>
            <a:ext cx="6649271" cy="446690"/>
          </a:xfrm>
        </p:spPr>
        <p:txBody>
          <a:bodyPr/>
          <a:lstStyle/>
          <a:p>
            <a:r>
              <a:rPr lang="en-US" dirty="0"/>
              <a:t>Seed Treatment Paper</a:t>
            </a:r>
          </a:p>
        </p:txBody>
      </p:sp>
      <p:sp>
        <p:nvSpPr>
          <p:cNvPr id="3" name="Text Placeholder 2"/>
          <p:cNvSpPr>
            <a:spLocks noGrp="1"/>
          </p:cNvSpPr>
          <p:nvPr>
            <p:ph type="body" sz="quarter" idx="12"/>
          </p:nvPr>
        </p:nvSpPr>
        <p:spPr>
          <a:xfrm>
            <a:off x="623888" y="1428750"/>
            <a:ext cx="3241530" cy="4972050"/>
          </a:xfrm>
        </p:spPr>
        <p:txBody>
          <a:bodyPr/>
          <a:lstStyle/>
          <a:p>
            <a:r>
              <a:rPr lang="en-US" sz="2200" dirty="0"/>
              <a:t>The paper was submitted to PMRA by the Chair of the Mitigation Working Group (Deb Conlon, Grain Farmers of Ontario) at the end of October</a:t>
            </a:r>
          </a:p>
          <a:p>
            <a:endParaRPr lang="en-US" sz="2200" dirty="0"/>
          </a:p>
          <a:p>
            <a:r>
              <a:rPr lang="en-US" sz="2200" dirty="0"/>
              <a:t>Available online at: </a:t>
            </a:r>
            <a:r>
              <a:rPr lang="en-US" sz="2200" dirty="0">
                <a:hlinkClick r:id="rId3"/>
              </a:rPr>
              <a:t>http://cdnseed.org/news-meetings/news/</a:t>
            </a:r>
            <a:r>
              <a:rPr lang="en-US" sz="2200" dirty="0"/>
              <a:t>  and was distributed via Trade Winds</a:t>
            </a:r>
          </a:p>
          <a:p>
            <a:endParaRPr lang="en-US" dirty="0"/>
          </a:p>
        </p:txBody>
      </p:sp>
      <p:pic>
        <p:nvPicPr>
          <p:cNvPr id="5" name="Content Placeholder 4"/>
          <p:cNvPicPr>
            <a:picLocks noGrp="1" noChangeAspect="1"/>
          </p:cNvPicPr>
          <p:nvPr>
            <p:ph sz="quarter" idx="14"/>
          </p:nvPr>
        </p:nvPicPr>
        <p:blipFill rotWithShape="1">
          <a:blip r:embed="rId4">
            <a:extLst>
              <a:ext uri="{28A0092B-C50C-407E-A947-70E740481C1C}">
                <a14:useLocalDpi xmlns:a14="http://schemas.microsoft.com/office/drawing/2010/main" val="0"/>
              </a:ext>
            </a:extLst>
          </a:blip>
          <a:srcRect l="3252" r="21622"/>
          <a:stretch/>
        </p:blipFill>
        <p:spPr>
          <a:xfrm>
            <a:off x="4608000" y="1428750"/>
            <a:ext cx="4122380" cy="3658257"/>
          </a:xfrm>
        </p:spPr>
      </p:pic>
      <p:pic>
        <p:nvPicPr>
          <p:cNvPr id="4" name="Picture 3">
            <a:extLst>
              <a:ext uri="{FF2B5EF4-FFF2-40B4-BE49-F238E27FC236}">
                <a16:creationId xmlns:a16="http://schemas.microsoft.com/office/drawing/2014/main" id="{52993CD3-9E71-4834-B8F8-E6BF7EEDE2ED}"/>
              </a:ext>
            </a:extLst>
          </p:cNvPr>
          <p:cNvPicPr>
            <a:picLocks noChangeAspect="1"/>
          </p:cNvPicPr>
          <p:nvPr/>
        </p:nvPicPr>
        <p:blipFill>
          <a:blip r:embed="rId5"/>
          <a:stretch>
            <a:fillRect/>
          </a:stretch>
        </p:blipFill>
        <p:spPr>
          <a:xfrm>
            <a:off x="4073236" y="1331768"/>
            <a:ext cx="4657144" cy="5366744"/>
          </a:xfrm>
          <a:prstGeom prst="rect">
            <a:avLst/>
          </a:prstGeom>
          <a:ln w="12700">
            <a:solidFill>
              <a:schemeClr val="tx1"/>
            </a:solidFill>
          </a:ln>
        </p:spPr>
      </p:pic>
    </p:spTree>
    <p:extLst>
      <p:ext uri="{BB962C8B-B14F-4D97-AF65-F5344CB8AC3E}">
        <p14:creationId xmlns:p14="http://schemas.microsoft.com/office/powerpoint/2010/main" val="1201175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A7F39-9050-44E2-A9E9-EE79561B4F75}"/>
              </a:ext>
            </a:extLst>
          </p:cNvPr>
          <p:cNvSpPr>
            <a:spLocks noGrp="1"/>
          </p:cNvSpPr>
          <p:nvPr>
            <p:ph type="title"/>
          </p:nvPr>
        </p:nvSpPr>
        <p:spPr/>
        <p:txBody>
          <a:bodyPr/>
          <a:lstStyle/>
          <a:p>
            <a:r>
              <a:rPr lang="en-CA" dirty="0"/>
              <a:t>Ontario Neonicotinoid Regulations</a:t>
            </a:r>
          </a:p>
        </p:txBody>
      </p:sp>
      <p:sp>
        <p:nvSpPr>
          <p:cNvPr id="3" name="Text Placeholder 2">
            <a:extLst>
              <a:ext uri="{FF2B5EF4-FFF2-40B4-BE49-F238E27FC236}">
                <a16:creationId xmlns:a16="http://schemas.microsoft.com/office/drawing/2014/main" id="{3C7534E4-39A2-484F-9FCF-83781AACD39D}"/>
              </a:ext>
            </a:extLst>
          </p:cNvPr>
          <p:cNvSpPr>
            <a:spLocks noGrp="1"/>
          </p:cNvSpPr>
          <p:nvPr>
            <p:ph type="body" idx="1"/>
          </p:nvPr>
        </p:nvSpPr>
        <p:spPr/>
        <p:txBody>
          <a:bodyPr>
            <a:normAutofit lnSpcReduction="10000"/>
          </a:bodyPr>
          <a:lstStyle/>
          <a:p>
            <a:endParaRPr lang="en-CA"/>
          </a:p>
        </p:txBody>
      </p:sp>
      <p:sp>
        <p:nvSpPr>
          <p:cNvPr id="4" name="Text Placeholder 3">
            <a:extLst>
              <a:ext uri="{FF2B5EF4-FFF2-40B4-BE49-F238E27FC236}">
                <a16:creationId xmlns:a16="http://schemas.microsoft.com/office/drawing/2014/main" id="{44D434F5-47A0-4937-9B76-93CD94F51BCD}"/>
              </a:ext>
            </a:extLst>
          </p:cNvPr>
          <p:cNvSpPr>
            <a:spLocks noGrp="1"/>
          </p:cNvSpPr>
          <p:nvPr>
            <p:ph type="body" idx="10"/>
          </p:nvPr>
        </p:nvSpPr>
        <p:spPr/>
        <p:txBody>
          <a:bodyPr/>
          <a:lstStyle/>
          <a:p>
            <a:endParaRPr lang="en-CA"/>
          </a:p>
        </p:txBody>
      </p:sp>
    </p:spTree>
    <p:extLst>
      <p:ext uri="{BB962C8B-B14F-4D97-AF65-F5344CB8AC3E}">
        <p14:creationId xmlns:p14="http://schemas.microsoft.com/office/powerpoint/2010/main" val="2905939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0B2F8-260C-421E-A90C-2F92FAD0703E}"/>
              </a:ext>
            </a:extLst>
          </p:cNvPr>
          <p:cNvSpPr>
            <a:spLocks noGrp="1"/>
          </p:cNvSpPr>
          <p:nvPr>
            <p:ph type="title"/>
          </p:nvPr>
        </p:nvSpPr>
        <p:spPr/>
        <p:txBody>
          <a:bodyPr/>
          <a:lstStyle/>
          <a:p>
            <a:r>
              <a:rPr lang="en-CA" dirty="0"/>
              <a:t>Ontario Neonic Regulations</a:t>
            </a:r>
          </a:p>
        </p:txBody>
      </p:sp>
      <p:sp>
        <p:nvSpPr>
          <p:cNvPr id="3" name="Content Placeholder 2">
            <a:extLst>
              <a:ext uri="{FF2B5EF4-FFF2-40B4-BE49-F238E27FC236}">
                <a16:creationId xmlns:a16="http://schemas.microsoft.com/office/drawing/2014/main" id="{A8D117C0-D02C-4494-BC8E-854DEDF91016}"/>
              </a:ext>
            </a:extLst>
          </p:cNvPr>
          <p:cNvSpPr>
            <a:spLocks noGrp="1"/>
          </p:cNvSpPr>
          <p:nvPr>
            <p:ph sz="quarter" idx="11"/>
          </p:nvPr>
        </p:nvSpPr>
        <p:spPr/>
        <p:txBody>
          <a:bodyPr>
            <a:normAutofit lnSpcReduction="10000"/>
          </a:bodyPr>
          <a:lstStyle/>
          <a:p>
            <a:r>
              <a:rPr lang="en-CA" sz="2200" dirty="0"/>
              <a:t>Neonic treated corn and soybean seed considered a Class 12 Pesticide</a:t>
            </a:r>
          </a:p>
          <a:p>
            <a:endParaRPr lang="en-CA" sz="2200" dirty="0"/>
          </a:p>
          <a:p>
            <a:r>
              <a:rPr lang="en-US" sz="2200" dirty="0"/>
              <a:t>Ontario </a:t>
            </a:r>
            <a:r>
              <a:rPr lang="en-US" sz="2200" u="sng" dirty="0"/>
              <a:t>Aspirational Goal </a:t>
            </a:r>
            <a:r>
              <a:rPr lang="en-US" sz="2200" dirty="0"/>
              <a:t>of 80% reduction in treated corn and soybean acres by 2017</a:t>
            </a:r>
          </a:p>
          <a:p>
            <a:endParaRPr lang="en-US" sz="2200" dirty="0"/>
          </a:p>
          <a:p>
            <a:r>
              <a:rPr lang="en-US" sz="2200" dirty="0"/>
              <a:t>Reduce Overwintering losses to 15% by 2020</a:t>
            </a:r>
          </a:p>
          <a:p>
            <a:endParaRPr lang="en-US" sz="2200" b="1" dirty="0"/>
          </a:p>
          <a:p>
            <a:r>
              <a:rPr lang="en-US" sz="2200" b="1" dirty="0"/>
              <a:t>Update as of July 2017:</a:t>
            </a:r>
          </a:p>
          <a:p>
            <a:pPr lvl="1"/>
            <a:r>
              <a:rPr lang="en-US" altLang="en-US" sz="2200" dirty="0"/>
              <a:t>Actual 24% Reduction in 2016</a:t>
            </a:r>
          </a:p>
          <a:p>
            <a:pPr lvl="1"/>
            <a:r>
              <a:rPr lang="en-US" altLang="en-US" sz="2200" dirty="0"/>
              <a:t>2017 Vendor Reports submitted by October 2017</a:t>
            </a:r>
          </a:p>
          <a:p>
            <a:pPr lvl="1"/>
            <a:r>
              <a:rPr lang="en-US" altLang="en-US" sz="2200" dirty="0"/>
              <a:t>“Can have 100% compliance and not reach aspirational goal</a:t>
            </a:r>
          </a:p>
          <a:p>
            <a:pPr lvl="1"/>
            <a:r>
              <a:rPr lang="en-US" altLang="en-US" sz="2200" dirty="0"/>
              <a:t>Overwintering loss goal reached in 2016</a:t>
            </a:r>
          </a:p>
          <a:p>
            <a:endParaRPr lang="en-CA" dirty="0"/>
          </a:p>
        </p:txBody>
      </p:sp>
    </p:spTree>
    <p:extLst>
      <p:ext uri="{BB962C8B-B14F-4D97-AF65-F5344CB8AC3E}">
        <p14:creationId xmlns:p14="http://schemas.microsoft.com/office/powerpoint/2010/main" val="11922912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0B2F8-260C-421E-A90C-2F92FAD0703E}"/>
              </a:ext>
            </a:extLst>
          </p:cNvPr>
          <p:cNvSpPr>
            <a:spLocks noGrp="1"/>
          </p:cNvSpPr>
          <p:nvPr>
            <p:ph type="title"/>
          </p:nvPr>
        </p:nvSpPr>
        <p:spPr/>
        <p:txBody>
          <a:bodyPr/>
          <a:lstStyle/>
          <a:p>
            <a:r>
              <a:rPr lang="en-CA" dirty="0"/>
              <a:t>Ontario Neonic Regulations</a:t>
            </a:r>
          </a:p>
        </p:txBody>
      </p:sp>
      <p:sp>
        <p:nvSpPr>
          <p:cNvPr id="3" name="Content Placeholder 2">
            <a:extLst>
              <a:ext uri="{FF2B5EF4-FFF2-40B4-BE49-F238E27FC236}">
                <a16:creationId xmlns:a16="http://schemas.microsoft.com/office/drawing/2014/main" id="{A8D117C0-D02C-4494-BC8E-854DEDF91016}"/>
              </a:ext>
            </a:extLst>
          </p:cNvPr>
          <p:cNvSpPr>
            <a:spLocks noGrp="1"/>
          </p:cNvSpPr>
          <p:nvPr>
            <p:ph sz="quarter" idx="11"/>
          </p:nvPr>
        </p:nvSpPr>
        <p:spPr/>
        <p:txBody>
          <a:bodyPr>
            <a:normAutofit/>
          </a:bodyPr>
          <a:lstStyle/>
          <a:p>
            <a:r>
              <a:rPr lang="en-US" sz="2400" dirty="0"/>
              <a:t>Ontario </a:t>
            </a:r>
            <a:r>
              <a:rPr lang="en-US" altLang="en-US" sz="2400" dirty="0"/>
              <a:t>August 31, 2017 and beyond:  </a:t>
            </a:r>
          </a:p>
          <a:p>
            <a:pPr marL="1238250" lvl="2" indent="-381000">
              <a:lnSpc>
                <a:spcPct val="80000"/>
              </a:lnSpc>
            </a:pPr>
            <a:r>
              <a:rPr lang="en-US" altLang="en-US" sz="2400" dirty="0"/>
              <a:t>By county 3</a:t>
            </a:r>
            <a:r>
              <a:rPr lang="en-US" altLang="en-US" sz="2400" baseline="30000" dirty="0"/>
              <a:t>rd</a:t>
            </a:r>
            <a:r>
              <a:rPr lang="en-US" altLang="en-US" sz="2400" dirty="0"/>
              <a:t> Party Professional Pest Advisor Assessment</a:t>
            </a:r>
          </a:p>
          <a:p>
            <a:pPr marL="1238250" lvl="2" indent="-381000">
              <a:lnSpc>
                <a:spcPct val="80000"/>
              </a:lnSpc>
            </a:pPr>
            <a:r>
              <a:rPr lang="en-US" altLang="en-US" sz="2400" dirty="0"/>
              <a:t>Required every 3 years</a:t>
            </a:r>
          </a:p>
          <a:p>
            <a:pPr marL="1238250" lvl="2" indent="-381000">
              <a:lnSpc>
                <a:spcPct val="80000"/>
              </a:lnSpc>
            </a:pPr>
            <a:r>
              <a:rPr lang="en-US" altLang="en-US" sz="2400" dirty="0"/>
              <a:t>Self assessment in alternative years</a:t>
            </a:r>
          </a:p>
          <a:p>
            <a:pPr marL="1238250" lvl="2" indent="-381000">
              <a:lnSpc>
                <a:spcPct val="80000"/>
              </a:lnSpc>
            </a:pPr>
            <a:r>
              <a:rPr lang="en-US" altLang="en-US" sz="2400" dirty="0"/>
              <a:t>Fungicide only – no paperwork</a:t>
            </a:r>
          </a:p>
          <a:p>
            <a:pPr marL="1238250" lvl="2" indent="-381000">
              <a:lnSpc>
                <a:spcPct val="80000"/>
              </a:lnSpc>
            </a:pPr>
            <a:r>
              <a:rPr lang="en-US" altLang="en-US" sz="2400" dirty="0"/>
              <a:t>Fungicide and alternative insecticide – no paperwork</a:t>
            </a:r>
          </a:p>
          <a:p>
            <a:endParaRPr lang="en-US" sz="2400" dirty="0"/>
          </a:p>
          <a:p>
            <a:r>
              <a:rPr lang="en-US" sz="2200" dirty="0"/>
              <a:t>Third Party Professional Pest Assessor:</a:t>
            </a:r>
          </a:p>
          <a:p>
            <a:pPr lvl="3"/>
            <a:r>
              <a:rPr lang="en-US" sz="2200" dirty="0"/>
              <a:t>Can be a CCA or Professional </a:t>
            </a:r>
            <a:r>
              <a:rPr lang="en-US" sz="2200" dirty="0" err="1"/>
              <a:t>Agrologist</a:t>
            </a:r>
            <a:endParaRPr lang="en-US" sz="2200" dirty="0"/>
          </a:p>
          <a:p>
            <a:pPr lvl="3"/>
            <a:r>
              <a:rPr lang="en-US" altLang="en-US" sz="2200" dirty="0"/>
              <a:t>As long as not deriving majority of income from the sale of a neonicotinoid pesticide</a:t>
            </a:r>
          </a:p>
          <a:p>
            <a:pPr lvl="1"/>
            <a:endParaRPr lang="en-CA" dirty="0"/>
          </a:p>
        </p:txBody>
      </p:sp>
    </p:spTree>
    <p:extLst>
      <p:ext uri="{BB962C8B-B14F-4D97-AF65-F5344CB8AC3E}">
        <p14:creationId xmlns:p14="http://schemas.microsoft.com/office/powerpoint/2010/main" val="11832724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2">
            <a:extLst>
              <a:ext uri="{FF2B5EF4-FFF2-40B4-BE49-F238E27FC236}">
                <a16:creationId xmlns:a16="http://schemas.microsoft.com/office/drawing/2014/main" id="{D4F3FBE1-4BC3-43DD-AB8C-5DAAA3C6C2A0}"/>
              </a:ext>
            </a:extLst>
          </p:cNvPr>
          <p:cNvSpPr txBox="1">
            <a:spLocks noGrp="1"/>
          </p:cNvSpPr>
          <p:nvPr/>
        </p:nvSpPr>
        <p:spPr bwMode="auto">
          <a:xfrm>
            <a:off x="1223964" y="5663803"/>
            <a:ext cx="673894"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b="1">
                <a:solidFill>
                  <a:schemeClr val="tx1"/>
                </a:solidFill>
                <a:latin typeface="Arial" panose="020B0604020202020204" pitchFamily="34" charset="0"/>
              </a:defRPr>
            </a:lvl1pPr>
            <a:lvl2pPr marL="742950" indent="-285750">
              <a:spcBef>
                <a:spcPct val="20000"/>
              </a:spcBef>
              <a:buChar char="–"/>
              <a:defRPr sz="2000" b="1">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fld id="{E4E5E8C9-F3F1-4445-8246-AEE7AF9C2F4E}" type="slidenum">
              <a:rPr lang="en-CA" altLang="en-US" sz="1050" b="0">
                <a:latin typeface="Helvetica Light"/>
                <a:ea typeface="MS PGothic" panose="020B0600070205080204" pitchFamily="34" charset="-128"/>
              </a:rPr>
              <a:pPr eaLnBrk="1" hangingPunct="1">
                <a:spcBef>
                  <a:spcPct val="0"/>
                </a:spcBef>
                <a:buFontTx/>
                <a:buNone/>
              </a:pPr>
              <a:t>18</a:t>
            </a:fld>
            <a:endParaRPr lang="en-CA" altLang="en-US" sz="1050" b="0" dirty="0">
              <a:latin typeface="Helvetica Light"/>
              <a:ea typeface="MS PGothic" panose="020B0600070205080204" pitchFamily="34" charset="-128"/>
            </a:endParaRPr>
          </a:p>
        </p:txBody>
      </p:sp>
      <p:pic>
        <p:nvPicPr>
          <p:cNvPr id="23555" name="Picture 3">
            <a:extLst>
              <a:ext uri="{FF2B5EF4-FFF2-40B4-BE49-F238E27FC236}">
                <a16:creationId xmlns:a16="http://schemas.microsoft.com/office/drawing/2014/main" id="{8C1D4D41-2B32-4EAE-8F0A-ABA1E84A18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069" y="0"/>
            <a:ext cx="879130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Box 3">
            <a:extLst>
              <a:ext uri="{FF2B5EF4-FFF2-40B4-BE49-F238E27FC236}">
                <a16:creationId xmlns:a16="http://schemas.microsoft.com/office/drawing/2014/main" id="{1E2B7CFA-A0AD-4FA5-836E-A0BFFC2CCF10}"/>
              </a:ext>
            </a:extLst>
          </p:cNvPr>
          <p:cNvSpPr txBox="1">
            <a:spLocks noChangeArrowheads="1"/>
          </p:cNvSpPr>
          <p:nvPr/>
        </p:nvSpPr>
        <p:spPr bwMode="auto">
          <a:xfrm>
            <a:off x="359229" y="164920"/>
            <a:ext cx="6858000" cy="3000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tx1"/>
                </a:solidFill>
                <a:latin typeface="Arial" panose="020B0604020202020204" pitchFamily="34" charset="0"/>
              </a:defRPr>
            </a:lvl1pPr>
            <a:lvl2pPr marL="742950" indent="-285750">
              <a:spcBef>
                <a:spcPct val="20000"/>
              </a:spcBef>
              <a:buChar char="–"/>
              <a:defRPr sz="2000" b="1">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CA" altLang="en-US" sz="1350" dirty="0">
                <a:ea typeface="MS PGothic" panose="020B0600070205080204" pitchFamily="34" charset="-128"/>
              </a:rPr>
              <a:t>Professional Pest Advisor – Implementation by County</a:t>
            </a:r>
          </a:p>
        </p:txBody>
      </p:sp>
    </p:spTree>
    <p:extLst>
      <p:ext uri="{BB962C8B-B14F-4D97-AF65-F5344CB8AC3E}">
        <p14:creationId xmlns:p14="http://schemas.microsoft.com/office/powerpoint/2010/main" val="27847734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8E43F-4FE2-4E18-B9BB-614CA485AAC6}"/>
              </a:ext>
            </a:extLst>
          </p:cNvPr>
          <p:cNvSpPr>
            <a:spLocks noGrp="1"/>
          </p:cNvSpPr>
          <p:nvPr>
            <p:ph type="title"/>
          </p:nvPr>
        </p:nvSpPr>
        <p:spPr/>
        <p:txBody>
          <a:bodyPr/>
          <a:lstStyle/>
          <a:p>
            <a:r>
              <a:rPr lang="en-CA" dirty="0"/>
              <a:t>Quebec Proposed Regulations</a:t>
            </a:r>
          </a:p>
        </p:txBody>
      </p:sp>
      <p:sp>
        <p:nvSpPr>
          <p:cNvPr id="3" name="Text Placeholder 2">
            <a:extLst>
              <a:ext uri="{FF2B5EF4-FFF2-40B4-BE49-F238E27FC236}">
                <a16:creationId xmlns:a16="http://schemas.microsoft.com/office/drawing/2014/main" id="{B6F56E90-0350-4392-8156-BE092B1BF3D2}"/>
              </a:ext>
            </a:extLst>
          </p:cNvPr>
          <p:cNvSpPr>
            <a:spLocks noGrp="1"/>
          </p:cNvSpPr>
          <p:nvPr>
            <p:ph type="body" idx="1"/>
          </p:nvPr>
        </p:nvSpPr>
        <p:spPr/>
        <p:txBody>
          <a:bodyPr>
            <a:normAutofit lnSpcReduction="10000"/>
          </a:bodyPr>
          <a:lstStyle/>
          <a:p>
            <a:endParaRPr lang="en-CA"/>
          </a:p>
        </p:txBody>
      </p:sp>
      <p:sp>
        <p:nvSpPr>
          <p:cNvPr id="4" name="Text Placeholder 3">
            <a:extLst>
              <a:ext uri="{FF2B5EF4-FFF2-40B4-BE49-F238E27FC236}">
                <a16:creationId xmlns:a16="http://schemas.microsoft.com/office/drawing/2014/main" id="{B667E803-5949-4FE0-A1D3-71483632551C}"/>
              </a:ext>
            </a:extLst>
          </p:cNvPr>
          <p:cNvSpPr>
            <a:spLocks noGrp="1"/>
          </p:cNvSpPr>
          <p:nvPr>
            <p:ph type="body" idx="10"/>
          </p:nvPr>
        </p:nvSpPr>
        <p:spPr/>
        <p:txBody>
          <a:bodyPr/>
          <a:lstStyle/>
          <a:p>
            <a:endParaRPr lang="en-CA"/>
          </a:p>
        </p:txBody>
      </p:sp>
    </p:spTree>
    <p:extLst>
      <p:ext uri="{BB962C8B-B14F-4D97-AF65-F5344CB8AC3E}">
        <p14:creationId xmlns:p14="http://schemas.microsoft.com/office/powerpoint/2010/main" val="1924619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2643352"/>
            <a:ext cx="6649271" cy="446690"/>
          </a:xfrm>
        </p:spPr>
        <p:txBody>
          <a:bodyPr/>
          <a:lstStyle/>
          <a:p>
            <a:r>
              <a:rPr lang="en-US" dirty="0"/>
              <a:t>Status of Seed Treatments in Canada</a:t>
            </a:r>
          </a:p>
        </p:txBody>
      </p:sp>
      <p:sp>
        <p:nvSpPr>
          <p:cNvPr id="3" name="Text Placeholder 2"/>
          <p:cNvSpPr>
            <a:spLocks noGrp="1"/>
          </p:cNvSpPr>
          <p:nvPr>
            <p:ph type="body" idx="1"/>
          </p:nvPr>
        </p:nvSpPr>
        <p:spPr/>
        <p:txBody>
          <a:bodyPr>
            <a:normAutofit fontScale="92500" lnSpcReduction="10000"/>
          </a:bodyPr>
          <a:lstStyle/>
          <a:p>
            <a:endParaRPr lang="en-US" dirty="0"/>
          </a:p>
        </p:txBody>
      </p:sp>
    </p:spTree>
    <p:extLst>
      <p:ext uri="{BB962C8B-B14F-4D97-AF65-F5344CB8AC3E}">
        <p14:creationId xmlns:p14="http://schemas.microsoft.com/office/powerpoint/2010/main" val="14071228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C3B79-1944-4E41-9E9E-B6CF8734A4F3}"/>
              </a:ext>
            </a:extLst>
          </p:cNvPr>
          <p:cNvSpPr>
            <a:spLocks noGrp="1"/>
          </p:cNvSpPr>
          <p:nvPr>
            <p:ph type="title"/>
          </p:nvPr>
        </p:nvSpPr>
        <p:spPr/>
        <p:txBody>
          <a:bodyPr/>
          <a:lstStyle/>
          <a:p>
            <a:r>
              <a:rPr lang="en-CA" dirty="0"/>
              <a:t>Quebec</a:t>
            </a:r>
          </a:p>
        </p:txBody>
      </p:sp>
      <p:sp>
        <p:nvSpPr>
          <p:cNvPr id="3" name="Content Placeholder 2">
            <a:extLst>
              <a:ext uri="{FF2B5EF4-FFF2-40B4-BE49-F238E27FC236}">
                <a16:creationId xmlns:a16="http://schemas.microsoft.com/office/drawing/2014/main" id="{12AF7320-5679-459D-BB7C-F1A4F0B78CDC}"/>
              </a:ext>
            </a:extLst>
          </p:cNvPr>
          <p:cNvSpPr>
            <a:spLocks noGrp="1"/>
          </p:cNvSpPr>
          <p:nvPr>
            <p:ph sz="quarter" idx="11"/>
          </p:nvPr>
        </p:nvSpPr>
        <p:spPr/>
        <p:txBody>
          <a:bodyPr>
            <a:normAutofit lnSpcReduction="10000"/>
          </a:bodyPr>
          <a:lstStyle/>
          <a:p>
            <a:pPr>
              <a:lnSpc>
                <a:spcPct val="120000"/>
              </a:lnSpc>
            </a:pPr>
            <a:r>
              <a:rPr lang="en-CA" sz="2000" b="1" dirty="0"/>
              <a:t>Pesticides Management Code</a:t>
            </a:r>
            <a:r>
              <a:rPr lang="en-CA" sz="2000" dirty="0"/>
              <a:t>:</a:t>
            </a:r>
            <a:endParaRPr lang="en-US" sz="2000" dirty="0"/>
          </a:p>
          <a:p>
            <a:pPr lvl="1">
              <a:lnSpc>
                <a:spcPct val="120000"/>
              </a:lnSpc>
            </a:pPr>
            <a:r>
              <a:rPr lang="en-US" sz="2200" dirty="0"/>
              <a:t>Application of atrazine, chlorpyrifos, thiamethoxam, imidacloprid, and clothianidin for agricultural uses only permitted with the prior approval of a certified agronomist; specifically the planting of neonicotinoid-treated corn, oat, wheat, canola, barley or soybean seeds</a:t>
            </a:r>
          </a:p>
          <a:p>
            <a:pPr lvl="1">
              <a:lnSpc>
                <a:spcPct val="120000"/>
              </a:lnSpc>
            </a:pPr>
            <a:endParaRPr lang="en-US" sz="2200" dirty="0"/>
          </a:p>
          <a:p>
            <a:pPr lvl="1">
              <a:lnSpc>
                <a:spcPct val="120000"/>
              </a:lnSpc>
            </a:pPr>
            <a:r>
              <a:rPr lang="en-US" sz="2200" dirty="0"/>
              <a:t>Establishes a new class of pesticide (3A) to capture every pesticide that coats a seed of oats, wheat, canola, grain corn, forage corn, sweet corn, barley or soybean that contains one or more of clothianidin</a:t>
            </a:r>
            <a:r>
              <a:rPr lang="en-US" sz="2200"/>
              <a:t>, imidacloprid </a:t>
            </a:r>
            <a:r>
              <a:rPr lang="en-US" sz="2200" dirty="0"/>
              <a:t>or thiamethoxam</a:t>
            </a:r>
          </a:p>
          <a:p>
            <a:endParaRPr lang="en-CA" dirty="0"/>
          </a:p>
        </p:txBody>
      </p:sp>
    </p:spTree>
    <p:extLst>
      <p:ext uri="{BB962C8B-B14F-4D97-AF65-F5344CB8AC3E}">
        <p14:creationId xmlns:p14="http://schemas.microsoft.com/office/powerpoint/2010/main" val="6000009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C3B79-1944-4E41-9E9E-B6CF8734A4F3}"/>
              </a:ext>
            </a:extLst>
          </p:cNvPr>
          <p:cNvSpPr>
            <a:spLocks noGrp="1"/>
          </p:cNvSpPr>
          <p:nvPr>
            <p:ph type="title"/>
          </p:nvPr>
        </p:nvSpPr>
        <p:spPr/>
        <p:txBody>
          <a:bodyPr/>
          <a:lstStyle/>
          <a:p>
            <a:r>
              <a:rPr lang="en-CA" dirty="0"/>
              <a:t>Quebec</a:t>
            </a:r>
          </a:p>
        </p:txBody>
      </p:sp>
      <p:sp>
        <p:nvSpPr>
          <p:cNvPr id="3" name="Content Placeholder 2">
            <a:extLst>
              <a:ext uri="{FF2B5EF4-FFF2-40B4-BE49-F238E27FC236}">
                <a16:creationId xmlns:a16="http://schemas.microsoft.com/office/drawing/2014/main" id="{12AF7320-5679-459D-BB7C-F1A4F0B78CDC}"/>
              </a:ext>
            </a:extLst>
          </p:cNvPr>
          <p:cNvSpPr>
            <a:spLocks noGrp="1"/>
          </p:cNvSpPr>
          <p:nvPr>
            <p:ph sz="quarter" idx="11"/>
          </p:nvPr>
        </p:nvSpPr>
        <p:spPr/>
        <p:txBody>
          <a:bodyPr>
            <a:normAutofit/>
          </a:bodyPr>
          <a:lstStyle/>
          <a:p>
            <a:pPr marL="0">
              <a:lnSpc>
                <a:spcPct val="110000"/>
              </a:lnSpc>
              <a:spcBef>
                <a:spcPts val="0"/>
              </a:spcBef>
            </a:pPr>
            <a:r>
              <a:rPr lang="en-US" sz="2400" dirty="0">
                <a:latin typeface="Proxima Nova"/>
              </a:rPr>
              <a:t>Prohibits the sale of </a:t>
            </a:r>
            <a:r>
              <a:rPr lang="en-US" sz="2400" dirty="0" err="1">
                <a:latin typeface="Proxima Nova"/>
              </a:rPr>
              <a:t>neonics</a:t>
            </a:r>
            <a:r>
              <a:rPr lang="en-US" sz="2400" dirty="0">
                <a:latin typeface="Proxima Nova"/>
              </a:rPr>
              <a:t> to consumers and commercial users for applications on grass</a:t>
            </a:r>
          </a:p>
          <a:p>
            <a:pPr marL="0" indent="0">
              <a:lnSpc>
                <a:spcPct val="110000"/>
              </a:lnSpc>
              <a:spcBef>
                <a:spcPts val="0"/>
              </a:spcBef>
              <a:buNone/>
            </a:pPr>
            <a:endParaRPr lang="en-US" sz="2400" dirty="0">
              <a:latin typeface="Proxima Nova"/>
            </a:endParaRPr>
          </a:p>
          <a:p>
            <a:pPr marL="0">
              <a:lnSpc>
                <a:spcPct val="110000"/>
              </a:lnSpc>
              <a:spcBef>
                <a:spcPts val="0"/>
              </a:spcBef>
            </a:pPr>
            <a:r>
              <a:rPr lang="en-CA" sz="2400" dirty="0">
                <a:latin typeface="Proxima Nova"/>
              </a:rPr>
              <a:t>Require detailed reporting from farmers and retailers on the use and sales of the restricted products</a:t>
            </a:r>
          </a:p>
          <a:p>
            <a:endParaRPr lang="en-CA" dirty="0"/>
          </a:p>
        </p:txBody>
      </p:sp>
      <p:graphicFrame>
        <p:nvGraphicFramePr>
          <p:cNvPr id="4" name="Content Placeholder 6">
            <a:extLst>
              <a:ext uri="{FF2B5EF4-FFF2-40B4-BE49-F238E27FC236}">
                <a16:creationId xmlns:a16="http://schemas.microsoft.com/office/drawing/2014/main" id="{806DF230-5A82-4EF4-8694-671E44A30D78}"/>
              </a:ext>
            </a:extLst>
          </p:cNvPr>
          <p:cNvGraphicFramePr>
            <a:graphicFrameLocks/>
          </p:cNvGraphicFramePr>
          <p:nvPr>
            <p:extLst/>
          </p:nvPr>
        </p:nvGraphicFramePr>
        <p:xfrm>
          <a:off x="323276" y="3820160"/>
          <a:ext cx="8507414" cy="2804160"/>
        </p:xfrm>
        <a:graphic>
          <a:graphicData uri="http://schemas.openxmlformats.org/drawingml/2006/table">
            <a:tbl>
              <a:tblPr firstRow="1" bandRow="1">
                <a:tableStyleId>{5C22544A-7EE6-4342-B048-85BDC9FD1C3A}</a:tableStyleId>
              </a:tblPr>
              <a:tblGrid>
                <a:gridCol w="4253707">
                  <a:extLst>
                    <a:ext uri="{9D8B030D-6E8A-4147-A177-3AD203B41FA5}">
                      <a16:colId xmlns:a16="http://schemas.microsoft.com/office/drawing/2014/main" val="20000"/>
                    </a:ext>
                  </a:extLst>
                </a:gridCol>
                <a:gridCol w="4253707">
                  <a:extLst>
                    <a:ext uri="{9D8B030D-6E8A-4147-A177-3AD203B41FA5}">
                      <a16:colId xmlns:a16="http://schemas.microsoft.com/office/drawing/2014/main" val="20001"/>
                    </a:ext>
                  </a:extLst>
                </a:gridCol>
              </a:tblGrid>
              <a:tr h="370840">
                <a:tc>
                  <a:txBody>
                    <a:bodyPr/>
                    <a:lstStyle/>
                    <a:p>
                      <a:r>
                        <a:rPr lang="en-CA" sz="2000" b="1" u="sng" dirty="0">
                          <a:solidFill>
                            <a:schemeClr val="tx1"/>
                          </a:solidFill>
                          <a:latin typeface="Century Gothic" panose="020B0502020202020204" pitchFamily="34" charset="0"/>
                        </a:rPr>
                        <a:t>Date</a:t>
                      </a:r>
                    </a:p>
                  </a:txBody>
                  <a:tcPr/>
                </a:tc>
                <a:tc>
                  <a:txBody>
                    <a:bodyPr/>
                    <a:lstStyle/>
                    <a:p>
                      <a:r>
                        <a:rPr lang="en-CA" sz="2000" u="sng" dirty="0">
                          <a:solidFill>
                            <a:schemeClr val="tx1"/>
                          </a:solidFill>
                          <a:latin typeface="Century Gothic" panose="020B0502020202020204" pitchFamily="34" charset="0"/>
                        </a:rPr>
                        <a:t>Pesticides</a:t>
                      </a:r>
                    </a:p>
                  </a:txBody>
                  <a:tcPr/>
                </a:tc>
                <a:extLst>
                  <a:ext uri="{0D108BD9-81ED-4DB2-BD59-A6C34878D82A}">
                    <a16:rowId xmlns:a16="http://schemas.microsoft.com/office/drawing/2014/main" val="10000"/>
                  </a:ext>
                </a:extLst>
              </a:tr>
              <a:tr h="370840">
                <a:tc>
                  <a:txBody>
                    <a:bodyPr/>
                    <a:lstStyle/>
                    <a:p>
                      <a:r>
                        <a:rPr lang="en-CA" sz="2000" kern="1200" dirty="0">
                          <a:solidFill>
                            <a:schemeClr val="dk1"/>
                          </a:solidFill>
                          <a:effectLst/>
                          <a:latin typeface="Century Gothic" panose="020B0502020202020204" pitchFamily="34" charset="0"/>
                          <a:ea typeface="+mn-ea"/>
                          <a:cs typeface="+mn-cs"/>
                        </a:rPr>
                        <a:t>Date of coming into force </a:t>
                      </a:r>
                      <a:r>
                        <a:rPr lang="en-CA" sz="2000" kern="1200">
                          <a:solidFill>
                            <a:schemeClr val="dk1"/>
                          </a:solidFill>
                          <a:effectLst/>
                          <a:latin typeface="Century Gothic" panose="020B0502020202020204" pitchFamily="34" charset="0"/>
                          <a:ea typeface="+mn-ea"/>
                          <a:cs typeface="+mn-cs"/>
                        </a:rPr>
                        <a:t>of this </a:t>
                      </a:r>
                      <a:r>
                        <a:rPr lang="en-CA" sz="2000" kern="1200" dirty="0">
                          <a:solidFill>
                            <a:schemeClr val="dk1"/>
                          </a:solidFill>
                          <a:effectLst/>
                          <a:latin typeface="Century Gothic" panose="020B0502020202020204" pitchFamily="34" charset="0"/>
                          <a:ea typeface="+mn-ea"/>
                          <a:cs typeface="+mn-cs"/>
                        </a:rPr>
                        <a:t>regulation</a:t>
                      </a:r>
                      <a:endParaRPr lang="en-CA" sz="2000" dirty="0">
                        <a:latin typeface="Century Gothic" panose="020B0502020202020204" pitchFamily="34" charset="0"/>
                      </a:endParaRPr>
                    </a:p>
                  </a:txBody>
                  <a:tcPr/>
                </a:tc>
                <a:tc>
                  <a:txBody>
                    <a:bodyPr/>
                    <a:lstStyle/>
                    <a:p>
                      <a:r>
                        <a:rPr lang="en-CA" sz="2000" kern="1200" dirty="0">
                          <a:solidFill>
                            <a:schemeClr val="dk1"/>
                          </a:solidFill>
                          <a:effectLst/>
                          <a:latin typeface="Century Gothic" panose="020B0502020202020204" pitchFamily="34" charset="0"/>
                          <a:ea typeface="+mn-ea"/>
                          <a:cs typeface="+mn-cs"/>
                        </a:rPr>
                        <a:t>Class 1 to Class 3 pesticides containing atrazine</a:t>
                      </a:r>
                      <a:endParaRPr lang="en-CA" sz="2000" dirty="0">
                        <a:latin typeface="Century Gothic" panose="020B0502020202020204" pitchFamily="34" charset="0"/>
                      </a:endParaRPr>
                    </a:p>
                  </a:txBody>
                  <a:tcPr/>
                </a:tc>
                <a:extLst>
                  <a:ext uri="{0D108BD9-81ED-4DB2-BD59-A6C34878D82A}">
                    <a16:rowId xmlns:a16="http://schemas.microsoft.com/office/drawing/2014/main" val="10001"/>
                  </a:ext>
                </a:extLst>
              </a:tr>
              <a:tr h="370840">
                <a:tc>
                  <a:txBody>
                    <a:bodyPr/>
                    <a:lstStyle/>
                    <a:p>
                      <a:r>
                        <a:rPr lang="en-CA" sz="2000" dirty="0">
                          <a:latin typeface="Century Gothic" panose="020B0502020202020204" pitchFamily="34" charset="0"/>
                        </a:rPr>
                        <a:t>1 September 2018</a:t>
                      </a:r>
                    </a:p>
                  </a:txBody>
                  <a:tcPr/>
                </a:tc>
                <a:tc>
                  <a:txBody>
                    <a:bodyPr/>
                    <a:lstStyle/>
                    <a:p>
                      <a:r>
                        <a:rPr lang="en-CA" sz="2000" dirty="0">
                          <a:latin typeface="Century Gothic" panose="020B0502020202020204" pitchFamily="34" charset="0"/>
                        </a:rPr>
                        <a:t>Class 3A pesticides</a:t>
                      </a:r>
                    </a:p>
                  </a:txBody>
                  <a:tcPr/>
                </a:tc>
                <a:extLst>
                  <a:ext uri="{0D108BD9-81ED-4DB2-BD59-A6C34878D82A}">
                    <a16:rowId xmlns:a16="http://schemas.microsoft.com/office/drawing/2014/main" val="10002"/>
                  </a:ext>
                </a:extLst>
              </a:tr>
              <a:tr h="370840">
                <a:tc>
                  <a:txBody>
                    <a:bodyPr/>
                    <a:lstStyle/>
                    <a:p>
                      <a:r>
                        <a:rPr lang="en-CA" sz="2000" dirty="0">
                          <a:latin typeface="Century Gothic" panose="020B0502020202020204" pitchFamily="34" charset="0"/>
                        </a:rPr>
                        <a:t>1 April</a:t>
                      </a:r>
                      <a:r>
                        <a:rPr lang="en-CA" sz="2000" baseline="0" dirty="0">
                          <a:latin typeface="Century Gothic" panose="020B0502020202020204" pitchFamily="34" charset="0"/>
                        </a:rPr>
                        <a:t> 2019</a:t>
                      </a:r>
                      <a:endParaRPr lang="en-CA" sz="2000" dirty="0">
                        <a:latin typeface="Century Gothic" panose="020B0502020202020204" pitchFamily="34" charset="0"/>
                      </a:endParaRPr>
                    </a:p>
                  </a:txBody>
                  <a:tcPr/>
                </a:tc>
                <a:tc>
                  <a:txBody>
                    <a:bodyPr/>
                    <a:lstStyle/>
                    <a:p>
                      <a:r>
                        <a:rPr lang="en-CA" sz="2000" kern="1200" dirty="0">
                          <a:solidFill>
                            <a:schemeClr val="dk1"/>
                          </a:solidFill>
                          <a:effectLst/>
                          <a:latin typeface="Century Gothic" panose="020B0502020202020204" pitchFamily="34" charset="0"/>
                          <a:ea typeface="+mn-ea"/>
                          <a:cs typeface="+mn-cs"/>
                        </a:rPr>
                        <a:t>Class 1 to Class 3 pesticides containing</a:t>
                      </a:r>
                      <a:r>
                        <a:rPr lang="en-CA" sz="2000" kern="1200" baseline="0" dirty="0">
                          <a:solidFill>
                            <a:schemeClr val="dk1"/>
                          </a:solidFill>
                          <a:effectLst/>
                          <a:latin typeface="Century Gothic" panose="020B0502020202020204" pitchFamily="34" charset="0"/>
                          <a:ea typeface="+mn-ea"/>
                          <a:cs typeface="+mn-cs"/>
                        </a:rPr>
                        <a:t> </a:t>
                      </a:r>
                      <a:r>
                        <a:rPr lang="en-CA" sz="2000" kern="1200" dirty="0" err="1">
                          <a:solidFill>
                            <a:schemeClr val="dk1"/>
                          </a:solidFill>
                          <a:effectLst/>
                          <a:latin typeface="Century Gothic" panose="020B0502020202020204" pitchFamily="34" charset="0"/>
                          <a:ea typeface="+mn-ea"/>
                          <a:cs typeface="+mn-cs"/>
                        </a:rPr>
                        <a:t>chlorpyrifos</a:t>
                      </a:r>
                      <a:r>
                        <a:rPr lang="en-CA" sz="2000" kern="1200" dirty="0">
                          <a:solidFill>
                            <a:schemeClr val="dk1"/>
                          </a:solidFill>
                          <a:effectLst/>
                          <a:latin typeface="Century Gothic" panose="020B0502020202020204" pitchFamily="34" charset="0"/>
                          <a:ea typeface="+mn-ea"/>
                          <a:cs typeface="+mn-cs"/>
                        </a:rPr>
                        <a:t>, </a:t>
                      </a:r>
                      <a:r>
                        <a:rPr lang="en-CA" sz="2000" kern="1200" dirty="0" err="1">
                          <a:solidFill>
                            <a:schemeClr val="dk1"/>
                          </a:solidFill>
                          <a:effectLst/>
                          <a:latin typeface="Century Gothic" panose="020B0502020202020204" pitchFamily="34" charset="0"/>
                          <a:ea typeface="+mn-ea"/>
                          <a:cs typeface="+mn-cs"/>
                        </a:rPr>
                        <a:t>clothianidin</a:t>
                      </a:r>
                      <a:r>
                        <a:rPr lang="en-CA" sz="2000" kern="1200" dirty="0">
                          <a:solidFill>
                            <a:schemeClr val="dk1"/>
                          </a:solidFill>
                          <a:effectLst/>
                          <a:latin typeface="Century Gothic" panose="020B0502020202020204" pitchFamily="34" charset="0"/>
                          <a:ea typeface="+mn-ea"/>
                          <a:cs typeface="+mn-cs"/>
                        </a:rPr>
                        <a:t>, Imidacloprid</a:t>
                      </a:r>
                      <a:r>
                        <a:rPr lang="en-CA" sz="2000" kern="1200" baseline="0" dirty="0">
                          <a:solidFill>
                            <a:schemeClr val="dk1"/>
                          </a:solidFill>
                          <a:effectLst/>
                          <a:latin typeface="Century Gothic" panose="020B0502020202020204" pitchFamily="34" charset="0"/>
                          <a:ea typeface="+mn-ea"/>
                          <a:cs typeface="+mn-cs"/>
                        </a:rPr>
                        <a:t> </a:t>
                      </a:r>
                      <a:r>
                        <a:rPr lang="en-CA" sz="2000" kern="1200" dirty="0">
                          <a:solidFill>
                            <a:schemeClr val="dk1"/>
                          </a:solidFill>
                          <a:effectLst/>
                          <a:latin typeface="Century Gothic" panose="020B0502020202020204" pitchFamily="34" charset="0"/>
                          <a:ea typeface="+mn-ea"/>
                          <a:cs typeface="+mn-cs"/>
                        </a:rPr>
                        <a:t>or </a:t>
                      </a:r>
                      <a:r>
                        <a:rPr lang="en-CA" sz="2000" kern="1200" dirty="0" err="1">
                          <a:solidFill>
                            <a:schemeClr val="dk1"/>
                          </a:solidFill>
                          <a:effectLst/>
                          <a:latin typeface="Century Gothic" panose="020B0502020202020204" pitchFamily="34" charset="0"/>
                          <a:ea typeface="+mn-ea"/>
                          <a:cs typeface="+mn-cs"/>
                        </a:rPr>
                        <a:t>thiamethoxam</a:t>
                      </a:r>
                      <a:r>
                        <a:rPr lang="en-CA" sz="2000" kern="1200" dirty="0">
                          <a:solidFill>
                            <a:schemeClr val="dk1"/>
                          </a:solidFill>
                          <a:effectLst/>
                          <a:latin typeface="Century Gothic" panose="020B0502020202020204" pitchFamily="34" charset="0"/>
                          <a:ea typeface="+mn-ea"/>
                          <a:cs typeface="+mn-cs"/>
                        </a:rPr>
                        <a:t>.</a:t>
                      </a:r>
                      <a:endParaRPr lang="en-CA" sz="2000" dirty="0">
                        <a:latin typeface="Century Gothic" panose="020B0502020202020204" pitchFamily="34" charset="0"/>
                      </a:endParaRP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4895681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C3B79-1944-4E41-9E9E-B6CF8734A4F3}"/>
              </a:ext>
            </a:extLst>
          </p:cNvPr>
          <p:cNvSpPr>
            <a:spLocks noGrp="1"/>
          </p:cNvSpPr>
          <p:nvPr>
            <p:ph type="title"/>
          </p:nvPr>
        </p:nvSpPr>
        <p:spPr/>
        <p:txBody>
          <a:bodyPr/>
          <a:lstStyle/>
          <a:p>
            <a:r>
              <a:rPr lang="en-CA" dirty="0"/>
              <a:t>Quebec Key Takeaways </a:t>
            </a:r>
          </a:p>
        </p:txBody>
      </p:sp>
      <p:sp>
        <p:nvSpPr>
          <p:cNvPr id="3" name="Content Placeholder 2">
            <a:extLst>
              <a:ext uri="{FF2B5EF4-FFF2-40B4-BE49-F238E27FC236}">
                <a16:creationId xmlns:a16="http://schemas.microsoft.com/office/drawing/2014/main" id="{12AF7320-5679-459D-BB7C-F1A4F0B78CDC}"/>
              </a:ext>
            </a:extLst>
          </p:cNvPr>
          <p:cNvSpPr>
            <a:spLocks noGrp="1"/>
          </p:cNvSpPr>
          <p:nvPr>
            <p:ph sz="quarter" idx="11"/>
          </p:nvPr>
        </p:nvSpPr>
        <p:spPr/>
        <p:txBody>
          <a:bodyPr>
            <a:normAutofit/>
          </a:bodyPr>
          <a:lstStyle/>
          <a:p>
            <a:pPr>
              <a:lnSpc>
                <a:spcPct val="120000"/>
              </a:lnSpc>
            </a:pPr>
            <a:r>
              <a:rPr lang="en-US" sz="2400" dirty="0"/>
              <a:t>Failure to acknowledge and accept the expertise of Health Canada’s Pest Management Regulatory Agency (PMRA) in registering products for sale or use in Canada that are safe for human health and the environment;</a:t>
            </a:r>
          </a:p>
          <a:p>
            <a:pPr>
              <a:lnSpc>
                <a:spcPct val="120000"/>
              </a:lnSpc>
            </a:pPr>
            <a:endParaRPr lang="en-US" sz="2400" dirty="0"/>
          </a:p>
          <a:p>
            <a:pPr>
              <a:lnSpc>
                <a:spcPct val="120000"/>
              </a:lnSpc>
            </a:pPr>
            <a:r>
              <a:rPr lang="en-US" sz="2400" dirty="0"/>
              <a:t>Failure to acknowledge the significant contribution that certain pesticides have made to sustainable agricultural production or their important role in Integrated Pest Management (IPM);</a:t>
            </a:r>
          </a:p>
          <a:p>
            <a:endParaRPr lang="en-CA" dirty="0"/>
          </a:p>
        </p:txBody>
      </p:sp>
    </p:spTree>
    <p:extLst>
      <p:ext uri="{BB962C8B-B14F-4D97-AF65-F5344CB8AC3E}">
        <p14:creationId xmlns:p14="http://schemas.microsoft.com/office/powerpoint/2010/main" val="34847231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4C2C0-A59E-42D4-867F-AF3DB4727944}"/>
              </a:ext>
            </a:extLst>
          </p:cNvPr>
          <p:cNvSpPr>
            <a:spLocks noGrp="1"/>
          </p:cNvSpPr>
          <p:nvPr>
            <p:ph type="title"/>
          </p:nvPr>
        </p:nvSpPr>
        <p:spPr/>
        <p:txBody>
          <a:bodyPr/>
          <a:lstStyle/>
          <a:p>
            <a:r>
              <a:rPr lang="en-CA" dirty="0"/>
              <a:t>Quebec</a:t>
            </a:r>
          </a:p>
        </p:txBody>
      </p:sp>
      <p:sp>
        <p:nvSpPr>
          <p:cNvPr id="3" name="Content Placeholder 2">
            <a:extLst>
              <a:ext uri="{FF2B5EF4-FFF2-40B4-BE49-F238E27FC236}">
                <a16:creationId xmlns:a16="http://schemas.microsoft.com/office/drawing/2014/main" id="{265F0051-C89D-42C5-8670-ABEC287F1B68}"/>
              </a:ext>
            </a:extLst>
          </p:cNvPr>
          <p:cNvSpPr>
            <a:spLocks noGrp="1"/>
          </p:cNvSpPr>
          <p:nvPr>
            <p:ph sz="quarter" idx="11"/>
          </p:nvPr>
        </p:nvSpPr>
        <p:spPr/>
        <p:txBody>
          <a:bodyPr>
            <a:normAutofit/>
          </a:bodyPr>
          <a:lstStyle/>
          <a:p>
            <a:r>
              <a:rPr lang="en-CA" sz="2400" dirty="0"/>
              <a:t>CSTA consulted with key partners:</a:t>
            </a:r>
          </a:p>
          <a:p>
            <a:pPr lvl="1"/>
            <a:r>
              <a:rPr lang="en-CA" sz="2100" dirty="0" err="1"/>
              <a:t>CropLife</a:t>
            </a:r>
            <a:r>
              <a:rPr lang="en-CA" sz="2100" dirty="0"/>
              <a:t> Canada</a:t>
            </a:r>
          </a:p>
          <a:p>
            <a:pPr lvl="1"/>
            <a:r>
              <a:rPr lang="en-CA" sz="2100" dirty="0"/>
              <a:t>AMSQ (Quebec Seed Trade Association)</a:t>
            </a:r>
          </a:p>
          <a:p>
            <a:pPr lvl="1"/>
            <a:r>
              <a:rPr lang="en-CA" sz="2100" dirty="0"/>
              <a:t>Registrants</a:t>
            </a:r>
          </a:p>
          <a:p>
            <a:pPr lvl="1"/>
            <a:r>
              <a:rPr lang="en-CA" sz="2100" dirty="0"/>
              <a:t>Quebec Grain Growers</a:t>
            </a:r>
          </a:p>
          <a:p>
            <a:endParaRPr lang="en-CA" sz="2400" dirty="0"/>
          </a:p>
          <a:p>
            <a:r>
              <a:rPr lang="en-CA" sz="2400" dirty="0"/>
              <a:t>CSTA and AMSQ developed a joint submission that focused on the science, difficulty of implementation, </a:t>
            </a:r>
            <a:r>
              <a:rPr lang="en-CA" sz="2400" dirty="0" err="1"/>
              <a:t>etc</a:t>
            </a:r>
            <a:endParaRPr lang="en-CA" sz="2400" dirty="0"/>
          </a:p>
          <a:p>
            <a:endParaRPr lang="en-CA" sz="2400" dirty="0"/>
          </a:p>
          <a:p>
            <a:r>
              <a:rPr lang="en-CA" sz="2400" dirty="0"/>
              <a:t>Working with a coalition, led by </a:t>
            </a:r>
            <a:r>
              <a:rPr lang="en-CA" sz="2400" dirty="0" err="1"/>
              <a:t>CropLife</a:t>
            </a:r>
            <a:r>
              <a:rPr lang="en-CA" sz="2400" dirty="0"/>
              <a:t> Canada to address issues at both the federal an provincial levels</a:t>
            </a:r>
          </a:p>
          <a:p>
            <a:pPr marL="342900" lvl="1" indent="0">
              <a:buNone/>
            </a:pPr>
            <a:endParaRPr lang="en-CA" sz="2400" dirty="0"/>
          </a:p>
        </p:txBody>
      </p:sp>
    </p:spTree>
    <p:extLst>
      <p:ext uri="{BB962C8B-B14F-4D97-AF65-F5344CB8AC3E}">
        <p14:creationId xmlns:p14="http://schemas.microsoft.com/office/powerpoint/2010/main" val="32373156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78019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74703-27E5-4477-88AC-639E3166773C}"/>
              </a:ext>
            </a:extLst>
          </p:cNvPr>
          <p:cNvSpPr>
            <a:spLocks noGrp="1"/>
          </p:cNvSpPr>
          <p:nvPr>
            <p:ph type="title"/>
          </p:nvPr>
        </p:nvSpPr>
        <p:spPr/>
        <p:txBody>
          <a:bodyPr/>
          <a:lstStyle/>
          <a:p>
            <a:r>
              <a:rPr lang="en-CA" dirty="0"/>
              <a:t>Key Issues and Updates</a:t>
            </a:r>
          </a:p>
        </p:txBody>
      </p:sp>
      <p:sp>
        <p:nvSpPr>
          <p:cNvPr id="3" name="Content Placeholder 2">
            <a:extLst>
              <a:ext uri="{FF2B5EF4-FFF2-40B4-BE49-F238E27FC236}">
                <a16:creationId xmlns:a16="http://schemas.microsoft.com/office/drawing/2014/main" id="{854181B6-37C8-4339-BEA8-020D70EFAB3F}"/>
              </a:ext>
            </a:extLst>
          </p:cNvPr>
          <p:cNvSpPr>
            <a:spLocks noGrp="1"/>
          </p:cNvSpPr>
          <p:nvPr>
            <p:ph sz="quarter" idx="11"/>
          </p:nvPr>
        </p:nvSpPr>
        <p:spPr/>
        <p:txBody>
          <a:bodyPr>
            <a:normAutofit/>
          </a:bodyPr>
          <a:lstStyle/>
          <a:p>
            <a:r>
              <a:rPr lang="en-CA" sz="2800" dirty="0"/>
              <a:t>PMRA Re-Evaluations</a:t>
            </a:r>
          </a:p>
          <a:p>
            <a:endParaRPr lang="en-CA" sz="2800" dirty="0"/>
          </a:p>
          <a:p>
            <a:r>
              <a:rPr lang="en-CA" sz="2800" dirty="0"/>
              <a:t>Ontario Neonicotinoid Regulations</a:t>
            </a:r>
          </a:p>
          <a:p>
            <a:endParaRPr lang="en-CA" sz="2800" dirty="0"/>
          </a:p>
          <a:p>
            <a:r>
              <a:rPr lang="en-CA" sz="2800" dirty="0"/>
              <a:t>Quebec Proposed Regulations</a:t>
            </a:r>
          </a:p>
        </p:txBody>
      </p:sp>
    </p:spTree>
    <p:extLst>
      <p:ext uri="{BB962C8B-B14F-4D97-AF65-F5344CB8AC3E}">
        <p14:creationId xmlns:p14="http://schemas.microsoft.com/office/powerpoint/2010/main" val="443209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74703-27E5-4477-88AC-639E3166773C}"/>
              </a:ext>
            </a:extLst>
          </p:cNvPr>
          <p:cNvSpPr>
            <a:spLocks noGrp="1"/>
          </p:cNvSpPr>
          <p:nvPr>
            <p:ph type="title"/>
          </p:nvPr>
        </p:nvSpPr>
        <p:spPr/>
        <p:txBody>
          <a:bodyPr/>
          <a:lstStyle/>
          <a:p>
            <a:r>
              <a:rPr lang="en-CA" dirty="0"/>
              <a:t>PMRA Re-Evaluations</a:t>
            </a:r>
          </a:p>
        </p:txBody>
      </p:sp>
      <p:sp>
        <p:nvSpPr>
          <p:cNvPr id="3" name="Content Placeholder 2">
            <a:extLst>
              <a:ext uri="{FF2B5EF4-FFF2-40B4-BE49-F238E27FC236}">
                <a16:creationId xmlns:a16="http://schemas.microsoft.com/office/drawing/2014/main" id="{854181B6-37C8-4339-BEA8-020D70EFAB3F}"/>
              </a:ext>
            </a:extLst>
          </p:cNvPr>
          <p:cNvSpPr>
            <a:spLocks noGrp="1"/>
          </p:cNvSpPr>
          <p:nvPr>
            <p:ph sz="quarter" idx="11"/>
          </p:nvPr>
        </p:nvSpPr>
        <p:spPr/>
        <p:txBody>
          <a:bodyPr>
            <a:normAutofit/>
          </a:bodyPr>
          <a:lstStyle/>
          <a:p>
            <a:pPr marL="0" indent="0">
              <a:buNone/>
            </a:pPr>
            <a:r>
              <a:rPr lang="en-US" sz="2400" b="1" dirty="0"/>
              <a:t>3 primary work streams:</a:t>
            </a:r>
          </a:p>
          <a:p>
            <a:r>
              <a:rPr lang="en-US" sz="2400" dirty="0"/>
              <a:t>“Original 401”</a:t>
            </a:r>
          </a:p>
          <a:p>
            <a:pPr lvl="1"/>
            <a:r>
              <a:rPr lang="en-US" sz="2200" dirty="0"/>
              <a:t>Pre-1995 chemistries</a:t>
            </a:r>
          </a:p>
          <a:p>
            <a:pPr lvl="1"/>
            <a:r>
              <a:rPr lang="en-US" sz="2200" dirty="0"/>
              <a:t>Examples include Bravo (chlorothalonil); </a:t>
            </a:r>
            <a:r>
              <a:rPr lang="en-US" sz="2200" dirty="0" err="1"/>
              <a:t>Lorsban</a:t>
            </a:r>
            <a:r>
              <a:rPr lang="en-US" sz="2200" dirty="0"/>
              <a:t> (chlorpyrifos)</a:t>
            </a:r>
          </a:p>
          <a:p>
            <a:r>
              <a:rPr lang="en-US" sz="2400" dirty="0"/>
              <a:t>Cyclical re-evaluations</a:t>
            </a:r>
          </a:p>
          <a:p>
            <a:pPr lvl="1"/>
            <a:r>
              <a:rPr lang="en-US" sz="2200" dirty="0"/>
              <a:t>Post-1995 chemistries</a:t>
            </a:r>
          </a:p>
          <a:p>
            <a:pPr lvl="1"/>
            <a:r>
              <a:rPr lang="en-US" sz="2200" dirty="0"/>
              <a:t>Examples include Matador (</a:t>
            </a:r>
            <a:r>
              <a:rPr lang="el-GR" sz="2200" dirty="0"/>
              <a:t>λ</a:t>
            </a:r>
            <a:r>
              <a:rPr lang="en-US" sz="2200" dirty="0"/>
              <a:t>-cyhalothrin); Admire (Imidacloprid); Poncho (clothianidin)</a:t>
            </a:r>
          </a:p>
          <a:p>
            <a:r>
              <a:rPr lang="en-US" sz="2400" dirty="0"/>
              <a:t>Special reviews:</a:t>
            </a:r>
          </a:p>
          <a:p>
            <a:pPr lvl="1"/>
            <a:r>
              <a:rPr lang="en-US" sz="2200" dirty="0"/>
              <a:t>OECD bans and/or new data</a:t>
            </a:r>
          </a:p>
          <a:p>
            <a:pPr lvl="1"/>
            <a:r>
              <a:rPr lang="en-US" sz="2200" dirty="0"/>
              <a:t>Examples include Poncho (clothianidin)</a:t>
            </a:r>
          </a:p>
        </p:txBody>
      </p:sp>
    </p:spTree>
    <p:extLst>
      <p:ext uri="{BB962C8B-B14F-4D97-AF65-F5344CB8AC3E}">
        <p14:creationId xmlns:p14="http://schemas.microsoft.com/office/powerpoint/2010/main" val="3203326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74703-27E5-4477-88AC-639E3166773C}"/>
              </a:ext>
            </a:extLst>
          </p:cNvPr>
          <p:cNvSpPr>
            <a:spLocks noGrp="1"/>
          </p:cNvSpPr>
          <p:nvPr>
            <p:ph type="title"/>
          </p:nvPr>
        </p:nvSpPr>
        <p:spPr/>
        <p:txBody>
          <a:bodyPr/>
          <a:lstStyle/>
          <a:p>
            <a:r>
              <a:rPr lang="en-CA" dirty="0"/>
              <a:t>PMRA Re-Evaluations</a:t>
            </a:r>
          </a:p>
        </p:txBody>
      </p:sp>
      <p:sp>
        <p:nvSpPr>
          <p:cNvPr id="3" name="Content Placeholder 2">
            <a:extLst>
              <a:ext uri="{FF2B5EF4-FFF2-40B4-BE49-F238E27FC236}">
                <a16:creationId xmlns:a16="http://schemas.microsoft.com/office/drawing/2014/main" id="{854181B6-37C8-4339-BEA8-020D70EFAB3F}"/>
              </a:ext>
            </a:extLst>
          </p:cNvPr>
          <p:cNvSpPr>
            <a:spLocks noGrp="1"/>
          </p:cNvSpPr>
          <p:nvPr>
            <p:ph sz="quarter" idx="11"/>
          </p:nvPr>
        </p:nvSpPr>
        <p:spPr/>
        <p:txBody>
          <a:bodyPr>
            <a:normAutofit/>
          </a:bodyPr>
          <a:lstStyle/>
          <a:p>
            <a:r>
              <a:rPr lang="en-US" sz="2400" dirty="0"/>
              <a:t>“Original 401”: </a:t>
            </a:r>
          </a:p>
          <a:p>
            <a:pPr lvl="1"/>
            <a:r>
              <a:rPr lang="en-US" sz="2400" dirty="0"/>
              <a:t>35 still to be finished</a:t>
            </a:r>
          </a:p>
          <a:p>
            <a:r>
              <a:rPr lang="en-US" sz="2400" dirty="0"/>
              <a:t>Cyclical:</a:t>
            </a:r>
          </a:p>
          <a:p>
            <a:pPr lvl="1"/>
            <a:r>
              <a:rPr lang="en-US" sz="2400" dirty="0"/>
              <a:t>Currently 74 </a:t>
            </a:r>
          </a:p>
          <a:p>
            <a:pPr lvl="1"/>
            <a:r>
              <a:rPr lang="en-US" sz="2400" dirty="0"/>
              <a:t>369 to be initiated between 2018 and 2028</a:t>
            </a:r>
          </a:p>
          <a:p>
            <a:r>
              <a:rPr lang="en-US" sz="2400" dirty="0"/>
              <a:t>Special reviews:</a:t>
            </a:r>
          </a:p>
          <a:p>
            <a:pPr lvl="1"/>
            <a:r>
              <a:rPr lang="en-US" sz="2400" dirty="0"/>
              <a:t>Currently 23</a:t>
            </a:r>
          </a:p>
          <a:p>
            <a:pPr lvl="1"/>
            <a:r>
              <a:rPr lang="en-US" sz="2400" dirty="0"/>
              <a:t>Unpredictable</a:t>
            </a:r>
          </a:p>
          <a:p>
            <a:pPr lvl="1"/>
            <a:endParaRPr lang="en-CA" sz="2400" dirty="0"/>
          </a:p>
          <a:p>
            <a:r>
              <a:rPr lang="en-CA" sz="2400" dirty="0"/>
              <a:t>PMRA was strongly criticized by CESD in 2015 for not making adequate progress…</a:t>
            </a:r>
            <a:endParaRPr lang="en-US" sz="2400" dirty="0"/>
          </a:p>
        </p:txBody>
      </p:sp>
    </p:spTree>
    <p:extLst>
      <p:ext uri="{BB962C8B-B14F-4D97-AF65-F5344CB8AC3E}">
        <p14:creationId xmlns:p14="http://schemas.microsoft.com/office/powerpoint/2010/main" val="33561873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74703-27E5-4477-88AC-639E3166773C}"/>
              </a:ext>
            </a:extLst>
          </p:cNvPr>
          <p:cNvSpPr>
            <a:spLocks noGrp="1"/>
          </p:cNvSpPr>
          <p:nvPr>
            <p:ph type="title"/>
          </p:nvPr>
        </p:nvSpPr>
        <p:spPr/>
        <p:txBody>
          <a:bodyPr/>
          <a:lstStyle/>
          <a:p>
            <a:r>
              <a:rPr lang="en-CA" dirty="0"/>
              <a:t>PMRA Re-Evaluation Issues </a:t>
            </a:r>
          </a:p>
        </p:txBody>
      </p:sp>
      <p:sp>
        <p:nvSpPr>
          <p:cNvPr id="3" name="Content Placeholder 2">
            <a:extLst>
              <a:ext uri="{FF2B5EF4-FFF2-40B4-BE49-F238E27FC236}">
                <a16:creationId xmlns:a16="http://schemas.microsoft.com/office/drawing/2014/main" id="{854181B6-37C8-4339-BEA8-020D70EFAB3F}"/>
              </a:ext>
            </a:extLst>
          </p:cNvPr>
          <p:cNvSpPr>
            <a:spLocks noGrp="1"/>
          </p:cNvSpPr>
          <p:nvPr>
            <p:ph sz="quarter" idx="11"/>
          </p:nvPr>
        </p:nvSpPr>
        <p:spPr/>
        <p:txBody>
          <a:bodyPr>
            <a:normAutofit/>
          </a:bodyPr>
          <a:lstStyle/>
          <a:p>
            <a:r>
              <a:rPr lang="en-US" sz="2400" dirty="0"/>
              <a:t>Few opportunities to engage key stakeholders</a:t>
            </a:r>
          </a:p>
          <a:p>
            <a:pPr lvl="1"/>
            <a:r>
              <a:rPr lang="en-US" sz="2400" dirty="0"/>
              <a:t>Registrants</a:t>
            </a:r>
          </a:p>
          <a:p>
            <a:pPr lvl="1"/>
            <a:r>
              <a:rPr lang="en-US" sz="2400" dirty="0"/>
              <a:t>Growers</a:t>
            </a:r>
          </a:p>
          <a:p>
            <a:pPr lvl="1"/>
            <a:r>
              <a:rPr lang="en-US" sz="2400" dirty="0"/>
              <a:t>Provincial specialists</a:t>
            </a:r>
          </a:p>
          <a:p>
            <a:pPr lvl="1"/>
            <a:r>
              <a:rPr lang="en-US" sz="2400" dirty="0"/>
              <a:t>Academics</a:t>
            </a:r>
          </a:p>
          <a:p>
            <a:r>
              <a:rPr lang="en-US" sz="2400" dirty="0"/>
              <a:t>No opportunity to refine risk assessment before PRVD published</a:t>
            </a:r>
          </a:p>
          <a:p>
            <a:pPr lvl="1"/>
            <a:r>
              <a:rPr lang="en-US" sz="2400" dirty="0"/>
              <a:t>Additional data</a:t>
            </a:r>
          </a:p>
          <a:p>
            <a:pPr lvl="1"/>
            <a:r>
              <a:rPr lang="en-US" sz="2400" dirty="0"/>
              <a:t>Refine assumptions</a:t>
            </a:r>
          </a:p>
          <a:p>
            <a:pPr lvl="1"/>
            <a:r>
              <a:rPr lang="en-US" sz="2400" dirty="0"/>
              <a:t>Check for errors</a:t>
            </a:r>
          </a:p>
          <a:p>
            <a:r>
              <a:rPr lang="en-US" sz="2400" dirty="0"/>
              <a:t>Minimal alignment with global regulatory partners</a:t>
            </a:r>
          </a:p>
        </p:txBody>
      </p:sp>
    </p:spTree>
    <p:extLst>
      <p:ext uri="{BB962C8B-B14F-4D97-AF65-F5344CB8AC3E}">
        <p14:creationId xmlns:p14="http://schemas.microsoft.com/office/powerpoint/2010/main" val="214568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74703-27E5-4477-88AC-639E3166773C}"/>
              </a:ext>
            </a:extLst>
          </p:cNvPr>
          <p:cNvSpPr>
            <a:spLocks noGrp="1"/>
          </p:cNvSpPr>
          <p:nvPr>
            <p:ph type="title"/>
          </p:nvPr>
        </p:nvSpPr>
        <p:spPr/>
        <p:txBody>
          <a:bodyPr/>
          <a:lstStyle/>
          <a:p>
            <a:r>
              <a:rPr lang="en-CA" dirty="0"/>
              <a:t>Recent Proposed Decisions</a:t>
            </a:r>
          </a:p>
        </p:txBody>
      </p:sp>
      <p:sp>
        <p:nvSpPr>
          <p:cNvPr id="3" name="Content Placeholder 2">
            <a:extLst>
              <a:ext uri="{FF2B5EF4-FFF2-40B4-BE49-F238E27FC236}">
                <a16:creationId xmlns:a16="http://schemas.microsoft.com/office/drawing/2014/main" id="{854181B6-37C8-4339-BEA8-020D70EFAB3F}"/>
              </a:ext>
            </a:extLst>
          </p:cNvPr>
          <p:cNvSpPr>
            <a:spLocks noGrp="1"/>
          </p:cNvSpPr>
          <p:nvPr>
            <p:ph sz="quarter" idx="11"/>
          </p:nvPr>
        </p:nvSpPr>
        <p:spPr/>
        <p:txBody>
          <a:bodyPr>
            <a:normAutofit/>
          </a:bodyPr>
          <a:lstStyle/>
          <a:p>
            <a:pPr marL="0" indent="0">
              <a:buNone/>
            </a:pPr>
            <a:endParaRPr lang="en-US" sz="2400" dirty="0"/>
          </a:p>
        </p:txBody>
      </p:sp>
      <p:graphicFrame>
        <p:nvGraphicFramePr>
          <p:cNvPr id="4" name="Content Placeholder 3">
            <a:extLst>
              <a:ext uri="{FF2B5EF4-FFF2-40B4-BE49-F238E27FC236}">
                <a16:creationId xmlns:a16="http://schemas.microsoft.com/office/drawing/2014/main" id="{0DC57A3F-7E51-48E5-8C3B-96ECDE8731C9}"/>
              </a:ext>
            </a:extLst>
          </p:cNvPr>
          <p:cNvGraphicFramePr>
            <a:graphicFrameLocks/>
          </p:cNvGraphicFramePr>
          <p:nvPr>
            <p:extLst>
              <p:ext uri="{D42A27DB-BD31-4B8C-83A1-F6EECF244321}">
                <p14:modId xmlns:p14="http://schemas.microsoft.com/office/powerpoint/2010/main" val="1388152357"/>
              </p:ext>
            </p:extLst>
          </p:nvPr>
        </p:nvGraphicFramePr>
        <p:xfrm>
          <a:off x="163290" y="1776549"/>
          <a:ext cx="8760276" cy="3892731"/>
        </p:xfrm>
        <a:graphic>
          <a:graphicData uri="http://schemas.openxmlformats.org/drawingml/2006/table">
            <a:tbl>
              <a:tblPr firstRow="1" bandRow="1">
                <a:tableStyleId>{5C22544A-7EE6-4342-B048-85BDC9FD1C3A}</a:tableStyleId>
              </a:tblPr>
              <a:tblGrid>
                <a:gridCol w="775603">
                  <a:extLst>
                    <a:ext uri="{9D8B030D-6E8A-4147-A177-3AD203B41FA5}">
                      <a16:colId xmlns:a16="http://schemas.microsoft.com/office/drawing/2014/main" val="20000"/>
                    </a:ext>
                  </a:extLst>
                </a:gridCol>
                <a:gridCol w="684443">
                  <a:extLst>
                    <a:ext uri="{9D8B030D-6E8A-4147-A177-3AD203B41FA5}">
                      <a16:colId xmlns:a16="http://schemas.microsoft.com/office/drawing/2014/main" val="20001"/>
                    </a:ext>
                  </a:extLst>
                </a:gridCol>
                <a:gridCol w="730023">
                  <a:extLst>
                    <a:ext uri="{9D8B030D-6E8A-4147-A177-3AD203B41FA5}">
                      <a16:colId xmlns:a16="http://schemas.microsoft.com/office/drawing/2014/main" val="20002"/>
                    </a:ext>
                  </a:extLst>
                </a:gridCol>
                <a:gridCol w="730023">
                  <a:extLst>
                    <a:ext uri="{9D8B030D-6E8A-4147-A177-3AD203B41FA5}">
                      <a16:colId xmlns:a16="http://schemas.microsoft.com/office/drawing/2014/main" val="20003"/>
                    </a:ext>
                  </a:extLst>
                </a:gridCol>
                <a:gridCol w="730023">
                  <a:extLst>
                    <a:ext uri="{9D8B030D-6E8A-4147-A177-3AD203B41FA5}">
                      <a16:colId xmlns:a16="http://schemas.microsoft.com/office/drawing/2014/main" val="20004"/>
                    </a:ext>
                  </a:extLst>
                </a:gridCol>
                <a:gridCol w="730023">
                  <a:extLst>
                    <a:ext uri="{9D8B030D-6E8A-4147-A177-3AD203B41FA5}">
                      <a16:colId xmlns:a16="http://schemas.microsoft.com/office/drawing/2014/main" val="20005"/>
                    </a:ext>
                  </a:extLst>
                </a:gridCol>
                <a:gridCol w="730023">
                  <a:extLst>
                    <a:ext uri="{9D8B030D-6E8A-4147-A177-3AD203B41FA5}">
                      <a16:colId xmlns:a16="http://schemas.microsoft.com/office/drawing/2014/main" val="20006"/>
                    </a:ext>
                  </a:extLst>
                </a:gridCol>
                <a:gridCol w="730023">
                  <a:extLst>
                    <a:ext uri="{9D8B030D-6E8A-4147-A177-3AD203B41FA5}">
                      <a16:colId xmlns:a16="http://schemas.microsoft.com/office/drawing/2014/main" val="20007"/>
                    </a:ext>
                  </a:extLst>
                </a:gridCol>
                <a:gridCol w="730023">
                  <a:extLst>
                    <a:ext uri="{9D8B030D-6E8A-4147-A177-3AD203B41FA5}">
                      <a16:colId xmlns:a16="http://schemas.microsoft.com/office/drawing/2014/main" val="20008"/>
                    </a:ext>
                  </a:extLst>
                </a:gridCol>
                <a:gridCol w="730023">
                  <a:extLst>
                    <a:ext uri="{9D8B030D-6E8A-4147-A177-3AD203B41FA5}">
                      <a16:colId xmlns:a16="http://schemas.microsoft.com/office/drawing/2014/main" val="20009"/>
                    </a:ext>
                  </a:extLst>
                </a:gridCol>
                <a:gridCol w="730023">
                  <a:extLst>
                    <a:ext uri="{9D8B030D-6E8A-4147-A177-3AD203B41FA5}">
                      <a16:colId xmlns:a16="http://schemas.microsoft.com/office/drawing/2014/main" val="20010"/>
                    </a:ext>
                  </a:extLst>
                </a:gridCol>
                <a:gridCol w="730023">
                  <a:extLst>
                    <a:ext uri="{9D8B030D-6E8A-4147-A177-3AD203B41FA5}">
                      <a16:colId xmlns:a16="http://schemas.microsoft.com/office/drawing/2014/main" val="20011"/>
                    </a:ext>
                  </a:extLst>
                </a:gridCol>
              </a:tblGrid>
              <a:tr h="1062667">
                <a:tc>
                  <a:txBody>
                    <a:bodyPr/>
                    <a:lstStyle/>
                    <a:p>
                      <a:r>
                        <a:rPr lang="en-US" sz="1050" dirty="0"/>
                        <a:t>Active</a:t>
                      </a:r>
                      <a:r>
                        <a:rPr lang="en-US" sz="1050" baseline="0" dirty="0"/>
                        <a:t> ingredient</a:t>
                      </a:r>
                      <a:endParaRPr lang="en-US" sz="1050" dirty="0"/>
                    </a:p>
                  </a:txBody>
                  <a:tcPr/>
                </a:tc>
                <a:tc>
                  <a:txBody>
                    <a:bodyPr/>
                    <a:lstStyle/>
                    <a:p>
                      <a:r>
                        <a:rPr lang="en-US" sz="1050" dirty="0" err="1"/>
                        <a:t>Mancozeb</a:t>
                      </a:r>
                      <a:endParaRPr lang="en-US" sz="1050" dirty="0"/>
                    </a:p>
                    <a:p>
                      <a:r>
                        <a:rPr lang="en-US" sz="1050" dirty="0"/>
                        <a:t>Group M</a:t>
                      </a:r>
                    </a:p>
                  </a:txBody>
                  <a:tcPr/>
                </a:tc>
                <a:tc>
                  <a:txBody>
                    <a:bodyPr/>
                    <a:lstStyle/>
                    <a:p>
                      <a:r>
                        <a:rPr lang="en-US" sz="1050" dirty="0" err="1"/>
                        <a:t>Metiram</a:t>
                      </a:r>
                      <a:endParaRPr lang="en-US" sz="1050" dirty="0"/>
                    </a:p>
                    <a:p>
                      <a:r>
                        <a:rPr lang="en-US" sz="1050" dirty="0"/>
                        <a:t>Group M</a:t>
                      </a:r>
                    </a:p>
                  </a:txBody>
                  <a:tcPr/>
                </a:tc>
                <a:tc>
                  <a:txBody>
                    <a:bodyPr/>
                    <a:lstStyle/>
                    <a:p>
                      <a:r>
                        <a:rPr lang="en-US" sz="1050" dirty="0"/>
                        <a:t>Ferbam</a:t>
                      </a:r>
                    </a:p>
                    <a:p>
                      <a:r>
                        <a:rPr lang="en-US" sz="1050" dirty="0"/>
                        <a:t>Group M</a:t>
                      </a:r>
                    </a:p>
                  </a:txBody>
                  <a:tcPr/>
                </a:tc>
                <a:tc>
                  <a:txBody>
                    <a:bodyPr/>
                    <a:lstStyle/>
                    <a:p>
                      <a:r>
                        <a:rPr lang="en-US" sz="1050" dirty="0" err="1"/>
                        <a:t>Ziram</a:t>
                      </a:r>
                      <a:endParaRPr lang="en-US" sz="1050" dirty="0"/>
                    </a:p>
                    <a:p>
                      <a:r>
                        <a:rPr lang="en-US" sz="1050" dirty="0"/>
                        <a:t>Group M</a:t>
                      </a:r>
                    </a:p>
                  </a:txBody>
                  <a:tcPr/>
                </a:tc>
                <a:tc>
                  <a:txBody>
                    <a:bodyPr/>
                    <a:lstStyle/>
                    <a:p>
                      <a:r>
                        <a:rPr lang="en-US" sz="1050" dirty="0" err="1"/>
                        <a:t>Thiram</a:t>
                      </a:r>
                      <a:endParaRPr lang="en-US" sz="1050" dirty="0"/>
                    </a:p>
                    <a:p>
                      <a:r>
                        <a:rPr lang="en-US" sz="1050" dirty="0"/>
                        <a:t>Group M</a:t>
                      </a:r>
                    </a:p>
                  </a:txBody>
                  <a:tcPr/>
                </a:tc>
                <a:tc>
                  <a:txBody>
                    <a:bodyPr/>
                    <a:lstStyle/>
                    <a:p>
                      <a:r>
                        <a:rPr lang="en-US" sz="1050" dirty="0" err="1"/>
                        <a:t>Chlorothalonil</a:t>
                      </a:r>
                      <a:endParaRPr lang="en-US" sz="1050" dirty="0"/>
                    </a:p>
                    <a:p>
                      <a:r>
                        <a:rPr lang="en-US" sz="1050" dirty="0"/>
                        <a:t>Group M</a:t>
                      </a:r>
                    </a:p>
                  </a:txBody>
                  <a:tcPr/>
                </a:tc>
                <a:tc>
                  <a:txBody>
                    <a:bodyPr/>
                    <a:lstStyle/>
                    <a:p>
                      <a:r>
                        <a:rPr lang="en-US" sz="1050" dirty="0" err="1"/>
                        <a:t>Iprodione</a:t>
                      </a:r>
                      <a:endParaRPr lang="en-US" sz="1050" dirty="0"/>
                    </a:p>
                    <a:p>
                      <a:r>
                        <a:rPr lang="en-US" sz="1050" dirty="0"/>
                        <a:t>Group</a:t>
                      </a:r>
                      <a:r>
                        <a:rPr lang="en-US" sz="1050" baseline="0" dirty="0"/>
                        <a:t> 2</a:t>
                      </a:r>
                      <a:endParaRPr lang="en-US" sz="1050" dirty="0"/>
                    </a:p>
                  </a:txBody>
                  <a:tcPr/>
                </a:tc>
                <a:tc>
                  <a:txBody>
                    <a:bodyPr/>
                    <a:lstStyle/>
                    <a:p>
                      <a:r>
                        <a:rPr lang="en-US" sz="1050" dirty="0" err="1"/>
                        <a:t>Captan</a:t>
                      </a:r>
                      <a:endParaRPr lang="en-US" sz="1050" dirty="0"/>
                    </a:p>
                    <a:p>
                      <a:r>
                        <a:rPr lang="en-US" sz="1050" dirty="0"/>
                        <a:t>Group M</a:t>
                      </a:r>
                    </a:p>
                  </a:txBody>
                  <a:tcPr/>
                </a:tc>
                <a:tc>
                  <a:txBody>
                    <a:bodyPr/>
                    <a:lstStyle/>
                    <a:p>
                      <a:r>
                        <a:rPr lang="en-US" sz="1050" dirty="0" err="1"/>
                        <a:t>Cypermethrin</a:t>
                      </a:r>
                      <a:endParaRPr lang="en-US" sz="1050" dirty="0"/>
                    </a:p>
                    <a:p>
                      <a:r>
                        <a:rPr lang="en-US" sz="1050" dirty="0"/>
                        <a:t>Group 3</a:t>
                      </a:r>
                    </a:p>
                  </a:txBody>
                  <a:tcPr/>
                </a:tc>
                <a:tc>
                  <a:txBody>
                    <a:bodyPr/>
                    <a:lstStyle/>
                    <a:p>
                      <a:r>
                        <a:rPr lang="en-US" sz="1050" dirty="0"/>
                        <a:t>Imidacloprid</a:t>
                      </a:r>
                    </a:p>
                    <a:p>
                      <a:r>
                        <a:rPr lang="en-US" sz="1050" dirty="0"/>
                        <a:t>Group</a:t>
                      </a:r>
                      <a:r>
                        <a:rPr lang="en-US" sz="1050" baseline="0" dirty="0"/>
                        <a:t> 4</a:t>
                      </a:r>
                      <a:endParaRPr lang="en-US" sz="1050" dirty="0"/>
                    </a:p>
                  </a:txBody>
                  <a:tcPr/>
                </a:tc>
                <a:tc>
                  <a:txBody>
                    <a:bodyPr/>
                    <a:lstStyle/>
                    <a:p>
                      <a:r>
                        <a:rPr lang="el-GR" sz="1050" dirty="0"/>
                        <a:t>Λ</a:t>
                      </a:r>
                      <a:r>
                        <a:rPr lang="en-US" sz="1050" dirty="0"/>
                        <a:t>-</a:t>
                      </a:r>
                      <a:r>
                        <a:rPr lang="en-US" sz="1050" dirty="0" err="1"/>
                        <a:t>cyhalothrin</a:t>
                      </a:r>
                      <a:endParaRPr lang="en-US" sz="1050" dirty="0"/>
                    </a:p>
                    <a:p>
                      <a:r>
                        <a:rPr lang="en-US" sz="1050" dirty="0"/>
                        <a:t>Group 3</a:t>
                      </a:r>
                    </a:p>
                  </a:txBody>
                  <a:tcPr/>
                </a:tc>
                <a:extLst>
                  <a:ext uri="{0D108BD9-81ED-4DB2-BD59-A6C34878D82A}">
                    <a16:rowId xmlns:a16="http://schemas.microsoft.com/office/drawing/2014/main" val="10000"/>
                  </a:ext>
                </a:extLst>
              </a:tr>
              <a:tr h="704728">
                <a:tc>
                  <a:txBody>
                    <a:bodyPr/>
                    <a:lstStyle/>
                    <a:p>
                      <a:r>
                        <a:rPr lang="en-US" sz="1200" dirty="0"/>
                        <a:t>Trade Name</a:t>
                      </a:r>
                    </a:p>
                  </a:txBody>
                  <a:tcPr/>
                </a:tc>
                <a:tc>
                  <a:txBody>
                    <a:bodyPr/>
                    <a:lstStyle/>
                    <a:p>
                      <a:r>
                        <a:rPr lang="en-US" sz="1200" dirty="0" err="1"/>
                        <a:t>Dithane</a:t>
                      </a:r>
                      <a:endParaRPr lang="en-US" sz="1200" dirty="0"/>
                    </a:p>
                  </a:txBody>
                  <a:tcPr/>
                </a:tc>
                <a:tc>
                  <a:txBody>
                    <a:bodyPr/>
                    <a:lstStyle/>
                    <a:p>
                      <a:r>
                        <a:rPr lang="en-US" sz="1200" dirty="0" err="1"/>
                        <a:t>Polyram</a:t>
                      </a:r>
                      <a:endParaRPr lang="en-US" sz="1200" dirty="0"/>
                    </a:p>
                  </a:txBody>
                  <a:tcPr/>
                </a:tc>
                <a:tc>
                  <a:txBody>
                    <a:bodyPr/>
                    <a:lstStyle/>
                    <a:p>
                      <a:r>
                        <a:rPr lang="en-US" sz="1200" dirty="0"/>
                        <a:t>Ferbam</a:t>
                      </a:r>
                    </a:p>
                  </a:txBody>
                  <a:tcPr/>
                </a:tc>
                <a:tc>
                  <a:txBody>
                    <a:bodyPr/>
                    <a:lstStyle/>
                    <a:p>
                      <a:r>
                        <a:rPr lang="en-US" sz="1200" dirty="0" err="1"/>
                        <a:t>Ziram</a:t>
                      </a:r>
                      <a:endParaRPr lang="en-US" sz="1200" dirty="0"/>
                    </a:p>
                  </a:txBody>
                  <a:tcPr/>
                </a:tc>
                <a:tc>
                  <a:txBody>
                    <a:bodyPr/>
                    <a:lstStyle/>
                    <a:p>
                      <a:r>
                        <a:rPr lang="en-US" sz="1200" dirty="0" err="1"/>
                        <a:t>Thiram</a:t>
                      </a:r>
                      <a:endParaRPr lang="en-US" sz="1200" dirty="0"/>
                    </a:p>
                  </a:txBody>
                  <a:tcPr/>
                </a:tc>
                <a:tc>
                  <a:txBody>
                    <a:bodyPr/>
                    <a:lstStyle/>
                    <a:p>
                      <a:r>
                        <a:rPr lang="en-US" sz="1200" dirty="0"/>
                        <a:t>Bravo</a:t>
                      </a:r>
                    </a:p>
                  </a:txBody>
                  <a:tcPr/>
                </a:tc>
                <a:tc>
                  <a:txBody>
                    <a:bodyPr/>
                    <a:lstStyle/>
                    <a:p>
                      <a:r>
                        <a:rPr lang="en-US" sz="1200" dirty="0" err="1"/>
                        <a:t>Rovral</a:t>
                      </a:r>
                      <a:endParaRPr lang="en-US" sz="1200" dirty="0"/>
                    </a:p>
                  </a:txBody>
                  <a:tcPr/>
                </a:tc>
                <a:tc>
                  <a:txBody>
                    <a:bodyPr/>
                    <a:lstStyle/>
                    <a:p>
                      <a:r>
                        <a:rPr lang="en-US" sz="1200" dirty="0" err="1"/>
                        <a:t>Captan</a:t>
                      </a:r>
                      <a:endParaRPr lang="en-US" sz="1200" dirty="0"/>
                    </a:p>
                  </a:txBody>
                  <a:tcPr/>
                </a:tc>
                <a:tc>
                  <a:txBody>
                    <a:bodyPr/>
                    <a:lstStyle/>
                    <a:p>
                      <a:r>
                        <a:rPr lang="en-US" sz="1200" dirty="0"/>
                        <a:t>Ripcord</a:t>
                      </a:r>
                    </a:p>
                  </a:txBody>
                  <a:tcPr/>
                </a:tc>
                <a:tc>
                  <a:txBody>
                    <a:bodyPr/>
                    <a:lstStyle/>
                    <a:p>
                      <a:r>
                        <a:rPr lang="en-US" sz="1200" b="1" dirty="0"/>
                        <a:t>Admire</a:t>
                      </a:r>
                    </a:p>
                  </a:txBody>
                  <a:tcPr/>
                </a:tc>
                <a:tc>
                  <a:txBody>
                    <a:bodyPr/>
                    <a:lstStyle/>
                    <a:p>
                      <a:r>
                        <a:rPr lang="en-US" sz="1200" b="1" dirty="0"/>
                        <a:t>Matador</a:t>
                      </a:r>
                    </a:p>
                  </a:txBody>
                  <a:tcPr/>
                </a:tc>
                <a:extLst>
                  <a:ext uri="{0D108BD9-81ED-4DB2-BD59-A6C34878D82A}">
                    <a16:rowId xmlns:a16="http://schemas.microsoft.com/office/drawing/2014/main" val="10001"/>
                  </a:ext>
                </a:extLst>
              </a:tr>
              <a:tr h="664168">
                <a:tc>
                  <a:txBody>
                    <a:bodyPr/>
                    <a:lstStyle/>
                    <a:p>
                      <a:r>
                        <a:rPr lang="en-US" sz="1200" dirty="0"/>
                        <a:t>Status</a:t>
                      </a:r>
                    </a:p>
                  </a:txBody>
                  <a:tcPr/>
                </a:tc>
                <a:tc>
                  <a:txBody>
                    <a:bodyPr/>
                    <a:lstStyle/>
                    <a:p>
                      <a:r>
                        <a:rPr lang="en-US" sz="1200" dirty="0"/>
                        <a:t>March 2018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March 2018</a:t>
                      </a:r>
                    </a:p>
                  </a:txBody>
                  <a:tcPr/>
                </a:tc>
                <a:tc>
                  <a:txBody>
                    <a:bodyPr/>
                    <a:lstStyle/>
                    <a:p>
                      <a:r>
                        <a:rPr lang="en-US" sz="1200" dirty="0"/>
                        <a:t>June 2018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June 2018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June 2018</a:t>
                      </a:r>
                    </a:p>
                  </a:txBody>
                  <a:tcPr/>
                </a:tc>
                <a:tc>
                  <a:txBody>
                    <a:bodyPr/>
                    <a:lstStyle/>
                    <a:p>
                      <a:r>
                        <a:rPr lang="en-US" sz="1200" dirty="0"/>
                        <a:t>March 2018</a:t>
                      </a:r>
                    </a:p>
                  </a:txBody>
                  <a:tcPr/>
                </a:tc>
                <a:tc>
                  <a:txBody>
                    <a:bodyPr/>
                    <a:lstStyle/>
                    <a:p>
                      <a:r>
                        <a:rPr lang="en-US" sz="1200" dirty="0"/>
                        <a:t>March 2018</a:t>
                      </a:r>
                    </a:p>
                  </a:txBody>
                  <a:tcPr/>
                </a:tc>
                <a:tc>
                  <a:txBody>
                    <a:bodyPr/>
                    <a:lstStyle/>
                    <a:p>
                      <a:r>
                        <a:rPr lang="en-US" sz="1200" dirty="0"/>
                        <a:t>March 2018</a:t>
                      </a:r>
                    </a:p>
                  </a:txBody>
                  <a:tcPr/>
                </a:tc>
                <a:tc>
                  <a:txBody>
                    <a:bodyPr/>
                    <a:lstStyle/>
                    <a:p>
                      <a:r>
                        <a:rPr lang="en-US" sz="1200" dirty="0"/>
                        <a:t>Sept 2018</a:t>
                      </a:r>
                    </a:p>
                  </a:txBody>
                  <a:tcPr/>
                </a:tc>
                <a:tc>
                  <a:txBody>
                    <a:bodyPr/>
                    <a:lstStyle/>
                    <a:p>
                      <a:r>
                        <a:rPr lang="en-US" sz="1200" b="1" dirty="0"/>
                        <a:t>Dec 2018</a:t>
                      </a:r>
                    </a:p>
                  </a:txBody>
                  <a:tcPr/>
                </a:tc>
                <a:tc>
                  <a:txBody>
                    <a:bodyPr/>
                    <a:lstStyle/>
                    <a:p>
                      <a:r>
                        <a:rPr lang="en-US" sz="1200" b="1" dirty="0"/>
                        <a:t>March 2019</a:t>
                      </a:r>
                    </a:p>
                  </a:txBody>
                  <a:tcPr/>
                </a:tc>
                <a:extLst>
                  <a:ext uri="{0D108BD9-81ED-4DB2-BD59-A6C34878D82A}">
                    <a16:rowId xmlns:a16="http://schemas.microsoft.com/office/drawing/2014/main" val="10002"/>
                  </a:ext>
                </a:extLst>
              </a:tr>
              <a:tr h="1461168">
                <a:tc>
                  <a:txBody>
                    <a:bodyPr/>
                    <a:lstStyle/>
                    <a:p>
                      <a:r>
                        <a:rPr lang="en-US" sz="1200" dirty="0"/>
                        <a:t>Proposed decision</a:t>
                      </a:r>
                    </a:p>
                  </a:txBody>
                  <a:tcPr/>
                </a:tc>
                <a:tc>
                  <a:txBody>
                    <a:bodyPr/>
                    <a:lstStyle/>
                    <a:p>
                      <a:r>
                        <a:rPr lang="en-US" sz="1200" dirty="0"/>
                        <a:t>Cancel all uses</a:t>
                      </a:r>
                    </a:p>
                  </a:txBody>
                  <a:tcPr/>
                </a:tc>
                <a:tc>
                  <a:txBody>
                    <a:bodyPr/>
                    <a:lstStyle/>
                    <a:p>
                      <a:r>
                        <a:rPr lang="en-US" sz="1200" dirty="0"/>
                        <a:t>Cancel all uses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Cancel all uses</a:t>
                      </a:r>
                    </a:p>
                    <a:p>
                      <a:endParaRPr 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Cancel all uses</a:t>
                      </a:r>
                    </a:p>
                    <a:p>
                      <a:endParaRPr 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Cancel all uses</a:t>
                      </a:r>
                    </a:p>
                    <a:p>
                      <a:endParaRPr lang="en-US" sz="1200" dirty="0"/>
                    </a:p>
                  </a:txBody>
                  <a:tcPr/>
                </a:tc>
                <a:tc>
                  <a:txBody>
                    <a:bodyPr/>
                    <a:lstStyle/>
                    <a:p>
                      <a:r>
                        <a:rPr lang="en-US" sz="1200" dirty="0"/>
                        <a:t>Cancel certain</a:t>
                      </a:r>
                      <a:r>
                        <a:rPr lang="en-US" sz="1200" baseline="0" dirty="0"/>
                        <a:t> uses; limit rest</a:t>
                      </a:r>
                      <a:endParaRPr 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Cancel all uses</a:t>
                      </a:r>
                    </a:p>
                    <a:p>
                      <a:endParaRPr 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Cancel certain</a:t>
                      </a:r>
                      <a:r>
                        <a:rPr lang="en-US" sz="1200" baseline="0" dirty="0"/>
                        <a:t> uses; limit rest</a:t>
                      </a:r>
                      <a:endParaRPr lang="en-US" sz="1200" dirty="0"/>
                    </a:p>
                  </a:txBody>
                  <a:tcPr/>
                </a:tc>
                <a:tc>
                  <a:txBody>
                    <a:bodyPr/>
                    <a:lstStyle/>
                    <a:p>
                      <a:r>
                        <a:rPr lang="en-US" sz="1200" dirty="0"/>
                        <a:t>Fewer</a:t>
                      </a:r>
                      <a:r>
                        <a:rPr lang="en-US" sz="1200" baseline="0" dirty="0"/>
                        <a:t> applications</a:t>
                      </a:r>
                      <a:endParaRPr lang="en-US" sz="1200" dirty="0"/>
                    </a:p>
                  </a:txBody>
                  <a:tcPr/>
                </a:tc>
                <a:tc>
                  <a:txBody>
                    <a:bodyPr/>
                    <a:lstStyle/>
                    <a:p>
                      <a:r>
                        <a:rPr lang="en-US" sz="1200" b="1" dirty="0"/>
                        <a:t>Cancel all ag uses</a:t>
                      </a:r>
                    </a:p>
                  </a:txBody>
                  <a:tcPr/>
                </a:tc>
                <a:tc>
                  <a:txBody>
                    <a:bodyPr/>
                    <a:lstStyle/>
                    <a:p>
                      <a:r>
                        <a:rPr lang="en-US" sz="1200" b="1" dirty="0"/>
                        <a:t>Cancel most uses</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944262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74703-27E5-4477-88AC-639E3166773C}"/>
              </a:ext>
            </a:extLst>
          </p:cNvPr>
          <p:cNvSpPr>
            <a:spLocks noGrp="1"/>
          </p:cNvSpPr>
          <p:nvPr>
            <p:ph type="title"/>
          </p:nvPr>
        </p:nvSpPr>
        <p:spPr/>
        <p:txBody>
          <a:bodyPr/>
          <a:lstStyle/>
          <a:p>
            <a:r>
              <a:rPr lang="en-CA" dirty="0"/>
              <a:t>Recent Proposed Decisions</a:t>
            </a:r>
          </a:p>
        </p:txBody>
      </p:sp>
      <p:sp>
        <p:nvSpPr>
          <p:cNvPr id="3" name="Content Placeholder 2">
            <a:extLst>
              <a:ext uri="{FF2B5EF4-FFF2-40B4-BE49-F238E27FC236}">
                <a16:creationId xmlns:a16="http://schemas.microsoft.com/office/drawing/2014/main" id="{854181B6-37C8-4339-BEA8-020D70EFAB3F}"/>
              </a:ext>
            </a:extLst>
          </p:cNvPr>
          <p:cNvSpPr>
            <a:spLocks noGrp="1"/>
          </p:cNvSpPr>
          <p:nvPr>
            <p:ph sz="quarter" idx="11"/>
          </p:nvPr>
        </p:nvSpPr>
        <p:spPr/>
        <p:txBody>
          <a:bodyPr>
            <a:normAutofit/>
          </a:bodyPr>
          <a:lstStyle/>
          <a:p>
            <a:pPr marL="0" indent="0">
              <a:buNone/>
            </a:pPr>
            <a:endParaRPr lang="en-US" sz="2400" dirty="0"/>
          </a:p>
        </p:txBody>
      </p:sp>
      <p:graphicFrame>
        <p:nvGraphicFramePr>
          <p:cNvPr id="4" name="Content Placeholder 3">
            <a:extLst>
              <a:ext uri="{FF2B5EF4-FFF2-40B4-BE49-F238E27FC236}">
                <a16:creationId xmlns:a16="http://schemas.microsoft.com/office/drawing/2014/main" id="{0DC57A3F-7E51-48E5-8C3B-96ECDE8731C9}"/>
              </a:ext>
            </a:extLst>
          </p:cNvPr>
          <p:cNvGraphicFramePr>
            <a:graphicFrameLocks/>
          </p:cNvGraphicFramePr>
          <p:nvPr>
            <p:extLst/>
          </p:nvPr>
        </p:nvGraphicFramePr>
        <p:xfrm>
          <a:off x="163290" y="1776549"/>
          <a:ext cx="8760276" cy="3892731"/>
        </p:xfrm>
        <a:graphic>
          <a:graphicData uri="http://schemas.openxmlformats.org/drawingml/2006/table">
            <a:tbl>
              <a:tblPr firstRow="1" bandRow="1">
                <a:tableStyleId>{5C22544A-7EE6-4342-B048-85BDC9FD1C3A}</a:tableStyleId>
              </a:tblPr>
              <a:tblGrid>
                <a:gridCol w="775603">
                  <a:extLst>
                    <a:ext uri="{9D8B030D-6E8A-4147-A177-3AD203B41FA5}">
                      <a16:colId xmlns:a16="http://schemas.microsoft.com/office/drawing/2014/main" val="20000"/>
                    </a:ext>
                  </a:extLst>
                </a:gridCol>
                <a:gridCol w="684443">
                  <a:extLst>
                    <a:ext uri="{9D8B030D-6E8A-4147-A177-3AD203B41FA5}">
                      <a16:colId xmlns:a16="http://schemas.microsoft.com/office/drawing/2014/main" val="20001"/>
                    </a:ext>
                  </a:extLst>
                </a:gridCol>
                <a:gridCol w="730023">
                  <a:extLst>
                    <a:ext uri="{9D8B030D-6E8A-4147-A177-3AD203B41FA5}">
                      <a16:colId xmlns:a16="http://schemas.microsoft.com/office/drawing/2014/main" val="20002"/>
                    </a:ext>
                  </a:extLst>
                </a:gridCol>
                <a:gridCol w="730023">
                  <a:extLst>
                    <a:ext uri="{9D8B030D-6E8A-4147-A177-3AD203B41FA5}">
                      <a16:colId xmlns:a16="http://schemas.microsoft.com/office/drawing/2014/main" val="20003"/>
                    </a:ext>
                  </a:extLst>
                </a:gridCol>
                <a:gridCol w="730023">
                  <a:extLst>
                    <a:ext uri="{9D8B030D-6E8A-4147-A177-3AD203B41FA5}">
                      <a16:colId xmlns:a16="http://schemas.microsoft.com/office/drawing/2014/main" val="20004"/>
                    </a:ext>
                  </a:extLst>
                </a:gridCol>
                <a:gridCol w="730023">
                  <a:extLst>
                    <a:ext uri="{9D8B030D-6E8A-4147-A177-3AD203B41FA5}">
                      <a16:colId xmlns:a16="http://schemas.microsoft.com/office/drawing/2014/main" val="20005"/>
                    </a:ext>
                  </a:extLst>
                </a:gridCol>
                <a:gridCol w="730023">
                  <a:extLst>
                    <a:ext uri="{9D8B030D-6E8A-4147-A177-3AD203B41FA5}">
                      <a16:colId xmlns:a16="http://schemas.microsoft.com/office/drawing/2014/main" val="20006"/>
                    </a:ext>
                  </a:extLst>
                </a:gridCol>
                <a:gridCol w="730023">
                  <a:extLst>
                    <a:ext uri="{9D8B030D-6E8A-4147-A177-3AD203B41FA5}">
                      <a16:colId xmlns:a16="http://schemas.microsoft.com/office/drawing/2014/main" val="20007"/>
                    </a:ext>
                  </a:extLst>
                </a:gridCol>
                <a:gridCol w="730023">
                  <a:extLst>
                    <a:ext uri="{9D8B030D-6E8A-4147-A177-3AD203B41FA5}">
                      <a16:colId xmlns:a16="http://schemas.microsoft.com/office/drawing/2014/main" val="20008"/>
                    </a:ext>
                  </a:extLst>
                </a:gridCol>
                <a:gridCol w="730023">
                  <a:extLst>
                    <a:ext uri="{9D8B030D-6E8A-4147-A177-3AD203B41FA5}">
                      <a16:colId xmlns:a16="http://schemas.microsoft.com/office/drawing/2014/main" val="20009"/>
                    </a:ext>
                  </a:extLst>
                </a:gridCol>
                <a:gridCol w="730023">
                  <a:extLst>
                    <a:ext uri="{9D8B030D-6E8A-4147-A177-3AD203B41FA5}">
                      <a16:colId xmlns:a16="http://schemas.microsoft.com/office/drawing/2014/main" val="20010"/>
                    </a:ext>
                  </a:extLst>
                </a:gridCol>
                <a:gridCol w="730023">
                  <a:extLst>
                    <a:ext uri="{9D8B030D-6E8A-4147-A177-3AD203B41FA5}">
                      <a16:colId xmlns:a16="http://schemas.microsoft.com/office/drawing/2014/main" val="20011"/>
                    </a:ext>
                  </a:extLst>
                </a:gridCol>
              </a:tblGrid>
              <a:tr h="1062667">
                <a:tc>
                  <a:txBody>
                    <a:bodyPr/>
                    <a:lstStyle/>
                    <a:p>
                      <a:r>
                        <a:rPr lang="en-US" sz="1050" dirty="0"/>
                        <a:t>Active</a:t>
                      </a:r>
                      <a:r>
                        <a:rPr lang="en-US" sz="1050" baseline="0" dirty="0"/>
                        <a:t> ingredient</a:t>
                      </a:r>
                      <a:endParaRPr lang="en-US" sz="1050" dirty="0"/>
                    </a:p>
                  </a:txBody>
                  <a:tcPr/>
                </a:tc>
                <a:tc>
                  <a:txBody>
                    <a:bodyPr/>
                    <a:lstStyle/>
                    <a:p>
                      <a:r>
                        <a:rPr lang="en-US" sz="1050" dirty="0" err="1"/>
                        <a:t>Mancozeb</a:t>
                      </a:r>
                      <a:endParaRPr lang="en-US" sz="1050" dirty="0"/>
                    </a:p>
                    <a:p>
                      <a:r>
                        <a:rPr lang="en-US" sz="1050" dirty="0"/>
                        <a:t>Group M</a:t>
                      </a:r>
                    </a:p>
                  </a:txBody>
                  <a:tcPr/>
                </a:tc>
                <a:tc>
                  <a:txBody>
                    <a:bodyPr/>
                    <a:lstStyle/>
                    <a:p>
                      <a:r>
                        <a:rPr lang="en-US" sz="1050" dirty="0" err="1"/>
                        <a:t>Metiram</a:t>
                      </a:r>
                      <a:endParaRPr lang="en-US" sz="1050" dirty="0"/>
                    </a:p>
                    <a:p>
                      <a:r>
                        <a:rPr lang="en-US" sz="1050" dirty="0"/>
                        <a:t>Group M</a:t>
                      </a:r>
                    </a:p>
                  </a:txBody>
                  <a:tcPr/>
                </a:tc>
                <a:tc>
                  <a:txBody>
                    <a:bodyPr/>
                    <a:lstStyle/>
                    <a:p>
                      <a:r>
                        <a:rPr lang="en-US" sz="1050" dirty="0"/>
                        <a:t>Ferbam</a:t>
                      </a:r>
                    </a:p>
                    <a:p>
                      <a:r>
                        <a:rPr lang="en-US" sz="1050" dirty="0"/>
                        <a:t>Group M</a:t>
                      </a:r>
                    </a:p>
                  </a:txBody>
                  <a:tcPr/>
                </a:tc>
                <a:tc>
                  <a:txBody>
                    <a:bodyPr/>
                    <a:lstStyle/>
                    <a:p>
                      <a:r>
                        <a:rPr lang="en-US" sz="1050" dirty="0" err="1"/>
                        <a:t>Ziram</a:t>
                      </a:r>
                      <a:endParaRPr lang="en-US" sz="1050" dirty="0"/>
                    </a:p>
                    <a:p>
                      <a:r>
                        <a:rPr lang="en-US" sz="1050" dirty="0"/>
                        <a:t>Group M</a:t>
                      </a:r>
                    </a:p>
                  </a:txBody>
                  <a:tcPr/>
                </a:tc>
                <a:tc>
                  <a:txBody>
                    <a:bodyPr/>
                    <a:lstStyle/>
                    <a:p>
                      <a:r>
                        <a:rPr lang="en-US" sz="1050" dirty="0" err="1"/>
                        <a:t>Thiram</a:t>
                      </a:r>
                      <a:endParaRPr lang="en-US" sz="1050" dirty="0"/>
                    </a:p>
                    <a:p>
                      <a:r>
                        <a:rPr lang="en-US" sz="1050" dirty="0"/>
                        <a:t>Group M</a:t>
                      </a:r>
                    </a:p>
                  </a:txBody>
                  <a:tcPr/>
                </a:tc>
                <a:tc>
                  <a:txBody>
                    <a:bodyPr/>
                    <a:lstStyle/>
                    <a:p>
                      <a:r>
                        <a:rPr lang="en-US" sz="1050" dirty="0" err="1"/>
                        <a:t>Chlorothalonil</a:t>
                      </a:r>
                      <a:endParaRPr lang="en-US" sz="1050" dirty="0"/>
                    </a:p>
                    <a:p>
                      <a:r>
                        <a:rPr lang="en-US" sz="1050" dirty="0"/>
                        <a:t>Group M</a:t>
                      </a:r>
                    </a:p>
                  </a:txBody>
                  <a:tcPr/>
                </a:tc>
                <a:tc>
                  <a:txBody>
                    <a:bodyPr/>
                    <a:lstStyle/>
                    <a:p>
                      <a:r>
                        <a:rPr lang="en-US" sz="1050" dirty="0" err="1"/>
                        <a:t>Iprodione</a:t>
                      </a:r>
                      <a:endParaRPr lang="en-US" sz="1050" dirty="0"/>
                    </a:p>
                    <a:p>
                      <a:r>
                        <a:rPr lang="en-US" sz="1050" dirty="0"/>
                        <a:t>Group</a:t>
                      </a:r>
                      <a:r>
                        <a:rPr lang="en-US" sz="1050" baseline="0" dirty="0"/>
                        <a:t> 2</a:t>
                      </a:r>
                      <a:endParaRPr lang="en-US" sz="1050" dirty="0"/>
                    </a:p>
                  </a:txBody>
                  <a:tcPr/>
                </a:tc>
                <a:tc>
                  <a:txBody>
                    <a:bodyPr/>
                    <a:lstStyle/>
                    <a:p>
                      <a:r>
                        <a:rPr lang="en-US" sz="1050" dirty="0" err="1"/>
                        <a:t>Captan</a:t>
                      </a:r>
                      <a:endParaRPr lang="en-US" sz="1050" dirty="0"/>
                    </a:p>
                    <a:p>
                      <a:r>
                        <a:rPr lang="en-US" sz="1050" dirty="0"/>
                        <a:t>Group M</a:t>
                      </a:r>
                    </a:p>
                  </a:txBody>
                  <a:tcPr/>
                </a:tc>
                <a:tc>
                  <a:txBody>
                    <a:bodyPr/>
                    <a:lstStyle/>
                    <a:p>
                      <a:r>
                        <a:rPr lang="en-US" sz="1050" dirty="0" err="1"/>
                        <a:t>Cypermethrin</a:t>
                      </a:r>
                      <a:endParaRPr lang="en-US" sz="1050" dirty="0"/>
                    </a:p>
                    <a:p>
                      <a:r>
                        <a:rPr lang="en-US" sz="1050" dirty="0"/>
                        <a:t>Group 3</a:t>
                      </a:r>
                    </a:p>
                  </a:txBody>
                  <a:tcPr/>
                </a:tc>
                <a:tc>
                  <a:txBody>
                    <a:bodyPr/>
                    <a:lstStyle/>
                    <a:p>
                      <a:r>
                        <a:rPr lang="en-US" sz="1050" dirty="0"/>
                        <a:t>Imidacloprid</a:t>
                      </a:r>
                    </a:p>
                    <a:p>
                      <a:r>
                        <a:rPr lang="en-US" sz="1050" dirty="0"/>
                        <a:t>Group</a:t>
                      </a:r>
                      <a:r>
                        <a:rPr lang="en-US" sz="1050" baseline="0" dirty="0"/>
                        <a:t> 4</a:t>
                      </a:r>
                      <a:endParaRPr lang="en-US" sz="1050" dirty="0"/>
                    </a:p>
                  </a:txBody>
                  <a:tcPr/>
                </a:tc>
                <a:tc>
                  <a:txBody>
                    <a:bodyPr/>
                    <a:lstStyle/>
                    <a:p>
                      <a:r>
                        <a:rPr lang="el-GR" sz="1050" dirty="0"/>
                        <a:t>Λ</a:t>
                      </a:r>
                      <a:r>
                        <a:rPr lang="en-US" sz="1050" dirty="0"/>
                        <a:t>-</a:t>
                      </a:r>
                      <a:r>
                        <a:rPr lang="en-US" sz="1050" dirty="0" err="1"/>
                        <a:t>cyhalothrin</a:t>
                      </a:r>
                      <a:endParaRPr lang="en-US" sz="1050" dirty="0"/>
                    </a:p>
                    <a:p>
                      <a:r>
                        <a:rPr lang="en-US" sz="1050" dirty="0"/>
                        <a:t>Group 3</a:t>
                      </a:r>
                    </a:p>
                  </a:txBody>
                  <a:tcPr/>
                </a:tc>
                <a:extLst>
                  <a:ext uri="{0D108BD9-81ED-4DB2-BD59-A6C34878D82A}">
                    <a16:rowId xmlns:a16="http://schemas.microsoft.com/office/drawing/2014/main" val="10000"/>
                  </a:ext>
                </a:extLst>
              </a:tr>
              <a:tr h="704728">
                <a:tc>
                  <a:txBody>
                    <a:bodyPr/>
                    <a:lstStyle/>
                    <a:p>
                      <a:r>
                        <a:rPr lang="en-US" sz="1200" dirty="0"/>
                        <a:t>Trade Name</a:t>
                      </a:r>
                    </a:p>
                  </a:txBody>
                  <a:tcPr/>
                </a:tc>
                <a:tc>
                  <a:txBody>
                    <a:bodyPr/>
                    <a:lstStyle/>
                    <a:p>
                      <a:r>
                        <a:rPr lang="en-US" sz="1200" dirty="0" err="1"/>
                        <a:t>Dithane</a:t>
                      </a:r>
                      <a:endParaRPr lang="en-US" sz="1200" dirty="0"/>
                    </a:p>
                  </a:txBody>
                  <a:tcPr/>
                </a:tc>
                <a:tc>
                  <a:txBody>
                    <a:bodyPr/>
                    <a:lstStyle/>
                    <a:p>
                      <a:r>
                        <a:rPr lang="en-US" sz="1200" dirty="0" err="1"/>
                        <a:t>Polyram</a:t>
                      </a:r>
                      <a:endParaRPr lang="en-US" sz="1200" dirty="0"/>
                    </a:p>
                  </a:txBody>
                  <a:tcPr/>
                </a:tc>
                <a:tc>
                  <a:txBody>
                    <a:bodyPr/>
                    <a:lstStyle/>
                    <a:p>
                      <a:r>
                        <a:rPr lang="en-US" sz="1200" dirty="0"/>
                        <a:t>Ferbam</a:t>
                      </a:r>
                    </a:p>
                  </a:txBody>
                  <a:tcPr/>
                </a:tc>
                <a:tc>
                  <a:txBody>
                    <a:bodyPr/>
                    <a:lstStyle/>
                    <a:p>
                      <a:r>
                        <a:rPr lang="en-US" sz="1200" dirty="0" err="1"/>
                        <a:t>Ziram</a:t>
                      </a:r>
                      <a:endParaRPr lang="en-US" sz="1200" dirty="0"/>
                    </a:p>
                  </a:txBody>
                  <a:tcPr/>
                </a:tc>
                <a:tc>
                  <a:txBody>
                    <a:bodyPr/>
                    <a:lstStyle/>
                    <a:p>
                      <a:r>
                        <a:rPr lang="en-US" sz="1200" dirty="0" err="1"/>
                        <a:t>Thiram</a:t>
                      </a:r>
                      <a:endParaRPr lang="en-US" sz="1200" dirty="0"/>
                    </a:p>
                  </a:txBody>
                  <a:tcPr/>
                </a:tc>
                <a:tc>
                  <a:txBody>
                    <a:bodyPr/>
                    <a:lstStyle/>
                    <a:p>
                      <a:r>
                        <a:rPr lang="en-US" sz="1200" dirty="0"/>
                        <a:t>Bravo</a:t>
                      </a:r>
                    </a:p>
                  </a:txBody>
                  <a:tcPr/>
                </a:tc>
                <a:tc>
                  <a:txBody>
                    <a:bodyPr/>
                    <a:lstStyle/>
                    <a:p>
                      <a:r>
                        <a:rPr lang="en-US" sz="1200" dirty="0" err="1"/>
                        <a:t>Rovral</a:t>
                      </a:r>
                      <a:endParaRPr lang="en-US" sz="1200" dirty="0"/>
                    </a:p>
                  </a:txBody>
                  <a:tcPr/>
                </a:tc>
                <a:tc>
                  <a:txBody>
                    <a:bodyPr/>
                    <a:lstStyle/>
                    <a:p>
                      <a:r>
                        <a:rPr lang="en-US" sz="1200" dirty="0" err="1"/>
                        <a:t>Captan</a:t>
                      </a:r>
                      <a:endParaRPr lang="en-US" sz="1200" dirty="0"/>
                    </a:p>
                  </a:txBody>
                  <a:tcPr/>
                </a:tc>
                <a:tc>
                  <a:txBody>
                    <a:bodyPr/>
                    <a:lstStyle/>
                    <a:p>
                      <a:r>
                        <a:rPr lang="en-US" sz="1200" dirty="0"/>
                        <a:t>Ripcord</a:t>
                      </a:r>
                    </a:p>
                  </a:txBody>
                  <a:tcPr/>
                </a:tc>
                <a:tc>
                  <a:txBody>
                    <a:bodyPr/>
                    <a:lstStyle/>
                    <a:p>
                      <a:r>
                        <a:rPr lang="en-US" sz="1200" b="1" dirty="0"/>
                        <a:t>Admire</a:t>
                      </a:r>
                    </a:p>
                  </a:txBody>
                  <a:tcPr/>
                </a:tc>
                <a:tc>
                  <a:txBody>
                    <a:bodyPr/>
                    <a:lstStyle/>
                    <a:p>
                      <a:r>
                        <a:rPr lang="en-US" sz="1200" b="1" dirty="0"/>
                        <a:t>Matador</a:t>
                      </a:r>
                    </a:p>
                  </a:txBody>
                  <a:tcPr/>
                </a:tc>
                <a:extLst>
                  <a:ext uri="{0D108BD9-81ED-4DB2-BD59-A6C34878D82A}">
                    <a16:rowId xmlns:a16="http://schemas.microsoft.com/office/drawing/2014/main" val="10001"/>
                  </a:ext>
                </a:extLst>
              </a:tr>
              <a:tr h="664168">
                <a:tc>
                  <a:txBody>
                    <a:bodyPr/>
                    <a:lstStyle/>
                    <a:p>
                      <a:r>
                        <a:rPr lang="en-US" sz="1200" dirty="0"/>
                        <a:t>Status</a:t>
                      </a:r>
                    </a:p>
                  </a:txBody>
                  <a:tcPr/>
                </a:tc>
                <a:tc>
                  <a:txBody>
                    <a:bodyPr/>
                    <a:lstStyle/>
                    <a:p>
                      <a:r>
                        <a:rPr lang="en-US" sz="1200" dirty="0"/>
                        <a:t>March 2018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March 2018</a:t>
                      </a:r>
                    </a:p>
                  </a:txBody>
                  <a:tcPr/>
                </a:tc>
                <a:tc>
                  <a:txBody>
                    <a:bodyPr/>
                    <a:lstStyle/>
                    <a:p>
                      <a:r>
                        <a:rPr lang="en-US" sz="1200" dirty="0"/>
                        <a:t>June 2018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June 2018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June 2018</a:t>
                      </a:r>
                    </a:p>
                  </a:txBody>
                  <a:tcPr/>
                </a:tc>
                <a:tc>
                  <a:txBody>
                    <a:bodyPr/>
                    <a:lstStyle/>
                    <a:p>
                      <a:r>
                        <a:rPr lang="en-US" sz="1200" dirty="0"/>
                        <a:t>March 2018</a:t>
                      </a:r>
                    </a:p>
                  </a:txBody>
                  <a:tcPr/>
                </a:tc>
                <a:tc>
                  <a:txBody>
                    <a:bodyPr/>
                    <a:lstStyle/>
                    <a:p>
                      <a:r>
                        <a:rPr lang="en-US" sz="1200" dirty="0"/>
                        <a:t>March 2018</a:t>
                      </a:r>
                    </a:p>
                  </a:txBody>
                  <a:tcPr/>
                </a:tc>
                <a:tc>
                  <a:txBody>
                    <a:bodyPr/>
                    <a:lstStyle/>
                    <a:p>
                      <a:r>
                        <a:rPr lang="en-US" sz="1200" dirty="0"/>
                        <a:t>March 2018</a:t>
                      </a:r>
                    </a:p>
                  </a:txBody>
                  <a:tcPr/>
                </a:tc>
                <a:tc>
                  <a:txBody>
                    <a:bodyPr/>
                    <a:lstStyle/>
                    <a:p>
                      <a:r>
                        <a:rPr lang="en-US" sz="1200" dirty="0"/>
                        <a:t>Sept 2018</a:t>
                      </a:r>
                    </a:p>
                  </a:txBody>
                  <a:tcPr/>
                </a:tc>
                <a:tc>
                  <a:txBody>
                    <a:bodyPr/>
                    <a:lstStyle/>
                    <a:p>
                      <a:r>
                        <a:rPr lang="en-US" sz="1200" b="1" dirty="0"/>
                        <a:t>Dec 2018</a:t>
                      </a:r>
                    </a:p>
                  </a:txBody>
                  <a:tcPr/>
                </a:tc>
                <a:tc>
                  <a:txBody>
                    <a:bodyPr/>
                    <a:lstStyle/>
                    <a:p>
                      <a:r>
                        <a:rPr lang="en-US" sz="1200" b="1" dirty="0"/>
                        <a:t>March 2019</a:t>
                      </a:r>
                    </a:p>
                  </a:txBody>
                  <a:tcPr/>
                </a:tc>
                <a:extLst>
                  <a:ext uri="{0D108BD9-81ED-4DB2-BD59-A6C34878D82A}">
                    <a16:rowId xmlns:a16="http://schemas.microsoft.com/office/drawing/2014/main" val="10002"/>
                  </a:ext>
                </a:extLst>
              </a:tr>
              <a:tr h="1461168">
                <a:tc>
                  <a:txBody>
                    <a:bodyPr/>
                    <a:lstStyle/>
                    <a:p>
                      <a:r>
                        <a:rPr lang="en-US" sz="1200" dirty="0"/>
                        <a:t>Proposed decision</a:t>
                      </a:r>
                    </a:p>
                  </a:txBody>
                  <a:tcPr/>
                </a:tc>
                <a:tc>
                  <a:txBody>
                    <a:bodyPr/>
                    <a:lstStyle/>
                    <a:p>
                      <a:r>
                        <a:rPr lang="en-US" sz="1200" dirty="0"/>
                        <a:t>Cancel all uses</a:t>
                      </a:r>
                    </a:p>
                  </a:txBody>
                  <a:tcPr/>
                </a:tc>
                <a:tc>
                  <a:txBody>
                    <a:bodyPr/>
                    <a:lstStyle/>
                    <a:p>
                      <a:r>
                        <a:rPr lang="en-US" sz="1200" dirty="0"/>
                        <a:t>Cancel all uses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Cancel all uses</a:t>
                      </a:r>
                    </a:p>
                    <a:p>
                      <a:endParaRPr 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Cancel all uses</a:t>
                      </a:r>
                    </a:p>
                    <a:p>
                      <a:endParaRPr 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Cancel all uses</a:t>
                      </a:r>
                    </a:p>
                    <a:p>
                      <a:endParaRPr lang="en-US" sz="1200" dirty="0"/>
                    </a:p>
                  </a:txBody>
                  <a:tcPr/>
                </a:tc>
                <a:tc>
                  <a:txBody>
                    <a:bodyPr/>
                    <a:lstStyle/>
                    <a:p>
                      <a:r>
                        <a:rPr lang="en-US" sz="1200" dirty="0"/>
                        <a:t>Cancel certain</a:t>
                      </a:r>
                      <a:r>
                        <a:rPr lang="en-US" sz="1200" baseline="0" dirty="0"/>
                        <a:t> uses; limit rest</a:t>
                      </a:r>
                      <a:endParaRPr 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Cancel all uses</a:t>
                      </a:r>
                    </a:p>
                    <a:p>
                      <a:endParaRPr 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Cancel certain</a:t>
                      </a:r>
                      <a:r>
                        <a:rPr lang="en-US" sz="1200" baseline="0" dirty="0"/>
                        <a:t> uses; limit rest</a:t>
                      </a:r>
                      <a:endParaRPr lang="en-US" sz="1200" dirty="0"/>
                    </a:p>
                  </a:txBody>
                  <a:tcPr/>
                </a:tc>
                <a:tc>
                  <a:txBody>
                    <a:bodyPr/>
                    <a:lstStyle/>
                    <a:p>
                      <a:r>
                        <a:rPr lang="en-US" sz="1200" dirty="0"/>
                        <a:t>Fewer</a:t>
                      </a:r>
                      <a:r>
                        <a:rPr lang="en-US" sz="1200" baseline="0" dirty="0"/>
                        <a:t> applications</a:t>
                      </a:r>
                      <a:endParaRPr lang="en-US" sz="1200" dirty="0"/>
                    </a:p>
                  </a:txBody>
                  <a:tcPr/>
                </a:tc>
                <a:tc>
                  <a:txBody>
                    <a:bodyPr/>
                    <a:lstStyle/>
                    <a:p>
                      <a:r>
                        <a:rPr lang="en-US" sz="1200" b="1" dirty="0"/>
                        <a:t>Cancel all ag uses</a:t>
                      </a:r>
                    </a:p>
                  </a:txBody>
                  <a:tcPr/>
                </a:tc>
                <a:tc>
                  <a:txBody>
                    <a:bodyPr/>
                    <a:lstStyle/>
                    <a:p>
                      <a:r>
                        <a:rPr lang="en-US" sz="1200" b="1" dirty="0"/>
                        <a:t>Cancel most uses</a:t>
                      </a:r>
                    </a:p>
                  </a:txBody>
                  <a:tcPr/>
                </a:tc>
                <a:extLst>
                  <a:ext uri="{0D108BD9-81ED-4DB2-BD59-A6C34878D82A}">
                    <a16:rowId xmlns:a16="http://schemas.microsoft.com/office/drawing/2014/main" val="10003"/>
                  </a:ext>
                </a:extLst>
              </a:tr>
            </a:tbl>
          </a:graphicData>
        </a:graphic>
      </p:graphicFrame>
      <p:sp>
        <p:nvSpPr>
          <p:cNvPr id="5" name="Oval 4">
            <a:extLst>
              <a:ext uri="{FF2B5EF4-FFF2-40B4-BE49-F238E27FC236}">
                <a16:creationId xmlns:a16="http://schemas.microsoft.com/office/drawing/2014/main" id="{78817E16-C66D-46D9-A64C-00476350FF0E}"/>
              </a:ext>
            </a:extLst>
          </p:cNvPr>
          <p:cNvSpPr/>
          <p:nvPr/>
        </p:nvSpPr>
        <p:spPr>
          <a:xfrm>
            <a:off x="7273159" y="1593669"/>
            <a:ext cx="1056458" cy="33310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3342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44927-667E-4734-B328-01E5E4FC81BC}"/>
              </a:ext>
            </a:extLst>
          </p:cNvPr>
          <p:cNvSpPr>
            <a:spLocks noGrp="1"/>
          </p:cNvSpPr>
          <p:nvPr>
            <p:ph type="title"/>
          </p:nvPr>
        </p:nvSpPr>
        <p:spPr/>
        <p:txBody>
          <a:bodyPr/>
          <a:lstStyle/>
          <a:p>
            <a:r>
              <a:rPr lang="en-CA" dirty="0"/>
              <a:t>Overview of PMRA Re-Evaluation of </a:t>
            </a:r>
            <a:r>
              <a:rPr lang="en-CA" dirty="0" err="1"/>
              <a:t>Neonics</a:t>
            </a:r>
            <a:endParaRPr lang="en-CA" dirty="0"/>
          </a:p>
        </p:txBody>
      </p:sp>
      <p:graphicFrame>
        <p:nvGraphicFramePr>
          <p:cNvPr id="4" name="object 3">
            <a:extLst>
              <a:ext uri="{FF2B5EF4-FFF2-40B4-BE49-F238E27FC236}">
                <a16:creationId xmlns:a16="http://schemas.microsoft.com/office/drawing/2014/main" id="{76C3AE37-4776-494A-A312-4C9C9EC8555D}"/>
              </a:ext>
            </a:extLst>
          </p:cNvPr>
          <p:cNvGraphicFramePr>
            <a:graphicFrameLocks noGrp="1"/>
          </p:cNvGraphicFramePr>
          <p:nvPr>
            <p:extLst>
              <p:ext uri="{D42A27DB-BD31-4B8C-83A1-F6EECF244321}">
                <p14:modId xmlns:p14="http://schemas.microsoft.com/office/powerpoint/2010/main" val="1907500881"/>
              </p:ext>
            </p:extLst>
          </p:nvPr>
        </p:nvGraphicFramePr>
        <p:xfrm>
          <a:off x="274319" y="1436913"/>
          <a:ext cx="8490857" cy="4376056"/>
        </p:xfrm>
        <a:graphic>
          <a:graphicData uri="http://schemas.openxmlformats.org/drawingml/2006/table">
            <a:tbl>
              <a:tblPr firstRow="1" bandRow="1">
                <a:tableStyleId>{2D5ABB26-0587-4C30-8999-92F81FD0307C}</a:tableStyleId>
              </a:tblPr>
              <a:tblGrid>
                <a:gridCol w="1393154">
                  <a:extLst>
                    <a:ext uri="{9D8B030D-6E8A-4147-A177-3AD203B41FA5}">
                      <a16:colId xmlns:a16="http://schemas.microsoft.com/office/drawing/2014/main" val="20000"/>
                    </a:ext>
                  </a:extLst>
                </a:gridCol>
                <a:gridCol w="2278955">
                  <a:extLst>
                    <a:ext uri="{9D8B030D-6E8A-4147-A177-3AD203B41FA5}">
                      <a16:colId xmlns:a16="http://schemas.microsoft.com/office/drawing/2014/main" val="20001"/>
                    </a:ext>
                  </a:extLst>
                </a:gridCol>
                <a:gridCol w="2494561">
                  <a:extLst>
                    <a:ext uri="{9D8B030D-6E8A-4147-A177-3AD203B41FA5}">
                      <a16:colId xmlns:a16="http://schemas.microsoft.com/office/drawing/2014/main" val="20002"/>
                    </a:ext>
                  </a:extLst>
                </a:gridCol>
                <a:gridCol w="2324187">
                  <a:extLst>
                    <a:ext uri="{9D8B030D-6E8A-4147-A177-3AD203B41FA5}">
                      <a16:colId xmlns:a16="http://schemas.microsoft.com/office/drawing/2014/main" val="20003"/>
                    </a:ext>
                  </a:extLst>
                </a:gridCol>
              </a:tblGrid>
              <a:tr h="1422220">
                <a:tc>
                  <a:txBody>
                    <a:bodyPr/>
                    <a:lstStyle/>
                    <a:p>
                      <a:pPr marL="268605" marR="260350" indent="161925">
                        <a:lnSpc>
                          <a:spcPct val="100000"/>
                        </a:lnSpc>
                      </a:pPr>
                      <a:r>
                        <a:rPr sz="1200" b="1" dirty="0">
                          <a:solidFill>
                            <a:srgbClr val="FFFFFF"/>
                          </a:solidFill>
                          <a:latin typeface="Arial"/>
                          <a:cs typeface="Arial"/>
                        </a:rPr>
                        <a:t>Active Ingredient</a:t>
                      </a:r>
                      <a:endParaRPr sz="1200" dirty="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99CCCC"/>
                    </a:solidFill>
                  </a:tcPr>
                </a:tc>
                <a:tc>
                  <a:txBody>
                    <a:bodyPr/>
                    <a:lstStyle/>
                    <a:p>
                      <a:pPr marL="130175" marR="121285" algn="ctr">
                        <a:lnSpc>
                          <a:spcPct val="100000"/>
                        </a:lnSpc>
                      </a:pPr>
                      <a:r>
                        <a:rPr sz="1200" b="1" dirty="0">
                          <a:solidFill>
                            <a:srgbClr val="FFFFFF"/>
                          </a:solidFill>
                          <a:latin typeface="Arial"/>
                          <a:cs typeface="Arial"/>
                        </a:rPr>
                        <a:t>Pollinator</a:t>
                      </a:r>
                      <a:r>
                        <a:rPr sz="1200" b="1" spc="-15" dirty="0">
                          <a:solidFill>
                            <a:srgbClr val="FFFFFF"/>
                          </a:solidFill>
                          <a:latin typeface="Arial"/>
                          <a:cs typeface="Arial"/>
                        </a:rPr>
                        <a:t> </a:t>
                      </a:r>
                      <a:r>
                        <a:rPr sz="1200" b="1" dirty="0">
                          <a:solidFill>
                            <a:srgbClr val="FFFFFF"/>
                          </a:solidFill>
                          <a:latin typeface="Arial"/>
                          <a:cs typeface="Arial"/>
                        </a:rPr>
                        <a:t>Re-eval</a:t>
                      </a:r>
                      <a:r>
                        <a:rPr sz="1200" b="1" spc="-10" dirty="0">
                          <a:solidFill>
                            <a:srgbClr val="FFFFFF"/>
                          </a:solidFill>
                          <a:latin typeface="Arial"/>
                          <a:cs typeface="Arial"/>
                        </a:rPr>
                        <a:t>u</a:t>
                      </a:r>
                      <a:r>
                        <a:rPr sz="1200" b="1" dirty="0">
                          <a:solidFill>
                            <a:srgbClr val="FFFFFF"/>
                          </a:solidFill>
                          <a:latin typeface="Arial"/>
                          <a:cs typeface="Arial"/>
                        </a:rPr>
                        <a:t>ation </a:t>
                      </a:r>
                      <a:r>
                        <a:rPr sz="1100" b="1" i="1" spc="-45" dirty="0">
                          <a:solidFill>
                            <a:srgbClr val="FFFFFF"/>
                          </a:solidFill>
                          <a:latin typeface="Arial"/>
                          <a:cs typeface="Arial"/>
                        </a:rPr>
                        <a:t>T</a:t>
                      </a:r>
                      <a:r>
                        <a:rPr sz="1100" b="1" i="1" spc="-5" dirty="0">
                          <a:solidFill>
                            <a:srgbClr val="FFFFFF"/>
                          </a:solidFill>
                          <a:latin typeface="Arial"/>
                          <a:cs typeface="Arial"/>
                        </a:rPr>
                        <a:t>argete</a:t>
                      </a:r>
                      <a:r>
                        <a:rPr sz="1100" b="1" i="1" dirty="0">
                          <a:solidFill>
                            <a:srgbClr val="FFFFFF"/>
                          </a:solidFill>
                          <a:latin typeface="Arial"/>
                          <a:cs typeface="Arial"/>
                        </a:rPr>
                        <a:t>d </a:t>
                      </a:r>
                      <a:r>
                        <a:rPr sz="1100" b="1" i="1" spc="-5" dirty="0">
                          <a:solidFill>
                            <a:srgbClr val="FFFFFF"/>
                          </a:solidFill>
                          <a:latin typeface="Arial"/>
                          <a:cs typeface="Arial"/>
                        </a:rPr>
                        <a:t>Re-evaluation </a:t>
                      </a:r>
                      <a:r>
                        <a:rPr sz="1100" b="1" i="1" dirty="0">
                          <a:solidFill>
                            <a:srgbClr val="FFFFFF"/>
                          </a:solidFill>
                          <a:latin typeface="Arial"/>
                          <a:cs typeface="Arial"/>
                        </a:rPr>
                        <a:t>initiated</a:t>
                      </a:r>
                      <a:r>
                        <a:rPr sz="1100" b="1" i="1" spc="5" dirty="0">
                          <a:solidFill>
                            <a:srgbClr val="FFFFFF"/>
                          </a:solidFill>
                          <a:latin typeface="Arial"/>
                          <a:cs typeface="Arial"/>
                        </a:rPr>
                        <a:t> </a:t>
                      </a:r>
                      <a:r>
                        <a:rPr sz="1100" b="1" i="1" dirty="0">
                          <a:solidFill>
                            <a:srgbClr val="FFFFFF"/>
                          </a:solidFill>
                          <a:latin typeface="Arial"/>
                          <a:cs typeface="Arial"/>
                        </a:rPr>
                        <a:t>by</a:t>
                      </a:r>
                      <a:r>
                        <a:rPr sz="1100" b="1" i="1" spc="5" dirty="0">
                          <a:solidFill>
                            <a:srgbClr val="FFFFFF"/>
                          </a:solidFill>
                          <a:latin typeface="Arial"/>
                          <a:cs typeface="Arial"/>
                        </a:rPr>
                        <a:t> </a:t>
                      </a:r>
                      <a:r>
                        <a:rPr sz="1100" b="1" i="1" dirty="0">
                          <a:solidFill>
                            <a:srgbClr val="FFFFFF"/>
                          </a:solidFill>
                          <a:latin typeface="Arial"/>
                          <a:cs typeface="Arial"/>
                        </a:rPr>
                        <a:t>P</a:t>
                      </a:r>
                      <a:r>
                        <a:rPr sz="1100" b="1" i="1" spc="-20" dirty="0">
                          <a:solidFill>
                            <a:srgbClr val="FFFFFF"/>
                          </a:solidFill>
                          <a:latin typeface="Arial"/>
                          <a:cs typeface="Arial"/>
                        </a:rPr>
                        <a:t>M</a:t>
                      </a:r>
                      <a:r>
                        <a:rPr sz="1100" b="1" i="1" dirty="0">
                          <a:solidFill>
                            <a:srgbClr val="FFFFFF"/>
                          </a:solidFill>
                          <a:latin typeface="Arial"/>
                          <a:cs typeface="Arial"/>
                        </a:rPr>
                        <a:t>RA</a:t>
                      </a:r>
                      <a:endParaRPr sz="1100">
                        <a:latin typeface="Arial"/>
                        <a:cs typeface="Arial"/>
                      </a:endParaRPr>
                    </a:p>
                    <a:p>
                      <a:pPr algn="ctr">
                        <a:lnSpc>
                          <a:spcPct val="100000"/>
                        </a:lnSpc>
                        <a:spcBef>
                          <a:spcPts val="595"/>
                        </a:spcBef>
                      </a:pPr>
                      <a:r>
                        <a:rPr sz="1200" b="1" dirty="0">
                          <a:solidFill>
                            <a:srgbClr val="FFFFFF"/>
                          </a:solidFill>
                          <a:latin typeface="Arial"/>
                          <a:cs typeface="Arial"/>
                        </a:rPr>
                        <a:t>(Environment</a:t>
                      </a:r>
                      <a:r>
                        <a:rPr sz="1200" b="1" spc="-15" dirty="0">
                          <a:solidFill>
                            <a:srgbClr val="FFFFFF"/>
                          </a:solidFill>
                          <a:latin typeface="Arial"/>
                          <a:cs typeface="Arial"/>
                        </a:rPr>
                        <a:t> </a:t>
                      </a:r>
                      <a:r>
                        <a:rPr sz="1200" b="1" dirty="0">
                          <a:solidFill>
                            <a:srgbClr val="FFFFFF"/>
                          </a:solidFill>
                          <a:latin typeface="Arial"/>
                          <a:cs typeface="Arial"/>
                        </a:rPr>
                        <a:t>onl</a:t>
                      </a:r>
                      <a:r>
                        <a:rPr sz="1200" b="1" spc="-20" dirty="0">
                          <a:solidFill>
                            <a:srgbClr val="FFFFFF"/>
                          </a:solidFill>
                          <a:latin typeface="Arial"/>
                          <a:cs typeface="Arial"/>
                        </a:rPr>
                        <a:t>y</a:t>
                      </a:r>
                      <a:r>
                        <a:rPr sz="1200" b="1" dirty="0">
                          <a:solidFill>
                            <a:srgbClr val="FFFFFF"/>
                          </a:solidFill>
                          <a:latin typeface="Arial"/>
                          <a:cs typeface="Arial"/>
                        </a:rPr>
                        <a:t>)</a:t>
                      </a:r>
                      <a:endParaRPr sz="12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99CCCC"/>
                    </a:solidFill>
                  </a:tcPr>
                </a:tc>
                <a:tc>
                  <a:txBody>
                    <a:bodyPr/>
                    <a:lstStyle/>
                    <a:p>
                      <a:pPr algn="ctr">
                        <a:lnSpc>
                          <a:spcPct val="100000"/>
                        </a:lnSpc>
                      </a:pPr>
                      <a:r>
                        <a:rPr sz="1200" b="1" spc="-5" dirty="0">
                          <a:solidFill>
                            <a:srgbClr val="FFFFFF"/>
                          </a:solidFill>
                          <a:latin typeface="Arial"/>
                          <a:cs typeface="Arial"/>
                        </a:rPr>
                        <a:t>C</a:t>
                      </a:r>
                      <a:r>
                        <a:rPr sz="1200" b="1" spc="-20" dirty="0">
                          <a:solidFill>
                            <a:srgbClr val="FFFFFF"/>
                          </a:solidFill>
                          <a:latin typeface="Arial"/>
                          <a:cs typeface="Arial"/>
                        </a:rPr>
                        <a:t>y</a:t>
                      </a:r>
                      <a:r>
                        <a:rPr sz="1200" b="1" spc="-5" dirty="0">
                          <a:solidFill>
                            <a:srgbClr val="FFFFFF"/>
                          </a:solidFill>
                          <a:latin typeface="Arial"/>
                          <a:cs typeface="Arial"/>
                        </a:rPr>
                        <a:t>clica</a:t>
                      </a:r>
                      <a:r>
                        <a:rPr sz="1200" b="1" dirty="0">
                          <a:solidFill>
                            <a:srgbClr val="FFFFFF"/>
                          </a:solidFill>
                          <a:latin typeface="Arial"/>
                          <a:cs typeface="Arial"/>
                        </a:rPr>
                        <a:t>l</a:t>
                      </a:r>
                      <a:r>
                        <a:rPr sz="1200" b="1" spc="-10" dirty="0">
                          <a:solidFill>
                            <a:srgbClr val="FFFFFF"/>
                          </a:solidFill>
                          <a:latin typeface="Arial"/>
                          <a:cs typeface="Arial"/>
                        </a:rPr>
                        <a:t> </a:t>
                      </a:r>
                      <a:r>
                        <a:rPr sz="1200" b="1" spc="-5" dirty="0">
                          <a:solidFill>
                            <a:srgbClr val="FFFFFF"/>
                          </a:solidFill>
                          <a:latin typeface="Arial"/>
                          <a:cs typeface="Arial"/>
                        </a:rPr>
                        <a:t>Re-evaluation</a:t>
                      </a:r>
                      <a:endParaRPr sz="1200">
                        <a:latin typeface="Arial"/>
                        <a:cs typeface="Arial"/>
                      </a:endParaRPr>
                    </a:p>
                    <a:p>
                      <a:pPr algn="ctr">
                        <a:lnSpc>
                          <a:spcPct val="100000"/>
                        </a:lnSpc>
                      </a:pPr>
                      <a:r>
                        <a:rPr sz="1100" b="1" i="1" spc="-5" dirty="0">
                          <a:solidFill>
                            <a:srgbClr val="FFFFFF"/>
                          </a:solidFill>
                          <a:latin typeface="Arial"/>
                          <a:cs typeface="Arial"/>
                        </a:rPr>
                        <a:t>PC</a:t>
                      </a:r>
                      <a:r>
                        <a:rPr sz="1100" b="1" i="1" spc="-95" dirty="0">
                          <a:solidFill>
                            <a:srgbClr val="FFFFFF"/>
                          </a:solidFill>
                          <a:latin typeface="Arial"/>
                          <a:cs typeface="Arial"/>
                        </a:rPr>
                        <a:t>P</a:t>
                      </a:r>
                      <a:r>
                        <a:rPr sz="1100" b="1" i="1" dirty="0">
                          <a:solidFill>
                            <a:srgbClr val="FFFFFF"/>
                          </a:solidFill>
                          <a:latin typeface="Arial"/>
                          <a:cs typeface="Arial"/>
                        </a:rPr>
                        <a:t>A</a:t>
                      </a:r>
                      <a:r>
                        <a:rPr sz="1100" b="1" i="1" spc="-45" dirty="0">
                          <a:solidFill>
                            <a:srgbClr val="FFFFFF"/>
                          </a:solidFill>
                          <a:latin typeface="Arial"/>
                          <a:cs typeface="Arial"/>
                        </a:rPr>
                        <a:t> </a:t>
                      </a:r>
                      <a:r>
                        <a:rPr sz="1100" b="1" i="1" spc="-5" dirty="0">
                          <a:solidFill>
                            <a:srgbClr val="FFFFFF"/>
                          </a:solidFill>
                          <a:latin typeface="Arial"/>
                          <a:cs typeface="Arial"/>
                        </a:rPr>
                        <a:t>s.16(2)</a:t>
                      </a:r>
                      <a:endParaRPr sz="1100">
                        <a:latin typeface="Arial"/>
                        <a:cs typeface="Arial"/>
                      </a:endParaRPr>
                    </a:p>
                    <a:p>
                      <a:pPr marL="539750" marR="533400" algn="ctr">
                        <a:lnSpc>
                          <a:spcPct val="100000"/>
                        </a:lnSpc>
                        <a:spcBef>
                          <a:spcPts val="595"/>
                        </a:spcBef>
                      </a:pPr>
                      <a:r>
                        <a:rPr sz="1200" b="1" spc="-5" dirty="0">
                          <a:solidFill>
                            <a:srgbClr val="FFFFFF"/>
                          </a:solidFill>
                          <a:latin typeface="Arial"/>
                          <a:cs typeface="Arial"/>
                        </a:rPr>
                        <a:t>(Huma</a:t>
                      </a:r>
                      <a:r>
                        <a:rPr sz="1200" b="1" dirty="0">
                          <a:solidFill>
                            <a:srgbClr val="FFFFFF"/>
                          </a:solidFill>
                          <a:latin typeface="Arial"/>
                          <a:cs typeface="Arial"/>
                        </a:rPr>
                        <a:t>n</a:t>
                      </a:r>
                      <a:r>
                        <a:rPr sz="1200" b="1" spc="-10" dirty="0">
                          <a:solidFill>
                            <a:srgbClr val="FFFFFF"/>
                          </a:solidFill>
                          <a:latin typeface="Arial"/>
                          <a:cs typeface="Arial"/>
                        </a:rPr>
                        <a:t> </a:t>
                      </a:r>
                      <a:r>
                        <a:rPr sz="1200" b="1" spc="-5" dirty="0">
                          <a:solidFill>
                            <a:srgbClr val="FFFFFF"/>
                          </a:solidFill>
                          <a:latin typeface="Arial"/>
                          <a:cs typeface="Arial"/>
                        </a:rPr>
                        <a:t>Healt</a:t>
                      </a:r>
                      <a:r>
                        <a:rPr sz="1200" b="1" dirty="0">
                          <a:solidFill>
                            <a:srgbClr val="FFFFFF"/>
                          </a:solidFill>
                          <a:latin typeface="Arial"/>
                          <a:cs typeface="Arial"/>
                        </a:rPr>
                        <a:t>h</a:t>
                      </a:r>
                      <a:r>
                        <a:rPr sz="1200" b="1" spc="-20" dirty="0">
                          <a:solidFill>
                            <a:srgbClr val="FFFFFF"/>
                          </a:solidFill>
                          <a:latin typeface="Arial"/>
                          <a:cs typeface="Arial"/>
                        </a:rPr>
                        <a:t> </a:t>
                      </a:r>
                      <a:r>
                        <a:rPr sz="1200" b="1" dirty="0">
                          <a:solidFill>
                            <a:srgbClr val="FFFFFF"/>
                          </a:solidFill>
                          <a:latin typeface="Arial"/>
                          <a:cs typeface="Arial"/>
                        </a:rPr>
                        <a:t>&amp; Environment)</a:t>
                      </a:r>
                      <a:endParaRPr sz="12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99CCCC"/>
                    </a:solidFill>
                  </a:tcPr>
                </a:tc>
                <a:tc>
                  <a:txBody>
                    <a:bodyPr/>
                    <a:lstStyle/>
                    <a:p>
                      <a:pPr algn="ctr">
                        <a:lnSpc>
                          <a:spcPct val="100000"/>
                        </a:lnSpc>
                      </a:pPr>
                      <a:r>
                        <a:rPr sz="1200" b="1" dirty="0">
                          <a:solidFill>
                            <a:srgbClr val="FFFFFF"/>
                          </a:solidFill>
                          <a:latin typeface="Arial"/>
                          <a:cs typeface="Arial"/>
                        </a:rPr>
                        <a:t>Special</a:t>
                      </a:r>
                      <a:r>
                        <a:rPr sz="1200" b="1" spc="-20" dirty="0">
                          <a:solidFill>
                            <a:srgbClr val="FFFFFF"/>
                          </a:solidFill>
                          <a:latin typeface="Arial"/>
                          <a:cs typeface="Arial"/>
                        </a:rPr>
                        <a:t> </a:t>
                      </a:r>
                      <a:r>
                        <a:rPr sz="1200" b="1" dirty="0">
                          <a:solidFill>
                            <a:srgbClr val="FFFFFF"/>
                          </a:solidFill>
                          <a:latin typeface="Arial"/>
                          <a:cs typeface="Arial"/>
                        </a:rPr>
                        <a:t>Review</a:t>
                      </a:r>
                      <a:endParaRPr sz="1200">
                        <a:latin typeface="Arial"/>
                        <a:cs typeface="Arial"/>
                      </a:endParaRPr>
                    </a:p>
                    <a:p>
                      <a:pPr algn="ctr">
                        <a:lnSpc>
                          <a:spcPct val="100000"/>
                        </a:lnSpc>
                      </a:pPr>
                      <a:r>
                        <a:rPr sz="1100" b="1" i="1" spc="-5" dirty="0">
                          <a:solidFill>
                            <a:srgbClr val="FFFFFF"/>
                          </a:solidFill>
                          <a:latin typeface="Arial"/>
                          <a:cs typeface="Arial"/>
                        </a:rPr>
                        <a:t>PC</a:t>
                      </a:r>
                      <a:r>
                        <a:rPr sz="1100" b="1" i="1" spc="-95" dirty="0">
                          <a:solidFill>
                            <a:srgbClr val="FFFFFF"/>
                          </a:solidFill>
                          <a:latin typeface="Arial"/>
                          <a:cs typeface="Arial"/>
                        </a:rPr>
                        <a:t>P</a:t>
                      </a:r>
                      <a:r>
                        <a:rPr sz="1100" b="1" i="1" dirty="0">
                          <a:solidFill>
                            <a:srgbClr val="FFFFFF"/>
                          </a:solidFill>
                          <a:latin typeface="Arial"/>
                          <a:cs typeface="Arial"/>
                        </a:rPr>
                        <a:t>A</a:t>
                      </a:r>
                      <a:r>
                        <a:rPr sz="1100" b="1" i="1" spc="-45" dirty="0">
                          <a:solidFill>
                            <a:srgbClr val="FFFFFF"/>
                          </a:solidFill>
                          <a:latin typeface="Arial"/>
                          <a:cs typeface="Arial"/>
                        </a:rPr>
                        <a:t> </a:t>
                      </a:r>
                      <a:r>
                        <a:rPr sz="1100" b="1" i="1" spc="-5" dirty="0">
                          <a:solidFill>
                            <a:srgbClr val="FFFFFF"/>
                          </a:solidFill>
                          <a:latin typeface="Arial"/>
                          <a:cs typeface="Arial"/>
                        </a:rPr>
                        <a:t>s.17(1)</a:t>
                      </a:r>
                      <a:endParaRPr sz="1100">
                        <a:latin typeface="Arial"/>
                        <a:cs typeface="Arial"/>
                      </a:endParaRPr>
                    </a:p>
                    <a:p>
                      <a:pPr algn="ctr">
                        <a:lnSpc>
                          <a:spcPct val="100000"/>
                        </a:lnSpc>
                        <a:spcBef>
                          <a:spcPts val="595"/>
                        </a:spcBef>
                      </a:pPr>
                      <a:r>
                        <a:rPr sz="1200" b="1" dirty="0">
                          <a:solidFill>
                            <a:srgbClr val="FFFFFF"/>
                          </a:solidFill>
                          <a:latin typeface="Arial"/>
                          <a:cs typeface="Arial"/>
                        </a:rPr>
                        <a:t>(Environment</a:t>
                      </a:r>
                      <a:r>
                        <a:rPr sz="1200" b="1" spc="-15" dirty="0">
                          <a:solidFill>
                            <a:srgbClr val="FFFFFF"/>
                          </a:solidFill>
                          <a:latin typeface="Arial"/>
                          <a:cs typeface="Arial"/>
                        </a:rPr>
                        <a:t> </a:t>
                      </a:r>
                      <a:r>
                        <a:rPr sz="1200" b="1" dirty="0">
                          <a:solidFill>
                            <a:srgbClr val="FFFFFF"/>
                          </a:solidFill>
                          <a:latin typeface="Arial"/>
                          <a:cs typeface="Arial"/>
                        </a:rPr>
                        <a:t>onl</a:t>
                      </a:r>
                      <a:r>
                        <a:rPr sz="1200" b="1" spc="-20" dirty="0">
                          <a:solidFill>
                            <a:srgbClr val="FFFFFF"/>
                          </a:solidFill>
                          <a:latin typeface="Arial"/>
                          <a:cs typeface="Arial"/>
                        </a:rPr>
                        <a:t>y</a:t>
                      </a:r>
                      <a:r>
                        <a:rPr sz="1200" b="1" dirty="0">
                          <a:solidFill>
                            <a:srgbClr val="FFFFFF"/>
                          </a:solidFill>
                          <a:latin typeface="Arial"/>
                          <a:cs typeface="Arial"/>
                        </a:rPr>
                        <a:t>)</a:t>
                      </a:r>
                      <a:endParaRPr sz="12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99CCCC"/>
                    </a:solidFill>
                  </a:tcPr>
                </a:tc>
                <a:extLst>
                  <a:ext uri="{0D108BD9-81ED-4DB2-BD59-A6C34878D82A}">
                    <a16:rowId xmlns:a16="http://schemas.microsoft.com/office/drawing/2014/main" val="10000"/>
                  </a:ext>
                </a:extLst>
              </a:tr>
              <a:tr h="1465979">
                <a:tc>
                  <a:txBody>
                    <a:bodyPr/>
                    <a:lstStyle/>
                    <a:p>
                      <a:pPr marL="84455">
                        <a:lnSpc>
                          <a:spcPct val="100000"/>
                        </a:lnSpc>
                      </a:pPr>
                      <a:r>
                        <a:rPr sz="1200" dirty="0">
                          <a:solidFill>
                            <a:srgbClr val="336565"/>
                          </a:solidFill>
                          <a:latin typeface="Arial"/>
                          <a:cs typeface="Arial"/>
                        </a:rPr>
                        <a:t>Imidacloprid</a:t>
                      </a:r>
                      <a:endParaRPr sz="1200">
                        <a:latin typeface="Arial"/>
                        <a:cs typeface="Arial"/>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EECEC"/>
                    </a:solidFill>
                  </a:tcPr>
                </a:tc>
                <a:tc>
                  <a:txBody>
                    <a:bodyPr/>
                    <a:lstStyle/>
                    <a:p>
                      <a:pPr marL="84455" marR="135890">
                        <a:lnSpc>
                          <a:spcPct val="100000"/>
                        </a:lnSpc>
                      </a:pPr>
                      <a:r>
                        <a:rPr sz="1200" dirty="0">
                          <a:solidFill>
                            <a:srgbClr val="336565"/>
                          </a:solidFill>
                          <a:latin typeface="Arial"/>
                          <a:cs typeface="Arial"/>
                        </a:rPr>
                        <a:t>Preliminary</a:t>
                      </a:r>
                      <a:r>
                        <a:rPr sz="1200" spc="-25" dirty="0">
                          <a:solidFill>
                            <a:srgbClr val="336565"/>
                          </a:solidFill>
                          <a:latin typeface="Arial"/>
                          <a:cs typeface="Arial"/>
                        </a:rPr>
                        <a:t> </a:t>
                      </a:r>
                      <a:r>
                        <a:rPr sz="1200" dirty="0">
                          <a:solidFill>
                            <a:srgbClr val="336565"/>
                          </a:solidFill>
                          <a:latin typeface="Arial"/>
                          <a:cs typeface="Arial"/>
                        </a:rPr>
                        <a:t>risk assessment:</a:t>
                      </a:r>
                      <a:r>
                        <a:rPr sz="1200" spc="-20" dirty="0">
                          <a:solidFill>
                            <a:srgbClr val="336565"/>
                          </a:solidFill>
                          <a:latin typeface="Arial"/>
                          <a:cs typeface="Arial"/>
                        </a:rPr>
                        <a:t> </a:t>
                      </a:r>
                      <a:r>
                        <a:rPr sz="1200" dirty="0">
                          <a:solidFill>
                            <a:srgbClr val="336565"/>
                          </a:solidFill>
                          <a:latin typeface="Arial"/>
                          <a:cs typeface="Arial"/>
                        </a:rPr>
                        <a:t>REV2016-05</a:t>
                      </a:r>
                      <a:endParaRPr sz="1200">
                        <a:latin typeface="Arial"/>
                        <a:cs typeface="Arial"/>
                      </a:endParaRPr>
                    </a:p>
                    <a:p>
                      <a:pPr marL="84455">
                        <a:lnSpc>
                          <a:spcPct val="100000"/>
                        </a:lnSpc>
                        <a:spcBef>
                          <a:spcPts val="600"/>
                        </a:spcBef>
                      </a:pPr>
                      <a:r>
                        <a:rPr sz="1200" dirty="0">
                          <a:solidFill>
                            <a:srgbClr val="336565"/>
                          </a:solidFill>
                          <a:latin typeface="Arial"/>
                          <a:cs typeface="Arial"/>
                        </a:rPr>
                        <a:t>P</a:t>
                      </a:r>
                      <a:r>
                        <a:rPr sz="1200" spc="-30" dirty="0">
                          <a:solidFill>
                            <a:srgbClr val="336565"/>
                          </a:solidFill>
                          <a:latin typeface="Arial"/>
                          <a:cs typeface="Arial"/>
                        </a:rPr>
                        <a:t>R</a:t>
                      </a:r>
                      <a:r>
                        <a:rPr sz="1200" dirty="0">
                          <a:solidFill>
                            <a:srgbClr val="336565"/>
                          </a:solidFill>
                          <a:latin typeface="Arial"/>
                          <a:cs typeface="Arial"/>
                        </a:rPr>
                        <a:t>VD</a:t>
                      </a:r>
                      <a:r>
                        <a:rPr sz="1200" spc="20" dirty="0">
                          <a:solidFill>
                            <a:srgbClr val="336565"/>
                          </a:solidFill>
                          <a:latin typeface="Arial"/>
                          <a:cs typeface="Arial"/>
                        </a:rPr>
                        <a:t> </a:t>
                      </a:r>
                      <a:r>
                        <a:rPr sz="1200" dirty="0">
                          <a:solidFill>
                            <a:srgbClr val="336565"/>
                          </a:solidFill>
                          <a:latin typeface="Arial"/>
                          <a:cs typeface="Arial"/>
                        </a:rPr>
                        <a:t>–</a:t>
                      </a:r>
                      <a:r>
                        <a:rPr sz="1200" spc="-5" dirty="0">
                          <a:solidFill>
                            <a:srgbClr val="336565"/>
                          </a:solidFill>
                          <a:latin typeface="Arial"/>
                          <a:cs typeface="Arial"/>
                        </a:rPr>
                        <a:t> E</a:t>
                      </a:r>
                      <a:r>
                        <a:rPr sz="1200" dirty="0">
                          <a:solidFill>
                            <a:srgbClr val="336565"/>
                          </a:solidFill>
                          <a:latin typeface="Arial"/>
                          <a:cs typeface="Arial"/>
                        </a:rPr>
                        <a:t>arly</a:t>
                      </a:r>
                      <a:r>
                        <a:rPr sz="1200" spc="-5" dirty="0">
                          <a:solidFill>
                            <a:srgbClr val="336565"/>
                          </a:solidFill>
                          <a:latin typeface="Arial"/>
                          <a:cs typeface="Arial"/>
                        </a:rPr>
                        <a:t> </a:t>
                      </a:r>
                      <a:r>
                        <a:rPr sz="1200" dirty="0">
                          <a:solidFill>
                            <a:srgbClr val="336565"/>
                          </a:solidFill>
                          <a:latin typeface="Arial"/>
                          <a:cs typeface="Arial"/>
                        </a:rPr>
                        <a:t>2018</a:t>
                      </a:r>
                      <a:endParaRPr sz="1200">
                        <a:latin typeface="Arial"/>
                        <a:cs typeface="Arial"/>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EECEC"/>
                    </a:solidFill>
                  </a:tcPr>
                </a:tc>
                <a:tc>
                  <a:txBody>
                    <a:bodyPr/>
                    <a:lstStyle/>
                    <a:p>
                      <a:pPr marL="84455" marR="513715">
                        <a:lnSpc>
                          <a:spcPct val="100000"/>
                        </a:lnSpc>
                      </a:pPr>
                      <a:r>
                        <a:rPr sz="1200" dirty="0">
                          <a:solidFill>
                            <a:srgbClr val="336565"/>
                          </a:solidFill>
                          <a:latin typeface="Arial"/>
                          <a:cs typeface="Arial"/>
                        </a:rPr>
                        <a:t>P</a:t>
                      </a:r>
                      <a:r>
                        <a:rPr sz="1200" spc="-30" dirty="0">
                          <a:solidFill>
                            <a:srgbClr val="336565"/>
                          </a:solidFill>
                          <a:latin typeface="Arial"/>
                          <a:cs typeface="Arial"/>
                        </a:rPr>
                        <a:t>R</a:t>
                      </a:r>
                      <a:r>
                        <a:rPr sz="1200" dirty="0">
                          <a:solidFill>
                            <a:srgbClr val="336565"/>
                          </a:solidFill>
                          <a:latin typeface="Arial"/>
                          <a:cs typeface="Arial"/>
                        </a:rPr>
                        <a:t>VD2016-20</a:t>
                      </a:r>
                      <a:r>
                        <a:rPr sz="1200" spc="-20" dirty="0">
                          <a:solidFill>
                            <a:srgbClr val="336565"/>
                          </a:solidFill>
                          <a:latin typeface="Arial"/>
                          <a:cs typeface="Arial"/>
                        </a:rPr>
                        <a:t> </a:t>
                      </a:r>
                      <a:r>
                        <a:rPr sz="1200" dirty="0">
                          <a:solidFill>
                            <a:srgbClr val="336565"/>
                          </a:solidFill>
                          <a:latin typeface="Arial"/>
                          <a:cs typeface="Arial"/>
                        </a:rPr>
                        <a:t>excluded pollinators</a:t>
                      </a:r>
                      <a:endParaRPr sz="1200">
                        <a:latin typeface="Arial"/>
                        <a:cs typeface="Arial"/>
                      </a:endParaRPr>
                    </a:p>
                    <a:p>
                      <a:pPr marL="84455" marR="123189">
                        <a:lnSpc>
                          <a:spcPct val="100000"/>
                        </a:lnSpc>
                        <a:spcBef>
                          <a:spcPts val="600"/>
                        </a:spcBef>
                      </a:pPr>
                      <a:r>
                        <a:rPr sz="1200" spc="-30" dirty="0">
                          <a:solidFill>
                            <a:srgbClr val="336565"/>
                          </a:solidFill>
                          <a:latin typeface="Arial"/>
                          <a:cs typeface="Arial"/>
                        </a:rPr>
                        <a:t>R</a:t>
                      </a:r>
                      <a:r>
                        <a:rPr sz="1200" spc="-5" dirty="0">
                          <a:solidFill>
                            <a:srgbClr val="336565"/>
                          </a:solidFill>
                          <a:latin typeface="Arial"/>
                          <a:cs typeface="Arial"/>
                        </a:rPr>
                        <a:t>V</a:t>
                      </a:r>
                      <a:r>
                        <a:rPr sz="1200" dirty="0">
                          <a:solidFill>
                            <a:srgbClr val="336565"/>
                          </a:solidFill>
                          <a:latin typeface="Arial"/>
                          <a:cs typeface="Arial"/>
                        </a:rPr>
                        <a:t>D</a:t>
                      </a:r>
                      <a:r>
                        <a:rPr sz="1200" spc="10" dirty="0">
                          <a:solidFill>
                            <a:srgbClr val="336565"/>
                          </a:solidFill>
                          <a:latin typeface="Arial"/>
                          <a:cs typeface="Arial"/>
                        </a:rPr>
                        <a:t> </a:t>
                      </a:r>
                      <a:r>
                        <a:rPr sz="1200" dirty="0">
                          <a:solidFill>
                            <a:srgbClr val="336565"/>
                          </a:solidFill>
                          <a:latin typeface="Arial"/>
                          <a:cs typeface="Arial"/>
                        </a:rPr>
                        <a:t>(excluding</a:t>
                      </a:r>
                      <a:r>
                        <a:rPr sz="1200" spc="-25" dirty="0">
                          <a:solidFill>
                            <a:srgbClr val="336565"/>
                          </a:solidFill>
                          <a:latin typeface="Arial"/>
                          <a:cs typeface="Arial"/>
                        </a:rPr>
                        <a:t> </a:t>
                      </a:r>
                      <a:r>
                        <a:rPr sz="1200" dirty="0">
                          <a:solidFill>
                            <a:srgbClr val="336565"/>
                          </a:solidFill>
                          <a:latin typeface="Arial"/>
                          <a:cs typeface="Arial"/>
                        </a:rPr>
                        <a:t>pollinators)</a:t>
                      </a:r>
                      <a:r>
                        <a:rPr sz="1200" spc="-25" dirty="0">
                          <a:solidFill>
                            <a:srgbClr val="336565"/>
                          </a:solidFill>
                          <a:latin typeface="Arial"/>
                          <a:cs typeface="Arial"/>
                        </a:rPr>
                        <a:t> </a:t>
                      </a:r>
                      <a:r>
                        <a:rPr sz="1200" dirty="0">
                          <a:solidFill>
                            <a:srgbClr val="336565"/>
                          </a:solidFill>
                          <a:latin typeface="Arial"/>
                          <a:cs typeface="Arial"/>
                        </a:rPr>
                        <a:t>– December</a:t>
                      </a:r>
                      <a:r>
                        <a:rPr sz="1200" spc="-20" dirty="0">
                          <a:solidFill>
                            <a:srgbClr val="336565"/>
                          </a:solidFill>
                          <a:latin typeface="Arial"/>
                          <a:cs typeface="Arial"/>
                        </a:rPr>
                        <a:t> </a:t>
                      </a:r>
                      <a:r>
                        <a:rPr sz="1200" dirty="0">
                          <a:solidFill>
                            <a:srgbClr val="336565"/>
                          </a:solidFill>
                          <a:latin typeface="Arial"/>
                          <a:cs typeface="Arial"/>
                        </a:rPr>
                        <a:t>2018</a:t>
                      </a:r>
                      <a:endParaRPr sz="1200">
                        <a:latin typeface="Arial"/>
                        <a:cs typeface="Arial"/>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EECEC"/>
                    </a:solidFill>
                  </a:tcPr>
                </a:tc>
                <a:tc>
                  <a:txBody>
                    <a:bodyPr/>
                    <a:lstStyle/>
                    <a:p>
                      <a:pPr algn="ctr">
                        <a:lnSpc>
                          <a:spcPct val="100000"/>
                        </a:lnSpc>
                      </a:pPr>
                      <a:r>
                        <a:rPr sz="1200" dirty="0">
                          <a:solidFill>
                            <a:srgbClr val="336565"/>
                          </a:solidFill>
                          <a:latin typeface="Arial"/>
                          <a:cs typeface="Arial"/>
                        </a:rPr>
                        <a:t>–</a:t>
                      </a:r>
                      <a:endParaRPr sz="1200">
                        <a:latin typeface="Arial"/>
                        <a:cs typeface="Arial"/>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EECEC"/>
                    </a:solidFill>
                  </a:tcPr>
                </a:tc>
                <a:extLst>
                  <a:ext uri="{0D108BD9-81ED-4DB2-BD59-A6C34878D82A}">
                    <a16:rowId xmlns:a16="http://schemas.microsoft.com/office/drawing/2014/main" val="10001"/>
                  </a:ext>
                </a:extLst>
              </a:tr>
              <a:tr h="743929">
                <a:tc>
                  <a:txBody>
                    <a:bodyPr/>
                    <a:lstStyle/>
                    <a:p>
                      <a:pPr marL="84455">
                        <a:lnSpc>
                          <a:spcPct val="100000"/>
                        </a:lnSpc>
                      </a:pPr>
                      <a:r>
                        <a:rPr sz="1200" dirty="0">
                          <a:solidFill>
                            <a:srgbClr val="336565"/>
                          </a:solidFill>
                          <a:latin typeface="Arial"/>
                          <a:cs typeface="Arial"/>
                        </a:rPr>
                        <a:t>Clothianidin</a:t>
                      </a:r>
                      <a:endParaRPr sz="12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F6F6"/>
                    </a:solidFill>
                  </a:tcPr>
                </a:tc>
                <a:tc>
                  <a:txBody>
                    <a:bodyPr/>
                    <a:lstStyle/>
                    <a:p>
                      <a:pPr marL="84455">
                        <a:lnSpc>
                          <a:spcPct val="100000"/>
                        </a:lnSpc>
                      </a:pPr>
                      <a:r>
                        <a:rPr sz="1200" spc="-5" dirty="0">
                          <a:solidFill>
                            <a:srgbClr val="336565"/>
                          </a:solidFill>
                          <a:latin typeface="Arial"/>
                          <a:cs typeface="Arial"/>
                        </a:rPr>
                        <a:t>P</a:t>
                      </a:r>
                      <a:r>
                        <a:rPr sz="1200" spc="-30" dirty="0">
                          <a:solidFill>
                            <a:srgbClr val="336565"/>
                          </a:solidFill>
                          <a:latin typeface="Arial"/>
                          <a:cs typeface="Arial"/>
                        </a:rPr>
                        <a:t>R</a:t>
                      </a:r>
                      <a:r>
                        <a:rPr sz="1200" spc="-5" dirty="0">
                          <a:solidFill>
                            <a:srgbClr val="336565"/>
                          </a:solidFill>
                          <a:latin typeface="Arial"/>
                          <a:cs typeface="Arial"/>
                        </a:rPr>
                        <a:t>V</a:t>
                      </a:r>
                      <a:r>
                        <a:rPr sz="1200" dirty="0">
                          <a:solidFill>
                            <a:srgbClr val="336565"/>
                          </a:solidFill>
                          <a:latin typeface="Arial"/>
                          <a:cs typeface="Arial"/>
                        </a:rPr>
                        <a:t>D</a:t>
                      </a:r>
                      <a:r>
                        <a:rPr sz="1200" spc="20" dirty="0">
                          <a:solidFill>
                            <a:srgbClr val="336565"/>
                          </a:solidFill>
                          <a:latin typeface="Arial"/>
                          <a:cs typeface="Arial"/>
                        </a:rPr>
                        <a:t> </a:t>
                      </a:r>
                      <a:r>
                        <a:rPr sz="1200" dirty="0">
                          <a:solidFill>
                            <a:srgbClr val="336565"/>
                          </a:solidFill>
                          <a:latin typeface="Arial"/>
                          <a:cs typeface="Arial"/>
                        </a:rPr>
                        <a:t>–</a:t>
                      </a:r>
                      <a:r>
                        <a:rPr sz="1200" spc="-5" dirty="0">
                          <a:solidFill>
                            <a:srgbClr val="336565"/>
                          </a:solidFill>
                          <a:latin typeface="Arial"/>
                          <a:cs typeface="Arial"/>
                        </a:rPr>
                        <a:t> D</a:t>
                      </a:r>
                      <a:r>
                        <a:rPr sz="1200" dirty="0">
                          <a:solidFill>
                            <a:srgbClr val="336565"/>
                          </a:solidFill>
                          <a:latin typeface="Arial"/>
                          <a:cs typeface="Arial"/>
                        </a:rPr>
                        <a:t>ecember</a:t>
                      </a:r>
                      <a:r>
                        <a:rPr sz="1200" spc="-20" dirty="0">
                          <a:solidFill>
                            <a:srgbClr val="336565"/>
                          </a:solidFill>
                          <a:latin typeface="Arial"/>
                          <a:cs typeface="Arial"/>
                        </a:rPr>
                        <a:t> </a:t>
                      </a:r>
                      <a:r>
                        <a:rPr sz="1200" dirty="0">
                          <a:solidFill>
                            <a:srgbClr val="336565"/>
                          </a:solidFill>
                          <a:latin typeface="Arial"/>
                          <a:cs typeface="Arial"/>
                        </a:rPr>
                        <a:t>2017</a:t>
                      </a:r>
                      <a:endParaRPr sz="12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F6F6"/>
                    </a:solidFill>
                  </a:tcPr>
                </a:tc>
                <a:tc>
                  <a:txBody>
                    <a:bodyPr/>
                    <a:lstStyle/>
                    <a:p>
                      <a:pPr marL="84455">
                        <a:lnSpc>
                          <a:spcPct val="100000"/>
                        </a:lnSpc>
                      </a:pPr>
                      <a:r>
                        <a:rPr sz="1200" dirty="0">
                          <a:solidFill>
                            <a:srgbClr val="336565"/>
                          </a:solidFill>
                          <a:latin typeface="Arial"/>
                          <a:cs typeface="Arial"/>
                        </a:rPr>
                        <a:t>P</a:t>
                      </a:r>
                      <a:r>
                        <a:rPr sz="1200" spc="-30" dirty="0">
                          <a:solidFill>
                            <a:srgbClr val="336565"/>
                          </a:solidFill>
                          <a:latin typeface="Arial"/>
                          <a:cs typeface="Arial"/>
                        </a:rPr>
                        <a:t>R</a:t>
                      </a:r>
                      <a:r>
                        <a:rPr sz="1200" dirty="0">
                          <a:solidFill>
                            <a:srgbClr val="336565"/>
                          </a:solidFill>
                          <a:latin typeface="Arial"/>
                          <a:cs typeface="Arial"/>
                        </a:rPr>
                        <a:t>VD</a:t>
                      </a:r>
                      <a:r>
                        <a:rPr sz="1200" spc="15" dirty="0">
                          <a:solidFill>
                            <a:srgbClr val="336565"/>
                          </a:solidFill>
                          <a:latin typeface="Arial"/>
                          <a:cs typeface="Arial"/>
                        </a:rPr>
                        <a:t> </a:t>
                      </a:r>
                      <a:r>
                        <a:rPr sz="1200" dirty="0">
                          <a:solidFill>
                            <a:srgbClr val="336565"/>
                          </a:solidFill>
                          <a:latin typeface="Arial"/>
                          <a:cs typeface="Arial"/>
                        </a:rPr>
                        <a:t>(excluding</a:t>
                      </a:r>
                      <a:r>
                        <a:rPr sz="1200" spc="-25" dirty="0">
                          <a:solidFill>
                            <a:srgbClr val="336565"/>
                          </a:solidFill>
                          <a:latin typeface="Arial"/>
                          <a:cs typeface="Arial"/>
                        </a:rPr>
                        <a:t> </a:t>
                      </a:r>
                      <a:r>
                        <a:rPr sz="1200" dirty="0">
                          <a:solidFill>
                            <a:srgbClr val="336565"/>
                          </a:solidFill>
                          <a:latin typeface="Arial"/>
                          <a:cs typeface="Arial"/>
                        </a:rPr>
                        <a:t>pollinators)</a:t>
                      </a:r>
                      <a:endParaRPr sz="1200" dirty="0">
                        <a:latin typeface="Arial"/>
                        <a:cs typeface="Arial"/>
                      </a:endParaRPr>
                    </a:p>
                    <a:p>
                      <a:pPr marL="84455">
                        <a:lnSpc>
                          <a:spcPct val="100000"/>
                        </a:lnSpc>
                      </a:pPr>
                      <a:r>
                        <a:rPr sz="1200" dirty="0">
                          <a:solidFill>
                            <a:srgbClr val="336565"/>
                          </a:solidFill>
                          <a:latin typeface="Arial"/>
                          <a:cs typeface="Arial"/>
                        </a:rPr>
                        <a:t>–</a:t>
                      </a:r>
                      <a:r>
                        <a:rPr sz="1200" spc="-5" dirty="0">
                          <a:solidFill>
                            <a:srgbClr val="336565"/>
                          </a:solidFill>
                          <a:latin typeface="Arial"/>
                          <a:cs typeface="Arial"/>
                        </a:rPr>
                        <a:t> M</a:t>
                      </a:r>
                      <a:r>
                        <a:rPr sz="1200" dirty="0">
                          <a:solidFill>
                            <a:srgbClr val="336565"/>
                          </a:solidFill>
                          <a:latin typeface="Arial"/>
                          <a:cs typeface="Arial"/>
                        </a:rPr>
                        <a:t>ay</a:t>
                      </a:r>
                      <a:r>
                        <a:rPr sz="1200" spc="-10" dirty="0">
                          <a:solidFill>
                            <a:srgbClr val="336565"/>
                          </a:solidFill>
                          <a:latin typeface="Arial"/>
                          <a:cs typeface="Arial"/>
                        </a:rPr>
                        <a:t> </a:t>
                      </a:r>
                      <a:r>
                        <a:rPr sz="1200" dirty="0">
                          <a:solidFill>
                            <a:srgbClr val="336565"/>
                          </a:solidFill>
                          <a:latin typeface="Arial"/>
                          <a:cs typeface="Arial"/>
                        </a:rPr>
                        <a:t>2019</a:t>
                      </a:r>
                      <a:endParaRPr sz="1200" dirty="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F6F6"/>
                    </a:solidFill>
                  </a:tcPr>
                </a:tc>
                <a:tc>
                  <a:txBody>
                    <a:bodyPr/>
                    <a:lstStyle/>
                    <a:p>
                      <a:pPr marL="83820" marR="243840">
                        <a:lnSpc>
                          <a:spcPct val="100000"/>
                        </a:lnSpc>
                      </a:pPr>
                      <a:r>
                        <a:rPr sz="1200" dirty="0">
                          <a:solidFill>
                            <a:srgbClr val="336565"/>
                          </a:solidFill>
                          <a:latin typeface="Arial"/>
                          <a:cs typeface="Arial"/>
                        </a:rPr>
                        <a:t>P</a:t>
                      </a:r>
                      <a:r>
                        <a:rPr sz="1200" spc="-30" dirty="0">
                          <a:solidFill>
                            <a:srgbClr val="336565"/>
                          </a:solidFill>
                          <a:latin typeface="Arial"/>
                          <a:cs typeface="Arial"/>
                        </a:rPr>
                        <a:t>R</a:t>
                      </a:r>
                      <a:r>
                        <a:rPr sz="1200" dirty="0">
                          <a:solidFill>
                            <a:srgbClr val="336565"/>
                          </a:solidFill>
                          <a:latin typeface="Arial"/>
                          <a:cs typeface="Arial"/>
                        </a:rPr>
                        <a:t>VD</a:t>
                      </a:r>
                      <a:r>
                        <a:rPr sz="1200" spc="15" dirty="0">
                          <a:solidFill>
                            <a:srgbClr val="336565"/>
                          </a:solidFill>
                          <a:latin typeface="Arial"/>
                          <a:cs typeface="Arial"/>
                        </a:rPr>
                        <a:t> </a:t>
                      </a:r>
                      <a:r>
                        <a:rPr sz="1200" dirty="0">
                          <a:solidFill>
                            <a:srgbClr val="336565"/>
                          </a:solidFill>
                          <a:latin typeface="Arial"/>
                          <a:cs typeface="Arial"/>
                        </a:rPr>
                        <a:t>on</a:t>
                      </a:r>
                      <a:r>
                        <a:rPr sz="1200" spc="-15" dirty="0">
                          <a:solidFill>
                            <a:srgbClr val="336565"/>
                          </a:solidFill>
                          <a:latin typeface="Arial"/>
                          <a:cs typeface="Arial"/>
                        </a:rPr>
                        <a:t> </a:t>
                      </a:r>
                      <a:r>
                        <a:rPr sz="1200" dirty="0">
                          <a:solidFill>
                            <a:srgbClr val="336565"/>
                          </a:solidFill>
                          <a:latin typeface="Arial"/>
                          <a:cs typeface="Arial"/>
                        </a:rPr>
                        <a:t>aquatic invertebrates</a:t>
                      </a:r>
                      <a:r>
                        <a:rPr sz="1200" spc="-25" dirty="0">
                          <a:solidFill>
                            <a:srgbClr val="336565"/>
                          </a:solidFill>
                          <a:latin typeface="Arial"/>
                          <a:cs typeface="Arial"/>
                        </a:rPr>
                        <a:t> </a:t>
                      </a:r>
                      <a:r>
                        <a:rPr sz="1200" dirty="0">
                          <a:solidFill>
                            <a:srgbClr val="336565"/>
                          </a:solidFill>
                          <a:latin typeface="Arial"/>
                          <a:cs typeface="Arial"/>
                        </a:rPr>
                        <a:t>–</a:t>
                      </a:r>
                      <a:r>
                        <a:rPr sz="1200" spc="-5" dirty="0">
                          <a:solidFill>
                            <a:srgbClr val="336565"/>
                          </a:solidFill>
                          <a:latin typeface="Arial"/>
                          <a:cs typeface="Arial"/>
                        </a:rPr>
                        <a:t> M</a:t>
                      </a:r>
                      <a:r>
                        <a:rPr sz="1200" dirty="0">
                          <a:solidFill>
                            <a:srgbClr val="336565"/>
                          </a:solidFill>
                          <a:latin typeface="Arial"/>
                          <a:cs typeface="Arial"/>
                        </a:rPr>
                        <a:t>ay</a:t>
                      </a:r>
                      <a:r>
                        <a:rPr sz="1200" spc="-15" dirty="0">
                          <a:solidFill>
                            <a:srgbClr val="336565"/>
                          </a:solidFill>
                          <a:latin typeface="Arial"/>
                          <a:cs typeface="Arial"/>
                        </a:rPr>
                        <a:t> </a:t>
                      </a:r>
                      <a:r>
                        <a:rPr sz="1200" dirty="0">
                          <a:solidFill>
                            <a:srgbClr val="336565"/>
                          </a:solidFill>
                          <a:latin typeface="Arial"/>
                          <a:cs typeface="Arial"/>
                        </a:rPr>
                        <a:t>2018</a:t>
                      </a:r>
                      <a:endParaRPr sz="12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F6F6"/>
                    </a:solidFill>
                  </a:tcPr>
                </a:tc>
                <a:extLst>
                  <a:ext uri="{0D108BD9-81ED-4DB2-BD59-A6C34878D82A}">
                    <a16:rowId xmlns:a16="http://schemas.microsoft.com/office/drawing/2014/main" val="10002"/>
                  </a:ext>
                </a:extLst>
              </a:tr>
              <a:tr h="743928">
                <a:tc>
                  <a:txBody>
                    <a:bodyPr/>
                    <a:lstStyle/>
                    <a:p>
                      <a:pPr marL="84455">
                        <a:lnSpc>
                          <a:spcPct val="100000"/>
                        </a:lnSpc>
                      </a:pPr>
                      <a:r>
                        <a:rPr sz="1200" dirty="0">
                          <a:solidFill>
                            <a:srgbClr val="336565"/>
                          </a:solidFill>
                          <a:latin typeface="Arial"/>
                          <a:cs typeface="Arial"/>
                        </a:rPr>
                        <a:t>Thiamethoxam</a:t>
                      </a:r>
                      <a:endParaRPr sz="12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EECEC"/>
                    </a:solidFill>
                  </a:tcPr>
                </a:tc>
                <a:tc>
                  <a:txBody>
                    <a:bodyPr/>
                    <a:lstStyle/>
                    <a:p>
                      <a:pPr marL="85090">
                        <a:lnSpc>
                          <a:spcPct val="100000"/>
                        </a:lnSpc>
                      </a:pPr>
                      <a:r>
                        <a:rPr sz="1200" dirty="0">
                          <a:solidFill>
                            <a:srgbClr val="336565"/>
                          </a:solidFill>
                          <a:latin typeface="Arial"/>
                          <a:cs typeface="Arial"/>
                        </a:rPr>
                        <a:t>P</a:t>
                      </a:r>
                      <a:r>
                        <a:rPr sz="1200" spc="-30" dirty="0">
                          <a:solidFill>
                            <a:srgbClr val="336565"/>
                          </a:solidFill>
                          <a:latin typeface="Arial"/>
                          <a:cs typeface="Arial"/>
                        </a:rPr>
                        <a:t>R</a:t>
                      </a:r>
                      <a:r>
                        <a:rPr sz="1200" dirty="0">
                          <a:solidFill>
                            <a:srgbClr val="336565"/>
                          </a:solidFill>
                          <a:latin typeface="Arial"/>
                          <a:cs typeface="Arial"/>
                        </a:rPr>
                        <a:t>VD</a:t>
                      </a:r>
                      <a:r>
                        <a:rPr sz="1200" spc="15" dirty="0">
                          <a:solidFill>
                            <a:srgbClr val="336565"/>
                          </a:solidFill>
                          <a:latin typeface="Arial"/>
                          <a:cs typeface="Arial"/>
                        </a:rPr>
                        <a:t> </a:t>
                      </a:r>
                      <a:r>
                        <a:rPr sz="1200" dirty="0">
                          <a:solidFill>
                            <a:srgbClr val="336565"/>
                          </a:solidFill>
                          <a:latin typeface="Arial"/>
                          <a:cs typeface="Arial"/>
                        </a:rPr>
                        <a:t>–</a:t>
                      </a:r>
                      <a:r>
                        <a:rPr sz="1200" spc="-5" dirty="0">
                          <a:solidFill>
                            <a:srgbClr val="336565"/>
                          </a:solidFill>
                          <a:latin typeface="Arial"/>
                          <a:cs typeface="Arial"/>
                        </a:rPr>
                        <a:t> D</a:t>
                      </a:r>
                      <a:r>
                        <a:rPr sz="1200" dirty="0">
                          <a:solidFill>
                            <a:srgbClr val="336565"/>
                          </a:solidFill>
                          <a:latin typeface="Arial"/>
                          <a:cs typeface="Arial"/>
                        </a:rPr>
                        <a:t>ecember</a:t>
                      </a:r>
                      <a:r>
                        <a:rPr sz="1200" spc="-20" dirty="0">
                          <a:solidFill>
                            <a:srgbClr val="336565"/>
                          </a:solidFill>
                          <a:latin typeface="Arial"/>
                          <a:cs typeface="Arial"/>
                        </a:rPr>
                        <a:t> </a:t>
                      </a:r>
                      <a:r>
                        <a:rPr sz="1200" dirty="0">
                          <a:solidFill>
                            <a:srgbClr val="336565"/>
                          </a:solidFill>
                          <a:latin typeface="Arial"/>
                          <a:cs typeface="Arial"/>
                        </a:rPr>
                        <a:t>2017</a:t>
                      </a:r>
                      <a:endParaRPr sz="12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EECEC"/>
                    </a:solidFill>
                  </a:tcPr>
                </a:tc>
                <a:tc>
                  <a:txBody>
                    <a:bodyPr/>
                    <a:lstStyle/>
                    <a:p>
                      <a:pPr marL="84455">
                        <a:lnSpc>
                          <a:spcPct val="100000"/>
                        </a:lnSpc>
                      </a:pPr>
                      <a:r>
                        <a:rPr sz="1200" dirty="0">
                          <a:solidFill>
                            <a:srgbClr val="336565"/>
                          </a:solidFill>
                          <a:latin typeface="Arial"/>
                          <a:cs typeface="Arial"/>
                        </a:rPr>
                        <a:t>P</a:t>
                      </a:r>
                      <a:r>
                        <a:rPr sz="1200" spc="-30" dirty="0">
                          <a:solidFill>
                            <a:srgbClr val="336565"/>
                          </a:solidFill>
                          <a:latin typeface="Arial"/>
                          <a:cs typeface="Arial"/>
                        </a:rPr>
                        <a:t>R</a:t>
                      </a:r>
                      <a:r>
                        <a:rPr sz="1200" dirty="0">
                          <a:solidFill>
                            <a:srgbClr val="336565"/>
                          </a:solidFill>
                          <a:latin typeface="Arial"/>
                          <a:cs typeface="Arial"/>
                        </a:rPr>
                        <a:t>VD</a:t>
                      </a:r>
                      <a:r>
                        <a:rPr sz="1200" spc="15" dirty="0">
                          <a:solidFill>
                            <a:srgbClr val="336565"/>
                          </a:solidFill>
                          <a:latin typeface="Arial"/>
                          <a:cs typeface="Arial"/>
                        </a:rPr>
                        <a:t> </a:t>
                      </a:r>
                      <a:r>
                        <a:rPr sz="1200" dirty="0">
                          <a:solidFill>
                            <a:srgbClr val="336565"/>
                          </a:solidFill>
                          <a:latin typeface="Arial"/>
                          <a:cs typeface="Arial"/>
                        </a:rPr>
                        <a:t>(excluding</a:t>
                      </a:r>
                      <a:r>
                        <a:rPr sz="1200" spc="-25" dirty="0">
                          <a:solidFill>
                            <a:srgbClr val="336565"/>
                          </a:solidFill>
                          <a:latin typeface="Arial"/>
                          <a:cs typeface="Arial"/>
                        </a:rPr>
                        <a:t> </a:t>
                      </a:r>
                      <a:r>
                        <a:rPr sz="1200" dirty="0">
                          <a:solidFill>
                            <a:srgbClr val="336565"/>
                          </a:solidFill>
                          <a:latin typeface="Arial"/>
                          <a:cs typeface="Arial"/>
                        </a:rPr>
                        <a:t>pollinators)</a:t>
                      </a:r>
                      <a:endParaRPr sz="1200">
                        <a:latin typeface="Arial"/>
                        <a:cs typeface="Arial"/>
                      </a:endParaRPr>
                    </a:p>
                    <a:p>
                      <a:pPr marL="84455">
                        <a:lnSpc>
                          <a:spcPct val="100000"/>
                        </a:lnSpc>
                      </a:pPr>
                      <a:r>
                        <a:rPr sz="1200" dirty="0">
                          <a:solidFill>
                            <a:srgbClr val="336565"/>
                          </a:solidFill>
                          <a:latin typeface="Arial"/>
                          <a:cs typeface="Arial"/>
                        </a:rPr>
                        <a:t>–</a:t>
                      </a:r>
                      <a:r>
                        <a:rPr sz="1200" spc="-5" dirty="0">
                          <a:solidFill>
                            <a:srgbClr val="336565"/>
                          </a:solidFill>
                          <a:latin typeface="Arial"/>
                          <a:cs typeface="Arial"/>
                        </a:rPr>
                        <a:t> M</a:t>
                      </a:r>
                      <a:r>
                        <a:rPr sz="1200" dirty="0">
                          <a:solidFill>
                            <a:srgbClr val="336565"/>
                          </a:solidFill>
                          <a:latin typeface="Arial"/>
                          <a:cs typeface="Arial"/>
                        </a:rPr>
                        <a:t>ay</a:t>
                      </a:r>
                      <a:r>
                        <a:rPr sz="1200" spc="-10" dirty="0">
                          <a:solidFill>
                            <a:srgbClr val="336565"/>
                          </a:solidFill>
                          <a:latin typeface="Arial"/>
                          <a:cs typeface="Arial"/>
                        </a:rPr>
                        <a:t> </a:t>
                      </a:r>
                      <a:r>
                        <a:rPr sz="1200" dirty="0">
                          <a:solidFill>
                            <a:srgbClr val="336565"/>
                          </a:solidFill>
                          <a:latin typeface="Arial"/>
                          <a:cs typeface="Arial"/>
                        </a:rPr>
                        <a:t>2019</a:t>
                      </a:r>
                      <a:endParaRPr sz="12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EECEC"/>
                    </a:solidFill>
                  </a:tcPr>
                </a:tc>
                <a:tc>
                  <a:txBody>
                    <a:bodyPr/>
                    <a:lstStyle/>
                    <a:p>
                      <a:pPr marL="83820" marR="243840">
                        <a:lnSpc>
                          <a:spcPct val="100000"/>
                        </a:lnSpc>
                      </a:pPr>
                      <a:r>
                        <a:rPr sz="1200" dirty="0">
                          <a:solidFill>
                            <a:srgbClr val="336565"/>
                          </a:solidFill>
                          <a:latin typeface="Arial"/>
                          <a:cs typeface="Arial"/>
                        </a:rPr>
                        <a:t>P</a:t>
                      </a:r>
                      <a:r>
                        <a:rPr sz="1200" spc="-30" dirty="0">
                          <a:solidFill>
                            <a:srgbClr val="336565"/>
                          </a:solidFill>
                          <a:latin typeface="Arial"/>
                          <a:cs typeface="Arial"/>
                        </a:rPr>
                        <a:t>R</a:t>
                      </a:r>
                      <a:r>
                        <a:rPr sz="1200" dirty="0">
                          <a:solidFill>
                            <a:srgbClr val="336565"/>
                          </a:solidFill>
                          <a:latin typeface="Arial"/>
                          <a:cs typeface="Arial"/>
                        </a:rPr>
                        <a:t>VD</a:t>
                      </a:r>
                      <a:r>
                        <a:rPr sz="1200" spc="15" dirty="0">
                          <a:solidFill>
                            <a:srgbClr val="336565"/>
                          </a:solidFill>
                          <a:latin typeface="Arial"/>
                          <a:cs typeface="Arial"/>
                        </a:rPr>
                        <a:t> </a:t>
                      </a:r>
                      <a:r>
                        <a:rPr sz="1200" dirty="0">
                          <a:solidFill>
                            <a:srgbClr val="336565"/>
                          </a:solidFill>
                          <a:latin typeface="Arial"/>
                          <a:cs typeface="Arial"/>
                        </a:rPr>
                        <a:t>on</a:t>
                      </a:r>
                      <a:r>
                        <a:rPr sz="1200" spc="-15" dirty="0">
                          <a:solidFill>
                            <a:srgbClr val="336565"/>
                          </a:solidFill>
                          <a:latin typeface="Arial"/>
                          <a:cs typeface="Arial"/>
                        </a:rPr>
                        <a:t> </a:t>
                      </a:r>
                      <a:r>
                        <a:rPr sz="1200" dirty="0">
                          <a:solidFill>
                            <a:srgbClr val="336565"/>
                          </a:solidFill>
                          <a:latin typeface="Arial"/>
                          <a:cs typeface="Arial"/>
                        </a:rPr>
                        <a:t>aquatic invertebrates</a:t>
                      </a:r>
                      <a:r>
                        <a:rPr sz="1200" spc="-25" dirty="0">
                          <a:solidFill>
                            <a:srgbClr val="336565"/>
                          </a:solidFill>
                          <a:latin typeface="Arial"/>
                          <a:cs typeface="Arial"/>
                        </a:rPr>
                        <a:t> </a:t>
                      </a:r>
                      <a:r>
                        <a:rPr sz="1200" dirty="0">
                          <a:solidFill>
                            <a:srgbClr val="336565"/>
                          </a:solidFill>
                          <a:latin typeface="Arial"/>
                          <a:cs typeface="Arial"/>
                        </a:rPr>
                        <a:t>–</a:t>
                      </a:r>
                      <a:r>
                        <a:rPr sz="1200" spc="-5" dirty="0">
                          <a:solidFill>
                            <a:srgbClr val="336565"/>
                          </a:solidFill>
                          <a:latin typeface="Arial"/>
                          <a:cs typeface="Arial"/>
                        </a:rPr>
                        <a:t> M</a:t>
                      </a:r>
                      <a:r>
                        <a:rPr sz="1200" dirty="0">
                          <a:solidFill>
                            <a:srgbClr val="336565"/>
                          </a:solidFill>
                          <a:latin typeface="Arial"/>
                          <a:cs typeface="Arial"/>
                        </a:rPr>
                        <a:t>ay</a:t>
                      </a:r>
                      <a:r>
                        <a:rPr sz="1200" spc="-15" dirty="0">
                          <a:solidFill>
                            <a:srgbClr val="336565"/>
                          </a:solidFill>
                          <a:latin typeface="Arial"/>
                          <a:cs typeface="Arial"/>
                        </a:rPr>
                        <a:t> </a:t>
                      </a:r>
                      <a:r>
                        <a:rPr sz="1200" dirty="0">
                          <a:solidFill>
                            <a:srgbClr val="336565"/>
                          </a:solidFill>
                          <a:latin typeface="Arial"/>
                          <a:cs typeface="Arial"/>
                        </a:rPr>
                        <a:t>2018</a:t>
                      </a:r>
                      <a:endParaRPr sz="1200" dirty="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EECEC"/>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5766624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id="{75654CF0-8D34-BC46-9BB3-D5F29D7B6D49}" vid="{C3779EF7-0A5B-CB4E-9EF3-0AE424E9468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Presentation_July4</Template>
  <TotalTime>2941</TotalTime>
  <Words>1667</Words>
  <Application>Microsoft Office PowerPoint</Application>
  <PresentationFormat>On-screen Show (4:3)</PresentationFormat>
  <Paragraphs>315</Paragraphs>
  <Slides>24</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MS PGothic</vt:lpstr>
      <vt:lpstr>Arial</vt:lpstr>
      <vt:lpstr>Calibri</vt:lpstr>
      <vt:lpstr>Century Gothic</vt:lpstr>
      <vt:lpstr>Helvetica Light</vt:lpstr>
      <vt:lpstr>Proxima Nova</vt:lpstr>
      <vt:lpstr>Proxima Nova Medium</vt:lpstr>
      <vt:lpstr>Office Theme</vt:lpstr>
      <vt:lpstr>ASTA Seed Treatment and Environment Committee</vt:lpstr>
      <vt:lpstr>Status of Seed Treatments in Canada</vt:lpstr>
      <vt:lpstr>Key Issues and Updates</vt:lpstr>
      <vt:lpstr>PMRA Re-Evaluations</vt:lpstr>
      <vt:lpstr>PMRA Re-Evaluations</vt:lpstr>
      <vt:lpstr>PMRA Re-Evaluation Issues </vt:lpstr>
      <vt:lpstr>Recent Proposed Decisions</vt:lpstr>
      <vt:lpstr>Recent Proposed Decisions</vt:lpstr>
      <vt:lpstr>Overview of PMRA Re-Evaluation of Neonics</vt:lpstr>
      <vt:lpstr>AAFC Multi-Stakeholder Forum</vt:lpstr>
      <vt:lpstr>AAFC Multi-Stakeholder Forum</vt:lpstr>
      <vt:lpstr>Mitigation Working Group</vt:lpstr>
      <vt:lpstr>Seed Treatment Paper</vt:lpstr>
      <vt:lpstr>Seed Treatment Paper</vt:lpstr>
      <vt:lpstr>Ontario Neonicotinoid Regulations</vt:lpstr>
      <vt:lpstr>Ontario Neonic Regulations</vt:lpstr>
      <vt:lpstr>Ontario Neonic Regulations</vt:lpstr>
      <vt:lpstr>PowerPoint Presentation</vt:lpstr>
      <vt:lpstr>Quebec Proposed Regulations</vt:lpstr>
      <vt:lpstr>Quebec</vt:lpstr>
      <vt:lpstr>Quebec</vt:lpstr>
      <vt:lpstr>Quebec Key Takeaways </vt:lpstr>
      <vt:lpstr>Quebec</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Here</dc:title>
  <dc:creator>kdratowany@issuesink.com</dc:creator>
  <cp:lastModifiedBy>Dave Carey</cp:lastModifiedBy>
  <cp:revision>37</cp:revision>
  <dcterms:created xsi:type="dcterms:W3CDTF">2017-07-04T14:38:46Z</dcterms:created>
  <dcterms:modified xsi:type="dcterms:W3CDTF">2017-12-05T15:43:36Z</dcterms:modified>
</cp:coreProperties>
</file>