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73" r:id="rId2"/>
    <p:sldId id="483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36" r:id="rId11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8080"/>
    <a:srgbClr val="66FF66"/>
    <a:srgbClr val="3399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72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41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BE7B3-63BC-4264-890F-CC5397E7CAD8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F7820-733F-4E36-842E-FA8B94FCB0F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08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7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1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2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7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8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6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2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8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57BD-D6AE-4681-A736-452E35990720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B6907-2B8E-4566-BF1E-74C388AA5D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aratula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2 Rectángulo"/>
          <p:cNvSpPr>
            <a:spLocks noChangeArrowheads="1"/>
          </p:cNvSpPr>
          <p:nvPr/>
        </p:nvSpPr>
        <p:spPr bwMode="auto">
          <a:xfrm>
            <a:off x="-11113" y="5343604"/>
            <a:ext cx="9155113" cy="83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es-UY" altLang="es-UY" sz="2800" b="1" i="1" dirty="0">
                <a:solidFill>
                  <a:schemeClr val="bg1"/>
                </a:solidFill>
              </a:rPr>
              <a:t>Seed Treatment </a:t>
            </a:r>
            <a:r>
              <a:rPr lang="es-UY" altLang="es-UY" sz="2800" b="1" i="1" dirty="0" err="1">
                <a:solidFill>
                  <a:schemeClr val="bg1"/>
                </a:solidFill>
              </a:rPr>
              <a:t>Working</a:t>
            </a:r>
            <a:r>
              <a:rPr lang="es-UY" altLang="es-UY" sz="2800" b="1" i="1" dirty="0">
                <a:solidFill>
                  <a:schemeClr val="bg1"/>
                </a:solidFill>
              </a:rPr>
              <a:t> </a:t>
            </a:r>
            <a:r>
              <a:rPr lang="es-UY" altLang="es-UY" sz="2800" b="1" i="1" dirty="0" err="1">
                <a:solidFill>
                  <a:schemeClr val="bg1"/>
                </a:solidFill>
              </a:rPr>
              <a:t>Group</a:t>
            </a:r>
            <a:endParaRPr lang="es-UY" altLang="es-UY" sz="2800" b="1" i="1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242539" y="3566122"/>
            <a:ext cx="3174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SzPct val="97000"/>
              <a:buFont typeface="Arial" panose="020B0604020202020204" pitchFamily="34" charset="0"/>
              <a:buChar char="–"/>
            </a:pPr>
            <a:r>
              <a:rPr lang="en-US" altLang="es-UY" sz="1200" dirty="0">
                <a:latin typeface="Arial" panose="020B0604020202020204" pitchFamily="34" charset="0"/>
                <a:cs typeface="Arial" panose="020B0604020202020204" pitchFamily="34" charset="0"/>
              </a:rPr>
              <a:t>Chair: Pablo Rugeroni  / Syngenta</a:t>
            </a:r>
          </a:p>
          <a:p>
            <a:pPr marL="171450" indent="-171450">
              <a:lnSpc>
                <a:spcPct val="150000"/>
              </a:lnSpc>
              <a:buSzPct val="97000"/>
              <a:buFont typeface="Arial" panose="020B0604020202020204" pitchFamily="34" charset="0"/>
              <a:buChar char="–"/>
            </a:pPr>
            <a:r>
              <a:rPr lang="en-US" altLang="es-UY" sz="1200" dirty="0">
                <a:latin typeface="Arial" panose="020B0604020202020204" pitchFamily="34" charset="0"/>
                <a:cs typeface="Arial" panose="020B0604020202020204" pitchFamily="34" charset="0"/>
              </a:rPr>
              <a:t>Vice-chair: Alejandro Gomez / Bayer</a:t>
            </a:r>
          </a:p>
          <a:p>
            <a:pPr marL="171450" indent="-171450">
              <a:lnSpc>
                <a:spcPct val="150000"/>
              </a:lnSpc>
              <a:buSzPct val="97000"/>
              <a:buFont typeface="Arial" panose="020B0604020202020204" pitchFamily="34" charset="0"/>
              <a:buChar char="–"/>
            </a:pPr>
            <a:r>
              <a:rPr lang="en-US" altLang="es-UY" sz="1200" dirty="0">
                <a:latin typeface="Arial" panose="020B0604020202020204" pitchFamily="34" charset="0"/>
                <a:cs typeface="Arial" panose="020B0604020202020204" pitchFamily="34" charset="0"/>
              </a:rPr>
              <a:t>Coordinator: Antonio Tejada / SAA</a:t>
            </a:r>
          </a:p>
          <a:p>
            <a:pPr marL="171450" indent="-171450">
              <a:lnSpc>
                <a:spcPct val="150000"/>
              </a:lnSpc>
              <a:buSzPct val="97000"/>
              <a:buFont typeface="Arial" panose="020B0604020202020204" pitchFamily="34" charset="0"/>
              <a:buChar char="–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SPEAKER: Ricardo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Behn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- ANASAC</a:t>
            </a:r>
            <a:endParaRPr lang="es-UY" sz="1200" dirty="0"/>
          </a:p>
        </p:txBody>
      </p:sp>
    </p:spTree>
    <p:extLst>
      <p:ext uri="{BB962C8B-B14F-4D97-AF65-F5344CB8AC3E}">
        <p14:creationId xmlns:p14="http://schemas.microsoft.com/office/powerpoint/2010/main" val="2139660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79388" y="400050"/>
            <a:ext cx="8572500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s-UY" sz="4000" b="1" i="1" dirty="0">
              <a:solidFill>
                <a:srgbClr val="0066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s-UY" sz="4000" b="1" i="1" dirty="0">
                <a:solidFill>
                  <a:srgbClr val="006600"/>
                </a:solidFill>
                <a:latin typeface="Segoe Print" panose="02000600000000000000" pitchFamily="2" charset="0"/>
              </a:rPr>
              <a:t>Thank you! </a:t>
            </a:r>
            <a:endParaRPr lang="en-US" altLang="es-UY" b="1" i="1" dirty="0">
              <a:solidFill>
                <a:srgbClr val="006600"/>
              </a:solidFill>
              <a:latin typeface="Segoe Print" panose="02000600000000000000" pitchFamily="2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s-UY" sz="4000" b="1" i="1" dirty="0">
              <a:solidFill>
                <a:srgbClr val="006600"/>
              </a:solidFill>
              <a:latin typeface="Segoe Print" panose="02000600000000000000" pitchFamily="2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s-UY" sz="2000" b="1" dirty="0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s-UY" sz="2400" dirty="0">
                <a:solidFill>
                  <a:srgbClr val="006600"/>
                </a:solidFill>
                <a:latin typeface="Century Gothic" panose="020B0502020202020204" pitchFamily="34" charset="0"/>
              </a:rPr>
              <a:t>www.saaseed.org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s-UY" sz="2000" b="1" i="1" dirty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n-US" altLang="es-UY" sz="1200" b="1" i="1" dirty="0">
              <a:solidFill>
                <a:srgbClr val="006600"/>
              </a:solidFill>
            </a:endParaRPr>
          </a:p>
        </p:txBody>
      </p:sp>
      <p:pic>
        <p:nvPicPr>
          <p:cNvPr id="5" name="5 Imagen" descr="bandita sol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356" y="2274077"/>
            <a:ext cx="45005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466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EF59368-834F-442A-AB88-03E90B236FCF}"/>
              </a:ext>
            </a:extLst>
          </p:cNvPr>
          <p:cNvSpPr txBox="1">
            <a:spLocks/>
          </p:cNvSpPr>
          <p:nvPr/>
        </p:nvSpPr>
        <p:spPr bwMode="auto">
          <a:xfrm>
            <a:off x="422030" y="2595684"/>
            <a:ext cx="8470059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b="1" dirty="0">
                <a:latin typeface="Arial" pitchFamily="34" charset="0"/>
                <a:ea typeface="+mj-ea"/>
                <a:cs typeface="Arial" pitchFamily="34" charset="0"/>
              </a:rPr>
              <a:t>Main Purposes of STWG</a:t>
            </a:r>
          </a:p>
          <a:p>
            <a:pPr>
              <a:spcAft>
                <a:spcPts val="600"/>
              </a:spcAft>
              <a:defRPr/>
            </a:pPr>
            <a:endParaRPr lang="en-US" sz="28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marL="522283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Facilitate Treated Seed Trade across the Americas</a:t>
            </a:r>
          </a:p>
          <a:p>
            <a:pPr marL="522284" indent="-3429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Promote safe use of Seed Applied Technology</a:t>
            </a:r>
          </a:p>
          <a:p>
            <a:pPr>
              <a:spcAft>
                <a:spcPts val="600"/>
              </a:spcAft>
              <a:defRPr/>
            </a:pPr>
            <a:endParaRPr lang="en-US" sz="24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617" y="1303066"/>
            <a:ext cx="3091295" cy="37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Rectángulo">
            <a:extLst>
              <a:ext uri="{FF2B5EF4-FFF2-40B4-BE49-F238E27FC236}">
                <a16:creationId xmlns:a16="http://schemas.microsoft.com/office/drawing/2014/main" id="{6DB55596-0625-46E0-AE32-347220E1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726" y="62572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s-UY" sz="3600" b="1" i="1" dirty="0">
                <a:solidFill>
                  <a:srgbClr val="006600"/>
                </a:solidFill>
              </a:rPr>
              <a:t>Seed Treatment Working Group</a:t>
            </a:r>
          </a:p>
        </p:txBody>
      </p:sp>
    </p:spTree>
    <p:extLst>
      <p:ext uri="{BB962C8B-B14F-4D97-AF65-F5344CB8AC3E}">
        <p14:creationId xmlns:p14="http://schemas.microsoft.com/office/powerpoint/2010/main" val="350383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4216" y="797656"/>
            <a:ext cx="2111395" cy="25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Rectángulo">
            <a:extLst>
              <a:ext uri="{FF2B5EF4-FFF2-40B4-BE49-F238E27FC236}">
                <a16:creationId xmlns:a16="http://schemas.microsoft.com/office/drawing/2014/main" id="{6DB55596-0625-46E0-AE32-347220E1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22" y="26881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s-UY" sz="2800" b="1" i="1" dirty="0">
                <a:solidFill>
                  <a:srgbClr val="006600"/>
                </a:solidFill>
              </a:rPr>
              <a:t>Priorities and actions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1D2EAD47-20B9-44B1-A485-B662A9DEC3A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44501" y="1320876"/>
          <a:ext cx="8230843" cy="3348838"/>
        </p:xfrm>
        <a:graphic>
          <a:graphicData uri="http://schemas.openxmlformats.org/drawingml/2006/table">
            <a:tbl>
              <a:tblPr firstRow="1" bandRow="1"/>
              <a:tblGrid>
                <a:gridCol w="1383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7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295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Priorities</a:t>
                      </a:r>
                      <a:endParaRPr lang="en-US" sz="13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US" sz="13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181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List all the countries participating in the WG as well as the focal points. Send to the WG the complete list: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Argentina; Brazil; Canada; Chile; Colombia; Ecuador (observer); Mexico; Paraguay; Peru; United States; Uruguay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181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s-AR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Leverage “Stewardship training on Seed Treatment” launched by ASTA in order to promote safe use of seed applied technology: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Translation of ASTA´s </a:t>
                      </a:r>
                      <a:r>
                        <a:rPr lang="en-US" sz="1300" b="1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Seed Treatment User Guide</a:t>
                      </a: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to Spanish and Portuguese available on the SAA web page under the STWG Members only area</a:t>
                      </a: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181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Based on ISF documents and guidelines, promote education and training sessions at local Seed Associations for members and Industry partners: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006600"/>
                        </a:buClr>
                        <a:buFont typeface="Arial" charset="0"/>
                        <a:buNone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ISF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Seed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Applied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Technology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Guide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translated to Spanish available in the SAA web page under the STWG Members only area</a:t>
                      </a:r>
                      <a:endParaRPr lang="en-US" sz="13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7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CEF04E-ED6C-4B52-9263-16CF397CE86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2" y="1855762"/>
          <a:ext cx="8858162" cy="2286974"/>
        </p:xfrm>
        <a:graphic>
          <a:graphicData uri="http://schemas.openxmlformats.org/drawingml/2006/table">
            <a:tbl>
              <a:tblPr firstRow="1" bandRow="1"/>
              <a:tblGrid>
                <a:gridCol w="1921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7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1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Priorities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Gather information on regulatory agencies in each country</a:t>
                      </a: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</a:rPr>
                        <a:t> a</a:t>
                      </a: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nd their</a:t>
                      </a: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representatives of each country: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Database document available in Spanish and English, SAA web page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under the STWG Members only area</a:t>
                      </a:r>
                    </a:p>
                  </a:txBody>
                  <a:tcPr marL="91448" marR="91448" marT="28391" marB="283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Gather information on regulatory  requirements related to seed treatment and treated seed from each country (import requirements, labeling, detection methods, </a:t>
                      </a:r>
                      <a:r>
                        <a:rPr lang="en-US" sz="1500" dirty="0" err="1">
                          <a:latin typeface="Arial" pitchFamily="34" charset="0"/>
                          <a:cs typeface="Arial" pitchFamily="34" charset="0"/>
                        </a:rPr>
                        <a:t>etc</a:t>
                      </a: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),</a:t>
                      </a:r>
                      <a:r>
                        <a:rPr lang="en-US" sz="1500" baseline="0" dirty="0">
                          <a:latin typeface="Arial" pitchFamily="34" charset="0"/>
                          <a:cs typeface="Arial" pitchFamily="34" charset="0"/>
                        </a:rPr>
                        <a:t> including biologicals for seed treatment. </a:t>
                      </a:r>
                      <a:endParaRPr lang="en-US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533600"/>
                  </a:ext>
                </a:extLst>
              </a:tr>
            </a:tbl>
          </a:graphicData>
        </a:graphic>
      </p:graphicFrame>
      <p:pic>
        <p:nvPicPr>
          <p:cNvPr id="5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4216" y="797656"/>
            <a:ext cx="2111395" cy="25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>
            <a:extLst>
              <a:ext uri="{FF2B5EF4-FFF2-40B4-BE49-F238E27FC236}">
                <a16:creationId xmlns:a16="http://schemas.microsoft.com/office/drawing/2014/main" id="{6DB55596-0625-46E0-AE32-347220E1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22" y="26881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s-UY" sz="2800" b="1" i="1" dirty="0">
                <a:solidFill>
                  <a:srgbClr val="006600"/>
                </a:solidFill>
              </a:rPr>
              <a:t>Priorities and actions</a:t>
            </a:r>
          </a:p>
        </p:txBody>
      </p:sp>
    </p:spTree>
    <p:extLst>
      <p:ext uri="{BB962C8B-B14F-4D97-AF65-F5344CB8AC3E}">
        <p14:creationId xmlns:p14="http://schemas.microsoft.com/office/powerpoint/2010/main" val="38574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FCDC937-3EF4-4321-B180-272D83116CC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3" y="1689615"/>
          <a:ext cx="8783736" cy="4179480"/>
        </p:xfrm>
        <a:graphic>
          <a:graphicData uri="http://schemas.openxmlformats.org/drawingml/2006/table">
            <a:tbl>
              <a:tblPr firstRow="1" bandRow="1"/>
              <a:tblGrid>
                <a:gridCol w="1904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147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Priorities</a:t>
                      </a:r>
                      <a:endParaRPr lang="en-US" sz="13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1567" marB="41567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US" sz="13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1567" marB="41567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2333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8" marR="91448" marT="41567" marB="41567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Arial" pitchFamily="34" charset="0"/>
                          <a:cs typeface="Arial" pitchFamily="34" charset="0"/>
                        </a:rPr>
                        <a:t>List issues related with Treated</a:t>
                      </a: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</a:rPr>
                        <a:t> Seed movement across borders</a:t>
                      </a:r>
                    </a:p>
                    <a:p>
                      <a:pPr marL="360363" marR="0" lvl="2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</a:rPr>
                        <a:t>Lack of regulations, or regulation poorly defined </a:t>
                      </a: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 work within the local Seed Associations to define the 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need </a:t>
                      </a: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of regulations on treated seed import to each country – </a:t>
                      </a:r>
                      <a:r>
                        <a:rPr lang="en-US" sz="1300" b="1" baseline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available in the Database in the SAA web page</a:t>
                      </a: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 </a:t>
                      </a:r>
                    </a:p>
                    <a:p>
                      <a:pPr marL="360363" marR="0" lvl="2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 startAt="2"/>
                        <a:tabLst/>
                        <a:defRPr/>
                      </a:pP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Different commercial names of the same active ingredient and/or different formulations in the export vs. the import country  define a strategy to get the acceptance of the product (work together with Crop Protection Associations) – </a:t>
                      </a:r>
                      <a:r>
                        <a:rPr lang="en-US" sz="1300" b="1" baseline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working progress to make part of the Database</a:t>
                      </a:r>
                      <a:endParaRPr lang="en-US" sz="1300" baseline="0" dirty="0">
                        <a:latin typeface="Arial" pitchFamily="34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360363" marR="0" lvl="2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 startAt="2"/>
                        <a:tabLst/>
                        <a:defRPr/>
                      </a:pP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Application on weight basis vs number-of-seed-basis  communicate and educate on equivalencies (work together with Crop Protection Associations) – </a:t>
                      </a:r>
                      <a:r>
                        <a:rPr lang="en-US" sz="1300" b="1" baseline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Information per country available on the Database</a:t>
                      </a:r>
                      <a:endParaRPr lang="en-US" sz="1300" baseline="0" dirty="0">
                        <a:latin typeface="Arial" pitchFamily="34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360363" marR="0" lvl="2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 startAt="2"/>
                        <a:tabLst/>
                        <a:defRPr/>
                      </a:pPr>
                      <a:r>
                        <a:rPr lang="en-US" sz="13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Seed treated with one product which is approved in origin country but not in destination country  if product is approved for any use in destination, there should be no restriction in the import process – </a:t>
                      </a:r>
                      <a:r>
                        <a:rPr lang="en-US" sz="1300" b="1" baseline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Regulations available in the Database document, or links to each local country’s agency for full details</a:t>
                      </a:r>
                      <a:endParaRPr lang="en-US" sz="1300" baseline="0" dirty="0">
                        <a:latin typeface="Arial" pitchFamily="34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360363" marR="0" lvl="2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endParaRPr lang="en-US" sz="1300" baseline="0" dirty="0">
                        <a:latin typeface="Arial" pitchFamily="34" charset="0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91448" marR="91448" marT="41567" marB="4156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2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6616" y="950056"/>
            <a:ext cx="2111395" cy="25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5 Rectángulo">
            <a:extLst>
              <a:ext uri="{FF2B5EF4-FFF2-40B4-BE49-F238E27FC236}">
                <a16:creationId xmlns:a16="http://schemas.microsoft.com/office/drawing/2014/main" id="{6DB55596-0625-46E0-AE32-347220E1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22" y="42121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s-UY" sz="2800" b="1" i="1" dirty="0">
                <a:solidFill>
                  <a:srgbClr val="006600"/>
                </a:solidFill>
              </a:rPr>
              <a:t>Priorities and actions</a:t>
            </a:r>
          </a:p>
        </p:txBody>
      </p:sp>
    </p:spTree>
    <p:extLst>
      <p:ext uri="{BB962C8B-B14F-4D97-AF65-F5344CB8AC3E}">
        <p14:creationId xmlns:p14="http://schemas.microsoft.com/office/powerpoint/2010/main" val="353148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CEF04E-ED6C-4B52-9263-16CF397CE86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2" y="1855762"/>
          <a:ext cx="8858162" cy="1833907"/>
        </p:xfrm>
        <a:graphic>
          <a:graphicData uri="http://schemas.openxmlformats.org/drawingml/2006/table">
            <a:tbl>
              <a:tblPr firstRow="1" bandRow="1"/>
              <a:tblGrid>
                <a:gridCol w="1921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7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1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Priorities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565"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3429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Define the communication strategy: </a:t>
                      </a:r>
                    </a:p>
                    <a:p>
                      <a:pPr marL="360363" marR="0" lvl="1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what to communicate </a:t>
                      </a: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 ASTA and ISF materials, and material obtained from the concretion</a:t>
                      </a:r>
                      <a:r>
                        <a:rPr lang="en-US" sz="15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 of the previous actions.</a:t>
                      </a: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 Each NSA proposed</a:t>
                      </a:r>
                      <a:r>
                        <a:rPr lang="en-US" sz="1500" baseline="0" dirty="0">
                          <a:latin typeface="Arial" pitchFamily="34" charset="0"/>
                          <a:cs typeface="Arial" pitchFamily="34" charset="0"/>
                        </a:rPr>
                        <a:t> actions. </a:t>
                      </a:r>
                      <a:endParaRPr lang="en-US" sz="15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363" marR="0" lvl="1" indent="-2778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6600"/>
                        </a:buClr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500" baseline="0" dirty="0"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who will receive the message  companies, authorities, NSA, NCPA, farmers associations</a:t>
                      </a: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66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Arial" pitchFamily="34" charset="0"/>
                          <a:cs typeface="Arial" pitchFamily="34" charset="0"/>
                        </a:rPr>
                        <a:t>Work together with</a:t>
                      </a:r>
                      <a:r>
                        <a:rPr lang="en-US" sz="1500" baseline="0" dirty="0">
                          <a:latin typeface="Arial" pitchFamily="34" charset="0"/>
                          <a:cs typeface="Arial" pitchFamily="34" charset="0"/>
                        </a:rPr>
                        <a:t> Crop Protection Associations</a:t>
                      </a:r>
                      <a:endParaRPr lang="en-US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8" marR="91448" marT="45723" marB="45723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4216" y="797656"/>
            <a:ext cx="2111395" cy="25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>
            <a:extLst>
              <a:ext uri="{FF2B5EF4-FFF2-40B4-BE49-F238E27FC236}">
                <a16:creationId xmlns:a16="http://schemas.microsoft.com/office/drawing/2014/main" id="{6DB55596-0625-46E0-AE32-347220E1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22" y="26881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s-UY" sz="2800" b="1" i="1" dirty="0">
                <a:solidFill>
                  <a:srgbClr val="006600"/>
                </a:solidFill>
              </a:rPr>
              <a:t>Priorities and actions</a:t>
            </a:r>
          </a:p>
        </p:txBody>
      </p:sp>
    </p:spTree>
    <p:extLst>
      <p:ext uri="{BB962C8B-B14F-4D97-AF65-F5344CB8AC3E}">
        <p14:creationId xmlns:p14="http://schemas.microsoft.com/office/powerpoint/2010/main" val="297499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6291" y="1100238"/>
            <a:ext cx="2111396" cy="25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 Rectángulo">
            <a:extLst>
              <a:ext uri="{FF2B5EF4-FFF2-40B4-BE49-F238E27FC236}">
                <a16:creationId xmlns:a16="http://schemas.microsoft.com/office/drawing/2014/main" id="{6DB55596-0625-46E0-AE32-347220E16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2847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s-UY" sz="2800" b="1" i="1" dirty="0">
                <a:solidFill>
                  <a:srgbClr val="006600"/>
                </a:solidFill>
              </a:rPr>
              <a:t>Chair &amp; vice-chair status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579FC2F-F276-4A79-B532-C06422B7D031}"/>
              </a:ext>
            </a:extLst>
          </p:cNvPr>
          <p:cNvSpPr/>
          <p:nvPr/>
        </p:nvSpPr>
        <p:spPr>
          <a:xfrm>
            <a:off x="83127" y="2252548"/>
            <a:ext cx="86828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rgbClr val="00B050"/>
              </a:buClr>
              <a:buSzPct val="105000"/>
              <a:buFont typeface="Calibri" panose="020F0502020204030204" pitchFamily="34" charset="0"/>
              <a:buChar char="›"/>
            </a:pPr>
            <a:r>
              <a:rPr lang="en-US" altLang="es-UY" sz="1600" dirty="0">
                <a:latin typeface="Arial" panose="020B0604020202020204" pitchFamily="34" charset="0"/>
                <a:cs typeface="Arial" panose="020B0604020202020204" pitchFamily="34" charset="0"/>
              </a:rPr>
              <a:t> As of 2017, the Chair and Vice Chair of the group stepped down (Antonio Tejada –Syngenta &amp; Paula Bey – Dow)</a:t>
            </a:r>
          </a:p>
          <a:p>
            <a:pPr lvl="1">
              <a:lnSpc>
                <a:spcPct val="150000"/>
              </a:lnSpc>
              <a:buClr>
                <a:srgbClr val="0070C0"/>
              </a:buClr>
              <a:buSzPct val="101000"/>
              <a:buFont typeface="Calibri" panose="020F0502020204030204" pitchFamily="34" charset="0"/>
              <a:buChar char="›"/>
            </a:pPr>
            <a:endParaRPr lang="en-US" altLang="es-U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Clr>
                <a:srgbClr val="0070C0"/>
              </a:buClr>
              <a:buSzPct val="101000"/>
              <a:buFont typeface="Calibri" panose="020F0502020204030204" pitchFamily="34" charset="0"/>
              <a:buChar char="›"/>
            </a:pPr>
            <a:r>
              <a:rPr lang="en-US" altLang="es-UY" sz="1600" dirty="0">
                <a:latin typeface="Arial" panose="020B0604020202020204" pitchFamily="34" charset="0"/>
                <a:cs typeface="Arial" panose="020B0604020202020204" pitchFamily="34" charset="0"/>
              </a:rPr>
              <a:t> During the SAA Seed Congress in Cartagena this September approved:</a:t>
            </a:r>
            <a:br>
              <a:rPr lang="en-US" altLang="es-UY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s-UY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2">
              <a:lnSpc>
                <a:spcPct val="150000"/>
              </a:lnSpc>
              <a:buClr>
                <a:srgbClr val="0070C0"/>
              </a:buClr>
              <a:buSzPct val="101000"/>
            </a:pPr>
            <a:r>
              <a:rPr lang="en-US" altLang="es-UY" sz="1600" dirty="0">
                <a:latin typeface="Arial" panose="020B0604020202020204" pitchFamily="34" charset="0"/>
                <a:cs typeface="Arial" panose="020B0604020202020204" pitchFamily="34" charset="0"/>
              </a:rPr>
              <a:t>Chair: Pablo Rugeroni with Syngenta &amp;</a:t>
            </a:r>
          </a:p>
          <a:p>
            <a:pPr lvl="1">
              <a:lnSpc>
                <a:spcPct val="150000"/>
              </a:lnSpc>
              <a:buClr>
                <a:srgbClr val="0070C0"/>
              </a:buClr>
              <a:buSzPct val="101000"/>
            </a:pPr>
            <a:r>
              <a:rPr lang="en-US" altLang="es-UY" sz="1600" dirty="0">
                <a:latin typeface="Arial" panose="020B0604020202020204" pitchFamily="34" charset="0"/>
                <a:cs typeface="Arial" panose="020B0604020202020204" pitchFamily="34" charset="0"/>
              </a:rPr>
              <a:t>	Vice-chair:  Alejandro Gomez with Bayer</a:t>
            </a:r>
          </a:p>
          <a:p>
            <a:pPr lvl="1">
              <a:lnSpc>
                <a:spcPct val="150000"/>
              </a:lnSpc>
              <a:buClr>
                <a:srgbClr val="0070C0"/>
              </a:buClr>
              <a:buSzPct val="101000"/>
            </a:pPr>
            <a:endParaRPr lang="en-US" altLang="es-UY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23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" y="7606517"/>
            <a:ext cx="9144000" cy="602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B0F0"/>
                </a:solidFill>
              </a:rPr>
              <a:t>Author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-91219" y="-26419"/>
            <a:ext cx="9144000" cy="884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2018 activities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52401" y="7758917"/>
            <a:ext cx="9144000" cy="602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B0F0"/>
                </a:solidFill>
              </a:rPr>
              <a:t>Author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5005248"/>
            <a:ext cx="9144000" cy="602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B0F0"/>
                </a:solidFill>
              </a:rPr>
              <a:t> </a:t>
            </a:r>
            <a:endParaRPr lang="en-US" sz="2000" dirty="0">
              <a:solidFill>
                <a:srgbClr val="00B0F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246184" y="1508920"/>
          <a:ext cx="8713178" cy="4302794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8713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7864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SAT defense communication plan for better understanding of the benefits of SAT : </a:t>
                      </a:r>
                      <a:r>
                        <a:rPr lang="en-CA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of initiatives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within seed Co. &amp; NSA :  implementation</a:t>
                      </a:r>
                      <a:r>
                        <a:rPr lang="en-CA" sz="12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SAA countries</a:t>
                      </a:r>
                      <a:endParaRPr lang="en-CA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864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practices in the use of SAT </a:t>
                      </a:r>
                      <a:r>
                        <a:rPr lang="en-CA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and implementation plan 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Regulators, Crop Associations, Ag Retails, Farmers and general public</a:t>
                      </a:r>
                      <a:endParaRPr lang="en-CA" sz="1200" b="0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838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r>
                        <a:rPr lang="en-CA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participants 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the group from application technologies and adjacent technologies 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404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sub-group for a </a:t>
                      </a:r>
                      <a:r>
                        <a:rPr lang="en-CA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contingency plan 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created by SAA for its members foreseeing any SAT issues (i.e. </a:t>
                      </a:r>
                      <a:r>
                        <a:rPr lang="en-CA" sz="12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Neonics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 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214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Products </a:t>
                      </a:r>
                      <a:r>
                        <a:rPr lang="en-CA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database</a:t>
                      </a:r>
                      <a:r>
                        <a:rPr lang="en-CA" sz="12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all SAT’s by country of seeds</a:t>
                      </a:r>
                      <a:r>
                        <a:rPr lang="en-CA" sz="12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product 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 and newest technologies available, as well as, their status for importing into destination countries</a:t>
                      </a:r>
                    </a:p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endParaRPr lang="en-CA" sz="1200" b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90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  <a:tabLst/>
                        <a:defRPr/>
                      </a:pPr>
                      <a:r>
                        <a:rPr lang="en-CA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Coordination with SAA Phytosanitary working group on the </a:t>
                      </a:r>
                      <a:r>
                        <a:rPr lang="en-CA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implementation of ISPM # 38</a:t>
                      </a:r>
                    </a:p>
                    <a:p>
                      <a:pPr marL="0" indent="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None/>
                      </a:pPr>
                      <a:endParaRPr lang="en-CA" sz="1200" b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01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339966"/>
                        </a:buClr>
                        <a:buSzPct val="111000"/>
                        <a:buFont typeface="Calibri" panose="020F0502020204030204" pitchFamily="34" charset="0"/>
                        <a:buChar char="›"/>
                      </a:pP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SAA Member </a:t>
                      </a:r>
                      <a:r>
                        <a:rPr lang="en-CA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survey</a:t>
                      </a:r>
                      <a:r>
                        <a:rPr lang="en-CA" sz="12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reinforce priorities and get new ones</a:t>
                      </a:r>
                    </a:p>
                  </a:txBody>
                  <a:tcPr marL="3403" marR="3403" marT="3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" name="5 Imagen" descr="bandita sola.JPG">
            <a:extLst>
              <a:ext uri="{FF2B5EF4-FFF2-40B4-BE49-F238E27FC236}">
                <a16:creationId xmlns:a16="http://schemas.microsoft.com/office/drawing/2014/main" id="{1CA2CA52-DFAD-484D-A766-DF417DF88F7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5083" y="789540"/>
            <a:ext cx="2111396" cy="25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124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interior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le 1"/>
          <p:cNvSpPr txBox="1">
            <a:spLocks/>
          </p:cNvSpPr>
          <p:nvPr/>
        </p:nvSpPr>
        <p:spPr bwMode="auto">
          <a:xfrm>
            <a:off x="0" y="0"/>
            <a:ext cx="8963247" cy="54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NEXT STEPS: BRINGING VALUE TO THE INDUSTRY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Example</a:t>
            </a:r>
          </a:p>
        </p:txBody>
      </p:sp>
      <p:pic>
        <p:nvPicPr>
          <p:cNvPr id="8196" name="5 Imagen" descr="bandita sol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680" y="897649"/>
            <a:ext cx="2052639" cy="20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1506" y="1574288"/>
            <a:ext cx="8330988" cy="3726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0070C0"/>
              </a:buClr>
              <a:buSzPct val="101000"/>
              <a:buNone/>
            </a:pPr>
            <a:endParaRPr lang="en-US" altLang="es-UY" sz="1500" dirty="0"/>
          </a:p>
          <a:p>
            <a:pPr>
              <a:lnSpc>
                <a:spcPct val="150000"/>
              </a:lnSpc>
              <a:buClr>
                <a:srgbClr val="00B050"/>
              </a:buClr>
              <a:buSzPct val="105000"/>
              <a:buFont typeface="Calibri" panose="020F0502020204030204" pitchFamily="34" charset="0"/>
              <a:buChar char="›"/>
            </a:pPr>
            <a:endParaRPr lang="es-UY" altLang="es-UY" sz="16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1EB3C2-A8BA-4B0B-B8AD-0E191F827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053885"/>
              </p:ext>
            </p:extLst>
          </p:nvPr>
        </p:nvGraphicFramePr>
        <p:xfrm>
          <a:off x="180754" y="1342919"/>
          <a:ext cx="8848945" cy="4345704"/>
        </p:xfrm>
        <a:graphic>
          <a:graphicData uri="http://schemas.openxmlformats.org/drawingml/2006/table">
            <a:tbl>
              <a:tblPr firstRow="1" firstCol="1" bandRow="1"/>
              <a:tblGrid>
                <a:gridCol w="1252392">
                  <a:extLst>
                    <a:ext uri="{9D8B030D-6E8A-4147-A177-3AD203B41FA5}">
                      <a16:colId xmlns:a16="http://schemas.microsoft.com/office/drawing/2014/main" val="405685814"/>
                    </a:ext>
                  </a:extLst>
                </a:gridCol>
                <a:gridCol w="1102924">
                  <a:extLst>
                    <a:ext uri="{9D8B030D-6E8A-4147-A177-3AD203B41FA5}">
                      <a16:colId xmlns:a16="http://schemas.microsoft.com/office/drawing/2014/main" val="487806335"/>
                    </a:ext>
                  </a:extLst>
                </a:gridCol>
                <a:gridCol w="1930422">
                  <a:extLst>
                    <a:ext uri="{9D8B030D-6E8A-4147-A177-3AD203B41FA5}">
                      <a16:colId xmlns:a16="http://schemas.microsoft.com/office/drawing/2014/main" val="994820251"/>
                    </a:ext>
                  </a:extLst>
                </a:gridCol>
                <a:gridCol w="876147">
                  <a:extLst>
                    <a:ext uri="{9D8B030D-6E8A-4147-A177-3AD203B41FA5}">
                      <a16:colId xmlns:a16="http://schemas.microsoft.com/office/drawing/2014/main" val="1822818720"/>
                    </a:ext>
                  </a:extLst>
                </a:gridCol>
                <a:gridCol w="792443">
                  <a:extLst>
                    <a:ext uri="{9D8B030D-6E8A-4147-A177-3AD203B41FA5}">
                      <a16:colId xmlns:a16="http://schemas.microsoft.com/office/drawing/2014/main" val="450344654"/>
                    </a:ext>
                  </a:extLst>
                </a:gridCol>
                <a:gridCol w="740503">
                  <a:extLst>
                    <a:ext uri="{9D8B030D-6E8A-4147-A177-3AD203B41FA5}">
                      <a16:colId xmlns:a16="http://schemas.microsoft.com/office/drawing/2014/main" val="3570693003"/>
                    </a:ext>
                  </a:extLst>
                </a:gridCol>
                <a:gridCol w="635267">
                  <a:extLst>
                    <a:ext uri="{9D8B030D-6E8A-4147-A177-3AD203B41FA5}">
                      <a16:colId xmlns:a16="http://schemas.microsoft.com/office/drawing/2014/main" val="584521597"/>
                    </a:ext>
                  </a:extLst>
                </a:gridCol>
                <a:gridCol w="1518847">
                  <a:extLst>
                    <a:ext uri="{9D8B030D-6E8A-4147-A177-3AD203B41FA5}">
                      <a16:colId xmlns:a16="http://schemas.microsoft.com/office/drawing/2014/main" val="15233395"/>
                    </a:ext>
                  </a:extLst>
                </a:gridCol>
              </a:tblGrid>
              <a:tr h="29132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STRATEGIC OBJECTIVE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GENERAL OBJECTIVES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SPECIFIC OBJECTIVES AND ACTIONS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DEADLINE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RESPONSIBLE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ADJACENT TEAM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ANNUAL RESOURCES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EXPECTED OUTCOME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944177"/>
                  </a:ext>
                </a:extLst>
              </a:tr>
              <a:tr h="476837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FACILITATE TREATED SEED TRADE ACROSS THE AMERICAS, WHILE PROMOTING THE SAFE USE OF SEED APPLIED TECHNOLOGIES 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ENSURE LESS TRADE BARRIERS FOR SEED TREATED WITH THE NEWEST SEED APPLIED TECHNOLOGIES AVAILABLE AT SEED COUNTRY OF ORIGIN.</a:t>
                      </a:r>
                    </a:p>
                    <a:p>
                      <a:pPr algn="ctr" rtl="0" fontAlgn="ctr"/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EDUCATE THE WHOLE INDUSTRY ON THESE TECHNOLOGIES AND THEIR BENEFITS TO THE GROWERS AND ENVIRONMENT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SAT defense communication plan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Q2/2018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PR, AG, AT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NSA STWG’s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 better understanding of these technologies by the broader public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866298"/>
                  </a:ext>
                </a:extLst>
              </a:tr>
              <a:tr h="102559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 practices in the use of SAT and Treated seed  communication and implementation plan (Regulators, Crop Associations, Ag Retails, Farmers and general public)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Throughout the year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PR, AG, AT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NSA STWG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Better management and use of technologies and treated seed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128353"/>
                  </a:ext>
                </a:extLst>
              </a:tr>
              <a:tr h="5860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 participants to the group from application technologies and adjacent technologies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Throughout the years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STWG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NSA’s and SAT Providers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Broader participation and views of all different technologies point of view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994223"/>
                  </a:ext>
                </a:extLst>
              </a:tr>
              <a:tr h="63452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Contingency plan created by SAA for its members foreseeing any SAT issues (i.e. </a:t>
                      </a:r>
                      <a:r>
                        <a:rPr lang="en-C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Neonics</a:t>
                      </a:r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Q2/2018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PR, AG, AT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SAT </a:t>
                      </a:r>
                      <a:r>
                        <a:rPr lang="en-C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Co’s</a:t>
                      </a:r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members of the STWG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Create a proactive stand on possible situations where there may be a stop to SAT use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731240"/>
                  </a:ext>
                </a:extLst>
              </a:tr>
              <a:tr h="95233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Products database for all SAT’s by country of seed’s origin and newest technologies available, as well as, their status for importing into destination countries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Q3/2018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AT, PR, AG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SAT Co’s and NSA’s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A broader understanding of SATs available in the market, especially new ones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360061"/>
                  </a:ext>
                </a:extLst>
              </a:tr>
              <a:tr h="37904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SAA Member survey to reinforce priorities and get new ones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Q1/2018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AT, PR, AG, DR 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NSA Members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Reinforce STWG’s objectives and priorities</a:t>
                      </a:r>
                    </a:p>
                  </a:txBody>
                  <a:tcPr marL="3403" marR="3403" marT="34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399891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46" y="5789369"/>
            <a:ext cx="52578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139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21586</TotalTime>
  <Words>944</Words>
  <Application>Microsoft Office PowerPoint</Application>
  <PresentationFormat>Presentación en pantalla (4:3)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Segoe Print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Risso</dc:creator>
  <cp:lastModifiedBy>Diego Risso</cp:lastModifiedBy>
  <cp:revision>194</cp:revision>
  <dcterms:created xsi:type="dcterms:W3CDTF">2013-09-05T12:21:56Z</dcterms:created>
  <dcterms:modified xsi:type="dcterms:W3CDTF">2017-12-05T16:59:13Z</dcterms:modified>
</cp:coreProperties>
</file>