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58" r:id="rId4"/>
    <p:sldId id="264" r:id="rId5"/>
    <p:sldId id="266" r:id="rId6"/>
    <p:sldId id="268" r:id="rId7"/>
    <p:sldId id="270" r:id="rId8"/>
    <p:sldId id="261" r:id="rId9"/>
  </p:sldIdLst>
  <p:sldSz cx="12896850" cy="7254875"/>
  <p:notesSz cx="6797675" cy="9856788"/>
  <p:defaultTextStyle>
    <a:defPPr>
      <a:defRPr lang="en-US"/>
    </a:defPPr>
    <a:lvl1pPr marL="0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798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597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5397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7195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8994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0792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2592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4390" algn="l" defTabSz="10435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034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40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53"/>
    <a:srgbClr val="FFD51E"/>
    <a:srgbClr val="3E4648"/>
    <a:srgbClr val="FFF1B7"/>
    <a:srgbClr val="01A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60"/>
  </p:normalViewPr>
  <p:slideViewPr>
    <p:cSldViewPr>
      <p:cViewPr varScale="1">
        <p:scale>
          <a:sx n="82" d="100"/>
          <a:sy n="82" d="100"/>
        </p:scale>
        <p:origin x="-636" y="-96"/>
      </p:cViewPr>
      <p:guideLst>
        <p:guide orient="horz" pos="2159"/>
        <p:guide orient="horz" pos="2286"/>
        <p:guide pos="3034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9D9C-AF4A-471B-A860-6C62E6BC9D4A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1F2D-3120-4C9C-A204-8AF6FFF8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AF4ED-3089-4E33-8FD3-D18B2269872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15F8-4A06-4C50-8B79-DE135817A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798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597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5397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7195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8994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0792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2592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4390" algn="l" defTabSz="10435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266" y="3246562"/>
            <a:ext cx="10962324" cy="68557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128" y="3932139"/>
            <a:ext cx="9027795" cy="1854024"/>
          </a:xfrm>
        </p:spPr>
        <p:txBody>
          <a:bodyPr>
            <a:normAutofit/>
          </a:bodyPr>
          <a:lstStyle>
            <a:lvl1pPr marL="0" indent="0" algn="l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1pPr>
            <a:lvl2pPr marL="52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1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443" y="6573179"/>
            <a:ext cx="3009265" cy="386255"/>
          </a:xfrm>
        </p:spPr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6427" y="6592909"/>
            <a:ext cx="4084002" cy="38625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2149" y="6592909"/>
            <a:ext cx="3009265" cy="386255"/>
          </a:xfrm>
        </p:spPr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" y="243072"/>
            <a:ext cx="6832002" cy="9361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6315" y="6979143"/>
            <a:ext cx="11984233" cy="0"/>
          </a:xfrm>
          <a:prstGeom prst="line">
            <a:avLst/>
          </a:prstGeom>
          <a:ln w="3810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57" y="288869"/>
            <a:ext cx="4242975" cy="1229299"/>
          </a:xfrm>
        </p:spPr>
        <p:txBody>
          <a:bodyPr anchor="b"/>
          <a:lstStyle>
            <a:lvl1pPr algn="l">
              <a:defRPr sz="23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312" y="288873"/>
            <a:ext cx="7209697" cy="619183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1"/>
            </a:lvl4pPr>
            <a:lvl5pPr>
              <a:defRPr sz="2301"/>
            </a:lvl5pPr>
            <a:lvl6pPr>
              <a:defRPr sz="2301"/>
            </a:lvl6pPr>
            <a:lvl7pPr>
              <a:defRPr sz="2301"/>
            </a:lvl7pPr>
            <a:lvl8pPr>
              <a:defRPr sz="2301"/>
            </a:lvl8pPr>
            <a:lvl9pPr>
              <a:defRPr sz="2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57" y="1518161"/>
            <a:ext cx="4242975" cy="4962538"/>
          </a:xfrm>
        </p:spPr>
        <p:txBody>
          <a:bodyPr/>
          <a:lstStyle>
            <a:lvl1pPr marL="0" indent="0">
              <a:buNone/>
              <a:defRPr sz="1600"/>
            </a:lvl1pPr>
            <a:lvl2pPr marL="521871" indent="0">
              <a:buNone/>
              <a:defRPr sz="1401"/>
            </a:lvl2pPr>
            <a:lvl3pPr marL="1043742" indent="0">
              <a:buNone/>
              <a:defRPr sz="1100"/>
            </a:lvl3pPr>
            <a:lvl4pPr marL="1565614" indent="0">
              <a:buNone/>
              <a:defRPr sz="1000"/>
            </a:lvl4pPr>
            <a:lvl5pPr marL="2087485" indent="0">
              <a:buNone/>
              <a:defRPr sz="1000"/>
            </a:lvl5pPr>
            <a:lvl6pPr marL="2609356" indent="0">
              <a:buNone/>
              <a:defRPr sz="1000"/>
            </a:lvl6pPr>
            <a:lvl7pPr marL="3131227" indent="0">
              <a:buNone/>
              <a:defRPr sz="1000"/>
            </a:lvl7pPr>
            <a:lvl8pPr marL="3653099" indent="0">
              <a:buNone/>
              <a:defRPr sz="1000"/>
            </a:lvl8pPr>
            <a:lvl9pPr marL="417497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875" y="5078413"/>
            <a:ext cx="7738110" cy="599536"/>
          </a:xfrm>
        </p:spPr>
        <p:txBody>
          <a:bodyPr anchor="b"/>
          <a:lstStyle>
            <a:lvl1pPr algn="l">
              <a:defRPr sz="23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7875" y="648256"/>
            <a:ext cx="7738110" cy="4352925"/>
          </a:xfrm>
        </p:spPr>
        <p:txBody>
          <a:bodyPr/>
          <a:lstStyle>
            <a:lvl1pPr marL="0" indent="0">
              <a:buNone/>
              <a:defRPr sz="3700"/>
            </a:lvl1pPr>
            <a:lvl2pPr marL="521871" indent="0">
              <a:buNone/>
              <a:defRPr sz="3200"/>
            </a:lvl2pPr>
            <a:lvl3pPr marL="1043742" indent="0">
              <a:buNone/>
              <a:defRPr sz="2700"/>
            </a:lvl3pPr>
            <a:lvl4pPr marL="1565614" indent="0">
              <a:buNone/>
              <a:defRPr sz="2301"/>
            </a:lvl4pPr>
            <a:lvl5pPr marL="2087485" indent="0">
              <a:buNone/>
              <a:defRPr sz="2301"/>
            </a:lvl5pPr>
            <a:lvl6pPr marL="2609356" indent="0">
              <a:buNone/>
              <a:defRPr sz="2301"/>
            </a:lvl6pPr>
            <a:lvl7pPr marL="3131227" indent="0">
              <a:buNone/>
              <a:defRPr sz="2301"/>
            </a:lvl7pPr>
            <a:lvl8pPr marL="3653099" indent="0">
              <a:buNone/>
              <a:defRPr sz="2301"/>
            </a:lvl8pPr>
            <a:lvl9pPr marL="4174971" indent="0">
              <a:buNone/>
              <a:defRPr sz="23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7875" y="5677962"/>
            <a:ext cx="7738110" cy="851440"/>
          </a:xfrm>
        </p:spPr>
        <p:txBody>
          <a:bodyPr/>
          <a:lstStyle>
            <a:lvl1pPr marL="0" indent="0">
              <a:buNone/>
              <a:defRPr sz="1600"/>
            </a:lvl1pPr>
            <a:lvl2pPr marL="521871" indent="0">
              <a:buNone/>
              <a:defRPr sz="1401"/>
            </a:lvl2pPr>
            <a:lvl3pPr marL="1043742" indent="0">
              <a:buNone/>
              <a:defRPr sz="1100"/>
            </a:lvl3pPr>
            <a:lvl4pPr marL="1565614" indent="0">
              <a:buNone/>
              <a:defRPr sz="1000"/>
            </a:lvl4pPr>
            <a:lvl5pPr marL="2087485" indent="0">
              <a:buNone/>
              <a:defRPr sz="1000"/>
            </a:lvl5pPr>
            <a:lvl6pPr marL="2609356" indent="0">
              <a:buNone/>
              <a:defRPr sz="1000"/>
            </a:lvl6pPr>
            <a:lvl7pPr marL="3131227" indent="0">
              <a:buNone/>
              <a:defRPr sz="1000"/>
            </a:lvl7pPr>
            <a:lvl8pPr marL="3653099" indent="0">
              <a:buNone/>
              <a:defRPr sz="1000"/>
            </a:lvl8pPr>
            <a:lvl9pPr marL="417497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0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0227" y="290551"/>
            <a:ext cx="2901791" cy="61901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852" y="290551"/>
            <a:ext cx="8490427" cy="61901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18" y="1570713"/>
            <a:ext cx="11607165" cy="609401"/>
          </a:xfrm>
        </p:spPr>
        <p:txBody>
          <a:bodyPr>
            <a:normAutofit/>
          </a:bodyPr>
          <a:lstStyle>
            <a:lvl1pPr algn="l"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8" y="2256288"/>
            <a:ext cx="11607165" cy="2929424"/>
          </a:xfrm>
        </p:spPr>
        <p:txBody>
          <a:bodyPr/>
          <a:lstStyle>
            <a:lvl1pPr>
              <a:defRPr sz="2301"/>
            </a:lvl1pPr>
            <a:lvl2pPr marL="306238" indent="-201139">
              <a:buFont typeface="Arial" pitchFamily="34" charset="0"/>
              <a:buChar char="•"/>
              <a:defRPr sz="2100" baseline="0"/>
            </a:lvl2pPr>
          </a:lstStyle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443" y="6592909"/>
            <a:ext cx="3009265" cy="386255"/>
          </a:xfrm>
        </p:spPr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6427" y="6592909"/>
            <a:ext cx="4084002" cy="38625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2149" y="6592909"/>
            <a:ext cx="3009265" cy="386255"/>
          </a:xfrm>
        </p:spPr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315" y="6979143"/>
            <a:ext cx="11984233" cy="0"/>
          </a:xfrm>
          <a:prstGeom prst="line">
            <a:avLst/>
          </a:prstGeom>
          <a:ln w="3810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" y="243079"/>
            <a:ext cx="6832002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71" y="504275"/>
            <a:ext cx="11607165" cy="609401"/>
          </a:xfrm>
        </p:spPr>
        <p:txBody>
          <a:bodyPr>
            <a:normAutofit/>
          </a:bodyPr>
          <a:lstStyle>
            <a:lvl1pPr algn="l"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0" y="1646895"/>
            <a:ext cx="11833699" cy="4428825"/>
          </a:xfrm>
        </p:spPr>
        <p:txBody>
          <a:bodyPr/>
          <a:lstStyle>
            <a:lvl1pPr>
              <a:defRPr sz="2301"/>
            </a:lvl1pPr>
            <a:lvl2pPr marL="306238" indent="-201139">
              <a:buFont typeface="Arial" pitchFamily="34" charset="0"/>
              <a:buChar char="•"/>
              <a:defRPr sz="2100" baseline="0"/>
            </a:lvl2pPr>
          </a:lstStyle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6427" y="6592909"/>
            <a:ext cx="4084002" cy="38625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2149" y="6592909"/>
            <a:ext cx="3009265" cy="386255"/>
          </a:xfrm>
        </p:spPr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316" y="6979143"/>
            <a:ext cx="11171742" cy="0"/>
          </a:xfrm>
          <a:prstGeom prst="line">
            <a:avLst/>
          </a:prstGeom>
          <a:ln w="3810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3" y="6507768"/>
            <a:ext cx="2576345" cy="4161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10214" y="6435749"/>
            <a:ext cx="112733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1628055" y="6979262"/>
            <a:ext cx="710928" cy="0"/>
          </a:xfrm>
          <a:prstGeom prst="line">
            <a:avLst/>
          </a:prstGeom>
          <a:ln w="38100">
            <a:solidFill>
              <a:srgbClr val="019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7880" y="1189833"/>
            <a:ext cx="406245" cy="0"/>
          </a:xfrm>
          <a:prstGeom prst="line">
            <a:avLst/>
          </a:prstGeom>
          <a:ln w="1905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4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6315" y="6979143"/>
            <a:ext cx="11984233" cy="0"/>
          </a:xfrm>
          <a:prstGeom prst="line">
            <a:avLst/>
          </a:prstGeom>
          <a:ln w="3810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85" y="1323188"/>
            <a:ext cx="2528705" cy="2160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5" y="6479836"/>
            <a:ext cx="630828" cy="4085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07925" y="6632299"/>
            <a:ext cx="4570258" cy="305444"/>
          </a:xfrm>
          <a:prstGeom prst="rect">
            <a:avLst/>
          </a:prstGeom>
          <a:noFill/>
        </p:spPr>
        <p:txBody>
          <a:bodyPr wrap="square" lIns="104369" tIns="52185" rIns="104369" bIns="52185" rtlCol="0">
            <a:spAutoFit/>
          </a:bodyPr>
          <a:lstStyle/>
          <a:p>
            <a:pPr marL="0" marR="0" indent="0" algn="l" defTabSz="1043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Chemin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Reposoir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7 | 1260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Nyon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| Switzerland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307755" y="6624177"/>
            <a:ext cx="2274602" cy="320961"/>
          </a:xfrm>
          <a:prstGeom prst="rect">
            <a:avLst/>
          </a:prstGeom>
          <a:noFill/>
        </p:spPr>
        <p:txBody>
          <a:bodyPr wrap="square" lIns="104369" tIns="52185" rIns="104369" bIns="52185" rtlCol="0">
            <a:spAutoFit/>
          </a:bodyPr>
          <a:lstStyle/>
          <a:p>
            <a:r>
              <a:rPr lang="en-US" sz="1401" b="1" dirty="0">
                <a:solidFill>
                  <a:srgbClr val="FFD51E"/>
                </a:solidFill>
              </a:rPr>
              <a:t>www.worldseed.org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538318" y="3443402"/>
            <a:ext cx="7820218" cy="951775"/>
          </a:xfrm>
          <a:prstGeom prst="rect">
            <a:avLst/>
          </a:prstGeom>
          <a:noFill/>
        </p:spPr>
        <p:txBody>
          <a:bodyPr wrap="square" lIns="104369" tIns="52185" rIns="104369" bIns="52185" rtlCol="0">
            <a:spAutoFit/>
          </a:bodyPr>
          <a:lstStyle/>
          <a:p>
            <a:pPr algn="ctr"/>
            <a:r>
              <a:rPr lang="en-US" sz="5500" dirty="0"/>
              <a:t>Seed is</a:t>
            </a:r>
            <a:r>
              <a:rPr lang="en-US" sz="5500" baseline="0" dirty="0"/>
              <a:t> Life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41576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62" y="4661943"/>
            <a:ext cx="10962324" cy="144089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2" y="3074939"/>
            <a:ext cx="10962324" cy="1587003"/>
          </a:xfrm>
        </p:spPr>
        <p:txBody>
          <a:bodyPr anchor="b"/>
          <a:lstStyle>
            <a:lvl1pPr marL="0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1pPr>
            <a:lvl2pPr marL="5218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9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1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30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4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846" y="1692807"/>
            <a:ext cx="5696107" cy="47878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1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906" y="1692807"/>
            <a:ext cx="5696107" cy="47878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1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45" y="1623952"/>
            <a:ext cx="5698350" cy="6767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871" indent="0">
              <a:buNone/>
              <a:defRPr sz="2301" b="1"/>
            </a:lvl2pPr>
            <a:lvl3pPr marL="1043742" indent="0">
              <a:buNone/>
              <a:defRPr sz="2100" b="1"/>
            </a:lvl3pPr>
            <a:lvl4pPr marL="1565614" indent="0">
              <a:buNone/>
              <a:defRPr sz="1800" b="1"/>
            </a:lvl4pPr>
            <a:lvl5pPr marL="2087485" indent="0">
              <a:buNone/>
              <a:defRPr sz="1800" b="1"/>
            </a:lvl5pPr>
            <a:lvl6pPr marL="2609356" indent="0">
              <a:buNone/>
              <a:defRPr sz="1800" b="1"/>
            </a:lvl6pPr>
            <a:lvl7pPr marL="3131227" indent="0">
              <a:buNone/>
              <a:defRPr sz="1800" b="1"/>
            </a:lvl7pPr>
            <a:lvl8pPr marL="3653099" indent="0">
              <a:buNone/>
              <a:defRPr sz="1800" b="1"/>
            </a:lvl8pPr>
            <a:lvl9pPr marL="417497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845" y="2300755"/>
            <a:ext cx="5698350" cy="4179951"/>
          </a:xfrm>
        </p:spPr>
        <p:txBody>
          <a:bodyPr/>
          <a:lstStyle>
            <a:lvl1pPr>
              <a:defRPr sz="2700"/>
            </a:lvl1pPr>
            <a:lvl2pPr>
              <a:defRPr sz="2301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434" y="1623952"/>
            <a:ext cx="5700587" cy="6767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871" indent="0">
              <a:buNone/>
              <a:defRPr sz="2301" b="1"/>
            </a:lvl2pPr>
            <a:lvl3pPr marL="1043742" indent="0">
              <a:buNone/>
              <a:defRPr sz="2100" b="1"/>
            </a:lvl3pPr>
            <a:lvl4pPr marL="1565614" indent="0">
              <a:buNone/>
              <a:defRPr sz="1800" b="1"/>
            </a:lvl4pPr>
            <a:lvl5pPr marL="2087485" indent="0">
              <a:buNone/>
              <a:defRPr sz="1800" b="1"/>
            </a:lvl5pPr>
            <a:lvl6pPr marL="2609356" indent="0">
              <a:buNone/>
              <a:defRPr sz="1800" b="1"/>
            </a:lvl6pPr>
            <a:lvl7pPr marL="3131227" indent="0">
              <a:buNone/>
              <a:defRPr sz="1800" b="1"/>
            </a:lvl7pPr>
            <a:lvl8pPr marL="3653099" indent="0">
              <a:buNone/>
              <a:defRPr sz="1800" b="1"/>
            </a:lvl8pPr>
            <a:lvl9pPr marL="417497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434" y="2300755"/>
            <a:ext cx="5700587" cy="4179951"/>
          </a:xfrm>
        </p:spPr>
        <p:txBody>
          <a:bodyPr/>
          <a:lstStyle>
            <a:lvl1pPr>
              <a:defRPr sz="2700"/>
            </a:lvl1pPr>
            <a:lvl2pPr>
              <a:defRPr sz="2301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845" y="290531"/>
            <a:ext cx="11607165" cy="1209146"/>
          </a:xfrm>
          <a:prstGeom prst="rect">
            <a:avLst/>
          </a:prstGeom>
        </p:spPr>
        <p:txBody>
          <a:bodyPr vert="horz" lIns="104370" tIns="52185" rIns="104370" bIns="5218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45" y="1692807"/>
            <a:ext cx="11607165" cy="4787882"/>
          </a:xfrm>
          <a:prstGeom prst="rect">
            <a:avLst/>
          </a:prstGeom>
        </p:spPr>
        <p:txBody>
          <a:bodyPr vert="horz" lIns="104370" tIns="52185" rIns="104370" bIns="521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52" y="6724215"/>
            <a:ext cx="3009265" cy="386255"/>
          </a:xfrm>
          <a:prstGeom prst="rect">
            <a:avLst/>
          </a:prstGeom>
        </p:spPr>
        <p:txBody>
          <a:bodyPr vert="horz" lIns="104370" tIns="52185" rIns="104370" bIns="52185" rtlCol="0" anchor="ctr"/>
          <a:lstStyle>
            <a:lvl1pPr algn="l">
              <a:defRPr sz="1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4BAF4-E634-4369-B358-A9C2C9851C6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6427" y="6724215"/>
            <a:ext cx="4084002" cy="386255"/>
          </a:xfrm>
          <a:prstGeom prst="rect">
            <a:avLst/>
          </a:prstGeom>
        </p:spPr>
        <p:txBody>
          <a:bodyPr vert="horz" lIns="104370" tIns="52185" rIns="104370" bIns="52185" rtlCol="0" anchor="ctr"/>
          <a:lstStyle>
            <a:lvl1pPr algn="ctr">
              <a:defRPr sz="1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52" y="6724215"/>
            <a:ext cx="3009265" cy="386255"/>
          </a:xfrm>
          <a:prstGeom prst="rect">
            <a:avLst/>
          </a:prstGeom>
        </p:spPr>
        <p:txBody>
          <a:bodyPr vert="horz" lIns="104370" tIns="52185" rIns="104370" bIns="52185" rtlCol="0" anchor="ctr"/>
          <a:lstStyle>
            <a:lvl1pPr algn="r">
              <a:defRPr sz="14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3A6C-86AE-4CBB-A4BC-35408E92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04374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43742" rtl="0" eaLnBrk="1" latinLnBrk="0" hangingPunct="1">
        <a:spcBef>
          <a:spcPct val="20000"/>
        </a:spcBef>
        <a:buClr>
          <a:srgbClr val="FFD51E"/>
        </a:buClr>
        <a:buFont typeface="Arial" pitchFamily="34" charset="0"/>
        <a:buNone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742" indent="-521871" algn="l" defTabSz="1043742" rtl="0" eaLnBrk="1" latinLnBrk="0" hangingPunct="1">
        <a:spcBef>
          <a:spcPct val="20000"/>
        </a:spcBef>
        <a:buClr>
          <a:srgbClr val="FFD51E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679" indent="-260935" algn="l" defTabSz="1043742" rtl="0" eaLnBrk="1" latinLnBrk="0" hangingPunct="1">
        <a:spcBef>
          <a:spcPct val="20000"/>
        </a:spcBef>
        <a:buClr>
          <a:srgbClr val="FFD51E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017" indent="-391404" algn="l" defTabSz="1043742" rtl="0" eaLnBrk="1" latinLnBrk="0" hangingPunct="1">
        <a:spcBef>
          <a:spcPct val="20000"/>
        </a:spcBef>
        <a:buClr>
          <a:srgbClr val="FFD51E"/>
        </a:buClr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4pPr>
      <a:lvl5pPr marL="2478889" indent="-391404" algn="l" defTabSz="1043742" rtl="0" eaLnBrk="1" latinLnBrk="0" hangingPunct="1">
        <a:spcBef>
          <a:spcPct val="20000"/>
        </a:spcBef>
        <a:buClr>
          <a:srgbClr val="FFD51E"/>
        </a:buClr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5pPr>
      <a:lvl6pPr marL="2870291" indent="-260935" algn="l" defTabSz="1043742" rtl="0" eaLnBrk="1" latinLnBrk="0" hangingPunct="1">
        <a:spcBef>
          <a:spcPct val="20000"/>
        </a:spcBef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6pPr>
      <a:lvl7pPr marL="3392164" indent="-260935" algn="l" defTabSz="1043742" rtl="0" eaLnBrk="1" latinLnBrk="0" hangingPunct="1">
        <a:spcBef>
          <a:spcPct val="20000"/>
        </a:spcBef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7pPr>
      <a:lvl8pPr marL="3914035" indent="-260935" algn="l" defTabSz="1043742" rtl="0" eaLnBrk="1" latinLnBrk="0" hangingPunct="1">
        <a:spcBef>
          <a:spcPct val="20000"/>
        </a:spcBef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8pPr>
      <a:lvl9pPr marL="4435907" indent="-260935" algn="l" defTabSz="1043742" rtl="0" eaLnBrk="1" latinLnBrk="0" hangingPunct="1">
        <a:spcBef>
          <a:spcPct val="20000"/>
        </a:spcBef>
        <a:buFont typeface="Arial" pitchFamily="34" charset="0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871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742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614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7485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9356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1227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3099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4971" algn="l" defTabSz="10437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922" y="2408636"/>
            <a:ext cx="10405032" cy="1066452"/>
          </a:xfrm>
        </p:spPr>
        <p:txBody>
          <a:bodyPr>
            <a:noAutofit/>
          </a:bodyPr>
          <a:lstStyle/>
          <a:p>
            <a:r>
              <a:rPr lang="en-US" dirty="0"/>
              <a:t>Seed Applied Technologies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941" y="3779788"/>
            <a:ext cx="9736219" cy="1854024"/>
          </a:xfrm>
        </p:spPr>
        <p:txBody>
          <a:bodyPr>
            <a:normAutofit/>
          </a:bodyPr>
          <a:lstStyle/>
          <a:p>
            <a:r>
              <a:rPr lang="en-US" sz="3000" b="1" dirty="0"/>
              <a:t>Jeff Daniels</a:t>
            </a:r>
            <a:br>
              <a:rPr lang="en-US" sz="3000" b="1" dirty="0"/>
            </a:br>
            <a:r>
              <a:rPr lang="en-US" sz="2800" dirty="0">
                <a:solidFill>
                  <a:schemeClr val="tx1"/>
                </a:solidFill>
              </a:rPr>
              <a:t>ASTA CSS Chicago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December 2018</a:t>
            </a:r>
          </a:p>
        </p:txBody>
      </p:sp>
    </p:spTree>
    <p:extLst>
      <p:ext uri="{BB962C8B-B14F-4D97-AF65-F5344CB8AC3E}">
        <p14:creationId xmlns:p14="http://schemas.microsoft.com/office/powerpoint/2010/main" val="294463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759793" y="394956"/>
            <a:ext cx="11017091" cy="5785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5000" dirty="0"/>
              <a:t>ISF - Membership</a:t>
            </a:r>
            <a:endParaRPr lang="fr-FR" altLang="en-US" sz="5000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5922" indent="-286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7572" indent="-229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6601" indent="-229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5630" indent="-229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24658" indent="-229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83687" indent="-229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42716" indent="-229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01745" indent="-229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905F0A-C909-44AC-9B70-CA85D8744B5E}" type="slidenum">
              <a:rPr lang="en-US" altLang="en-US" smtClean="0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2292" name="Espace réservé du contenu 4" descr="ISF_Members_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2" r="-12782"/>
          <a:stretch>
            <a:fillRect/>
          </a:stretch>
        </p:blipFill>
        <p:spPr>
          <a:xfrm>
            <a:off x="1170998" y="1531449"/>
            <a:ext cx="10916675" cy="4698840"/>
          </a:xfrm>
        </p:spPr>
      </p:pic>
      <p:sp>
        <p:nvSpPr>
          <p:cNvPr id="6" name="TextBox 4"/>
          <p:cNvSpPr txBox="1"/>
          <p:nvPr/>
        </p:nvSpPr>
        <p:spPr>
          <a:xfrm>
            <a:off x="1314450" y="4206027"/>
            <a:ext cx="1952537" cy="1576374"/>
          </a:xfrm>
          <a:prstGeom prst="rect">
            <a:avLst/>
          </a:prstGeom>
          <a:noFill/>
        </p:spPr>
        <p:txBody>
          <a:bodyPr lIns="91803" tIns="45903" rIns="91803" bIns="45903">
            <a:spAutoFit/>
          </a:bodyPr>
          <a:lstStyle/>
          <a:p>
            <a:pPr algn="ctr" defTabSz="917991" eaLnBrk="0" fontAlgn="base" hangingPunct="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13" b="1" kern="0" dirty="0">
                <a:solidFill>
                  <a:srgbClr val="000000"/>
                </a:solidFill>
                <a:ea typeface="ＭＳ Ｐゴシック" charset="0"/>
              </a:rPr>
              <a:t>58 ordinary members</a:t>
            </a:r>
            <a:endParaRPr lang="en-GB" sz="3213" kern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268049" y="807815"/>
            <a:ext cx="2386080" cy="12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3" tIns="45903" rIns="91803" bIns="459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80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14" b="1">
                <a:solidFill>
                  <a:prstClr val="black"/>
                </a:solidFill>
              </a:rPr>
              <a:t>7500+</a:t>
            </a:r>
          </a:p>
          <a:p>
            <a:pPr defTabSz="9180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14" b="1">
                <a:solidFill>
                  <a:prstClr val="black"/>
                </a:solidFill>
              </a:rPr>
              <a:t>companies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10244" y="4928066"/>
            <a:ext cx="1774019" cy="1082264"/>
          </a:xfrm>
          <a:prstGeom prst="rect">
            <a:avLst/>
          </a:prstGeom>
          <a:noFill/>
        </p:spPr>
        <p:txBody>
          <a:bodyPr lIns="91803" tIns="45903" rIns="91803" bIns="45903">
            <a:spAutoFit/>
          </a:bodyPr>
          <a:lstStyle/>
          <a:p>
            <a:pPr algn="ctr" defTabSz="917991" eaLnBrk="0" fontAlgn="base" hangingPunct="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13" b="1" kern="0" dirty="0">
                <a:solidFill>
                  <a:srgbClr val="000000"/>
                </a:solidFill>
                <a:ea typeface="ＭＳ Ｐゴシック" charset="0"/>
              </a:rPr>
              <a:t>75 countries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40913" y="2763341"/>
            <a:ext cx="1459794" cy="3246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SAT-Com </a:t>
            </a:r>
            <a:r>
              <a:rPr lang="en-US" sz="2800" dirty="0"/>
              <a:t>(Seed Applied Technologies Committee)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10" y="1683240"/>
            <a:ext cx="11232109" cy="442882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GB" sz="3000" b="1" dirty="0"/>
              <a:t>ISF Objectives 2016-2020</a:t>
            </a:r>
            <a:r>
              <a:rPr lang="en-GB" sz="3000" dirty="0"/>
              <a:t>: To promote the harmonization of regulations governing seed applied technologies at global and regional level</a:t>
            </a:r>
          </a:p>
          <a:p>
            <a:pPr marL="342900" indent="-342900">
              <a:lnSpc>
                <a:spcPct val="8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GB" sz="3000" dirty="0"/>
              <a:t>Seed decision is the starting point for farmers – before deciding on applied technologies, crop protection and fertilizers.</a:t>
            </a:r>
          </a:p>
          <a:p>
            <a:pPr marL="342900" indent="-342900">
              <a:lnSpc>
                <a:spcPct val="8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GB" sz="3000" dirty="0"/>
              <a:t>We want farmers to be able to access all available solutions to secure yields – for this, seed applied technologies are critical. </a:t>
            </a:r>
          </a:p>
          <a:p>
            <a:pPr marL="342900" indent="-342900">
              <a:lnSpc>
                <a:spcPct val="8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GB" sz="3000" dirty="0"/>
              <a:t>ISF is engaged in communicating the value of seed applied technologies </a:t>
            </a:r>
            <a:r>
              <a:rPr lang="en-GB" sz="3200" dirty="0"/>
              <a:t>and keeping these solutions on the markets</a:t>
            </a:r>
            <a:r>
              <a:rPr lang="en-GB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SAT-Com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10" y="1683240"/>
            <a:ext cx="11232109" cy="44288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Purpose - To promote the technologies that enhance the potential of the seed while supporting a positive and sustainable regulatory and social climate for that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Frequency – Published 3 times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Communication platform to share best practices, updates on SAT-Com activity, seed treatment related news,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u="sng" dirty="0"/>
              <a:t>Subscribe at </a:t>
            </a:r>
            <a:r>
              <a:rPr lang="en-US" altLang="en-US" sz="3000" b="1" u="sng" dirty="0"/>
              <a:t>isf@worldseed.org</a:t>
            </a:r>
            <a:endParaRPr lang="en-US" altLang="en-US" sz="2799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5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Movement of Treated Seed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10" y="1683240"/>
            <a:ext cx="11232109" cy="44288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ISF Position Paper adopted in June on the Movement of Treated Seed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000" dirty="0"/>
              <a:t>Purpose - </a:t>
            </a:r>
            <a:r>
              <a:rPr lang="en-US" sz="3000" dirty="0"/>
              <a:t>Raise awareness on the factors impacting the movement of treated seed and promote a unifying view on a working system to facilitate the free, international movement of treated seed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/>
              <a:t>Communications strategy in development</a:t>
            </a:r>
          </a:p>
          <a:p>
            <a:pPr marL="763438" lvl="1" indent="-457200"/>
            <a:r>
              <a:rPr lang="en-US" altLang="en-US" sz="2799" dirty="0"/>
              <a:t>Target audiences, desired impact and associated actions are being defined</a:t>
            </a:r>
          </a:p>
        </p:txBody>
      </p:sp>
    </p:spTree>
    <p:extLst>
      <p:ext uri="{BB962C8B-B14F-4D97-AF65-F5344CB8AC3E}">
        <p14:creationId xmlns:p14="http://schemas.microsoft.com/office/powerpoint/2010/main" val="155103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5854ED-5562-41E4-8F08-3DE67E3B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000" dirty="0"/>
              <a:t>Non </a:t>
            </a:r>
            <a:r>
              <a:rPr lang="de-DE" sz="5000" dirty="0" err="1"/>
              <a:t>renewal</a:t>
            </a:r>
            <a:r>
              <a:rPr lang="de-DE" sz="5000" dirty="0"/>
              <a:t> </a:t>
            </a:r>
            <a:r>
              <a:rPr lang="de-DE" sz="5000" dirty="0" err="1"/>
              <a:t>of</a:t>
            </a:r>
            <a:r>
              <a:rPr lang="de-DE" sz="5000" dirty="0"/>
              <a:t> </a:t>
            </a:r>
            <a:r>
              <a:rPr lang="de-DE" sz="5000" dirty="0" err="1"/>
              <a:t>a.i</a:t>
            </a:r>
            <a:r>
              <a:rPr lang="de-DE" sz="5000" dirty="0"/>
              <a:t>. </a:t>
            </a:r>
            <a:r>
              <a:rPr lang="de-DE" sz="5000" dirty="0" err="1"/>
              <a:t>Thiram</a:t>
            </a:r>
            <a:endParaRPr lang="de-DE" sz="5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5D8E86C-D827-4C55-B4DE-F5CCF527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B3B6975E-3DB8-49FD-9EC0-E8278378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A.I. Thiram 	 </a:t>
            </a:r>
          </a:p>
          <a:p>
            <a:pPr lvl="1"/>
            <a:r>
              <a:rPr lang="en-GB" dirty="0"/>
              <a:t>On Oct. 09, 2018 EU-COM implemented EU Reg. 2018/1500 stating:</a:t>
            </a:r>
          </a:p>
          <a:p>
            <a:pPr lvl="2"/>
            <a:r>
              <a:rPr lang="en-GB" dirty="0"/>
              <a:t>the </a:t>
            </a:r>
            <a:r>
              <a:rPr lang="en-GB" b="1" dirty="0"/>
              <a:t>non-renewal of approval </a:t>
            </a:r>
            <a:r>
              <a:rPr lang="en-GB" dirty="0"/>
              <a:t>of the </a:t>
            </a:r>
            <a:r>
              <a:rPr lang="en-GB" dirty="0" err="1"/>
              <a:t>a.i</a:t>
            </a:r>
            <a:r>
              <a:rPr lang="en-GB" dirty="0"/>
              <a:t>. THIRAM</a:t>
            </a:r>
          </a:p>
          <a:p>
            <a:pPr lvl="2"/>
            <a:r>
              <a:rPr lang="en-GB" dirty="0"/>
              <a:t>the </a:t>
            </a:r>
            <a:r>
              <a:rPr lang="en-GB" b="1" dirty="0"/>
              <a:t>prohibition </a:t>
            </a:r>
            <a:r>
              <a:rPr lang="en-GB" dirty="0"/>
              <a:t>of the </a:t>
            </a:r>
            <a:r>
              <a:rPr lang="en-GB" b="1" dirty="0"/>
              <a:t>use</a:t>
            </a:r>
            <a:r>
              <a:rPr lang="en-GB" dirty="0"/>
              <a:t> and </a:t>
            </a:r>
            <a:r>
              <a:rPr lang="en-GB" b="1" dirty="0"/>
              <a:t>sale</a:t>
            </a:r>
            <a:r>
              <a:rPr lang="en-GB" dirty="0"/>
              <a:t> of </a:t>
            </a:r>
            <a:r>
              <a:rPr lang="en-GB" b="1" dirty="0"/>
              <a:t>seeds treated </a:t>
            </a:r>
            <a:r>
              <a:rPr lang="en-GB" dirty="0"/>
              <a:t>with ST-products containing THIRAM</a:t>
            </a:r>
          </a:p>
          <a:p>
            <a:pPr marL="895350" lvl="2" indent="0">
              <a:buNone/>
            </a:pPr>
            <a:endParaRPr lang="en-GB" dirty="0"/>
          </a:p>
          <a:p>
            <a:pPr lvl="1"/>
            <a:r>
              <a:rPr lang="en-GB" dirty="0"/>
              <a:t>The conditions of EU REG 2018/1500 are as following:</a:t>
            </a:r>
          </a:p>
          <a:p>
            <a:pPr lvl="2"/>
            <a:r>
              <a:rPr lang="en-GB" b="1" dirty="0"/>
              <a:t>Entry into force </a:t>
            </a:r>
            <a:r>
              <a:rPr lang="en-GB" dirty="0"/>
              <a:t>on </a:t>
            </a:r>
            <a:r>
              <a:rPr lang="en-GB" b="1" dirty="0"/>
              <a:t>Oct. 29, 2018</a:t>
            </a:r>
          </a:p>
          <a:p>
            <a:pPr lvl="2"/>
            <a:r>
              <a:rPr lang="en-GB" b="1" dirty="0"/>
              <a:t>Sell out period </a:t>
            </a:r>
            <a:r>
              <a:rPr lang="en-GB" dirty="0"/>
              <a:t>of the </a:t>
            </a:r>
            <a:r>
              <a:rPr lang="en-GB" b="1" dirty="0"/>
              <a:t>products based on Thiram</a:t>
            </a:r>
            <a:r>
              <a:rPr lang="en-GB" dirty="0"/>
              <a:t>: </a:t>
            </a:r>
            <a:r>
              <a:rPr lang="en-GB" b="1" dirty="0"/>
              <a:t>3 month</a:t>
            </a:r>
          </a:p>
          <a:p>
            <a:pPr lvl="3"/>
            <a:r>
              <a:rPr lang="en-GB" dirty="0"/>
              <a:t>So any </a:t>
            </a:r>
            <a:r>
              <a:rPr lang="en-GB" b="1" dirty="0"/>
              <a:t>product</a:t>
            </a:r>
            <a:r>
              <a:rPr lang="en-GB" dirty="0"/>
              <a:t> needs to be </a:t>
            </a:r>
            <a:r>
              <a:rPr lang="en-GB" b="1" dirty="0"/>
              <a:t>purchased</a:t>
            </a:r>
            <a:r>
              <a:rPr lang="en-GB" dirty="0"/>
              <a:t> till </a:t>
            </a:r>
            <a:r>
              <a:rPr lang="en-GB" b="1" dirty="0"/>
              <a:t>Jan. 30, 2019</a:t>
            </a:r>
          </a:p>
          <a:p>
            <a:pPr lvl="2"/>
            <a:r>
              <a:rPr lang="en-GB" b="1" dirty="0"/>
              <a:t>Application on seeds </a:t>
            </a:r>
            <a:r>
              <a:rPr lang="en-GB" dirty="0"/>
              <a:t>and </a:t>
            </a:r>
            <a:r>
              <a:rPr lang="en-GB" b="1" dirty="0"/>
              <a:t>use of such treated seeds: 12 month  </a:t>
            </a:r>
          </a:p>
          <a:p>
            <a:pPr lvl="3">
              <a:spcAft>
                <a:spcPts val="1800"/>
              </a:spcAft>
            </a:pPr>
            <a:r>
              <a:rPr lang="en-GB" b="1" dirty="0"/>
              <a:t>End</a:t>
            </a:r>
            <a:r>
              <a:rPr lang="en-GB" dirty="0"/>
              <a:t> of </a:t>
            </a:r>
            <a:r>
              <a:rPr lang="en-GB" b="1" dirty="0"/>
              <a:t>sales</a:t>
            </a:r>
            <a:r>
              <a:rPr lang="en-GB" dirty="0"/>
              <a:t> and </a:t>
            </a:r>
            <a:r>
              <a:rPr lang="en-GB" b="1" dirty="0"/>
              <a:t>sowing </a:t>
            </a:r>
            <a:r>
              <a:rPr lang="en-GB" dirty="0"/>
              <a:t>of such treated seeds on </a:t>
            </a:r>
            <a:r>
              <a:rPr lang="en-GB" b="1" dirty="0"/>
              <a:t>Jan 30, 2020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b="1" dirty="0"/>
              <a:t>But it all depends on the final Member State decision if the full grace period will be applied for the treatment period</a:t>
            </a:r>
          </a:p>
        </p:txBody>
      </p:sp>
    </p:spTree>
    <p:extLst>
      <p:ext uri="{BB962C8B-B14F-4D97-AF65-F5344CB8AC3E}">
        <p14:creationId xmlns:p14="http://schemas.microsoft.com/office/powerpoint/2010/main" val="22088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European Chemical Agency (ECHA)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10" y="1683240"/>
            <a:ext cx="11232109" cy="4428825"/>
          </a:xfrm>
        </p:spPr>
        <p:txBody>
          <a:bodyPr>
            <a:normAutofit fontScale="77500" lnSpcReduction="20000"/>
          </a:bodyPr>
          <a:lstStyle/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000" dirty="0"/>
              <a:t>“Driving force among regulatory authorities in implementing the EU's groundbreaking chemicals legislation for the benefit of human health and the environment as well as for innovation and competitiveness.”</a:t>
            </a:r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3000" dirty="0"/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000" dirty="0"/>
              <a:t>‘Call for evidence’ launched regarding ‘possible restriction of microplastics’ (i.e. ban)</a:t>
            </a:r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3000" dirty="0"/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000" dirty="0"/>
              <a:t>Already colleagues from ESA and EU Crop Protection Association are investigating where our sector may be impacted</a:t>
            </a:r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3000" dirty="0"/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000" dirty="0"/>
              <a:t>Seed coatings have been mentioned, real impact 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altLang="en-US" sz="3000" dirty="0"/>
              <a:t>      not yet clear.</a:t>
            </a:r>
          </a:p>
          <a:p>
            <a:pPr marL="391404" indent="-391404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6C-86AE-4CBB-A4BC-35408E9242C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F7572C-2FF7-423F-8BB9-7811869F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05" y="5135550"/>
            <a:ext cx="2343676" cy="1116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C4BB61-90AF-46EA-A522-4BD3CEA64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785" y="421240"/>
            <a:ext cx="2847079" cy="84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E4B82B-4A3A-4117-9422-B9382D04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2121" y="4023625"/>
            <a:ext cx="13049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7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325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Seed Applied Technologies Committee</vt:lpstr>
      <vt:lpstr>ISF - Membership</vt:lpstr>
      <vt:lpstr>SAT-Com (Seed Applied Technologies Committee)</vt:lpstr>
      <vt:lpstr>SAT-Com News</vt:lpstr>
      <vt:lpstr>Movement of Treated Seed</vt:lpstr>
      <vt:lpstr>Non renewal of a.i. Thiram</vt:lpstr>
      <vt:lpstr>European Chemical Agency (ECHA)</vt:lpstr>
      <vt:lpstr>PowerPoint Presentation</vt:lpstr>
    </vt:vector>
  </TitlesOfParts>
  <Company>ISF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</dc:creator>
  <cp:lastModifiedBy>Kaitlin Carpenter</cp:lastModifiedBy>
  <cp:revision>78</cp:revision>
  <cp:lastPrinted>2016-02-24T10:58:48Z</cp:lastPrinted>
  <dcterms:created xsi:type="dcterms:W3CDTF">2016-02-12T09:10:14Z</dcterms:created>
  <dcterms:modified xsi:type="dcterms:W3CDTF">2018-12-17T18:50:06Z</dcterms:modified>
</cp:coreProperties>
</file>