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2">
  <p:sldMasterIdLst>
    <p:sldMasterId id="2147483669" r:id="rId1"/>
    <p:sldMasterId id="2147483688" r:id="rId2"/>
  </p:sldMasterIdLst>
  <p:notesMasterIdLst>
    <p:notesMasterId r:id="rId36"/>
  </p:notesMasterIdLst>
  <p:handoutMasterIdLst>
    <p:handoutMasterId r:id="rId37"/>
  </p:handoutMasterIdLst>
  <p:sldIdLst>
    <p:sldId id="331" r:id="rId3"/>
    <p:sldId id="362" r:id="rId4"/>
    <p:sldId id="366" r:id="rId5"/>
    <p:sldId id="319" r:id="rId6"/>
    <p:sldId id="305" r:id="rId7"/>
    <p:sldId id="317" r:id="rId8"/>
    <p:sldId id="313" r:id="rId9"/>
    <p:sldId id="281" r:id="rId10"/>
    <p:sldId id="300" r:id="rId11"/>
    <p:sldId id="296" r:id="rId12"/>
    <p:sldId id="351" r:id="rId13"/>
    <p:sldId id="365" r:id="rId14"/>
    <p:sldId id="346" r:id="rId15"/>
    <p:sldId id="268" r:id="rId16"/>
    <p:sldId id="269" r:id="rId17"/>
    <p:sldId id="314" r:id="rId18"/>
    <p:sldId id="315" r:id="rId19"/>
    <p:sldId id="363" r:id="rId20"/>
    <p:sldId id="270" r:id="rId21"/>
    <p:sldId id="316" r:id="rId22"/>
    <p:sldId id="271" r:id="rId23"/>
    <p:sldId id="326" r:id="rId24"/>
    <p:sldId id="327" r:id="rId25"/>
    <p:sldId id="364" r:id="rId26"/>
    <p:sldId id="306" r:id="rId27"/>
    <p:sldId id="308" r:id="rId28"/>
    <p:sldId id="332" r:id="rId29"/>
    <p:sldId id="294" r:id="rId30"/>
    <p:sldId id="304" r:id="rId31"/>
    <p:sldId id="361" r:id="rId32"/>
    <p:sldId id="311" r:id="rId33"/>
    <p:sldId id="367" r:id="rId34"/>
    <p:sldId id="352" r:id="rId35"/>
  </p:sldIdLst>
  <p:sldSz cx="9144000" cy="6858000" type="screen4x3"/>
  <p:notesSz cx="6858000" cy="9144000"/>
  <p:embeddedFontLst>
    <p:embeddedFont>
      <p:font typeface="Calibri" panose="020F0502020204030204" pitchFamily="34" charset="0"/>
      <p:regular r:id="rId38"/>
      <p:bold r:id="rId39"/>
      <p:italic r:id="rId40"/>
      <p:boldItalic r:id="rId4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ly Maxwell" initials="LM" lastIdx="113" clrIdx="0"/>
  <p:cmAuthor id="7" name="Emily Mullett" initials="" lastIdx="0" clrIdx="7"/>
  <p:cmAuthor id="1" name="robert.powell" initials="r" lastIdx="9" clrIdx="1"/>
  <p:cmAuthor id="2" name="Richard Kay Thaemert" initials="" lastIdx="19" clrIdx="2"/>
  <p:cmAuthor id="3" name="Janice Walters" initials="JW" lastIdx="26" clrIdx="3"/>
  <p:cmAuthor id="4" name="Microsoft Office User" initials="Office" lastIdx="0" clrIdx="4"/>
  <p:cmAuthor id="5" name="audrey.newell" initials="a" lastIdx="25" clrIdx="5"/>
  <p:cmAuthor id="6" name="heather.davis" initials="" lastIdx="0"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4C57"/>
    <a:srgbClr val="727466"/>
    <a:srgbClr val="A12A21"/>
    <a:srgbClr val="87AF2F"/>
    <a:srgbClr val="BDA654"/>
    <a:srgbClr val="ADA68F"/>
    <a:srgbClr val="BBB49A"/>
    <a:srgbClr val="EADFC2"/>
    <a:srgbClr val="501B1E"/>
    <a:srgbClr val="5A473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32" autoAdjust="0"/>
    <p:restoredTop sz="84405" autoAdjust="0"/>
  </p:normalViewPr>
  <p:slideViewPr>
    <p:cSldViewPr snapToGrid="0" snapToObjects="1">
      <p:cViewPr>
        <p:scale>
          <a:sx n="95" d="100"/>
          <a:sy n="95" d="100"/>
        </p:scale>
        <p:origin x="-420" y="258"/>
      </p:cViewPr>
      <p:guideLst>
        <p:guide orient="horz" pos="2160"/>
        <p:guide pos="2880"/>
      </p:guideLst>
    </p:cSldViewPr>
  </p:slideViewPr>
  <p:outlineViewPr>
    <p:cViewPr>
      <p:scale>
        <a:sx n="33" d="100"/>
        <a:sy n="33" d="100"/>
      </p:scale>
      <p:origin x="0" y="3348"/>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75" d="100"/>
          <a:sy n="75" d="100"/>
        </p:scale>
        <p:origin x="-2528" y="-20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1.fntdata"/><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8095242-B48D-45F9-B2FB-F4EED15F416F}" type="datetimeFigureOut">
              <a:rPr lang="en-US" smtClean="0"/>
              <a:pPr/>
              <a:t>6/22/2016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FAB01B-FFC2-4A8B-A0C1-1E1A03A6F63C}" type="slidenum">
              <a:rPr lang="en-US" smtClean="0"/>
              <a:pPr/>
              <a:t>‹#›</a:t>
            </a:fld>
            <a:endParaRPr lang="en-US"/>
          </a:p>
        </p:txBody>
      </p:sp>
    </p:spTree>
    <p:extLst>
      <p:ext uri="{BB962C8B-B14F-4D97-AF65-F5344CB8AC3E}">
        <p14:creationId xmlns:p14="http://schemas.microsoft.com/office/powerpoint/2010/main" val="3119418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07A1D3-14CB-4365-825D-E59F0012409D}" type="datetimeFigureOut">
              <a:rPr lang="en-US" smtClean="0"/>
              <a:pPr/>
              <a:t>6/22/2016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8E0FDC-3605-4DA8-ACA5-20CF957FC737}" type="slidenum">
              <a:rPr lang="en-US" smtClean="0"/>
              <a:pPr/>
              <a:t>‹#›</a:t>
            </a:fld>
            <a:endParaRPr lang="en-US"/>
          </a:p>
        </p:txBody>
      </p:sp>
    </p:spTree>
    <p:extLst>
      <p:ext uri="{BB962C8B-B14F-4D97-AF65-F5344CB8AC3E}">
        <p14:creationId xmlns:p14="http://schemas.microsoft.com/office/powerpoint/2010/main" val="295045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8E0FDC-3605-4DA8-ACA5-20CF957FC737}" type="slidenum">
              <a:rPr lang="en-US" smtClean="0"/>
              <a:pPr/>
              <a:t>1</a:t>
            </a:fld>
            <a:endParaRPr lang="en-US"/>
          </a:p>
        </p:txBody>
      </p:sp>
    </p:spTree>
    <p:extLst>
      <p:ext uri="{BB962C8B-B14F-4D97-AF65-F5344CB8AC3E}">
        <p14:creationId xmlns:p14="http://schemas.microsoft.com/office/powerpoint/2010/main" val="1071579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are asking you to join us in helping to tell the story of seed improvement. </a:t>
            </a:r>
            <a:r>
              <a:rPr lang="en-US" dirty="0" smtClean="0"/>
              <a:t>In the slides</a:t>
            </a:r>
            <a:r>
              <a:rPr lang="en-US" baseline="0" dirty="0" smtClean="0"/>
              <a:t> that follow, I will share the core messaging we’ve developed as part of the Better Seed, Better Life program.  We also have modules on specific policy and advocacy topics that can be added to </a:t>
            </a:r>
            <a:r>
              <a:rPr lang="en-US" dirty="0" smtClean="0"/>
              <a:t>tailor</a:t>
            </a:r>
            <a:r>
              <a:rPr lang="en-US" baseline="0" dirty="0" smtClean="0"/>
              <a:t> presentations </a:t>
            </a:r>
            <a:r>
              <a:rPr lang="en-US" dirty="0" smtClean="0"/>
              <a:t>for any specific opportunity or audience. Whether you have the opportunity to speak to a group of fellow ASTA members, a local grower group about the industry POV on seed IP, or the general public about modern plant breeding, this deck will help you tell the compelling story of seed. </a:t>
            </a:r>
          </a:p>
          <a:p>
            <a:endParaRPr lang="en-US" sz="1200" kern="1200" dirty="0" smtClean="0">
              <a:solidFill>
                <a:schemeClr val="tx1"/>
              </a:solidFill>
              <a:latin typeface="+mn-lt"/>
              <a:ea typeface="+mn-ea"/>
              <a:cs typeface="+mn-cs"/>
            </a:endParaRPr>
          </a:p>
          <a:p>
            <a:r>
              <a:rPr lang="en-US" dirty="0" smtClean="0"/>
              <a:t>So, with that said, please also  know that we welcome </a:t>
            </a:r>
            <a:r>
              <a:rPr lang="en-US" sz="1200" kern="1200" dirty="0" smtClean="0">
                <a:solidFill>
                  <a:schemeClr val="tx1"/>
                </a:solidFill>
                <a:latin typeface="+mn-lt"/>
                <a:ea typeface="+mn-ea"/>
                <a:cs typeface="+mn-cs"/>
              </a:rPr>
              <a:t>the opportunity to collaborate. If you have seed-related stories you’d like us to tell, please let us know. </a:t>
            </a:r>
            <a:r>
              <a:rPr lang="en-US" dirty="0" smtClean="0"/>
              <a:t>If</a:t>
            </a:r>
            <a:r>
              <a:rPr lang="en-US" sz="1200" kern="1200" dirty="0" smtClean="0">
                <a:solidFill>
                  <a:schemeClr val="tx1"/>
                </a:solidFill>
                <a:latin typeface="+mn-lt"/>
                <a:ea typeface="+mn-ea"/>
                <a:cs typeface="+mn-cs"/>
              </a:rPr>
              <a:t> you are hosting forums and would like us to participate, invite us! Bottom line, we hope </a:t>
            </a:r>
            <a:r>
              <a:rPr lang="en-US" dirty="0" smtClean="0"/>
              <a:t>you join your voice with ours </a:t>
            </a:r>
            <a:r>
              <a:rPr lang="en-US" sz="1200" kern="1200" dirty="0" smtClean="0">
                <a:solidFill>
                  <a:schemeClr val="tx1"/>
                </a:solidFill>
                <a:latin typeface="+mn-lt"/>
                <a:ea typeface="+mn-ea"/>
                <a:cs typeface="+mn-cs"/>
              </a:rPr>
              <a:t>in ensuring that we are presenting a unified, compelling story to the American public.</a:t>
            </a:r>
          </a:p>
        </p:txBody>
      </p:sp>
      <p:sp>
        <p:nvSpPr>
          <p:cNvPr id="4" name="Slide Number Placeholder 3"/>
          <p:cNvSpPr>
            <a:spLocks noGrp="1"/>
          </p:cNvSpPr>
          <p:nvPr>
            <p:ph type="sldNum" sz="quarter" idx="10"/>
          </p:nvPr>
        </p:nvSpPr>
        <p:spPr/>
        <p:txBody>
          <a:bodyPr/>
          <a:lstStyle/>
          <a:p>
            <a:fld id="{468E0FDC-3605-4DA8-ACA5-20CF957FC73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8E0FDC-3605-4DA8-ACA5-20CF957FC73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Founded in 1883, the American Seed Trade Association (ASTA) represents over 700 companies involved in seed production, plant breeding and related industries in North America. ASTA’s broad membership offers varieties from alfalfa to zucchini and all production types including conventional, organic and biotech. </a:t>
            </a:r>
            <a:endParaRPr lang="en-US" dirty="0"/>
          </a:p>
        </p:txBody>
      </p:sp>
      <p:sp>
        <p:nvSpPr>
          <p:cNvPr id="4" name="Slide Number Placeholder 3"/>
          <p:cNvSpPr>
            <a:spLocks noGrp="1"/>
          </p:cNvSpPr>
          <p:nvPr>
            <p:ph type="sldNum" sz="quarter" idx="10"/>
          </p:nvPr>
        </p:nvSpPr>
        <p:spPr/>
        <p:txBody>
          <a:bodyPr/>
          <a:lstStyle/>
          <a:p>
            <a:fld id="{468E0FDC-3605-4DA8-ACA5-20CF957FC73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ASTA</a:t>
            </a:r>
            <a:r>
              <a:rPr lang="en-US" baseline="0" dirty="0" smtClean="0"/>
              <a:t> and their members are focused on seed improvement which </a:t>
            </a:r>
            <a:r>
              <a:rPr lang="en-US" dirty="0" smtClean="0"/>
              <a:t>refers to the many</a:t>
            </a:r>
            <a:r>
              <a:rPr lang="en-US" baseline="0" dirty="0" smtClean="0"/>
              <a:t> ways plant breeders create new seeds to address unmet needs of consumers, farmers and growers. Plant breeding includes both </a:t>
            </a:r>
            <a:r>
              <a:rPr lang="en-US" dirty="0" smtClean="0">
                <a:solidFill>
                  <a:srgbClr val="7030A0"/>
                </a:solidFill>
              </a:rPr>
              <a:t>new techniques and those that date back thousands of years.</a:t>
            </a:r>
            <a:endParaRPr lang="en-US" baseline="0" dirty="0" smtClean="0"/>
          </a:p>
        </p:txBody>
      </p:sp>
      <p:sp>
        <p:nvSpPr>
          <p:cNvPr id="4" name="Slide Number Placeholder 3"/>
          <p:cNvSpPr>
            <a:spLocks noGrp="1"/>
          </p:cNvSpPr>
          <p:nvPr>
            <p:ph type="sldNum" sz="quarter" idx="10"/>
          </p:nvPr>
        </p:nvSpPr>
        <p:spPr/>
        <p:txBody>
          <a:bodyPr/>
          <a:lstStyle/>
          <a:p>
            <a:fld id="{468E0FDC-3605-4DA8-ACA5-20CF957FC73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Seed improvement is important</a:t>
            </a:r>
            <a:r>
              <a:rPr lang="en-US" baseline="0" dirty="0" smtClean="0"/>
              <a:t> because m</a:t>
            </a:r>
            <a:r>
              <a:rPr lang="en-US" sz="1200" kern="1200" dirty="0" smtClean="0">
                <a:solidFill>
                  <a:schemeClr val="tx1"/>
                </a:solidFill>
                <a:latin typeface="+mn-lt"/>
                <a:ea typeface="+mn-ea"/>
                <a:cs typeface="+mn-cs"/>
              </a:rPr>
              <a:t>any factors that shape our</a:t>
            </a:r>
            <a:r>
              <a:rPr lang="en-US" sz="1200" kern="1200" baseline="0" dirty="0" smtClean="0">
                <a:solidFill>
                  <a:schemeClr val="tx1"/>
                </a:solidFill>
                <a:latin typeface="+mn-lt"/>
                <a:ea typeface="+mn-ea"/>
                <a:cs typeface="+mn-cs"/>
              </a:rPr>
              <a:t> quality </a:t>
            </a:r>
            <a:r>
              <a:rPr lang="en-US" sz="1200" kern="1200" dirty="0" smtClean="0">
                <a:solidFill>
                  <a:schemeClr val="tx1"/>
                </a:solidFill>
                <a:latin typeface="+mn-lt"/>
                <a:ea typeface="+mn-ea"/>
                <a:cs typeface="+mn-cs"/>
              </a:rPr>
              <a:t>life can be traced back to a seed planted in the ground. The benefits of improved seed to our global society</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can be</a:t>
            </a:r>
            <a:r>
              <a:rPr lang="en-US" sz="1200" kern="1200" baseline="0" dirty="0" smtClean="0">
                <a:solidFill>
                  <a:schemeClr val="tx1"/>
                </a:solidFill>
                <a:latin typeface="+mn-lt"/>
                <a:ea typeface="+mn-ea"/>
                <a:cs typeface="+mn-cs"/>
              </a:rPr>
              <a:t> categorized into</a:t>
            </a:r>
            <a:r>
              <a:rPr lang="en-US" sz="1200" kern="1200" dirty="0" smtClean="0">
                <a:solidFill>
                  <a:schemeClr val="tx1"/>
                </a:solidFill>
                <a:latin typeface="+mn-lt"/>
                <a:ea typeface="+mn-ea"/>
                <a:cs typeface="+mn-cs"/>
              </a:rPr>
              <a:t> three macro categories: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economic</a:t>
            </a:r>
            <a:r>
              <a:rPr lang="en-US" sz="1200" kern="1200" baseline="0" dirty="0" smtClean="0">
                <a:solidFill>
                  <a:schemeClr val="tx1"/>
                </a:solidFill>
                <a:latin typeface="+mn-lt"/>
                <a:ea typeface="+mn-ea"/>
                <a:cs typeface="+mn-cs"/>
              </a:rPr>
              <a:t> viability</a:t>
            </a:r>
            <a:r>
              <a:rPr lang="en-US" sz="1200" kern="1200" dirty="0" smtClean="0">
                <a:solidFill>
                  <a:schemeClr val="tx1"/>
                </a:solidFill>
                <a:latin typeface="+mn-lt"/>
                <a:ea typeface="+mn-ea"/>
                <a:cs typeface="+mn-cs"/>
              </a:rPr>
              <a:t>, protection and enhancement of our natural environment and the health</a:t>
            </a:r>
            <a:r>
              <a:rPr lang="en-US" sz="1200" kern="1200" baseline="0" dirty="0" smtClean="0">
                <a:solidFill>
                  <a:schemeClr val="tx1"/>
                </a:solidFill>
                <a:latin typeface="+mn-lt"/>
                <a:ea typeface="+mn-ea"/>
                <a:cs typeface="+mn-cs"/>
              </a:rPr>
              <a:t> and </a:t>
            </a:r>
            <a:r>
              <a:rPr lang="en-US" sz="1200" kern="1200" dirty="0" smtClean="0">
                <a:solidFill>
                  <a:schemeClr val="tx1"/>
                </a:solidFill>
                <a:latin typeface="+mn-lt"/>
                <a:ea typeface="+mn-ea"/>
                <a:cs typeface="+mn-cs"/>
              </a:rPr>
              <a:t>well-being of people and animals.  I</a:t>
            </a:r>
            <a:r>
              <a:rPr lang="en-US" sz="1200" kern="1200" baseline="0" dirty="0" smtClean="0">
                <a:solidFill>
                  <a:schemeClr val="tx1"/>
                </a:solidFill>
                <a:latin typeface="+mn-lt"/>
                <a:ea typeface="+mn-ea"/>
                <a:cs typeface="+mn-cs"/>
              </a:rPr>
              <a:t>’ll share some specific examples…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68E0FDC-3605-4DA8-ACA5-20CF957FC73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From an economic perspective, the seed industry is a powerful engine. According to The Context Network,</a:t>
            </a:r>
            <a:r>
              <a:rPr lang="en-US" sz="1200" kern="1200" baseline="0" dirty="0" smtClean="0">
                <a:solidFill>
                  <a:schemeClr val="tx1"/>
                </a:solidFill>
                <a:latin typeface="+mn-lt"/>
                <a:ea typeface="+mn-ea"/>
                <a:cs typeface="+mn-cs"/>
              </a:rPr>
              <a:t> i</a:t>
            </a:r>
            <a:r>
              <a:rPr lang="en-US" sz="1200" kern="1200" dirty="0" smtClean="0">
                <a:solidFill>
                  <a:schemeClr val="tx1"/>
                </a:solidFill>
                <a:latin typeface="+mn-lt"/>
                <a:ea typeface="+mn-ea"/>
                <a:cs typeface="+mn-cs"/>
              </a:rPr>
              <a:t>t generates more than $15.5B annually in the United States across a diverse range of industry segments including agriculture, horticulture, home gardening and turf.  It’s also responsible for providing seed annually</a:t>
            </a:r>
            <a:r>
              <a:rPr lang="en-US" sz="1200" kern="1200" baseline="0" dirty="0" smtClean="0">
                <a:solidFill>
                  <a:schemeClr val="tx1"/>
                </a:solidFill>
                <a:latin typeface="+mn-lt"/>
                <a:ea typeface="+mn-ea"/>
                <a:cs typeface="+mn-cs"/>
              </a:rPr>
              <a:t> for</a:t>
            </a:r>
            <a:r>
              <a:rPr lang="en-US" sz="1200" kern="1200" dirty="0" smtClean="0">
                <a:solidFill>
                  <a:schemeClr val="tx1"/>
                </a:solidFill>
                <a:latin typeface="+mn-lt"/>
                <a:ea typeface="+mn-ea"/>
                <a:cs typeface="+mn-cs"/>
              </a:rPr>
              <a:t> the more than 400 million acres of planted agriculture production in the US.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In addition to direct contributions to the economy, seed delivers many other types of economic benefits. To name just a few, seed improvements:</a:t>
            </a:r>
          </a:p>
          <a:p>
            <a:r>
              <a:rPr lang="en-US" sz="1200" kern="1200" dirty="0" smtClean="0">
                <a:solidFill>
                  <a:schemeClr val="tx1"/>
                </a:solidFill>
                <a:latin typeface="+mn-lt"/>
                <a:ea typeface="+mn-ea"/>
                <a:cs typeface="+mn-cs"/>
              </a:rPr>
              <a:t> </a:t>
            </a:r>
          </a:p>
          <a:p>
            <a:pPr lvl="0">
              <a:buFont typeface="Arial" pitchFamily="34" charset="0"/>
              <a:buChar char="•"/>
            </a:pPr>
            <a:r>
              <a:rPr lang="en-US" sz="1200" kern="1200" dirty="0" smtClean="0">
                <a:solidFill>
                  <a:schemeClr val="tx1"/>
                </a:solidFill>
                <a:latin typeface="+mn-lt"/>
                <a:ea typeface="+mn-ea"/>
                <a:cs typeface="+mn-cs"/>
              </a:rPr>
              <a:t>Result in </a:t>
            </a:r>
            <a:r>
              <a:rPr lang="en-US" sz="1200" u="sng" kern="1200" dirty="0" smtClean="0">
                <a:solidFill>
                  <a:schemeClr val="tx1"/>
                </a:solidFill>
                <a:latin typeface="+mn-lt"/>
                <a:ea typeface="+mn-ea"/>
                <a:cs typeface="+mn-cs"/>
              </a:rPr>
              <a:t>less food waste</a:t>
            </a:r>
            <a:r>
              <a:rPr lang="en-US" sz="1200" kern="1200" dirty="0" smtClean="0">
                <a:solidFill>
                  <a:schemeClr val="tx1"/>
                </a:solidFill>
                <a:latin typeface="+mn-lt"/>
                <a:ea typeface="+mn-ea"/>
                <a:cs typeface="+mn-cs"/>
              </a:rPr>
              <a:t> because new varieties yield produce that stays fresh longer and has more consistent quality like </a:t>
            </a:r>
            <a:r>
              <a:rPr lang="en-US" sz="1200" kern="1200" baseline="0" dirty="0" smtClean="0">
                <a:solidFill>
                  <a:schemeClr val="tx1"/>
                </a:solidFill>
                <a:latin typeface="+mn-lt"/>
                <a:ea typeface="+mn-ea"/>
                <a:cs typeface="+mn-cs"/>
              </a:rPr>
              <a:t>more uniform peppers, and lettuce that has longer shelf life</a:t>
            </a:r>
            <a:r>
              <a:rPr lang="en-US" sz="1200" kern="1200" dirty="0" smtClean="0">
                <a:solidFill>
                  <a:schemeClr val="tx1"/>
                </a:solidFill>
                <a:latin typeface="+mn-lt"/>
                <a:ea typeface="+mn-ea"/>
                <a:cs typeface="+mn-cs"/>
              </a:rPr>
              <a:t>. Breeders</a:t>
            </a:r>
            <a:r>
              <a:rPr lang="en-US" sz="1200" kern="1200" baseline="0" dirty="0" smtClean="0">
                <a:solidFill>
                  <a:schemeClr val="tx1"/>
                </a:solidFill>
                <a:latin typeface="+mn-lt"/>
                <a:ea typeface="+mn-ea"/>
                <a:cs typeface="+mn-cs"/>
              </a:rPr>
              <a:t> have also developed serving-sized varieties like melons and avocados.</a:t>
            </a:r>
            <a:endParaRPr lang="en-US"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Allow farmers to grow a wide variety of foods so consumers can make choices that are right for their </a:t>
            </a:r>
            <a:r>
              <a:rPr lang="en-US" sz="1200" u="sng" kern="1200" dirty="0" smtClean="0">
                <a:solidFill>
                  <a:schemeClr val="tx1"/>
                </a:solidFill>
                <a:latin typeface="+mn-lt"/>
                <a:ea typeface="+mn-ea"/>
                <a:cs typeface="+mn-cs"/>
              </a:rPr>
              <a:t>family’s needs and budget</a:t>
            </a:r>
            <a:r>
              <a:rPr lang="en-US" sz="1200" kern="1200" dirty="0" smtClean="0">
                <a:solidFill>
                  <a:schemeClr val="tx1"/>
                </a:solidFill>
                <a:latin typeface="+mn-lt"/>
                <a:ea typeface="+mn-ea"/>
                <a:cs typeface="+mn-cs"/>
              </a:rPr>
              <a:t>. For example there are more than 10,000 </a:t>
            </a:r>
            <a:r>
              <a:rPr lang="en-US" sz="1200" kern="1200" baseline="0" dirty="0" smtClean="0">
                <a:solidFill>
                  <a:schemeClr val="tx1"/>
                </a:solidFill>
                <a:latin typeface="+mn-lt"/>
                <a:ea typeface="+mn-ea"/>
                <a:cs typeface="+mn-cs"/>
              </a:rPr>
              <a:t>known varieties of tomato.</a:t>
            </a:r>
            <a:endParaRPr lang="en-US"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Help farmers to grow food more efficiently, enabling families in the U.S. to </a:t>
            </a:r>
            <a:r>
              <a:rPr lang="en-US" sz="1200" u="sng" kern="1200" dirty="0" smtClean="0">
                <a:solidFill>
                  <a:schemeClr val="tx1"/>
                </a:solidFill>
                <a:latin typeface="+mn-lt"/>
                <a:ea typeface="+mn-ea"/>
                <a:cs typeface="+mn-cs"/>
              </a:rPr>
              <a:t>spend less money on food</a:t>
            </a:r>
            <a:r>
              <a:rPr lang="en-US" sz="1200" kern="1200" dirty="0" smtClean="0">
                <a:solidFill>
                  <a:schemeClr val="tx1"/>
                </a:solidFill>
                <a:latin typeface="+mn-lt"/>
                <a:ea typeface="+mn-ea"/>
                <a:cs typeface="+mn-cs"/>
              </a:rPr>
              <a:t> than families in other countries. </a:t>
            </a:r>
          </a:p>
          <a:p>
            <a:pPr lvl="0">
              <a:buFont typeface="Arial" pitchFamily="34" charset="0"/>
              <a:buChar char="•"/>
            </a:pPr>
            <a:r>
              <a:rPr lang="en-US" sz="1200" kern="1200" dirty="0" smtClean="0">
                <a:solidFill>
                  <a:schemeClr val="tx1"/>
                </a:solidFill>
                <a:latin typeface="+mn-lt"/>
                <a:ea typeface="+mn-ea"/>
                <a:cs typeface="+mn-cs"/>
              </a:rPr>
              <a:t>Improve fiber crops, resulting in fabrics that are </a:t>
            </a:r>
            <a:r>
              <a:rPr lang="en-US" sz="1200" u="sng" kern="1200" dirty="0" smtClean="0">
                <a:solidFill>
                  <a:schemeClr val="tx1"/>
                </a:solidFill>
                <a:latin typeface="+mn-lt"/>
                <a:ea typeface="+mn-ea"/>
                <a:cs typeface="+mn-cs"/>
              </a:rPr>
              <a:t>stronger and softer</a:t>
            </a:r>
            <a:r>
              <a:rPr lang="en-US" sz="1200" kern="1200" dirty="0" smtClean="0">
                <a:solidFill>
                  <a:schemeClr val="tx1"/>
                </a:solidFill>
                <a:latin typeface="+mn-lt"/>
                <a:ea typeface="+mn-ea"/>
                <a:cs typeface="+mn-cs"/>
              </a:rPr>
              <a:t>. </a:t>
            </a:r>
          </a:p>
          <a:p>
            <a:pPr lvl="0">
              <a:buFont typeface="Arial" pitchFamily="34" charset="0"/>
              <a:buChar char="•"/>
            </a:pPr>
            <a:r>
              <a:rPr lang="en-US" sz="1200" kern="1200" dirty="0" smtClean="0">
                <a:solidFill>
                  <a:schemeClr val="tx1"/>
                </a:solidFill>
                <a:latin typeface="+mn-lt"/>
                <a:ea typeface="+mn-ea"/>
                <a:cs typeface="+mn-cs"/>
              </a:rPr>
              <a:t>Result in innovations such as mildew-resistant spinach and drought-tolerant corn; which enable farmers to stay competitive in an ever-changing global marketplace.</a:t>
            </a:r>
          </a:p>
          <a:p>
            <a:pPr lvl="0">
              <a:buFont typeface="Arial" pitchFamily="34" charset="0"/>
              <a:buChar char="•"/>
            </a:pP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i="1" u="none" kern="1200" baseline="0" dirty="0" smtClean="0">
                <a:solidFill>
                  <a:schemeClr val="tx1"/>
                </a:solidFill>
                <a:latin typeface="+mn-lt"/>
                <a:ea typeface="+mn-ea"/>
                <a:cs typeface="+mn-cs"/>
              </a:rPr>
              <a:t>**Consider adding point that ties this to a current event (i.e. increase in African farmers)</a:t>
            </a:r>
            <a:endParaRPr lang="en-US" sz="1200" i="1" u="none" kern="1200" dirty="0" smtClean="0">
              <a:solidFill>
                <a:schemeClr val="tx1"/>
              </a:solidFill>
              <a:latin typeface="+mn-lt"/>
              <a:ea typeface="+mn-ea"/>
              <a:cs typeface="+mn-cs"/>
            </a:endParaRPr>
          </a:p>
          <a:p>
            <a:pPr lvl="0">
              <a:buFont typeface="Arial" pitchFamily="34" charset="0"/>
              <a:buChar cha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68E0FDC-3605-4DA8-ACA5-20CF957FC73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From an economic perspective, the seed industry is a powerful engine. It generates more than $12B annually across a diverse range of industry segments including agriculture, horticulture, home gardening and turf.  It’s also responsible for providing seed for the more than 400 million acres of planted agriculture production annually in the U.S.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In addition to direct contributions to the economy, seed delivers many other types of economic benefits. To name just a few, seed improvements:</a:t>
            </a:r>
          </a:p>
          <a:p>
            <a:r>
              <a:rPr lang="en-US" sz="1200" kern="1200" dirty="0" smtClean="0">
                <a:solidFill>
                  <a:schemeClr val="tx1"/>
                </a:solidFill>
                <a:latin typeface="+mn-lt"/>
                <a:ea typeface="+mn-ea"/>
                <a:cs typeface="+mn-cs"/>
              </a:rPr>
              <a:t> </a:t>
            </a:r>
          </a:p>
          <a:p>
            <a:pPr lvl="0">
              <a:buFont typeface="Arial" pitchFamily="34" charset="0"/>
              <a:buChar char="•"/>
            </a:pPr>
            <a:r>
              <a:rPr lang="en-US" sz="1200" kern="1200" dirty="0" smtClean="0">
                <a:solidFill>
                  <a:schemeClr val="tx1"/>
                </a:solidFill>
                <a:latin typeface="+mn-lt"/>
                <a:ea typeface="+mn-ea"/>
                <a:cs typeface="+mn-cs"/>
              </a:rPr>
              <a:t>Result in </a:t>
            </a:r>
            <a:r>
              <a:rPr lang="en-US" sz="1200" u="sng" kern="1200" dirty="0" smtClean="0">
                <a:solidFill>
                  <a:schemeClr val="tx1"/>
                </a:solidFill>
                <a:latin typeface="+mn-lt"/>
                <a:ea typeface="+mn-ea"/>
                <a:cs typeface="+mn-cs"/>
              </a:rPr>
              <a:t>less food waste</a:t>
            </a:r>
            <a:r>
              <a:rPr lang="en-US" sz="1200" kern="1200" dirty="0" smtClean="0">
                <a:solidFill>
                  <a:schemeClr val="tx1"/>
                </a:solidFill>
                <a:latin typeface="+mn-lt"/>
                <a:ea typeface="+mn-ea"/>
                <a:cs typeface="+mn-cs"/>
              </a:rPr>
              <a:t> because new varieties yield produce that stays fresh longer and has more consistent quality like </a:t>
            </a:r>
            <a:r>
              <a:rPr lang="en-US" sz="1200" kern="1200" baseline="0" dirty="0" smtClean="0">
                <a:solidFill>
                  <a:schemeClr val="tx1"/>
                </a:solidFill>
                <a:latin typeface="+mn-lt"/>
                <a:ea typeface="+mn-ea"/>
                <a:cs typeface="+mn-cs"/>
              </a:rPr>
              <a:t>more uniform peppers, and lettuce that has longer shelf life</a:t>
            </a:r>
            <a:r>
              <a:rPr lang="en-US" sz="1200" kern="1200" dirty="0" smtClean="0">
                <a:solidFill>
                  <a:schemeClr val="tx1"/>
                </a:solidFill>
                <a:latin typeface="+mn-lt"/>
                <a:ea typeface="+mn-ea"/>
                <a:cs typeface="+mn-cs"/>
              </a:rPr>
              <a:t>. Breeders</a:t>
            </a:r>
            <a:r>
              <a:rPr lang="en-US" sz="1200" kern="1200" baseline="0" dirty="0" smtClean="0">
                <a:solidFill>
                  <a:schemeClr val="tx1"/>
                </a:solidFill>
                <a:latin typeface="+mn-lt"/>
                <a:ea typeface="+mn-ea"/>
                <a:cs typeface="+mn-cs"/>
              </a:rPr>
              <a:t> have also developed serving-sized varieties like melons and avocados.</a:t>
            </a:r>
            <a:endParaRPr lang="en-US"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Allow farmers to grow a wide variety of foods so consumers can make choices that are right for their </a:t>
            </a:r>
            <a:r>
              <a:rPr lang="en-US" sz="1200" u="sng" kern="1200" dirty="0" smtClean="0">
                <a:solidFill>
                  <a:schemeClr val="tx1"/>
                </a:solidFill>
                <a:latin typeface="+mn-lt"/>
                <a:ea typeface="+mn-ea"/>
                <a:cs typeface="+mn-cs"/>
              </a:rPr>
              <a:t>family’s needs and budget</a:t>
            </a:r>
            <a:r>
              <a:rPr lang="en-US" sz="1200" kern="1200" dirty="0" smtClean="0">
                <a:solidFill>
                  <a:schemeClr val="tx1"/>
                </a:solidFill>
                <a:latin typeface="+mn-lt"/>
                <a:ea typeface="+mn-ea"/>
                <a:cs typeface="+mn-cs"/>
              </a:rPr>
              <a:t>. For example there are more than 10,000 </a:t>
            </a:r>
            <a:r>
              <a:rPr lang="en-US" sz="1200" kern="1200" baseline="0" dirty="0" smtClean="0">
                <a:solidFill>
                  <a:schemeClr val="tx1"/>
                </a:solidFill>
                <a:latin typeface="+mn-lt"/>
                <a:ea typeface="+mn-ea"/>
                <a:cs typeface="+mn-cs"/>
              </a:rPr>
              <a:t>known varieties of tomato.</a:t>
            </a:r>
            <a:endParaRPr lang="en-US"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Help farmers to grow food more efficiently, enabling families in the U.S. to </a:t>
            </a:r>
            <a:r>
              <a:rPr lang="en-US" sz="1200" u="sng" kern="1200" dirty="0" smtClean="0">
                <a:solidFill>
                  <a:schemeClr val="tx1"/>
                </a:solidFill>
                <a:latin typeface="+mn-lt"/>
                <a:ea typeface="+mn-ea"/>
                <a:cs typeface="+mn-cs"/>
              </a:rPr>
              <a:t>spend less money on food</a:t>
            </a:r>
            <a:r>
              <a:rPr lang="en-US" sz="1200" kern="1200" dirty="0" smtClean="0">
                <a:solidFill>
                  <a:schemeClr val="tx1"/>
                </a:solidFill>
                <a:latin typeface="+mn-lt"/>
                <a:ea typeface="+mn-ea"/>
                <a:cs typeface="+mn-cs"/>
              </a:rPr>
              <a:t> than families in other countries. </a:t>
            </a:r>
          </a:p>
          <a:p>
            <a:pPr lvl="0">
              <a:buFont typeface="Arial" pitchFamily="34" charset="0"/>
              <a:buChar char="•"/>
            </a:pPr>
            <a:r>
              <a:rPr lang="en-US" sz="1200" kern="1200" dirty="0" smtClean="0">
                <a:solidFill>
                  <a:schemeClr val="tx1"/>
                </a:solidFill>
                <a:latin typeface="+mn-lt"/>
                <a:ea typeface="+mn-ea"/>
                <a:cs typeface="+mn-cs"/>
              </a:rPr>
              <a:t>Improve fiber crops, resulting in fabrics that are </a:t>
            </a:r>
            <a:r>
              <a:rPr lang="en-US" sz="1200" u="sng" kern="1200" dirty="0" smtClean="0">
                <a:solidFill>
                  <a:schemeClr val="tx1"/>
                </a:solidFill>
                <a:latin typeface="+mn-lt"/>
                <a:ea typeface="+mn-ea"/>
                <a:cs typeface="+mn-cs"/>
              </a:rPr>
              <a:t>stronger and softer</a:t>
            </a:r>
            <a:r>
              <a:rPr lang="en-US" sz="1200" kern="1200" dirty="0" smtClean="0">
                <a:solidFill>
                  <a:schemeClr val="tx1"/>
                </a:solidFill>
                <a:latin typeface="+mn-lt"/>
                <a:ea typeface="+mn-ea"/>
                <a:cs typeface="+mn-cs"/>
              </a:rPr>
              <a:t>. </a:t>
            </a:r>
          </a:p>
          <a:p>
            <a:pPr lvl="0">
              <a:buFont typeface="Arial" pitchFamily="34" charset="0"/>
              <a:buChar char="•"/>
            </a:pPr>
            <a:r>
              <a:rPr lang="en-US" sz="1200" kern="1200" dirty="0" smtClean="0">
                <a:solidFill>
                  <a:schemeClr val="tx1"/>
                </a:solidFill>
                <a:latin typeface="+mn-lt"/>
                <a:ea typeface="+mn-ea"/>
                <a:cs typeface="+mn-cs"/>
              </a:rPr>
              <a:t>Result in innovations such as mildew-resistant spinach and drought-tolerant corn; which enable farmers to stay competitive in an ever-changing global marketplace.</a:t>
            </a:r>
          </a:p>
          <a:p>
            <a:pPr lvl="0">
              <a:buFont typeface="Arial" pitchFamily="34" charset="0"/>
              <a:buChar char="•"/>
            </a:pP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i="1" u="none" kern="1200" baseline="0" dirty="0" smtClean="0">
                <a:solidFill>
                  <a:schemeClr val="tx1"/>
                </a:solidFill>
                <a:latin typeface="+mn-lt"/>
                <a:ea typeface="+mn-ea"/>
                <a:cs typeface="+mn-cs"/>
              </a:rPr>
              <a:t>**Consider adding point that ties this to a current event (i.e. increase in African farmers)</a:t>
            </a:r>
            <a:endParaRPr lang="en-US" sz="1200" i="1" u="none" kern="1200" dirty="0" smtClean="0">
              <a:solidFill>
                <a:schemeClr val="tx1"/>
              </a:solidFill>
              <a:latin typeface="+mn-lt"/>
              <a:ea typeface="+mn-ea"/>
              <a:cs typeface="+mn-cs"/>
            </a:endParaRPr>
          </a:p>
          <a:p>
            <a:pPr lvl="0">
              <a:buFont typeface="Arial" pitchFamily="34" charset="0"/>
              <a:buChar char="•"/>
            </a:pPr>
            <a:endParaRPr lang="en-US" sz="1200" kern="1200" dirty="0" smtClean="0">
              <a:solidFill>
                <a:schemeClr val="tx1"/>
              </a:solidFill>
              <a:latin typeface="+mn-lt"/>
              <a:ea typeface="+mn-ea"/>
              <a:cs typeface="+mn-cs"/>
            </a:endParaRPr>
          </a:p>
          <a:p>
            <a:pPr lvl="0">
              <a:buFont typeface="Arial" pitchFamily="34" charset="0"/>
              <a:buNone/>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68E0FDC-3605-4DA8-ACA5-20CF957FC737}" type="slidenum">
              <a:rPr lang="en-US" smtClean="0"/>
              <a:pPr/>
              <a:t>16</a:t>
            </a:fld>
            <a:endParaRPr lang="en-US"/>
          </a:p>
        </p:txBody>
      </p:sp>
    </p:spTree>
    <p:extLst>
      <p:ext uri="{BB962C8B-B14F-4D97-AF65-F5344CB8AC3E}">
        <p14:creationId xmlns:p14="http://schemas.microsoft.com/office/powerpoint/2010/main" val="1142789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Seed improvements also protect and enhance our natural environment. A few examples include:</a:t>
            </a:r>
          </a:p>
          <a:p>
            <a:pPr lvl="0">
              <a:buFont typeface="Arial" pitchFamily="34" charset="0"/>
              <a:buChar char="•"/>
            </a:pPr>
            <a:r>
              <a:rPr lang="en-US" sz="1200" kern="1200" dirty="0" smtClean="0">
                <a:solidFill>
                  <a:schemeClr val="tx1"/>
                </a:solidFill>
                <a:latin typeface="+mn-lt"/>
                <a:ea typeface="+mn-ea"/>
                <a:cs typeface="+mn-cs"/>
              </a:rPr>
              <a:t>Producing </a:t>
            </a:r>
            <a:r>
              <a:rPr lang="en-US" sz="1200" u="sng" kern="1200" dirty="0" smtClean="0">
                <a:solidFill>
                  <a:schemeClr val="tx1"/>
                </a:solidFill>
                <a:latin typeface="+mn-lt"/>
                <a:ea typeface="+mn-ea"/>
                <a:cs typeface="+mn-cs"/>
              </a:rPr>
              <a:t>more food from the same land </a:t>
            </a:r>
            <a:r>
              <a:rPr lang="en-US" sz="1200" kern="1200" dirty="0" smtClean="0">
                <a:solidFill>
                  <a:schemeClr val="tx1"/>
                </a:solidFill>
                <a:latin typeface="+mn-lt"/>
                <a:ea typeface="+mn-ea"/>
                <a:cs typeface="+mn-cs"/>
              </a:rPr>
              <a:t>like grasses</a:t>
            </a:r>
            <a:r>
              <a:rPr lang="en-US" sz="1200" kern="1200" baseline="0" dirty="0" smtClean="0">
                <a:solidFill>
                  <a:schemeClr val="tx1"/>
                </a:solidFill>
                <a:latin typeface="+mn-lt"/>
                <a:ea typeface="+mn-ea"/>
                <a:cs typeface="+mn-cs"/>
              </a:rPr>
              <a:t> and grains used for feeding cattle. This</a:t>
            </a:r>
            <a:r>
              <a:rPr lang="en-US" sz="1200" kern="1200" dirty="0" smtClean="0">
                <a:solidFill>
                  <a:schemeClr val="tx1"/>
                </a:solidFill>
                <a:latin typeface="+mn-lt"/>
                <a:ea typeface="+mn-ea"/>
                <a:cs typeface="+mn-cs"/>
              </a:rPr>
              <a:t> will become increasingly important as the world’s population swells to an estimated 9 billion people by 2050. </a:t>
            </a:r>
          </a:p>
          <a:p>
            <a:pPr lvl="0">
              <a:buFont typeface="Arial" pitchFamily="34" charset="0"/>
              <a:buChar char="•"/>
            </a:pPr>
            <a:r>
              <a:rPr lang="en-US" sz="1200" kern="1200" dirty="0" smtClean="0">
                <a:solidFill>
                  <a:schemeClr val="tx1"/>
                </a:solidFill>
                <a:latin typeface="+mn-lt"/>
                <a:ea typeface="+mn-ea"/>
                <a:cs typeface="+mn-cs"/>
              </a:rPr>
              <a:t>Certain seed improvements also allow for </a:t>
            </a:r>
            <a:r>
              <a:rPr lang="en-US" sz="1200" u="sng" kern="1200" dirty="0" smtClean="0">
                <a:solidFill>
                  <a:schemeClr val="tx1"/>
                </a:solidFill>
                <a:latin typeface="+mn-lt"/>
                <a:ea typeface="+mn-ea"/>
                <a:cs typeface="+mn-cs"/>
              </a:rPr>
              <a:t>reduced pesticide use</a:t>
            </a:r>
            <a:r>
              <a:rPr lang="en-US" sz="1200" u="none" kern="1200" baseline="0" dirty="0" smtClean="0">
                <a:solidFill>
                  <a:schemeClr val="tx1"/>
                </a:solidFill>
                <a:latin typeface="+mn-lt"/>
                <a:ea typeface="+mn-ea"/>
                <a:cs typeface="+mn-cs"/>
              </a:rPr>
              <a:t> which by some estimates has reduced the environmental footprint associated</a:t>
            </a:r>
            <a:r>
              <a:rPr lang="en-US" sz="1200" u="none" kern="1200" dirty="0" smtClean="0">
                <a:solidFill>
                  <a:schemeClr val="tx1"/>
                </a:solidFill>
                <a:latin typeface="+mn-lt"/>
                <a:ea typeface="+mn-ea"/>
                <a:cs typeface="+mn-cs"/>
              </a:rPr>
              <a:t> with </a:t>
            </a:r>
            <a:r>
              <a:rPr lang="en-US" sz="1200" u="none" kern="1200" baseline="0" dirty="0" smtClean="0">
                <a:solidFill>
                  <a:schemeClr val="tx1"/>
                </a:solidFill>
                <a:latin typeface="+mn-lt"/>
                <a:ea typeface="+mn-ea"/>
                <a:cs typeface="+mn-cs"/>
              </a:rPr>
              <a:t>pesticide</a:t>
            </a:r>
            <a:r>
              <a:rPr lang="en-US" sz="1200" u="none" kern="1200" dirty="0" smtClean="0">
                <a:solidFill>
                  <a:schemeClr val="tx1"/>
                </a:solidFill>
                <a:latin typeface="+mn-lt"/>
                <a:ea typeface="+mn-ea"/>
                <a:cs typeface="+mn-cs"/>
              </a:rPr>
              <a:t> use</a:t>
            </a:r>
            <a:r>
              <a:rPr lang="en-US" sz="1200" u="none" kern="1200" baseline="0" dirty="0" smtClean="0">
                <a:solidFill>
                  <a:schemeClr val="tx1"/>
                </a:solidFill>
                <a:latin typeface="+mn-lt"/>
                <a:ea typeface="+mn-ea"/>
                <a:cs typeface="+mn-cs"/>
              </a:rPr>
              <a:t> by 19%</a:t>
            </a:r>
            <a:endParaRPr lang="en-US" sz="1200" kern="1200" dirty="0" smtClean="0">
              <a:solidFill>
                <a:schemeClr val="tx1"/>
              </a:solidFill>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1" kern="1200" dirty="0" smtClean="0">
                <a:solidFill>
                  <a:schemeClr val="tx1"/>
                </a:solidFill>
                <a:latin typeface="+mn-lt"/>
                <a:ea typeface="+mn-ea"/>
                <a:cs typeface="+mn-cs"/>
              </a:rPr>
              <a:t>“Biotechnology has reduced pesticide spraying by 550 million kg and has reduced the environmental footprint associated with pesticide use by 19%.” </a:t>
            </a:r>
            <a:r>
              <a:rPr lang="en-US" sz="1200" b="0" i="1" u="sng" strike="noStrike" kern="1200" dirty="0" smtClean="0">
                <a:solidFill>
                  <a:schemeClr val="tx1"/>
                </a:solidFill>
                <a:latin typeface="+mn-lt"/>
                <a:ea typeface="+mn-ea"/>
                <a:cs typeface="+mn-cs"/>
              </a:rPr>
              <a:t>GM Crops: Global</a:t>
            </a:r>
            <a:r>
              <a:rPr lang="en-US" sz="1200" b="0" i="1" u="sng" strike="noStrike" kern="1200" baseline="0" dirty="0" smtClean="0">
                <a:solidFill>
                  <a:schemeClr val="tx1"/>
                </a:solidFill>
                <a:latin typeface="+mn-lt"/>
                <a:ea typeface="+mn-ea"/>
                <a:cs typeface="+mn-cs"/>
              </a:rPr>
              <a:t> Socio-Economic and Environmental Impacts </a:t>
            </a:r>
            <a:r>
              <a:rPr lang="en-US" sz="1200" b="0" i="1" u="none" strike="noStrike" kern="1200" baseline="0" dirty="0" smtClean="0">
                <a:solidFill>
                  <a:schemeClr val="tx1"/>
                </a:solidFill>
                <a:latin typeface="+mn-lt"/>
                <a:ea typeface="+mn-ea"/>
                <a:cs typeface="+mn-cs"/>
              </a:rPr>
              <a:t>1996-2013” </a:t>
            </a:r>
            <a:r>
              <a:rPr lang="en-US" sz="1200" b="0" i="1" u="none" strike="noStrike" kern="1200" dirty="0" smtClean="0">
                <a:solidFill>
                  <a:schemeClr val="tx1"/>
                </a:solidFill>
                <a:latin typeface="+mn-lt"/>
                <a:ea typeface="+mn-ea"/>
                <a:cs typeface="+mn-cs"/>
              </a:rPr>
              <a:t>Graham Brookes and Peter </a:t>
            </a:r>
            <a:r>
              <a:rPr lang="en-US" sz="1200" b="0" i="1" u="none" strike="noStrike" kern="1200" dirty="0" err="1" smtClean="0">
                <a:solidFill>
                  <a:schemeClr val="tx1"/>
                </a:solidFill>
                <a:latin typeface="+mn-lt"/>
                <a:ea typeface="+mn-ea"/>
                <a:cs typeface="+mn-cs"/>
              </a:rPr>
              <a:t>Barfoot</a:t>
            </a:r>
            <a:r>
              <a:rPr lang="en-US" sz="1200" b="0" i="1" u="none" strike="noStrike" kern="1200" dirty="0" smtClean="0">
                <a:solidFill>
                  <a:schemeClr val="tx1"/>
                </a:solidFill>
                <a:latin typeface="+mn-lt"/>
                <a:ea typeface="+mn-ea"/>
                <a:cs typeface="+mn-cs"/>
              </a:rPr>
              <a:t>, PG Economics</a:t>
            </a:r>
            <a:endParaRPr lang="en-US" sz="1200" i="1"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Plants that are ideal for </a:t>
            </a:r>
            <a:r>
              <a:rPr lang="en-US" sz="1200" u="sng" kern="1200" dirty="0" smtClean="0">
                <a:solidFill>
                  <a:schemeClr val="tx1"/>
                </a:solidFill>
                <a:latin typeface="+mn-lt"/>
                <a:ea typeface="+mn-ea"/>
                <a:cs typeface="+mn-cs"/>
              </a:rPr>
              <a:t>restoring land</a:t>
            </a:r>
            <a:r>
              <a:rPr lang="en-US" sz="1200" kern="1200" dirty="0" smtClean="0">
                <a:solidFill>
                  <a:schemeClr val="tx1"/>
                </a:solidFill>
                <a:latin typeface="+mn-lt"/>
                <a:ea typeface="+mn-ea"/>
                <a:cs typeface="+mn-cs"/>
              </a:rPr>
              <a:t> damaged by mining, forest fires or other environmental disasters. </a:t>
            </a:r>
          </a:p>
          <a:p>
            <a:pPr lvl="0">
              <a:buFont typeface="Arial" pitchFamily="34" charset="0"/>
              <a:buChar char="•"/>
            </a:pPr>
            <a:r>
              <a:rPr lang="en-US" sz="1200" kern="1200" dirty="0" smtClean="0">
                <a:solidFill>
                  <a:schemeClr val="tx1"/>
                </a:solidFill>
                <a:latin typeface="+mn-lt"/>
                <a:ea typeface="+mn-ea"/>
                <a:cs typeface="+mn-cs"/>
              </a:rPr>
              <a:t>Enhanced environmental benefits, such as plants that </a:t>
            </a:r>
            <a:r>
              <a:rPr lang="en-US" sz="1200" u="sng" kern="1200" dirty="0" smtClean="0">
                <a:solidFill>
                  <a:schemeClr val="tx1"/>
                </a:solidFill>
                <a:latin typeface="+mn-lt"/>
                <a:ea typeface="+mn-ea"/>
                <a:cs typeface="+mn-cs"/>
              </a:rPr>
              <a:t>reduce soil erosion and use water more efficiently</a:t>
            </a:r>
            <a:r>
              <a:rPr lang="en-US" sz="1200" kern="1200" dirty="0" smtClean="0">
                <a:solidFill>
                  <a:schemeClr val="tx1"/>
                </a:solidFill>
                <a:latin typeface="+mn-lt"/>
                <a:ea typeface="+mn-ea"/>
                <a:cs typeface="+mn-cs"/>
              </a:rPr>
              <a:t>. </a:t>
            </a:r>
          </a:p>
          <a:p>
            <a:pPr lvl="0">
              <a:buFont typeface="Arial" pitchFamily="34" charset="0"/>
              <a:buChar char="•"/>
            </a:pPr>
            <a:r>
              <a:rPr lang="en-US" sz="1200" kern="1200" dirty="0" smtClean="0">
                <a:solidFill>
                  <a:schemeClr val="tx1"/>
                </a:solidFill>
                <a:latin typeface="+mn-lt"/>
                <a:ea typeface="+mn-ea"/>
                <a:cs typeface="+mn-cs"/>
              </a:rPr>
              <a:t>Establishment of more sustainable </a:t>
            </a:r>
            <a:r>
              <a:rPr lang="en-US" sz="1200" u="sng" kern="1200" dirty="0" smtClean="0">
                <a:solidFill>
                  <a:schemeClr val="tx1"/>
                </a:solidFill>
                <a:latin typeface="+mn-lt"/>
                <a:ea typeface="+mn-ea"/>
                <a:cs typeface="+mn-cs"/>
              </a:rPr>
              <a:t>habitats for wildlife and pollinators</a:t>
            </a:r>
            <a:r>
              <a:rPr lang="en-US" sz="1200" kern="1200" dirty="0" smtClean="0">
                <a:solidFill>
                  <a:schemeClr val="tx1"/>
                </a:solidFill>
                <a:latin typeface="+mn-lt"/>
                <a:ea typeface="+mn-ea"/>
                <a:cs typeface="+mn-cs"/>
              </a:rPr>
              <a:t> and more nutritious and efficient </a:t>
            </a:r>
            <a:r>
              <a:rPr lang="en-US" sz="1200" u="sng" kern="1200" dirty="0" smtClean="0">
                <a:solidFill>
                  <a:schemeClr val="tx1"/>
                </a:solidFill>
                <a:latin typeface="+mn-lt"/>
                <a:ea typeface="+mn-ea"/>
                <a:cs typeface="+mn-cs"/>
              </a:rPr>
              <a:t>feed for livestock</a:t>
            </a:r>
            <a:r>
              <a:rPr lang="en-US" sz="1200" kern="1200" dirty="0" smtClean="0">
                <a:solidFill>
                  <a:schemeClr val="tx1"/>
                </a:solidFill>
                <a:latin typeface="+mn-lt"/>
                <a:ea typeface="+mn-ea"/>
                <a:cs typeface="+mn-cs"/>
              </a:rPr>
              <a:t>.</a:t>
            </a:r>
          </a:p>
          <a:p>
            <a:pPr lvl="0">
              <a:buFont typeface="Arial" pitchFamily="34" charset="0"/>
              <a:buChar char="•"/>
            </a:pPr>
            <a:r>
              <a:rPr lang="en-US" sz="1200" kern="1200" dirty="0" smtClean="0">
                <a:solidFill>
                  <a:schemeClr val="tx1"/>
                </a:solidFill>
                <a:latin typeface="+mn-lt"/>
                <a:ea typeface="+mn-ea"/>
                <a:cs typeface="+mn-cs"/>
              </a:rPr>
              <a:t>Plants</a:t>
            </a:r>
            <a:r>
              <a:rPr lang="en-US" sz="1200" kern="1200" baseline="0" dirty="0" smtClean="0">
                <a:solidFill>
                  <a:schemeClr val="tx1"/>
                </a:solidFill>
                <a:latin typeface="+mn-lt"/>
                <a:ea typeface="+mn-ea"/>
                <a:cs typeface="+mn-cs"/>
              </a:rPr>
              <a:t> that improve our </a:t>
            </a:r>
            <a:r>
              <a:rPr lang="en-US" sz="1200" u="sng" kern="1200" baseline="0" dirty="0" smtClean="0">
                <a:solidFill>
                  <a:schemeClr val="tx1"/>
                </a:solidFill>
                <a:latin typeface="+mn-lt"/>
                <a:ea typeface="+mn-ea"/>
                <a:cs typeface="+mn-cs"/>
              </a:rPr>
              <a:t>air quality </a:t>
            </a:r>
            <a:endParaRPr lang="en-US" sz="1200" u="sng" kern="1200" dirty="0" smtClean="0">
              <a:solidFill>
                <a:schemeClr val="tx1"/>
              </a:solidFill>
              <a:latin typeface="+mn-lt"/>
              <a:ea typeface="+mn-ea"/>
              <a:cs typeface="+mn-cs"/>
            </a:endParaRPr>
          </a:p>
          <a:p>
            <a:pPr lvl="0">
              <a:buFont typeface="Arial" pitchFamily="34" charset="0"/>
              <a:buChar char="•"/>
            </a:pP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i="1" u="none" kern="1200" baseline="0" dirty="0" smtClean="0">
                <a:solidFill>
                  <a:schemeClr val="tx1"/>
                </a:solidFill>
                <a:latin typeface="+mn-lt"/>
                <a:ea typeface="+mn-ea"/>
                <a:cs typeface="+mn-cs"/>
              </a:rPr>
              <a:t>**Consider adding point that ties this to a current event (i.e. seeds to restore forestation after wildfire)</a:t>
            </a:r>
            <a:endParaRPr lang="en-US" sz="1200" i="1" u="none" kern="1200" dirty="0" smtClean="0">
              <a:solidFill>
                <a:schemeClr val="tx1"/>
              </a:solidFill>
              <a:latin typeface="+mn-lt"/>
              <a:ea typeface="+mn-ea"/>
              <a:cs typeface="+mn-cs"/>
            </a:endParaRPr>
          </a:p>
          <a:p>
            <a:pPr lvl="0">
              <a:buFont typeface="Arial" pitchFamily="34" charset="0"/>
              <a:buChar char="•"/>
            </a:pPr>
            <a:endParaRPr lang="en-US" sz="1200" kern="1200" dirty="0" smtClean="0">
              <a:solidFill>
                <a:schemeClr val="tx1"/>
              </a:solidFill>
              <a:latin typeface="+mn-lt"/>
              <a:ea typeface="+mn-ea"/>
              <a:cs typeface="+mn-cs"/>
            </a:endParaRPr>
          </a:p>
          <a:p>
            <a:pPr lvl="0">
              <a:buFont typeface="Arial" pitchFamily="34" charset="0"/>
              <a:buChar cha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68E0FDC-3605-4DA8-ACA5-20CF957FC737}" type="slidenum">
              <a:rPr lang="en-US" smtClean="0"/>
              <a:pPr/>
              <a:t>17</a:t>
            </a:fld>
            <a:endParaRPr lang="en-US"/>
          </a:p>
        </p:txBody>
      </p:sp>
    </p:spTree>
    <p:extLst>
      <p:ext uri="{BB962C8B-B14F-4D97-AF65-F5344CB8AC3E}">
        <p14:creationId xmlns:p14="http://schemas.microsoft.com/office/powerpoint/2010/main" val="3390893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Seed improvements also protect and enhance our natural environment. A few examples include:</a:t>
            </a:r>
          </a:p>
          <a:p>
            <a:pPr lvl="0">
              <a:buFont typeface="Arial" pitchFamily="34" charset="0"/>
              <a:buChar char="•"/>
            </a:pPr>
            <a:r>
              <a:rPr lang="en-US" sz="1200" kern="1200" dirty="0" smtClean="0">
                <a:solidFill>
                  <a:schemeClr val="tx1"/>
                </a:solidFill>
                <a:latin typeface="+mn-lt"/>
                <a:ea typeface="+mn-ea"/>
                <a:cs typeface="+mn-cs"/>
              </a:rPr>
              <a:t>Producing </a:t>
            </a:r>
            <a:r>
              <a:rPr lang="en-US" sz="1200" u="sng" kern="1200" dirty="0" smtClean="0">
                <a:solidFill>
                  <a:schemeClr val="tx1"/>
                </a:solidFill>
                <a:latin typeface="+mn-lt"/>
                <a:ea typeface="+mn-ea"/>
                <a:cs typeface="+mn-cs"/>
              </a:rPr>
              <a:t>more food from the same land </a:t>
            </a:r>
            <a:r>
              <a:rPr lang="en-US" sz="1200" kern="1200" dirty="0" smtClean="0">
                <a:solidFill>
                  <a:schemeClr val="tx1"/>
                </a:solidFill>
                <a:latin typeface="+mn-lt"/>
                <a:ea typeface="+mn-ea"/>
                <a:cs typeface="+mn-cs"/>
              </a:rPr>
              <a:t>like grasses</a:t>
            </a:r>
            <a:r>
              <a:rPr lang="en-US" sz="1200" kern="1200" baseline="0" dirty="0" smtClean="0">
                <a:solidFill>
                  <a:schemeClr val="tx1"/>
                </a:solidFill>
                <a:latin typeface="+mn-lt"/>
                <a:ea typeface="+mn-ea"/>
                <a:cs typeface="+mn-cs"/>
              </a:rPr>
              <a:t> and grains used for feeding cattle. This</a:t>
            </a:r>
            <a:r>
              <a:rPr lang="en-US" sz="1200" kern="1200" dirty="0" smtClean="0">
                <a:solidFill>
                  <a:schemeClr val="tx1"/>
                </a:solidFill>
                <a:latin typeface="+mn-lt"/>
                <a:ea typeface="+mn-ea"/>
                <a:cs typeface="+mn-cs"/>
              </a:rPr>
              <a:t> will become increasingly important as the world’s population swells to an estimated 9 billion people by 2050. </a:t>
            </a:r>
          </a:p>
          <a:p>
            <a:pPr lvl="0">
              <a:buFont typeface="Arial" pitchFamily="34" charset="0"/>
              <a:buChar char="•"/>
            </a:pPr>
            <a:r>
              <a:rPr lang="en-US" sz="1200" kern="1200" dirty="0" smtClean="0">
                <a:solidFill>
                  <a:schemeClr val="tx1"/>
                </a:solidFill>
                <a:latin typeface="+mn-lt"/>
                <a:ea typeface="+mn-ea"/>
                <a:cs typeface="+mn-cs"/>
              </a:rPr>
              <a:t>Certain seed improvements also allow for </a:t>
            </a:r>
            <a:r>
              <a:rPr lang="en-US" sz="1200" u="sng" kern="1200" dirty="0" smtClean="0">
                <a:solidFill>
                  <a:schemeClr val="tx1"/>
                </a:solidFill>
                <a:latin typeface="+mn-lt"/>
                <a:ea typeface="+mn-ea"/>
                <a:cs typeface="+mn-cs"/>
              </a:rPr>
              <a:t>reduced pesticide use</a:t>
            </a:r>
            <a:r>
              <a:rPr lang="en-US" sz="1200" u="none" kern="1200" baseline="0" dirty="0" smtClean="0">
                <a:solidFill>
                  <a:schemeClr val="tx1"/>
                </a:solidFill>
                <a:latin typeface="+mn-lt"/>
                <a:ea typeface="+mn-ea"/>
                <a:cs typeface="+mn-cs"/>
              </a:rPr>
              <a:t> which by some estimates has reduced the environmental footprint associated</a:t>
            </a:r>
            <a:r>
              <a:rPr lang="en-US" sz="1200" u="none" kern="1200" dirty="0" smtClean="0">
                <a:solidFill>
                  <a:schemeClr val="tx1"/>
                </a:solidFill>
                <a:latin typeface="+mn-lt"/>
                <a:ea typeface="+mn-ea"/>
                <a:cs typeface="+mn-cs"/>
              </a:rPr>
              <a:t> with </a:t>
            </a:r>
            <a:r>
              <a:rPr lang="en-US" sz="1200" u="none" kern="1200" baseline="0" dirty="0" smtClean="0">
                <a:solidFill>
                  <a:schemeClr val="tx1"/>
                </a:solidFill>
                <a:latin typeface="+mn-lt"/>
                <a:ea typeface="+mn-ea"/>
                <a:cs typeface="+mn-cs"/>
              </a:rPr>
              <a:t>pesticide</a:t>
            </a:r>
            <a:r>
              <a:rPr lang="en-US" sz="1200" u="none" kern="1200" dirty="0" smtClean="0">
                <a:solidFill>
                  <a:schemeClr val="tx1"/>
                </a:solidFill>
                <a:latin typeface="+mn-lt"/>
                <a:ea typeface="+mn-ea"/>
                <a:cs typeface="+mn-cs"/>
              </a:rPr>
              <a:t> use</a:t>
            </a:r>
            <a:r>
              <a:rPr lang="en-US" sz="1200" u="none" kern="1200" baseline="0" dirty="0" smtClean="0">
                <a:solidFill>
                  <a:schemeClr val="tx1"/>
                </a:solidFill>
                <a:latin typeface="+mn-lt"/>
                <a:ea typeface="+mn-ea"/>
                <a:cs typeface="+mn-cs"/>
              </a:rPr>
              <a:t> by 19%</a:t>
            </a:r>
            <a:endParaRPr lang="en-US" sz="1200" kern="1200" dirty="0" smtClean="0">
              <a:solidFill>
                <a:schemeClr val="tx1"/>
              </a:solidFill>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1" kern="1200" dirty="0" smtClean="0">
                <a:solidFill>
                  <a:schemeClr val="tx1"/>
                </a:solidFill>
                <a:latin typeface="+mn-lt"/>
                <a:ea typeface="+mn-ea"/>
                <a:cs typeface="+mn-cs"/>
              </a:rPr>
              <a:t>“Biotechnology has reduced pesticide spraying by 550 million kg and has reduced the environmental footprint associated with pesticide use by 19%.” </a:t>
            </a:r>
            <a:r>
              <a:rPr lang="en-US" sz="1200" b="0" i="1" u="sng" strike="noStrike" kern="1200" dirty="0" smtClean="0">
                <a:solidFill>
                  <a:schemeClr val="tx1"/>
                </a:solidFill>
                <a:latin typeface="+mn-lt"/>
                <a:ea typeface="+mn-ea"/>
                <a:cs typeface="+mn-cs"/>
              </a:rPr>
              <a:t>GM Crops: Global</a:t>
            </a:r>
            <a:r>
              <a:rPr lang="en-US" sz="1200" b="0" i="1" u="sng" strike="noStrike" kern="1200" baseline="0" dirty="0" smtClean="0">
                <a:solidFill>
                  <a:schemeClr val="tx1"/>
                </a:solidFill>
                <a:latin typeface="+mn-lt"/>
                <a:ea typeface="+mn-ea"/>
                <a:cs typeface="+mn-cs"/>
              </a:rPr>
              <a:t> Socio-Economic and Environmental Impacts </a:t>
            </a:r>
            <a:r>
              <a:rPr lang="en-US" sz="1200" b="0" i="1" u="none" strike="noStrike" kern="1200" baseline="0" dirty="0" smtClean="0">
                <a:solidFill>
                  <a:schemeClr val="tx1"/>
                </a:solidFill>
                <a:latin typeface="+mn-lt"/>
                <a:ea typeface="+mn-ea"/>
                <a:cs typeface="+mn-cs"/>
              </a:rPr>
              <a:t>1996-2013” </a:t>
            </a:r>
            <a:r>
              <a:rPr lang="en-US" sz="1200" b="0" i="1" u="none" strike="noStrike" kern="1200" dirty="0" smtClean="0">
                <a:solidFill>
                  <a:schemeClr val="tx1"/>
                </a:solidFill>
                <a:latin typeface="+mn-lt"/>
                <a:ea typeface="+mn-ea"/>
                <a:cs typeface="+mn-cs"/>
              </a:rPr>
              <a:t>Graham Brookes and Peter </a:t>
            </a:r>
            <a:r>
              <a:rPr lang="en-US" sz="1200" b="0" i="1" u="none" strike="noStrike" kern="1200" dirty="0" err="1" smtClean="0">
                <a:solidFill>
                  <a:schemeClr val="tx1"/>
                </a:solidFill>
                <a:latin typeface="+mn-lt"/>
                <a:ea typeface="+mn-ea"/>
                <a:cs typeface="+mn-cs"/>
              </a:rPr>
              <a:t>Barfoot</a:t>
            </a:r>
            <a:r>
              <a:rPr lang="en-US" sz="1200" b="0" i="1" u="none" strike="noStrike" kern="1200" dirty="0" smtClean="0">
                <a:solidFill>
                  <a:schemeClr val="tx1"/>
                </a:solidFill>
                <a:latin typeface="+mn-lt"/>
                <a:ea typeface="+mn-ea"/>
                <a:cs typeface="+mn-cs"/>
              </a:rPr>
              <a:t>, PG Economics</a:t>
            </a:r>
            <a:endParaRPr lang="en-US" sz="1200" i="1"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Plants that are ideal for </a:t>
            </a:r>
            <a:r>
              <a:rPr lang="en-US" sz="1200" u="sng" kern="1200" dirty="0" smtClean="0">
                <a:solidFill>
                  <a:schemeClr val="tx1"/>
                </a:solidFill>
                <a:latin typeface="+mn-lt"/>
                <a:ea typeface="+mn-ea"/>
                <a:cs typeface="+mn-cs"/>
              </a:rPr>
              <a:t>restoring land</a:t>
            </a:r>
            <a:r>
              <a:rPr lang="en-US" sz="1200" kern="1200" dirty="0" smtClean="0">
                <a:solidFill>
                  <a:schemeClr val="tx1"/>
                </a:solidFill>
                <a:latin typeface="+mn-lt"/>
                <a:ea typeface="+mn-ea"/>
                <a:cs typeface="+mn-cs"/>
              </a:rPr>
              <a:t> damaged by mining, forest fires or other environmental disasters. </a:t>
            </a:r>
          </a:p>
          <a:p>
            <a:pPr lvl="0">
              <a:buFont typeface="Arial" pitchFamily="34" charset="0"/>
              <a:buChar char="•"/>
            </a:pPr>
            <a:r>
              <a:rPr lang="en-US" sz="1200" kern="1200" dirty="0" smtClean="0">
                <a:solidFill>
                  <a:schemeClr val="tx1"/>
                </a:solidFill>
                <a:latin typeface="+mn-lt"/>
                <a:ea typeface="+mn-ea"/>
                <a:cs typeface="+mn-cs"/>
              </a:rPr>
              <a:t>Enhanced environmental benefits, such as plants that </a:t>
            </a:r>
            <a:r>
              <a:rPr lang="en-US" sz="1200" u="sng" kern="1200" dirty="0" smtClean="0">
                <a:solidFill>
                  <a:schemeClr val="tx1"/>
                </a:solidFill>
                <a:latin typeface="+mn-lt"/>
                <a:ea typeface="+mn-ea"/>
                <a:cs typeface="+mn-cs"/>
              </a:rPr>
              <a:t>reduce soil erosion and use water more efficiently</a:t>
            </a:r>
            <a:r>
              <a:rPr lang="en-US" sz="1200" kern="1200" dirty="0" smtClean="0">
                <a:solidFill>
                  <a:schemeClr val="tx1"/>
                </a:solidFill>
                <a:latin typeface="+mn-lt"/>
                <a:ea typeface="+mn-ea"/>
                <a:cs typeface="+mn-cs"/>
              </a:rPr>
              <a:t>. </a:t>
            </a:r>
          </a:p>
          <a:p>
            <a:pPr lvl="0">
              <a:buFont typeface="Arial" pitchFamily="34" charset="0"/>
              <a:buChar char="•"/>
            </a:pPr>
            <a:r>
              <a:rPr lang="en-US" sz="1200" kern="1200" dirty="0" smtClean="0">
                <a:solidFill>
                  <a:schemeClr val="tx1"/>
                </a:solidFill>
                <a:latin typeface="+mn-lt"/>
                <a:ea typeface="+mn-ea"/>
                <a:cs typeface="+mn-cs"/>
              </a:rPr>
              <a:t>Establishment of more sustainable </a:t>
            </a:r>
            <a:r>
              <a:rPr lang="en-US" sz="1200" u="sng" kern="1200" dirty="0" smtClean="0">
                <a:solidFill>
                  <a:schemeClr val="tx1"/>
                </a:solidFill>
                <a:latin typeface="+mn-lt"/>
                <a:ea typeface="+mn-ea"/>
                <a:cs typeface="+mn-cs"/>
              </a:rPr>
              <a:t>habitats for wildlife and pollinators</a:t>
            </a:r>
            <a:r>
              <a:rPr lang="en-US" sz="1200" kern="1200" dirty="0" smtClean="0">
                <a:solidFill>
                  <a:schemeClr val="tx1"/>
                </a:solidFill>
                <a:latin typeface="+mn-lt"/>
                <a:ea typeface="+mn-ea"/>
                <a:cs typeface="+mn-cs"/>
              </a:rPr>
              <a:t> and more nutritious and efficient </a:t>
            </a:r>
            <a:r>
              <a:rPr lang="en-US" sz="1200" u="sng" kern="1200" dirty="0" smtClean="0">
                <a:solidFill>
                  <a:schemeClr val="tx1"/>
                </a:solidFill>
                <a:latin typeface="+mn-lt"/>
                <a:ea typeface="+mn-ea"/>
                <a:cs typeface="+mn-cs"/>
              </a:rPr>
              <a:t>feed for livestock</a:t>
            </a:r>
            <a:r>
              <a:rPr lang="en-US" sz="1200" kern="1200" dirty="0" smtClean="0">
                <a:solidFill>
                  <a:schemeClr val="tx1"/>
                </a:solidFill>
                <a:latin typeface="+mn-lt"/>
                <a:ea typeface="+mn-ea"/>
                <a:cs typeface="+mn-cs"/>
              </a:rPr>
              <a:t>.</a:t>
            </a:r>
          </a:p>
          <a:p>
            <a:pPr lvl="0">
              <a:buFont typeface="Arial" pitchFamily="34" charset="0"/>
              <a:buChar char="•"/>
            </a:pPr>
            <a:r>
              <a:rPr lang="en-US" sz="1200" kern="1200" dirty="0" smtClean="0">
                <a:solidFill>
                  <a:schemeClr val="tx1"/>
                </a:solidFill>
                <a:latin typeface="+mn-lt"/>
                <a:ea typeface="+mn-ea"/>
                <a:cs typeface="+mn-cs"/>
              </a:rPr>
              <a:t>Plants</a:t>
            </a:r>
            <a:r>
              <a:rPr lang="en-US" sz="1200" kern="1200" baseline="0" dirty="0" smtClean="0">
                <a:solidFill>
                  <a:schemeClr val="tx1"/>
                </a:solidFill>
                <a:latin typeface="+mn-lt"/>
                <a:ea typeface="+mn-ea"/>
                <a:cs typeface="+mn-cs"/>
              </a:rPr>
              <a:t> that improve our </a:t>
            </a:r>
            <a:r>
              <a:rPr lang="en-US" sz="1200" u="sng" kern="1200" baseline="0" dirty="0" smtClean="0">
                <a:solidFill>
                  <a:schemeClr val="tx1"/>
                </a:solidFill>
                <a:latin typeface="+mn-lt"/>
                <a:ea typeface="+mn-ea"/>
                <a:cs typeface="+mn-cs"/>
              </a:rPr>
              <a:t>air quality </a:t>
            </a:r>
          </a:p>
          <a:p>
            <a:pPr lvl="0">
              <a:buFont typeface="Arial" pitchFamily="34" charset="0"/>
              <a:buChar char="•"/>
            </a:pPr>
            <a:endParaRPr lang="en-US" sz="1200" u="sng" kern="1200" baseline="0" dirty="0" smtClean="0">
              <a:solidFill>
                <a:schemeClr val="tx1"/>
              </a:solidFill>
              <a:latin typeface="+mn-lt"/>
              <a:ea typeface="+mn-ea"/>
              <a:cs typeface="+mn-cs"/>
            </a:endParaRPr>
          </a:p>
          <a:p>
            <a:pPr lvl="0">
              <a:buFont typeface="Arial" pitchFamily="34" charset="0"/>
              <a:buNone/>
            </a:pPr>
            <a:r>
              <a:rPr lang="en-US" sz="1200" i="1" u="none" kern="1200" baseline="0" dirty="0" smtClean="0">
                <a:solidFill>
                  <a:schemeClr val="tx1"/>
                </a:solidFill>
                <a:latin typeface="+mn-lt"/>
                <a:ea typeface="+mn-ea"/>
                <a:cs typeface="+mn-cs"/>
              </a:rPr>
              <a:t>**Consider adding point that ties this to a current event (i.e. seeds to restore forestation after wildfire)</a:t>
            </a:r>
            <a:endParaRPr lang="en-US" sz="1200" i="1" u="none"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68E0FDC-3605-4DA8-ACA5-20CF957FC73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Seed improvements also protect and enhance our natural environment. A few examples include:</a:t>
            </a:r>
          </a:p>
          <a:p>
            <a:pPr lvl="0">
              <a:buFont typeface="Arial" pitchFamily="34" charset="0"/>
              <a:buChar char="•"/>
            </a:pPr>
            <a:r>
              <a:rPr lang="en-US" sz="1200" kern="1200" dirty="0" smtClean="0">
                <a:solidFill>
                  <a:schemeClr val="tx1"/>
                </a:solidFill>
                <a:latin typeface="+mn-lt"/>
                <a:ea typeface="+mn-ea"/>
                <a:cs typeface="+mn-cs"/>
              </a:rPr>
              <a:t>Producing </a:t>
            </a:r>
            <a:r>
              <a:rPr lang="en-US" sz="1200" u="sng" kern="1200" dirty="0" smtClean="0">
                <a:solidFill>
                  <a:schemeClr val="tx1"/>
                </a:solidFill>
                <a:latin typeface="+mn-lt"/>
                <a:ea typeface="+mn-ea"/>
                <a:cs typeface="+mn-cs"/>
              </a:rPr>
              <a:t>more food from the same land </a:t>
            </a:r>
            <a:r>
              <a:rPr lang="en-US" sz="1200" kern="1200" dirty="0" smtClean="0">
                <a:solidFill>
                  <a:schemeClr val="tx1"/>
                </a:solidFill>
                <a:latin typeface="+mn-lt"/>
                <a:ea typeface="+mn-ea"/>
                <a:cs typeface="+mn-cs"/>
              </a:rPr>
              <a:t>like grasses</a:t>
            </a:r>
            <a:r>
              <a:rPr lang="en-US" sz="1200" kern="1200" baseline="0" dirty="0" smtClean="0">
                <a:solidFill>
                  <a:schemeClr val="tx1"/>
                </a:solidFill>
                <a:latin typeface="+mn-lt"/>
                <a:ea typeface="+mn-ea"/>
                <a:cs typeface="+mn-cs"/>
              </a:rPr>
              <a:t> and grains used for feeding cattle. This</a:t>
            </a:r>
            <a:r>
              <a:rPr lang="en-US" sz="1200" kern="1200" dirty="0" smtClean="0">
                <a:solidFill>
                  <a:schemeClr val="tx1"/>
                </a:solidFill>
                <a:latin typeface="+mn-lt"/>
                <a:ea typeface="+mn-ea"/>
                <a:cs typeface="+mn-cs"/>
              </a:rPr>
              <a:t> will become increasingly important as the world’s population swells to an estimated 9 billion people by 2050. </a:t>
            </a:r>
          </a:p>
          <a:p>
            <a:pPr lvl="0">
              <a:buFont typeface="Arial" pitchFamily="34" charset="0"/>
              <a:buChar char="•"/>
            </a:pPr>
            <a:r>
              <a:rPr lang="en-US" sz="1200" kern="1200" dirty="0" smtClean="0">
                <a:solidFill>
                  <a:schemeClr val="tx1"/>
                </a:solidFill>
                <a:latin typeface="+mn-lt"/>
                <a:ea typeface="+mn-ea"/>
                <a:cs typeface="+mn-cs"/>
              </a:rPr>
              <a:t>Certain seed improvements also allow for </a:t>
            </a:r>
            <a:r>
              <a:rPr lang="en-US" sz="1200" u="sng" kern="1200" dirty="0" smtClean="0">
                <a:solidFill>
                  <a:schemeClr val="tx1"/>
                </a:solidFill>
                <a:latin typeface="+mn-lt"/>
                <a:ea typeface="+mn-ea"/>
                <a:cs typeface="+mn-cs"/>
              </a:rPr>
              <a:t>reduced pesticide use</a:t>
            </a:r>
            <a:r>
              <a:rPr lang="en-US" sz="1200" u="none" kern="1200" baseline="0" dirty="0" smtClean="0">
                <a:solidFill>
                  <a:schemeClr val="tx1"/>
                </a:solidFill>
                <a:latin typeface="+mn-lt"/>
                <a:ea typeface="+mn-ea"/>
                <a:cs typeface="+mn-cs"/>
              </a:rPr>
              <a:t> which by some estimates has reduced the environmental footprint associated</a:t>
            </a:r>
            <a:r>
              <a:rPr lang="en-US" sz="1200" u="none" kern="1200" dirty="0" smtClean="0">
                <a:solidFill>
                  <a:schemeClr val="tx1"/>
                </a:solidFill>
                <a:latin typeface="+mn-lt"/>
                <a:ea typeface="+mn-ea"/>
                <a:cs typeface="+mn-cs"/>
              </a:rPr>
              <a:t> with </a:t>
            </a:r>
            <a:r>
              <a:rPr lang="en-US" sz="1200" u="none" kern="1200" baseline="0" dirty="0" smtClean="0">
                <a:solidFill>
                  <a:schemeClr val="tx1"/>
                </a:solidFill>
                <a:latin typeface="+mn-lt"/>
                <a:ea typeface="+mn-ea"/>
                <a:cs typeface="+mn-cs"/>
              </a:rPr>
              <a:t>pesticide</a:t>
            </a:r>
            <a:r>
              <a:rPr lang="en-US" sz="1200" u="none" kern="1200" dirty="0" smtClean="0">
                <a:solidFill>
                  <a:schemeClr val="tx1"/>
                </a:solidFill>
                <a:latin typeface="+mn-lt"/>
                <a:ea typeface="+mn-ea"/>
                <a:cs typeface="+mn-cs"/>
              </a:rPr>
              <a:t> use</a:t>
            </a:r>
            <a:r>
              <a:rPr lang="en-US" sz="1200" u="none" kern="1200" baseline="0" dirty="0" smtClean="0">
                <a:solidFill>
                  <a:schemeClr val="tx1"/>
                </a:solidFill>
                <a:latin typeface="+mn-lt"/>
                <a:ea typeface="+mn-ea"/>
                <a:cs typeface="+mn-cs"/>
              </a:rPr>
              <a:t> by 19%</a:t>
            </a:r>
            <a:endParaRPr lang="en-US" sz="1200" kern="1200" dirty="0" smtClean="0">
              <a:solidFill>
                <a:schemeClr val="tx1"/>
              </a:solidFill>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1" kern="1200" dirty="0" smtClean="0">
                <a:solidFill>
                  <a:schemeClr val="tx1"/>
                </a:solidFill>
                <a:latin typeface="+mn-lt"/>
                <a:ea typeface="+mn-ea"/>
                <a:cs typeface="+mn-cs"/>
              </a:rPr>
              <a:t>“Biotechnology has reduced pesticide spraying by 550 million kg and has reduced the environmental footprint associated with pesticide use by 19%.” </a:t>
            </a:r>
            <a:r>
              <a:rPr lang="en-US" sz="1200" b="0" i="1" u="sng" strike="noStrike" kern="1200" dirty="0" smtClean="0">
                <a:solidFill>
                  <a:schemeClr val="tx1"/>
                </a:solidFill>
                <a:latin typeface="+mn-lt"/>
                <a:ea typeface="+mn-ea"/>
                <a:cs typeface="+mn-cs"/>
              </a:rPr>
              <a:t>GM Crops: Global</a:t>
            </a:r>
            <a:r>
              <a:rPr lang="en-US" sz="1200" b="0" i="1" u="sng" strike="noStrike" kern="1200" baseline="0" dirty="0" smtClean="0">
                <a:solidFill>
                  <a:schemeClr val="tx1"/>
                </a:solidFill>
                <a:latin typeface="+mn-lt"/>
                <a:ea typeface="+mn-ea"/>
                <a:cs typeface="+mn-cs"/>
              </a:rPr>
              <a:t> Socio-Economic and Environmental Impacts </a:t>
            </a:r>
            <a:r>
              <a:rPr lang="en-US" sz="1200" b="0" i="1" u="none" strike="noStrike" kern="1200" baseline="0" dirty="0" smtClean="0">
                <a:solidFill>
                  <a:schemeClr val="tx1"/>
                </a:solidFill>
                <a:latin typeface="+mn-lt"/>
                <a:ea typeface="+mn-ea"/>
                <a:cs typeface="+mn-cs"/>
              </a:rPr>
              <a:t>1996-2013” </a:t>
            </a:r>
            <a:r>
              <a:rPr lang="en-US" sz="1200" b="0" i="1" u="none" strike="noStrike" kern="1200" dirty="0" smtClean="0">
                <a:solidFill>
                  <a:schemeClr val="tx1"/>
                </a:solidFill>
                <a:latin typeface="+mn-lt"/>
                <a:ea typeface="+mn-ea"/>
                <a:cs typeface="+mn-cs"/>
              </a:rPr>
              <a:t>Graham Brookes and Peter </a:t>
            </a:r>
            <a:r>
              <a:rPr lang="en-US" sz="1200" b="0" i="1" u="none" strike="noStrike" kern="1200" dirty="0" err="1" smtClean="0">
                <a:solidFill>
                  <a:schemeClr val="tx1"/>
                </a:solidFill>
                <a:latin typeface="+mn-lt"/>
                <a:ea typeface="+mn-ea"/>
                <a:cs typeface="+mn-cs"/>
              </a:rPr>
              <a:t>Barfoot</a:t>
            </a:r>
            <a:r>
              <a:rPr lang="en-US" sz="1200" b="0" i="1" u="none" strike="noStrike" kern="1200" dirty="0" smtClean="0">
                <a:solidFill>
                  <a:schemeClr val="tx1"/>
                </a:solidFill>
                <a:latin typeface="+mn-lt"/>
                <a:ea typeface="+mn-ea"/>
                <a:cs typeface="+mn-cs"/>
              </a:rPr>
              <a:t>, PG Economics</a:t>
            </a:r>
            <a:endParaRPr lang="en-US" sz="1200" i="1"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Plants that are ideal for </a:t>
            </a:r>
            <a:r>
              <a:rPr lang="en-US" sz="1200" u="sng" kern="1200" dirty="0" smtClean="0">
                <a:solidFill>
                  <a:schemeClr val="tx1"/>
                </a:solidFill>
                <a:latin typeface="+mn-lt"/>
                <a:ea typeface="+mn-ea"/>
                <a:cs typeface="+mn-cs"/>
              </a:rPr>
              <a:t>restoring land</a:t>
            </a:r>
            <a:r>
              <a:rPr lang="en-US" sz="1200" kern="1200" dirty="0" smtClean="0">
                <a:solidFill>
                  <a:schemeClr val="tx1"/>
                </a:solidFill>
                <a:latin typeface="+mn-lt"/>
                <a:ea typeface="+mn-ea"/>
                <a:cs typeface="+mn-cs"/>
              </a:rPr>
              <a:t> damaged by mining, forest fires or other environmental disasters. </a:t>
            </a:r>
          </a:p>
          <a:p>
            <a:pPr lvl="0">
              <a:buFont typeface="Arial" pitchFamily="34" charset="0"/>
              <a:buChar char="•"/>
            </a:pPr>
            <a:r>
              <a:rPr lang="en-US" sz="1200" kern="1200" dirty="0" smtClean="0">
                <a:solidFill>
                  <a:schemeClr val="tx1"/>
                </a:solidFill>
                <a:latin typeface="+mn-lt"/>
                <a:ea typeface="+mn-ea"/>
                <a:cs typeface="+mn-cs"/>
              </a:rPr>
              <a:t>Enhanced environmental benefits, such as plants that </a:t>
            </a:r>
            <a:r>
              <a:rPr lang="en-US" sz="1200" u="sng" kern="1200" dirty="0" smtClean="0">
                <a:solidFill>
                  <a:schemeClr val="tx1"/>
                </a:solidFill>
                <a:latin typeface="+mn-lt"/>
                <a:ea typeface="+mn-ea"/>
                <a:cs typeface="+mn-cs"/>
              </a:rPr>
              <a:t>reduce soil erosion and use water more efficiently</a:t>
            </a:r>
            <a:r>
              <a:rPr lang="en-US" sz="1200" kern="1200" dirty="0" smtClean="0">
                <a:solidFill>
                  <a:schemeClr val="tx1"/>
                </a:solidFill>
                <a:latin typeface="+mn-lt"/>
                <a:ea typeface="+mn-ea"/>
                <a:cs typeface="+mn-cs"/>
              </a:rPr>
              <a:t>. </a:t>
            </a:r>
          </a:p>
          <a:p>
            <a:pPr lvl="0">
              <a:buFont typeface="Arial" pitchFamily="34" charset="0"/>
              <a:buChar char="•"/>
            </a:pPr>
            <a:r>
              <a:rPr lang="en-US" sz="1200" kern="1200" dirty="0" smtClean="0">
                <a:solidFill>
                  <a:schemeClr val="tx1"/>
                </a:solidFill>
                <a:latin typeface="+mn-lt"/>
                <a:ea typeface="+mn-ea"/>
                <a:cs typeface="+mn-cs"/>
              </a:rPr>
              <a:t>Establishment of more sustainable </a:t>
            </a:r>
            <a:r>
              <a:rPr lang="en-US" sz="1200" u="sng" kern="1200" dirty="0" smtClean="0">
                <a:solidFill>
                  <a:schemeClr val="tx1"/>
                </a:solidFill>
                <a:latin typeface="+mn-lt"/>
                <a:ea typeface="+mn-ea"/>
                <a:cs typeface="+mn-cs"/>
              </a:rPr>
              <a:t>habitats for wildlife and pollinators</a:t>
            </a:r>
            <a:r>
              <a:rPr lang="en-US" sz="1200" kern="1200" dirty="0" smtClean="0">
                <a:solidFill>
                  <a:schemeClr val="tx1"/>
                </a:solidFill>
                <a:latin typeface="+mn-lt"/>
                <a:ea typeface="+mn-ea"/>
                <a:cs typeface="+mn-cs"/>
              </a:rPr>
              <a:t> and more nutritious and efficient </a:t>
            </a:r>
            <a:r>
              <a:rPr lang="en-US" sz="1200" u="sng" kern="1200" dirty="0" smtClean="0">
                <a:solidFill>
                  <a:schemeClr val="tx1"/>
                </a:solidFill>
                <a:latin typeface="+mn-lt"/>
                <a:ea typeface="+mn-ea"/>
                <a:cs typeface="+mn-cs"/>
              </a:rPr>
              <a:t>feed for livestock</a:t>
            </a:r>
            <a:r>
              <a:rPr lang="en-US" sz="1200" kern="1200" dirty="0" smtClean="0">
                <a:solidFill>
                  <a:schemeClr val="tx1"/>
                </a:solidFill>
                <a:latin typeface="+mn-lt"/>
                <a:ea typeface="+mn-ea"/>
                <a:cs typeface="+mn-cs"/>
              </a:rPr>
              <a:t>.</a:t>
            </a:r>
          </a:p>
          <a:p>
            <a:pPr lvl="0">
              <a:buFont typeface="Arial" pitchFamily="34" charset="0"/>
              <a:buChar char="•"/>
            </a:pPr>
            <a:r>
              <a:rPr lang="en-US" sz="1200" kern="1200" dirty="0" smtClean="0">
                <a:solidFill>
                  <a:schemeClr val="tx1"/>
                </a:solidFill>
                <a:latin typeface="+mn-lt"/>
                <a:ea typeface="+mn-ea"/>
                <a:cs typeface="+mn-cs"/>
              </a:rPr>
              <a:t>Plants</a:t>
            </a:r>
            <a:r>
              <a:rPr lang="en-US" sz="1200" kern="1200" baseline="0" dirty="0" smtClean="0">
                <a:solidFill>
                  <a:schemeClr val="tx1"/>
                </a:solidFill>
                <a:latin typeface="+mn-lt"/>
                <a:ea typeface="+mn-ea"/>
                <a:cs typeface="+mn-cs"/>
              </a:rPr>
              <a:t> that improve our </a:t>
            </a:r>
            <a:r>
              <a:rPr lang="en-US" sz="1200" u="sng" kern="1200" baseline="0" dirty="0" smtClean="0">
                <a:solidFill>
                  <a:schemeClr val="tx1"/>
                </a:solidFill>
                <a:latin typeface="+mn-lt"/>
                <a:ea typeface="+mn-ea"/>
                <a:cs typeface="+mn-cs"/>
              </a:rPr>
              <a:t>air quality </a:t>
            </a:r>
          </a:p>
          <a:p>
            <a:pPr lvl="0">
              <a:buFont typeface="Arial" pitchFamily="34" charset="0"/>
              <a:buChar char="•"/>
            </a:pPr>
            <a:endParaRPr lang="en-US" sz="1200" u="sng"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i="1" u="none" kern="1200" baseline="0" dirty="0" smtClean="0">
                <a:solidFill>
                  <a:schemeClr val="tx1"/>
                </a:solidFill>
                <a:latin typeface="+mn-lt"/>
                <a:ea typeface="+mn-ea"/>
                <a:cs typeface="+mn-cs"/>
              </a:rPr>
              <a:t>**Consider adding point that ties this to a current event (i.e. seeds to restore forestation after wildfire)</a:t>
            </a:r>
            <a:endParaRPr lang="en-US" sz="1200" i="1" u="none" kern="1200" dirty="0" smtClean="0">
              <a:solidFill>
                <a:schemeClr val="tx1"/>
              </a:solidFill>
              <a:latin typeface="+mn-lt"/>
              <a:ea typeface="+mn-ea"/>
              <a:cs typeface="+mn-cs"/>
            </a:endParaRPr>
          </a:p>
          <a:p>
            <a:pPr lvl="0">
              <a:buFont typeface="Arial" pitchFamily="34" charset="0"/>
              <a:buNone/>
            </a:pPr>
            <a:endParaRPr lang="en-US" sz="1200" u="sng"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68E0FDC-3605-4DA8-ACA5-20CF957FC73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8E0FDC-3605-4DA8-ACA5-20CF957FC737}" type="slidenum">
              <a:rPr lang="en-US" smtClean="0"/>
              <a:pPr/>
              <a:t>2</a:t>
            </a:fld>
            <a:endParaRPr lang="en-US"/>
          </a:p>
        </p:txBody>
      </p:sp>
    </p:spTree>
    <p:extLst>
      <p:ext uri="{BB962C8B-B14F-4D97-AF65-F5344CB8AC3E}">
        <p14:creationId xmlns:p14="http://schemas.microsoft.com/office/powerpoint/2010/main" val="10715799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Finally, seed improvements contribute to the health and well-being of people around the world.  Some of these improvements include:</a:t>
            </a:r>
          </a:p>
          <a:p>
            <a:pPr lvl="0">
              <a:buFont typeface="Arial" pitchFamily="34" charset="0"/>
              <a:buChar char="•"/>
            </a:pPr>
            <a:r>
              <a:rPr lang="en-US" sz="1200" kern="1200" dirty="0" smtClean="0">
                <a:solidFill>
                  <a:schemeClr val="tx1"/>
                </a:solidFill>
                <a:latin typeface="+mn-lt"/>
                <a:ea typeface="+mn-ea"/>
                <a:cs typeface="+mn-cs"/>
              </a:rPr>
              <a:t>Produce that is healthier and </a:t>
            </a:r>
            <a:r>
              <a:rPr lang="en-US" sz="1200" u="sng" kern="1200" dirty="0" smtClean="0">
                <a:solidFill>
                  <a:schemeClr val="tx1"/>
                </a:solidFill>
                <a:latin typeface="+mn-lt"/>
                <a:ea typeface="+mn-ea"/>
                <a:cs typeface="+mn-cs"/>
              </a:rPr>
              <a:t>more nutritious</a:t>
            </a:r>
            <a:r>
              <a:rPr lang="en-US" sz="1200" kern="1200" dirty="0" smtClean="0">
                <a:solidFill>
                  <a:schemeClr val="tx1"/>
                </a:solidFill>
                <a:latin typeface="+mn-lt"/>
                <a:ea typeface="+mn-ea"/>
                <a:cs typeface="+mn-cs"/>
              </a:rPr>
              <a:t>. For example, breeders have developed carrots with increased beta-carotene which improves both the appearance and nutrition profile. </a:t>
            </a:r>
          </a:p>
          <a:p>
            <a:pPr lvl="0">
              <a:buFont typeface="Arial" pitchFamily="34" charset="0"/>
              <a:buChar char="•"/>
            </a:pPr>
            <a:r>
              <a:rPr lang="en-US" sz="1200" kern="1200" dirty="0" smtClean="0">
                <a:solidFill>
                  <a:schemeClr val="tx1"/>
                </a:solidFill>
                <a:latin typeface="+mn-lt"/>
                <a:ea typeface="+mn-ea"/>
                <a:cs typeface="+mn-cs"/>
              </a:rPr>
              <a:t>Creating a wider variety of foods, including fruits and vegetables that are more </a:t>
            </a:r>
            <a:r>
              <a:rPr lang="en-US" sz="1200" u="sng" kern="1200" dirty="0" smtClean="0">
                <a:solidFill>
                  <a:schemeClr val="tx1"/>
                </a:solidFill>
                <a:latin typeface="+mn-lt"/>
                <a:ea typeface="+mn-ea"/>
                <a:cs typeface="+mn-cs"/>
              </a:rPr>
              <a:t>convenient</a:t>
            </a:r>
            <a:r>
              <a:rPr lang="en-US" sz="1200" kern="1200" dirty="0" smtClean="0">
                <a:solidFill>
                  <a:schemeClr val="tx1"/>
                </a:solidFill>
                <a:latin typeface="+mn-lt"/>
                <a:ea typeface="+mn-ea"/>
                <a:cs typeface="+mn-cs"/>
              </a:rPr>
              <a:t> and appealing for consumers, such as personal sized watermelons and grape tomatoes.</a:t>
            </a:r>
          </a:p>
          <a:p>
            <a:pPr lvl="0">
              <a:buFont typeface="Arial" pitchFamily="34" charset="0"/>
              <a:buChar char="•"/>
            </a:pPr>
            <a:r>
              <a:rPr lang="en-US" sz="1200" kern="1200" dirty="0" smtClean="0">
                <a:solidFill>
                  <a:schemeClr val="tx1"/>
                </a:solidFill>
                <a:latin typeface="+mn-lt"/>
                <a:ea typeface="+mn-ea"/>
                <a:cs typeface="+mn-cs"/>
              </a:rPr>
              <a:t>Turf that is safer</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for </a:t>
            </a:r>
            <a:r>
              <a:rPr lang="en-US" sz="1200" u="sng" kern="1200" dirty="0" smtClean="0">
                <a:solidFill>
                  <a:schemeClr val="tx1"/>
                </a:solidFill>
                <a:latin typeface="+mn-lt"/>
                <a:ea typeface="+mn-ea"/>
                <a:cs typeface="+mn-cs"/>
              </a:rPr>
              <a:t>sports or recreational use</a:t>
            </a:r>
            <a:r>
              <a:rPr lang="en-US" sz="1200" kern="1200" dirty="0" smtClean="0">
                <a:solidFill>
                  <a:schemeClr val="tx1"/>
                </a:solidFill>
                <a:latin typeface="+mn-lt"/>
                <a:ea typeface="+mn-ea"/>
                <a:cs typeface="+mn-cs"/>
              </a:rPr>
              <a:t>. For example, the </a:t>
            </a:r>
            <a:r>
              <a:rPr lang="en-US" sz="1200" kern="1200" baseline="0" dirty="0" smtClean="0">
                <a:solidFill>
                  <a:schemeClr val="tx1"/>
                </a:solidFill>
                <a:latin typeface="+mn-lt"/>
                <a:ea typeface="+mn-ea"/>
                <a:cs typeface="+mn-cs"/>
              </a:rPr>
              <a:t>NFL reports fewer injuries on natural grasses </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Turf</a:t>
            </a:r>
            <a:r>
              <a:rPr lang="en-US" sz="1200" kern="1200" baseline="0" dirty="0" err="1" smtClean="0">
                <a:solidFill>
                  <a:schemeClr val="tx1"/>
                </a:solidFill>
                <a:latin typeface="+mn-lt"/>
                <a:ea typeface="+mn-ea"/>
                <a:cs typeface="+mn-cs"/>
              </a:rPr>
              <a:t>grass</a:t>
            </a:r>
            <a:r>
              <a:rPr lang="en-US" sz="1200" kern="1200" baseline="0" dirty="0" smtClean="0">
                <a:solidFill>
                  <a:schemeClr val="tx1"/>
                </a:solidFill>
                <a:latin typeface="+mn-lt"/>
                <a:ea typeface="+mn-ea"/>
                <a:cs typeface="+mn-cs"/>
              </a:rPr>
              <a:t> Producers International)</a:t>
            </a:r>
            <a:r>
              <a:rPr lang="en-US" sz="1200" kern="1200" dirty="0" smtClean="0">
                <a:solidFill>
                  <a:schemeClr val="tx1"/>
                </a:solidFill>
                <a:latin typeface="+mn-lt"/>
                <a:ea typeface="+mn-ea"/>
                <a:cs typeface="+mn-cs"/>
              </a:rPr>
              <a:t> </a:t>
            </a:r>
            <a:endParaRPr lang="en-US" sz="1200" kern="1200" baseline="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Allowing </a:t>
            </a:r>
            <a:r>
              <a:rPr lang="en-US" sz="1200" u="sng" kern="1200" dirty="0" smtClean="0">
                <a:solidFill>
                  <a:schemeClr val="tx1"/>
                </a:solidFill>
                <a:latin typeface="+mn-lt"/>
                <a:ea typeface="+mn-ea"/>
                <a:cs typeface="+mn-cs"/>
              </a:rPr>
              <a:t>home gardeners</a:t>
            </a:r>
            <a:r>
              <a:rPr lang="en-US" sz="1200" kern="1200" dirty="0" smtClean="0">
                <a:solidFill>
                  <a:schemeClr val="tx1"/>
                </a:solidFill>
                <a:latin typeface="+mn-lt"/>
                <a:ea typeface="+mn-ea"/>
                <a:cs typeface="+mn-cs"/>
              </a:rPr>
              <a:t> to have more successful backyard plots</a:t>
            </a:r>
            <a:r>
              <a:rPr lang="en-US" sz="1200" kern="1200" baseline="0" dirty="0" smtClean="0">
                <a:solidFill>
                  <a:schemeClr val="tx1"/>
                </a:solidFill>
                <a:latin typeface="+mn-lt"/>
                <a:ea typeface="+mn-ea"/>
                <a:cs typeface="+mn-cs"/>
              </a:rPr>
              <a:t> with heartier ornamental grasses and annuals.</a:t>
            </a:r>
            <a:endParaRPr lang="en-US"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Creating new, </a:t>
            </a:r>
            <a:r>
              <a:rPr lang="en-US" sz="1200" u="sng" kern="1200" dirty="0" smtClean="0">
                <a:solidFill>
                  <a:schemeClr val="tx1"/>
                </a:solidFill>
                <a:latin typeface="+mn-lt"/>
                <a:ea typeface="+mn-ea"/>
                <a:cs typeface="+mn-cs"/>
              </a:rPr>
              <a:t>better tasting produce that is </a:t>
            </a:r>
            <a:r>
              <a:rPr lang="en-US" sz="1200" kern="1200" dirty="0" smtClean="0">
                <a:solidFill>
                  <a:schemeClr val="tx1"/>
                </a:solidFill>
                <a:latin typeface="+mn-lt"/>
                <a:ea typeface="+mn-ea"/>
                <a:cs typeface="+mn-cs"/>
              </a:rPr>
              <a:t>more likely to become part of a healthy diet.  Like</a:t>
            </a:r>
            <a:r>
              <a:rPr lang="en-US" sz="1200" kern="1200" baseline="0" dirty="0" smtClean="0">
                <a:solidFill>
                  <a:schemeClr val="tx1"/>
                </a:solidFill>
                <a:latin typeface="+mn-lt"/>
                <a:ea typeface="+mn-ea"/>
                <a:cs typeface="+mn-cs"/>
              </a:rPr>
              <a:t> new butterscotch squash which is unusually </a:t>
            </a:r>
            <a:r>
              <a:rPr lang="en-US" sz="1200" b="0" i="0" kern="1200" dirty="0" smtClean="0">
                <a:solidFill>
                  <a:schemeClr val="tx1"/>
                </a:solidFill>
                <a:latin typeface="+mn-lt"/>
                <a:ea typeface="+mn-ea"/>
                <a:cs typeface="+mn-cs"/>
              </a:rPr>
              <a:t>rich, sweet, starchy flavor (ngb.org)</a:t>
            </a: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Cultivating </a:t>
            </a:r>
            <a:r>
              <a:rPr lang="en-US" sz="1200" u="sng" kern="1200" dirty="0" smtClean="0">
                <a:solidFill>
                  <a:schemeClr val="tx1"/>
                </a:solidFill>
                <a:latin typeface="+mn-lt"/>
                <a:ea typeface="+mn-ea"/>
                <a:cs typeface="+mn-cs"/>
              </a:rPr>
              <a:t>flowers</a:t>
            </a:r>
            <a:r>
              <a:rPr lang="en-US" sz="1200" kern="1200" dirty="0" smtClean="0">
                <a:solidFill>
                  <a:schemeClr val="tx1"/>
                </a:solidFill>
                <a:latin typeface="+mn-lt"/>
                <a:ea typeface="+mn-ea"/>
                <a:cs typeface="+mn-cs"/>
              </a:rPr>
              <a:t> with more vibrant colors and more pleasing fragrances.(ex. new Dahlias</a:t>
            </a:r>
            <a:r>
              <a:rPr lang="en-US" sz="1200" kern="1200" baseline="0" dirty="0" smtClean="0">
                <a:solidFill>
                  <a:schemeClr val="tx1"/>
                </a:solidFill>
                <a:latin typeface="+mn-lt"/>
                <a:ea typeface="+mn-ea"/>
                <a:cs typeface="+mn-cs"/>
              </a:rPr>
              <a:t> and geraniums – ngb.org)</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i="1" u="none" kern="1200" baseline="0" dirty="0" smtClean="0">
                <a:solidFill>
                  <a:schemeClr val="tx1"/>
                </a:solidFill>
                <a:latin typeface="+mn-lt"/>
                <a:ea typeface="+mn-ea"/>
                <a:cs typeface="+mn-cs"/>
              </a:rPr>
              <a:t>**Consider adding point that ties this to a current event (i.e. Golden Rice)</a:t>
            </a:r>
            <a:endParaRPr lang="en-US" sz="1200" i="1" u="none"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68E0FDC-3605-4DA8-ACA5-20CF957FC737}" type="slidenum">
              <a:rPr lang="en-US" smtClean="0"/>
              <a:pPr/>
              <a:t>20</a:t>
            </a:fld>
            <a:endParaRPr lang="en-US"/>
          </a:p>
        </p:txBody>
      </p:sp>
    </p:spTree>
    <p:extLst>
      <p:ext uri="{BB962C8B-B14F-4D97-AF65-F5344CB8AC3E}">
        <p14:creationId xmlns:p14="http://schemas.microsoft.com/office/powerpoint/2010/main" val="25075245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Finally, seed improvements contribute to the health and well-being of people around the world.  Some of these improvements include:</a:t>
            </a:r>
          </a:p>
          <a:p>
            <a:endParaRPr lang="en-US"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Produce that is healthier and </a:t>
            </a:r>
            <a:r>
              <a:rPr lang="en-US" sz="1200" u="sng" kern="1200" dirty="0" smtClean="0">
                <a:solidFill>
                  <a:schemeClr val="tx1"/>
                </a:solidFill>
                <a:latin typeface="+mn-lt"/>
                <a:ea typeface="+mn-ea"/>
                <a:cs typeface="+mn-cs"/>
              </a:rPr>
              <a:t>more nutritious</a:t>
            </a:r>
            <a:r>
              <a:rPr lang="en-US" sz="1200" kern="1200" dirty="0" smtClean="0">
                <a:solidFill>
                  <a:schemeClr val="tx1"/>
                </a:solidFill>
                <a:latin typeface="+mn-lt"/>
                <a:ea typeface="+mn-ea"/>
                <a:cs typeface="+mn-cs"/>
              </a:rPr>
              <a:t>. For example, breeders have developed carrots with increased beta-carotene which improves both the appearance and nutrition profile. </a:t>
            </a:r>
          </a:p>
          <a:p>
            <a:pPr lvl="0">
              <a:buFont typeface="Arial" pitchFamily="34" charset="0"/>
              <a:buChar char="•"/>
            </a:pPr>
            <a:r>
              <a:rPr lang="en-US" sz="1200" kern="1200" dirty="0" smtClean="0">
                <a:solidFill>
                  <a:schemeClr val="tx1"/>
                </a:solidFill>
                <a:latin typeface="+mn-lt"/>
                <a:ea typeface="+mn-ea"/>
                <a:cs typeface="+mn-cs"/>
              </a:rPr>
              <a:t>Creating a wider variety of foods, including fruits and vegetables that are more </a:t>
            </a:r>
            <a:r>
              <a:rPr lang="en-US" sz="1200" u="sng" kern="1200" dirty="0" smtClean="0">
                <a:solidFill>
                  <a:schemeClr val="tx1"/>
                </a:solidFill>
                <a:latin typeface="+mn-lt"/>
                <a:ea typeface="+mn-ea"/>
                <a:cs typeface="+mn-cs"/>
              </a:rPr>
              <a:t>convenient</a:t>
            </a:r>
            <a:r>
              <a:rPr lang="en-US" sz="1200" kern="1200" dirty="0" smtClean="0">
                <a:solidFill>
                  <a:schemeClr val="tx1"/>
                </a:solidFill>
                <a:latin typeface="+mn-lt"/>
                <a:ea typeface="+mn-ea"/>
                <a:cs typeface="+mn-cs"/>
              </a:rPr>
              <a:t> and appealing for consumers, such as personal sized watermelons and grape tomatoes.</a:t>
            </a:r>
          </a:p>
          <a:p>
            <a:pPr lvl="0">
              <a:buFont typeface="Arial" pitchFamily="34" charset="0"/>
              <a:buChar char="•"/>
            </a:pPr>
            <a:r>
              <a:rPr lang="en-US" sz="1200" kern="1200" dirty="0" smtClean="0">
                <a:solidFill>
                  <a:schemeClr val="tx1"/>
                </a:solidFill>
                <a:latin typeface="+mn-lt"/>
                <a:ea typeface="+mn-ea"/>
                <a:cs typeface="+mn-cs"/>
              </a:rPr>
              <a:t>Turf that is safer</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for </a:t>
            </a:r>
            <a:r>
              <a:rPr lang="en-US" sz="1200" u="sng" kern="1200" dirty="0" smtClean="0">
                <a:solidFill>
                  <a:schemeClr val="tx1"/>
                </a:solidFill>
                <a:latin typeface="+mn-lt"/>
                <a:ea typeface="+mn-ea"/>
                <a:cs typeface="+mn-cs"/>
              </a:rPr>
              <a:t>sports or recreational use</a:t>
            </a:r>
            <a:r>
              <a:rPr lang="en-US" sz="1200" kern="1200" dirty="0" smtClean="0">
                <a:solidFill>
                  <a:schemeClr val="tx1"/>
                </a:solidFill>
                <a:latin typeface="+mn-lt"/>
                <a:ea typeface="+mn-ea"/>
                <a:cs typeface="+mn-cs"/>
              </a:rPr>
              <a:t>. For example, the </a:t>
            </a:r>
            <a:r>
              <a:rPr lang="en-US" sz="1200" kern="1200" baseline="0" dirty="0" smtClean="0">
                <a:solidFill>
                  <a:schemeClr val="tx1"/>
                </a:solidFill>
                <a:latin typeface="+mn-lt"/>
                <a:ea typeface="+mn-ea"/>
                <a:cs typeface="+mn-cs"/>
              </a:rPr>
              <a:t>NFL reports fewer injuries on natural grasses </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Turf</a:t>
            </a:r>
            <a:r>
              <a:rPr lang="en-US" sz="1200" kern="1200" baseline="0" dirty="0" err="1" smtClean="0">
                <a:solidFill>
                  <a:schemeClr val="tx1"/>
                </a:solidFill>
                <a:latin typeface="+mn-lt"/>
                <a:ea typeface="+mn-ea"/>
                <a:cs typeface="+mn-cs"/>
              </a:rPr>
              <a:t>grass</a:t>
            </a:r>
            <a:r>
              <a:rPr lang="en-US" sz="1200" kern="1200" baseline="0" dirty="0" smtClean="0">
                <a:solidFill>
                  <a:schemeClr val="tx1"/>
                </a:solidFill>
                <a:latin typeface="+mn-lt"/>
                <a:ea typeface="+mn-ea"/>
                <a:cs typeface="+mn-cs"/>
              </a:rPr>
              <a:t> Producers International)</a:t>
            </a:r>
            <a:r>
              <a:rPr lang="en-US" sz="1200" kern="1200" dirty="0" smtClean="0">
                <a:solidFill>
                  <a:schemeClr val="tx1"/>
                </a:solidFill>
                <a:latin typeface="+mn-lt"/>
                <a:ea typeface="+mn-ea"/>
                <a:cs typeface="+mn-cs"/>
              </a:rPr>
              <a:t> </a:t>
            </a:r>
            <a:endParaRPr lang="en-US" sz="1200" kern="1200" baseline="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Allowing </a:t>
            </a:r>
            <a:r>
              <a:rPr lang="en-US" sz="1200" u="sng" kern="1200" dirty="0" smtClean="0">
                <a:solidFill>
                  <a:schemeClr val="tx1"/>
                </a:solidFill>
                <a:latin typeface="+mn-lt"/>
                <a:ea typeface="+mn-ea"/>
                <a:cs typeface="+mn-cs"/>
              </a:rPr>
              <a:t>home gardeners</a:t>
            </a:r>
            <a:r>
              <a:rPr lang="en-US" sz="1200" kern="1200" dirty="0" smtClean="0">
                <a:solidFill>
                  <a:schemeClr val="tx1"/>
                </a:solidFill>
                <a:latin typeface="+mn-lt"/>
                <a:ea typeface="+mn-ea"/>
                <a:cs typeface="+mn-cs"/>
              </a:rPr>
              <a:t> to have more successful backyard plots</a:t>
            </a:r>
            <a:r>
              <a:rPr lang="en-US" sz="1200" kern="1200" baseline="0" dirty="0" smtClean="0">
                <a:solidFill>
                  <a:schemeClr val="tx1"/>
                </a:solidFill>
                <a:latin typeface="+mn-lt"/>
                <a:ea typeface="+mn-ea"/>
                <a:cs typeface="+mn-cs"/>
              </a:rPr>
              <a:t> with heartier ornamental grasses and annuals.</a:t>
            </a:r>
            <a:endParaRPr lang="en-US"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Creating new, </a:t>
            </a:r>
            <a:r>
              <a:rPr lang="en-US" sz="1200" u="sng" kern="1200" dirty="0" smtClean="0">
                <a:solidFill>
                  <a:schemeClr val="tx1"/>
                </a:solidFill>
                <a:latin typeface="+mn-lt"/>
                <a:ea typeface="+mn-ea"/>
                <a:cs typeface="+mn-cs"/>
              </a:rPr>
              <a:t>better tasting produce that is </a:t>
            </a:r>
            <a:r>
              <a:rPr lang="en-US" sz="1200" kern="1200" dirty="0" smtClean="0">
                <a:solidFill>
                  <a:schemeClr val="tx1"/>
                </a:solidFill>
                <a:latin typeface="+mn-lt"/>
                <a:ea typeface="+mn-ea"/>
                <a:cs typeface="+mn-cs"/>
              </a:rPr>
              <a:t>more likely to become part of a healthy diet.  Like</a:t>
            </a:r>
            <a:r>
              <a:rPr lang="en-US" sz="1200" kern="1200" baseline="0" dirty="0" smtClean="0">
                <a:solidFill>
                  <a:schemeClr val="tx1"/>
                </a:solidFill>
                <a:latin typeface="+mn-lt"/>
                <a:ea typeface="+mn-ea"/>
                <a:cs typeface="+mn-cs"/>
              </a:rPr>
              <a:t> new butterscotch squash which is unusually </a:t>
            </a:r>
            <a:r>
              <a:rPr lang="en-US" sz="1200" b="0" i="0" kern="1200" dirty="0" smtClean="0">
                <a:solidFill>
                  <a:schemeClr val="tx1"/>
                </a:solidFill>
                <a:latin typeface="+mn-lt"/>
                <a:ea typeface="+mn-ea"/>
                <a:cs typeface="+mn-cs"/>
              </a:rPr>
              <a:t>rich, sweet, starchy flavor (ngb.org)</a:t>
            </a: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Cultivating </a:t>
            </a:r>
            <a:r>
              <a:rPr lang="en-US" sz="1200" u="sng" kern="1200" dirty="0" smtClean="0">
                <a:solidFill>
                  <a:schemeClr val="tx1"/>
                </a:solidFill>
                <a:latin typeface="+mn-lt"/>
                <a:ea typeface="+mn-ea"/>
                <a:cs typeface="+mn-cs"/>
              </a:rPr>
              <a:t>flowers</a:t>
            </a:r>
            <a:r>
              <a:rPr lang="en-US" sz="1200" kern="1200" dirty="0" smtClean="0">
                <a:solidFill>
                  <a:schemeClr val="tx1"/>
                </a:solidFill>
                <a:latin typeface="+mn-lt"/>
                <a:ea typeface="+mn-ea"/>
                <a:cs typeface="+mn-cs"/>
              </a:rPr>
              <a:t> with more vibrant colors and more pleasing fragrances.(ex. new Dahlias</a:t>
            </a:r>
            <a:r>
              <a:rPr lang="en-US" sz="1200" kern="1200" baseline="0" dirty="0" smtClean="0">
                <a:solidFill>
                  <a:schemeClr val="tx1"/>
                </a:solidFill>
                <a:latin typeface="+mn-lt"/>
                <a:ea typeface="+mn-ea"/>
                <a:cs typeface="+mn-cs"/>
              </a:rPr>
              <a:t> and geraniums – ngb.org)</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i="1" u="none" kern="1200" baseline="0" dirty="0" smtClean="0">
                <a:solidFill>
                  <a:schemeClr val="tx1"/>
                </a:solidFill>
                <a:latin typeface="+mn-lt"/>
                <a:ea typeface="+mn-ea"/>
                <a:cs typeface="+mn-cs"/>
              </a:rPr>
              <a:t>**Consider adding point that ties this to a current event (i.e. Golden Rice)</a:t>
            </a:r>
            <a:endParaRPr lang="en-US" sz="1200" i="1" u="none"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68E0FDC-3605-4DA8-ACA5-20CF957FC737}"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Even with these notable contributions, there is little public awareness of seed as a solution to many of the challenges facing society.</a:t>
            </a:r>
            <a:endParaRPr lang="en-US" dirty="0" smtClean="0"/>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ASTA and the seed industry have the opportunity and responsibility to communicate the many benefits of seed’s contributions to society, address misperceptions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about the evolution of plant breeding, and ensure a positive policy environment that encourages and protects further innovation.</a:t>
            </a:r>
          </a:p>
        </p:txBody>
      </p:sp>
      <p:sp>
        <p:nvSpPr>
          <p:cNvPr id="4" name="Slide Number Placeholder 3"/>
          <p:cNvSpPr>
            <a:spLocks noGrp="1"/>
          </p:cNvSpPr>
          <p:nvPr>
            <p:ph type="sldNum" sz="quarter" idx="10"/>
          </p:nvPr>
        </p:nvSpPr>
        <p:spPr/>
        <p:txBody>
          <a:bodyPr/>
          <a:lstStyle/>
          <a:p>
            <a:fld id="{468E0FDC-3605-4DA8-ACA5-20CF957FC737}"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 only do people lack awareness of seed benefits, but they also don’t know how seed improvement happens or anything about the people behind it. </a:t>
            </a:r>
            <a:r>
              <a:rPr lang="en-US" sz="1200" kern="1200" dirty="0" smtClean="0">
                <a:solidFill>
                  <a:schemeClr val="tx1"/>
                </a:solidFill>
                <a:latin typeface="+mn-lt"/>
                <a:ea typeface="+mn-ea"/>
                <a:cs typeface="+mn-cs"/>
              </a:rPr>
              <a:t>The seeds planted today by farmers, gardeners, turf managers and others are the result of centuries of evolving plant breeding techniques. </a:t>
            </a:r>
            <a:endParaRPr lang="en-US" dirty="0" smtClean="0"/>
          </a:p>
          <a:p>
            <a:pPr lvl="1">
              <a:buFont typeface="Arial" pitchFamily="34" charset="0"/>
              <a:buChar char="•"/>
            </a:pPr>
            <a:r>
              <a:rPr lang="en-US" dirty="0" smtClean="0"/>
              <a:t>Historically, seed improvements came from selective breeding by saving seeds from observed spontaneous changes</a:t>
            </a:r>
          </a:p>
          <a:p>
            <a:pPr lvl="1">
              <a:buFont typeface="Arial" pitchFamily="34" charset="0"/>
              <a:buChar char="•"/>
            </a:pPr>
            <a:r>
              <a:rPr lang="en-US" dirty="0" smtClean="0"/>
              <a:t>More recently, plant breeders began to use tools to induce changes which resulted in beloved varieties like sweet corn used at summer BBQs and more than 10,000 varieties</a:t>
            </a:r>
            <a:r>
              <a:rPr lang="en-US" baseline="0" dirty="0" smtClean="0"/>
              <a:t> of tomato</a:t>
            </a:r>
          </a:p>
          <a:p>
            <a:pPr lvl="1">
              <a:buFont typeface="Arial" pitchFamily="34" charset="0"/>
              <a:buChar char="•"/>
            </a:pPr>
            <a:r>
              <a:rPr lang="en-US" sz="1200" dirty="0" smtClean="0">
                <a:solidFill>
                  <a:srgbClr val="3F4C57"/>
                </a:solidFill>
                <a:latin typeface="Avenir Medium"/>
                <a:cs typeface="Avenir Medium"/>
              </a:rPr>
              <a:t>Genetic diversity has always been the foundation of plant breeding.</a:t>
            </a:r>
            <a:endParaRPr lang="en-US" dirty="0"/>
          </a:p>
        </p:txBody>
      </p:sp>
      <p:sp>
        <p:nvSpPr>
          <p:cNvPr id="4" name="Slide Number Placeholder 3"/>
          <p:cNvSpPr>
            <a:spLocks noGrp="1"/>
          </p:cNvSpPr>
          <p:nvPr>
            <p:ph type="sldNum" sz="quarter" idx="10"/>
          </p:nvPr>
        </p:nvSpPr>
        <p:spPr/>
        <p:txBody>
          <a:bodyPr/>
          <a:lstStyle/>
          <a:p>
            <a:fld id="{468E0FDC-3605-4DA8-ACA5-20CF957FC737}"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Plant breeding at its core has always been about selecting an improved variety. Over time the banana was selected and improved</a:t>
            </a:r>
            <a:r>
              <a:rPr lang="en-US" baseline="0" dirty="0" smtClean="0"/>
              <a:t> by plant breeders into the beautiful, healthy and tasty fruit consumers have come to know and love. It is just one of many examples of crops, fruits and vegetables that have been improved by centuries of plant breeding techniques. </a:t>
            </a:r>
            <a:endParaRPr lang="en-US" dirty="0"/>
          </a:p>
        </p:txBody>
      </p:sp>
      <p:sp>
        <p:nvSpPr>
          <p:cNvPr id="4" name="Slide Number Placeholder 3"/>
          <p:cNvSpPr>
            <a:spLocks noGrp="1"/>
          </p:cNvSpPr>
          <p:nvPr>
            <p:ph type="sldNum" sz="quarter" idx="10"/>
          </p:nvPr>
        </p:nvSpPr>
        <p:spPr/>
        <p:txBody>
          <a:bodyPr/>
          <a:lstStyle/>
          <a:p>
            <a:fld id="{468E0FDC-3605-4DA8-ACA5-20CF957FC737}"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Let’s explore that plant breeding journey a bit more. It begins with a problem to be solved or an identified farmer/consumer need, such as better taste, smaller size or the ability to withstand drought, disease or insects.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Opportunity</a:t>
            </a:r>
            <a:r>
              <a:rPr lang="en-US" sz="1200" i="1" kern="1200" baseline="0" dirty="0" smtClean="0">
                <a:solidFill>
                  <a:schemeClr val="tx1"/>
                </a:solidFill>
                <a:latin typeface="+mn-lt"/>
                <a:ea typeface="+mn-ea"/>
                <a:cs typeface="+mn-cs"/>
              </a:rPr>
              <a:t> to engage the audience: </a:t>
            </a:r>
            <a:r>
              <a:rPr lang="en-US" sz="1200" i="0" kern="1200" baseline="0" dirty="0" smtClean="0">
                <a:solidFill>
                  <a:schemeClr val="tx1"/>
                </a:solidFill>
                <a:latin typeface="+mn-lt"/>
                <a:ea typeface="+mn-ea"/>
                <a:cs typeface="+mn-cs"/>
              </a:rPr>
              <a:t>What would your wish list include? </a:t>
            </a:r>
            <a:r>
              <a:rPr lang="en-US" sz="1200" kern="1200" baseline="0" dirty="0" smtClean="0">
                <a:solidFill>
                  <a:schemeClr val="tx1"/>
                </a:solidFill>
                <a:latin typeface="+mn-lt"/>
                <a:ea typeface="+mn-ea"/>
                <a:cs typeface="+mn-cs"/>
              </a:rPr>
              <a:t>Bite-size avocados? Snap peas without spines? Beets that don’t stain your hands? Extreme drought resistant maize?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68E0FDC-3605-4DA8-ACA5-20CF957FC737}"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cs typeface="Avenir Medium"/>
              </a:rPr>
              <a:t>Plant breeding still involves three core tenets: planting seeds, observing a characteristics of the resulting plants</a:t>
            </a:r>
            <a:r>
              <a:rPr lang="en-US" sz="1200" baseline="0" dirty="0" smtClean="0">
                <a:cs typeface="Avenir Medium"/>
              </a:rPr>
              <a:t>—</a:t>
            </a:r>
            <a:r>
              <a:rPr lang="en-US" sz="1200" dirty="0" smtClean="0">
                <a:cs typeface="Avenir Medium"/>
              </a:rPr>
              <a:t>like sight, touch, and tast</a:t>
            </a:r>
            <a:r>
              <a:rPr lang="en-US" sz="1200" baseline="0" dirty="0" smtClean="0">
                <a:cs typeface="Avenir Medium"/>
              </a:rPr>
              <a:t>e —</a:t>
            </a:r>
            <a:r>
              <a:rPr lang="en-US" sz="1200" b="0" dirty="0" smtClean="0">
                <a:cs typeface="Avenir Medium"/>
              </a:rPr>
              <a:t>and selecting</a:t>
            </a:r>
            <a:r>
              <a:rPr lang="en-US" sz="1200" b="0" baseline="0" dirty="0" smtClean="0">
                <a:cs typeface="Avenir Medium"/>
              </a:rPr>
              <a:t> </a:t>
            </a:r>
            <a:r>
              <a:rPr lang="en-US" sz="1200" b="0" dirty="0" smtClean="0">
                <a:cs typeface="Avenir Medium"/>
              </a:rPr>
              <a:t>for </a:t>
            </a:r>
            <a:r>
              <a:rPr lang="en-US" sz="1200" dirty="0" smtClean="0">
                <a:cs typeface="Avenir Medium"/>
              </a:rPr>
              <a:t>the most desirable characteristics to breed the next generation of plants, drawing on the existing genetic variability within plants and related species.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cs typeface="Avenir Medium"/>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ea typeface="+mn-ea"/>
                <a:cs typeface="+mn-cs"/>
              </a:rPr>
              <a:t>Just as people begin a car trip by entering their destination into a GPS to avoid wrong turns that cost time and money, plant breeders today use advanced tools, information and improved methods with the goal to reach the same endpoint more accurately and efficiently. </a:t>
            </a:r>
          </a:p>
        </p:txBody>
      </p:sp>
      <p:sp>
        <p:nvSpPr>
          <p:cNvPr id="4" name="Slide Number Placeholder 3"/>
          <p:cNvSpPr>
            <a:spLocks noGrp="1"/>
          </p:cNvSpPr>
          <p:nvPr>
            <p:ph type="sldNum" sz="quarter" idx="10"/>
          </p:nvPr>
        </p:nvSpPr>
        <p:spPr/>
        <p:txBody>
          <a:bodyPr/>
          <a:lstStyle/>
          <a:p>
            <a:fld id="{468E0FDC-3605-4DA8-ACA5-20CF957FC737}"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Modern plant breeders have access to a</a:t>
            </a:r>
            <a:r>
              <a:rPr lang="en-US" baseline="0" dirty="0" smtClean="0"/>
              <a:t>n incredible array genetic information about both</a:t>
            </a:r>
            <a:r>
              <a:rPr lang="en-US" dirty="0" smtClean="0"/>
              <a:t> commercial and wild plant</a:t>
            </a:r>
            <a:r>
              <a:rPr lang="en-US" baseline="0" dirty="0" smtClean="0"/>
              <a:t> varieties. They use their advanced </a:t>
            </a:r>
            <a:r>
              <a:rPr lang="en-US" dirty="0" smtClean="0"/>
              <a:t>understanding</a:t>
            </a:r>
            <a:r>
              <a:rPr lang="en-US" baseline="0" dirty="0" smtClean="0"/>
              <a:t> </a:t>
            </a:r>
            <a:r>
              <a:rPr lang="en-US" dirty="0" smtClean="0"/>
              <a:t>to select improved varieties</a:t>
            </a:r>
            <a:r>
              <a:rPr lang="en-US" baseline="0" dirty="0" smtClean="0"/>
              <a:t> with more speed and precision than ever before by </a:t>
            </a:r>
            <a:r>
              <a:rPr lang="en-US" dirty="0" smtClean="0"/>
              <a:t>working with genes to enhance or minimize certain traits. </a:t>
            </a:r>
          </a:p>
          <a:p>
            <a:endParaRPr lang="en-US" dirty="0" smtClean="0"/>
          </a:p>
        </p:txBody>
      </p:sp>
      <p:sp>
        <p:nvSpPr>
          <p:cNvPr id="4" name="Slide Number Placeholder 3"/>
          <p:cNvSpPr>
            <a:spLocks noGrp="1"/>
          </p:cNvSpPr>
          <p:nvPr>
            <p:ph type="sldNum" sz="quarter" idx="10"/>
          </p:nvPr>
        </p:nvSpPr>
        <p:spPr/>
        <p:txBody>
          <a:bodyPr/>
          <a:lstStyle/>
          <a:p>
            <a:fld id="{468E0FDC-3605-4DA8-ACA5-20CF957FC737}"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With the evolution of science and increased understanding of plant biology and genetics, breeding methods have become much more precise. Based on knowledge of how plant genes function and sophisticated methods that harness natural plant characteristics,</a:t>
            </a:r>
            <a:r>
              <a:rPr lang="en-US" sz="1200" kern="1200" baseline="0" dirty="0" smtClean="0">
                <a:solidFill>
                  <a:schemeClr val="tx1"/>
                </a:solidFill>
                <a:latin typeface="+mn-lt"/>
                <a:ea typeface="+mn-ea"/>
                <a:cs typeface="+mn-cs"/>
              </a:rPr>
              <a:t> breeders</a:t>
            </a:r>
            <a:r>
              <a:rPr lang="en-US" sz="1200" kern="1200" dirty="0" smtClean="0">
                <a:solidFill>
                  <a:schemeClr val="tx1"/>
                </a:solidFill>
                <a:latin typeface="+mn-lt"/>
                <a:ea typeface="+mn-ea"/>
                <a:cs typeface="+mn-cs"/>
              </a:rPr>
              <a:t> can identify a</a:t>
            </a:r>
            <a:r>
              <a:rPr lang="en-US" sz="1200" kern="1200" baseline="0" dirty="0" smtClean="0">
                <a:solidFill>
                  <a:schemeClr val="tx1"/>
                </a:solidFill>
                <a:latin typeface="+mn-lt"/>
                <a:ea typeface="+mn-ea"/>
                <a:cs typeface="+mn-cs"/>
              </a:rPr>
              <a:t> variety combinations with desirable characteristics and</a:t>
            </a:r>
            <a:r>
              <a:rPr lang="en-US" sz="1200" kern="1200" dirty="0" smtClean="0">
                <a:solidFill>
                  <a:schemeClr val="tx1"/>
                </a:solidFill>
                <a:latin typeface="+mn-lt"/>
                <a:ea typeface="+mn-ea"/>
                <a:cs typeface="+mn-cs"/>
              </a:rPr>
              <a:t> then work with specific genes in the plant to enhance or minimize certain qualities.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68E0FDC-3605-4DA8-ACA5-20CF957FC737}"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For example, by aligning desirable characteristics, plant breeders have been able to work within the wild mustard family to select staples such as </a:t>
            </a:r>
            <a:r>
              <a:rPr lang="en-US" sz="1200" kern="1200" dirty="0" err="1" smtClean="0">
                <a:solidFill>
                  <a:schemeClr val="tx1"/>
                </a:solidFill>
                <a:latin typeface="+mn-lt"/>
                <a:ea typeface="+mn-ea"/>
                <a:cs typeface="+mn-cs"/>
              </a:rPr>
              <a:t>broccolini</a:t>
            </a:r>
            <a:r>
              <a:rPr lang="en-US" sz="1200" kern="1200" dirty="0" smtClean="0">
                <a:solidFill>
                  <a:schemeClr val="tx1"/>
                </a:solidFill>
                <a:latin typeface="+mn-lt"/>
                <a:ea typeface="+mn-ea"/>
                <a:cs typeface="+mn-cs"/>
              </a:rPr>
              <a:t>, kale and improved varieties of cauliflower. More recently, plant breeders introduced “</a:t>
            </a:r>
            <a:r>
              <a:rPr lang="en-US" sz="1200" kern="1200" dirty="0" err="1" smtClean="0">
                <a:solidFill>
                  <a:schemeClr val="tx1"/>
                </a:solidFill>
                <a:latin typeface="+mn-lt"/>
                <a:ea typeface="+mn-ea"/>
                <a:cs typeface="+mn-cs"/>
              </a:rPr>
              <a:t>kalettes</a:t>
            </a:r>
            <a:r>
              <a:rPr lang="en-US" sz="1200" kern="1200" dirty="0" smtClean="0">
                <a:solidFill>
                  <a:schemeClr val="tx1"/>
                </a:solidFill>
                <a:latin typeface="+mn-lt"/>
                <a:ea typeface="+mn-ea"/>
                <a:cs typeface="+mn-cs"/>
              </a:rPr>
              <a:t>”: a cross between kale and Brussels sprouts.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68E0FDC-3605-4DA8-ACA5-20CF957FC737}"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8E0FDC-3605-4DA8-ACA5-20CF957FC737}" type="slidenum">
              <a:rPr lang="en-US" smtClean="0"/>
              <a:pPr/>
              <a:t>3</a:t>
            </a:fld>
            <a:endParaRPr lang="en-US"/>
          </a:p>
        </p:txBody>
      </p:sp>
    </p:spTree>
    <p:extLst>
      <p:ext uri="{BB962C8B-B14F-4D97-AF65-F5344CB8AC3E}">
        <p14:creationId xmlns:p14="http://schemas.microsoft.com/office/powerpoint/2010/main" val="10715799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Seed industry innovations will</a:t>
            </a:r>
            <a:r>
              <a:rPr lang="en-US" baseline="0" dirty="0" smtClean="0"/>
              <a:t> </a:t>
            </a:r>
            <a:r>
              <a:rPr lang="en-US" dirty="0" smtClean="0"/>
              <a:t>help us feed an expected global population of 9 billion people by 2050. Through seed improvement, farmers</a:t>
            </a:r>
            <a:r>
              <a:rPr lang="en-US" baseline="0" dirty="0" smtClean="0"/>
              <a:t> </a:t>
            </a:r>
            <a:r>
              <a:rPr lang="en-US" dirty="0" smtClean="0"/>
              <a:t>can count</a:t>
            </a:r>
            <a:r>
              <a:rPr lang="en-US" baseline="0" dirty="0" smtClean="0"/>
              <a:t> </a:t>
            </a:r>
            <a:r>
              <a:rPr lang="en-US" dirty="0" smtClean="0"/>
              <a:t>on consistent and reliable harvests</a:t>
            </a:r>
            <a:r>
              <a:rPr lang="en-US" baseline="0" dirty="0" smtClean="0"/>
              <a:t> of food that stays fresher longer which can be </a:t>
            </a:r>
            <a:r>
              <a:rPr lang="en-US" dirty="0" smtClean="0"/>
              <a:t>efficiently distributed</a:t>
            </a:r>
            <a:r>
              <a:rPr lang="en-US" baseline="0" dirty="0" smtClean="0"/>
              <a:t> to </a:t>
            </a:r>
            <a:r>
              <a:rPr lang="en-US" dirty="0" smtClean="0"/>
              <a:t>the people who need it most. </a:t>
            </a:r>
          </a:p>
          <a:p>
            <a:endParaRPr lang="en-US" dirty="0" smtClean="0"/>
          </a:p>
          <a:p>
            <a:r>
              <a:rPr lang="en-US" dirty="0" smtClean="0"/>
              <a:t>Seed improvements will also increase the variety of crops and vegetables available to farmers around the world</a:t>
            </a:r>
            <a:r>
              <a:rPr lang="en-US" baseline="0" dirty="0" smtClean="0"/>
              <a:t> so that families across the globe can make choices that are right for their needs and budgets.</a:t>
            </a:r>
          </a:p>
          <a:p>
            <a:endParaRPr lang="en-US" baseline="0" dirty="0" smtClean="0"/>
          </a:p>
          <a:p>
            <a:r>
              <a:rPr lang="en-US" dirty="0" smtClean="0"/>
              <a:t>As</a:t>
            </a:r>
            <a:r>
              <a:rPr lang="en-US" baseline="0" dirty="0" smtClean="0"/>
              <a:t> an industry, we are proud of the work we do to improve the very basic qualities of life that we all take for granted. Very few industries are able to have a positive global impact on the economy, the environment and the health and wellness of people and animals. On an individual level, the work of the industry puts affordable food on our kitchen tables, increases the beauty and sustainability of our neighborhoods and allows each and everyone of us to live healthier lives. Since the dawn of agriculture thousands of years ago, we have been improving  our seed to the benefit of all. As we all knew or now know, seed improvement continues today with increased precision and speed, ensuring that the seed industry will meet the global challenges we face as a society.  </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68E0FDC-3605-4DA8-ACA5-20CF957FC737}"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r>
              <a:rPr lang="en-US" sz="1200" dirty="0" smtClean="0">
                <a:cs typeface="Avenir Roman"/>
              </a:rPr>
              <a:t>The time is right to seize the opportunity to champion the contributions of seed, address</a:t>
            </a:r>
            <a:r>
              <a:rPr lang="en-US" sz="1200" baseline="0" dirty="0" smtClean="0">
                <a:cs typeface="Avenir Roman"/>
              </a:rPr>
              <a:t> </a:t>
            </a:r>
            <a:r>
              <a:rPr lang="en-US" sz="1200" dirty="0" smtClean="0">
                <a:cs typeface="Avenir Roman"/>
              </a:rPr>
              <a:t>misperceptions, and create a favorable environment for continued innovation around seed improvement.</a:t>
            </a:r>
          </a:p>
          <a:p>
            <a:endParaRPr lang="en-US" sz="1200" kern="1200" dirty="0" smtClean="0">
              <a:ea typeface="+mn-ea"/>
              <a:cs typeface="+mn-cs"/>
            </a:endParaRPr>
          </a:p>
          <a:p>
            <a:r>
              <a:rPr lang="en-US" sz="1200" kern="1200" dirty="0" smtClean="0">
                <a:ea typeface="+mn-ea"/>
                <a:cs typeface="+mn-cs"/>
              </a:rPr>
              <a:t>Hopefully I’ve given you a sense for what ASTA wants to accomplish with this project. We believe this will benefit all of agriculture and will complement the communications efforts of many allied organizations. For that reason, we welcome the opportunity to collaborate. If you have seed-related stories you’d like us to tell, please let us know. If you would like to use our content and materials to fortify your programs, just ask. And, if you are hosting forums that might be appropriate for discussing seed, we would love to participate. Bottom line, everything</a:t>
            </a:r>
            <a:r>
              <a:rPr lang="en-US" sz="1200" kern="1200" baseline="0" dirty="0" smtClean="0">
                <a:ea typeface="+mn-ea"/>
                <a:cs typeface="+mn-cs"/>
              </a:rPr>
              <a:t> starts with seed but through seed improvement that idea of “First-The Seed” becomes “Better Seed, Better Life.”</a:t>
            </a:r>
            <a:endParaRPr lang="en-US" sz="1200" kern="1200" dirty="0" smtClean="0">
              <a:ea typeface="+mn-ea"/>
              <a:cs typeface="+mn-cs"/>
            </a:endParaRPr>
          </a:p>
          <a:p>
            <a:endParaRPr lang="en-US" dirty="0"/>
          </a:p>
        </p:txBody>
      </p:sp>
      <p:sp>
        <p:nvSpPr>
          <p:cNvPr id="4" name="Slide Number Placeholder 3"/>
          <p:cNvSpPr>
            <a:spLocks noGrp="1"/>
          </p:cNvSpPr>
          <p:nvPr>
            <p:ph type="sldNum" sz="quarter" idx="10"/>
          </p:nvPr>
        </p:nvSpPr>
        <p:spPr/>
        <p:txBody>
          <a:bodyPr/>
          <a:lstStyle/>
          <a:p>
            <a:fld id="{468E0FDC-3605-4DA8-ACA5-20CF957FC737}" type="slidenum">
              <a:rPr lang="en-US" smtClean="0"/>
              <a:pPr/>
              <a:t>31</a:t>
            </a:fld>
            <a:endParaRPr lang="en-US"/>
          </a:p>
        </p:txBody>
      </p:sp>
    </p:spTree>
    <p:extLst>
      <p:ext uri="{BB962C8B-B14F-4D97-AF65-F5344CB8AC3E}">
        <p14:creationId xmlns:p14="http://schemas.microsoft.com/office/powerpoint/2010/main" val="20071026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r>
              <a:rPr lang="en-US" sz="1200" dirty="0" smtClean="0">
                <a:cs typeface="Avenir Roman"/>
              </a:rPr>
              <a:t>The time is right to seize the opportunity to champion the contributions of seed, address</a:t>
            </a:r>
            <a:r>
              <a:rPr lang="en-US" sz="1200" baseline="0" dirty="0" smtClean="0">
                <a:cs typeface="Avenir Roman"/>
              </a:rPr>
              <a:t> </a:t>
            </a:r>
            <a:r>
              <a:rPr lang="en-US" sz="1200" dirty="0" smtClean="0">
                <a:cs typeface="Avenir Roman"/>
              </a:rPr>
              <a:t>misperceptions, and create a favorable environment for continued innovation around seed improvement.</a:t>
            </a:r>
          </a:p>
          <a:p>
            <a:endParaRPr lang="en-US" sz="1200" kern="1200" dirty="0" smtClean="0">
              <a:ea typeface="+mn-ea"/>
              <a:cs typeface="+mn-cs"/>
            </a:endParaRPr>
          </a:p>
          <a:p>
            <a:r>
              <a:rPr lang="en-US" sz="1200" kern="1200" dirty="0" smtClean="0">
                <a:ea typeface="+mn-ea"/>
                <a:cs typeface="+mn-cs"/>
              </a:rPr>
              <a:t>Hopefully I’ve given you a sense for what ASTA wants to accomplish with this project. We believe this will benefit all of agriculture and will complement the communications efforts of many allied organizations. For that reason, we welcome the opportunity to collaborate. If you have seed-related stories you’d like us to tell, please let us know. If you would like to use our content and materials to fortify your programs, just ask. And, if you are hosting forums that might be appropriate for discussing seed, we would love to participate. Bottom line, everything</a:t>
            </a:r>
            <a:r>
              <a:rPr lang="en-US" sz="1200" kern="1200" baseline="0" dirty="0" smtClean="0">
                <a:ea typeface="+mn-ea"/>
                <a:cs typeface="+mn-cs"/>
              </a:rPr>
              <a:t> starts with seed but through seed improvement that idea of “First-The Seed” becomes “Better Seed, Better Life.”</a:t>
            </a:r>
            <a:endParaRPr lang="en-US" sz="1200" kern="1200" dirty="0" smtClean="0">
              <a:ea typeface="+mn-ea"/>
              <a:cs typeface="+mn-cs"/>
            </a:endParaRPr>
          </a:p>
          <a:p>
            <a:endParaRPr lang="en-US" dirty="0"/>
          </a:p>
        </p:txBody>
      </p:sp>
      <p:sp>
        <p:nvSpPr>
          <p:cNvPr id="4" name="Slide Number Placeholder 3"/>
          <p:cNvSpPr>
            <a:spLocks noGrp="1"/>
          </p:cNvSpPr>
          <p:nvPr>
            <p:ph type="sldNum" sz="quarter" idx="10"/>
          </p:nvPr>
        </p:nvSpPr>
        <p:spPr/>
        <p:txBody>
          <a:bodyPr/>
          <a:lstStyle/>
          <a:p>
            <a:fld id="{468E0FDC-3605-4DA8-ACA5-20CF957FC737}" type="slidenum">
              <a:rPr lang="en-US" smtClean="0"/>
              <a:pPr/>
              <a:t>32</a:t>
            </a:fld>
            <a:endParaRPr lang="en-US"/>
          </a:p>
        </p:txBody>
      </p:sp>
    </p:spTree>
    <p:extLst>
      <p:ext uri="{BB962C8B-B14F-4D97-AF65-F5344CB8AC3E}">
        <p14:creationId xmlns:p14="http://schemas.microsoft.com/office/powerpoint/2010/main" val="20071026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8E0FDC-3605-4DA8-ACA5-20CF957FC737}" type="slidenum">
              <a:rPr lang="en-US" smtClean="0"/>
              <a:pPr/>
              <a:t>33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8E0FDC-3605-4DA8-ACA5-20CF957FC737}" type="slidenum">
              <a:rPr lang="en-US" smtClean="0"/>
              <a:pPr/>
              <a:t>4</a:t>
            </a:fld>
            <a:endParaRPr lang="en-US"/>
          </a:p>
        </p:txBody>
      </p:sp>
    </p:spTree>
    <p:extLst>
      <p:ext uri="{BB962C8B-B14F-4D97-AF65-F5344CB8AC3E}">
        <p14:creationId xmlns:p14="http://schemas.microsoft.com/office/powerpoint/2010/main" val="2841626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Imagine our world without seed. You can’t. Because seed is the foundation of life.  The food we eat, the clothes we wear, the fuel in our cars—all these and more can be traced to a seed someone planted.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Think</a:t>
            </a:r>
            <a:r>
              <a:rPr lang="en-US" sz="1200" kern="1200" baseline="0" dirty="0" smtClean="0">
                <a:solidFill>
                  <a:schemeClr val="tx1"/>
                </a:solidFill>
                <a:latin typeface="+mn-lt"/>
                <a:ea typeface="+mn-ea"/>
                <a:cs typeface="+mn-cs"/>
              </a:rPr>
              <a:t> about all of the many interactions with seed you have already had today. Perhaps it was the sheets that you woke up in, the clothes you put on, the oatmeal and coffee you had for breakfast or the grass that you walked across to get to your car. In fact, everything on earth that’s not covered by water or ice comes from seed and 100% of the global population is impacted by seed.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global</a:t>
            </a:r>
            <a:r>
              <a:rPr lang="en-US" sz="1200" kern="1200" baseline="0" dirty="0" smtClean="0">
                <a:solidFill>
                  <a:schemeClr val="tx1"/>
                </a:solidFill>
                <a:latin typeface="+mn-lt"/>
                <a:ea typeface="+mn-ea"/>
                <a:cs typeface="+mn-cs"/>
              </a:rPr>
              <a:t> vital importance of seed and the need to constantly improve it is at the core of an </a:t>
            </a:r>
            <a:r>
              <a:rPr lang="en-US" sz="1200" kern="1200" dirty="0" smtClean="0">
                <a:solidFill>
                  <a:schemeClr val="tx1"/>
                </a:solidFill>
                <a:latin typeface="+mn-lt"/>
                <a:ea typeface="+mn-ea"/>
                <a:cs typeface="+mn-cs"/>
              </a:rPr>
              <a:t>important communications initiative being launched by the American Seed Trade Association and its more than 700 members, including [insert your company or organization name]</a:t>
            </a:r>
            <a:r>
              <a:rPr lang="en-US" sz="1200" kern="1200" baseline="0" dirty="0" smtClean="0">
                <a:solidFill>
                  <a:schemeClr val="tx1"/>
                </a:solidFill>
                <a:latin typeface="+mn-lt"/>
                <a:ea typeface="+mn-ea"/>
                <a:cs typeface="+mn-cs"/>
              </a:rPr>
              <a:t> that I am here to speak with you about today. ASTA’s slogan is First-The Seed® and now, more than ever, does everything start with seed.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68E0FDC-3605-4DA8-ACA5-20CF957FC73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dirty="0" smtClean="0"/>
              <a:t>We began this program by gathering </a:t>
            </a:r>
            <a:r>
              <a:rPr lang="en-US" sz="1200" baseline="0" dirty="0" smtClean="0"/>
              <a:t>insights from ASTA’s membership and performed market research with key constituents.  </a:t>
            </a:r>
          </a:p>
          <a:p>
            <a:pPr lvl="0"/>
            <a:r>
              <a:rPr lang="en-US" sz="1200" baseline="0" dirty="0" smtClean="0"/>
              <a:t>Then we used those insights to establish core messaging about the benefits of seed improvement and the evolution of plant breeding. </a:t>
            </a:r>
          </a:p>
          <a:p>
            <a:pPr lvl="0"/>
            <a:r>
              <a:rPr lang="en-US" sz="1200" baseline="0" dirty="0" smtClean="0"/>
              <a:t>Next we refined the key policy and advocacy messaging around issues that matter most to member companies, grower groups and consumers. </a:t>
            </a:r>
          </a:p>
          <a:p>
            <a:pPr lvl="0"/>
            <a:r>
              <a:rPr lang="en-US" sz="1200" baseline="0" dirty="0" smtClean="0"/>
              <a:t>Now we are reaching out across the industry to build alignment and develop spokespeople for both the core messaging and the policy objectives. </a:t>
            </a:r>
          </a:p>
          <a:p>
            <a:pPr lvl="0"/>
            <a:r>
              <a:rPr lang="en-US" sz="1200" baseline="0" dirty="0" smtClean="0"/>
              <a:t>The last phase of this program will focus on reaching outside of the industry to informed consumers and other public audiences. </a:t>
            </a:r>
            <a:endParaRPr lang="en-US" sz="1200" dirty="0" smtClean="0"/>
          </a:p>
          <a:p>
            <a:pPr lvl="0"/>
            <a:endParaRPr lang="en-US" sz="1200" dirty="0" smtClean="0"/>
          </a:p>
          <a:p>
            <a:pPr lvl="0"/>
            <a:endParaRPr lang="en-US" sz="1200" dirty="0" smtClean="0"/>
          </a:p>
          <a:p>
            <a:endParaRPr lang="en-US" dirty="0"/>
          </a:p>
        </p:txBody>
      </p:sp>
      <p:sp>
        <p:nvSpPr>
          <p:cNvPr id="4" name="Slide Number Placeholder 3"/>
          <p:cNvSpPr>
            <a:spLocks noGrp="1"/>
          </p:cNvSpPr>
          <p:nvPr>
            <p:ph type="sldNum" sz="quarter" idx="10"/>
          </p:nvPr>
        </p:nvSpPr>
        <p:spPr/>
        <p:txBody>
          <a:bodyPr/>
          <a:lstStyle/>
          <a:p>
            <a:fld id="{468E0FDC-3605-4DA8-ACA5-20CF957FC73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As I mentioned, ASTA</a:t>
            </a:r>
            <a:r>
              <a:rPr lang="en-US" sz="1200" kern="1200" baseline="0" dirty="0" smtClean="0">
                <a:solidFill>
                  <a:schemeClr val="tx1"/>
                </a:solidFill>
                <a:latin typeface="+mn-lt"/>
                <a:ea typeface="+mn-ea"/>
                <a:cs typeface="+mn-cs"/>
              </a:rPr>
              <a:t> grounded the program in market research to validate their early assumptions. According to that research key audiences, like </a:t>
            </a:r>
            <a:r>
              <a:rPr lang="en-US" sz="1200" kern="1200" dirty="0" smtClean="0">
                <a:solidFill>
                  <a:schemeClr val="tx1"/>
                </a:solidFill>
                <a:latin typeface="+mn-lt"/>
                <a:ea typeface="+mn-ea"/>
                <a:cs typeface="+mn-cs"/>
              </a:rPr>
              <a:t>moms, </a:t>
            </a:r>
            <a:r>
              <a:rPr lang="en-US" sz="1200" kern="1200" dirty="0" err="1" smtClean="0">
                <a:solidFill>
                  <a:schemeClr val="tx1"/>
                </a:solidFill>
                <a:latin typeface="+mn-lt"/>
                <a:ea typeface="+mn-ea"/>
                <a:cs typeface="+mn-cs"/>
              </a:rPr>
              <a:t>millenials</a:t>
            </a:r>
            <a:r>
              <a:rPr lang="en-US" sz="1200" kern="1200" dirty="0" smtClean="0">
                <a:solidFill>
                  <a:schemeClr val="tx1"/>
                </a:solidFill>
                <a:latin typeface="+mn-lt"/>
                <a:ea typeface="+mn-ea"/>
                <a:cs typeface="+mn-cs"/>
              </a:rPr>
              <a:t> and foodies, recognize the role of technology in modern agriculture, but they do not put seed in the same category as other innovations that enhance our quality of life.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ADDITIONAL</a:t>
            </a:r>
            <a:r>
              <a:rPr lang="en-US" sz="1200" kern="1200" baseline="0" dirty="0" smtClean="0">
                <a:solidFill>
                  <a:schemeClr val="tx1"/>
                </a:solidFill>
                <a:latin typeface="+mn-lt"/>
                <a:ea typeface="+mn-ea"/>
                <a:cs typeface="+mn-cs"/>
              </a:rPr>
              <a:t> CONTEXT: </a:t>
            </a:r>
          </a:p>
          <a:p>
            <a:r>
              <a:rPr lang="en-US" sz="1200" kern="1200" baseline="0" dirty="0" smtClean="0">
                <a:solidFill>
                  <a:schemeClr val="tx1"/>
                </a:solidFill>
                <a:latin typeface="+mn-lt"/>
                <a:ea typeface="+mn-ea"/>
                <a:cs typeface="+mn-cs"/>
              </a:rPr>
              <a:t>n=602; collected nationwide f</a:t>
            </a:r>
            <a:r>
              <a:rPr lang="en-US" dirty="0" smtClean="0"/>
              <a:t>rom November 12–18, 2014</a:t>
            </a:r>
            <a:r>
              <a:rPr lang="en-US" sz="1200" kern="1200" baseline="0" dirty="0" smtClean="0">
                <a:solidFill>
                  <a:schemeClr val="tx1"/>
                </a:solidFill>
                <a:latin typeface="+mn-lt"/>
                <a:ea typeface="+mn-ea"/>
                <a:cs typeface="+mn-cs"/>
              </a:rPr>
              <a:t>; </a:t>
            </a:r>
            <a:r>
              <a:rPr lang="en-US" dirty="0" smtClean="0"/>
              <a:t>Moms and Food-focused people were contacted by phone via a live telephone operator interview.  </a:t>
            </a:r>
            <a:r>
              <a:rPr lang="en-US" dirty="0" err="1" smtClean="0"/>
              <a:t>Millennials</a:t>
            </a:r>
            <a:r>
              <a:rPr lang="en-US" dirty="0" smtClean="0"/>
              <a:t> were contacted through an online survey.</a:t>
            </a:r>
          </a:p>
          <a:p>
            <a:r>
              <a:rPr lang="en-US" dirty="0" smtClean="0"/>
              <a:t> </a:t>
            </a:r>
          </a:p>
          <a:p>
            <a:r>
              <a:rPr lang="en-US" dirty="0" err="1" smtClean="0"/>
              <a:t>Millennials</a:t>
            </a:r>
            <a:r>
              <a:rPr lang="en-US" dirty="0" smtClean="0"/>
              <a:t> are aged</a:t>
            </a:r>
            <a:r>
              <a:rPr lang="en-US" baseline="0" dirty="0" smtClean="0"/>
              <a:t> 18-34 years old, even gender split, more than 70% lived in cities and suburbs, 29% graduated from college, more than 75% made less than $75K annually </a:t>
            </a:r>
            <a:r>
              <a:rPr lang="en-US" dirty="0" smtClean="0"/>
              <a:t>(n=200)</a:t>
            </a:r>
          </a:p>
          <a:p>
            <a:r>
              <a:rPr lang="en-US" dirty="0" smtClean="0"/>
              <a:t>Moms had at least one</a:t>
            </a:r>
            <a:r>
              <a:rPr lang="en-US" baseline="0" dirty="0" smtClean="0"/>
              <a:t> </a:t>
            </a:r>
            <a:r>
              <a:rPr lang="en-US" dirty="0" smtClean="0"/>
              <a:t>child </a:t>
            </a:r>
            <a:r>
              <a:rPr lang="en-US" baseline="0" dirty="0" smtClean="0"/>
              <a:t>under 18 living at home, more than 80% attended college, half made less than $50K annually, the majority lived in small towns and suburbs </a:t>
            </a:r>
            <a:r>
              <a:rPr lang="en-US" dirty="0" smtClean="0"/>
              <a:t>(n=200)</a:t>
            </a:r>
          </a:p>
          <a:p>
            <a:r>
              <a:rPr lang="en-US" dirty="0" smtClean="0"/>
              <a:t>Food-focused people had a higher than average interest</a:t>
            </a:r>
            <a:r>
              <a:rPr lang="en-US" baseline="0" dirty="0" smtClean="0"/>
              <a:t> in cooking from scratch and gourmet food </a:t>
            </a:r>
            <a:r>
              <a:rPr lang="en-US" dirty="0" smtClean="0"/>
              <a:t>(n= 202)</a:t>
            </a:r>
          </a:p>
          <a:p>
            <a:endParaRPr lang="en-US" dirty="0"/>
          </a:p>
        </p:txBody>
      </p:sp>
      <p:sp>
        <p:nvSpPr>
          <p:cNvPr id="4" name="Slide Number Placeholder 3"/>
          <p:cNvSpPr>
            <a:spLocks noGrp="1"/>
          </p:cNvSpPr>
          <p:nvPr>
            <p:ph type="sldNum" sz="quarter" idx="10"/>
          </p:nvPr>
        </p:nvSpPr>
        <p:spPr/>
        <p:txBody>
          <a:bodyPr/>
          <a:lstStyle/>
          <a:p>
            <a:fld id="{468E0FDC-3605-4DA8-ACA5-20CF957FC737}" type="slidenum">
              <a:rPr lang="en-US" smtClean="0"/>
              <a:pPr/>
              <a:t>7</a:t>
            </a:fld>
            <a:endParaRPr lang="en-US"/>
          </a:p>
        </p:txBody>
      </p:sp>
    </p:spTree>
    <p:extLst>
      <p:ext uri="{BB962C8B-B14F-4D97-AF65-F5344CB8AC3E}">
        <p14:creationId xmlns:p14="http://schemas.microsoft.com/office/powerpoint/2010/main" val="4258553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And yet, when these key</a:t>
            </a:r>
            <a:r>
              <a:rPr lang="en-US" sz="1200" kern="1200" baseline="0" dirty="0" smtClean="0">
                <a:solidFill>
                  <a:schemeClr val="tx1"/>
                </a:solidFill>
                <a:latin typeface="+mn-lt"/>
                <a:ea typeface="+mn-ea"/>
                <a:cs typeface="+mn-cs"/>
              </a:rPr>
              <a:t> audiences were e</a:t>
            </a:r>
            <a:r>
              <a:rPr lang="en-US" sz="1200" kern="1200" dirty="0" smtClean="0">
                <a:solidFill>
                  <a:schemeClr val="tx1"/>
                </a:solidFill>
                <a:latin typeface="+mn-lt"/>
                <a:ea typeface="+mn-ea"/>
                <a:cs typeface="+mn-cs"/>
              </a:rPr>
              <a:t>xposed to messages about the specific economic, environmental or health benefits of seed, they rated their impressions of seed improvements much higher. ASTA is using this information as an opportunity to collaborate within agriculture to increase awareness of the seed industry’s innovations and to address misperceptions about seed improvement and breeding methods. Further, when we tested several ways to describe the work of our industry from plant breeding to </a:t>
            </a:r>
            <a:r>
              <a:rPr lang="en-US" sz="1200" kern="1200" smtClean="0">
                <a:solidFill>
                  <a:schemeClr val="tx1"/>
                </a:solidFill>
                <a:latin typeface="+mn-lt"/>
                <a:ea typeface="+mn-ea"/>
                <a:cs typeface="+mn-cs"/>
              </a:rPr>
              <a:t>seed science,</a:t>
            </a:r>
            <a:r>
              <a:rPr lang="en-US" sz="1200" kern="1200" baseline="0" smtClean="0">
                <a:solidFill>
                  <a:schemeClr val="tx1"/>
                </a:solidFill>
                <a:latin typeface="+mn-lt"/>
                <a:ea typeface="+mn-ea"/>
                <a:cs typeface="+mn-cs"/>
              </a:rPr>
              <a:t> s</a:t>
            </a:r>
            <a:r>
              <a:rPr lang="en-US" sz="1200" kern="1200" smtClean="0">
                <a:solidFill>
                  <a:schemeClr val="tx1"/>
                </a:solidFill>
                <a:latin typeface="+mn-lt"/>
                <a:ea typeface="+mn-ea"/>
                <a:cs typeface="+mn-cs"/>
              </a:rPr>
              <a:t>eed </a:t>
            </a:r>
            <a:r>
              <a:rPr lang="en-US" sz="1200" kern="1200" dirty="0" smtClean="0">
                <a:solidFill>
                  <a:schemeClr val="tx1"/>
                </a:solidFill>
                <a:latin typeface="+mn-lt"/>
                <a:ea typeface="+mn-ea"/>
                <a:cs typeface="+mn-cs"/>
              </a:rPr>
              <a:t>improvement was the term that tested best with consumers,</a:t>
            </a:r>
            <a:r>
              <a:rPr lang="en-US" sz="1200" kern="1200" baseline="0" dirty="0" smtClean="0">
                <a:solidFill>
                  <a:schemeClr val="tx1"/>
                </a:solidFill>
                <a:latin typeface="+mn-lt"/>
                <a:ea typeface="+mn-ea"/>
                <a:cs typeface="+mn-cs"/>
              </a:rPr>
              <a:t> which is why we use that term in all public communications.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ADDITIONAL</a:t>
            </a:r>
            <a:r>
              <a:rPr lang="en-US" sz="1200" kern="1200" baseline="0" dirty="0" smtClean="0">
                <a:solidFill>
                  <a:schemeClr val="tx1"/>
                </a:solidFill>
                <a:latin typeface="+mn-lt"/>
                <a:ea typeface="+mn-ea"/>
                <a:cs typeface="+mn-cs"/>
              </a:rPr>
              <a:t> CONTEXT: </a:t>
            </a:r>
          </a:p>
          <a:p>
            <a:r>
              <a:rPr lang="en-US" sz="1200" kern="1200" baseline="0" dirty="0" smtClean="0">
                <a:solidFill>
                  <a:schemeClr val="tx1"/>
                </a:solidFill>
                <a:latin typeface="+mn-lt"/>
                <a:ea typeface="+mn-ea"/>
                <a:cs typeface="+mn-cs"/>
              </a:rPr>
              <a:t>Survey responders were first asked for their overall impression of the terms: “seed improvement”, “seed science” and “plant breeding”.  Then they heard a series of benefit statements using one of the terms.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Benefit messages were collected through workshop session with ASTA members. They include the environmental, economic and health &amp; wellness benefits shown on subsequent slides.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After the responders heard the benefits statements they were asked to rate their overall impression of the terms which showed the shift in perspective after exposure to specific benefits.</a:t>
            </a:r>
          </a:p>
          <a:p>
            <a:endParaRPr lang="en-US" dirty="0"/>
          </a:p>
        </p:txBody>
      </p:sp>
      <p:sp>
        <p:nvSpPr>
          <p:cNvPr id="4" name="Slide Number Placeholder 3"/>
          <p:cNvSpPr>
            <a:spLocks noGrp="1"/>
          </p:cNvSpPr>
          <p:nvPr>
            <p:ph type="sldNum" sz="quarter" idx="10"/>
          </p:nvPr>
        </p:nvSpPr>
        <p:spPr/>
        <p:txBody>
          <a:bodyPr/>
          <a:lstStyle/>
          <a:p>
            <a:fld id="{468E0FDC-3605-4DA8-ACA5-20CF957FC73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As the cornerstone</a:t>
            </a:r>
            <a:r>
              <a:rPr lang="en-US" sz="1200" kern="1200" baseline="0" dirty="0" smtClean="0">
                <a:solidFill>
                  <a:schemeClr val="tx1"/>
                </a:solidFill>
                <a:latin typeface="+mn-lt"/>
                <a:ea typeface="+mn-ea"/>
                <a:cs typeface="+mn-cs"/>
              </a:rPr>
              <a:t> of our messaging, we want to bring awareness to the idea that m</a:t>
            </a:r>
            <a:r>
              <a:rPr lang="en-US" sz="1200" kern="1200" dirty="0" smtClean="0">
                <a:solidFill>
                  <a:schemeClr val="tx1"/>
                </a:solidFill>
                <a:latin typeface="+mn-lt"/>
                <a:ea typeface="+mn-ea"/>
                <a:cs typeface="+mn-cs"/>
              </a:rPr>
              <a:t>any of the things that enhance our quality of life can be traced back to a seed someone planted. The food we eat, clothes we wear, the fuel that powers our cars—all these things and more start with a seed in the ground.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More importantly, some of the biggest challenges we face as a global society in the years ahead - from achieving food security to protecting our natural resources - can be addressed through the smallest of solutions: improved seed. </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68E0FDC-3605-4DA8-ACA5-20CF957FC73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ue Cover">
    <p:spTree>
      <p:nvGrpSpPr>
        <p:cNvPr id="1" name=""/>
        <p:cNvGrpSpPr/>
        <p:nvPr/>
      </p:nvGrpSpPr>
      <p:grpSpPr>
        <a:xfrm>
          <a:off x="0" y="0"/>
          <a:ext cx="0" cy="0"/>
          <a:chOff x="0" y="0"/>
          <a:chExt cx="0" cy="0"/>
        </a:xfrm>
      </p:grpSpPr>
      <p:sp>
        <p:nvSpPr>
          <p:cNvPr id="8" name="Title 1"/>
          <p:cNvSpPr>
            <a:spLocks noGrp="1"/>
          </p:cNvSpPr>
          <p:nvPr>
            <p:ph type="ctrTitle"/>
          </p:nvPr>
        </p:nvSpPr>
        <p:spPr>
          <a:xfrm>
            <a:off x="685800" y="3652683"/>
            <a:ext cx="6560301" cy="736437"/>
          </a:xfrm>
          <a:prstGeom prst="rect">
            <a:avLst/>
          </a:prstGeom>
        </p:spPr>
        <p:txBody>
          <a:bodyPr/>
          <a:lstStyle>
            <a:lvl1pPr algn="l">
              <a:defRPr sz="3600">
                <a:solidFill>
                  <a:schemeClr val="bg1"/>
                </a:solidFill>
              </a:defRPr>
            </a:lvl1pPr>
          </a:lstStyle>
          <a:p>
            <a:r>
              <a:rPr lang="en-US" dirty="0" smtClean="0"/>
              <a:t>Click to edit Master title style</a:t>
            </a:r>
            <a:endParaRPr lang="en-US" dirty="0"/>
          </a:p>
        </p:txBody>
      </p:sp>
      <p:sp>
        <p:nvSpPr>
          <p:cNvPr id="9" name="Subtitle 2"/>
          <p:cNvSpPr>
            <a:spLocks noGrp="1"/>
          </p:cNvSpPr>
          <p:nvPr>
            <p:ph type="subTitle" idx="1" hasCustomPrompt="1"/>
          </p:nvPr>
        </p:nvSpPr>
        <p:spPr>
          <a:xfrm>
            <a:off x="685800" y="4399887"/>
            <a:ext cx="6400800" cy="652411"/>
          </a:xfrm>
          <a:prstGeom prst="rect">
            <a:avLst/>
          </a:prstGeom>
        </p:spPr>
        <p:txBody>
          <a:bodyPr/>
          <a:lstStyle>
            <a:lvl1pPr marL="0" indent="0" algn="l">
              <a:buNone/>
              <a:defRPr sz="1800" spc="3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MONDAY, MARCH 24, 2014</a:t>
            </a:r>
            <a:endParaRPr lang="en-US" dirty="0"/>
          </a:p>
        </p:txBody>
      </p:sp>
    </p:spTree>
    <p:extLst>
      <p:ext uri="{BB962C8B-B14F-4D97-AF65-F5344CB8AC3E}">
        <p14:creationId xmlns:p14="http://schemas.microsoft.com/office/powerpoint/2010/main" val="661833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8432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210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874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579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0345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9A2FB98-B15C-4335-B4BF-1A9278859857}" type="datetimeFigureOut">
              <a:rPr lang="en-US" smtClean="0">
                <a:solidFill>
                  <a:prstClr val="black">
                    <a:tint val="75000"/>
                  </a:prstClr>
                </a:solidFill>
              </a:rPr>
              <a:pPr/>
              <a:t>6/22/2016</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416E843-04E0-4176-90FB-7E8A761673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09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193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opy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799296"/>
          </a:xfrm>
          <a:prstGeom prst="rect">
            <a:avLst/>
          </a:prstGeom>
        </p:spPr>
        <p:txBody>
          <a:bodyPr/>
          <a:lstStyle>
            <a:lvl1pPr algn="l">
              <a:defRPr sz="4000"/>
            </a:lvl1pPr>
          </a:lstStyle>
          <a:p>
            <a:r>
              <a:rPr lang="en-US" dirty="0" smtClean="0"/>
              <a:t>Click to edit Master title style</a:t>
            </a:r>
            <a:endParaRPr lang="en-US" dirty="0"/>
          </a:p>
        </p:txBody>
      </p:sp>
      <p:sp>
        <p:nvSpPr>
          <p:cNvPr id="4" name="Content Placeholder 2"/>
          <p:cNvSpPr>
            <a:spLocks noGrp="1"/>
          </p:cNvSpPr>
          <p:nvPr userDrawn="1">
            <p:ph idx="1"/>
          </p:nvPr>
        </p:nvSpPr>
        <p:spPr>
          <a:xfrm>
            <a:off x="457200" y="1073936"/>
            <a:ext cx="8229600" cy="5052228"/>
          </a:xfrm>
          <a:prstGeom prst="rect">
            <a:avLst/>
          </a:prstGeom>
        </p:spPr>
        <p:txBody>
          <a:bodyPr/>
          <a:lstStyle/>
          <a:p>
            <a:r>
              <a:rPr lang="en-US" dirty="0" err="1" smtClean="0"/>
              <a:t>Kdkdk</a:t>
            </a:r>
            <a:endParaRPr lang="en-US" dirty="0" smtClean="0"/>
          </a:p>
          <a:p>
            <a:pPr lvl="1"/>
            <a:r>
              <a:rPr lang="en-US" dirty="0" err="1" smtClean="0"/>
              <a:t>Kdkdk</a:t>
            </a:r>
            <a:endParaRPr lang="en-US" dirty="0" smtClean="0"/>
          </a:p>
          <a:p>
            <a:pPr lvl="2"/>
            <a:r>
              <a:rPr lang="en-US" dirty="0" err="1" smtClean="0"/>
              <a:t>kkdkd</a:t>
            </a:r>
            <a:endParaRPr lang="en-US" dirty="0"/>
          </a:p>
        </p:txBody>
      </p:sp>
    </p:spTree>
    <p:extLst>
      <p:ext uri="{BB962C8B-B14F-4D97-AF65-F5344CB8AC3E}">
        <p14:creationId xmlns:p14="http://schemas.microsoft.com/office/powerpoint/2010/main" val="159657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6ED88F-B3BF-4D19-B9D2-FE954AD2E9DA}" type="datetimeFigureOut">
              <a:rPr lang="en-US" smtClean="0"/>
              <a:pPr/>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C421B-F468-43EB-BB89-02BFE13AA235}"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6ED88F-B3BF-4D19-B9D2-FE954AD2E9DA}" type="datetimeFigureOut">
              <a:rPr lang="en-US" smtClean="0"/>
              <a:pPr/>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C421B-F468-43EB-BB89-02BFE13AA23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py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799296"/>
          </a:xfrm>
          <a:prstGeom prst="rect">
            <a:avLst/>
          </a:prstGeom>
        </p:spPr>
        <p:txBody>
          <a:bodyPr/>
          <a:lstStyle>
            <a:lvl1pPr algn="l">
              <a:defRPr sz="4000"/>
            </a:lvl1pPr>
          </a:lstStyle>
          <a:p>
            <a:r>
              <a:rPr lang="en-US" dirty="0" smtClean="0"/>
              <a:t>Click to edit Master title style</a:t>
            </a:r>
            <a:endParaRPr lang="en-US" dirty="0"/>
          </a:p>
        </p:txBody>
      </p:sp>
      <p:sp>
        <p:nvSpPr>
          <p:cNvPr id="4" name="Content Placeholder 2"/>
          <p:cNvSpPr>
            <a:spLocks noGrp="1"/>
          </p:cNvSpPr>
          <p:nvPr userDrawn="1">
            <p:ph idx="1"/>
          </p:nvPr>
        </p:nvSpPr>
        <p:spPr>
          <a:xfrm>
            <a:off x="457200" y="1073936"/>
            <a:ext cx="8229600" cy="5052228"/>
          </a:xfrm>
          <a:prstGeom prst="rect">
            <a:avLst/>
          </a:prstGeom>
        </p:spPr>
        <p:txBody>
          <a:bodyPr/>
          <a:lstStyle/>
          <a:p>
            <a:r>
              <a:rPr lang="en-US" dirty="0" err="1" smtClean="0"/>
              <a:t>Kdkdk</a:t>
            </a:r>
            <a:endParaRPr lang="en-US" dirty="0" smtClean="0"/>
          </a:p>
          <a:p>
            <a:pPr lvl="1"/>
            <a:r>
              <a:rPr lang="en-US" dirty="0" err="1" smtClean="0"/>
              <a:t>Kdkdk</a:t>
            </a:r>
            <a:endParaRPr lang="en-US" dirty="0" smtClean="0"/>
          </a:p>
          <a:p>
            <a:pPr lvl="2"/>
            <a:r>
              <a:rPr lang="en-US" dirty="0" err="1" smtClean="0"/>
              <a:t>kkdkd</a:t>
            </a:r>
            <a:endParaRPr lang="en-US" dirty="0"/>
          </a:p>
        </p:txBody>
      </p:sp>
    </p:spTree>
    <p:extLst>
      <p:ext uri="{BB962C8B-B14F-4D97-AF65-F5344CB8AC3E}">
        <p14:creationId xmlns:p14="http://schemas.microsoft.com/office/powerpoint/2010/main" val="1596578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6ED88F-B3BF-4D19-B9D2-FE954AD2E9DA}" type="datetimeFigureOut">
              <a:rPr lang="en-US" smtClean="0"/>
              <a:pPr/>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C421B-F468-43EB-BB89-02BFE13AA235}"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6ED88F-B3BF-4D19-B9D2-FE954AD2E9DA}" type="datetimeFigureOut">
              <a:rPr lang="en-US" smtClean="0"/>
              <a:pPr/>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C421B-F468-43EB-BB89-02BFE13AA235}"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6ED88F-B3BF-4D19-B9D2-FE954AD2E9DA}" type="datetimeFigureOut">
              <a:rPr lang="en-US" smtClean="0"/>
              <a:pPr/>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6C421B-F468-43EB-BB89-02BFE13AA235}"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6ED88F-B3BF-4D19-B9D2-FE954AD2E9DA}" type="datetimeFigureOut">
              <a:rPr lang="en-US" smtClean="0"/>
              <a:pPr/>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6C421B-F468-43EB-BB89-02BFE13AA235}"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6ED88F-B3BF-4D19-B9D2-FE954AD2E9DA}" type="datetimeFigureOut">
              <a:rPr lang="en-US" smtClean="0"/>
              <a:pPr/>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6C421B-F468-43EB-BB89-02BFE13AA235}"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6ED88F-B3BF-4D19-B9D2-FE954AD2E9DA}" type="datetimeFigureOut">
              <a:rPr lang="en-US" smtClean="0"/>
              <a:pPr/>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C421B-F468-43EB-BB89-02BFE13AA235}"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6ED88F-B3BF-4D19-B9D2-FE954AD2E9DA}" type="datetimeFigureOut">
              <a:rPr lang="en-US" smtClean="0"/>
              <a:pPr/>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C421B-F468-43EB-BB89-02BFE13AA235}"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6ED88F-B3BF-4D19-B9D2-FE954AD2E9DA}" type="datetimeFigureOut">
              <a:rPr lang="en-US" smtClean="0"/>
              <a:pPr/>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C421B-F468-43EB-BB89-02BFE13AA235}"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6ED88F-B3BF-4D19-B9D2-FE954AD2E9DA}" type="datetimeFigureOut">
              <a:rPr lang="en-US" smtClean="0"/>
              <a:pPr/>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C421B-F468-43EB-BB89-02BFE13AA23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7" name="Title 1"/>
          <p:cNvSpPr>
            <a:spLocks noGrp="1"/>
          </p:cNvSpPr>
          <p:nvPr>
            <p:ph type="title"/>
          </p:nvPr>
        </p:nvSpPr>
        <p:spPr>
          <a:xfrm>
            <a:off x="457200" y="2441183"/>
            <a:ext cx="8229600" cy="799296"/>
          </a:xfrm>
          <a:prstGeom prst="rect">
            <a:avLst/>
          </a:prstGeom>
        </p:spPr>
        <p:txBody>
          <a:bodyPr/>
          <a:lstStyle>
            <a:lvl1pPr algn="l">
              <a:defRPr sz="4000"/>
            </a:lvl1pPr>
          </a:lstStyle>
          <a:p>
            <a:r>
              <a:rPr lang="en-US" dirty="0" smtClean="0"/>
              <a:t>Click to edit Master title style</a:t>
            </a:r>
            <a:endParaRPr lang="en-US" dirty="0"/>
          </a:p>
        </p:txBody>
      </p:sp>
    </p:spTree>
    <p:extLst>
      <p:ext uri="{BB962C8B-B14F-4D97-AF65-F5344CB8AC3E}">
        <p14:creationId xmlns:p14="http://schemas.microsoft.com/office/powerpoint/2010/main" val="1910017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Text layout">
    <p:spTree>
      <p:nvGrpSpPr>
        <p:cNvPr id="1" name=""/>
        <p:cNvGrpSpPr/>
        <p:nvPr/>
      </p:nvGrpSpPr>
      <p:grpSpPr>
        <a:xfrm>
          <a:off x="0" y="0"/>
          <a:ext cx="0" cy="0"/>
          <a:chOff x="0" y="0"/>
          <a:chExt cx="0" cy="0"/>
        </a:xfrm>
      </p:grpSpPr>
      <p:sp>
        <p:nvSpPr>
          <p:cNvPr id="3" name="Title 1"/>
          <p:cNvSpPr>
            <a:spLocks noGrp="1"/>
          </p:cNvSpPr>
          <p:nvPr>
            <p:ph type="title"/>
          </p:nvPr>
        </p:nvSpPr>
        <p:spPr>
          <a:xfrm>
            <a:off x="457200" y="775100"/>
            <a:ext cx="5453601" cy="4968110"/>
          </a:xfrm>
          <a:prstGeom prst="rect">
            <a:avLst/>
          </a:prstGeom>
        </p:spPr>
        <p:txBody>
          <a:bodyPr/>
          <a:lstStyle>
            <a:lvl1pPr algn="l">
              <a:defRPr sz="8000"/>
            </a:lvl1pPr>
          </a:lstStyle>
          <a:p>
            <a:r>
              <a:rPr lang="en-US" dirty="0" smtClean="0"/>
              <a:t>Click to edit Master title style</a:t>
            </a:r>
            <a:endParaRPr lang="en-US" dirty="0"/>
          </a:p>
        </p:txBody>
      </p:sp>
    </p:spTree>
    <p:extLst>
      <p:ext uri="{BB962C8B-B14F-4D97-AF65-F5344CB8AC3E}">
        <p14:creationId xmlns:p14="http://schemas.microsoft.com/office/powerpoint/2010/main" val="3159055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6" name="Title 1"/>
          <p:cNvSpPr>
            <a:spLocks noGrp="1"/>
          </p:cNvSpPr>
          <p:nvPr>
            <p:ph type="title"/>
          </p:nvPr>
        </p:nvSpPr>
        <p:spPr>
          <a:xfrm>
            <a:off x="4754354" y="2441183"/>
            <a:ext cx="3932445" cy="2985388"/>
          </a:xfrm>
          <a:prstGeom prst="rect">
            <a:avLst/>
          </a:prstGeom>
        </p:spPr>
        <p:txBody>
          <a:bodyPr/>
          <a:lstStyle>
            <a:lvl1pPr algn="l">
              <a:defRPr sz="4400"/>
            </a:lvl1pPr>
          </a:lstStyle>
          <a:p>
            <a:r>
              <a:rPr lang="en-US" dirty="0" smtClean="0"/>
              <a:t>Click to edit Master title style</a:t>
            </a:r>
            <a:endParaRPr lang="en-US" dirty="0"/>
          </a:p>
        </p:txBody>
      </p:sp>
    </p:spTree>
    <p:extLst>
      <p:ext uri="{BB962C8B-B14F-4D97-AF65-F5344CB8AC3E}">
        <p14:creationId xmlns:p14="http://schemas.microsoft.com/office/powerpoint/2010/main" val="3319170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all Out Paragraph">
    <p:spTree>
      <p:nvGrpSpPr>
        <p:cNvPr id="1" name=""/>
        <p:cNvGrpSpPr/>
        <p:nvPr/>
      </p:nvGrpSpPr>
      <p:grpSpPr>
        <a:xfrm>
          <a:off x="0" y="0"/>
          <a:ext cx="0" cy="0"/>
          <a:chOff x="0" y="0"/>
          <a:chExt cx="0" cy="0"/>
        </a:xfrm>
      </p:grpSpPr>
      <p:sp>
        <p:nvSpPr>
          <p:cNvPr id="3" name="Title 1"/>
          <p:cNvSpPr>
            <a:spLocks noGrp="1"/>
          </p:cNvSpPr>
          <p:nvPr>
            <p:ph type="title"/>
          </p:nvPr>
        </p:nvSpPr>
        <p:spPr>
          <a:xfrm>
            <a:off x="457200" y="1276127"/>
            <a:ext cx="8229600" cy="799296"/>
          </a:xfrm>
          <a:prstGeom prst="rect">
            <a:avLst/>
          </a:prstGeom>
        </p:spPr>
        <p:txBody>
          <a:bodyPr/>
          <a:lstStyle>
            <a:lvl1pPr algn="l">
              <a:defRPr sz="4400"/>
            </a:lvl1pPr>
          </a:lstStyle>
          <a:p>
            <a:r>
              <a:rPr lang="en-US" dirty="0" smtClean="0"/>
              <a:t>Click to edit Master title style</a:t>
            </a:r>
            <a:endParaRPr lang="en-US" dirty="0"/>
          </a:p>
        </p:txBody>
      </p:sp>
    </p:spTree>
    <p:extLst>
      <p:ext uri="{BB962C8B-B14F-4D97-AF65-F5344CB8AC3E}">
        <p14:creationId xmlns:p14="http://schemas.microsoft.com/office/powerpoint/2010/main" val="3281360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ase Study Layout">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9"/>
            <a:ext cx="8229600" cy="799296"/>
          </a:xfrm>
          <a:prstGeom prst="rect">
            <a:avLst/>
          </a:prstGeom>
        </p:spPr>
        <p:txBody>
          <a:bodyPr/>
          <a:lstStyle>
            <a:lvl1pPr algn="l">
              <a:defRPr sz="4000"/>
            </a:lvl1pPr>
          </a:lstStyle>
          <a:p>
            <a:r>
              <a:rPr lang="en-US" dirty="0" smtClean="0"/>
              <a:t>Click to edit Master title style</a:t>
            </a:r>
            <a:endParaRPr lang="en-US" dirty="0"/>
          </a:p>
        </p:txBody>
      </p:sp>
      <p:sp>
        <p:nvSpPr>
          <p:cNvPr id="4" name="Content Placeholder 2"/>
          <p:cNvSpPr>
            <a:spLocks noGrp="1"/>
          </p:cNvSpPr>
          <p:nvPr>
            <p:ph idx="1"/>
          </p:nvPr>
        </p:nvSpPr>
        <p:spPr>
          <a:xfrm>
            <a:off x="457200" y="4754810"/>
            <a:ext cx="8229600" cy="1371354"/>
          </a:xfrm>
          <a:prstGeom prst="rect">
            <a:avLst/>
          </a:prstGeom>
        </p:spPr>
        <p:txBody>
          <a:bodyPr/>
          <a:lstStyle>
            <a:lvl1pPr marL="0" indent="0">
              <a:buNone/>
              <a:defRPr sz="1800"/>
            </a:lvl1pPr>
            <a:lvl2pPr marL="630238" indent="-173038">
              <a:buFont typeface="Arial"/>
              <a:buChar char="•"/>
              <a:defRPr sz="1800"/>
            </a:lvl2pPr>
            <a:lvl3pPr marL="1081088" indent="-166688">
              <a:defRPr sz="1800"/>
            </a:lvl3pPr>
            <a:lvl4pPr>
              <a:defRPr sz="2800"/>
            </a:lvl4pPr>
            <a:lvl5pPr>
              <a:defRPr sz="2800"/>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470873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9"/>
            <a:ext cx="8229600" cy="799296"/>
          </a:xfrm>
          <a:prstGeom prst="rect">
            <a:avLst/>
          </a:prstGeom>
        </p:spPr>
        <p:txBody>
          <a:bodyPr/>
          <a:lstStyle>
            <a:lvl1pPr algn="l">
              <a:defRPr sz="4000"/>
            </a:lvl1pPr>
          </a:lstStyle>
          <a:p>
            <a:r>
              <a:rPr lang="en-US" dirty="0" smtClean="0"/>
              <a:t>Click to edit Master title style</a:t>
            </a:r>
            <a:endParaRPr lang="en-US" dirty="0"/>
          </a:p>
        </p:txBody>
      </p:sp>
    </p:spTree>
    <p:extLst>
      <p:ext uri="{BB962C8B-B14F-4D97-AF65-F5344CB8AC3E}">
        <p14:creationId xmlns:p14="http://schemas.microsoft.com/office/powerpoint/2010/main" val="3642888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6137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7504808"/>
      </p:ext>
    </p:extLst>
  </p:cSld>
  <p:clrMap bg1="lt1" tx1="dk1" bg2="lt2" tx2="dk2" accent1="accent1" accent2="accent2" accent3="accent3" accent4="accent4" accent5="accent5" accent6="accent6" hlink="hlink" folHlink="folHlink"/>
  <p:sldLayoutIdLst>
    <p:sldLayoutId id="2147483670"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1" r:id="rId10"/>
    <p:sldLayoutId id="2147483682" r:id="rId11"/>
    <p:sldLayoutId id="2147483683" r:id="rId12"/>
    <p:sldLayoutId id="2147483684" r:id="rId13"/>
    <p:sldLayoutId id="2147483685" r:id="rId14"/>
    <p:sldLayoutId id="2147483687" r:id="rId15"/>
    <p:sldLayoutId id="2147483657" r:id="rId16"/>
    <p:sldLayoutId id="2147483666" r:id="rId1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6ED88F-B3BF-4D19-B9D2-FE954AD2E9DA}" type="datetimeFigureOut">
              <a:rPr lang="en-US" smtClean="0"/>
              <a:pPr/>
              <a:t>6/22/2016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6C421B-F468-43EB-BB89-02BFE13AA23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2.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5.xml"/><Relationship Id="rId5" Type="http://schemas.openxmlformats.org/officeDocument/2006/relationships/image" Target="../media/image2.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notesSlide" Target="../notesSlides/notesSlide29.xml"/><Relationship Id="rId1" Type="http://schemas.openxmlformats.org/officeDocument/2006/relationships/slideLayout" Target="../slideLayouts/slideLayout14.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 Id="rId9" Type="http://schemas.openxmlformats.org/officeDocument/2006/relationships/image" Target="../media/image5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0.xml"/><Relationship Id="rId1" Type="http://schemas.openxmlformats.org/officeDocument/2006/relationships/slideLayout" Target="../slideLayouts/slideLayout15.xml"/><Relationship Id="rId5" Type="http://schemas.openxmlformats.org/officeDocument/2006/relationships/image" Target="../media/image2.png"/><Relationship Id="rId4" Type="http://schemas.openxmlformats.org/officeDocument/2006/relationships/image" Target="../media/image56.png"/></Relationships>
</file>

<file path=ppt/slides/_rels/slide3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26.jpe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STA logo.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899400" y="6013222"/>
            <a:ext cx="848015" cy="514065"/>
          </a:xfrm>
          <a:prstGeom prst="rect">
            <a:avLst/>
          </a:prstGeom>
        </p:spPr>
      </p:pic>
      <p:sp>
        <p:nvSpPr>
          <p:cNvPr id="6" name="Rectangle 5"/>
          <p:cNvSpPr/>
          <p:nvPr/>
        </p:nvSpPr>
        <p:spPr>
          <a:xfrm>
            <a:off x="-1" y="2369"/>
            <a:ext cx="9143999" cy="673723"/>
          </a:xfrm>
          <a:prstGeom prst="rect">
            <a:avLst/>
          </a:prstGeom>
          <a:solidFill>
            <a:srgbClr val="3F4C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F4C57"/>
              </a:solidFill>
            </a:endParaRPr>
          </a:p>
        </p:txBody>
      </p:sp>
      <p:sp>
        <p:nvSpPr>
          <p:cNvPr id="3" name="Title 2"/>
          <p:cNvSpPr>
            <a:spLocks noGrp="1"/>
          </p:cNvSpPr>
          <p:nvPr>
            <p:ph type="title" idx="4294967295"/>
          </p:nvPr>
        </p:nvSpPr>
        <p:spPr>
          <a:xfrm>
            <a:off x="348261" y="132237"/>
            <a:ext cx="8229600" cy="451406"/>
          </a:xfrm>
          <a:prstGeom prst="rect">
            <a:avLst/>
          </a:prstGeom>
        </p:spPr>
        <p:txBody>
          <a:bodyPr/>
          <a:lstStyle/>
          <a:p>
            <a:pPr algn="l"/>
            <a:r>
              <a:rPr lang="en-US" sz="2000" dirty="0" smtClean="0">
                <a:solidFill>
                  <a:schemeClr val="bg1"/>
                </a:solidFill>
                <a:latin typeface="Avenir Medium"/>
                <a:cs typeface="Avenir Medium"/>
              </a:rPr>
              <a:t>Title: ASTA Core Messaging Deck</a:t>
            </a:r>
            <a:endParaRPr lang="en-US" sz="2000" dirty="0">
              <a:solidFill>
                <a:schemeClr val="bg1"/>
              </a:solidFill>
              <a:latin typeface="Avenir Medium"/>
              <a:cs typeface="Avenir Medium"/>
            </a:endParaRPr>
          </a:p>
        </p:txBody>
      </p:sp>
      <p:sp>
        <p:nvSpPr>
          <p:cNvPr id="4" name="Content Placeholder 3"/>
          <p:cNvSpPr>
            <a:spLocks noGrp="1"/>
          </p:cNvSpPr>
          <p:nvPr>
            <p:ph idx="4294967295"/>
          </p:nvPr>
        </p:nvSpPr>
        <p:spPr>
          <a:xfrm>
            <a:off x="348261" y="865188"/>
            <a:ext cx="8229600" cy="5311775"/>
          </a:xfrm>
          <a:prstGeom prst="rect">
            <a:avLst/>
          </a:prstGeom>
        </p:spPr>
        <p:txBody>
          <a:bodyPr>
            <a:noAutofit/>
          </a:bodyPr>
          <a:lstStyle/>
          <a:p>
            <a:r>
              <a:rPr lang="en-US" sz="1900" dirty="0" smtClean="0">
                <a:solidFill>
                  <a:srgbClr val="3F4C57"/>
                </a:solidFill>
                <a:latin typeface="Avenir Medium"/>
                <a:cs typeface="Avenir Medium"/>
              </a:rPr>
              <a:t>Stakeholder Preamble Presentation </a:t>
            </a:r>
          </a:p>
          <a:p>
            <a:pPr lvl="1"/>
            <a:r>
              <a:rPr lang="en-US" sz="1900" dirty="0" smtClean="0">
                <a:solidFill>
                  <a:srgbClr val="3F4C57"/>
                </a:solidFill>
                <a:latin typeface="Avenir Medium"/>
                <a:cs typeface="Avenir Medium"/>
              </a:rPr>
              <a:t>Explains why we need a public presentation and what we want allied partners to do with it</a:t>
            </a:r>
          </a:p>
          <a:p>
            <a:pPr lvl="1"/>
            <a:r>
              <a:rPr lang="en-US" sz="1900" b="1" dirty="0" smtClean="0">
                <a:solidFill>
                  <a:srgbClr val="3F4C57"/>
                </a:solidFill>
                <a:latin typeface="Avenir Medium"/>
                <a:cs typeface="Avenir Medium"/>
              </a:rPr>
              <a:t>Audiences</a:t>
            </a:r>
            <a:r>
              <a:rPr lang="en-US" sz="1900" dirty="0" smtClean="0">
                <a:solidFill>
                  <a:srgbClr val="3F4C57"/>
                </a:solidFill>
                <a:latin typeface="Avenir Medium"/>
                <a:cs typeface="Avenir Medium"/>
              </a:rPr>
              <a:t>: Members and potential spokespeople</a:t>
            </a:r>
          </a:p>
          <a:p>
            <a:r>
              <a:rPr lang="en-US" sz="1900" dirty="0" smtClean="0">
                <a:solidFill>
                  <a:srgbClr val="3F4C57"/>
                </a:solidFill>
                <a:latin typeface="Avenir Medium"/>
                <a:cs typeface="Avenir Medium"/>
              </a:rPr>
              <a:t>Public Education Presentation </a:t>
            </a:r>
          </a:p>
          <a:p>
            <a:pPr lvl="1"/>
            <a:r>
              <a:rPr lang="en-US" sz="1900" dirty="0" smtClean="0">
                <a:solidFill>
                  <a:srgbClr val="3F4C57"/>
                </a:solidFill>
                <a:latin typeface="Avenir Medium"/>
                <a:cs typeface="Avenir Medium"/>
              </a:rPr>
              <a:t>Explains the benefits of seed improvement, outlines how seed improvement occurs and demonstrates what seed breeders do</a:t>
            </a:r>
          </a:p>
          <a:p>
            <a:pPr lvl="1"/>
            <a:r>
              <a:rPr lang="en-US" sz="1900" b="1" dirty="0" smtClean="0">
                <a:solidFill>
                  <a:srgbClr val="3F4C57"/>
                </a:solidFill>
                <a:latin typeface="Avenir Medium"/>
                <a:cs typeface="Avenir Medium"/>
              </a:rPr>
              <a:t>Audiences</a:t>
            </a:r>
            <a:r>
              <a:rPr lang="en-US" sz="1900" dirty="0" smtClean="0">
                <a:solidFill>
                  <a:srgbClr val="3F4C57"/>
                </a:solidFill>
                <a:latin typeface="Avenir Medium"/>
                <a:cs typeface="Avenir Medium"/>
              </a:rPr>
              <a:t>: ALL – members, industry groups and general public</a:t>
            </a:r>
          </a:p>
          <a:p>
            <a:r>
              <a:rPr lang="en-US" sz="1900" dirty="0" smtClean="0">
                <a:solidFill>
                  <a:srgbClr val="3F4C57"/>
                </a:solidFill>
                <a:latin typeface="Avenir Medium"/>
                <a:cs typeface="Avenir Medium"/>
              </a:rPr>
              <a:t>Policy/Advocacy Presentation </a:t>
            </a:r>
          </a:p>
          <a:p>
            <a:pPr lvl="1"/>
            <a:r>
              <a:rPr lang="en-US" sz="1900" dirty="0" smtClean="0">
                <a:solidFill>
                  <a:srgbClr val="3F4C57"/>
                </a:solidFill>
                <a:latin typeface="Avenir Medium"/>
                <a:cs typeface="Avenir Medium"/>
              </a:rPr>
              <a:t>Gives an overview of the topic with supporting detail and articulates the industry POV on key issues including: breeding regulation/policy imperatives, IP, biotech, seed treatments, and the global movement of seed </a:t>
            </a:r>
          </a:p>
          <a:p>
            <a:pPr lvl="1"/>
            <a:r>
              <a:rPr lang="en-US" sz="1900" b="1" dirty="0" smtClean="0">
                <a:solidFill>
                  <a:srgbClr val="3F4C57"/>
                </a:solidFill>
                <a:latin typeface="Avenir Medium"/>
                <a:cs typeface="Avenir Medium"/>
              </a:rPr>
              <a:t>Audiences</a:t>
            </a:r>
            <a:r>
              <a:rPr lang="en-US" sz="1900" dirty="0" smtClean="0">
                <a:solidFill>
                  <a:srgbClr val="3F4C57"/>
                </a:solidFill>
                <a:latin typeface="Avenir Medium"/>
                <a:cs typeface="Avenir Medium"/>
              </a:rPr>
              <a:t>: Members and potential supporters of policy agenda</a:t>
            </a:r>
          </a:p>
          <a:p>
            <a:endParaRPr lang="en-US" dirty="0">
              <a:latin typeface="Avenir Medium"/>
              <a:cs typeface="Avenir Medium"/>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ee on Red Clover1.jpg"/>
          <p:cNvPicPr>
            <a:picLocks noChangeAspect="1"/>
          </p:cNvPicPr>
          <p:nvPr/>
        </p:nvPicPr>
        <p:blipFill rotWithShape="1">
          <a:blip r:embed="rId3" cstate="email">
            <a:extLst>
              <a:ext uri="{28A0092B-C50C-407E-A947-70E740481C1C}">
                <a14:useLocalDpi xmlns:a14="http://schemas.microsoft.com/office/drawing/2010/main" val="0"/>
              </a:ext>
            </a:extLst>
          </a:blip>
          <a:srcRect r="11111"/>
          <a:stretch/>
        </p:blipFill>
        <p:spPr>
          <a:xfrm>
            <a:off x="0" y="0"/>
            <a:ext cx="9144000" cy="6858000"/>
          </a:xfrm>
          <a:prstGeom prst="rect">
            <a:avLst/>
          </a:prstGeom>
        </p:spPr>
      </p:pic>
      <p:sp>
        <p:nvSpPr>
          <p:cNvPr id="6" name="Content Placeholder 2"/>
          <p:cNvSpPr txBox="1">
            <a:spLocks/>
          </p:cNvSpPr>
          <p:nvPr/>
        </p:nvSpPr>
        <p:spPr>
          <a:xfrm>
            <a:off x="369455" y="4953252"/>
            <a:ext cx="4502290" cy="191365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64592" indent="-164592">
              <a:spcAft>
                <a:spcPts val="600"/>
              </a:spcAft>
            </a:pPr>
            <a:r>
              <a:rPr lang="en-US" sz="1900" dirty="0" smtClean="0">
                <a:solidFill>
                  <a:srgbClr val="FFFFFF"/>
                </a:solidFill>
                <a:latin typeface="Avenir Book"/>
                <a:cs typeface="Avenir Book"/>
              </a:rPr>
              <a:t>Share assets and information</a:t>
            </a:r>
          </a:p>
          <a:p>
            <a:pPr marL="164592" indent="-164592">
              <a:spcAft>
                <a:spcPts val="600"/>
              </a:spcAft>
            </a:pPr>
            <a:r>
              <a:rPr lang="en-US" sz="1900" dirty="0" smtClean="0">
                <a:solidFill>
                  <a:srgbClr val="FFFFFF"/>
                </a:solidFill>
                <a:latin typeface="Avenir Book"/>
                <a:cs typeface="Avenir Book"/>
              </a:rPr>
              <a:t>Advocate for the industry</a:t>
            </a:r>
          </a:p>
          <a:p>
            <a:pPr marL="164592" indent="-164592">
              <a:spcAft>
                <a:spcPts val="600"/>
              </a:spcAft>
            </a:pPr>
            <a:r>
              <a:rPr lang="en-US" sz="1900" dirty="0" smtClean="0">
                <a:solidFill>
                  <a:srgbClr val="FFFFFF"/>
                </a:solidFill>
                <a:latin typeface="Avenir Book"/>
                <a:cs typeface="Avenir Book"/>
              </a:rPr>
              <a:t>Present a united and consistent voice</a:t>
            </a:r>
          </a:p>
          <a:p>
            <a:pPr>
              <a:buFont typeface="Arial"/>
              <a:buNone/>
            </a:pPr>
            <a:endParaRPr lang="en-US" sz="2000" dirty="0" smtClean="0">
              <a:solidFill>
                <a:srgbClr val="FFFFFF"/>
              </a:solidFill>
              <a:latin typeface="Arial"/>
              <a:cs typeface="Arial"/>
            </a:endParaRPr>
          </a:p>
        </p:txBody>
      </p:sp>
      <p:sp>
        <p:nvSpPr>
          <p:cNvPr id="11" name="Title 1"/>
          <p:cNvSpPr txBox="1">
            <a:spLocks/>
          </p:cNvSpPr>
          <p:nvPr/>
        </p:nvSpPr>
        <p:spPr>
          <a:xfrm>
            <a:off x="369455" y="4333469"/>
            <a:ext cx="8073637" cy="540326"/>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rgbClr val="FFFFFF"/>
                </a:solidFill>
                <a:latin typeface="+mj-lt"/>
                <a:ea typeface="+mj-ea"/>
                <a:cs typeface="+mj-cs"/>
              </a:defRPr>
            </a:lvl1pPr>
          </a:lstStyle>
          <a:p>
            <a:r>
              <a:rPr lang="en-US" sz="1800" b="1" spc="100" dirty="0" smtClean="0">
                <a:latin typeface="Avenir Black"/>
                <a:cs typeface="Avenir Black"/>
              </a:rPr>
              <a:t>JOIN US IN HELPING TELL THE </a:t>
            </a:r>
          </a:p>
          <a:p>
            <a:r>
              <a:rPr lang="en-US" sz="1800" b="1" spc="100" dirty="0" smtClean="0">
                <a:latin typeface="Avenir Black"/>
                <a:cs typeface="Avenir Black"/>
              </a:rPr>
              <a:t>STORY OF SEED IMPROVEMENT</a:t>
            </a:r>
            <a:endParaRPr lang="en-US" sz="1800" b="1" spc="100" dirty="0">
              <a:latin typeface="Avenir Black"/>
              <a:cs typeface="Avenir Black"/>
            </a:endParaRPr>
          </a:p>
        </p:txBody>
      </p:sp>
      <p:pic>
        <p:nvPicPr>
          <p:cNvPr id="7" name="Picture 6" descr="ASTA logo White.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899399" y="6011670"/>
            <a:ext cx="848015" cy="514065"/>
          </a:xfrm>
          <a:prstGeom prst="rect">
            <a:avLst/>
          </a:prstGeom>
        </p:spPr>
      </p:pic>
    </p:spTree>
    <p:extLst>
      <p:ext uri="{BB962C8B-B14F-4D97-AF65-F5344CB8AC3E}">
        <p14:creationId xmlns:p14="http://schemas.microsoft.com/office/powerpoint/2010/main" val="26877358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1" y="2370"/>
            <a:ext cx="9143999" cy="6855630"/>
          </a:xfrm>
          <a:prstGeom prst="rect">
            <a:avLst/>
          </a:prstGeom>
          <a:solidFill>
            <a:srgbClr val="3F4C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F4C57"/>
              </a:solidFill>
            </a:endParaRPr>
          </a:p>
        </p:txBody>
      </p:sp>
      <p:sp>
        <p:nvSpPr>
          <p:cNvPr id="6" name="Title 2"/>
          <p:cNvSpPr>
            <a:spLocks noGrp="1"/>
          </p:cNvSpPr>
          <p:nvPr>
            <p:ph type="ctrTitle"/>
          </p:nvPr>
        </p:nvSpPr>
        <p:spPr>
          <a:xfrm>
            <a:off x="685800" y="1698171"/>
            <a:ext cx="7781306" cy="3335978"/>
          </a:xfrm>
        </p:spPr>
        <p:txBody>
          <a:bodyPr>
            <a:noAutofit/>
          </a:bodyPr>
          <a:lstStyle/>
          <a:p>
            <a:pPr lvl="1"/>
            <a:r>
              <a:rPr lang="en-US" sz="2800" dirty="0" smtClean="0">
                <a:solidFill>
                  <a:schemeClr val="bg1"/>
                </a:solidFill>
                <a:latin typeface="Avenir Medium"/>
                <a:cs typeface="Avenir Medium"/>
              </a:rPr>
              <a:t>Module: Stakeholder Preamble Presentation </a:t>
            </a:r>
            <a:r>
              <a:rPr lang="en-US" sz="2800" b="1" dirty="0" smtClean="0">
                <a:solidFill>
                  <a:schemeClr val="bg1"/>
                </a:solidFill>
                <a:latin typeface="Avenir Medium"/>
                <a:cs typeface="Avenir Medium"/>
              </a:rPr>
              <a:t/>
            </a:r>
            <a:br>
              <a:rPr lang="en-US" sz="2800" b="1" dirty="0" smtClean="0">
                <a:solidFill>
                  <a:schemeClr val="bg1"/>
                </a:solidFill>
                <a:latin typeface="Avenir Medium"/>
                <a:cs typeface="Avenir Medium"/>
              </a:rPr>
            </a:br>
            <a:r>
              <a:rPr lang="en-US" sz="2800" b="1" dirty="0" smtClean="0">
                <a:solidFill>
                  <a:schemeClr val="bg1"/>
                </a:solidFill>
                <a:latin typeface="Avenir Medium"/>
                <a:cs typeface="Avenir Medium"/>
              </a:rPr>
              <a:t>-</a:t>
            </a:r>
            <a:r>
              <a:rPr lang="en-US" sz="2400" i="1" kern="1200" dirty="0" smtClean="0">
                <a:solidFill>
                  <a:schemeClr val="bg1"/>
                </a:solidFill>
                <a:latin typeface="Avenir Medium"/>
                <a:ea typeface="+mj-ea"/>
                <a:cs typeface="Avenir Medium"/>
              </a:rPr>
              <a:t>Explains the benefits of seed improvement, outlines how seed improvement occurs and demonstrates what seed breeders do</a:t>
            </a:r>
            <a:br>
              <a:rPr lang="en-US" sz="2400" i="1" kern="1200" dirty="0" smtClean="0">
                <a:solidFill>
                  <a:schemeClr val="bg1"/>
                </a:solidFill>
                <a:latin typeface="Avenir Medium"/>
                <a:ea typeface="+mj-ea"/>
                <a:cs typeface="Avenir Medium"/>
              </a:rPr>
            </a:br>
            <a:r>
              <a:rPr lang="en-US" sz="2400" i="1" kern="1200" dirty="0" smtClean="0">
                <a:solidFill>
                  <a:schemeClr val="bg1"/>
                </a:solidFill>
                <a:latin typeface="Avenir Medium"/>
                <a:ea typeface="+mj-ea"/>
                <a:cs typeface="Avenir Medium"/>
              </a:rPr>
              <a:t>-Audiences: ALL –members, industry groups and general public</a:t>
            </a:r>
            <a:r>
              <a:rPr lang="en-US" sz="2400" i="1" dirty="0" smtClean="0">
                <a:solidFill>
                  <a:schemeClr val="bg1"/>
                </a:solidFill>
                <a:latin typeface="Avenir Medium"/>
                <a:cs typeface="Avenir Medium"/>
              </a:rPr>
              <a:t/>
            </a:r>
            <a:br>
              <a:rPr lang="en-US" sz="2400" i="1" dirty="0" smtClean="0">
                <a:solidFill>
                  <a:schemeClr val="bg1"/>
                </a:solidFill>
                <a:latin typeface="Avenir Medium"/>
                <a:cs typeface="Avenir Medium"/>
              </a:rPr>
            </a:br>
            <a:endParaRPr lang="en-US" sz="2400" i="1" dirty="0" smtClean="0">
              <a:solidFill>
                <a:schemeClr val="bg1"/>
              </a:solidFill>
              <a:latin typeface="Avenir Medium"/>
              <a:cs typeface="Avenir Medium"/>
            </a:endParaRPr>
          </a:p>
        </p:txBody>
      </p:sp>
      <p:pic>
        <p:nvPicPr>
          <p:cNvPr id="7" name="Picture 6" descr="ASTA logo White.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899399" y="6011670"/>
            <a:ext cx="848015" cy="514065"/>
          </a:xfrm>
          <a:prstGeom prst="rect">
            <a:avLst/>
          </a:prstGeo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2370"/>
            <a:ext cx="9143999" cy="1145978"/>
          </a:xfrm>
          <a:prstGeom prst="rect">
            <a:avLst/>
          </a:prstGeom>
          <a:solidFill>
            <a:srgbClr val="3F4C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F4C57"/>
              </a:solidFill>
            </a:endParaRPr>
          </a:p>
        </p:txBody>
      </p:sp>
      <p:sp>
        <p:nvSpPr>
          <p:cNvPr id="7" name="Rectangle 6"/>
          <p:cNvSpPr/>
          <p:nvPr/>
        </p:nvSpPr>
        <p:spPr>
          <a:xfrm>
            <a:off x="348261" y="84612"/>
            <a:ext cx="8409835" cy="830997"/>
          </a:xfrm>
          <a:prstGeom prst="rect">
            <a:avLst/>
          </a:prstGeom>
        </p:spPr>
        <p:txBody>
          <a:bodyPr wrap="square">
            <a:spAutoFit/>
          </a:bodyPr>
          <a:lstStyle/>
          <a:p>
            <a:pPr algn="l">
              <a:lnSpc>
                <a:spcPct val="120000"/>
              </a:lnSpc>
            </a:pPr>
            <a:r>
              <a:rPr lang="en-US" sz="2000" dirty="0" smtClean="0">
                <a:solidFill>
                  <a:schemeClr val="bg1"/>
                </a:solidFill>
                <a:latin typeface="Avenir Medium"/>
                <a:cs typeface="Avenir Medium"/>
              </a:rPr>
              <a:t>ASTA represents companies who breed, process and package seed of every type.  </a:t>
            </a:r>
            <a:endParaRPr lang="en-US" sz="2000" dirty="0">
              <a:solidFill>
                <a:schemeClr val="bg1"/>
              </a:solidFill>
              <a:latin typeface="Avenir Medium"/>
              <a:cs typeface="Avenir Medium"/>
            </a:endParaRPr>
          </a:p>
        </p:txBody>
      </p:sp>
      <p:pic>
        <p:nvPicPr>
          <p:cNvPr id="2" name="Picture 1" descr="ASTA ppt deck graphics-24.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068895"/>
            <a:ext cx="9144001" cy="576641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ettyImages-56660776.jpg"/>
          <p:cNvPicPr>
            <a:picLocks noChangeAspect="1"/>
          </p:cNvPicPr>
          <p:nvPr/>
        </p:nvPicPr>
        <p:blipFill rotWithShape="1">
          <a:blip r:embed="rId3" cstate="email">
            <a:extLst>
              <a:ext uri="{28A0092B-C50C-407E-A947-70E740481C1C}">
                <a14:useLocalDpi xmlns:a14="http://schemas.microsoft.com/office/drawing/2010/main" val="0"/>
              </a:ext>
            </a:extLst>
          </a:blip>
          <a:srcRect l="1832" t="11647" r="4732" b="1512"/>
          <a:stretch/>
        </p:blipFill>
        <p:spPr>
          <a:xfrm>
            <a:off x="0" y="1192144"/>
            <a:ext cx="9144000" cy="5665856"/>
          </a:xfrm>
          <a:prstGeom prst="rect">
            <a:avLst/>
          </a:prstGeom>
        </p:spPr>
      </p:pic>
      <p:sp>
        <p:nvSpPr>
          <p:cNvPr id="9" name="Rectangle 8"/>
          <p:cNvSpPr/>
          <p:nvPr/>
        </p:nvSpPr>
        <p:spPr>
          <a:xfrm>
            <a:off x="-1" y="2370"/>
            <a:ext cx="9143999" cy="1145978"/>
          </a:xfrm>
          <a:prstGeom prst="rect">
            <a:avLst/>
          </a:prstGeom>
          <a:solidFill>
            <a:srgbClr val="3F4C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F4C57"/>
              </a:solidFill>
            </a:endParaRPr>
          </a:p>
        </p:txBody>
      </p:sp>
      <p:sp>
        <p:nvSpPr>
          <p:cNvPr id="7" name="Rectangle 6"/>
          <p:cNvSpPr/>
          <p:nvPr/>
        </p:nvSpPr>
        <p:spPr>
          <a:xfrm>
            <a:off x="348261" y="84612"/>
            <a:ext cx="8511857" cy="830997"/>
          </a:xfrm>
          <a:prstGeom prst="rect">
            <a:avLst/>
          </a:prstGeom>
        </p:spPr>
        <p:txBody>
          <a:bodyPr wrap="square">
            <a:spAutoFit/>
          </a:bodyPr>
          <a:lstStyle/>
          <a:p>
            <a:pPr>
              <a:lnSpc>
                <a:spcPct val="120000"/>
              </a:lnSpc>
            </a:pPr>
            <a:r>
              <a:rPr lang="en-US" sz="2000" dirty="0">
                <a:solidFill>
                  <a:schemeClr val="bg1"/>
                </a:solidFill>
                <a:latin typeface="Avenir Medium"/>
                <a:cs typeface="Avenir Medium"/>
              </a:rPr>
              <a:t>Seed improvement is </a:t>
            </a:r>
            <a:r>
              <a:rPr lang="en-US" sz="2000" dirty="0" smtClean="0">
                <a:solidFill>
                  <a:schemeClr val="bg1"/>
                </a:solidFill>
                <a:latin typeface="Avenir Medium"/>
                <a:cs typeface="Avenir Medium"/>
              </a:rPr>
              <a:t>about selecting new </a:t>
            </a:r>
            <a:r>
              <a:rPr lang="en-US" sz="2000" dirty="0">
                <a:solidFill>
                  <a:schemeClr val="bg1"/>
                </a:solidFill>
                <a:latin typeface="Avenir Medium"/>
                <a:cs typeface="Avenir Medium"/>
              </a:rPr>
              <a:t>seed varieties </a:t>
            </a:r>
            <a:r>
              <a:rPr lang="en-US" sz="2000" dirty="0" smtClean="0">
                <a:solidFill>
                  <a:schemeClr val="bg1"/>
                </a:solidFill>
                <a:latin typeface="Avenir Medium"/>
                <a:cs typeface="Avenir Medium"/>
              </a:rPr>
              <a:t>through plant breeding tools and techniques.</a:t>
            </a:r>
            <a:endParaRPr lang="en-US" sz="2000" dirty="0">
              <a:solidFill>
                <a:schemeClr val="bg1"/>
              </a:solidFill>
              <a:latin typeface="Avenir Medium"/>
              <a:cs typeface="Avenir Medium"/>
            </a:endParaRPr>
          </a:p>
        </p:txBody>
      </p:sp>
      <p:pic>
        <p:nvPicPr>
          <p:cNvPr id="6" name="Picture 5" descr="ASTA logo White.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899399" y="6011670"/>
            <a:ext cx="848015" cy="51406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DSC_1036 retouched.jpg"/>
          <p:cNvPicPr>
            <a:picLocks noChangeAspect="1"/>
          </p:cNvPicPr>
          <p:nvPr/>
        </p:nvPicPr>
        <p:blipFill rotWithShape="1">
          <a:blip r:embed="rId3" cstate="email">
            <a:extLst>
              <a:ext uri="{28A0092B-C50C-407E-A947-70E740481C1C}">
                <a14:useLocalDpi xmlns:a14="http://schemas.microsoft.com/office/drawing/2010/main" val="0"/>
              </a:ext>
            </a:extLst>
          </a:blip>
          <a:srcRect l="8583" t="19483" r="65994" b="2458"/>
          <a:stretch/>
        </p:blipFill>
        <p:spPr>
          <a:xfrm flipH="1">
            <a:off x="6146487" y="722612"/>
            <a:ext cx="2997511" cy="6135387"/>
          </a:xfrm>
          <a:prstGeom prst="rect">
            <a:avLst/>
          </a:prstGeom>
        </p:spPr>
      </p:pic>
      <p:pic>
        <p:nvPicPr>
          <p:cNvPr id="16" name="Picture 15" descr="GettyImages-522933243 retouched.jpg"/>
          <p:cNvPicPr>
            <a:picLocks noChangeAspect="1"/>
          </p:cNvPicPr>
          <p:nvPr/>
        </p:nvPicPr>
        <p:blipFill rotWithShape="1">
          <a:blip r:embed="rId4" cstate="email">
            <a:extLst>
              <a:ext uri="{28A0092B-C50C-407E-A947-70E740481C1C}">
                <a14:useLocalDpi xmlns:a14="http://schemas.microsoft.com/office/drawing/2010/main" val="0"/>
              </a:ext>
            </a:extLst>
          </a:blip>
          <a:srcRect l="28445" r="36872" b="3916"/>
          <a:stretch/>
        </p:blipFill>
        <p:spPr>
          <a:xfrm>
            <a:off x="0" y="722613"/>
            <a:ext cx="3317876" cy="6135387"/>
          </a:xfrm>
          <a:prstGeom prst="rect">
            <a:avLst/>
          </a:prstGeom>
        </p:spPr>
      </p:pic>
      <p:pic>
        <p:nvPicPr>
          <p:cNvPr id="19" name="Picture 18" descr="GettyImages-922966081.jpg"/>
          <p:cNvPicPr>
            <a:picLocks noChangeAspect="1"/>
          </p:cNvPicPr>
          <p:nvPr/>
        </p:nvPicPr>
        <p:blipFill rotWithShape="1">
          <a:blip r:embed="rId5" cstate="email">
            <a:extLst>
              <a:ext uri="{28A0092B-C50C-407E-A947-70E740481C1C}">
                <a14:useLocalDpi xmlns:a14="http://schemas.microsoft.com/office/drawing/2010/main" val="0"/>
              </a:ext>
            </a:extLst>
          </a:blip>
          <a:srcRect l="72309" t="42551" r="11495" b="9233"/>
          <a:stretch/>
        </p:blipFill>
        <p:spPr>
          <a:xfrm>
            <a:off x="3055640" y="722612"/>
            <a:ext cx="3090849" cy="6135387"/>
          </a:xfrm>
          <a:prstGeom prst="rect">
            <a:avLst/>
          </a:prstGeom>
        </p:spPr>
      </p:pic>
      <p:sp>
        <p:nvSpPr>
          <p:cNvPr id="28" name="Rectangle 27"/>
          <p:cNvSpPr/>
          <p:nvPr/>
        </p:nvSpPr>
        <p:spPr>
          <a:xfrm flipH="1">
            <a:off x="3010204" y="-21453"/>
            <a:ext cx="45719" cy="688407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flipH="1">
            <a:off x="6100770" y="-21000"/>
            <a:ext cx="45719" cy="688407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itle 1"/>
          <p:cNvSpPr txBox="1">
            <a:spLocks/>
          </p:cNvSpPr>
          <p:nvPr/>
        </p:nvSpPr>
        <p:spPr>
          <a:xfrm>
            <a:off x="6759025" y="3866451"/>
            <a:ext cx="1999071" cy="103892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rgbClr val="FFFFFF"/>
                </a:solidFill>
                <a:latin typeface="+mj-lt"/>
                <a:ea typeface="+mj-ea"/>
                <a:cs typeface="+mj-cs"/>
              </a:defRPr>
            </a:lvl1pPr>
          </a:lstStyle>
          <a:p>
            <a:pPr algn="ctr"/>
            <a:r>
              <a:rPr lang="en-US" sz="2200" b="1" spc="100" dirty="0" smtClean="0">
                <a:solidFill>
                  <a:schemeClr val="bg1"/>
                </a:solidFill>
                <a:latin typeface="Avenir Black"/>
                <a:cs typeface="Avenir Black"/>
              </a:rPr>
              <a:t>HEALTH &amp; WELLNESS</a:t>
            </a:r>
            <a:endParaRPr lang="en-US" sz="2200" b="1" spc="100" dirty="0">
              <a:solidFill>
                <a:schemeClr val="bg1"/>
              </a:solidFill>
              <a:latin typeface="Avenir Black"/>
              <a:cs typeface="Avenir Black"/>
            </a:endParaRPr>
          </a:p>
        </p:txBody>
      </p:sp>
      <p:sp>
        <p:nvSpPr>
          <p:cNvPr id="31" name="Title 1"/>
          <p:cNvSpPr txBox="1">
            <a:spLocks/>
          </p:cNvSpPr>
          <p:nvPr/>
        </p:nvSpPr>
        <p:spPr>
          <a:xfrm>
            <a:off x="3186517" y="3866451"/>
            <a:ext cx="2833405" cy="103892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rgbClr val="FFFFFF"/>
                </a:solidFill>
                <a:latin typeface="+mj-lt"/>
                <a:ea typeface="+mj-ea"/>
                <a:cs typeface="+mj-cs"/>
              </a:defRPr>
            </a:lvl1pPr>
          </a:lstStyle>
          <a:p>
            <a:r>
              <a:rPr lang="en-US" sz="2200" b="1" spc="100" dirty="0" smtClean="0">
                <a:solidFill>
                  <a:schemeClr val="bg1"/>
                </a:solidFill>
                <a:latin typeface="Avenir Black"/>
                <a:cs typeface="Avenir Black"/>
              </a:rPr>
              <a:t>ENVIRONMENTAL</a:t>
            </a:r>
            <a:endParaRPr lang="en-US" sz="2200" b="1" spc="100" dirty="0">
              <a:solidFill>
                <a:schemeClr val="bg1"/>
              </a:solidFill>
              <a:latin typeface="Avenir Black"/>
              <a:cs typeface="Avenir Black"/>
            </a:endParaRPr>
          </a:p>
        </p:txBody>
      </p:sp>
      <p:sp>
        <p:nvSpPr>
          <p:cNvPr id="32" name="Title 1"/>
          <p:cNvSpPr txBox="1">
            <a:spLocks/>
          </p:cNvSpPr>
          <p:nvPr/>
        </p:nvSpPr>
        <p:spPr>
          <a:xfrm>
            <a:off x="483891" y="3866451"/>
            <a:ext cx="2046874" cy="103892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rgbClr val="FFFFFF"/>
                </a:solidFill>
                <a:latin typeface="+mj-lt"/>
                <a:ea typeface="+mj-ea"/>
                <a:cs typeface="+mj-cs"/>
              </a:defRPr>
            </a:lvl1pPr>
          </a:lstStyle>
          <a:p>
            <a:r>
              <a:rPr lang="en-US" sz="2400" b="1" spc="100" dirty="0" smtClean="0">
                <a:solidFill>
                  <a:schemeClr val="bg1"/>
                </a:solidFill>
                <a:latin typeface="Avenir Black"/>
                <a:cs typeface="Avenir Black"/>
              </a:rPr>
              <a:t>ECONOMIC</a:t>
            </a:r>
            <a:endParaRPr lang="en-US" sz="2400" b="1" spc="100" dirty="0">
              <a:solidFill>
                <a:schemeClr val="bg1"/>
              </a:solidFill>
              <a:latin typeface="Avenir Black"/>
              <a:cs typeface="Avenir Black"/>
            </a:endParaRPr>
          </a:p>
        </p:txBody>
      </p:sp>
      <p:pic>
        <p:nvPicPr>
          <p:cNvPr id="33" name="Picture 32" descr="ECO-white-08.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99435" y="1977338"/>
            <a:ext cx="1815787" cy="1878093"/>
          </a:xfrm>
          <a:prstGeom prst="rect">
            <a:avLst/>
          </a:prstGeom>
        </p:spPr>
      </p:pic>
      <p:pic>
        <p:nvPicPr>
          <p:cNvPr id="34" name="Picture 33" descr="ENV-white-07.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699019" y="1977338"/>
            <a:ext cx="1808401" cy="1870454"/>
          </a:xfrm>
          <a:prstGeom prst="rect">
            <a:avLst/>
          </a:prstGeom>
        </p:spPr>
      </p:pic>
      <p:pic>
        <p:nvPicPr>
          <p:cNvPr id="35" name="Picture 34" descr="HW-white-06.pn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845131" y="1977338"/>
            <a:ext cx="1826858" cy="1889544"/>
          </a:xfrm>
          <a:prstGeom prst="rect">
            <a:avLst/>
          </a:prstGeom>
        </p:spPr>
      </p:pic>
      <p:sp>
        <p:nvSpPr>
          <p:cNvPr id="15" name="Rectangle 14"/>
          <p:cNvSpPr/>
          <p:nvPr/>
        </p:nvSpPr>
        <p:spPr>
          <a:xfrm>
            <a:off x="-1" y="1"/>
            <a:ext cx="9143999" cy="676092"/>
          </a:xfrm>
          <a:prstGeom prst="rect">
            <a:avLst/>
          </a:prstGeom>
          <a:solidFill>
            <a:srgbClr val="3F4C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F4C57"/>
              </a:solidFill>
            </a:endParaRPr>
          </a:p>
        </p:txBody>
      </p:sp>
      <p:sp>
        <p:nvSpPr>
          <p:cNvPr id="40" name="Rectangle 39"/>
          <p:cNvSpPr/>
          <p:nvPr/>
        </p:nvSpPr>
        <p:spPr>
          <a:xfrm>
            <a:off x="369455" y="84612"/>
            <a:ext cx="8639078" cy="425758"/>
          </a:xfrm>
          <a:prstGeom prst="rect">
            <a:avLst/>
          </a:prstGeom>
        </p:spPr>
        <p:txBody>
          <a:bodyPr wrap="square">
            <a:spAutoFit/>
          </a:bodyPr>
          <a:lstStyle/>
          <a:p>
            <a:pPr>
              <a:lnSpc>
                <a:spcPct val="110000"/>
              </a:lnSpc>
            </a:pPr>
            <a:r>
              <a:rPr lang="en-US" sz="2000" dirty="0" smtClean="0">
                <a:solidFill>
                  <a:schemeClr val="bg1"/>
                </a:solidFill>
                <a:latin typeface="Avenir Medium"/>
                <a:cs typeface="Avenir Medium"/>
              </a:rPr>
              <a:t>Seed improvement delivers economic, environmental and health benefits.</a:t>
            </a:r>
            <a:endParaRPr lang="en-US" sz="2000" dirty="0">
              <a:solidFill>
                <a:schemeClr val="bg1"/>
              </a:solidFill>
              <a:latin typeface="Avenir Medium"/>
              <a:cs typeface="Avenir Medium"/>
            </a:endParaRPr>
          </a:p>
        </p:txBody>
      </p:sp>
    </p:spTree>
    <p:extLst>
      <p:ext uri="{BB962C8B-B14F-4D97-AF65-F5344CB8AC3E}">
        <p14:creationId xmlns:p14="http://schemas.microsoft.com/office/powerpoint/2010/main" val="24442017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ettyImages-522933243 retouched.jpg"/>
          <p:cNvPicPr>
            <a:picLocks noChangeAspect="1"/>
          </p:cNvPicPr>
          <p:nvPr/>
        </p:nvPicPr>
        <p:blipFill rotWithShape="1">
          <a:blip r:embed="rId3" cstate="email">
            <a:extLst>
              <a:ext uri="{28A0092B-C50C-407E-A947-70E740481C1C}">
                <a14:useLocalDpi xmlns:a14="http://schemas.microsoft.com/office/drawing/2010/main" val="0"/>
              </a:ext>
            </a:extLst>
          </a:blip>
          <a:srcRect l="11000"/>
          <a:stretch/>
        </p:blipFill>
        <p:spPr>
          <a:xfrm>
            <a:off x="-1" y="0"/>
            <a:ext cx="9144001" cy="6858000"/>
          </a:xfrm>
          <a:prstGeom prst="rect">
            <a:avLst/>
          </a:prstGeom>
        </p:spPr>
      </p:pic>
      <p:sp>
        <p:nvSpPr>
          <p:cNvPr id="3" name="Content Placeholder 2"/>
          <p:cNvSpPr>
            <a:spLocks noGrp="1"/>
          </p:cNvSpPr>
          <p:nvPr>
            <p:ph idx="4294967295"/>
          </p:nvPr>
        </p:nvSpPr>
        <p:spPr>
          <a:xfrm>
            <a:off x="5863170" y="3074988"/>
            <a:ext cx="2978150" cy="3783012"/>
          </a:xfrm>
          <a:prstGeom prst="rect">
            <a:avLst/>
          </a:prstGeom>
        </p:spPr>
        <p:txBody>
          <a:bodyPr>
            <a:noAutofit/>
          </a:bodyPr>
          <a:lstStyle/>
          <a:p>
            <a:pPr marL="164592" lvl="0" indent="-164592">
              <a:spcAft>
                <a:spcPts val="600"/>
              </a:spcAft>
            </a:pPr>
            <a:r>
              <a:rPr lang="en-US" sz="1900" dirty="0" smtClean="0">
                <a:solidFill>
                  <a:srgbClr val="FFFFFF"/>
                </a:solidFill>
                <a:latin typeface="Avenir Book"/>
                <a:cs typeface="Avenir Book"/>
              </a:rPr>
              <a:t>Wide variety </a:t>
            </a:r>
          </a:p>
          <a:p>
            <a:pPr marL="164592" lvl="0" indent="-164592">
              <a:spcAft>
                <a:spcPts val="600"/>
              </a:spcAft>
            </a:pPr>
            <a:r>
              <a:rPr lang="en-US" sz="1900" dirty="0" smtClean="0">
                <a:solidFill>
                  <a:srgbClr val="FFFFFF"/>
                </a:solidFill>
                <a:latin typeface="Avenir Book"/>
                <a:cs typeface="Avenir Book"/>
              </a:rPr>
              <a:t>Less waste</a:t>
            </a:r>
            <a:endParaRPr lang="en-US" sz="1900" dirty="0" smtClean="0">
              <a:solidFill>
                <a:srgbClr val="FFFFFF"/>
              </a:solidFill>
              <a:latin typeface="Avenir Black"/>
              <a:cs typeface="Avenir Black"/>
            </a:endParaRPr>
          </a:p>
          <a:p>
            <a:pPr marL="164592" lvl="0" indent="-164592">
              <a:spcAft>
                <a:spcPts val="600"/>
              </a:spcAft>
            </a:pPr>
            <a:r>
              <a:rPr lang="en-US" sz="1900" dirty="0" smtClean="0">
                <a:solidFill>
                  <a:srgbClr val="FFFFFF"/>
                </a:solidFill>
                <a:latin typeface="Avenir Book"/>
                <a:cs typeface="Avenir Book"/>
              </a:rPr>
              <a:t>Consistent quality</a:t>
            </a:r>
            <a:endParaRPr lang="en-US" sz="1900" dirty="0" smtClean="0">
              <a:solidFill>
                <a:srgbClr val="FFFFFF"/>
              </a:solidFill>
              <a:latin typeface="Avenir Black"/>
              <a:cs typeface="Avenir Black"/>
            </a:endParaRPr>
          </a:p>
          <a:p>
            <a:pPr marL="164592" lvl="0" indent="-164592">
              <a:spcAft>
                <a:spcPts val="600"/>
              </a:spcAft>
            </a:pPr>
            <a:r>
              <a:rPr lang="en-US" sz="1900" dirty="0" smtClean="0">
                <a:solidFill>
                  <a:srgbClr val="FFFFFF"/>
                </a:solidFill>
                <a:latin typeface="Avenir Book"/>
                <a:cs typeface="Avenir Book"/>
              </a:rPr>
              <a:t>Family farmers can sustain their way of life</a:t>
            </a:r>
            <a:endParaRPr lang="en-US" sz="1900" dirty="0">
              <a:solidFill>
                <a:srgbClr val="FFFFFF"/>
              </a:solidFill>
              <a:latin typeface="Avenir Book"/>
              <a:cs typeface="Avenir Book"/>
            </a:endParaRPr>
          </a:p>
        </p:txBody>
      </p:sp>
      <p:sp>
        <p:nvSpPr>
          <p:cNvPr id="13" name="Title 1"/>
          <p:cNvSpPr txBox="1">
            <a:spLocks/>
          </p:cNvSpPr>
          <p:nvPr/>
        </p:nvSpPr>
        <p:spPr>
          <a:xfrm>
            <a:off x="5863170" y="2659396"/>
            <a:ext cx="3280830" cy="37191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rgbClr val="FFFFFF"/>
                </a:solidFill>
                <a:latin typeface="+mj-lt"/>
                <a:ea typeface="+mj-ea"/>
                <a:cs typeface="+mj-cs"/>
              </a:defRPr>
            </a:lvl1pPr>
          </a:lstStyle>
          <a:p>
            <a:r>
              <a:rPr lang="en-US" sz="1800" b="1" spc="100" dirty="0" smtClean="0">
                <a:latin typeface="Avenir Black"/>
                <a:cs typeface="Avenir Black"/>
              </a:rPr>
              <a:t>ECONOMIC BENEFITS</a:t>
            </a:r>
            <a:endParaRPr lang="en-US" sz="1800" b="1" spc="100" dirty="0">
              <a:latin typeface="Avenir Black"/>
              <a:cs typeface="Avenir Black"/>
            </a:endParaRPr>
          </a:p>
        </p:txBody>
      </p:sp>
      <p:pic>
        <p:nvPicPr>
          <p:cNvPr id="8" name="Picture 7" descr="ECO-white-08.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577664" y="1156640"/>
            <a:ext cx="1355300" cy="1401805"/>
          </a:xfrm>
          <a:prstGeom prst="rect">
            <a:avLst/>
          </a:prstGeom>
        </p:spPr>
      </p:pic>
      <p:pic>
        <p:nvPicPr>
          <p:cNvPr id="7" name="Picture 6" descr="ASTA logo White.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899399" y="6011670"/>
            <a:ext cx="848015" cy="514065"/>
          </a:xfrm>
          <a:prstGeom prst="rect">
            <a:avLst/>
          </a:prstGeom>
        </p:spPr>
      </p:pic>
    </p:spTree>
    <p:extLst>
      <p:ext uri="{BB962C8B-B14F-4D97-AF65-F5344CB8AC3E}">
        <p14:creationId xmlns:p14="http://schemas.microsoft.com/office/powerpoint/2010/main" val="34005374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GettyImages-543127087-re.jpg"/>
          <p:cNvPicPr>
            <a:picLocks noChangeAspect="1"/>
          </p:cNvPicPr>
          <p:nvPr/>
        </p:nvPicPr>
        <p:blipFill rotWithShape="1">
          <a:blip r:embed="rId3" cstate="email">
            <a:alphaModFix/>
            <a:extLst>
              <a:ext uri="{28A0092B-C50C-407E-A947-70E740481C1C}">
                <a14:useLocalDpi xmlns:a14="http://schemas.microsoft.com/office/drawing/2010/main" val="0"/>
              </a:ext>
            </a:extLst>
          </a:blip>
          <a:srcRect l="6347" t="5987" r="12876" b="3245"/>
          <a:stretch/>
        </p:blipFill>
        <p:spPr>
          <a:xfrm>
            <a:off x="-1" y="0"/>
            <a:ext cx="9144001" cy="6858000"/>
          </a:xfrm>
          <a:prstGeom prst="rect">
            <a:avLst/>
          </a:prstGeom>
        </p:spPr>
      </p:pic>
      <p:sp>
        <p:nvSpPr>
          <p:cNvPr id="13" name="Content Placeholder 2"/>
          <p:cNvSpPr txBox="1">
            <a:spLocks/>
          </p:cNvSpPr>
          <p:nvPr/>
        </p:nvSpPr>
        <p:spPr>
          <a:xfrm>
            <a:off x="551117" y="3850963"/>
            <a:ext cx="2977598" cy="378319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64592" indent="-164592">
              <a:spcAft>
                <a:spcPts val="600"/>
              </a:spcAft>
            </a:pPr>
            <a:r>
              <a:rPr lang="en-US" sz="1900" dirty="0" smtClean="0">
                <a:solidFill>
                  <a:srgbClr val="FFFFFF"/>
                </a:solidFill>
                <a:latin typeface="Avenir Book"/>
                <a:cs typeface="Avenir Book"/>
              </a:rPr>
              <a:t>Wide variety for farmers and consumers</a:t>
            </a:r>
          </a:p>
          <a:p>
            <a:pPr marL="164592" indent="-164592">
              <a:spcAft>
                <a:spcPts val="600"/>
              </a:spcAft>
            </a:pPr>
            <a:r>
              <a:rPr lang="en-US" sz="1900" dirty="0" smtClean="0">
                <a:solidFill>
                  <a:srgbClr val="FFFFFF"/>
                </a:solidFill>
                <a:latin typeface="Avenir Book"/>
                <a:cs typeface="Avenir Book"/>
              </a:rPr>
              <a:t>Less waste</a:t>
            </a:r>
            <a:endParaRPr lang="en-US" sz="1900" dirty="0" smtClean="0">
              <a:solidFill>
                <a:srgbClr val="FFFFFF"/>
              </a:solidFill>
              <a:latin typeface="Avenir Black"/>
              <a:cs typeface="Avenir Black"/>
            </a:endParaRPr>
          </a:p>
          <a:p>
            <a:pPr marL="164592" indent="-164592">
              <a:spcAft>
                <a:spcPts val="600"/>
              </a:spcAft>
            </a:pPr>
            <a:r>
              <a:rPr lang="en-US" sz="1900" dirty="0" smtClean="0">
                <a:solidFill>
                  <a:srgbClr val="FFFFFF"/>
                </a:solidFill>
                <a:latin typeface="Avenir Book"/>
                <a:cs typeface="Avenir Book"/>
              </a:rPr>
              <a:t>Consistent quality</a:t>
            </a:r>
            <a:endParaRPr lang="en-US" sz="1900" dirty="0" smtClean="0">
              <a:solidFill>
                <a:srgbClr val="FFFFFF"/>
              </a:solidFill>
              <a:latin typeface="Avenir Black"/>
              <a:cs typeface="Avenir Black"/>
            </a:endParaRPr>
          </a:p>
          <a:p>
            <a:pPr marL="164592" indent="-164592">
              <a:spcAft>
                <a:spcPts val="600"/>
              </a:spcAft>
            </a:pPr>
            <a:r>
              <a:rPr lang="en-US" sz="1900" dirty="0" smtClean="0">
                <a:solidFill>
                  <a:srgbClr val="FFFFFF"/>
                </a:solidFill>
                <a:latin typeface="Avenir Book"/>
                <a:cs typeface="Avenir Book"/>
              </a:rPr>
              <a:t>Family farmers can sustain their way of life</a:t>
            </a:r>
            <a:endParaRPr lang="en-US" sz="1900" dirty="0">
              <a:solidFill>
                <a:srgbClr val="FFFFFF"/>
              </a:solidFill>
              <a:latin typeface="Avenir Book"/>
              <a:cs typeface="Avenir Book"/>
            </a:endParaRPr>
          </a:p>
        </p:txBody>
      </p:sp>
      <p:sp>
        <p:nvSpPr>
          <p:cNvPr id="14" name="Title 1"/>
          <p:cNvSpPr txBox="1">
            <a:spLocks/>
          </p:cNvSpPr>
          <p:nvPr/>
        </p:nvSpPr>
        <p:spPr>
          <a:xfrm>
            <a:off x="551116" y="3437736"/>
            <a:ext cx="3280830" cy="37191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rgbClr val="FFFFFF"/>
                </a:solidFill>
                <a:latin typeface="+mj-lt"/>
                <a:ea typeface="+mj-ea"/>
                <a:cs typeface="+mj-cs"/>
              </a:defRPr>
            </a:lvl1pPr>
          </a:lstStyle>
          <a:p>
            <a:r>
              <a:rPr lang="en-US" sz="1800" b="1" spc="100" dirty="0" smtClean="0">
                <a:latin typeface="Avenir Black"/>
                <a:cs typeface="Avenir Black"/>
              </a:rPr>
              <a:t>ECONOMIC BENEFITS</a:t>
            </a:r>
            <a:endParaRPr lang="en-US" sz="1800" b="1" spc="100" dirty="0">
              <a:latin typeface="Avenir Black"/>
              <a:cs typeface="Avenir Black"/>
            </a:endParaRPr>
          </a:p>
        </p:txBody>
      </p:sp>
      <p:pic>
        <p:nvPicPr>
          <p:cNvPr id="15" name="Picture 14" descr="ECO-white-08.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231760" y="1923696"/>
            <a:ext cx="1355300" cy="1401805"/>
          </a:xfrm>
          <a:prstGeom prst="rect">
            <a:avLst/>
          </a:prstGeom>
        </p:spPr>
      </p:pic>
      <p:sp>
        <p:nvSpPr>
          <p:cNvPr id="7" name="Rectangle 6"/>
          <p:cNvSpPr/>
          <p:nvPr/>
        </p:nvSpPr>
        <p:spPr>
          <a:xfrm>
            <a:off x="5705508" y="0"/>
            <a:ext cx="3501359" cy="400110"/>
          </a:xfrm>
          <a:prstGeom prst="rect">
            <a:avLst/>
          </a:prstGeom>
          <a:solidFill>
            <a:srgbClr val="3366FF"/>
          </a:solidFill>
          <a:ln>
            <a:noFill/>
          </a:ln>
        </p:spPr>
        <p:txBody>
          <a:bodyPr wrap="square" lIns="91440" tIns="45720" rIns="91440" bIns="45720">
            <a:spAutoFit/>
          </a:bodyPr>
          <a:lstStyle/>
          <a:p>
            <a:pPr algn="ctr"/>
            <a:r>
              <a:rPr lang="en-US" sz="2000" i="1" dirty="0" smtClean="0">
                <a:ln w="18000">
                  <a:noFill/>
                  <a:prstDash val="solid"/>
                  <a:miter lim="800000"/>
                </a:ln>
                <a:solidFill>
                  <a:schemeClr val="bg1"/>
                </a:solidFill>
              </a:rPr>
              <a:t>Alternative image</a:t>
            </a:r>
            <a:endParaRPr lang="en-US" sz="2000" i="1" cap="none" spc="0" dirty="0">
              <a:ln w="18000">
                <a:noFill/>
                <a:prstDash val="solid"/>
                <a:miter lim="800000"/>
              </a:ln>
              <a:solidFill>
                <a:schemeClr val="bg1"/>
              </a:solidFill>
            </a:endParaRPr>
          </a:p>
        </p:txBody>
      </p:sp>
      <p:pic>
        <p:nvPicPr>
          <p:cNvPr id="8" name="Picture 7" descr="ASTA logo White.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899399" y="6011670"/>
            <a:ext cx="848015" cy="514065"/>
          </a:xfrm>
          <a:prstGeom prst="rect">
            <a:avLst/>
          </a:prstGeom>
        </p:spPr>
      </p:pic>
    </p:spTree>
    <p:extLst>
      <p:ext uri="{BB962C8B-B14F-4D97-AF65-F5344CB8AC3E}">
        <p14:creationId xmlns:p14="http://schemas.microsoft.com/office/powerpoint/2010/main" val="144450586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GettyImages-81296107.jpg"/>
          <p:cNvPicPr>
            <a:picLocks noChangeAspect="1"/>
          </p:cNvPicPr>
          <p:nvPr/>
        </p:nvPicPr>
        <p:blipFill rotWithShape="1">
          <a:blip r:embed="rId3" cstate="email">
            <a:extLst>
              <a:ext uri="{28A0092B-C50C-407E-A947-70E740481C1C}">
                <a14:useLocalDpi xmlns:a14="http://schemas.microsoft.com/office/drawing/2010/main" val="0"/>
              </a:ext>
            </a:extLst>
          </a:blip>
          <a:srcRect t="29546" r="24368"/>
          <a:stretch/>
        </p:blipFill>
        <p:spPr>
          <a:xfrm>
            <a:off x="-40979" y="0"/>
            <a:ext cx="9184980" cy="6858000"/>
          </a:xfrm>
          <a:prstGeom prst="rect">
            <a:avLst/>
          </a:prstGeom>
        </p:spPr>
      </p:pic>
      <p:sp>
        <p:nvSpPr>
          <p:cNvPr id="8" name="Content Placeholder 2"/>
          <p:cNvSpPr txBox="1">
            <a:spLocks/>
          </p:cNvSpPr>
          <p:nvPr/>
        </p:nvSpPr>
        <p:spPr>
          <a:xfrm>
            <a:off x="312061" y="3850963"/>
            <a:ext cx="4674191" cy="258913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64592" indent="-164592">
              <a:spcAft>
                <a:spcPts val="600"/>
              </a:spcAft>
            </a:pPr>
            <a:r>
              <a:rPr lang="en-US" sz="1900" dirty="0" smtClean="0">
                <a:solidFill>
                  <a:srgbClr val="FFFFFF"/>
                </a:solidFill>
                <a:latin typeface="Avenir Book"/>
                <a:cs typeface="Avenir Book"/>
              </a:rPr>
              <a:t>More food from the same land</a:t>
            </a:r>
          </a:p>
          <a:p>
            <a:pPr marL="164592" indent="-164592">
              <a:spcAft>
                <a:spcPts val="600"/>
              </a:spcAft>
            </a:pPr>
            <a:r>
              <a:rPr lang="en-US" sz="1900" dirty="0" smtClean="0">
                <a:solidFill>
                  <a:srgbClr val="FFFFFF"/>
                </a:solidFill>
                <a:latin typeface="Avenir Book"/>
                <a:cs typeface="Avenir Book"/>
              </a:rPr>
              <a:t>Land restoration and reduced erosion </a:t>
            </a:r>
          </a:p>
          <a:p>
            <a:pPr marL="164592" indent="-164592">
              <a:spcAft>
                <a:spcPts val="600"/>
              </a:spcAft>
            </a:pPr>
            <a:r>
              <a:rPr lang="en-US" sz="1900" dirty="0" smtClean="0">
                <a:solidFill>
                  <a:srgbClr val="FFFFFF"/>
                </a:solidFill>
                <a:latin typeface="Avenir Book"/>
                <a:cs typeface="Avenir Book"/>
              </a:rPr>
              <a:t>Reduced pesticide use</a:t>
            </a:r>
          </a:p>
          <a:p>
            <a:pPr marL="164592" indent="-164592">
              <a:spcAft>
                <a:spcPts val="600"/>
              </a:spcAft>
            </a:pPr>
            <a:r>
              <a:rPr lang="en-US" sz="1900" dirty="0" smtClean="0">
                <a:solidFill>
                  <a:srgbClr val="FFFFFF"/>
                </a:solidFill>
                <a:latin typeface="Avenir Book"/>
                <a:cs typeface="Avenir Book"/>
              </a:rPr>
              <a:t>Efficient water use</a:t>
            </a:r>
          </a:p>
          <a:p>
            <a:pPr marL="164592" indent="-164592">
              <a:spcAft>
                <a:spcPts val="600"/>
              </a:spcAft>
            </a:pPr>
            <a:r>
              <a:rPr lang="en-US" sz="1900" dirty="0" smtClean="0">
                <a:solidFill>
                  <a:srgbClr val="FFFFFF"/>
                </a:solidFill>
                <a:latin typeface="Avenir Book"/>
                <a:cs typeface="Avenir Book"/>
              </a:rPr>
              <a:t>Sustainable habitats</a:t>
            </a:r>
          </a:p>
          <a:p>
            <a:pPr>
              <a:buFont typeface="Arial"/>
              <a:buNone/>
            </a:pPr>
            <a:endParaRPr lang="en-US" sz="2000" dirty="0" smtClean="0">
              <a:solidFill>
                <a:srgbClr val="FFFFFF"/>
              </a:solidFill>
              <a:latin typeface="Arial"/>
              <a:cs typeface="Arial"/>
            </a:endParaRPr>
          </a:p>
        </p:txBody>
      </p:sp>
      <p:sp>
        <p:nvSpPr>
          <p:cNvPr id="9" name="Title 1"/>
          <p:cNvSpPr txBox="1">
            <a:spLocks/>
          </p:cNvSpPr>
          <p:nvPr/>
        </p:nvSpPr>
        <p:spPr>
          <a:xfrm>
            <a:off x="312060" y="3437736"/>
            <a:ext cx="4567311" cy="37191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rgbClr val="FFFFFF"/>
                </a:solidFill>
                <a:latin typeface="+mj-lt"/>
                <a:ea typeface="+mj-ea"/>
                <a:cs typeface="+mj-cs"/>
              </a:defRPr>
            </a:lvl1pPr>
          </a:lstStyle>
          <a:p>
            <a:r>
              <a:rPr lang="en-US" sz="1800" b="1" spc="100" dirty="0" smtClean="0">
                <a:latin typeface="Avenir Black"/>
                <a:cs typeface="Avenir Black"/>
              </a:rPr>
              <a:t>ENVIRONMENTAL BENEFITS</a:t>
            </a:r>
            <a:endParaRPr lang="en-US" sz="1800" b="1" spc="100" dirty="0">
              <a:latin typeface="Avenir Black"/>
              <a:cs typeface="Avenir Black"/>
            </a:endParaRPr>
          </a:p>
        </p:txBody>
      </p:sp>
      <p:pic>
        <p:nvPicPr>
          <p:cNvPr id="10" name="Picture 9" descr="ENV-white-07.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51720" y="1837628"/>
            <a:ext cx="1438512" cy="1487873"/>
          </a:xfrm>
          <a:prstGeom prst="rect">
            <a:avLst/>
          </a:prstGeom>
        </p:spPr>
      </p:pic>
      <p:sp>
        <p:nvSpPr>
          <p:cNvPr id="7" name="Rectangle 6"/>
          <p:cNvSpPr/>
          <p:nvPr/>
        </p:nvSpPr>
        <p:spPr>
          <a:xfrm>
            <a:off x="5705508" y="0"/>
            <a:ext cx="3501359" cy="400110"/>
          </a:xfrm>
          <a:prstGeom prst="rect">
            <a:avLst/>
          </a:prstGeom>
          <a:solidFill>
            <a:srgbClr val="3366FF"/>
          </a:solidFill>
          <a:ln>
            <a:noFill/>
          </a:ln>
        </p:spPr>
        <p:txBody>
          <a:bodyPr wrap="square" lIns="91440" tIns="45720" rIns="91440" bIns="45720">
            <a:spAutoFit/>
          </a:bodyPr>
          <a:lstStyle/>
          <a:p>
            <a:pPr algn="ctr"/>
            <a:r>
              <a:rPr lang="en-US" sz="2000" i="1" dirty="0" smtClean="0">
                <a:ln w="18000">
                  <a:noFill/>
                  <a:prstDash val="solid"/>
                  <a:miter lim="800000"/>
                </a:ln>
                <a:solidFill>
                  <a:schemeClr val="bg1"/>
                </a:solidFill>
              </a:rPr>
              <a:t>Alternative image</a:t>
            </a:r>
            <a:endParaRPr lang="en-US" sz="2000" i="1" cap="none" spc="0" dirty="0">
              <a:ln w="18000">
                <a:noFill/>
                <a:prstDash val="solid"/>
                <a:miter lim="800000"/>
              </a:ln>
              <a:solidFill>
                <a:schemeClr val="bg1"/>
              </a:solidFill>
            </a:endParaRPr>
          </a:p>
        </p:txBody>
      </p:sp>
      <p:pic>
        <p:nvPicPr>
          <p:cNvPr id="11" name="Picture 10" descr="ASTA logo White.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899399" y="6011670"/>
            <a:ext cx="848015" cy="514065"/>
          </a:xfrm>
          <a:prstGeom prst="rect">
            <a:avLst/>
          </a:prstGeom>
        </p:spPr>
      </p:pic>
    </p:spTree>
    <p:extLst>
      <p:ext uri="{BB962C8B-B14F-4D97-AF65-F5344CB8AC3E}">
        <p14:creationId xmlns:p14="http://schemas.microsoft.com/office/powerpoint/2010/main" val="121622435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ommunications Summit photo - from Syngenta (8).psd"/>
          <p:cNvPicPr>
            <a:picLocks noChangeAspect="1"/>
          </p:cNvPicPr>
          <p:nvPr/>
        </p:nvPicPr>
        <p:blipFill rotWithShape="1">
          <a:blip r:embed="rId3" cstate="email">
            <a:extLst>
              <a:ext uri="{28A0092B-C50C-407E-A947-70E740481C1C}">
                <a14:useLocalDpi xmlns:a14="http://schemas.microsoft.com/office/drawing/2010/main" val="0"/>
              </a:ext>
            </a:extLst>
          </a:blip>
          <a:srcRect r="11111"/>
          <a:stretch/>
        </p:blipFill>
        <p:spPr>
          <a:xfrm>
            <a:off x="0" y="0"/>
            <a:ext cx="9144000" cy="6858000"/>
          </a:xfrm>
          <a:prstGeom prst="rect">
            <a:avLst/>
          </a:prstGeom>
        </p:spPr>
      </p:pic>
      <p:sp>
        <p:nvSpPr>
          <p:cNvPr id="4" name="Content Placeholder 2"/>
          <p:cNvSpPr txBox="1">
            <a:spLocks/>
          </p:cNvSpPr>
          <p:nvPr/>
        </p:nvSpPr>
        <p:spPr>
          <a:xfrm>
            <a:off x="312061" y="3850963"/>
            <a:ext cx="4674191" cy="258913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64592" indent="-164592">
              <a:spcAft>
                <a:spcPts val="600"/>
              </a:spcAft>
            </a:pPr>
            <a:r>
              <a:rPr lang="en-US" sz="1900" dirty="0" smtClean="0">
                <a:solidFill>
                  <a:srgbClr val="FFFFFF"/>
                </a:solidFill>
                <a:latin typeface="Avenir Book"/>
                <a:cs typeface="Avenir Book"/>
              </a:rPr>
              <a:t>More food from the same land</a:t>
            </a:r>
          </a:p>
          <a:p>
            <a:pPr marL="164592" indent="-164592">
              <a:spcAft>
                <a:spcPts val="600"/>
              </a:spcAft>
            </a:pPr>
            <a:r>
              <a:rPr lang="en-US" sz="1900" dirty="0" smtClean="0">
                <a:solidFill>
                  <a:srgbClr val="FFFFFF"/>
                </a:solidFill>
                <a:latin typeface="Avenir Book"/>
                <a:cs typeface="Avenir Book"/>
              </a:rPr>
              <a:t>Land restoration and reduced erosion </a:t>
            </a:r>
          </a:p>
          <a:p>
            <a:pPr marL="164592" indent="-164592">
              <a:spcAft>
                <a:spcPts val="600"/>
              </a:spcAft>
            </a:pPr>
            <a:r>
              <a:rPr lang="en-US" sz="1900" dirty="0" smtClean="0">
                <a:solidFill>
                  <a:srgbClr val="FFFFFF"/>
                </a:solidFill>
                <a:latin typeface="Avenir Book"/>
                <a:cs typeface="Avenir Book"/>
              </a:rPr>
              <a:t>Reduced pesticide use</a:t>
            </a:r>
          </a:p>
          <a:p>
            <a:pPr marL="164592" indent="-164592">
              <a:spcAft>
                <a:spcPts val="600"/>
              </a:spcAft>
            </a:pPr>
            <a:r>
              <a:rPr lang="en-US" sz="1900" dirty="0" smtClean="0">
                <a:solidFill>
                  <a:srgbClr val="FFFFFF"/>
                </a:solidFill>
                <a:latin typeface="Avenir Book"/>
                <a:cs typeface="Avenir Book"/>
              </a:rPr>
              <a:t>Efficient water use</a:t>
            </a:r>
          </a:p>
          <a:p>
            <a:pPr marL="164592" indent="-164592">
              <a:spcAft>
                <a:spcPts val="600"/>
              </a:spcAft>
            </a:pPr>
            <a:r>
              <a:rPr lang="en-US" sz="1900" dirty="0" smtClean="0">
                <a:solidFill>
                  <a:srgbClr val="FFFFFF"/>
                </a:solidFill>
                <a:latin typeface="Avenir Book"/>
                <a:cs typeface="Avenir Book"/>
              </a:rPr>
              <a:t>Sustainable habitats</a:t>
            </a:r>
          </a:p>
          <a:p>
            <a:pPr>
              <a:buFont typeface="Arial"/>
              <a:buNone/>
            </a:pPr>
            <a:endParaRPr lang="en-US" sz="2000" dirty="0" smtClean="0">
              <a:solidFill>
                <a:srgbClr val="FFFFFF"/>
              </a:solidFill>
              <a:latin typeface="Arial"/>
              <a:cs typeface="Arial"/>
            </a:endParaRPr>
          </a:p>
        </p:txBody>
      </p:sp>
      <p:sp>
        <p:nvSpPr>
          <p:cNvPr id="5" name="Title 1"/>
          <p:cNvSpPr txBox="1">
            <a:spLocks/>
          </p:cNvSpPr>
          <p:nvPr/>
        </p:nvSpPr>
        <p:spPr>
          <a:xfrm>
            <a:off x="312060" y="3437736"/>
            <a:ext cx="4567311" cy="37191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rgbClr val="FFFFFF"/>
                </a:solidFill>
                <a:latin typeface="+mj-lt"/>
                <a:ea typeface="+mj-ea"/>
                <a:cs typeface="+mj-cs"/>
              </a:defRPr>
            </a:lvl1pPr>
          </a:lstStyle>
          <a:p>
            <a:r>
              <a:rPr lang="en-US" sz="1800" b="1" spc="100" dirty="0" smtClean="0">
                <a:latin typeface="Avenir Black"/>
                <a:cs typeface="Avenir Black"/>
              </a:rPr>
              <a:t>ENVIRONMENTAL BENEFITS</a:t>
            </a:r>
            <a:endParaRPr lang="en-US" sz="1800" b="1" spc="100" dirty="0">
              <a:latin typeface="Avenir Black"/>
              <a:cs typeface="Avenir Black"/>
            </a:endParaRPr>
          </a:p>
        </p:txBody>
      </p:sp>
      <p:pic>
        <p:nvPicPr>
          <p:cNvPr id="6" name="Picture 5" descr="ENV-white-07.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51720" y="1837628"/>
            <a:ext cx="1438512" cy="1487873"/>
          </a:xfrm>
          <a:prstGeom prst="rect">
            <a:avLst/>
          </a:prstGeom>
        </p:spPr>
      </p:pic>
      <p:pic>
        <p:nvPicPr>
          <p:cNvPr id="7" name="Picture 6" descr="ASTA logo White.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899399" y="6011670"/>
            <a:ext cx="848015" cy="514065"/>
          </a:xfrm>
          <a:prstGeom prst="rect">
            <a:avLst/>
          </a:prstGeom>
        </p:spPr>
      </p:pic>
    </p:spTree>
    <p:extLst>
      <p:ext uri="{BB962C8B-B14F-4D97-AF65-F5344CB8AC3E}">
        <p14:creationId xmlns:p14="http://schemas.microsoft.com/office/powerpoint/2010/main" val="2838091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7" descr="GettyImages-922966081.jpg"/>
          <p:cNvPicPr>
            <a:picLocks noChangeAspect="1"/>
          </p:cNvPicPr>
          <p:nvPr/>
        </p:nvPicPr>
        <p:blipFill rotWithShape="1">
          <a:blip r:embed="rId3" cstate="email">
            <a:alphaModFix/>
            <a:extLst>
              <a:ext uri="{28A0092B-C50C-407E-A947-70E740481C1C}">
                <a14:useLocalDpi xmlns:a14="http://schemas.microsoft.com/office/drawing/2010/main" val="0"/>
              </a:ext>
            </a:extLst>
          </a:blip>
          <a:srcRect l="26164" t="29318" r="11437" b="482"/>
          <a:stretch/>
        </p:blipFill>
        <p:spPr>
          <a:xfrm>
            <a:off x="0" y="0"/>
            <a:ext cx="9144000" cy="6858000"/>
          </a:xfrm>
          <a:prstGeom prst="rect">
            <a:avLst/>
          </a:prstGeom>
        </p:spPr>
      </p:pic>
      <p:sp>
        <p:nvSpPr>
          <p:cNvPr id="3" name="Content Placeholder 2"/>
          <p:cNvSpPr>
            <a:spLocks noGrp="1"/>
          </p:cNvSpPr>
          <p:nvPr>
            <p:ph idx="4294967295"/>
          </p:nvPr>
        </p:nvSpPr>
        <p:spPr>
          <a:xfrm>
            <a:off x="537176" y="3927475"/>
            <a:ext cx="4675188" cy="2589213"/>
          </a:xfrm>
          <a:prstGeom prst="rect">
            <a:avLst/>
          </a:prstGeom>
        </p:spPr>
        <p:txBody>
          <a:bodyPr>
            <a:normAutofit/>
          </a:bodyPr>
          <a:lstStyle/>
          <a:p>
            <a:pPr marL="164592" lvl="0" indent="-164592">
              <a:spcAft>
                <a:spcPts val="600"/>
              </a:spcAft>
            </a:pPr>
            <a:r>
              <a:rPr lang="en-US" sz="1900" dirty="0" smtClean="0">
                <a:solidFill>
                  <a:srgbClr val="FFFFFF"/>
                </a:solidFill>
                <a:latin typeface="Avenir Book"/>
                <a:cs typeface="Avenir Book"/>
              </a:rPr>
              <a:t>More food from the same land</a:t>
            </a:r>
          </a:p>
          <a:p>
            <a:pPr marL="164592" lvl="0" indent="-164592">
              <a:spcAft>
                <a:spcPts val="600"/>
              </a:spcAft>
            </a:pPr>
            <a:r>
              <a:rPr lang="en-US" sz="1900" dirty="0" smtClean="0">
                <a:solidFill>
                  <a:srgbClr val="FFFFFF"/>
                </a:solidFill>
                <a:latin typeface="Avenir Book"/>
                <a:cs typeface="Avenir Book"/>
              </a:rPr>
              <a:t>Land restoration</a:t>
            </a:r>
          </a:p>
          <a:p>
            <a:pPr marL="164592" lvl="0" indent="-164592">
              <a:spcAft>
                <a:spcPts val="600"/>
              </a:spcAft>
            </a:pPr>
            <a:r>
              <a:rPr lang="en-US" sz="1900" dirty="0" smtClean="0">
                <a:solidFill>
                  <a:srgbClr val="FFFFFF"/>
                </a:solidFill>
                <a:latin typeface="Avenir Book"/>
                <a:cs typeface="Avenir Book"/>
              </a:rPr>
              <a:t>Reduced pesticide use</a:t>
            </a:r>
          </a:p>
          <a:p>
            <a:pPr marL="164592" indent="-164592">
              <a:spcAft>
                <a:spcPts val="600"/>
              </a:spcAft>
            </a:pPr>
            <a:r>
              <a:rPr lang="en-US" sz="1900" dirty="0" smtClean="0">
                <a:solidFill>
                  <a:srgbClr val="FFFFFF"/>
                </a:solidFill>
                <a:latin typeface="Avenir Book"/>
                <a:cs typeface="Avenir Book"/>
              </a:rPr>
              <a:t>Reduced erosion and water use</a:t>
            </a:r>
          </a:p>
          <a:p>
            <a:pPr marL="164592" indent="-164592">
              <a:spcAft>
                <a:spcPts val="600"/>
              </a:spcAft>
            </a:pPr>
            <a:r>
              <a:rPr lang="en-US" sz="1900" dirty="0" smtClean="0">
                <a:solidFill>
                  <a:srgbClr val="FFFFFF"/>
                </a:solidFill>
                <a:latin typeface="Avenir Book"/>
                <a:cs typeface="Avenir Book"/>
              </a:rPr>
              <a:t>Sustainable habitats</a:t>
            </a:r>
          </a:p>
          <a:p>
            <a:pPr lvl="0">
              <a:buNone/>
            </a:pPr>
            <a:endParaRPr lang="en-US" sz="2000" dirty="0" smtClean="0">
              <a:solidFill>
                <a:srgbClr val="FFFFFF"/>
              </a:solidFill>
              <a:latin typeface="Arial"/>
              <a:cs typeface="Arial"/>
            </a:endParaRPr>
          </a:p>
        </p:txBody>
      </p:sp>
      <p:sp>
        <p:nvSpPr>
          <p:cNvPr id="12" name="Title 1"/>
          <p:cNvSpPr txBox="1">
            <a:spLocks/>
          </p:cNvSpPr>
          <p:nvPr/>
        </p:nvSpPr>
        <p:spPr>
          <a:xfrm>
            <a:off x="537176" y="3514047"/>
            <a:ext cx="4567311" cy="37191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rgbClr val="FFFFFF"/>
                </a:solidFill>
                <a:latin typeface="+mj-lt"/>
                <a:ea typeface="+mj-ea"/>
                <a:cs typeface="+mj-cs"/>
              </a:defRPr>
            </a:lvl1pPr>
          </a:lstStyle>
          <a:p>
            <a:r>
              <a:rPr lang="en-US" sz="1800" b="1" spc="100" dirty="0" smtClean="0">
                <a:latin typeface="Avenir Black"/>
                <a:cs typeface="Avenir Black"/>
              </a:rPr>
              <a:t>ENVIRONMENTAL BENEFITS</a:t>
            </a:r>
            <a:endParaRPr lang="en-US" sz="1800" b="1" spc="100" dirty="0">
              <a:latin typeface="Avenir Black"/>
              <a:cs typeface="Avenir Black"/>
            </a:endParaRPr>
          </a:p>
        </p:txBody>
      </p:sp>
      <p:pic>
        <p:nvPicPr>
          <p:cNvPr id="19" name="Picture 18" descr="ENV-white-07.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76836" y="1913939"/>
            <a:ext cx="1438512" cy="1487873"/>
          </a:xfrm>
          <a:prstGeom prst="rect">
            <a:avLst/>
          </a:prstGeom>
        </p:spPr>
      </p:pic>
      <p:sp>
        <p:nvSpPr>
          <p:cNvPr id="7" name="Rectangle 6"/>
          <p:cNvSpPr/>
          <p:nvPr/>
        </p:nvSpPr>
        <p:spPr>
          <a:xfrm>
            <a:off x="5705508" y="0"/>
            <a:ext cx="3501359" cy="400110"/>
          </a:xfrm>
          <a:prstGeom prst="rect">
            <a:avLst/>
          </a:prstGeom>
          <a:solidFill>
            <a:srgbClr val="3366FF"/>
          </a:solidFill>
          <a:ln>
            <a:noFill/>
          </a:ln>
        </p:spPr>
        <p:txBody>
          <a:bodyPr wrap="square" lIns="91440" tIns="45720" rIns="91440" bIns="45720">
            <a:spAutoFit/>
          </a:bodyPr>
          <a:lstStyle/>
          <a:p>
            <a:pPr algn="ctr"/>
            <a:r>
              <a:rPr lang="en-US" sz="2000" i="1" dirty="0" smtClean="0">
                <a:ln w="18000">
                  <a:noFill/>
                  <a:prstDash val="solid"/>
                  <a:miter lim="800000"/>
                </a:ln>
                <a:solidFill>
                  <a:schemeClr val="bg1"/>
                </a:solidFill>
              </a:rPr>
              <a:t>Alternative image</a:t>
            </a:r>
            <a:endParaRPr lang="en-US" sz="2000" i="1" cap="none" spc="0" dirty="0">
              <a:ln w="18000">
                <a:noFill/>
                <a:prstDash val="solid"/>
                <a:miter lim="800000"/>
              </a:ln>
              <a:solidFill>
                <a:schemeClr val="bg1"/>
              </a:solidFill>
            </a:endParaRPr>
          </a:p>
        </p:txBody>
      </p:sp>
      <p:pic>
        <p:nvPicPr>
          <p:cNvPr id="9" name="Picture 8" descr="ASTA logo White.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899399" y="6011670"/>
            <a:ext cx="848015" cy="514065"/>
          </a:xfrm>
          <a:prstGeom prst="rect">
            <a:avLst/>
          </a:prstGeom>
        </p:spPr>
      </p:pic>
    </p:spTree>
    <p:extLst>
      <p:ext uri="{BB962C8B-B14F-4D97-AF65-F5344CB8AC3E}">
        <p14:creationId xmlns:p14="http://schemas.microsoft.com/office/powerpoint/2010/main" val="157998371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2369"/>
            <a:ext cx="9143999" cy="673723"/>
          </a:xfrm>
          <a:prstGeom prst="rect">
            <a:avLst/>
          </a:prstGeom>
          <a:solidFill>
            <a:srgbClr val="3F4C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F4C57"/>
              </a:solidFill>
            </a:endParaRPr>
          </a:p>
        </p:txBody>
      </p:sp>
      <p:sp>
        <p:nvSpPr>
          <p:cNvPr id="3" name="Title 2"/>
          <p:cNvSpPr>
            <a:spLocks noGrp="1"/>
          </p:cNvSpPr>
          <p:nvPr>
            <p:ph type="title" idx="4294967295"/>
          </p:nvPr>
        </p:nvSpPr>
        <p:spPr>
          <a:xfrm>
            <a:off x="348261" y="132237"/>
            <a:ext cx="8229600" cy="451406"/>
          </a:xfrm>
          <a:prstGeom prst="rect">
            <a:avLst/>
          </a:prstGeom>
        </p:spPr>
        <p:txBody>
          <a:bodyPr/>
          <a:lstStyle/>
          <a:p>
            <a:pPr algn="l"/>
            <a:r>
              <a:rPr lang="en-US" sz="2000" dirty="0" smtClean="0">
                <a:solidFill>
                  <a:schemeClr val="bg1"/>
                </a:solidFill>
                <a:latin typeface="Avenir Medium"/>
                <a:cs typeface="Avenir Medium"/>
              </a:rPr>
              <a:t>Usage Instructions and Best Practices</a:t>
            </a:r>
            <a:endParaRPr lang="en-US" sz="2000" dirty="0">
              <a:solidFill>
                <a:schemeClr val="bg1"/>
              </a:solidFill>
              <a:latin typeface="Avenir Medium"/>
              <a:cs typeface="Avenir Medium"/>
            </a:endParaRPr>
          </a:p>
        </p:txBody>
      </p:sp>
      <p:sp>
        <p:nvSpPr>
          <p:cNvPr id="4" name="Content Placeholder 3"/>
          <p:cNvSpPr>
            <a:spLocks noGrp="1"/>
          </p:cNvSpPr>
          <p:nvPr>
            <p:ph idx="4294967295"/>
          </p:nvPr>
        </p:nvSpPr>
        <p:spPr>
          <a:xfrm>
            <a:off x="348261" y="865188"/>
            <a:ext cx="8229600" cy="5311775"/>
          </a:xfrm>
          <a:prstGeom prst="rect">
            <a:avLst/>
          </a:prstGeom>
        </p:spPr>
        <p:txBody>
          <a:bodyPr>
            <a:normAutofit fontScale="92500" lnSpcReduction="20000"/>
          </a:bodyPr>
          <a:lstStyle/>
          <a:p>
            <a:pPr>
              <a:buNone/>
            </a:pPr>
            <a:r>
              <a:rPr lang="en-US" sz="1900" b="1" dirty="0" smtClean="0">
                <a:solidFill>
                  <a:srgbClr val="3F4C57"/>
                </a:solidFill>
                <a:latin typeface="Avenir Medium"/>
                <a:cs typeface="Avenir Medium"/>
              </a:rPr>
              <a:t>Using the Modules</a:t>
            </a:r>
            <a:endParaRPr lang="en-US" sz="1900" dirty="0" smtClean="0">
              <a:solidFill>
                <a:srgbClr val="3F4C57"/>
              </a:solidFill>
              <a:latin typeface="Avenir Medium"/>
              <a:cs typeface="Avenir Medium"/>
            </a:endParaRPr>
          </a:p>
          <a:p>
            <a:r>
              <a:rPr lang="en-US" sz="1900" dirty="0" smtClean="0">
                <a:solidFill>
                  <a:srgbClr val="3F4C57"/>
                </a:solidFill>
                <a:latin typeface="Avenir Medium"/>
                <a:cs typeface="Avenir Medium"/>
              </a:rPr>
              <a:t>The “stakeholder preamble” should be used to train presenters and to build consensus for the key messages with allied groups (members, grower groups, etc.)</a:t>
            </a:r>
          </a:p>
          <a:p>
            <a:r>
              <a:rPr lang="en-US" sz="1900" dirty="0" smtClean="0">
                <a:solidFill>
                  <a:srgbClr val="3F4C57"/>
                </a:solidFill>
                <a:latin typeface="Avenir Medium"/>
                <a:cs typeface="Avenir Medium"/>
              </a:rPr>
              <a:t>Modules can be added to address topics of interest based on audiences</a:t>
            </a:r>
          </a:p>
          <a:p>
            <a:r>
              <a:rPr lang="en-US" sz="1900" dirty="0" smtClean="0">
                <a:solidFill>
                  <a:srgbClr val="3F4C57"/>
                </a:solidFill>
                <a:latin typeface="Avenir Medium"/>
                <a:cs typeface="Avenir Medium"/>
              </a:rPr>
              <a:t>For presentations to the general public, start with slide 12</a:t>
            </a:r>
          </a:p>
          <a:p>
            <a:pPr>
              <a:buNone/>
            </a:pPr>
            <a:r>
              <a:rPr lang="en-US" sz="1900" b="1" dirty="0" smtClean="0">
                <a:solidFill>
                  <a:srgbClr val="3F4C57"/>
                </a:solidFill>
                <a:latin typeface="Avenir Medium"/>
                <a:cs typeface="Avenir Medium"/>
              </a:rPr>
              <a:t>Customizing the Public Awareness Module</a:t>
            </a:r>
          </a:p>
          <a:p>
            <a:r>
              <a:rPr lang="en-US" sz="1900" dirty="0" smtClean="0">
                <a:solidFill>
                  <a:srgbClr val="3F4C57"/>
                </a:solidFill>
                <a:latin typeface="Avenir Medium"/>
                <a:cs typeface="Avenir Medium"/>
              </a:rPr>
              <a:t>Slides 15, 17, and 19 are alternative slides on the key benefit statements </a:t>
            </a:r>
          </a:p>
          <a:p>
            <a:pPr lvl="1"/>
            <a:r>
              <a:rPr lang="en-US" sz="1500" dirty="0" smtClean="0">
                <a:solidFill>
                  <a:srgbClr val="3F4C57"/>
                </a:solidFill>
                <a:latin typeface="Avenir Medium"/>
                <a:cs typeface="Avenir Medium"/>
              </a:rPr>
              <a:t>This allows presenters to use images that are most relevant them and their business (e.g. a presenter from a grass company might prefer slides 15, 18,19)</a:t>
            </a:r>
          </a:p>
          <a:p>
            <a:pPr lvl="1"/>
            <a:r>
              <a:rPr lang="en-US" sz="1500" dirty="0" smtClean="0">
                <a:solidFill>
                  <a:srgbClr val="3F4C57"/>
                </a:solidFill>
                <a:latin typeface="Avenir Medium"/>
                <a:cs typeface="Avenir Medium"/>
              </a:rPr>
              <a:t>For the key benefit slides  (15-20) spokespeople can choose to highlight one or more examples from the speaker notes but all notes do not need to be covered</a:t>
            </a:r>
          </a:p>
          <a:p>
            <a:r>
              <a:rPr lang="en-US" sz="1900" dirty="0" smtClean="0">
                <a:solidFill>
                  <a:srgbClr val="3F4C57"/>
                </a:solidFill>
                <a:latin typeface="Avenir Medium"/>
                <a:cs typeface="Avenir Medium"/>
              </a:rPr>
              <a:t>Slides 31 and 32 are alternate images for the last slide (the “call to action” slide). The slide has Bethany’s contact info. listed, but you can switch it out for your own if </a:t>
            </a:r>
            <a:r>
              <a:rPr lang="en-US" sz="1900" smtClean="0">
                <a:solidFill>
                  <a:srgbClr val="3F4C57"/>
                </a:solidFill>
                <a:latin typeface="Avenir Medium"/>
                <a:cs typeface="Avenir Medium"/>
              </a:rPr>
              <a:t>you’d prefer. </a:t>
            </a:r>
            <a:endParaRPr lang="en-US" sz="1900" dirty="0" smtClean="0">
              <a:solidFill>
                <a:srgbClr val="3F4C57"/>
              </a:solidFill>
              <a:latin typeface="Avenir Medium"/>
              <a:cs typeface="Avenir Medium"/>
            </a:endParaRPr>
          </a:p>
          <a:p>
            <a:r>
              <a:rPr lang="en-US" sz="1900" dirty="0" smtClean="0">
                <a:solidFill>
                  <a:srgbClr val="3F4C57"/>
                </a:solidFill>
                <a:latin typeface="Avenir Medium"/>
                <a:cs typeface="Avenir Medium"/>
              </a:rPr>
              <a:t>Throughout the deck, speaker notes have additional context as background information for presenters</a:t>
            </a:r>
          </a:p>
          <a:p>
            <a:r>
              <a:rPr lang="en-US" sz="1900" dirty="0" smtClean="0">
                <a:solidFill>
                  <a:srgbClr val="3F4C57"/>
                </a:solidFill>
                <a:latin typeface="Avenir Medium"/>
                <a:cs typeface="Avenir Medium"/>
              </a:rPr>
              <a:t>The full public presentation (slides 12-29) can be delivered in 20-25 minutes </a:t>
            </a:r>
          </a:p>
          <a:p>
            <a:r>
              <a:rPr lang="en-US" sz="1900" dirty="0" smtClean="0">
                <a:solidFill>
                  <a:srgbClr val="3F4C57"/>
                </a:solidFill>
                <a:latin typeface="Avenir Medium"/>
                <a:cs typeface="Avenir Medium"/>
              </a:rPr>
              <a:t>For a 10 minute presentation,  presenters can hide slides 13, 25, 26, and 27 and streamline the notes in the key benefit section</a:t>
            </a:r>
          </a:p>
        </p:txBody>
      </p:sp>
      <p:pic>
        <p:nvPicPr>
          <p:cNvPr id="5" name="Picture 4" descr="ASTA logo.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899400" y="6013222"/>
            <a:ext cx="848015" cy="514065"/>
          </a:xfrm>
          <a:prstGeom prst="rect">
            <a:avLst/>
          </a:prstGeo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GettyImages-540994857.jpg"/>
          <p:cNvPicPr>
            <a:picLocks noChangeAspect="1"/>
          </p:cNvPicPr>
          <p:nvPr/>
        </p:nvPicPr>
        <p:blipFill rotWithShape="1">
          <a:blip r:embed="rId3" cstate="email">
            <a:extLst>
              <a:ext uri="{28A0092B-C50C-407E-A947-70E740481C1C}">
                <a14:useLocalDpi xmlns:a14="http://schemas.microsoft.com/office/drawing/2010/main" val="0"/>
              </a:ext>
            </a:extLst>
          </a:blip>
          <a:srcRect l="15401" t="32048" r="33406"/>
          <a:stretch/>
        </p:blipFill>
        <p:spPr>
          <a:xfrm>
            <a:off x="0" y="0"/>
            <a:ext cx="9206867" cy="6858000"/>
          </a:xfrm>
          <a:prstGeom prst="rect">
            <a:avLst/>
          </a:prstGeom>
        </p:spPr>
      </p:pic>
      <p:sp>
        <p:nvSpPr>
          <p:cNvPr id="11" name="Content Placeholder 2"/>
          <p:cNvSpPr txBox="1">
            <a:spLocks/>
          </p:cNvSpPr>
          <p:nvPr/>
        </p:nvSpPr>
        <p:spPr>
          <a:xfrm>
            <a:off x="5529647" y="3758876"/>
            <a:ext cx="3361372" cy="309912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64592" indent="-164592">
              <a:spcAft>
                <a:spcPts val="600"/>
              </a:spcAft>
            </a:pPr>
            <a:r>
              <a:rPr lang="en-US" sz="1900" dirty="0" smtClean="0">
                <a:solidFill>
                  <a:srgbClr val="FFFFFF"/>
                </a:solidFill>
                <a:latin typeface="Avenir Book"/>
                <a:cs typeface="Avenir Book"/>
              </a:rPr>
              <a:t>More nutritious produce</a:t>
            </a:r>
          </a:p>
          <a:p>
            <a:pPr marL="164592" indent="-164592">
              <a:spcAft>
                <a:spcPts val="600"/>
              </a:spcAft>
            </a:pPr>
            <a:r>
              <a:rPr lang="en-US" sz="1900" dirty="0" smtClean="0">
                <a:solidFill>
                  <a:srgbClr val="FFFFFF"/>
                </a:solidFill>
                <a:latin typeface="Avenir Book"/>
                <a:cs typeface="Avenir Book"/>
              </a:rPr>
              <a:t>Turf for sports/recreation</a:t>
            </a:r>
          </a:p>
          <a:p>
            <a:pPr marL="164592" indent="-164592">
              <a:spcAft>
                <a:spcPts val="600"/>
              </a:spcAft>
            </a:pPr>
            <a:r>
              <a:rPr lang="en-US" sz="1900" dirty="0" smtClean="0">
                <a:solidFill>
                  <a:srgbClr val="FFFFFF"/>
                </a:solidFill>
                <a:latin typeface="Avenir Book"/>
                <a:cs typeface="Avenir Book"/>
              </a:rPr>
              <a:t>Wider variety of food</a:t>
            </a:r>
          </a:p>
          <a:p>
            <a:pPr marL="164592" indent="-164592">
              <a:spcAft>
                <a:spcPts val="600"/>
              </a:spcAft>
            </a:pPr>
            <a:r>
              <a:rPr lang="en-US" sz="1900" dirty="0" smtClean="0">
                <a:solidFill>
                  <a:srgbClr val="FFFFFF"/>
                </a:solidFill>
                <a:latin typeface="Avenir Book"/>
                <a:cs typeface="Avenir Book"/>
              </a:rPr>
              <a:t>More successful home gardens</a:t>
            </a:r>
          </a:p>
        </p:txBody>
      </p:sp>
      <p:sp>
        <p:nvSpPr>
          <p:cNvPr id="12" name="Title 1"/>
          <p:cNvSpPr txBox="1">
            <a:spLocks/>
          </p:cNvSpPr>
          <p:nvPr/>
        </p:nvSpPr>
        <p:spPr>
          <a:xfrm>
            <a:off x="5529647" y="3228252"/>
            <a:ext cx="2955517" cy="37191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rgbClr val="FFFFFF"/>
                </a:solidFill>
                <a:latin typeface="+mj-lt"/>
                <a:ea typeface="+mj-ea"/>
                <a:cs typeface="+mj-cs"/>
              </a:defRPr>
            </a:lvl1pPr>
          </a:lstStyle>
          <a:p>
            <a:r>
              <a:rPr lang="en-US" sz="1800" b="1" spc="100" dirty="0" smtClean="0">
                <a:solidFill>
                  <a:schemeClr val="bg1"/>
                </a:solidFill>
                <a:latin typeface="Avenir Black"/>
                <a:cs typeface="Avenir Black"/>
              </a:rPr>
              <a:t>HEALTH &amp; WELLNESS BENEFITS</a:t>
            </a:r>
            <a:endParaRPr lang="en-US" sz="1800" b="1" spc="100" dirty="0">
              <a:solidFill>
                <a:schemeClr val="bg1"/>
              </a:solidFill>
              <a:latin typeface="Avenir Black"/>
              <a:cs typeface="Avenir Black"/>
            </a:endParaRPr>
          </a:p>
        </p:txBody>
      </p:sp>
      <p:pic>
        <p:nvPicPr>
          <p:cNvPr id="13" name="Picture 12" descr="HW-white-06.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222426" y="1560864"/>
            <a:ext cx="1387054" cy="1434649"/>
          </a:xfrm>
          <a:prstGeom prst="rect">
            <a:avLst/>
          </a:prstGeom>
        </p:spPr>
      </p:pic>
      <p:sp>
        <p:nvSpPr>
          <p:cNvPr id="7" name="Rectangle 6"/>
          <p:cNvSpPr/>
          <p:nvPr/>
        </p:nvSpPr>
        <p:spPr>
          <a:xfrm>
            <a:off x="5705508" y="0"/>
            <a:ext cx="3501359" cy="400110"/>
          </a:xfrm>
          <a:prstGeom prst="rect">
            <a:avLst/>
          </a:prstGeom>
          <a:solidFill>
            <a:srgbClr val="3366FF"/>
          </a:solidFill>
          <a:ln>
            <a:noFill/>
          </a:ln>
        </p:spPr>
        <p:txBody>
          <a:bodyPr wrap="square" lIns="91440" tIns="45720" rIns="91440" bIns="45720">
            <a:spAutoFit/>
          </a:bodyPr>
          <a:lstStyle/>
          <a:p>
            <a:pPr algn="ctr"/>
            <a:r>
              <a:rPr lang="en-US" sz="2000" i="1" dirty="0" smtClean="0">
                <a:ln w="18000">
                  <a:noFill/>
                  <a:prstDash val="solid"/>
                  <a:miter lim="800000"/>
                </a:ln>
                <a:solidFill>
                  <a:schemeClr val="bg1"/>
                </a:solidFill>
              </a:rPr>
              <a:t>Alternative image</a:t>
            </a:r>
            <a:endParaRPr lang="en-US" sz="2000" i="1" cap="none" spc="0" dirty="0">
              <a:ln w="18000">
                <a:noFill/>
                <a:prstDash val="solid"/>
                <a:miter lim="800000"/>
              </a:ln>
              <a:solidFill>
                <a:schemeClr val="bg1"/>
              </a:solidFill>
            </a:endParaRPr>
          </a:p>
        </p:txBody>
      </p:sp>
      <p:pic>
        <p:nvPicPr>
          <p:cNvPr id="8" name="Picture 7" descr="ASTA logo White.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899399" y="6011670"/>
            <a:ext cx="848015" cy="514065"/>
          </a:xfrm>
          <a:prstGeom prst="rect">
            <a:avLst/>
          </a:prstGeom>
        </p:spPr>
      </p:pic>
    </p:spTree>
    <p:extLst>
      <p:ext uri="{BB962C8B-B14F-4D97-AF65-F5344CB8AC3E}">
        <p14:creationId xmlns:p14="http://schemas.microsoft.com/office/powerpoint/2010/main" val="4767154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1036 retouched.jpg"/>
          <p:cNvPicPr>
            <a:picLocks noChangeAspect="1"/>
          </p:cNvPicPr>
          <p:nvPr/>
        </p:nvPicPr>
        <p:blipFill rotWithShape="1">
          <a:blip r:embed="rId3" cstate="email">
            <a:extLst>
              <a:ext uri="{28A0092B-C50C-407E-A947-70E740481C1C}">
                <a14:useLocalDpi xmlns:a14="http://schemas.microsoft.com/office/drawing/2010/main" val="0"/>
              </a:ext>
            </a:extLst>
          </a:blip>
          <a:srcRect l="18371" t="20762" r="11196"/>
          <a:stretch/>
        </p:blipFill>
        <p:spPr>
          <a:xfrm flipH="1">
            <a:off x="0" y="0"/>
            <a:ext cx="9144000" cy="6858000"/>
          </a:xfrm>
          <a:prstGeom prst="rect">
            <a:avLst/>
          </a:prstGeom>
        </p:spPr>
      </p:pic>
      <p:sp>
        <p:nvSpPr>
          <p:cNvPr id="3" name="Content Placeholder 2"/>
          <p:cNvSpPr>
            <a:spLocks noGrp="1"/>
          </p:cNvSpPr>
          <p:nvPr>
            <p:ph idx="4294967295"/>
          </p:nvPr>
        </p:nvSpPr>
        <p:spPr>
          <a:xfrm>
            <a:off x="5695008" y="3910013"/>
            <a:ext cx="3362325" cy="3098800"/>
          </a:xfrm>
          <a:prstGeom prst="rect">
            <a:avLst/>
          </a:prstGeom>
        </p:spPr>
        <p:txBody>
          <a:bodyPr>
            <a:normAutofit/>
          </a:bodyPr>
          <a:lstStyle/>
          <a:p>
            <a:pPr marL="164592" lvl="0" indent="-164592">
              <a:spcAft>
                <a:spcPts val="600"/>
              </a:spcAft>
            </a:pPr>
            <a:r>
              <a:rPr lang="en-US" sz="1900" dirty="0" smtClean="0">
                <a:solidFill>
                  <a:srgbClr val="FFFFFF"/>
                </a:solidFill>
                <a:latin typeface="Avenir Book"/>
                <a:cs typeface="Avenir Book"/>
              </a:rPr>
              <a:t>More nutritious produce</a:t>
            </a:r>
          </a:p>
          <a:p>
            <a:pPr marL="164592" lvl="0" indent="-164592">
              <a:spcAft>
                <a:spcPts val="600"/>
              </a:spcAft>
            </a:pPr>
            <a:r>
              <a:rPr lang="en-US" sz="1900" dirty="0" smtClean="0">
                <a:solidFill>
                  <a:srgbClr val="FFFFFF"/>
                </a:solidFill>
                <a:latin typeface="Avenir Book"/>
                <a:cs typeface="Avenir Book"/>
              </a:rPr>
              <a:t>Turf for sports/recreation</a:t>
            </a:r>
          </a:p>
          <a:p>
            <a:pPr marL="164592" lvl="0" indent="-164592">
              <a:spcAft>
                <a:spcPts val="600"/>
              </a:spcAft>
            </a:pPr>
            <a:r>
              <a:rPr lang="en-US" sz="1900" dirty="0" smtClean="0">
                <a:solidFill>
                  <a:srgbClr val="FFFFFF"/>
                </a:solidFill>
                <a:latin typeface="Avenir Book"/>
                <a:cs typeface="Avenir Book"/>
              </a:rPr>
              <a:t>Wider variety of food</a:t>
            </a:r>
          </a:p>
          <a:p>
            <a:pPr marL="164592" indent="-164592">
              <a:spcAft>
                <a:spcPts val="600"/>
              </a:spcAft>
            </a:pPr>
            <a:r>
              <a:rPr lang="en-US" sz="1900" dirty="0" smtClean="0">
                <a:solidFill>
                  <a:srgbClr val="FFFFFF"/>
                </a:solidFill>
                <a:latin typeface="Avenir Book"/>
                <a:cs typeface="Avenir Book"/>
              </a:rPr>
              <a:t>More successful home gardens</a:t>
            </a:r>
          </a:p>
        </p:txBody>
      </p:sp>
      <p:sp>
        <p:nvSpPr>
          <p:cNvPr id="13" name="Title 1"/>
          <p:cNvSpPr txBox="1">
            <a:spLocks/>
          </p:cNvSpPr>
          <p:nvPr/>
        </p:nvSpPr>
        <p:spPr>
          <a:xfrm>
            <a:off x="5695008" y="3378660"/>
            <a:ext cx="2955517" cy="37191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rgbClr val="FFFFFF"/>
                </a:solidFill>
                <a:latin typeface="+mj-lt"/>
                <a:ea typeface="+mj-ea"/>
                <a:cs typeface="+mj-cs"/>
              </a:defRPr>
            </a:lvl1pPr>
          </a:lstStyle>
          <a:p>
            <a:r>
              <a:rPr lang="en-US" sz="1800" b="1" spc="100" dirty="0" smtClean="0">
                <a:solidFill>
                  <a:schemeClr val="bg1"/>
                </a:solidFill>
                <a:latin typeface="Avenir Black"/>
                <a:cs typeface="Avenir Black"/>
              </a:rPr>
              <a:t>HEALTH &amp; WELLNESS BENEFITS</a:t>
            </a:r>
            <a:endParaRPr lang="en-US" sz="1800" b="1" spc="100" dirty="0">
              <a:solidFill>
                <a:schemeClr val="bg1"/>
              </a:solidFill>
              <a:latin typeface="Avenir Black"/>
              <a:cs typeface="Avenir Black"/>
            </a:endParaRPr>
          </a:p>
        </p:txBody>
      </p:sp>
      <p:pic>
        <p:nvPicPr>
          <p:cNvPr id="5" name="Picture 4" descr="HW-white-06.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387787" y="1711272"/>
            <a:ext cx="1387054" cy="1434649"/>
          </a:xfrm>
          <a:prstGeom prst="rect">
            <a:avLst/>
          </a:prstGeom>
        </p:spPr>
      </p:pic>
      <p:pic>
        <p:nvPicPr>
          <p:cNvPr id="7" name="Picture 6" descr="ASTA logo White.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899399" y="6011670"/>
            <a:ext cx="848015" cy="514065"/>
          </a:xfrm>
          <a:prstGeom prst="rect">
            <a:avLst/>
          </a:prstGeom>
        </p:spPr>
      </p:pic>
    </p:spTree>
    <p:extLst>
      <p:ext uri="{BB962C8B-B14F-4D97-AF65-F5344CB8AC3E}">
        <p14:creationId xmlns:p14="http://schemas.microsoft.com/office/powerpoint/2010/main" val="180805108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ettyImages-504128309.jpg"/>
          <p:cNvPicPr>
            <a:picLocks noChangeAspect="1"/>
          </p:cNvPicPr>
          <p:nvPr/>
        </p:nvPicPr>
        <p:blipFill rotWithShape="1">
          <a:blip r:embed="rId3" cstate="email">
            <a:extLst>
              <a:ext uri="{28A0092B-C50C-407E-A947-70E740481C1C}">
                <a14:useLocalDpi xmlns:a14="http://schemas.microsoft.com/office/drawing/2010/main" val="0"/>
              </a:ext>
            </a:extLst>
          </a:blip>
          <a:srcRect t="4677"/>
          <a:stretch/>
        </p:blipFill>
        <p:spPr>
          <a:xfrm>
            <a:off x="1" y="0"/>
            <a:ext cx="9144000" cy="5810270"/>
          </a:xfrm>
          <a:prstGeom prst="rect">
            <a:avLst/>
          </a:prstGeom>
        </p:spPr>
      </p:pic>
      <p:sp>
        <p:nvSpPr>
          <p:cNvPr id="4" name="Rectangle 3"/>
          <p:cNvSpPr/>
          <p:nvPr/>
        </p:nvSpPr>
        <p:spPr>
          <a:xfrm>
            <a:off x="1" y="5843941"/>
            <a:ext cx="9143999" cy="1030992"/>
          </a:xfrm>
          <a:prstGeom prst="rect">
            <a:avLst/>
          </a:prstGeom>
          <a:solidFill>
            <a:srgbClr val="3F4C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69455" y="5940882"/>
            <a:ext cx="8238323" cy="769441"/>
          </a:xfrm>
          <a:prstGeom prst="rect">
            <a:avLst/>
          </a:prstGeom>
        </p:spPr>
        <p:txBody>
          <a:bodyPr wrap="square">
            <a:spAutoFit/>
          </a:bodyPr>
          <a:lstStyle/>
          <a:p>
            <a:pPr>
              <a:lnSpc>
                <a:spcPct val="110000"/>
              </a:lnSpc>
            </a:pPr>
            <a:r>
              <a:rPr lang="en-US" sz="2000" dirty="0" smtClean="0">
                <a:solidFill>
                  <a:srgbClr val="FFFFFF"/>
                </a:solidFill>
                <a:latin typeface="Avenir Medium"/>
                <a:cs typeface="Avenir Medium"/>
              </a:rPr>
              <a:t>Even with these notable contributions, there is little public awareness of seed as a solution to many of the challenges facing society.</a:t>
            </a:r>
          </a:p>
        </p:txBody>
      </p:sp>
    </p:spTree>
    <p:extLst>
      <p:ext uri="{BB962C8B-B14F-4D97-AF65-F5344CB8AC3E}">
        <p14:creationId xmlns:p14="http://schemas.microsoft.com/office/powerpoint/2010/main" val="460430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ettyImages-544514209.jpg"/>
          <p:cNvPicPr>
            <a:picLocks noChangeAspect="1"/>
          </p:cNvPicPr>
          <p:nvPr/>
        </p:nvPicPr>
        <p:blipFill rotWithShape="1">
          <a:blip r:embed="rId3" cstate="email">
            <a:extLst>
              <a:ext uri="{28A0092B-C50C-407E-A947-70E740481C1C}">
                <a14:useLocalDpi xmlns:a14="http://schemas.microsoft.com/office/drawing/2010/main" val="0"/>
              </a:ext>
            </a:extLst>
          </a:blip>
          <a:srcRect l="3278" t="2200" r="1246" b="1495"/>
          <a:stretch/>
        </p:blipFill>
        <p:spPr>
          <a:xfrm>
            <a:off x="0" y="709073"/>
            <a:ext cx="9144000" cy="6148927"/>
          </a:xfrm>
          <a:prstGeom prst="rect">
            <a:avLst/>
          </a:prstGeom>
        </p:spPr>
      </p:pic>
      <p:sp>
        <p:nvSpPr>
          <p:cNvPr id="12" name="Rectangle 11"/>
          <p:cNvSpPr/>
          <p:nvPr/>
        </p:nvSpPr>
        <p:spPr>
          <a:xfrm>
            <a:off x="-1" y="1"/>
            <a:ext cx="9143999" cy="676092"/>
          </a:xfrm>
          <a:prstGeom prst="rect">
            <a:avLst/>
          </a:prstGeom>
          <a:solidFill>
            <a:srgbClr val="3F4C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348261" y="130292"/>
            <a:ext cx="8229600" cy="438328"/>
          </a:xfrm>
        </p:spPr>
        <p:txBody>
          <a:bodyPr/>
          <a:lstStyle/>
          <a:p>
            <a:r>
              <a:rPr lang="en-US" sz="2000" dirty="0" smtClean="0">
                <a:solidFill>
                  <a:srgbClr val="FFFFFF"/>
                </a:solidFill>
                <a:latin typeface="Avenir Medium"/>
                <a:cs typeface="Avenir Medium"/>
              </a:rPr>
              <a:t>Plant breeders have been improving varieties for centuries.</a:t>
            </a:r>
            <a:br>
              <a:rPr lang="en-US" sz="2000" dirty="0" smtClean="0">
                <a:solidFill>
                  <a:srgbClr val="FFFFFF"/>
                </a:solidFill>
                <a:latin typeface="Avenir Medium"/>
                <a:cs typeface="Avenir Medium"/>
              </a:rPr>
            </a:br>
            <a:endParaRPr lang="en-US" sz="2000" dirty="0">
              <a:solidFill>
                <a:srgbClr val="FFFFFF"/>
              </a:solidFill>
              <a:latin typeface="Avenir Medium"/>
              <a:cs typeface="Avenir Medium"/>
            </a:endParaRPr>
          </a:p>
        </p:txBody>
      </p:sp>
      <p:pic>
        <p:nvPicPr>
          <p:cNvPr id="6" name="Picture 5" descr="ASTA logo White.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899399" y="6011670"/>
            <a:ext cx="848015" cy="51406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ettyImages-72800838.jpg"/>
          <p:cNvPicPr>
            <a:picLocks noChangeAspect="1"/>
          </p:cNvPicPr>
          <p:nvPr/>
        </p:nvPicPr>
        <p:blipFill rotWithShape="1">
          <a:blip r:embed="rId3" cstate="email">
            <a:extLst>
              <a:ext uri="{28A0092B-C50C-407E-A947-70E740481C1C}">
                <a14:useLocalDpi xmlns:a14="http://schemas.microsoft.com/office/drawing/2010/main" val="0"/>
              </a:ext>
            </a:extLst>
          </a:blip>
          <a:srcRect t="4065" b="12993"/>
          <a:stretch/>
        </p:blipFill>
        <p:spPr>
          <a:xfrm flipV="1">
            <a:off x="4595937" y="1186832"/>
            <a:ext cx="4571554" cy="5688099"/>
          </a:xfrm>
          <a:prstGeom prst="rect">
            <a:avLst/>
          </a:prstGeom>
        </p:spPr>
      </p:pic>
      <p:pic>
        <p:nvPicPr>
          <p:cNvPr id="6" name="Picture 5" descr="Inside_a_wild-type_banana.jpg"/>
          <p:cNvPicPr>
            <a:picLocks noChangeAspect="1"/>
          </p:cNvPicPr>
          <p:nvPr/>
        </p:nvPicPr>
        <p:blipFill rotWithShape="1">
          <a:blip r:embed="rId4" cstate="email">
            <a:extLst>
              <a:ext uri="{28A0092B-C50C-407E-A947-70E740481C1C}">
                <a14:useLocalDpi xmlns:a14="http://schemas.microsoft.com/office/drawing/2010/main" val="0"/>
              </a:ext>
            </a:extLst>
          </a:blip>
          <a:srcRect l="38316" t="968" r="1578" b="-295"/>
          <a:stretch/>
        </p:blipFill>
        <p:spPr>
          <a:xfrm>
            <a:off x="0" y="1186832"/>
            <a:ext cx="4571553" cy="5688099"/>
          </a:xfrm>
          <a:prstGeom prst="rect">
            <a:avLst/>
          </a:prstGeom>
        </p:spPr>
      </p:pic>
      <p:sp>
        <p:nvSpPr>
          <p:cNvPr id="8" name="Rectangle 7"/>
          <p:cNvSpPr/>
          <p:nvPr/>
        </p:nvSpPr>
        <p:spPr>
          <a:xfrm flipH="1">
            <a:off x="4541742" y="197064"/>
            <a:ext cx="54194" cy="66778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1" y="2370"/>
            <a:ext cx="9143999" cy="1145978"/>
          </a:xfrm>
          <a:prstGeom prst="rect">
            <a:avLst/>
          </a:prstGeom>
          <a:solidFill>
            <a:srgbClr val="3F4C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F4C57"/>
              </a:solidFill>
            </a:endParaRPr>
          </a:p>
        </p:txBody>
      </p:sp>
      <p:sp>
        <p:nvSpPr>
          <p:cNvPr id="3" name="Rectangle 2"/>
          <p:cNvSpPr/>
          <p:nvPr/>
        </p:nvSpPr>
        <p:spPr>
          <a:xfrm>
            <a:off x="348261" y="84612"/>
            <a:ext cx="8409835" cy="797078"/>
          </a:xfrm>
          <a:prstGeom prst="rect">
            <a:avLst/>
          </a:prstGeom>
        </p:spPr>
        <p:txBody>
          <a:bodyPr wrap="square">
            <a:spAutoFit/>
          </a:bodyPr>
          <a:lstStyle/>
          <a:p>
            <a:pPr algn="l">
              <a:lnSpc>
                <a:spcPct val="120000"/>
              </a:lnSpc>
            </a:pPr>
            <a:r>
              <a:rPr lang="en-US" sz="2000" dirty="0" smtClean="0">
                <a:solidFill>
                  <a:schemeClr val="bg1"/>
                </a:solidFill>
                <a:latin typeface="Avenir Medium"/>
                <a:cs typeface="Avenir Medium"/>
              </a:rPr>
              <a:t>Plant breeders improved the modern banana into the beautiful, healthy and tasty fruit consumers have come to know and love.</a:t>
            </a:r>
            <a:endParaRPr lang="en-US" sz="2000" dirty="0">
              <a:solidFill>
                <a:schemeClr val="bg1"/>
              </a:solidFill>
              <a:latin typeface="Avenir Medium"/>
              <a:cs typeface="Avenir Medium"/>
            </a:endParaRPr>
          </a:p>
        </p:txBody>
      </p:sp>
    </p:spTree>
    <p:extLst>
      <p:ext uri="{BB962C8B-B14F-4D97-AF65-F5344CB8AC3E}">
        <p14:creationId xmlns:p14="http://schemas.microsoft.com/office/powerpoint/2010/main" val="35621400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ettyImages-463245253-retouched.jpg"/>
          <p:cNvPicPr>
            <a:picLocks noChangeAspect="1"/>
          </p:cNvPicPr>
          <p:nvPr/>
        </p:nvPicPr>
        <p:blipFill rotWithShape="1">
          <a:blip r:embed="rId3" cstate="email">
            <a:extLst>
              <a:ext uri="{28A0092B-C50C-407E-A947-70E740481C1C}">
                <a14:useLocalDpi xmlns:a14="http://schemas.microsoft.com/office/drawing/2010/main" val="0"/>
              </a:ext>
            </a:extLst>
          </a:blip>
          <a:srcRect l="7272" t="14276" r="4833" b="8417"/>
          <a:stretch/>
        </p:blipFill>
        <p:spPr>
          <a:xfrm flipH="1">
            <a:off x="-4" y="-1"/>
            <a:ext cx="9160933" cy="5811093"/>
          </a:xfrm>
          <a:prstGeom prst="rect">
            <a:avLst/>
          </a:prstGeom>
        </p:spPr>
      </p:pic>
      <p:pic>
        <p:nvPicPr>
          <p:cNvPr id="7" name="Picture 6" descr="clip-18.png"/>
          <p:cNvPicPr>
            <a:picLocks noChangeAspect="1"/>
          </p:cNvPicPr>
          <p:nvPr/>
        </p:nvPicPr>
        <p:blipFill rotWithShape="1">
          <a:blip r:embed="rId4" cstate="email">
            <a:extLst>
              <a:ext uri="{28A0092B-C50C-407E-A947-70E740481C1C}">
                <a14:useLocalDpi xmlns:a14="http://schemas.microsoft.com/office/drawing/2010/main" val="0"/>
              </a:ext>
            </a:extLst>
          </a:blip>
          <a:srcRect l="-2678" r="18526"/>
          <a:stretch/>
        </p:blipFill>
        <p:spPr>
          <a:xfrm>
            <a:off x="5852160" y="518160"/>
            <a:ext cx="3308773" cy="3931920"/>
          </a:xfrm>
          <a:prstGeom prst="rect">
            <a:avLst/>
          </a:prstGeom>
        </p:spPr>
      </p:pic>
      <p:sp>
        <p:nvSpPr>
          <p:cNvPr id="4" name="Rectangle 3"/>
          <p:cNvSpPr/>
          <p:nvPr/>
        </p:nvSpPr>
        <p:spPr>
          <a:xfrm>
            <a:off x="0" y="5843940"/>
            <a:ext cx="9160933" cy="1047033"/>
          </a:xfrm>
          <a:prstGeom prst="rect">
            <a:avLst/>
          </a:prstGeom>
          <a:solidFill>
            <a:srgbClr val="3F4C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69455" y="5940882"/>
            <a:ext cx="8238323" cy="764312"/>
          </a:xfrm>
          <a:prstGeom prst="rect">
            <a:avLst/>
          </a:prstGeom>
        </p:spPr>
        <p:txBody>
          <a:bodyPr wrap="square">
            <a:spAutoFit/>
          </a:bodyPr>
          <a:lstStyle/>
          <a:p>
            <a:pPr>
              <a:lnSpc>
                <a:spcPct val="110000"/>
              </a:lnSpc>
            </a:pPr>
            <a:r>
              <a:rPr lang="en-US" sz="2000" dirty="0" smtClean="0">
                <a:solidFill>
                  <a:srgbClr val="FFFFFF"/>
                </a:solidFill>
                <a:latin typeface="Avenir Medium"/>
                <a:cs typeface="Avenir Medium"/>
              </a:rPr>
              <a:t>Seed improvements are driven by consumer demand, grower or gardener needs and evolving innovations.</a:t>
            </a:r>
            <a:endParaRPr lang="en-US" sz="2000" dirty="0">
              <a:solidFill>
                <a:srgbClr val="FFFFFF"/>
              </a:solidFill>
              <a:latin typeface="Avenir Medium"/>
              <a:cs typeface="Avenir Medium"/>
            </a:endParaRPr>
          </a:p>
        </p:txBody>
      </p:sp>
    </p:spTree>
    <p:extLst>
      <p:ext uri="{BB962C8B-B14F-4D97-AF65-F5344CB8AC3E}">
        <p14:creationId xmlns:p14="http://schemas.microsoft.com/office/powerpoint/2010/main" val="40134937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G_8717_1.jpg"/>
          <p:cNvPicPr>
            <a:picLocks noChangeAspect="1"/>
          </p:cNvPicPr>
          <p:nvPr/>
        </p:nvPicPr>
        <p:blipFill rotWithShape="1">
          <a:blip r:embed="rId3" cstate="email">
            <a:extLst>
              <a:ext uri="{28A0092B-C50C-407E-A947-70E740481C1C}">
                <a14:useLocalDpi xmlns:a14="http://schemas.microsoft.com/office/drawing/2010/main" val="0"/>
              </a:ext>
            </a:extLst>
          </a:blip>
          <a:srcRect b="4467"/>
          <a:stretch/>
        </p:blipFill>
        <p:spPr>
          <a:xfrm>
            <a:off x="0" y="-3033"/>
            <a:ext cx="9144000" cy="5823661"/>
          </a:xfrm>
          <a:prstGeom prst="rect">
            <a:avLst/>
          </a:prstGeom>
        </p:spPr>
      </p:pic>
      <p:pic>
        <p:nvPicPr>
          <p:cNvPr id="2" name="Picture 1" descr="ASTA ppt deck graphics-18.png"/>
          <p:cNvPicPr>
            <a:picLocks noChangeAspect="1"/>
          </p:cNvPicPr>
          <p:nvPr/>
        </p:nvPicPr>
        <p:blipFill rotWithShape="1">
          <a:blip r:embed="rId4" cstate="email">
            <a:extLst>
              <a:ext uri="{28A0092B-C50C-407E-A947-70E740481C1C}">
                <a14:useLocalDpi xmlns:a14="http://schemas.microsoft.com/office/drawing/2010/main" val="0"/>
              </a:ext>
            </a:extLst>
          </a:blip>
          <a:srcRect r="16279"/>
          <a:stretch/>
        </p:blipFill>
        <p:spPr>
          <a:xfrm>
            <a:off x="5852160" y="518160"/>
            <a:ext cx="3291840" cy="3931920"/>
          </a:xfrm>
          <a:prstGeom prst="rect">
            <a:avLst/>
          </a:prstGeom>
        </p:spPr>
      </p:pic>
      <p:sp>
        <p:nvSpPr>
          <p:cNvPr id="6" name="Rectangle 5"/>
          <p:cNvSpPr/>
          <p:nvPr/>
        </p:nvSpPr>
        <p:spPr>
          <a:xfrm>
            <a:off x="1" y="5843941"/>
            <a:ext cx="9143999" cy="1030992"/>
          </a:xfrm>
          <a:prstGeom prst="rect">
            <a:avLst/>
          </a:prstGeom>
          <a:solidFill>
            <a:srgbClr val="3F4C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369455" y="5940882"/>
            <a:ext cx="8591665" cy="764312"/>
          </a:xfrm>
          <a:prstGeom prst="rect">
            <a:avLst/>
          </a:prstGeom>
          <a:noFill/>
        </p:spPr>
        <p:txBody>
          <a:bodyPr wrap="square" rtlCol="0">
            <a:spAutoFit/>
          </a:bodyPr>
          <a:lstStyle/>
          <a:p>
            <a:pPr defTabSz="914400">
              <a:lnSpc>
                <a:spcPct val="110000"/>
              </a:lnSpc>
              <a:defRPr/>
            </a:pPr>
            <a:r>
              <a:rPr lang="en-US" sz="2000" dirty="0" smtClean="0">
                <a:solidFill>
                  <a:srgbClr val="FFFFFF"/>
                </a:solidFill>
                <a:latin typeface="Avenir Medium"/>
                <a:cs typeface="Avenir Medium"/>
              </a:rPr>
              <a:t>Breeders and researchers continue to improve plant breeding processes to create more desirable seed varieties.</a:t>
            </a:r>
            <a:endParaRPr lang="en-US" sz="2000" dirty="0">
              <a:solidFill>
                <a:srgbClr val="FFFFFF"/>
              </a:solidFill>
              <a:latin typeface="Avenir Medium"/>
              <a:cs typeface="Avenir Medium"/>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SC_6183.jpg"/>
          <p:cNvPicPr>
            <a:picLocks noChangeAspect="1"/>
          </p:cNvPicPr>
          <p:nvPr/>
        </p:nvPicPr>
        <p:blipFill rotWithShape="1">
          <a:blip r:embed="rId3" cstate="email">
            <a:extLst>
              <a:ext uri="{28A0092B-C50C-407E-A947-70E740481C1C}">
                <a14:useLocalDpi xmlns:a14="http://schemas.microsoft.com/office/drawing/2010/main" val="0"/>
              </a:ext>
            </a:extLst>
          </a:blip>
          <a:srcRect l="1671" t="52591" r="3637" b="7280"/>
          <a:stretch/>
        </p:blipFill>
        <p:spPr>
          <a:xfrm flipH="1">
            <a:off x="-1" y="0"/>
            <a:ext cx="9144000" cy="5804863"/>
          </a:xfrm>
          <a:prstGeom prst="rect">
            <a:avLst/>
          </a:prstGeom>
        </p:spPr>
      </p:pic>
      <p:sp>
        <p:nvSpPr>
          <p:cNvPr id="7" name="Rectangle 6"/>
          <p:cNvSpPr/>
          <p:nvPr/>
        </p:nvSpPr>
        <p:spPr>
          <a:xfrm>
            <a:off x="1" y="5855516"/>
            <a:ext cx="9143999" cy="1030992"/>
          </a:xfrm>
          <a:prstGeom prst="rect">
            <a:avLst/>
          </a:prstGeom>
          <a:solidFill>
            <a:srgbClr val="3F4C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69455" y="5952457"/>
            <a:ext cx="8238323" cy="764312"/>
          </a:xfrm>
          <a:prstGeom prst="rect">
            <a:avLst/>
          </a:prstGeom>
        </p:spPr>
        <p:txBody>
          <a:bodyPr wrap="square">
            <a:spAutoFit/>
          </a:bodyPr>
          <a:lstStyle/>
          <a:p>
            <a:pPr>
              <a:lnSpc>
                <a:spcPct val="110000"/>
              </a:lnSpc>
            </a:pPr>
            <a:r>
              <a:rPr lang="en-US" sz="2000" dirty="0">
                <a:solidFill>
                  <a:srgbClr val="FFFFFF"/>
                </a:solidFill>
                <a:latin typeface="Avenir Medium"/>
                <a:cs typeface="Avenir Medium"/>
              </a:rPr>
              <a:t>Plant </a:t>
            </a:r>
            <a:r>
              <a:rPr lang="en-US" sz="2000" dirty="0" smtClean="0">
                <a:solidFill>
                  <a:srgbClr val="FFFFFF"/>
                </a:solidFill>
                <a:latin typeface="Avenir Medium"/>
                <a:cs typeface="Avenir Medium"/>
              </a:rPr>
              <a:t>breeders today have access to an incredible array of genetic information from both commercial and wild plant varieties.</a:t>
            </a:r>
          </a:p>
        </p:txBody>
      </p:sp>
      <p:pic>
        <p:nvPicPr>
          <p:cNvPr id="6" name="Picture 5" descr="genome-17.png"/>
          <p:cNvPicPr>
            <a:picLocks noChangeAspect="1"/>
          </p:cNvPicPr>
          <p:nvPr/>
        </p:nvPicPr>
        <p:blipFill rotWithShape="1">
          <a:blip r:embed="rId4" cstate="email">
            <a:extLst>
              <a:ext uri="{28A0092B-C50C-407E-A947-70E740481C1C}">
                <a14:useLocalDpi xmlns:a14="http://schemas.microsoft.com/office/drawing/2010/main" val="0"/>
              </a:ext>
            </a:extLst>
          </a:blip>
          <a:srcRect r="15845"/>
          <a:stretch/>
        </p:blipFill>
        <p:spPr>
          <a:xfrm>
            <a:off x="5852160" y="518160"/>
            <a:ext cx="3291840" cy="39116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SC_3342_1.jpg"/>
          <p:cNvPicPr>
            <a:picLocks noChangeAspect="1"/>
          </p:cNvPicPr>
          <p:nvPr/>
        </p:nvPicPr>
        <p:blipFill rotWithShape="1">
          <a:blip r:embed="rId3" cstate="email">
            <a:extLst>
              <a:ext uri="{28A0092B-C50C-407E-A947-70E740481C1C}">
                <a14:useLocalDpi xmlns:a14="http://schemas.microsoft.com/office/drawing/2010/main" val="0"/>
              </a:ext>
            </a:extLst>
          </a:blip>
          <a:srcRect t="673" b="4125"/>
          <a:stretch/>
        </p:blipFill>
        <p:spPr>
          <a:xfrm flipH="1">
            <a:off x="0" y="0"/>
            <a:ext cx="9144000" cy="5811094"/>
          </a:xfrm>
          <a:prstGeom prst="rect">
            <a:avLst/>
          </a:prstGeom>
        </p:spPr>
      </p:pic>
      <p:pic>
        <p:nvPicPr>
          <p:cNvPr id="2" name="Picture 1" descr="ASTA ppt deck graphics-27.png"/>
          <p:cNvPicPr>
            <a:picLocks noChangeAspect="1"/>
          </p:cNvPicPr>
          <p:nvPr/>
        </p:nvPicPr>
        <p:blipFill rotWithShape="1">
          <a:blip r:embed="rId4" cstate="email">
            <a:extLst>
              <a:ext uri="{28A0092B-C50C-407E-A947-70E740481C1C}">
                <a14:useLocalDpi xmlns:a14="http://schemas.microsoft.com/office/drawing/2010/main" val="0"/>
              </a:ext>
            </a:extLst>
          </a:blip>
          <a:srcRect r="15544"/>
          <a:stretch/>
        </p:blipFill>
        <p:spPr>
          <a:xfrm>
            <a:off x="5852160" y="518160"/>
            <a:ext cx="3291840" cy="3897690"/>
          </a:xfrm>
          <a:prstGeom prst="rect">
            <a:avLst/>
          </a:prstGeom>
        </p:spPr>
      </p:pic>
      <p:sp>
        <p:nvSpPr>
          <p:cNvPr id="5" name="Rectangle 4"/>
          <p:cNvSpPr/>
          <p:nvPr/>
        </p:nvSpPr>
        <p:spPr>
          <a:xfrm>
            <a:off x="1" y="5843941"/>
            <a:ext cx="9143999" cy="1030992"/>
          </a:xfrm>
          <a:prstGeom prst="rect">
            <a:avLst/>
          </a:prstGeom>
          <a:solidFill>
            <a:srgbClr val="3F4C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69455" y="5940882"/>
            <a:ext cx="8238323" cy="764312"/>
          </a:xfrm>
          <a:prstGeom prst="rect">
            <a:avLst/>
          </a:prstGeom>
        </p:spPr>
        <p:txBody>
          <a:bodyPr wrap="square">
            <a:spAutoFit/>
          </a:bodyPr>
          <a:lstStyle/>
          <a:p>
            <a:pPr>
              <a:lnSpc>
                <a:spcPct val="110000"/>
              </a:lnSpc>
            </a:pPr>
            <a:r>
              <a:rPr lang="en-US" sz="2000" dirty="0" smtClean="0">
                <a:solidFill>
                  <a:srgbClr val="FFFFFF"/>
                </a:solidFill>
                <a:latin typeface="Avenir Medium"/>
                <a:cs typeface="Avenir Medium"/>
              </a:rPr>
              <a:t>Plant breeders use precise methods to enhance or minimize specific plant qualities.</a:t>
            </a:r>
            <a:endParaRPr lang="en-US" sz="2000" dirty="0">
              <a:solidFill>
                <a:srgbClr val="FFFFFF"/>
              </a:solidFill>
              <a:latin typeface="Avenir Medium"/>
              <a:cs typeface="Avenir Medium"/>
            </a:endParaRPr>
          </a:p>
        </p:txBody>
      </p:sp>
    </p:spTree>
    <p:extLst>
      <p:ext uri="{BB962C8B-B14F-4D97-AF65-F5344CB8AC3E}">
        <p14:creationId xmlns:p14="http://schemas.microsoft.com/office/powerpoint/2010/main" val="17703637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alettes1_wide-c6cd827158d5dac8bfbab2163663a43e92ba24f5.jpg"/>
          <p:cNvPicPr>
            <a:picLocks noChangeAspect="1"/>
          </p:cNvPicPr>
          <p:nvPr/>
        </p:nvPicPr>
        <p:blipFill rotWithShape="1">
          <a:blip r:embed="rId3" cstate="email">
            <a:extLst>
              <a:ext uri="{28A0092B-C50C-407E-A947-70E740481C1C}">
                <a14:useLocalDpi xmlns:a14="http://schemas.microsoft.com/office/drawing/2010/main" val="0"/>
              </a:ext>
            </a:extLst>
          </a:blip>
          <a:srcRect r="25384"/>
          <a:stretch/>
        </p:blipFill>
        <p:spPr>
          <a:xfrm>
            <a:off x="4393327" y="3295829"/>
            <a:ext cx="4750673" cy="3579103"/>
          </a:xfrm>
          <a:prstGeom prst="rect">
            <a:avLst/>
          </a:prstGeom>
        </p:spPr>
      </p:pic>
      <p:pic>
        <p:nvPicPr>
          <p:cNvPr id="20" name="Picture 19" descr="GettyImages-556438867.jpg"/>
          <p:cNvPicPr>
            <a:picLocks noChangeAspect="1"/>
          </p:cNvPicPr>
          <p:nvPr/>
        </p:nvPicPr>
        <p:blipFill rotWithShape="1">
          <a:blip r:embed="rId4" cstate="email">
            <a:extLst>
              <a:ext uri="{28A0092B-C50C-407E-A947-70E740481C1C}">
                <a14:useLocalDpi xmlns:a14="http://schemas.microsoft.com/office/drawing/2010/main" val="0"/>
              </a:ext>
            </a:extLst>
          </a:blip>
          <a:srcRect l="10628" t="24991" r="33471" b="32353"/>
          <a:stretch/>
        </p:blipFill>
        <p:spPr>
          <a:xfrm>
            <a:off x="6175366" y="708940"/>
            <a:ext cx="2968634" cy="2925323"/>
          </a:xfrm>
          <a:prstGeom prst="rect">
            <a:avLst/>
          </a:prstGeom>
        </p:spPr>
      </p:pic>
      <p:pic>
        <p:nvPicPr>
          <p:cNvPr id="12" name="Picture 11" descr="GettyImages-556438933.jpg"/>
          <p:cNvPicPr>
            <a:picLocks noChangeAspect="1"/>
          </p:cNvPicPr>
          <p:nvPr/>
        </p:nvPicPr>
        <p:blipFill rotWithShape="1">
          <a:blip r:embed="rId5" cstate="email">
            <a:extLst>
              <a:ext uri="{28A0092B-C50C-407E-A947-70E740481C1C}">
                <a14:useLocalDpi xmlns:a14="http://schemas.microsoft.com/office/drawing/2010/main" val="0"/>
              </a:ext>
            </a:extLst>
          </a:blip>
          <a:srcRect l="9243" t="8022" r="16661" b="22063"/>
          <a:stretch/>
        </p:blipFill>
        <p:spPr>
          <a:xfrm>
            <a:off x="3061358" y="708940"/>
            <a:ext cx="3078819" cy="3751300"/>
          </a:xfrm>
          <a:prstGeom prst="rect">
            <a:avLst/>
          </a:prstGeom>
        </p:spPr>
      </p:pic>
      <p:pic>
        <p:nvPicPr>
          <p:cNvPr id="18" name="Picture 17" descr="GettyImages-168837282.jpg"/>
          <p:cNvPicPr>
            <a:picLocks noChangeAspect="1"/>
          </p:cNvPicPr>
          <p:nvPr/>
        </p:nvPicPr>
        <p:blipFill rotWithShape="1">
          <a:blip r:embed="rId6" cstate="email">
            <a:extLst>
              <a:ext uri="{28A0092B-C50C-407E-A947-70E740481C1C}">
                <a14:useLocalDpi xmlns:a14="http://schemas.microsoft.com/office/drawing/2010/main" val="0"/>
              </a:ext>
            </a:extLst>
          </a:blip>
          <a:srcRect l="12144" t="25838" r="38587" b="11744"/>
          <a:stretch/>
        </p:blipFill>
        <p:spPr>
          <a:xfrm>
            <a:off x="5682" y="708940"/>
            <a:ext cx="3101398" cy="2948630"/>
          </a:xfrm>
          <a:prstGeom prst="rect">
            <a:avLst/>
          </a:prstGeom>
        </p:spPr>
      </p:pic>
      <p:pic>
        <p:nvPicPr>
          <p:cNvPr id="19" name="Picture 18" descr="GettyImages-179540865.jpg"/>
          <p:cNvPicPr>
            <a:picLocks noChangeAspect="1"/>
          </p:cNvPicPr>
          <p:nvPr/>
        </p:nvPicPr>
        <p:blipFill rotWithShape="1">
          <a:blip r:embed="rId7" cstate="email">
            <a:extLst>
              <a:ext uri="{28A0092B-C50C-407E-A947-70E740481C1C}">
                <a14:useLocalDpi xmlns:a14="http://schemas.microsoft.com/office/drawing/2010/main" val="0"/>
              </a:ext>
            </a:extLst>
          </a:blip>
          <a:srcRect l="14590" t="38684" r="11209" b="931"/>
          <a:stretch/>
        </p:blipFill>
        <p:spPr>
          <a:xfrm>
            <a:off x="5682" y="3624723"/>
            <a:ext cx="3101398" cy="3233276"/>
          </a:xfrm>
          <a:prstGeom prst="rect">
            <a:avLst/>
          </a:prstGeom>
        </p:spPr>
      </p:pic>
      <p:pic>
        <p:nvPicPr>
          <p:cNvPr id="22" name="Picture 21" descr="GettyImages-532881345.jpg"/>
          <p:cNvPicPr>
            <a:picLocks noChangeAspect="1"/>
          </p:cNvPicPr>
          <p:nvPr/>
        </p:nvPicPr>
        <p:blipFill rotWithShape="1">
          <a:blip r:embed="rId8" cstate="email">
            <a:extLst>
              <a:ext uri="{28A0092B-C50C-407E-A947-70E740481C1C}">
                <a14:useLocalDpi xmlns:a14="http://schemas.microsoft.com/office/drawing/2010/main" val="0"/>
              </a:ext>
            </a:extLst>
          </a:blip>
          <a:srcRect l="32720" t="8850" r="14791" b="33357"/>
          <a:stretch/>
        </p:blipFill>
        <p:spPr>
          <a:xfrm>
            <a:off x="3076695" y="4299050"/>
            <a:ext cx="3098671" cy="2558950"/>
          </a:xfrm>
          <a:prstGeom prst="rect">
            <a:avLst/>
          </a:prstGeom>
        </p:spPr>
      </p:pic>
      <p:sp>
        <p:nvSpPr>
          <p:cNvPr id="11" name="Rectangle 10"/>
          <p:cNvSpPr/>
          <p:nvPr/>
        </p:nvSpPr>
        <p:spPr>
          <a:xfrm flipH="1">
            <a:off x="3061358" y="172606"/>
            <a:ext cx="45719" cy="67023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rot="5400000" flipH="1">
            <a:off x="7617169" y="2123074"/>
            <a:ext cx="49840" cy="30038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rot="5400000" flipH="1">
            <a:off x="5536429" y="3695301"/>
            <a:ext cx="45719" cy="11617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rot="5400000" flipH="1">
            <a:off x="1515523" y="2091740"/>
            <a:ext cx="49840" cy="30664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flipH="1">
            <a:off x="6129647" y="172606"/>
            <a:ext cx="45719" cy="67023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rot="5400000" flipH="1">
            <a:off x="3634725" y="3695301"/>
            <a:ext cx="45719" cy="11617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itle 1"/>
          <p:cNvSpPr txBox="1">
            <a:spLocks/>
          </p:cNvSpPr>
          <p:nvPr/>
        </p:nvSpPr>
        <p:spPr>
          <a:xfrm>
            <a:off x="288175" y="811879"/>
            <a:ext cx="1469505" cy="419186"/>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rgbClr val="FFFFFF"/>
                </a:solidFill>
                <a:latin typeface="+mj-lt"/>
                <a:ea typeface="+mj-ea"/>
                <a:cs typeface="+mj-cs"/>
              </a:defRPr>
            </a:lvl1pPr>
          </a:lstStyle>
          <a:p>
            <a:r>
              <a:rPr lang="en-US" sz="1600" b="1" spc="100" dirty="0" smtClean="0">
                <a:solidFill>
                  <a:schemeClr val="bg1"/>
                </a:solidFill>
                <a:latin typeface="Avenir Black"/>
                <a:cs typeface="Avenir Black"/>
              </a:rPr>
              <a:t>CABBAGE</a:t>
            </a:r>
            <a:endParaRPr lang="en-US" sz="1600" b="1" spc="100" dirty="0">
              <a:solidFill>
                <a:schemeClr val="bg1"/>
              </a:solidFill>
              <a:latin typeface="Avenir Black"/>
              <a:cs typeface="Avenir Black"/>
            </a:endParaRPr>
          </a:p>
        </p:txBody>
      </p:sp>
      <p:sp>
        <p:nvSpPr>
          <p:cNvPr id="27" name="Title 1"/>
          <p:cNvSpPr txBox="1">
            <a:spLocks/>
          </p:cNvSpPr>
          <p:nvPr/>
        </p:nvSpPr>
        <p:spPr>
          <a:xfrm>
            <a:off x="3285375" y="822039"/>
            <a:ext cx="2561674" cy="419186"/>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rgbClr val="FFFFFF"/>
                </a:solidFill>
                <a:latin typeface="+mj-lt"/>
                <a:ea typeface="+mj-ea"/>
                <a:cs typeface="+mj-cs"/>
              </a:defRPr>
            </a:lvl1pPr>
          </a:lstStyle>
          <a:p>
            <a:r>
              <a:rPr lang="en-US" sz="1600" b="1" spc="100" dirty="0" smtClean="0">
                <a:solidFill>
                  <a:schemeClr val="bg1"/>
                </a:solidFill>
                <a:latin typeface="Avenir Black"/>
                <a:cs typeface="Avenir Black"/>
              </a:rPr>
              <a:t>BRUSSEL SPROUTS</a:t>
            </a:r>
            <a:endParaRPr lang="en-US" sz="1600" b="1" spc="100" dirty="0">
              <a:solidFill>
                <a:schemeClr val="bg1"/>
              </a:solidFill>
              <a:latin typeface="Avenir Black"/>
              <a:cs typeface="Avenir Black"/>
            </a:endParaRPr>
          </a:p>
        </p:txBody>
      </p:sp>
      <p:sp>
        <p:nvSpPr>
          <p:cNvPr id="28" name="Title 1"/>
          <p:cNvSpPr txBox="1">
            <a:spLocks/>
          </p:cNvSpPr>
          <p:nvPr/>
        </p:nvSpPr>
        <p:spPr>
          <a:xfrm>
            <a:off x="288175" y="6211934"/>
            <a:ext cx="1469505" cy="419186"/>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rgbClr val="FFFFFF"/>
                </a:solidFill>
                <a:latin typeface="+mj-lt"/>
                <a:ea typeface="+mj-ea"/>
                <a:cs typeface="+mj-cs"/>
              </a:defRPr>
            </a:lvl1pPr>
          </a:lstStyle>
          <a:p>
            <a:r>
              <a:rPr lang="en-US" sz="1600" b="1" spc="100" dirty="0" smtClean="0">
                <a:solidFill>
                  <a:schemeClr val="bg1"/>
                </a:solidFill>
                <a:latin typeface="Avenir Black"/>
                <a:cs typeface="Avenir Black"/>
              </a:rPr>
              <a:t>KALE</a:t>
            </a:r>
            <a:endParaRPr lang="en-US" sz="1600" b="1" spc="100" dirty="0">
              <a:solidFill>
                <a:schemeClr val="bg1"/>
              </a:solidFill>
              <a:latin typeface="Avenir Black"/>
              <a:cs typeface="Avenir Black"/>
            </a:endParaRPr>
          </a:p>
        </p:txBody>
      </p:sp>
      <p:sp>
        <p:nvSpPr>
          <p:cNvPr id="29" name="Title 1"/>
          <p:cNvSpPr txBox="1">
            <a:spLocks/>
          </p:cNvSpPr>
          <p:nvPr/>
        </p:nvSpPr>
        <p:spPr>
          <a:xfrm>
            <a:off x="3285375" y="6211934"/>
            <a:ext cx="1469505" cy="419186"/>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rgbClr val="FFFFFF"/>
                </a:solidFill>
                <a:latin typeface="+mj-lt"/>
                <a:ea typeface="+mj-ea"/>
                <a:cs typeface="+mj-cs"/>
              </a:defRPr>
            </a:lvl1pPr>
          </a:lstStyle>
          <a:p>
            <a:r>
              <a:rPr lang="en-US" sz="1600" b="1" spc="100" dirty="0" smtClean="0">
                <a:solidFill>
                  <a:schemeClr val="bg1"/>
                </a:solidFill>
                <a:latin typeface="Avenir Black"/>
                <a:cs typeface="Avenir Black"/>
              </a:rPr>
              <a:t>BROCCOLI</a:t>
            </a:r>
            <a:endParaRPr lang="en-US" sz="1600" b="1" spc="100" dirty="0">
              <a:solidFill>
                <a:schemeClr val="bg1"/>
              </a:solidFill>
              <a:latin typeface="Avenir Black"/>
              <a:cs typeface="Avenir Black"/>
            </a:endParaRPr>
          </a:p>
        </p:txBody>
      </p:sp>
      <p:sp>
        <p:nvSpPr>
          <p:cNvPr id="30" name="Title 1"/>
          <p:cNvSpPr txBox="1">
            <a:spLocks/>
          </p:cNvSpPr>
          <p:nvPr/>
        </p:nvSpPr>
        <p:spPr>
          <a:xfrm>
            <a:off x="6404495" y="811879"/>
            <a:ext cx="2561674" cy="419186"/>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rgbClr val="FFFFFF"/>
                </a:solidFill>
                <a:latin typeface="+mj-lt"/>
                <a:ea typeface="+mj-ea"/>
                <a:cs typeface="+mj-cs"/>
              </a:defRPr>
            </a:lvl1pPr>
          </a:lstStyle>
          <a:p>
            <a:r>
              <a:rPr lang="en-US" sz="1600" b="1" spc="100" dirty="0" smtClean="0">
                <a:solidFill>
                  <a:schemeClr val="bg1"/>
                </a:solidFill>
                <a:latin typeface="Avenir Black"/>
                <a:cs typeface="Avenir Black"/>
              </a:rPr>
              <a:t>CAULIFLOWER</a:t>
            </a:r>
            <a:endParaRPr lang="en-US" sz="1600" b="1" spc="100" dirty="0">
              <a:solidFill>
                <a:schemeClr val="bg1"/>
              </a:solidFill>
              <a:latin typeface="Avenir Black"/>
              <a:cs typeface="Avenir Black"/>
            </a:endParaRPr>
          </a:p>
        </p:txBody>
      </p:sp>
      <p:sp>
        <p:nvSpPr>
          <p:cNvPr id="31" name="Title 1"/>
          <p:cNvSpPr txBox="1">
            <a:spLocks/>
          </p:cNvSpPr>
          <p:nvPr/>
        </p:nvSpPr>
        <p:spPr>
          <a:xfrm>
            <a:off x="6404495" y="6211934"/>
            <a:ext cx="1469505" cy="419186"/>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rgbClr val="FFFFFF"/>
                </a:solidFill>
                <a:latin typeface="+mj-lt"/>
                <a:ea typeface="+mj-ea"/>
                <a:cs typeface="+mj-cs"/>
              </a:defRPr>
            </a:lvl1pPr>
          </a:lstStyle>
          <a:p>
            <a:r>
              <a:rPr lang="en-US" sz="1600" b="1" spc="100" dirty="0" smtClean="0">
                <a:solidFill>
                  <a:schemeClr val="bg1"/>
                </a:solidFill>
                <a:latin typeface="Avenir Black"/>
                <a:cs typeface="Avenir Black"/>
              </a:rPr>
              <a:t>KALETTES</a:t>
            </a:r>
            <a:endParaRPr lang="en-US" sz="1600" b="1" spc="100" dirty="0">
              <a:solidFill>
                <a:schemeClr val="bg1"/>
              </a:solidFill>
              <a:latin typeface="Avenir Black"/>
              <a:cs typeface="Avenir Black"/>
            </a:endParaRPr>
          </a:p>
        </p:txBody>
      </p:sp>
      <p:pic>
        <p:nvPicPr>
          <p:cNvPr id="3" name="Picture 2" descr="MUSTARD-10.png"/>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3129170" y="2745272"/>
            <a:ext cx="2958532" cy="3060050"/>
          </a:xfrm>
          <a:prstGeom prst="rect">
            <a:avLst/>
          </a:prstGeom>
        </p:spPr>
      </p:pic>
      <p:sp>
        <p:nvSpPr>
          <p:cNvPr id="25" name="Rectangle 24"/>
          <p:cNvSpPr/>
          <p:nvPr/>
        </p:nvSpPr>
        <p:spPr>
          <a:xfrm>
            <a:off x="-1" y="1"/>
            <a:ext cx="9143999" cy="676092"/>
          </a:xfrm>
          <a:prstGeom prst="rect">
            <a:avLst/>
          </a:prstGeom>
          <a:solidFill>
            <a:srgbClr val="3F4C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369455" y="84612"/>
            <a:ext cx="8774545" cy="430887"/>
          </a:xfrm>
          <a:prstGeom prst="rect">
            <a:avLst/>
          </a:prstGeom>
        </p:spPr>
        <p:txBody>
          <a:bodyPr wrap="square">
            <a:spAutoFit/>
          </a:bodyPr>
          <a:lstStyle/>
          <a:p>
            <a:pPr>
              <a:lnSpc>
                <a:spcPct val="110000"/>
              </a:lnSpc>
            </a:pPr>
            <a:r>
              <a:rPr lang="en-US" sz="2000" dirty="0" smtClean="0">
                <a:solidFill>
                  <a:srgbClr val="FFFFFF"/>
                </a:solidFill>
                <a:latin typeface="Avenir Medium"/>
                <a:cs typeface="Avenir Medium"/>
              </a:rPr>
              <a:t>Plant breeding has resulted in new varieties of fruits and vegetables. </a:t>
            </a:r>
            <a:endParaRPr lang="en-US" sz="2000" dirty="0">
              <a:solidFill>
                <a:srgbClr val="FFFFFF"/>
              </a:solidFill>
              <a:latin typeface="Avenir Medium"/>
              <a:cs typeface="Avenir Medium"/>
            </a:endParaRPr>
          </a:p>
        </p:txBody>
      </p:sp>
    </p:spTree>
    <p:extLst>
      <p:ext uri="{BB962C8B-B14F-4D97-AF65-F5344CB8AC3E}">
        <p14:creationId xmlns:p14="http://schemas.microsoft.com/office/powerpoint/2010/main" val="14469307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2369"/>
            <a:ext cx="9143999" cy="673723"/>
          </a:xfrm>
          <a:prstGeom prst="rect">
            <a:avLst/>
          </a:prstGeom>
          <a:solidFill>
            <a:srgbClr val="3F4C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F4C57"/>
              </a:solidFill>
            </a:endParaRPr>
          </a:p>
        </p:txBody>
      </p:sp>
      <p:sp>
        <p:nvSpPr>
          <p:cNvPr id="3" name="Title 2"/>
          <p:cNvSpPr>
            <a:spLocks noGrp="1"/>
          </p:cNvSpPr>
          <p:nvPr>
            <p:ph type="title" idx="4294967295"/>
          </p:nvPr>
        </p:nvSpPr>
        <p:spPr>
          <a:xfrm>
            <a:off x="348261" y="132237"/>
            <a:ext cx="8229600" cy="451406"/>
          </a:xfrm>
          <a:prstGeom prst="rect">
            <a:avLst/>
          </a:prstGeom>
        </p:spPr>
        <p:txBody>
          <a:bodyPr/>
          <a:lstStyle/>
          <a:p>
            <a:pPr algn="l"/>
            <a:r>
              <a:rPr lang="en-US" sz="2000" dirty="0" smtClean="0">
                <a:solidFill>
                  <a:schemeClr val="bg1"/>
                </a:solidFill>
                <a:latin typeface="Avenir Medium"/>
                <a:cs typeface="Avenir Medium"/>
              </a:rPr>
              <a:t>Usage Instructions and Best Practices</a:t>
            </a:r>
            <a:endParaRPr lang="en-US" sz="2000" dirty="0">
              <a:solidFill>
                <a:schemeClr val="bg1"/>
              </a:solidFill>
              <a:latin typeface="Avenir Medium"/>
              <a:cs typeface="Avenir Medium"/>
            </a:endParaRPr>
          </a:p>
        </p:txBody>
      </p:sp>
      <p:sp>
        <p:nvSpPr>
          <p:cNvPr id="4" name="Content Placeholder 3"/>
          <p:cNvSpPr>
            <a:spLocks noGrp="1"/>
          </p:cNvSpPr>
          <p:nvPr>
            <p:ph idx="4294967295"/>
          </p:nvPr>
        </p:nvSpPr>
        <p:spPr>
          <a:xfrm>
            <a:off x="348261" y="865188"/>
            <a:ext cx="8229600" cy="5311775"/>
          </a:xfrm>
          <a:prstGeom prst="rect">
            <a:avLst/>
          </a:prstGeom>
        </p:spPr>
        <p:txBody>
          <a:bodyPr>
            <a:normAutofit/>
          </a:bodyPr>
          <a:lstStyle/>
          <a:p>
            <a:pPr>
              <a:buNone/>
            </a:pPr>
            <a:r>
              <a:rPr lang="en-US" sz="1900" b="1" dirty="0" smtClean="0">
                <a:solidFill>
                  <a:srgbClr val="3F4C57"/>
                </a:solidFill>
                <a:latin typeface="Avenir Medium"/>
                <a:cs typeface="Avenir Medium"/>
              </a:rPr>
              <a:t>Preparing for a Presentation: Questions to Think About </a:t>
            </a:r>
          </a:p>
          <a:p>
            <a:r>
              <a:rPr lang="en-US" sz="1900" dirty="0" smtClean="0">
                <a:solidFill>
                  <a:srgbClr val="3F4C57"/>
                </a:solidFill>
                <a:latin typeface="Avenir Medium"/>
                <a:cs typeface="Avenir Medium"/>
              </a:rPr>
              <a:t>What’s the mission of the group/organization?</a:t>
            </a:r>
          </a:p>
          <a:p>
            <a:r>
              <a:rPr lang="en-US" sz="1900" dirty="0" smtClean="0">
                <a:solidFill>
                  <a:srgbClr val="3F4C57"/>
                </a:solidFill>
                <a:latin typeface="Avenir Medium"/>
                <a:cs typeface="Avenir Medium"/>
              </a:rPr>
              <a:t>What’s in it for them?</a:t>
            </a:r>
          </a:p>
          <a:p>
            <a:r>
              <a:rPr lang="en-US" sz="1900" dirty="0" smtClean="0">
                <a:solidFill>
                  <a:srgbClr val="3F4C57"/>
                </a:solidFill>
                <a:latin typeface="Avenir Medium"/>
                <a:cs typeface="Avenir Medium"/>
              </a:rPr>
              <a:t>What’s the bottom line message you want them to take away from the presentation?</a:t>
            </a:r>
          </a:p>
          <a:p>
            <a:r>
              <a:rPr lang="en-US" sz="1900" dirty="0" smtClean="0">
                <a:solidFill>
                  <a:srgbClr val="3F4C57"/>
                </a:solidFill>
                <a:latin typeface="Avenir Medium"/>
                <a:cs typeface="Avenir Medium"/>
              </a:rPr>
              <a:t>Which topics should be the focus (i.e. environment, economy, health &amp; wellness, innovation, GMOs, IP, </a:t>
            </a:r>
            <a:r>
              <a:rPr lang="en-US" sz="1900" dirty="0" err="1" smtClean="0">
                <a:solidFill>
                  <a:srgbClr val="3F4C57"/>
                </a:solidFill>
                <a:latin typeface="Avenir Medium"/>
                <a:cs typeface="Avenir Medium"/>
              </a:rPr>
              <a:t>etc</a:t>
            </a:r>
            <a:r>
              <a:rPr lang="en-US" sz="1900" dirty="0" smtClean="0">
                <a:solidFill>
                  <a:srgbClr val="3F4C57"/>
                </a:solidFill>
                <a:latin typeface="Avenir Medium"/>
                <a:cs typeface="Avenir Medium"/>
              </a:rPr>
              <a:t>)?</a:t>
            </a:r>
          </a:p>
          <a:p>
            <a:r>
              <a:rPr lang="en-US" sz="1900" dirty="0" smtClean="0">
                <a:solidFill>
                  <a:srgbClr val="3F4C57"/>
                </a:solidFill>
                <a:latin typeface="Avenir Medium"/>
                <a:cs typeface="Avenir Medium"/>
              </a:rPr>
              <a:t>Which modules will you use? </a:t>
            </a:r>
          </a:p>
          <a:p>
            <a:r>
              <a:rPr lang="en-US" sz="1900" dirty="0" smtClean="0">
                <a:solidFill>
                  <a:srgbClr val="3F4C57"/>
                </a:solidFill>
                <a:latin typeface="Avenir Medium"/>
                <a:cs typeface="Avenir Medium"/>
              </a:rPr>
              <a:t>Which slides/images will you show/hide?  </a:t>
            </a:r>
          </a:p>
          <a:p>
            <a:r>
              <a:rPr lang="en-US" sz="1900" dirty="0" smtClean="0">
                <a:solidFill>
                  <a:srgbClr val="3F4C57"/>
                </a:solidFill>
                <a:latin typeface="Avenir Medium"/>
                <a:cs typeface="Avenir Medium"/>
              </a:rPr>
              <a:t>What types of questions do you anticipate? </a:t>
            </a:r>
          </a:p>
          <a:p>
            <a:r>
              <a:rPr lang="en-US" sz="1900" dirty="0" smtClean="0">
                <a:solidFill>
                  <a:srgbClr val="3F4C57"/>
                </a:solidFill>
                <a:latin typeface="Avenir Medium"/>
                <a:cs typeface="Avenir Medium"/>
              </a:rPr>
              <a:t>What’s your “ask”/call to action? </a:t>
            </a:r>
          </a:p>
          <a:p>
            <a:pPr lvl="1"/>
            <a:r>
              <a:rPr lang="en-US" sz="1500" dirty="0" smtClean="0">
                <a:solidFill>
                  <a:srgbClr val="3F4C57"/>
                </a:solidFill>
                <a:latin typeface="Avenir Medium"/>
                <a:cs typeface="Avenir Medium"/>
              </a:rPr>
              <a:t>Help share the message? </a:t>
            </a:r>
          </a:p>
          <a:p>
            <a:pPr lvl="1"/>
            <a:r>
              <a:rPr lang="en-US" sz="1500" dirty="0" smtClean="0">
                <a:solidFill>
                  <a:srgbClr val="3F4C57"/>
                </a:solidFill>
                <a:latin typeface="Avenir Medium"/>
                <a:cs typeface="Avenir Medium"/>
              </a:rPr>
              <a:t>Opportunities for collaboration? </a:t>
            </a:r>
          </a:p>
        </p:txBody>
      </p:sp>
      <p:pic>
        <p:nvPicPr>
          <p:cNvPr id="5" name="Picture 4" descr="ASTA logo.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899400" y="6013222"/>
            <a:ext cx="848015" cy="514065"/>
          </a:xfrm>
          <a:prstGeom prst="rect">
            <a:avLst/>
          </a:prstGeom>
        </p:spPr>
      </p:pic>
    </p:spTree>
    <p:extLst>
      <p:ext uri="{BB962C8B-B14F-4D97-AF65-F5344CB8AC3E}">
        <p14:creationId xmlns:p14="http://schemas.microsoft.com/office/powerpoint/2010/main" val="1561765015"/>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DSC_9910_1.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flipH="1">
            <a:off x="0" y="753894"/>
            <a:ext cx="9144000" cy="6104106"/>
          </a:xfrm>
          <a:prstGeom prst="rect">
            <a:avLst/>
          </a:prstGeom>
        </p:spPr>
      </p:pic>
      <p:sp>
        <p:nvSpPr>
          <p:cNvPr id="3" name="Content Placeholder 2"/>
          <p:cNvSpPr txBox="1">
            <a:spLocks/>
          </p:cNvSpPr>
          <p:nvPr/>
        </p:nvSpPr>
        <p:spPr>
          <a:xfrm>
            <a:off x="369455" y="4577527"/>
            <a:ext cx="4321175" cy="193248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900" dirty="0" smtClean="0">
                <a:solidFill>
                  <a:schemeClr val="bg1"/>
                </a:solidFill>
                <a:latin typeface="Avenir Book"/>
                <a:cs typeface="Avenir Book"/>
              </a:rPr>
              <a:t>Consistent harvests</a:t>
            </a:r>
          </a:p>
          <a:p>
            <a:r>
              <a:rPr lang="en-US" sz="1900" dirty="0" smtClean="0">
                <a:solidFill>
                  <a:schemeClr val="bg1"/>
                </a:solidFill>
                <a:latin typeface="Avenir Book"/>
                <a:cs typeface="Avenir Book"/>
              </a:rPr>
              <a:t>Affordable food</a:t>
            </a:r>
          </a:p>
          <a:p>
            <a:r>
              <a:rPr lang="en-US" sz="1900" dirty="0" smtClean="0">
                <a:solidFill>
                  <a:schemeClr val="bg1"/>
                </a:solidFill>
                <a:latin typeface="Avenir Book"/>
                <a:cs typeface="Avenir Book"/>
              </a:rPr>
              <a:t>Wide variety</a:t>
            </a:r>
          </a:p>
          <a:p>
            <a:r>
              <a:rPr lang="en-US" sz="1900" dirty="0" smtClean="0">
                <a:solidFill>
                  <a:schemeClr val="bg1"/>
                </a:solidFill>
                <a:latin typeface="Avenir Book"/>
                <a:cs typeface="Avenir Book"/>
              </a:rPr>
              <a:t>Sustainable development</a:t>
            </a:r>
          </a:p>
        </p:txBody>
      </p:sp>
      <p:sp>
        <p:nvSpPr>
          <p:cNvPr id="4" name="Rectangle 3"/>
          <p:cNvSpPr/>
          <p:nvPr/>
        </p:nvSpPr>
        <p:spPr>
          <a:xfrm>
            <a:off x="1" y="-2741"/>
            <a:ext cx="9143999" cy="1030992"/>
          </a:xfrm>
          <a:prstGeom prst="rect">
            <a:avLst/>
          </a:prstGeom>
          <a:solidFill>
            <a:srgbClr val="3F4C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69455" y="94200"/>
            <a:ext cx="8238323" cy="764312"/>
          </a:xfrm>
          <a:prstGeom prst="rect">
            <a:avLst/>
          </a:prstGeom>
        </p:spPr>
        <p:txBody>
          <a:bodyPr wrap="square">
            <a:spAutoFit/>
          </a:bodyPr>
          <a:lstStyle/>
          <a:p>
            <a:pPr>
              <a:lnSpc>
                <a:spcPct val="110000"/>
              </a:lnSpc>
            </a:pPr>
            <a:r>
              <a:rPr lang="en-US" sz="2000" dirty="0" smtClean="0">
                <a:solidFill>
                  <a:srgbClr val="FFFFFF"/>
                </a:solidFill>
                <a:latin typeface="Avenir Medium"/>
                <a:cs typeface="Avenir Medium"/>
              </a:rPr>
              <a:t>The global seed industry ensures farmers have the seeds they need to feed the world.</a:t>
            </a:r>
          </a:p>
        </p:txBody>
      </p:sp>
      <p:pic>
        <p:nvPicPr>
          <p:cNvPr id="2" name="Picture 1" descr="Globe.png"/>
          <p:cNvPicPr>
            <a:picLocks noChangeAspect="1"/>
          </p:cNvPicPr>
          <p:nvPr/>
        </p:nvPicPr>
        <p:blipFill rotWithShape="1">
          <a:blip r:embed="rId4" cstate="email">
            <a:extLst>
              <a:ext uri="{28A0092B-C50C-407E-A947-70E740481C1C}">
                <a14:useLocalDpi xmlns:a14="http://schemas.microsoft.com/office/drawing/2010/main" val="0"/>
              </a:ext>
            </a:extLst>
          </a:blip>
          <a:srcRect l="4809"/>
          <a:stretch/>
        </p:blipFill>
        <p:spPr>
          <a:xfrm>
            <a:off x="1" y="1802190"/>
            <a:ext cx="2394880" cy="2515858"/>
          </a:xfrm>
          <a:prstGeom prst="rect">
            <a:avLst/>
          </a:prstGeom>
        </p:spPr>
      </p:pic>
      <p:pic>
        <p:nvPicPr>
          <p:cNvPr id="8" name="Picture 7" descr="ASTA logo White.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899399" y="6011670"/>
            <a:ext cx="848015" cy="514065"/>
          </a:xfrm>
          <a:prstGeom prst="rect">
            <a:avLst/>
          </a:prstGeom>
        </p:spPr>
      </p:pic>
    </p:spTree>
    <p:extLst>
      <p:ext uri="{BB962C8B-B14F-4D97-AF65-F5344CB8AC3E}">
        <p14:creationId xmlns:p14="http://schemas.microsoft.com/office/powerpoint/2010/main" val="39706875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ettyImages-171318191 copy.jpg"/>
          <p:cNvPicPr>
            <a:picLocks noChangeAspect="1"/>
          </p:cNvPicPr>
          <p:nvPr/>
        </p:nvPicPr>
        <p:blipFill rotWithShape="1">
          <a:blip r:embed="rId3" cstate="email">
            <a:extLst>
              <a:ext uri="{28A0092B-C50C-407E-A947-70E740481C1C}">
                <a14:useLocalDpi xmlns:a14="http://schemas.microsoft.com/office/drawing/2010/main" val="0"/>
              </a:ext>
            </a:extLst>
          </a:blip>
          <a:srcRect r="11111"/>
          <a:stretch/>
        </p:blipFill>
        <p:spPr>
          <a:xfrm>
            <a:off x="0" y="0"/>
            <a:ext cx="9144000" cy="6858000"/>
          </a:xfrm>
          <a:prstGeom prst="rect">
            <a:avLst/>
          </a:prstGeom>
        </p:spPr>
      </p:pic>
      <p:pic>
        <p:nvPicPr>
          <p:cNvPr id="8" name="Picture 7" descr="ASTA logo White.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899399" y="6011670"/>
            <a:ext cx="848015" cy="514065"/>
          </a:xfrm>
          <a:prstGeom prst="rect">
            <a:avLst/>
          </a:prstGeom>
        </p:spPr>
      </p:pic>
      <p:sp>
        <p:nvSpPr>
          <p:cNvPr id="9" name="TextBox 8"/>
          <p:cNvSpPr txBox="1"/>
          <p:nvPr/>
        </p:nvSpPr>
        <p:spPr>
          <a:xfrm>
            <a:off x="653143" y="4891930"/>
            <a:ext cx="3798277" cy="944874"/>
          </a:xfrm>
          <a:prstGeom prst="rect">
            <a:avLst/>
          </a:prstGeom>
          <a:noFill/>
        </p:spPr>
        <p:txBody>
          <a:bodyPr wrap="square" rtlCol="0">
            <a:spAutoFit/>
          </a:bodyPr>
          <a:lstStyle/>
          <a:p>
            <a:pPr>
              <a:lnSpc>
                <a:spcPct val="80000"/>
              </a:lnSpc>
              <a:spcBef>
                <a:spcPts val="456"/>
              </a:spcBef>
              <a:spcAft>
                <a:spcPts val="600"/>
              </a:spcAft>
            </a:pPr>
            <a:r>
              <a:rPr lang="en-US" b="1" spc="100" dirty="0" smtClean="0">
                <a:solidFill>
                  <a:schemeClr val="bg1"/>
                </a:solidFill>
                <a:latin typeface="Avenir Black"/>
                <a:cs typeface="Avenir Black"/>
              </a:rPr>
              <a:t>CONTACT</a:t>
            </a:r>
          </a:p>
          <a:p>
            <a:r>
              <a:rPr lang="en-US" b="1" spc="100" dirty="0" smtClean="0">
                <a:solidFill>
                  <a:schemeClr val="bg1"/>
                </a:solidFill>
                <a:latin typeface="Avenir Black"/>
                <a:cs typeface="Avenir Black"/>
              </a:rPr>
              <a:t>Bethany Shively</a:t>
            </a:r>
          </a:p>
          <a:p>
            <a:r>
              <a:rPr lang="en-US" b="1" spc="100" dirty="0" smtClean="0">
                <a:solidFill>
                  <a:schemeClr val="bg1"/>
                </a:solidFill>
                <a:latin typeface="Avenir Black"/>
                <a:cs typeface="Avenir Black"/>
              </a:rPr>
              <a:t>bshively@amseed.org </a:t>
            </a:r>
            <a:endParaRPr lang="en-US" b="1" spc="100" dirty="0">
              <a:solidFill>
                <a:schemeClr val="bg1"/>
              </a:solidFill>
              <a:latin typeface="Avenir Black"/>
              <a:cs typeface="Avenir Black"/>
            </a:endParaRPr>
          </a:p>
        </p:txBody>
      </p:sp>
      <p:sp>
        <p:nvSpPr>
          <p:cNvPr id="10" name="Content Placeholder 2"/>
          <p:cNvSpPr txBox="1">
            <a:spLocks/>
          </p:cNvSpPr>
          <p:nvPr/>
        </p:nvSpPr>
        <p:spPr>
          <a:xfrm>
            <a:off x="507814" y="1836322"/>
            <a:ext cx="3445543" cy="2625639"/>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600"/>
              </a:spcAft>
              <a:buNone/>
            </a:pPr>
            <a:r>
              <a:rPr lang="en-US" sz="2100" b="1" dirty="0" smtClean="0">
                <a:solidFill>
                  <a:srgbClr val="FFFFFF"/>
                </a:solidFill>
                <a:latin typeface="Avenir Book"/>
                <a:cs typeface="Avenir Book"/>
              </a:rPr>
              <a:t>JOIN US</a:t>
            </a:r>
          </a:p>
          <a:p>
            <a:pPr marL="164592" indent="-164592">
              <a:spcAft>
                <a:spcPts val="600"/>
              </a:spcAft>
            </a:pPr>
            <a:r>
              <a:rPr lang="en-US" sz="2100" dirty="0" smtClean="0">
                <a:solidFill>
                  <a:srgbClr val="FFFFFF"/>
                </a:solidFill>
                <a:latin typeface="Avenir Book"/>
                <a:cs typeface="Avenir Book"/>
              </a:rPr>
              <a:t>Champion the contributions of seed</a:t>
            </a:r>
          </a:p>
          <a:p>
            <a:pPr marL="164592" indent="-164592">
              <a:spcAft>
                <a:spcPts val="600"/>
              </a:spcAft>
            </a:pPr>
            <a:r>
              <a:rPr lang="en-US" sz="2100" dirty="0" smtClean="0">
                <a:solidFill>
                  <a:srgbClr val="FFFFFF"/>
                </a:solidFill>
                <a:latin typeface="Avenir Book"/>
                <a:cs typeface="Avenir Book"/>
              </a:rPr>
              <a:t>Address misperceptions</a:t>
            </a:r>
          </a:p>
          <a:p>
            <a:pPr marL="164592" indent="-164592">
              <a:spcAft>
                <a:spcPts val="600"/>
              </a:spcAft>
            </a:pPr>
            <a:r>
              <a:rPr lang="en-US" sz="2100" dirty="0" smtClean="0">
                <a:solidFill>
                  <a:srgbClr val="FFFFFF"/>
                </a:solidFill>
                <a:latin typeface="Avenir Book"/>
                <a:cs typeface="Avenir Book"/>
              </a:rPr>
              <a:t>Create a favorable environment for continued innovation around seed improvement</a:t>
            </a:r>
          </a:p>
          <a:p>
            <a:pPr>
              <a:buFont typeface="Arial"/>
              <a:buNone/>
            </a:pPr>
            <a:endParaRPr lang="en-US" sz="2000" dirty="0" smtClean="0">
              <a:solidFill>
                <a:srgbClr val="FFFFFF"/>
              </a:solidFill>
              <a:latin typeface="Arial"/>
              <a:cs typeface="Aria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p:cNvSpPr txBox="1">
            <a:spLocks/>
          </p:cNvSpPr>
          <p:nvPr/>
        </p:nvSpPr>
        <p:spPr>
          <a:xfrm>
            <a:off x="608297" y="2720620"/>
            <a:ext cx="2955517" cy="37191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rgbClr val="FFFFFF"/>
                </a:solidFill>
                <a:latin typeface="+mj-lt"/>
                <a:ea typeface="+mj-ea"/>
                <a:cs typeface="+mj-cs"/>
              </a:defRPr>
            </a:lvl1pPr>
          </a:lstStyle>
          <a:p>
            <a:r>
              <a:rPr lang="en-US" sz="1800" b="1" spc="100" dirty="0" smtClean="0">
                <a:solidFill>
                  <a:schemeClr val="bg1"/>
                </a:solidFill>
                <a:latin typeface="Avenir Black"/>
                <a:cs typeface="Avenir Black"/>
              </a:rPr>
              <a:t>JOIN US</a:t>
            </a:r>
            <a:endParaRPr lang="en-US" sz="1800" b="1" spc="100" dirty="0">
              <a:solidFill>
                <a:schemeClr val="bg1"/>
              </a:solidFill>
              <a:latin typeface="Avenir Black"/>
              <a:cs typeface="Avenir Black"/>
            </a:endParaRPr>
          </a:p>
        </p:txBody>
      </p:sp>
      <p:sp>
        <p:nvSpPr>
          <p:cNvPr id="7" name="Content Placeholder 2"/>
          <p:cNvSpPr txBox="1">
            <a:spLocks/>
          </p:cNvSpPr>
          <p:nvPr/>
        </p:nvSpPr>
        <p:spPr>
          <a:xfrm>
            <a:off x="608297" y="3122018"/>
            <a:ext cx="3445543" cy="2289308"/>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64592" indent="-164592">
              <a:spcAft>
                <a:spcPts val="600"/>
              </a:spcAft>
            </a:pPr>
            <a:r>
              <a:rPr lang="en-US" sz="1900" dirty="0" smtClean="0">
                <a:solidFill>
                  <a:srgbClr val="FFFFFF"/>
                </a:solidFill>
                <a:latin typeface="Avenir Book"/>
                <a:cs typeface="Avenir Book"/>
              </a:rPr>
              <a:t>Champion the contributions of seed</a:t>
            </a:r>
          </a:p>
          <a:p>
            <a:pPr marL="164592" indent="-164592">
              <a:spcAft>
                <a:spcPts val="600"/>
              </a:spcAft>
            </a:pPr>
            <a:r>
              <a:rPr lang="en-US" sz="1900" dirty="0" smtClean="0">
                <a:solidFill>
                  <a:srgbClr val="FFFFFF"/>
                </a:solidFill>
                <a:latin typeface="Avenir Book"/>
                <a:cs typeface="Avenir Book"/>
              </a:rPr>
              <a:t>Address misperceptions</a:t>
            </a:r>
          </a:p>
          <a:p>
            <a:pPr marL="164592" indent="-164592">
              <a:spcAft>
                <a:spcPts val="600"/>
              </a:spcAft>
            </a:pPr>
            <a:r>
              <a:rPr lang="en-US" sz="1900" dirty="0" smtClean="0">
                <a:solidFill>
                  <a:srgbClr val="FFFFFF"/>
                </a:solidFill>
                <a:latin typeface="Avenir Book"/>
                <a:cs typeface="Avenir Book"/>
              </a:rPr>
              <a:t>Create a favorable environment for continued innovation around seed improvement</a:t>
            </a:r>
          </a:p>
          <a:p>
            <a:pPr>
              <a:buFont typeface="Arial"/>
              <a:buNone/>
            </a:pPr>
            <a:endParaRPr lang="en-US" sz="2000" dirty="0" smtClean="0">
              <a:solidFill>
                <a:srgbClr val="FFFFFF"/>
              </a:solidFill>
              <a:latin typeface="Arial"/>
              <a:cs typeface="Arial"/>
            </a:endParaRPr>
          </a:p>
        </p:txBody>
      </p:sp>
      <p:pic>
        <p:nvPicPr>
          <p:cNvPr id="8" name="Picture 7" descr="ASTA logo White.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899399" y="6011670"/>
            <a:ext cx="848015" cy="514065"/>
          </a:xfrm>
          <a:prstGeom prst="rect">
            <a:avLst/>
          </a:prstGeom>
        </p:spPr>
      </p:pic>
      <p:pic>
        <p:nvPicPr>
          <p:cNvPr id="6" name="Picture 5" descr="GettyImages-522933243 retouched.jpg"/>
          <p:cNvPicPr>
            <a:picLocks noChangeAspect="1"/>
          </p:cNvPicPr>
          <p:nvPr/>
        </p:nvPicPr>
        <p:blipFill rotWithShape="1">
          <a:blip r:embed="rId4" cstate="email">
            <a:extLst>
              <a:ext uri="{28A0092B-C50C-407E-A947-70E740481C1C}">
                <a14:useLocalDpi xmlns:a14="http://schemas.microsoft.com/office/drawing/2010/main" val="0"/>
              </a:ext>
            </a:extLst>
          </a:blip>
          <a:srcRect l="11000"/>
          <a:stretch/>
        </p:blipFill>
        <p:spPr>
          <a:xfrm>
            <a:off x="-1" y="0"/>
            <a:ext cx="9144001" cy="6858000"/>
          </a:xfrm>
          <a:prstGeom prst="rect">
            <a:avLst/>
          </a:prstGeom>
        </p:spPr>
      </p:pic>
      <p:sp>
        <p:nvSpPr>
          <p:cNvPr id="9" name="Content Placeholder 2"/>
          <p:cNvSpPr txBox="1">
            <a:spLocks/>
          </p:cNvSpPr>
          <p:nvPr/>
        </p:nvSpPr>
        <p:spPr>
          <a:xfrm>
            <a:off x="484389" y="3337743"/>
            <a:ext cx="3445543" cy="2289308"/>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spcBef>
                <a:spcPts val="0"/>
              </a:spcBef>
              <a:buNone/>
            </a:pPr>
            <a:r>
              <a:rPr lang="en-US" sz="2100" b="1" spc="100" dirty="0">
                <a:solidFill>
                  <a:schemeClr val="bg1"/>
                </a:solidFill>
                <a:latin typeface="Avenir Black"/>
                <a:cs typeface="Avenir Black"/>
              </a:rPr>
              <a:t>JOIN </a:t>
            </a:r>
            <a:r>
              <a:rPr lang="en-US" sz="2100" b="1" spc="100" dirty="0" smtClean="0">
                <a:solidFill>
                  <a:schemeClr val="bg1"/>
                </a:solidFill>
                <a:latin typeface="Avenir Black"/>
                <a:cs typeface="Avenir Black"/>
              </a:rPr>
              <a:t>US</a:t>
            </a:r>
            <a:endParaRPr lang="en-US" sz="2100" dirty="0" smtClean="0">
              <a:solidFill>
                <a:srgbClr val="FFFFFF"/>
              </a:solidFill>
              <a:latin typeface="Avenir Book"/>
              <a:cs typeface="Avenir Book"/>
            </a:endParaRPr>
          </a:p>
          <a:p>
            <a:pPr marL="164592" indent="-164592">
              <a:lnSpc>
                <a:spcPct val="110000"/>
              </a:lnSpc>
              <a:spcBef>
                <a:spcPts val="0"/>
              </a:spcBef>
            </a:pPr>
            <a:r>
              <a:rPr lang="en-US" sz="1900" dirty="0" smtClean="0">
                <a:solidFill>
                  <a:srgbClr val="FFFFFF"/>
                </a:solidFill>
                <a:latin typeface="Avenir Book"/>
                <a:cs typeface="Avenir Book"/>
              </a:rPr>
              <a:t>Champion the contributions of seed</a:t>
            </a:r>
          </a:p>
          <a:p>
            <a:pPr marL="164592" indent="-164592">
              <a:lnSpc>
                <a:spcPct val="110000"/>
              </a:lnSpc>
              <a:spcBef>
                <a:spcPts val="0"/>
              </a:spcBef>
            </a:pPr>
            <a:r>
              <a:rPr lang="en-US" sz="1900" dirty="0" smtClean="0">
                <a:solidFill>
                  <a:srgbClr val="FFFFFF"/>
                </a:solidFill>
                <a:latin typeface="Avenir Book"/>
                <a:cs typeface="Avenir Book"/>
              </a:rPr>
              <a:t>Address misperceptions</a:t>
            </a:r>
          </a:p>
          <a:p>
            <a:pPr marL="164592" indent="-164592">
              <a:lnSpc>
                <a:spcPct val="110000"/>
              </a:lnSpc>
              <a:spcBef>
                <a:spcPts val="0"/>
              </a:spcBef>
            </a:pPr>
            <a:r>
              <a:rPr lang="en-US" sz="1900" dirty="0" smtClean="0">
                <a:solidFill>
                  <a:srgbClr val="FFFFFF"/>
                </a:solidFill>
                <a:latin typeface="Avenir Book"/>
                <a:cs typeface="Avenir Book"/>
              </a:rPr>
              <a:t>Create a favorable environment for continued innovation around seed improvement</a:t>
            </a:r>
          </a:p>
          <a:p>
            <a:pPr>
              <a:buFont typeface="Arial"/>
              <a:buNone/>
            </a:pPr>
            <a:endParaRPr lang="en-US" sz="2000" dirty="0" smtClean="0">
              <a:solidFill>
                <a:srgbClr val="FFFFFF"/>
              </a:solidFill>
              <a:latin typeface="Arial"/>
              <a:cs typeface="Arial"/>
            </a:endParaRPr>
          </a:p>
        </p:txBody>
      </p:sp>
      <p:sp>
        <p:nvSpPr>
          <p:cNvPr id="10" name="Title 1"/>
          <p:cNvSpPr txBox="1">
            <a:spLocks/>
          </p:cNvSpPr>
          <p:nvPr/>
        </p:nvSpPr>
        <p:spPr>
          <a:xfrm>
            <a:off x="5367888" y="511657"/>
            <a:ext cx="2955517" cy="37191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rgbClr val="FFFFFF"/>
                </a:solidFill>
                <a:latin typeface="+mj-lt"/>
                <a:ea typeface="+mj-ea"/>
                <a:cs typeface="+mj-cs"/>
              </a:defRPr>
            </a:lvl1pPr>
          </a:lstStyle>
          <a:p>
            <a:endParaRPr lang="en-US" sz="1800" b="1" spc="100" dirty="0">
              <a:solidFill>
                <a:schemeClr val="bg1"/>
              </a:solidFill>
              <a:latin typeface="Avenir Black"/>
              <a:cs typeface="Avenir Black"/>
            </a:endParaRPr>
          </a:p>
        </p:txBody>
      </p:sp>
      <p:pic>
        <p:nvPicPr>
          <p:cNvPr id="11" name="Picture 10" descr="ASTA logo White.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899398" y="6011669"/>
            <a:ext cx="848015" cy="514065"/>
          </a:xfrm>
          <a:prstGeom prst="rect">
            <a:avLst/>
          </a:prstGeom>
        </p:spPr>
      </p:pic>
      <p:sp>
        <p:nvSpPr>
          <p:cNvPr id="2" name="TextBox 1"/>
          <p:cNvSpPr txBox="1"/>
          <p:nvPr/>
        </p:nvSpPr>
        <p:spPr>
          <a:xfrm>
            <a:off x="5367887" y="3365389"/>
            <a:ext cx="3798277" cy="923330"/>
          </a:xfrm>
          <a:prstGeom prst="rect">
            <a:avLst/>
          </a:prstGeom>
          <a:noFill/>
        </p:spPr>
        <p:txBody>
          <a:bodyPr wrap="square" rtlCol="0">
            <a:spAutoFit/>
          </a:bodyPr>
          <a:lstStyle/>
          <a:p>
            <a:r>
              <a:rPr lang="en-US" b="1" spc="100" dirty="0" smtClean="0">
                <a:solidFill>
                  <a:schemeClr val="bg1"/>
                </a:solidFill>
                <a:latin typeface="Avenir Black"/>
                <a:cs typeface="Avenir Black"/>
              </a:rPr>
              <a:t>CONTACT</a:t>
            </a:r>
          </a:p>
          <a:p>
            <a:r>
              <a:rPr lang="en-US" b="1" spc="100" dirty="0" smtClean="0">
                <a:solidFill>
                  <a:schemeClr val="bg1"/>
                </a:solidFill>
                <a:latin typeface="Avenir Black"/>
                <a:cs typeface="Avenir Black"/>
              </a:rPr>
              <a:t>Bethany Shively</a:t>
            </a:r>
          </a:p>
          <a:p>
            <a:r>
              <a:rPr lang="en-US" b="1" spc="100" dirty="0" smtClean="0">
                <a:solidFill>
                  <a:schemeClr val="bg1"/>
                </a:solidFill>
                <a:latin typeface="Avenir Black"/>
                <a:cs typeface="Avenir Black"/>
              </a:rPr>
              <a:t>bshively@amseed.org </a:t>
            </a:r>
            <a:endParaRPr lang="en-US" b="1" spc="100" dirty="0">
              <a:solidFill>
                <a:schemeClr val="bg1"/>
              </a:solidFill>
              <a:latin typeface="Avenir Black"/>
              <a:cs typeface="Avenir Black"/>
            </a:endParaRPr>
          </a:p>
        </p:txBody>
      </p:sp>
    </p:spTree>
    <p:extLst>
      <p:ext uri="{BB962C8B-B14F-4D97-AF65-F5344CB8AC3E}">
        <p14:creationId xmlns:p14="http://schemas.microsoft.com/office/powerpoint/2010/main" val="1151449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1" y="2370"/>
            <a:ext cx="9143999" cy="6855630"/>
          </a:xfrm>
          <a:prstGeom prst="rect">
            <a:avLst/>
          </a:prstGeom>
          <a:solidFill>
            <a:srgbClr val="3F4C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F4C57"/>
              </a:solidFill>
            </a:endParaRPr>
          </a:p>
        </p:txBody>
      </p:sp>
      <p:sp>
        <p:nvSpPr>
          <p:cNvPr id="3" name="Title 2"/>
          <p:cNvSpPr>
            <a:spLocks noGrp="1"/>
          </p:cNvSpPr>
          <p:nvPr>
            <p:ph type="ctrTitle"/>
          </p:nvPr>
        </p:nvSpPr>
        <p:spPr>
          <a:xfrm>
            <a:off x="822239" y="1698170"/>
            <a:ext cx="7248628" cy="3539467"/>
          </a:xfrm>
        </p:spPr>
        <p:txBody>
          <a:bodyPr>
            <a:normAutofit fontScale="90000"/>
          </a:bodyPr>
          <a:lstStyle/>
          <a:p>
            <a:pPr lvl="1"/>
            <a:r>
              <a:rPr lang="en-US" sz="3100" b="1" kern="1200" dirty="0" smtClean="0">
                <a:solidFill>
                  <a:schemeClr val="bg1"/>
                </a:solidFill>
                <a:latin typeface="Avenir Medium"/>
                <a:ea typeface="+mj-ea"/>
                <a:cs typeface="Avenir Medium"/>
              </a:rPr>
              <a:t>Policy/Advocacy Presentation </a:t>
            </a:r>
            <a:r>
              <a:rPr lang="en-US" sz="3300" b="1" kern="1200" dirty="0" smtClean="0">
                <a:solidFill>
                  <a:schemeClr val="bg1"/>
                </a:solidFill>
                <a:latin typeface="Avenir Medium"/>
                <a:ea typeface="+mj-ea"/>
                <a:cs typeface="Avenir Medium"/>
              </a:rPr>
              <a:t/>
            </a:r>
            <a:br>
              <a:rPr lang="en-US" sz="3300" b="1" kern="1200" dirty="0" smtClean="0">
                <a:solidFill>
                  <a:schemeClr val="bg1"/>
                </a:solidFill>
                <a:latin typeface="Avenir Medium"/>
                <a:ea typeface="+mj-ea"/>
                <a:cs typeface="Avenir Medium"/>
              </a:rPr>
            </a:br>
            <a:r>
              <a:rPr lang="en-US" sz="2700" b="1" kern="1200" dirty="0" smtClean="0">
                <a:solidFill>
                  <a:schemeClr val="bg1"/>
                </a:solidFill>
                <a:latin typeface="Avenir Medium"/>
                <a:ea typeface="+mj-ea"/>
                <a:cs typeface="Avenir Medium"/>
              </a:rPr>
              <a:t>-</a:t>
            </a:r>
            <a:r>
              <a:rPr lang="en-US" sz="2700" i="1" kern="1200" dirty="0" smtClean="0">
                <a:solidFill>
                  <a:schemeClr val="bg1"/>
                </a:solidFill>
                <a:latin typeface="Avenir Medium"/>
                <a:ea typeface="+mj-ea"/>
                <a:cs typeface="Avenir Medium"/>
              </a:rPr>
              <a:t>Gives an overview of the topic with supporting detail and articulates the industry POV on key issues including: breeding regulation/policy imperatives, IP, biotech,  seed treatments, and global movement of seed </a:t>
            </a:r>
            <a:r>
              <a:rPr lang="en-US" sz="2700" b="1" i="1" kern="1200" dirty="0" smtClean="0">
                <a:solidFill>
                  <a:schemeClr val="bg1"/>
                </a:solidFill>
                <a:latin typeface="Avenir Medium"/>
                <a:ea typeface="+mj-ea"/>
                <a:cs typeface="Avenir Medium"/>
              </a:rPr>
              <a:t/>
            </a:r>
            <a:br>
              <a:rPr lang="en-US" sz="2700" b="1" i="1" kern="1200" dirty="0" smtClean="0">
                <a:solidFill>
                  <a:schemeClr val="bg1"/>
                </a:solidFill>
                <a:latin typeface="Avenir Medium"/>
                <a:ea typeface="+mj-ea"/>
                <a:cs typeface="Avenir Medium"/>
              </a:rPr>
            </a:br>
            <a:r>
              <a:rPr lang="en-US" sz="2700" b="1" i="1" kern="1200" dirty="0" smtClean="0">
                <a:solidFill>
                  <a:schemeClr val="bg1"/>
                </a:solidFill>
                <a:latin typeface="Avenir Medium"/>
                <a:ea typeface="+mj-ea"/>
                <a:cs typeface="Avenir Medium"/>
              </a:rPr>
              <a:t>-Audiences: </a:t>
            </a:r>
            <a:r>
              <a:rPr lang="en-US" sz="2700" i="1" kern="1200" dirty="0" smtClean="0">
                <a:solidFill>
                  <a:schemeClr val="bg1"/>
                </a:solidFill>
                <a:latin typeface="Avenir Medium"/>
                <a:ea typeface="+mj-ea"/>
                <a:cs typeface="Avenir Medium"/>
              </a:rPr>
              <a:t>Members and potential supporters of policy agenda</a:t>
            </a:r>
            <a:r>
              <a:rPr lang="en-US" sz="2700" b="1" i="1" kern="1200" dirty="0" smtClean="0">
                <a:solidFill>
                  <a:schemeClr val="bg1"/>
                </a:solidFill>
                <a:latin typeface="Avenir Medium"/>
                <a:ea typeface="+mj-ea"/>
                <a:cs typeface="Avenir Medium"/>
              </a:rPr>
              <a:t/>
            </a:r>
            <a:br>
              <a:rPr lang="en-US" sz="2700" b="1" i="1" kern="1200" dirty="0" smtClean="0">
                <a:solidFill>
                  <a:schemeClr val="bg1"/>
                </a:solidFill>
                <a:latin typeface="Avenir Medium"/>
                <a:ea typeface="+mj-ea"/>
                <a:cs typeface="Avenir Medium"/>
              </a:rPr>
            </a:br>
            <a:r>
              <a:rPr lang="en-US" sz="2700" i="1" kern="1200" dirty="0">
                <a:solidFill>
                  <a:schemeClr val="tx1"/>
                </a:solidFill>
                <a:latin typeface="Avenir Medium"/>
                <a:ea typeface="+mj-ea"/>
                <a:cs typeface="Avenir Medium"/>
              </a:rPr>
              <a:t/>
            </a:r>
            <a:br>
              <a:rPr lang="en-US" sz="2700" i="1" kern="1200" dirty="0">
                <a:solidFill>
                  <a:schemeClr val="tx1"/>
                </a:solidFill>
                <a:latin typeface="Avenir Medium"/>
                <a:ea typeface="+mj-ea"/>
                <a:cs typeface="Avenir Medium"/>
              </a:rPr>
            </a:br>
            <a:r>
              <a:rPr lang="en-US" sz="4000" dirty="0" smtClean="0">
                <a:solidFill>
                  <a:schemeClr val="tx1"/>
                </a:solidFill>
              </a:rPr>
              <a:t/>
            </a:r>
            <a:br>
              <a:rPr lang="en-US" sz="4000" dirty="0" smtClean="0">
                <a:solidFill>
                  <a:schemeClr val="tx1"/>
                </a:solidFill>
              </a:rPr>
            </a:br>
            <a:endParaRPr lang="en-US" sz="4000" dirty="0" smtClean="0">
              <a:solidFill>
                <a:schemeClr val="tx1"/>
              </a:solidFill>
            </a:endParaRPr>
          </a:p>
        </p:txBody>
      </p:sp>
      <p:pic>
        <p:nvPicPr>
          <p:cNvPr id="6" name="Picture 5" descr="ASTA logo White.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899399" y="6011670"/>
            <a:ext cx="848015" cy="514065"/>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1" y="2370"/>
            <a:ext cx="9143999" cy="6855630"/>
          </a:xfrm>
          <a:prstGeom prst="rect">
            <a:avLst/>
          </a:prstGeom>
          <a:solidFill>
            <a:srgbClr val="3F4C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F4C57"/>
              </a:solidFill>
            </a:endParaRPr>
          </a:p>
        </p:txBody>
      </p:sp>
      <p:pic>
        <p:nvPicPr>
          <p:cNvPr id="2" name="Picture 1" descr="ASTA logo White.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899399" y="6011670"/>
            <a:ext cx="848015" cy="514065"/>
          </a:xfrm>
          <a:prstGeom prst="rect">
            <a:avLst/>
          </a:prstGeom>
        </p:spPr>
      </p:pic>
      <p:sp>
        <p:nvSpPr>
          <p:cNvPr id="3" name="Title 2"/>
          <p:cNvSpPr>
            <a:spLocks noGrp="1"/>
          </p:cNvSpPr>
          <p:nvPr>
            <p:ph type="ctrTitle"/>
          </p:nvPr>
        </p:nvSpPr>
        <p:spPr>
          <a:xfrm>
            <a:off x="685800" y="1698171"/>
            <a:ext cx="7781306" cy="3335978"/>
          </a:xfrm>
        </p:spPr>
        <p:txBody>
          <a:bodyPr>
            <a:noAutofit/>
          </a:bodyPr>
          <a:lstStyle/>
          <a:p>
            <a:pPr lvl="1"/>
            <a:r>
              <a:rPr lang="en-US" sz="2800" dirty="0" smtClean="0">
                <a:solidFill>
                  <a:schemeClr val="bg1"/>
                </a:solidFill>
                <a:latin typeface="Avenir Medium"/>
                <a:cs typeface="Avenir Medium"/>
              </a:rPr>
              <a:t>Module: Stakeholder Preamble Presentation </a:t>
            </a:r>
            <a:r>
              <a:rPr lang="en-US" sz="2800" b="1" dirty="0" smtClean="0">
                <a:solidFill>
                  <a:schemeClr val="bg1"/>
                </a:solidFill>
                <a:latin typeface="Avenir Medium"/>
                <a:cs typeface="Avenir Medium"/>
              </a:rPr>
              <a:t/>
            </a:r>
            <a:br>
              <a:rPr lang="en-US" sz="2800" b="1" dirty="0" smtClean="0">
                <a:solidFill>
                  <a:schemeClr val="bg1"/>
                </a:solidFill>
                <a:latin typeface="Avenir Medium"/>
                <a:cs typeface="Avenir Medium"/>
              </a:rPr>
            </a:br>
            <a:r>
              <a:rPr lang="en-US" sz="2800" b="1" dirty="0" smtClean="0">
                <a:solidFill>
                  <a:schemeClr val="bg1"/>
                </a:solidFill>
                <a:latin typeface="Avenir Medium"/>
                <a:cs typeface="Avenir Medium"/>
              </a:rPr>
              <a:t>-</a:t>
            </a:r>
            <a:r>
              <a:rPr lang="en-US" sz="2400" i="1" kern="1200" dirty="0" smtClean="0">
                <a:solidFill>
                  <a:schemeClr val="bg1"/>
                </a:solidFill>
                <a:latin typeface="Avenir Medium"/>
                <a:ea typeface="+mj-ea"/>
                <a:cs typeface="Avenir Medium"/>
              </a:rPr>
              <a:t>Explains </a:t>
            </a:r>
            <a:r>
              <a:rPr lang="en-US" sz="2400" i="1" kern="1200" dirty="0">
                <a:solidFill>
                  <a:schemeClr val="bg1"/>
                </a:solidFill>
                <a:latin typeface="Avenir Medium"/>
                <a:ea typeface="+mj-ea"/>
                <a:cs typeface="Avenir Medium"/>
              </a:rPr>
              <a:t>why we need a public presentation </a:t>
            </a:r>
            <a:r>
              <a:rPr lang="en-US" sz="2400" i="1" kern="1200" dirty="0" smtClean="0">
                <a:solidFill>
                  <a:schemeClr val="bg1"/>
                </a:solidFill>
                <a:latin typeface="Avenir Medium"/>
                <a:ea typeface="+mj-ea"/>
                <a:cs typeface="Avenir Medium"/>
              </a:rPr>
              <a:t>and what </a:t>
            </a:r>
            <a:br>
              <a:rPr lang="en-US" sz="2400" i="1" kern="1200" dirty="0" smtClean="0">
                <a:solidFill>
                  <a:schemeClr val="bg1"/>
                </a:solidFill>
                <a:latin typeface="Avenir Medium"/>
                <a:ea typeface="+mj-ea"/>
                <a:cs typeface="Avenir Medium"/>
              </a:rPr>
            </a:br>
            <a:r>
              <a:rPr lang="en-US" sz="2400" i="1" kern="1200" dirty="0" smtClean="0">
                <a:solidFill>
                  <a:schemeClr val="bg1"/>
                </a:solidFill>
                <a:latin typeface="Avenir Medium"/>
                <a:ea typeface="+mj-ea"/>
                <a:cs typeface="Avenir Medium"/>
              </a:rPr>
              <a:t> we </a:t>
            </a:r>
            <a:r>
              <a:rPr lang="en-US" sz="2400" i="1" kern="1200" dirty="0">
                <a:solidFill>
                  <a:schemeClr val="bg1"/>
                </a:solidFill>
                <a:latin typeface="Avenir Medium"/>
                <a:ea typeface="+mj-ea"/>
                <a:cs typeface="Avenir Medium"/>
              </a:rPr>
              <a:t>want allied partners to do with </a:t>
            </a:r>
            <a:r>
              <a:rPr lang="en-US" sz="2400" i="1" kern="1200" dirty="0" smtClean="0">
                <a:solidFill>
                  <a:schemeClr val="bg1"/>
                </a:solidFill>
                <a:latin typeface="Avenir Medium"/>
                <a:ea typeface="+mj-ea"/>
                <a:cs typeface="Avenir Medium"/>
              </a:rPr>
              <a:t>it</a:t>
            </a:r>
            <a:br>
              <a:rPr lang="en-US" sz="2400" i="1" kern="1200" dirty="0" smtClean="0">
                <a:solidFill>
                  <a:schemeClr val="bg1"/>
                </a:solidFill>
                <a:latin typeface="Avenir Medium"/>
                <a:ea typeface="+mj-ea"/>
                <a:cs typeface="Avenir Medium"/>
              </a:rPr>
            </a:br>
            <a:r>
              <a:rPr lang="en-US" sz="2400" i="1" kern="1200" dirty="0" smtClean="0">
                <a:solidFill>
                  <a:schemeClr val="bg1"/>
                </a:solidFill>
                <a:latin typeface="Avenir Medium"/>
                <a:ea typeface="+mj-ea"/>
                <a:cs typeface="Avenir Medium"/>
              </a:rPr>
              <a:t>-Audiences</a:t>
            </a:r>
            <a:r>
              <a:rPr lang="en-US" sz="2400" i="1" kern="1200" dirty="0">
                <a:solidFill>
                  <a:schemeClr val="bg1"/>
                </a:solidFill>
                <a:latin typeface="Avenir Medium"/>
                <a:ea typeface="+mj-ea"/>
                <a:cs typeface="Avenir Medium"/>
              </a:rPr>
              <a:t>: Members and potential spokespeople</a:t>
            </a:r>
            <a:r>
              <a:rPr lang="en-US" sz="2400" kern="1200" dirty="0">
                <a:solidFill>
                  <a:schemeClr val="tx1"/>
                </a:solidFill>
                <a:latin typeface="Avenir Medium"/>
                <a:ea typeface="+mj-ea"/>
                <a:cs typeface="Avenir Medium"/>
              </a:rPr>
              <a:t/>
            </a:r>
            <a:br>
              <a:rPr lang="en-US" sz="2400" kern="1200" dirty="0">
                <a:solidFill>
                  <a:schemeClr val="tx1"/>
                </a:solidFill>
                <a:latin typeface="Avenir Medium"/>
                <a:ea typeface="+mj-ea"/>
                <a:cs typeface="Avenir Medium"/>
              </a:rPr>
            </a:br>
            <a:r>
              <a:rPr lang="en-US" sz="2400" dirty="0" smtClean="0">
                <a:solidFill>
                  <a:schemeClr val="tx1"/>
                </a:solidFill>
                <a:latin typeface="Avenir Medium"/>
                <a:cs typeface="Avenir Medium"/>
              </a:rPr>
              <a:t/>
            </a:r>
            <a:br>
              <a:rPr lang="en-US" sz="2400" dirty="0" smtClean="0">
                <a:solidFill>
                  <a:schemeClr val="tx1"/>
                </a:solidFill>
                <a:latin typeface="Avenir Medium"/>
                <a:cs typeface="Avenir Medium"/>
              </a:rPr>
            </a:br>
            <a:endParaRPr lang="en-US" sz="2400" dirty="0" smtClean="0">
              <a:solidFill>
                <a:schemeClr val="tx1"/>
              </a:solidFill>
              <a:latin typeface="Avenir Medium"/>
              <a:cs typeface="Avenir Medium"/>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ettyImages-132308338.jpg"/>
          <p:cNvPicPr>
            <a:picLocks noChangeAspect="1"/>
          </p:cNvPicPr>
          <p:nvPr/>
        </p:nvPicPr>
        <p:blipFill rotWithShape="1">
          <a:blip r:embed="rId3" cstate="email">
            <a:alphaModFix/>
            <a:extLst>
              <a:ext uri="{28A0092B-C50C-407E-A947-70E740481C1C}">
                <a14:useLocalDpi xmlns:a14="http://schemas.microsoft.com/office/drawing/2010/main" val="0"/>
              </a:ext>
            </a:extLst>
          </a:blip>
          <a:srcRect l="25634" t="20224" r="4021"/>
          <a:stretch/>
        </p:blipFill>
        <p:spPr>
          <a:xfrm>
            <a:off x="-1" y="0"/>
            <a:ext cx="9143999" cy="6900333"/>
          </a:xfrm>
          <a:prstGeom prst="rect">
            <a:avLst/>
          </a:prstGeom>
        </p:spPr>
      </p:pic>
      <p:pic>
        <p:nvPicPr>
          <p:cNvPr id="6" name="Picture 5" descr="ASTA_logo white.eps"/>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501522" y="5139804"/>
            <a:ext cx="1971193" cy="1224183"/>
          </a:xfrm>
          <a:prstGeom prst="rect">
            <a:avLst/>
          </a:prstGeom>
        </p:spPr>
      </p:pic>
      <p:pic>
        <p:nvPicPr>
          <p:cNvPr id="3" name="Picture 2" descr="covertitle-22-22.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39327" y="2115832"/>
            <a:ext cx="7586381" cy="2481193"/>
          </a:xfrm>
          <a:prstGeom prst="rect">
            <a:avLst/>
          </a:prstGeom>
        </p:spPr>
      </p:pic>
    </p:spTree>
    <p:extLst>
      <p:ext uri="{BB962C8B-B14F-4D97-AF65-F5344CB8AC3E}">
        <p14:creationId xmlns:p14="http://schemas.microsoft.com/office/powerpoint/2010/main" val="23189473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 y="2370"/>
            <a:ext cx="9143999" cy="1145978"/>
          </a:xfrm>
          <a:prstGeom prst="rect">
            <a:avLst/>
          </a:prstGeom>
          <a:solidFill>
            <a:srgbClr val="3F4C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F4C57"/>
              </a:solidFill>
            </a:endParaRPr>
          </a:p>
        </p:txBody>
      </p:sp>
      <p:sp>
        <p:nvSpPr>
          <p:cNvPr id="11" name="Rectangle 10"/>
          <p:cNvSpPr/>
          <p:nvPr/>
        </p:nvSpPr>
        <p:spPr>
          <a:xfrm>
            <a:off x="348261" y="84612"/>
            <a:ext cx="8409835" cy="820738"/>
          </a:xfrm>
          <a:prstGeom prst="rect">
            <a:avLst/>
          </a:prstGeom>
        </p:spPr>
        <p:txBody>
          <a:bodyPr wrap="square">
            <a:spAutoFit/>
          </a:bodyPr>
          <a:lstStyle/>
          <a:p>
            <a:pPr algn="l">
              <a:lnSpc>
                <a:spcPct val="120000"/>
              </a:lnSpc>
            </a:pPr>
            <a:r>
              <a:rPr lang="en-US" sz="2000" dirty="0" smtClean="0">
                <a:solidFill>
                  <a:schemeClr val="bg1"/>
                </a:solidFill>
                <a:latin typeface="Avenir Medium"/>
                <a:cs typeface="Avenir Medium"/>
              </a:rPr>
              <a:t>The Better Seed, Better Life program is about aligning the industry to tell the story of seed and its impact on our quality of life.</a:t>
            </a:r>
            <a:endParaRPr lang="en-US" sz="2000" dirty="0">
              <a:solidFill>
                <a:schemeClr val="bg1"/>
              </a:solidFill>
              <a:latin typeface="Avenir Medium"/>
              <a:cs typeface="Avenir Medium"/>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9883" y="1882791"/>
            <a:ext cx="9666941" cy="3736956"/>
          </a:xfrm>
          <a:prstGeom prst="rect">
            <a:avLst/>
          </a:prstGeom>
        </p:spPr>
      </p:pic>
      <p:pic>
        <p:nvPicPr>
          <p:cNvPr id="5" name="Picture 4" descr="ASTA logo.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899400" y="6013222"/>
            <a:ext cx="848015" cy="51406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 y="2370"/>
            <a:ext cx="9143999" cy="1145978"/>
          </a:xfrm>
          <a:prstGeom prst="rect">
            <a:avLst/>
          </a:prstGeom>
          <a:solidFill>
            <a:srgbClr val="3F4C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F4C57"/>
              </a:solidFill>
            </a:endParaRPr>
          </a:p>
        </p:txBody>
      </p:sp>
      <p:sp>
        <p:nvSpPr>
          <p:cNvPr id="2" name="Rectangle 1"/>
          <p:cNvSpPr/>
          <p:nvPr/>
        </p:nvSpPr>
        <p:spPr>
          <a:xfrm>
            <a:off x="5433766" y="2487837"/>
            <a:ext cx="4547454" cy="307777"/>
          </a:xfrm>
          <a:prstGeom prst="rect">
            <a:avLst/>
          </a:prstGeom>
        </p:spPr>
        <p:txBody>
          <a:bodyPr>
            <a:spAutoFit/>
          </a:bodyPr>
          <a:lstStyle/>
          <a:p>
            <a:r>
              <a:rPr lang="en-US" sz="1400" dirty="0" smtClean="0">
                <a:solidFill>
                  <a:srgbClr val="3F4C57"/>
                </a:solidFill>
                <a:latin typeface="Avenir Black"/>
                <a:cs typeface="Avenir Black"/>
              </a:rPr>
              <a:t>23% RENEWABLE ENERGY</a:t>
            </a:r>
            <a:endParaRPr lang="en-US" sz="1400" dirty="0">
              <a:solidFill>
                <a:srgbClr val="3F4C57"/>
              </a:solidFill>
              <a:latin typeface="Avenir Black"/>
              <a:cs typeface="Avenir Black"/>
            </a:endParaRPr>
          </a:p>
        </p:txBody>
      </p:sp>
      <p:sp>
        <p:nvSpPr>
          <p:cNvPr id="3" name="Rectangle 2"/>
          <p:cNvSpPr/>
          <p:nvPr/>
        </p:nvSpPr>
        <p:spPr>
          <a:xfrm>
            <a:off x="5433766" y="2079753"/>
            <a:ext cx="4547454" cy="307777"/>
          </a:xfrm>
          <a:prstGeom prst="rect">
            <a:avLst/>
          </a:prstGeom>
        </p:spPr>
        <p:txBody>
          <a:bodyPr>
            <a:spAutoFit/>
          </a:bodyPr>
          <a:lstStyle/>
          <a:p>
            <a:r>
              <a:rPr lang="en-US" sz="1400" dirty="0" smtClean="0">
                <a:solidFill>
                  <a:srgbClr val="3F4C57"/>
                </a:solidFill>
                <a:latin typeface="Avenir Black"/>
                <a:cs typeface="Avenir Black"/>
              </a:rPr>
              <a:t>38% ACCESS TO CLEAN WATER</a:t>
            </a:r>
            <a:endParaRPr lang="en-US" sz="1400" dirty="0">
              <a:solidFill>
                <a:srgbClr val="3F4C57"/>
              </a:solidFill>
              <a:latin typeface="Avenir Black"/>
              <a:cs typeface="Avenir Black"/>
            </a:endParaRPr>
          </a:p>
        </p:txBody>
      </p:sp>
      <p:sp>
        <p:nvSpPr>
          <p:cNvPr id="4" name="Rectangle 3"/>
          <p:cNvSpPr/>
          <p:nvPr/>
        </p:nvSpPr>
        <p:spPr>
          <a:xfrm>
            <a:off x="5433766" y="2895921"/>
            <a:ext cx="4547454" cy="307777"/>
          </a:xfrm>
          <a:prstGeom prst="rect">
            <a:avLst/>
          </a:prstGeom>
        </p:spPr>
        <p:txBody>
          <a:bodyPr>
            <a:spAutoFit/>
          </a:bodyPr>
          <a:lstStyle/>
          <a:p>
            <a:r>
              <a:rPr lang="en-US" sz="1400" dirty="0" smtClean="0">
                <a:solidFill>
                  <a:srgbClr val="3F4C57"/>
                </a:solidFill>
                <a:latin typeface="Avenir Black"/>
                <a:cs typeface="Avenir Black"/>
              </a:rPr>
              <a:t>13% REFUSED/DON’T KNOW</a:t>
            </a:r>
            <a:endParaRPr lang="en-US" sz="1400" dirty="0">
              <a:solidFill>
                <a:srgbClr val="3F4C57"/>
              </a:solidFill>
              <a:latin typeface="Avenir Black"/>
              <a:cs typeface="Avenir Black"/>
            </a:endParaRPr>
          </a:p>
        </p:txBody>
      </p:sp>
      <p:sp>
        <p:nvSpPr>
          <p:cNvPr id="5" name="Rectangle 4"/>
          <p:cNvSpPr/>
          <p:nvPr/>
        </p:nvSpPr>
        <p:spPr>
          <a:xfrm>
            <a:off x="5433766" y="3304005"/>
            <a:ext cx="4547454" cy="307777"/>
          </a:xfrm>
          <a:prstGeom prst="rect">
            <a:avLst/>
          </a:prstGeom>
        </p:spPr>
        <p:txBody>
          <a:bodyPr>
            <a:spAutoFit/>
          </a:bodyPr>
          <a:lstStyle/>
          <a:p>
            <a:r>
              <a:rPr lang="en-US" sz="1400" dirty="0" smtClean="0">
                <a:solidFill>
                  <a:srgbClr val="3F4C57"/>
                </a:solidFill>
                <a:latin typeface="Avenir Black"/>
                <a:cs typeface="Avenir Black"/>
              </a:rPr>
              <a:t>10% FOOD ASSISTANCE PROGRAMS</a:t>
            </a:r>
            <a:endParaRPr lang="en-US" sz="1400" dirty="0">
              <a:solidFill>
                <a:srgbClr val="3F4C57"/>
              </a:solidFill>
              <a:latin typeface="Avenir Black"/>
              <a:cs typeface="Avenir Black"/>
            </a:endParaRPr>
          </a:p>
        </p:txBody>
      </p:sp>
      <p:sp>
        <p:nvSpPr>
          <p:cNvPr id="6" name="Rectangle 5"/>
          <p:cNvSpPr/>
          <p:nvPr/>
        </p:nvSpPr>
        <p:spPr>
          <a:xfrm>
            <a:off x="5433766" y="3712089"/>
            <a:ext cx="4547454" cy="307777"/>
          </a:xfrm>
          <a:prstGeom prst="rect">
            <a:avLst/>
          </a:prstGeom>
        </p:spPr>
        <p:txBody>
          <a:bodyPr>
            <a:spAutoFit/>
          </a:bodyPr>
          <a:lstStyle/>
          <a:p>
            <a:r>
              <a:rPr lang="en-US" sz="1400" dirty="0" smtClean="0">
                <a:solidFill>
                  <a:srgbClr val="3F4C57"/>
                </a:solidFill>
                <a:latin typeface="Avenir Black"/>
                <a:cs typeface="Avenir Black"/>
              </a:rPr>
              <a:t>8% ACCESS TO MEDICINES</a:t>
            </a:r>
            <a:endParaRPr lang="en-US" sz="1400" dirty="0">
              <a:solidFill>
                <a:srgbClr val="3F4C57"/>
              </a:solidFill>
              <a:latin typeface="Avenir Black"/>
              <a:cs typeface="Avenir Black"/>
            </a:endParaRPr>
          </a:p>
        </p:txBody>
      </p:sp>
      <p:sp>
        <p:nvSpPr>
          <p:cNvPr id="7" name="Rectangle 6"/>
          <p:cNvSpPr/>
          <p:nvPr/>
        </p:nvSpPr>
        <p:spPr>
          <a:xfrm>
            <a:off x="5433766" y="4120173"/>
            <a:ext cx="4547454" cy="307777"/>
          </a:xfrm>
          <a:prstGeom prst="rect">
            <a:avLst/>
          </a:prstGeom>
        </p:spPr>
        <p:txBody>
          <a:bodyPr>
            <a:spAutoFit/>
          </a:bodyPr>
          <a:lstStyle/>
          <a:p>
            <a:r>
              <a:rPr lang="en-US" sz="1400" dirty="0" smtClean="0">
                <a:solidFill>
                  <a:srgbClr val="3F4C57"/>
                </a:solidFill>
                <a:latin typeface="Avenir Black"/>
                <a:cs typeface="Avenir Black"/>
              </a:rPr>
              <a:t>4% LAND FERTILIZATION</a:t>
            </a:r>
            <a:endParaRPr lang="en-US" sz="1400" dirty="0">
              <a:solidFill>
                <a:srgbClr val="3F4C57"/>
              </a:solidFill>
              <a:latin typeface="Avenir Black"/>
              <a:cs typeface="Avenir Black"/>
            </a:endParaRPr>
          </a:p>
        </p:txBody>
      </p:sp>
      <p:sp>
        <p:nvSpPr>
          <p:cNvPr id="8" name="Rectangle 7"/>
          <p:cNvSpPr/>
          <p:nvPr/>
        </p:nvSpPr>
        <p:spPr>
          <a:xfrm>
            <a:off x="5433766" y="4865787"/>
            <a:ext cx="2369678" cy="430887"/>
          </a:xfrm>
          <a:prstGeom prst="rect">
            <a:avLst/>
          </a:prstGeom>
        </p:spPr>
        <p:txBody>
          <a:bodyPr wrap="square">
            <a:spAutoFit/>
          </a:bodyPr>
          <a:lstStyle/>
          <a:p>
            <a:r>
              <a:rPr lang="en-US" sz="2200" dirty="0" smtClean="0">
                <a:solidFill>
                  <a:srgbClr val="A12A21"/>
                </a:solidFill>
                <a:latin typeface="Avenir Black"/>
                <a:cs typeface="Avenir Black"/>
              </a:rPr>
              <a:t>3% SEEDS</a:t>
            </a:r>
            <a:endParaRPr lang="en-US" sz="2200" dirty="0">
              <a:solidFill>
                <a:srgbClr val="A12A21"/>
              </a:solidFill>
              <a:latin typeface="Avenir Black"/>
              <a:cs typeface="Avenir Black"/>
            </a:endParaRPr>
          </a:p>
        </p:txBody>
      </p:sp>
      <p:sp>
        <p:nvSpPr>
          <p:cNvPr id="9" name="Rectangle 8"/>
          <p:cNvSpPr/>
          <p:nvPr/>
        </p:nvSpPr>
        <p:spPr>
          <a:xfrm>
            <a:off x="5433766" y="4528257"/>
            <a:ext cx="3324330" cy="307777"/>
          </a:xfrm>
          <a:prstGeom prst="rect">
            <a:avLst/>
          </a:prstGeom>
        </p:spPr>
        <p:txBody>
          <a:bodyPr wrap="square">
            <a:spAutoFit/>
          </a:bodyPr>
          <a:lstStyle/>
          <a:p>
            <a:r>
              <a:rPr lang="en-US" sz="1400" dirty="0" smtClean="0">
                <a:solidFill>
                  <a:srgbClr val="3F4C57"/>
                </a:solidFill>
                <a:latin typeface="Avenir Black"/>
                <a:cs typeface="Avenir Black"/>
              </a:rPr>
              <a:t>3% OTHER</a:t>
            </a:r>
            <a:endParaRPr lang="en-US" sz="1400" dirty="0">
              <a:solidFill>
                <a:srgbClr val="3F4C57"/>
              </a:solidFill>
              <a:latin typeface="Avenir Black"/>
              <a:cs typeface="Avenir Black"/>
            </a:endParaRPr>
          </a:p>
        </p:txBody>
      </p:sp>
      <p:pic>
        <p:nvPicPr>
          <p:cNvPr id="10" name="Picture 9" descr="ASTA ppt deck graphics-0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1759" y="1449353"/>
            <a:ext cx="5157216" cy="4395216"/>
          </a:xfrm>
          <a:prstGeom prst="rect">
            <a:avLst/>
          </a:prstGeom>
        </p:spPr>
      </p:pic>
      <p:sp>
        <p:nvSpPr>
          <p:cNvPr id="11" name="Rectangle 10"/>
          <p:cNvSpPr/>
          <p:nvPr/>
        </p:nvSpPr>
        <p:spPr>
          <a:xfrm>
            <a:off x="348261" y="84612"/>
            <a:ext cx="8409835" cy="820738"/>
          </a:xfrm>
          <a:prstGeom prst="rect">
            <a:avLst/>
          </a:prstGeom>
        </p:spPr>
        <p:txBody>
          <a:bodyPr wrap="square">
            <a:spAutoFit/>
          </a:bodyPr>
          <a:lstStyle/>
          <a:p>
            <a:pPr algn="l">
              <a:lnSpc>
                <a:spcPct val="120000"/>
              </a:lnSpc>
            </a:pPr>
            <a:r>
              <a:rPr lang="en-US" sz="2000" dirty="0">
                <a:solidFill>
                  <a:schemeClr val="bg1"/>
                </a:solidFill>
                <a:latin typeface="Avenir Medium"/>
                <a:cs typeface="Avenir Medium"/>
              </a:rPr>
              <a:t>Consumers don’t put seed in the same category as other innovations that enhance our quality of </a:t>
            </a:r>
            <a:r>
              <a:rPr lang="en-US" sz="2000" dirty="0" smtClean="0">
                <a:solidFill>
                  <a:schemeClr val="bg1"/>
                </a:solidFill>
                <a:latin typeface="Avenir Medium"/>
                <a:cs typeface="Avenir Medium"/>
              </a:rPr>
              <a:t>life.</a:t>
            </a:r>
            <a:endParaRPr lang="en-US" sz="2000" dirty="0">
              <a:solidFill>
                <a:schemeClr val="bg1"/>
              </a:solidFill>
              <a:latin typeface="Avenir Medium"/>
              <a:cs typeface="Avenir Medium"/>
            </a:endParaRPr>
          </a:p>
        </p:txBody>
      </p:sp>
      <p:sp>
        <p:nvSpPr>
          <p:cNvPr id="12" name="Rectangle 11"/>
          <p:cNvSpPr/>
          <p:nvPr/>
        </p:nvSpPr>
        <p:spPr>
          <a:xfrm>
            <a:off x="348261" y="5965813"/>
            <a:ext cx="5258674" cy="428322"/>
          </a:xfrm>
          <a:prstGeom prst="rect">
            <a:avLst/>
          </a:prstGeom>
        </p:spPr>
        <p:txBody>
          <a:bodyPr wrap="square">
            <a:spAutoFit/>
          </a:bodyPr>
          <a:lstStyle/>
          <a:p>
            <a:pPr>
              <a:lnSpc>
                <a:spcPct val="110000"/>
              </a:lnSpc>
            </a:pPr>
            <a:r>
              <a:rPr lang="en-US" sz="1000" dirty="0" smtClean="0">
                <a:solidFill>
                  <a:srgbClr val="3F4C57"/>
                </a:solidFill>
                <a:latin typeface="Avenir Medium"/>
                <a:cs typeface="Avenir Medium"/>
              </a:rPr>
              <a:t>n=602 total (n= 200 </a:t>
            </a:r>
            <a:r>
              <a:rPr lang="en-US" sz="1000" dirty="0" err="1" smtClean="0">
                <a:solidFill>
                  <a:srgbClr val="3F4C57"/>
                </a:solidFill>
                <a:latin typeface="Avenir Medium"/>
                <a:cs typeface="Avenir Medium"/>
              </a:rPr>
              <a:t>Millennials</a:t>
            </a:r>
            <a:r>
              <a:rPr lang="en-US" sz="1000" dirty="0" smtClean="0">
                <a:solidFill>
                  <a:srgbClr val="3F4C57"/>
                </a:solidFill>
                <a:latin typeface="Avenir Medium"/>
                <a:cs typeface="Avenir Medium"/>
              </a:rPr>
              <a:t>, n=200 moms, n=202 “food focused” people);</a:t>
            </a:r>
            <a:br>
              <a:rPr lang="en-US" sz="1000" dirty="0" smtClean="0">
                <a:solidFill>
                  <a:srgbClr val="3F4C57"/>
                </a:solidFill>
                <a:latin typeface="Avenir Medium"/>
                <a:cs typeface="Avenir Medium"/>
              </a:rPr>
            </a:br>
            <a:r>
              <a:rPr lang="en-US" sz="1000" dirty="0" err="1" smtClean="0">
                <a:solidFill>
                  <a:srgbClr val="3F4C57"/>
                </a:solidFill>
                <a:latin typeface="Avenir Medium"/>
                <a:cs typeface="Avenir Medium"/>
              </a:rPr>
              <a:t>MoE</a:t>
            </a:r>
            <a:r>
              <a:rPr lang="en-US" sz="1000" dirty="0" smtClean="0">
                <a:solidFill>
                  <a:srgbClr val="3F4C57"/>
                </a:solidFill>
                <a:latin typeface="Avenir Medium"/>
                <a:cs typeface="Avenir Medium"/>
              </a:rPr>
              <a:t>=±3.7% total </a:t>
            </a:r>
            <a:r>
              <a:rPr lang="en-US" sz="1000" dirty="0" err="1" smtClean="0">
                <a:solidFill>
                  <a:srgbClr val="3F4C57"/>
                </a:solidFill>
                <a:latin typeface="Avenir Medium"/>
                <a:cs typeface="Avenir Medium"/>
              </a:rPr>
              <a:t>MoE</a:t>
            </a:r>
            <a:r>
              <a:rPr lang="en-US" sz="1000" dirty="0" smtClean="0">
                <a:solidFill>
                  <a:srgbClr val="3F4C57"/>
                </a:solidFill>
                <a:latin typeface="Avenir Medium"/>
                <a:cs typeface="Avenir Medium"/>
              </a:rPr>
              <a:t>=+ 6.2% per 200 subgroup; fielded November 12–18, 2014</a:t>
            </a:r>
            <a:endParaRPr lang="en-US" sz="1000" dirty="0">
              <a:solidFill>
                <a:srgbClr val="3F4C57"/>
              </a:solidFill>
              <a:latin typeface="Avenir Medium"/>
              <a:cs typeface="Avenir Medium"/>
            </a:endParaRPr>
          </a:p>
        </p:txBody>
      </p:sp>
      <p:pic>
        <p:nvPicPr>
          <p:cNvPr id="14" name="Picture 13" descr="ASTA logo.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899400" y="6013222"/>
            <a:ext cx="848015" cy="514065"/>
          </a:xfrm>
          <a:prstGeom prst="rect">
            <a:avLst/>
          </a:prstGeom>
        </p:spPr>
      </p:pic>
    </p:spTree>
    <p:extLst>
      <p:ext uri="{BB962C8B-B14F-4D97-AF65-F5344CB8AC3E}">
        <p14:creationId xmlns:p14="http://schemas.microsoft.com/office/powerpoint/2010/main" val="6354873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2370"/>
            <a:ext cx="9143999" cy="1145978"/>
          </a:xfrm>
          <a:prstGeom prst="rect">
            <a:avLst/>
          </a:prstGeom>
          <a:solidFill>
            <a:srgbClr val="3F4C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F4C57"/>
              </a:solidFill>
            </a:endParaRPr>
          </a:p>
        </p:txBody>
      </p:sp>
      <p:sp>
        <p:nvSpPr>
          <p:cNvPr id="32" name="Rectangle 31"/>
          <p:cNvSpPr/>
          <p:nvPr/>
        </p:nvSpPr>
        <p:spPr>
          <a:xfrm>
            <a:off x="348261" y="97616"/>
            <a:ext cx="8409835" cy="820738"/>
          </a:xfrm>
          <a:prstGeom prst="rect">
            <a:avLst/>
          </a:prstGeom>
        </p:spPr>
        <p:txBody>
          <a:bodyPr wrap="square">
            <a:spAutoFit/>
          </a:bodyPr>
          <a:lstStyle/>
          <a:p>
            <a:pPr algn="l">
              <a:lnSpc>
                <a:spcPct val="120000"/>
              </a:lnSpc>
            </a:pPr>
            <a:r>
              <a:rPr lang="en-US" sz="2000" dirty="0" smtClean="0">
                <a:solidFill>
                  <a:srgbClr val="FFFFFF"/>
                </a:solidFill>
                <a:latin typeface="Avenir Medium"/>
                <a:cs typeface="Avenir Medium"/>
              </a:rPr>
              <a:t>However, when people understand the specific benefits of seed improvement, their opinions improve.</a:t>
            </a:r>
            <a:endParaRPr lang="en-US" sz="2000" dirty="0">
              <a:solidFill>
                <a:srgbClr val="FFFFFF"/>
              </a:solidFill>
              <a:latin typeface="Avenir Medium"/>
              <a:cs typeface="Avenir Medium"/>
            </a:endParaRPr>
          </a:p>
        </p:txBody>
      </p:sp>
      <p:sp>
        <p:nvSpPr>
          <p:cNvPr id="2" name="TextBox 1"/>
          <p:cNvSpPr txBox="1"/>
          <p:nvPr/>
        </p:nvSpPr>
        <p:spPr>
          <a:xfrm>
            <a:off x="701040" y="5416537"/>
            <a:ext cx="2255520" cy="492443"/>
          </a:xfrm>
          <a:prstGeom prst="rect">
            <a:avLst/>
          </a:prstGeom>
          <a:noFill/>
        </p:spPr>
        <p:txBody>
          <a:bodyPr wrap="square" rtlCol="0">
            <a:spAutoFit/>
          </a:bodyPr>
          <a:lstStyle/>
          <a:p>
            <a:r>
              <a:rPr lang="en-US" sz="1300" dirty="0">
                <a:solidFill>
                  <a:srgbClr val="3F4C57"/>
                </a:solidFill>
                <a:latin typeface="Avenir Medium"/>
                <a:cs typeface="Avenir Medium"/>
              </a:rPr>
              <a:t>Total Positive Impressions from </a:t>
            </a:r>
            <a:r>
              <a:rPr lang="en-US" sz="1300" dirty="0" smtClean="0">
                <a:solidFill>
                  <a:srgbClr val="3F4C57"/>
                </a:solidFill>
                <a:latin typeface="Avenir Medium"/>
                <a:cs typeface="Avenir Medium"/>
              </a:rPr>
              <a:t>Millennial </a:t>
            </a:r>
            <a:r>
              <a:rPr lang="en-US" sz="1300" dirty="0">
                <a:solidFill>
                  <a:srgbClr val="3F4C57"/>
                </a:solidFill>
                <a:latin typeface="Avenir Medium"/>
                <a:cs typeface="Avenir Medium"/>
              </a:rPr>
              <a:t>(n=200</a:t>
            </a:r>
            <a:r>
              <a:rPr lang="en-US" sz="1300" dirty="0" smtClean="0">
                <a:solidFill>
                  <a:srgbClr val="3F4C57"/>
                </a:solidFill>
                <a:latin typeface="Avenir Medium"/>
                <a:cs typeface="Avenir Medium"/>
              </a:rPr>
              <a:t>)</a:t>
            </a:r>
            <a:endParaRPr lang="en-US" sz="1300" dirty="0">
              <a:solidFill>
                <a:srgbClr val="3F4C57"/>
              </a:solidFill>
              <a:latin typeface="Avenir Medium"/>
              <a:cs typeface="Avenir Medium"/>
            </a:endParaRPr>
          </a:p>
        </p:txBody>
      </p:sp>
      <p:sp>
        <p:nvSpPr>
          <p:cNvPr id="19" name="TextBox 18"/>
          <p:cNvSpPr txBox="1"/>
          <p:nvPr/>
        </p:nvSpPr>
        <p:spPr>
          <a:xfrm>
            <a:off x="3383280" y="5416537"/>
            <a:ext cx="2255520" cy="492443"/>
          </a:xfrm>
          <a:prstGeom prst="rect">
            <a:avLst/>
          </a:prstGeom>
          <a:noFill/>
        </p:spPr>
        <p:txBody>
          <a:bodyPr wrap="square" rtlCol="0">
            <a:spAutoFit/>
          </a:bodyPr>
          <a:lstStyle/>
          <a:p>
            <a:pPr>
              <a:defRPr sz="1440" b="0" i="0" u="none" strike="noStrike" kern="1200" baseline="0">
                <a:solidFill>
                  <a:srgbClr val="3A444C"/>
                </a:solidFill>
                <a:latin typeface="Avenir Heavy"/>
                <a:ea typeface="+mn-ea"/>
                <a:cs typeface="+mn-cs"/>
              </a:defRPr>
            </a:pPr>
            <a:r>
              <a:rPr lang="en-US" sz="1300" dirty="0">
                <a:solidFill>
                  <a:srgbClr val="3F4C57"/>
                </a:solidFill>
                <a:latin typeface="Avenir Medium"/>
                <a:cs typeface="Avenir Medium"/>
              </a:rPr>
              <a:t>Total Positive Impressions from Moms (n=200</a:t>
            </a:r>
            <a:r>
              <a:rPr lang="en-US" sz="1300" dirty="0" smtClean="0">
                <a:solidFill>
                  <a:srgbClr val="3F4C57"/>
                </a:solidFill>
                <a:latin typeface="Avenir Medium"/>
                <a:cs typeface="Avenir Medium"/>
              </a:rPr>
              <a:t>)</a:t>
            </a:r>
            <a:endParaRPr lang="en-US" sz="1300" dirty="0">
              <a:solidFill>
                <a:srgbClr val="3F4C57"/>
              </a:solidFill>
              <a:latin typeface="Avenir Medium"/>
              <a:cs typeface="Avenir Medium"/>
            </a:endParaRPr>
          </a:p>
        </p:txBody>
      </p:sp>
      <p:sp>
        <p:nvSpPr>
          <p:cNvPr id="21" name="TextBox 20"/>
          <p:cNvSpPr txBox="1"/>
          <p:nvPr/>
        </p:nvSpPr>
        <p:spPr>
          <a:xfrm>
            <a:off x="6005947" y="5416537"/>
            <a:ext cx="2255520" cy="492443"/>
          </a:xfrm>
          <a:prstGeom prst="rect">
            <a:avLst/>
          </a:prstGeom>
          <a:noFill/>
        </p:spPr>
        <p:txBody>
          <a:bodyPr wrap="square" rtlCol="0">
            <a:spAutoFit/>
          </a:bodyPr>
          <a:lstStyle/>
          <a:p>
            <a:pPr>
              <a:defRPr sz="1440" b="0" i="0" u="none" strike="noStrike" kern="1200" baseline="0">
                <a:solidFill>
                  <a:srgbClr val="3A444C"/>
                </a:solidFill>
                <a:latin typeface="Avenir Heavy"/>
                <a:ea typeface="+mn-ea"/>
                <a:cs typeface="+mn-cs"/>
              </a:defRPr>
            </a:pPr>
            <a:r>
              <a:rPr lang="en-US" sz="1300" dirty="0">
                <a:solidFill>
                  <a:srgbClr val="3F4C57"/>
                </a:solidFill>
                <a:latin typeface="Avenir Medium"/>
                <a:cs typeface="Avenir Medium"/>
              </a:rPr>
              <a:t>Total Positive Impressions from Foodies (n=202)</a:t>
            </a:r>
          </a:p>
        </p:txBody>
      </p:sp>
      <p:pic>
        <p:nvPicPr>
          <p:cNvPr id="8" name="Picture 7" descr="ASTA logo.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899400" y="6013222"/>
            <a:ext cx="848015" cy="514065"/>
          </a:xfrm>
          <a:prstGeom prst="rect">
            <a:avLst/>
          </a:prstGeom>
        </p:spPr>
      </p:pic>
      <p:pic>
        <p:nvPicPr>
          <p:cNvPr id="9" name="Picture 8" descr="ASTA ppt deck graphics-15.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9339" y="1299243"/>
            <a:ext cx="8435907" cy="4189366"/>
          </a:xfrm>
          <a:prstGeom prst="rect">
            <a:avLst/>
          </a:prstGeom>
        </p:spPr>
      </p:pic>
    </p:spTree>
    <p:extLst>
      <p:ext uri="{BB962C8B-B14F-4D97-AF65-F5344CB8AC3E}">
        <p14:creationId xmlns:p14="http://schemas.microsoft.com/office/powerpoint/2010/main" val="14269166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descr="GettyImages-5474570171.jpg"/>
          <p:cNvPicPr>
            <a:picLocks noChangeAspect="1"/>
          </p:cNvPicPr>
          <p:nvPr/>
        </p:nvPicPr>
        <p:blipFill rotWithShape="1">
          <a:blip r:embed="rId3" cstate="email">
            <a:extLst>
              <a:ext uri="{28A0092B-C50C-407E-A947-70E740481C1C}">
                <a14:useLocalDpi xmlns:a14="http://schemas.microsoft.com/office/drawing/2010/main" val="0"/>
              </a:ext>
            </a:extLst>
          </a:blip>
          <a:srcRect l="53229" t="24933" r="25422" b="1225"/>
          <a:stretch/>
        </p:blipFill>
        <p:spPr>
          <a:xfrm>
            <a:off x="1" y="2613"/>
            <a:ext cx="2251714" cy="5841327"/>
          </a:xfrm>
          <a:prstGeom prst="rect">
            <a:avLst/>
          </a:prstGeom>
        </p:spPr>
      </p:pic>
      <p:pic>
        <p:nvPicPr>
          <p:cNvPr id="20" name="Picture 19" descr="GettyImages-116867391.jpg"/>
          <p:cNvPicPr>
            <a:picLocks noChangeAspect="1"/>
          </p:cNvPicPr>
          <p:nvPr/>
        </p:nvPicPr>
        <p:blipFill rotWithShape="1">
          <a:blip r:embed="rId4" cstate="email">
            <a:extLst>
              <a:ext uri="{28A0092B-C50C-407E-A947-70E740481C1C}">
                <a14:useLocalDpi xmlns:a14="http://schemas.microsoft.com/office/drawing/2010/main" val="0"/>
              </a:ext>
            </a:extLst>
          </a:blip>
          <a:srcRect l="-7836" t="13523" r="9801" b="29283"/>
          <a:stretch/>
        </p:blipFill>
        <p:spPr>
          <a:xfrm>
            <a:off x="2465936" y="0"/>
            <a:ext cx="6678065" cy="5843940"/>
          </a:xfrm>
          <a:prstGeom prst="rect">
            <a:avLst/>
          </a:prstGeom>
        </p:spPr>
      </p:pic>
      <p:pic>
        <p:nvPicPr>
          <p:cNvPr id="4" name="Picture 3" descr="GettyImages-157587366-retouched.jpg"/>
          <p:cNvPicPr>
            <a:picLocks noChangeAspect="1"/>
          </p:cNvPicPr>
          <p:nvPr/>
        </p:nvPicPr>
        <p:blipFill rotWithShape="1">
          <a:blip r:embed="rId5" cstate="email">
            <a:extLst>
              <a:ext uri="{28A0092B-C50C-407E-A947-70E740481C1C}">
                <a14:useLocalDpi xmlns:a14="http://schemas.microsoft.com/office/drawing/2010/main" val="0"/>
              </a:ext>
            </a:extLst>
          </a:blip>
          <a:srcRect l="16099" t="18999" r="66692" b="14380"/>
          <a:stretch/>
        </p:blipFill>
        <p:spPr>
          <a:xfrm>
            <a:off x="4587462" y="-9145"/>
            <a:ext cx="2267827" cy="5853085"/>
          </a:xfrm>
          <a:prstGeom prst="rect">
            <a:avLst/>
          </a:prstGeom>
        </p:spPr>
      </p:pic>
      <p:pic>
        <p:nvPicPr>
          <p:cNvPr id="5" name="Picture 4" descr="GettyImages-120056315.jpg"/>
          <p:cNvPicPr>
            <a:picLocks noChangeAspect="1"/>
          </p:cNvPicPr>
          <p:nvPr/>
        </p:nvPicPr>
        <p:blipFill rotWithShape="1">
          <a:blip r:embed="rId6" cstate="email">
            <a:extLst>
              <a:ext uri="{28A0092B-C50C-407E-A947-70E740481C1C}">
                <a14:useLocalDpi xmlns:a14="http://schemas.microsoft.com/office/drawing/2010/main" val="0"/>
              </a:ext>
            </a:extLst>
          </a:blip>
          <a:srcRect l="37858" t="-147" r="35568" b="6753"/>
          <a:stretch/>
        </p:blipFill>
        <p:spPr>
          <a:xfrm>
            <a:off x="2285673" y="-9145"/>
            <a:ext cx="2290029" cy="5853085"/>
          </a:xfrm>
          <a:prstGeom prst="rect">
            <a:avLst/>
          </a:prstGeom>
        </p:spPr>
      </p:pic>
      <p:pic>
        <p:nvPicPr>
          <p:cNvPr id="12" name="Picture 11" descr="FUEL-white-12.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778510" y="1095052"/>
            <a:ext cx="1815787" cy="1878093"/>
          </a:xfrm>
          <a:prstGeom prst="rect">
            <a:avLst/>
          </a:prstGeom>
        </p:spPr>
      </p:pic>
      <p:pic>
        <p:nvPicPr>
          <p:cNvPr id="13" name="Picture 12" descr="CLOTHING-white-14.pn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085966" y="1095052"/>
            <a:ext cx="1815787" cy="1878093"/>
          </a:xfrm>
          <a:prstGeom prst="rect">
            <a:avLst/>
          </a:prstGeom>
        </p:spPr>
      </p:pic>
      <p:pic>
        <p:nvPicPr>
          <p:cNvPr id="14" name="Picture 13" descr="FOOD-white-13.png"/>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236466" y="1095052"/>
            <a:ext cx="1815787" cy="1878093"/>
          </a:xfrm>
          <a:prstGeom prst="rect">
            <a:avLst/>
          </a:prstGeom>
        </p:spPr>
      </p:pic>
      <p:sp>
        <p:nvSpPr>
          <p:cNvPr id="21" name="Rectangle 20"/>
          <p:cNvSpPr/>
          <p:nvPr/>
        </p:nvSpPr>
        <p:spPr>
          <a:xfrm flipH="1">
            <a:off x="2251714" y="-9145"/>
            <a:ext cx="45719" cy="688407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flipH="1">
            <a:off x="6842913" y="-9145"/>
            <a:ext cx="45719" cy="688407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itle 1"/>
          <p:cNvSpPr txBox="1">
            <a:spLocks/>
          </p:cNvSpPr>
          <p:nvPr/>
        </p:nvSpPr>
        <p:spPr>
          <a:xfrm>
            <a:off x="6902682" y="3131465"/>
            <a:ext cx="2182354" cy="419186"/>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rgbClr val="FFFFFF"/>
                </a:solidFill>
                <a:latin typeface="+mj-lt"/>
                <a:ea typeface="+mj-ea"/>
                <a:cs typeface="+mj-cs"/>
              </a:defRPr>
            </a:lvl1pPr>
          </a:lstStyle>
          <a:p>
            <a:pPr algn="ctr"/>
            <a:r>
              <a:rPr lang="en-US" sz="2800" b="1" spc="100" dirty="0" smtClean="0">
                <a:solidFill>
                  <a:schemeClr val="bg1"/>
                </a:solidFill>
                <a:latin typeface="Avenir Black"/>
                <a:cs typeface="Avenir Black"/>
              </a:rPr>
              <a:t>FIBER</a:t>
            </a:r>
            <a:endParaRPr lang="en-US" sz="2800" b="1" spc="100" dirty="0">
              <a:solidFill>
                <a:schemeClr val="bg1"/>
              </a:solidFill>
              <a:latin typeface="Avenir Black"/>
              <a:cs typeface="Avenir Black"/>
            </a:endParaRPr>
          </a:p>
        </p:txBody>
      </p:sp>
      <p:sp>
        <p:nvSpPr>
          <p:cNvPr id="25" name="Title 1"/>
          <p:cNvSpPr txBox="1">
            <a:spLocks/>
          </p:cNvSpPr>
          <p:nvPr/>
        </p:nvSpPr>
        <p:spPr>
          <a:xfrm>
            <a:off x="5154947" y="3131465"/>
            <a:ext cx="1465270" cy="37191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rgbClr val="FFFFFF"/>
                </a:solidFill>
                <a:latin typeface="+mj-lt"/>
                <a:ea typeface="+mj-ea"/>
                <a:cs typeface="+mj-cs"/>
              </a:defRPr>
            </a:lvl1pPr>
          </a:lstStyle>
          <a:p>
            <a:r>
              <a:rPr lang="en-US" sz="2800" b="1" spc="100" dirty="0" smtClean="0">
                <a:solidFill>
                  <a:schemeClr val="bg1"/>
                </a:solidFill>
                <a:latin typeface="Avenir Black"/>
                <a:cs typeface="Avenir Black"/>
              </a:rPr>
              <a:t>FUEL</a:t>
            </a:r>
            <a:endParaRPr lang="en-US" sz="2800" b="1" spc="100" dirty="0">
              <a:solidFill>
                <a:schemeClr val="bg1"/>
              </a:solidFill>
              <a:latin typeface="Avenir Black"/>
              <a:cs typeface="Avenir Black"/>
            </a:endParaRPr>
          </a:p>
        </p:txBody>
      </p:sp>
      <p:sp>
        <p:nvSpPr>
          <p:cNvPr id="26" name="Title 1"/>
          <p:cNvSpPr txBox="1">
            <a:spLocks/>
          </p:cNvSpPr>
          <p:nvPr/>
        </p:nvSpPr>
        <p:spPr>
          <a:xfrm>
            <a:off x="453897" y="3131465"/>
            <a:ext cx="1380925" cy="419186"/>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rgbClr val="FFFFFF"/>
                </a:solidFill>
                <a:latin typeface="+mj-lt"/>
                <a:ea typeface="+mj-ea"/>
                <a:cs typeface="+mj-cs"/>
              </a:defRPr>
            </a:lvl1pPr>
          </a:lstStyle>
          <a:p>
            <a:r>
              <a:rPr lang="en-US" sz="2800" b="1" spc="100" dirty="0" smtClean="0">
                <a:solidFill>
                  <a:schemeClr val="bg1"/>
                </a:solidFill>
                <a:latin typeface="Avenir Black"/>
                <a:cs typeface="Avenir Black"/>
              </a:rPr>
              <a:t>FOOD</a:t>
            </a:r>
            <a:endParaRPr lang="en-US" sz="2800" b="1" spc="100" dirty="0">
              <a:solidFill>
                <a:schemeClr val="bg1"/>
              </a:solidFill>
              <a:latin typeface="Avenir Black"/>
              <a:cs typeface="Avenir Black"/>
            </a:endParaRPr>
          </a:p>
        </p:txBody>
      </p:sp>
      <p:sp>
        <p:nvSpPr>
          <p:cNvPr id="17" name="Rectangle 16"/>
          <p:cNvSpPr/>
          <p:nvPr/>
        </p:nvSpPr>
        <p:spPr>
          <a:xfrm flipH="1">
            <a:off x="4541743" y="-9145"/>
            <a:ext cx="45719" cy="688407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itle 1"/>
          <p:cNvSpPr txBox="1">
            <a:spLocks/>
          </p:cNvSpPr>
          <p:nvPr/>
        </p:nvSpPr>
        <p:spPr>
          <a:xfrm>
            <a:off x="2824639" y="3131465"/>
            <a:ext cx="1380925" cy="419186"/>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rgbClr val="FFFFFF"/>
                </a:solidFill>
                <a:latin typeface="+mj-lt"/>
                <a:ea typeface="+mj-ea"/>
                <a:cs typeface="+mj-cs"/>
              </a:defRPr>
            </a:lvl1pPr>
          </a:lstStyle>
          <a:p>
            <a:r>
              <a:rPr lang="en-US" sz="2800" b="1" spc="100" dirty="0" smtClean="0">
                <a:solidFill>
                  <a:schemeClr val="bg1"/>
                </a:solidFill>
                <a:latin typeface="Avenir Black"/>
                <a:cs typeface="Avenir Black"/>
              </a:rPr>
              <a:t>FEED</a:t>
            </a:r>
            <a:endParaRPr lang="en-US" sz="2800" b="1" spc="100" dirty="0">
              <a:solidFill>
                <a:schemeClr val="bg1"/>
              </a:solidFill>
              <a:latin typeface="Avenir Black"/>
              <a:cs typeface="Avenir Black"/>
            </a:endParaRPr>
          </a:p>
        </p:txBody>
      </p:sp>
      <p:pic>
        <p:nvPicPr>
          <p:cNvPr id="7" name="Picture 6" descr="cow-11.png"/>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2512766" y="1095052"/>
            <a:ext cx="1820731" cy="1883208"/>
          </a:xfrm>
          <a:prstGeom prst="rect">
            <a:avLst/>
          </a:prstGeom>
        </p:spPr>
      </p:pic>
      <p:sp>
        <p:nvSpPr>
          <p:cNvPr id="27" name="Rectangle 26"/>
          <p:cNvSpPr/>
          <p:nvPr/>
        </p:nvSpPr>
        <p:spPr>
          <a:xfrm>
            <a:off x="-1" y="5886137"/>
            <a:ext cx="9160934" cy="1004836"/>
          </a:xfrm>
          <a:prstGeom prst="rect">
            <a:avLst/>
          </a:prstGeom>
          <a:solidFill>
            <a:srgbClr val="3F4C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F4C57"/>
              </a:solidFill>
            </a:endParaRPr>
          </a:p>
        </p:txBody>
      </p:sp>
      <p:sp>
        <p:nvSpPr>
          <p:cNvPr id="19" name="Rectangle 18"/>
          <p:cNvSpPr/>
          <p:nvPr/>
        </p:nvSpPr>
        <p:spPr>
          <a:xfrm>
            <a:off x="369455" y="5940882"/>
            <a:ext cx="8238323" cy="764312"/>
          </a:xfrm>
          <a:prstGeom prst="rect">
            <a:avLst/>
          </a:prstGeom>
        </p:spPr>
        <p:txBody>
          <a:bodyPr wrap="square">
            <a:spAutoFit/>
          </a:bodyPr>
          <a:lstStyle/>
          <a:p>
            <a:pPr lvl="0">
              <a:lnSpc>
                <a:spcPct val="110000"/>
              </a:lnSpc>
            </a:pPr>
            <a:r>
              <a:rPr lang="en-US" sz="2000" dirty="0">
                <a:solidFill>
                  <a:schemeClr val="bg1"/>
                </a:solidFill>
                <a:latin typeface="Avenir Medium"/>
                <a:cs typeface="Avenir Medium"/>
              </a:rPr>
              <a:t>Many things that enhance our quality of life can be traced back to a seed someone planted.</a:t>
            </a:r>
          </a:p>
        </p:txBody>
      </p:sp>
    </p:spTree>
    <p:extLst>
      <p:ext uri="{BB962C8B-B14F-4D97-AF65-F5344CB8AC3E}">
        <p14:creationId xmlns:p14="http://schemas.microsoft.com/office/powerpoint/2010/main" val="39882889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10217</TotalTime>
  <Words>4486</Words>
  <Application>Microsoft Office PowerPoint</Application>
  <PresentationFormat>On-screen Show (4:3)</PresentationFormat>
  <Paragraphs>317</Paragraphs>
  <Slides>33</Slides>
  <Notes>33</Notes>
  <HiddenSlides>8</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33</vt:i4>
      </vt:variant>
    </vt:vector>
  </HeadingPairs>
  <TitlesOfParts>
    <vt:vector size="41" baseType="lpstr">
      <vt:lpstr>Arial</vt:lpstr>
      <vt:lpstr>Avenir Roman</vt:lpstr>
      <vt:lpstr>Avenir Black</vt:lpstr>
      <vt:lpstr>Calibri</vt:lpstr>
      <vt:lpstr>Avenir Medium</vt:lpstr>
      <vt:lpstr>Avenir Book</vt:lpstr>
      <vt:lpstr>1_Office Theme</vt:lpstr>
      <vt:lpstr>Custom Design</vt:lpstr>
      <vt:lpstr>Title: ASTA Core Messaging Deck</vt:lpstr>
      <vt:lpstr>Usage Instructions and Best Practices</vt:lpstr>
      <vt:lpstr>Usage Instructions and Best Practices</vt:lpstr>
      <vt:lpstr>Module: Stakeholder Preamble Presentation  -Explains why we need a public presentation and what   we want allied partners to do with it -Audiences: Members and potential spokespeople  </vt:lpstr>
      <vt:lpstr>PowerPoint Presentation</vt:lpstr>
      <vt:lpstr>PowerPoint Presentation</vt:lpstr>
      <vt:lpstr>PowerPoint Presentation</vt:lpstr>
      <vt:lpstr>PowerPoint Presentation</vt:lpstr>
      <vt:lpstr>PowerPoint Presentation</vt:lpstr>
      <vt:lpstr>PowerPoint Presentation</vt:lpstr>
      <vt:lpstr>Module: Stakeholder Preamble Presentation  -Explains the benefits of seed improvement, outlines how seed improvement occurs and demonstrates what seed breeders do -Audiences: ALL –members, industry groups and general public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Plant breeders have been improving varieties for centuries.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Policy/Advocacy Presentation  -Gives an overview of the topic with supporting detail and articulates the industry POV on key issues including: breeding regulation/policy imperatives, IP, biotech,  seed treatments, and global movement of seed  -Audiences: Members and potential supporters of policy agenda   </vt:lpstr>
    </vt:vector>
  </TitlesOfParts>
  <Company>Global Prairie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Mullett</dc:creator>
  <cp:lastModifiedBy>Nikki Barnes</cp:lastModifiedBy>
  <cp:revision>641</cp:revision>
  <cp:lastPrinted>2015-06-09T20:32:17Z</cp:lastPrinted>
  <dcterms:created xsi:type="dcterms:W3CDTF">2014-11-20T19:42:49Z</dcterms:created>
  <dcterms:modified xsi:type="dcterms:W3CDTF">2016-06-22T16:45:39Z</dcterms:modified>
</cp:coreProperties>
</file>