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830" r:id="rId3"/>
  </p:sldMasterIdLst>
  <p:notesMasterIdLst>
    <p:notesMasterId r:id="rId15"/>
  </p:notesMasterIdLst>
  <p:handoutMasterIdLst>
    <p:handoutMasterId r:id="rId16"/>
  </p:handoutMasterIdLst>
  <p:sldIdLst>
    <p:sldId id="311" r:id="rId4"/>
    <p:sldId id="322" r:id="rId5"/>
    <p:sldId id="414" r:id="rId6"/>
    <p:sldId id="415" r:id="rId7"/>
    <p:sldId id="417" r:id="rId8"/>
    <p:sldId id="422" r:id="rId9"/>
    <p:sldId id="416" r:id="rId10"/>
    <p:sldId id="421" r:id="rId11"/>
    <p:sldId id="420" r:id="rId12"/>
    <p:sldId id="418" r:id="rId13"/>
    <p:sldId id="41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Pierce" initials="AP" lastIdx="2" clrIdx="0">
    <p:extLst>
      <p:ext uri="{19B8F6BF-5375-455C-9EA6-DF929625EA0E}">
        <p15:presenceInfo xmlns:p15="http://schemas.microsoft.com/office/powerpoint/2012/main" userId="Ashley Pierce" providerId="None"/>
      </p:ext>
    </p:extLst>
  </p:cmAuthor>
  <p:cmAuthor id="2" name="Chayla Balko" initials="CB" lastIdx="13" clrIdx="1">
    <p:extLst>
      <p:ext uri="{19B8F6BF-5375-455C-9EA6-DF929625EA0E}">
        <p15:presenceInfo xmlns:p15="http://schemas.microsoft.com/office/powerpoint/2012/main" userId="Chayla Bal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0000FF"/>
    <a:srgbClr val="E60000"/>
    <a:srgbClr val="CC0000"/>
    <a:srgbClr val="FF3300"/>
    <a:srgbClr val="2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7778" autoAdjust="0"/>
  </p:normalViewPr>
  <p:slideViewPr>
    <p:cSldViewPr snapToGrid="0">
      <p:cViewPr varScale="1">
        <p:scale>
          <a:sx n="73" d="100"/>
          <a:sy n="73" d="100"/>
        </p:scale>
        <p:origin x="99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84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D9DE75-3F8B-4947-A4D8-F608E6166FC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A35E7C-FF41-4912-AF54-BA71130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E57E03-69A9-4993-9C1E-071FBB0CBD3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86FD3B-8885-4164-A675-87F5EB902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FD3B-8885-4164-A675-87F5EB902A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FD3B-8885-4164-A675-87F5EB902A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FD3B-8885-4164-A675-87F5EB902A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6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FD3B-8885-4164-A675-87F5EB902A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6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FD3B-8885-4164-A675-87F5EB902A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8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FD3B-8885-4164-A675-87F5EB902A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FD3B-8885-4164-A675-87F5EB902A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FD3B-8885-4164-A675-87F5EB902A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4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FD3B-8885-4164-A675-87F5EB902A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11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FD3B-8885-4164-A675-87F5EB902A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4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69F4-A8BA-4DAB-9A1F-2386CB1F4241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5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C9E9-A71C-4D97-90A3-0201876C1AE2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221-47A1-452C-A0A7-A0159424A30C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6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E29-C2D8-4E06-BAF5-A5A2347F17A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25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5128-B9B7-4559-BA29-C17CD2323C8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1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E0B6-AF78-474E-A7F1-F4E36FD98A8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05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2C83-FAF1-41CC-A3BE-27EB582C77A2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64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6096-0E38-4C5F-BE98-E23C292F234B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7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10E-868D-4E45-92D0-326EA6D5DFC2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219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AD2B-744E-4C04-AD94-E5A5F9A3608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62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E4B8-551A-40E7-9FB6-76E8053D033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6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673-C364-467B-9316-2718DEC5D36D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100000">
                <a:schemeClr val="accent4"/>
              </a:gs>
              <a:gs pos="88000">
                <a:srgbClr val="D4E8C7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08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735-0E77-4E2E-972A-B77096F4FB9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07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986-2370-417F-B5FE-FE02E850EB7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1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C31-94E6-48DA-B842-B1E4DDC6058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9E004413-DE2A-4898-A50A-5BA6D8DEA11E}" type="datetime1">
              <a:rPr lang="en-US" smtClean="0">
                <a:solidFill>
                  <a:prstClr val="black"/>
                </a:solidFill>
              </a:rPr>
              <a:t>1/24/2018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66294C5-B1BE-45F8-B27A-9A60396AD7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65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  <a:gradFill>
            <a:gsLst>
              <a:gs pos="6000">
                <a:srgbClr val="DDEBCF"/>
              </a:gs>
              <a:gs pos="54000">
                <a:srgbClr val="9CB86E"/>
              </a:gs>
              <a:gs pos="100000">
                <a:srgbClr val="156B13"/>
              </a:gs>
            </a:gsLst>
          </a:gra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460509" y="5248774"/>
            <a:ext cx="3545715" cy="1353550"/>
            <a:chOff x="6297676" y="5181600"/>
            <a:chExt cx="2659286" cy="13535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7676" y="5925550"/>
              <a:ext cx="2514600" cy="609600"/>
            </a:xfrm>
            <a:prstGeom prst="rect">
              <a:avLst/>
            </a:prstGeom>
          </p:spPr>
        </p:pic>
        <p:pic>
          <p:nvPicPr>
            <p:cNvPr id="9" name="Picture 2" descr="C:\Users\Lisa\AppData\Local\Microsoft\Windows\Temporary Internet Files\Content.Outlook\2JJP4TAI\OpalAppleSingle-L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035" y="5181600"/>
              <a:ext cx="1149927" cy="93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4250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88CCA981-A6A3-47F0-8585-60FDC11370FC}" type="datetime1">
              <a:rPr lang="en-US" smtClean="0">
                <a:solidFill>
                  <a:prstClr val="black"/>
                </a:solidFill>
              </a:rPr>
              <a:t>1/24/2018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66294C5-B1BE-45F8-B27A-9A60396AD7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4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E60F5346-CC45-403F-9A65-E464700FBC66}" type="datetime1">
              <a:rPr lang="en-US" smtClean="0">
                <a:solidFill>
                  <a:prstClr val="black"/>
                </a:solidFill>
              </a:rPr>
              <a:t>1/24/2018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66294C5-B1BE-45F8-B27A-9A60396AD7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1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353AA64B-61C5-490C-96BA-36C5F06B45EF}" type="datetime1">
              <a:rPr lang="en-US" smtClean="0">
                <a:solidFill>
                  <a:prstClr val="black"/>
                </a:solidFill>
              </a:rPr>
              <a:t>1/24/2018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66294C5-B1BE-45F8-B27A-9A60396AD7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89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73B9DBD1-EE52-4E74-88B6-DAF9DB6AEEF2}" type="datetime1">
              <a:rPr lang="en-US" smtClean="0">
                <a:solidFill>
                  <a:prstClr val="black"/>
                </a:solidFill>
              </a:rPr>
              <a:t>1/24/2018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66294C5-B1BE-45F8-B27A-9A60396AD7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85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F4312925-E9FB-4987-8DBF-8AC556C68964}" type="datetime1">
              <a:rPr lang="en-US" smtClean="0">
                <a:solidFill>
                  <a:prstClr val="black"/>
                </a:solidFill>
              </a:rPr>
              <a:t>1/24/2018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66294C5-B1BE-45F8-B27A-9A60396AD7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9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98C-40CE-4243-A6E4-5BD886C2A86E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21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FD24B719-5578-4052-AEAE-2BF1F6C0DBD4}" type="datetime1">
              <a:rPr lang="en-US" smtClean="0">
                <a:solidFill>
                  <a:prstClr val="black"/>
                </a:solidFill>
              </a:rPr>
              <a:t>1/24/2018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66294C5-B1BE-45F8-B27A-9A60396AD7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3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34CF6946-FCBB-4A4A-8D97-390E0CCC6111}" type="datetime1">
              <a:rPr lang="en-US" smtClean="0">
                <a:solidFill>
                  <a:prstClr val="black"/>
                </a:solidFill>
              </a:rPr>
              <a:t>1/24/2018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66294C5-B1BE-45F8-B27A-9A60396AD7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40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DD5435F0-C6EE-452A-A80C-395A5404528F}" type="datetime1">
              <a:rPr lang="en-US" smtClean="0">
                <a:solidFill>
                  <a:prstClr val="black"/>
                </a:solidFill>
              </a:rPr>
              <a:t>1/24/2018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66294C5-B1BE-45F8-B27A-9A60396AD7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21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A7A94731-379C-44B2-BF7D-33AABEA2B0BC}" type="datetime1">
              <a:rPr lang="en-US" smtClean="0">
                <a:solidFill>
                  <a:prstClr val="black"/>
                </a:solidFill>
              </a:rPr>
              <a:t>1/24/2018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66294C5-B1BE-45F8-B27A-9A60396AD7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90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DB0B9E6F-A6EB-4C25-BDE1-D57A08951382}" type="datetime1">
              <a:rPr lang="en-US" smtClean="0">
                <a:solidFill>
                  <a:prstClr val="black"/>
                </a:solidFill>
              </a:rPr>
              <a:t>1/24/2018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66294C5-B1BE-45F8-B27A-9A60396AD7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9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E7B7-4824-4F77-8E13-351B404C467E}" type="datetime1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5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B6-5D80-4161-83FB-BC447E28E87D}" type="datetime1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1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EF2-2BE3-4F13-88B9-1E6F900AE1F5}" type="datetime1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0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FBA9-8AAC-49AA-895C-AB898DADFA01}" type="datetime1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1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C2-6D2B-4212-A6EF-D95885763CF5}" type="datetime1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A55B-CE27-491B-BCFA-BC30829082E6}" type="datetime1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6F19-EE9F-4E19-919F-F86201A3C983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469D-C468-4C1D-A43F-AFD3B4D9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947BB1-FB88-4EEF-9AC1-E87DBBD3E1A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1/24/2018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8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prstGeom prst="rect">
            <a:avLst/>
          </a:prstGeom>
          <a:gradFill>
            <a:gsLst>
              <a:gs pos="14000">
                <a:srgbClr val="DDEBCF"/>
              </a:gs>
              <a:gs pos="61000">
                <a:srgbClr val="9CB86E"/>
              </a:gs>
              <a:gs pos="100000">
                <a:srgbClr val="156B13"/>
              </a:gs>
            </a:gsLst>
            <a:lin ang="66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460509" y="5248774"/>
            <a:ext cx="3545715" cy="1353550"/>
            <a:chOff x="6297676" y="5181600"/>
            <a:chExt cx="2659286" cy="13535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97676" y="5925550"/>
              <a:ext cx="2514600" cy="609600"/>
            </a:xfrm>
            <a:prstGeom prst="rect">
              <a:avLst/>
            </a:prstGeom>
          </p:spPr>
        </p:pic>
        <p:pic>
          <p:nvPicPr>
            <p:cNvPr id="9" name="Picture 2" descr="C:\Users\Lisa\AppData\Local\Microsoft\Windows\Temporary Internet Files\Content.Outlook\2JJP4TAI\OpalAppleSingle-LR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035" y="5181600"/>
              <a:ext cx="1149927" cy="93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66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om@goldensunmarketing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3590" y="5284754"/>
            <a:ext cx="9801608" cy="60037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January 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466625"/>
            <a:ext cx="6348045" cy="4321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5186" y="5408493"/>
            <a:ext cx="2921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5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10</a:t>
            </a:fld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786E8AD-7621-45DB-82CC-8CD63381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Recommendations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29291AB-07A2-476B-BA7D-B79F57003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396" y="1854114"/>
            <a:ext cx="9823775" cy="370852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Annual purchase and analysis of IRI data for key categories and customers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Additional analysis of categories trends via industry sources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Develop insights by category annually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2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11</a:t>
            </a:fld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786E8AD-7621-45DB-82CC-8CD63381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319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29291AB-07A2-476B-BA7D-B79F57003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783" y="3591606"/>
            <a:ext cx="9823775" cy="3708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Tom Thompson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Vice President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3"/>
              </a:rPr>
              <a:t>Tom@goldensunmarketing.com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952-380-7260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1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Who We 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825625"/>
            <a:ext cx="10255181" cy="185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Provide strategy and marketing in the fresh produce supply chain – from seed to retail.</a:t>
            </a:r>
          </a:p>
          <a:p>
            <a:pPr marL="0" indent="0" algn="ctr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 algn="ctr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Business Strategy 		Marketing Services		Business Development</a:t>
            </a:r>
          </a:p>
          <a:p>
            <a:pPr marL="457200" lvl="1" indent="0" algn="ctr">
              <a:buNone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 algn="ctr">
              <a:buNone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B0FE3-2BF9-4E3C-98BD-0BC565343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264" y="4028753"/>
            <a:ext cx="841251" cy="707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414B5A-58C2-48A1-B4B3-A786362AA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318" y="3937041"/>
            <a:ext cx="1070237" cy="720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94749A-2DB3-4F7A-A298-E55DF5820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452" y="5178943"/>
            <a:ext cx="2079971" cy="560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42EA7A-2BE5-4428-9AB9-7A2428DEA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81" y="5021527"/>
            <a:ext cx="1282912" cy="736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AE3F8C-C400-4AF6-A09E-9956EF4C1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3640" y="5087028"/>
            <a:ext cx="1297256" cy="744720"/>
          </a:xfrm>
          <a:prstGeom prst="rect">
            <a:avLst/>
          </a:prstGeom>
        </p:spPr>
      </p:pic>
      <p:pic>
        <p:nvPicPr>
          <p:cNvPr id="15" name="Picture 2" descr="http://www.carbamericas.com/images/logo.png">
            <a:extLst>
              <a:ext uri="{FF2B5EF4-FFF2-40B4-BE49-F238E27FC236}">
                <a16:creationId xmlns:a16="http://schemas.microsoft.com/office/drawing/2014/main" id="{FB060B72-90DD-462D-AD92-4F31AF89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29" y="4978673"/>
            <a:ext cx="1363923" cy="81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holesaleproduce.cc/wp-content/uploads/2013/07/upper_logo220x75.png">
            <a:extLst>
              <a:ext uri="{FF2B5EF4-FFF2-40B4-BE49-F238E27FC236}">
                <a16:creationId xmlns:a16="http://schemas.microsoft.com/office/drawing/2014/main" id="{C6ED1AB0-88A2-490C-B972-5FDE99E5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5" y="4123975"/>
            <a:ext cx="1565925" cy="5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hughbranch.com/themes/default/images/new-logo.png">
            <a:extLst>
              <a:ext uri="{FF2B5EF4-FFF2-40B4-BE49-F238E27FC236}">
                <a16:creationId xmlns:a16="http://schemas.microsoft.com/office/drawing/2014/main" id="{4F0C58FA-0AA6-4893-968B-707C4C710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8" y="5168137"/>
            <a:ext cx="1486480" cy="5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307A18-8196-43C7-88F6-8E91BCA34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62" b="7924"/>
          <a:stretch/>
        </p:blipFill>
        <p:spPr>
          <a:xfrm>
            <a:off x="8555790" y="3937041"/>
            <a:ext cx="1876941" cy="653917"/>
          </a:xfrm>
          <a:prstGeom prst="rect">
            <a:avLst/>
          </a:prstGeom>
        </p:spPr>
      </p:pic>
      <p:sp>
        <p:nvSpPr>
          <p:cNvPr id="3" name="AutoShape 2" descr="Image result for sunworld grapes">
            <a:extLst>
              <a:ext uri="{FF2B5EF4-FFF2-40B4-BE49-F238E27FC236}">
                <a16:creationId xmlns:a16="http://schemas.microsoft.com/office/drawing/2014/main" id="{C07518CA-9C86-41A6-AAB7-DB931947CA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18F30-4001-4C06-BDA5-1B4C15440E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4407" y="3937041"/>
            <a:ext cx="1361605" cy="864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3D405E-312F-4EE0-9532-AABD4B58F5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7819" y="4185941"/>
            <a:ext cx="896621" cy="14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6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3</a:t>
            </a:fld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786E8AD-7621-45DB-82CC-8CD63381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53" y="1654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Category Data Strategy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0769C04-C1C1-4911-810C-4BEF252DF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53" y="1834018"/>
            <a:ext cx="3653249" cy="370852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Retail data allows users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categorizes items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to better analyze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current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shopper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demands, to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forecast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future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needs, enabling a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more effective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long-term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strategy.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8" name="Picture 4" descr="Image result for road clip art">
            <a:extLst>
              <a:ext uri="{FF2B5EF4-FFF2-40B4-BE49-F238E27FC236}">
                <a16:creationId xmlns:a16="http://schemas.microsoft.com/office/drawing/2014/main" id="{72EFC494-896F-4E29-B1F3-E15CB8498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"/>
          <a:stretch/>
        </p:blipFill>
        <p:spPr bwMode="auto">
          <a:xfrm>
            <a:off x="6116419" y="2487501"/>
            <a:ext cx="4988362" cy="240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96A9320-2A30-4288-B7E3-67D3F1D2ADD1}"/>
              </a:ext>
            </a:extLst>
          </p:cNvPr>
          <p:cNvSpPr/>
          <p:nvPr/>
        </p:nvSpPr>
        <p:spPr>
          <a:xfrm>
            <a:off x="5905780" y="2165315"/>
            <a:ext cx="421278" cy="384431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7886E-0818-44CD-BD33-4C288327B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08" y="5030075"/>
            <a:ext cx="537601" cy="5267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25A5F5-7FF1-4F20-AC92-A3B85180C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791" y="2628518"/>
            <a:ext cx="503618" cy="5072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700374-E03D-44B3-9F28-6B62F910B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3523" y="2103071"/>
            <a:ext cx="529227" cy="525447"/>
          </a:xfrm>
          <a:prstGeom prst="rect">
            <a:avLst/>
          </a:prstGeom>
        </p:spPr>
      </p:pic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802E990-AFAC-495A-88EB-DFEE94C4141D}"/>
              </a:ext>
            </a:extLst>
          </p:cNvPr>
          <p:cNvSpPr txBox="1">
            <a:spLocks/>
          </p:cNvSpPr>
          <p:nvPr/>
        </p:nvSpPr>
        <p:spPr>
          <a:xfrm>
            <a:off x="7492941" y="5585771"/>
            <a:ext cx="2201334" cy="294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Marketer / Grower: 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Develop stronger relationships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1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162DAC3F-032C-4E1D-ABBF-CED57943407B}"/>
              </a:ext>
            </a:extLst>
          </p:cNvPr>
          <p:cNvSpPr txBox="1">
            <a:spLocks/>
          </p:cNvSpPr>
          <p:nvPr/>
        </p:nvSpPr>
        <p:spPr>
          <a:xfrm>
            <a:off x="7492941" y="2103071"/>
            <a:ext cx="2201334" cy="294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Jointly identify category growth opportunities</a:t>
            </a:r>
          </a:p>
          <a:p>
            <a:pPr algn="ctr"/>
            <a:endParaRPr lang="en-US" sz="1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1E4C7744-D1CD-498E-9D4B-C06B63DCD3C9}"/>
              </a:ext>
            </a:extLst>
          </p:cNvPr>
          <p:cNvSpPr txBox="1">
            <a:spLocks/>
          </p:cNvSpPr>
          <p:nvPr/>
        </p:nvSpPr>
        <p:spPr>
          <a:xfrm>
            <a:off x="9754563" y="1625849"/>
            <a:ext cx="2201334" cy="294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Increase flavor, consumption, seed volume</a:t>
            </a:r>
          </a:p>
          <a:p>
            <a:pPr algn="ctr"/>
            <a:endParaRPr lang="en-US" sz="1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CA784685-8BB7-499A-802C-9A41E5EB2E79}"/>
              </a:ext>
            </a:extLst>
          </p:cNvPr>
          <p:cNvSpPr txBox="1">
            <a:spLocks/>
          </p:cNvSpPr>
          <p:nvPr/>
        </p:nvSpPr>
        <p:spPr>
          <a:xfrm>
            <a:off x="5077327" y="1683205"/>
            <a:ext cx="2037345" cy="294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Reduce ineffective process </a:t>
            </a:r>
          </a:p>
          <a:p>
            <a:pPr algn="ctr"/>
            <a:endParaRPr lang="en-US" sz="1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223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4</a:t>
            </a:fld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786E8AD-7621-45DB-82CC-8CD63381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Benefits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D7F489D-3F99-455D-8DBB-9900635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396" y="1854114"/>
            <a:ext cx="8115093" cy="370852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Program Consistency Via More Predictable Supply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Item Differentiation / Trend Spotting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Collaboration - Strategic Partners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8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5</a:t>
            </a:fld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786E8AD-7621-45DB-82CC-8CD63381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Trend Sources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AC28084-91F4-43D5-8A64-6CDC6F918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128" y="2053899"/>
            <a:ext cx="9234434" cy="3708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IRI and AC Nielsen:  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Capture POS (point-of-sale) data from retailers.  Representative of 75 – 85% of total retail market.  Granular data at an market, item, and retail level.</a:t>
            </a:r>
          </a:p>
          <a:p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Menu Monitor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tracks flavor and produce trends across 1000’s of food service sectors, from QSR (quick serve =  mainstream to white table cloth = new trends)</a:t>
            </a:r>
          </a:p>
          <a:p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Consumer and Category Studies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via trade groups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770FB2-AD86-4787-9695-35CCE025D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12" y="1854114"/>
            <a:ext cx="1967937" cy="901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583AC7-B2EB-48FF-B9B5-0426B019A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83" y="3638914"/>
            <a:ext cx="2129479" cy="538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6D7B1-E137-4DB4-9A38-00492D1FC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63" y="4761868"/>
            <a:ext cx="2247900" cy="5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7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6</a:t>
            </a:fld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786E8AD-7621-45DB-82CC-8CD63381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Key Data Metrics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28423-1AFF-40F8-B1D9-2878E1A57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735" y="3242064"/>
            <a:ext cx="8651235" cy="23291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0F9F55-5443-4B1C-9E91-9185B63BF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78698"/>
              </p:ext>
            </p:extLst>
          </p:nvPr>
        </p:nvGraphicFramePr>
        <p:xfrm>
          <a:off x="1480882" y="1690688"/>
          <a:ext cx="9772072" cy="101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3427">
                  <a:extLst>
                    <a:ext uri="{9D8B030D-6E8A-4147-A177-3AD203B41FA5}">
                      <a16:colId xmlns:a16="http://schemas.microsoft.com/office/drawing/2014/main" val="1634299273"/>
                    </a:ext>
                  </a:extLst>
                </a:gridCol>
                <a:gridCol w="1901536">
                  <a:extLst>
                    <a:ext uri="{9D8B030D-6E8A-4147-A177-3AD203B41FA5}">
                      <a16:colId xmlns:a16="http://schemas.microsoft.com/office/drawing/2014/main" val="1996692418"/>
                    </a:ext>
                  </a:extLst>
                </a:gridCol>
                <a:gridCol w="2379519">
                  <a:extLst>
                    <a:ext uri="{9D8B030D-6E8A-4147-A177-3AD203B41FA5}">
                      <a16:colId xmlns:a16="http://schemas.microsoft.com/office/drawing/2014/main" val="3757735878"/>
                    </a:ext>
                  </a:extLst>
                </a:gridCol>
                <a:gridCol w="3667590">
                  <a:extLst>
                    <a:ext uri="{9D8B030D-6E8A-4147-A177-3AD203B41FA5}">
                      <a16:colId xmlns:a16="http://schemas.microsoft.com/office/drawing/2014/main" val="4274017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Distribution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Brand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Geography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55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Tonnage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Variety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Retail Performance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Fixed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(packaged)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vs. </a:t>
                      </a:r>
                    </a:p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Random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(bulk)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Weight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65986"/>
                  </a:ext>
                </a:extLst>
              </a:tr>
            </a:tbl>
          </a:graphicData>
        </a:graphic>
      </p:graphicFrame>
      <p:sp>
        <p:nvSpPr>
          <p:cNvPr id="13" name="Title 6">
            <a:extLst>
              <a:ext uri="{FF2B5EF4-FFF2-40B4-BE49-F238E27FC236}">
                <a16:creationId xmlns:a16="http://schemas.microsoft.com/office/drawing/2014/main" id="{E24E4AE9-7A1B-44B3-8665-9A23895EA51F}"/>
              </a:ext>
            </a:extLst>
          </p:cNvPr>
          <p:cNvSpPr txBox="1">
            <a:spLocks/>
          </p:cNvSpPr>
          <p:nvPr/>
        </p:nvSpPr>
        <p:spPr>
          <a:xfrm>
            <a:off x="2041300" y="23148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Sample Data: </a:t>
            </a:r>
          </a:p>
        </p:txBody>
      </p:sp>
    </p:spTree>
    <p:extLst>
      <p:ext uri="{BB962C8B-B14F-4D97-AF65-F5344CB8AC3E}">
        <p14:creationId xmlns:p14="http://schemas.microsoft.com/office/powerpoint/2010/main" val="296805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7</a:t>
            </a:fld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786E8AD-7621-45DB-82CC-8CD63381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937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Tomato Category Snapshot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83F7F3B-2AEF-4470-AAEE-021A8BD90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0654"/>
            <a:ext cx="11038952" cy="169887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 tomato category comprises 2.5 % of all produce sales at retail.  2015 to 2017 Trends:</a:t>
            </a:r>
          </a:p>
          <a:p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5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 category has seen 5% volume growth from 2015 to 2017</a:t>
            </a:r>
          </a:p>
          <a:p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C9BEBA-4C74-4F39-9856-03845D882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932" y="1854533"/>
            <a:ext cx="7473329" cy="693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E5851-5299-4607-AE1D-E76D1A8E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465" y="3801608"/>
            <a:ext cx="3535593" cy="2407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529735-17A7-4172-95C6-4D93E14F6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605" y="3782860"/>
            <a:ext cx="3000995" cy="1736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AE644-BC4C-4ADA-81F6-A29608BD1F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14" t="1" r="4153" b="1217"/>
          <a:stretch/>
        </p:blipFill>
        <p:spPr>
          <a:xfrm>
            <a:off x="8873951" y="3715585"/>
            <a:ext cx="3218822" cy="2453369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0F75921-4400-4224-A080-E117BF4677EF}"/>
              </a:ext>
            </a:extLst>
          </p:cNvPr>
          <p:cNvSpPr txBox="1">
            <a:spLocks/>
          </p:cNvSpPr>
          <p:nvPr/>
        </p:nvSpPr>
        <p:spPr>
          <a:xfrm>
            <a:off x="1053821" y="3246108"/>
            <a:ext cx="11038952" cy="54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Where is the growth in the category?</a:t>
            </a:r>
          </a:p>
          <a:p>
            <a:endParaRPr lang="en-US" sz="1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668FF3A3-2AAD-4F02-A47F-C6C5EC1D6D5B}"/>
              </a:ext>
            </a:extLst>
          </p:cNvPr>
          <p:cNvSpPr txBox="1">
            <a:spLocks/>
          </p:cNvSpPr>
          <p:nvPr/>
        </p:nvSpPr>
        <p:spPr>
          <a:xfrm>
            <a:off x="5490080" y="3251987"/>
            <a:ext cx="5799573" cy="46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Where is growth coming from?</a:t>
            </a:r>
          </a:p>
          <a:p>
            <a:endParaRPr lang="en-US" sz="1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800" b="1" dirty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6742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469D-C468-4C1D-A43F-AFD3B4D9B0C5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786E8AD-7621-45DB-82CC-8CD63381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Tomato Category Snapshot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6F1EFA0-226A-49FE-A916-0CE153E38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578"/>
            <a:ext cx="11038952" cy="169887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Track Brand Performance at an Item Level</a:t>
            </a:r>
          </a:p>
          <a:p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5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96FBC-A4AF-48D0-8F3C-1EA1B38F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11" y="2404230"/>
            <a:ext cx="7939253" cy="29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1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573779-4734-4328-9FCE-C35E5F8E4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1" t="17552" b="52533"/>
          <a:stretch/>
        </p:blipFill>
        <p:spPr>
          <a:xfrm>
            <a:off x="496360" y="4357988"/>
            <a:ext cx="9291947" cy="1800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51906-095D-4AEC-A9CD-107480E76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74" b="44654"/>
          <a:stretch/>
        </p:blipFill>
        <p:spPr>
          <a:xfrm>
            <a:off x="7101254" y="2036682"/>
            <a:ext cx="4601545" cy="1945699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3275062B-3B49-491F-8262-7C8DE013E152}"/>
              </a:ext>
            </a:extLst>
          </p:cNvPr>
          <p:cNvSpPr txBox="1">
            <a:spLocks/>
          </p:cNvSpPr>
          <p:nvPr/>
        </p:nvSpPr>
        <p:spPr>
          <a:xfrm>
            <a:off x="419100" y="2759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Broad Retail Trends in Produce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7BCEC9-B110-4E7A-8502-5151F4D8FF25}"/>
              </a:ext>
            </a:extLst>
          </p:cNvPr>
          <p:cNvGrpSpPr/>
          <p:nvPr/>
        </p:nvGrpSpPr>
        <p:grpSpPr>
          <a:xfrm>
            <a:off x="496360" y="1183852"/>
            <a:ext cx="6028173" cy="2338818"/>
            <a:chOff x="4288097" y="1718179"/>
            <a:chExt cx="8100683" cy="33328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57FDBA-7687-42A7-80FF-721CEE13C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50" t="59438" r="30" b="-1"/>
            <a:stretch/>
          </p:blipFill>
          <p:spPr>
            <a:xfrm>
              <a:off x="4288097" y="2946581"/>
              <a:ext cx="8100683" cy="21044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F435BF-38FE-444A-9407-4FE1BFC8D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8097" y="1718179"/>
              <a:ext cx="514350" cy="295275"/>
            </a:xfrm>
            <a:prstGeom prst="rect">
              <a:avLst/>
            </a:prstGeom>
          </p:spPr>
        </p:pic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EB792EEF-4AD8-4AC6-8D91-380C78AF5A37}"/>
              </a:ext>
            </a:extLst>
          </p:cNvPr>
          <p:cNvSpPr txBox="1">
            <a:spLocks/>
          </p:cNvSpPr>
          <p:nvPr/>
        </p:nvSpPr>
        <p:spPr>
          <a:xfrm>
            <a:off x="610478" y="1104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Century Gothic" panose="020B0502020202020204" pitchFamily="34" charset="0"/>
              </a:rPr>
              <a:t>On-the-Go / Snacking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06BE63F1-6609-431B-AA4C-C463F97FD4F8}"/>
              </a:ext>
            </a:extLst>
          </p:cNvPr>
          <p:cNvSpPr txBox="1">
            <a:spLocks/>
          </p:cNvSpPr>
          <p:nvPr/>
        </p:nvSpPr>
        <p:spPr>
          <a:xfrm>
            <a:off x="6989356" y="1104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Century Gothic" panose="020B0502020202020204" pitchFamily="34" charset="0"/>
              </a:rPr>
              <a:t>New Combinations / Pasta Alternatives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E353479-0E1B-42CB-BD38-FF8185FB1A1A}"/>
              </a:ext>
            </a:extLst>
          </p:cNvPr>
          <p:cNvSpPr txBox="1">
            <a:spLocks/>
          </p:cNvSpPr>
          <p:nvPr/>
        </p:nvSpPr>
        <p:spPr>
          <a:xfrm>
            <a:off x="610478" y="33666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Century Gothic" panose="020B0502020202020204" pitchFamily="34" charset="0"/>
              </a:rPr>
              <a:t>Value Added / Convenience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BC6DFF-F400-4479-A5FE-609B6C0C8CCF}"/>
              </a:ext>
            </a:extLst>
          </p:cNvPr>
          <p:cNvSpPr/>
          <p:nvPr/>
        </p:nvSpPr>
        <p:spPr>
          <a:xfrm>
            <a:off x="176647" y="1899958"/>
            <a:ext cx="3927762" cy="905995"/>
          </a:xfrm>
          <a:prstGeom prst="ellipse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7A9192-C93F-43B0-AEB9-34D50076FE6D}"/>
              </a:ext>
            </a:extLst>
          </p:cNvPr>
          <p:cNvSpPr/>
          <p:nvPr/>
        </p:nvSpPr>
        <p:spPr>
          <a:xfrm>
            <a:off x="6524533" y="2891288"/>
            <a:ext cx="5331494" cy="1192087"/>
          </a:xfrm>
          <a:prstGeom prst="ellipse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B785DB-2470-466A-837F-DE0BA5E86E7D}"/>
              </a:ext>
            </a:extLst>
          </p:cNvPr>
          <p:cNvSpPr/>
          <p:nvPr/>
        </p:nvSpPr>
        <p:spPr>
          <a:xfrm>
            <a:off x="419099" y="4800600"/>
            <a:ext cx="3477491" cy="945572"/>
          </a:xfrm>
          <a:prstGeom prst="ellipse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8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16714</TotalTime>
  <Words>330</Words>
  <Application>Microsoft Office PowerPoint</Application>
  <PresentationFormat>Widescreen</PresentationFormat>
  <Paragraphs>106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Segoe UI</vt:lpstr>
      <vt:lpstr>Wingdings 2</vt:lpstr>
      <vt:lpstr>Office Theme</vt:lpstr>
      <vt:lpstr>HDOfficeLightV0</vt:lpstr>
      <vt:lpstr>Custom Design</vt:lpstr>
      <vt:lpstr>January 2018</vt:lpstr>
      <vt:lpstr>Who We Are</vt:lpstr>
      <vt:lpstr>Category Data Strategy</vt:lpstr>
      <vt:lpstr>Benefits</vt:lpstr>
      <vt:lpstr>Trend Sources</vt:lpstr>
      <vt:lpstr>Key Data Metrics</vt:lpstr>
      <vt:lpstr>Tomato Category Snapshot</vt:lpstr>
      <vt:lpstr>Tomato Category Snapshot</vt:lpstr>
      <vt:lpstr>PowerPoint Presentation</vt:lpstr>
      <vt:lpstr>Recommendations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 Ann Herr</dc:creator>
  <cp:lastModifiedBy>Tom Thompson</cp:lastModifiedBy>
  <cp:revision>438</cp:revision>
  <cp:lastPrinted>2017-01-17T02:40:30Z</cp:lastPrinted>
  <dcterms:created xsi:type="dcterms:W3CDTF">2014-01-15T21:27:12Z</dcterms:created>
  <dcterms:modified xsi:type="dcterms:W3CDTF">2018-01-27T23:34:50Z</dcterms:modified>
</cp:coreProperties>
</file>