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300" r:id="rId3"/>
    <p:sldId id="288" r:id="rId4"/>
    <p:sldId id="301" r:id="rId5"/>
    <p:sldId id="291" r:id="rId6"/>
    <p:sldId id="302" r:id="rId7"/>
    <p:sldId id="303" r:id="rId8"/>
    <p:sldId id="304" r:id="rId9"/>
    <p:sldId id="279" r:id="rId10"/>
    <p:sldId id="285" r:id="rId11"/>
    <p:sldId id="305" r:id="rId12"/>
    <p:sldId id="306" r:id="rId13"/>
    <p:sldId id="308" r:id="rId14"/>
    <p:sldId id="307" r:id="rId15"/>
    <p:sldId id="293" r:id="rId16"/>
    <p:sldId id="309" r:id="rId17"/>
    <p:sldId id="294" r:id="rId18"/>
    <p:sldId id="295" r:id="rId19"/>
    <p:sldId id="26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40" autoAdjust="0"/>
  </p:normalViewPr>
  <p:slideViewPr>
    <p:cSldViewPr snapToGrid="0">
      <p:cViewPr>
        <p:scale>
          <a:sx n="50" d="100"/>
          <a:sy n="50" d="100"/>
        </p:scale>
        <p:origin x="14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5CBED7-D5AC-455C-92FC-92E8AE034098}" type="datetimeFigureOut">
              <a:rPr lang="en-CA" smtClean="0"/>
              <a:t>2018-12-04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207EBA-A8E2-4190-8D1E-8187AC74ECED}" type="slidenum">
              <a:rPr lang="en-CA" smtClean="0"/>
              <a:t>‹#›</a:t>
            </a:fld>
            <a:endParaRPr lang="en-CA"/>
          </a:p>
        </p:txBody>
      </p:sp>
    </p:spTree>
    <p:extLst>
      <p:ext uri="{BB962C8B-B14F-4D97-AF65-F5344CB8AC3E}">
        <p14:creationId xmlns:p14="http://schemas.microsoft.com/office/powerpoint/2010/main" val="386294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ntario.ca/page/classification-pesticid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ntario.ca/laws/regulation/090063?search=pes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1D221F-29D6-954B-A3F1-65C6491311CD}" type="slidenum">
              <a:rPr lang="en-US" smtClean="0"/>
              <a:t>1</a:t>
            </a:fld>
            <a:endParaRPr lang="en-US"/>
          </a:p>
        </p:txBody>
      </p:sp>
    </p:spTree>
    <p:extLst>
      <p:ext uri="{BB962C8B-B14F-4D97-AF65-F5344CB8AC3E}">
        <p14:creationId xmlns:p14="http://schemas.microsoft.com/office/powerpoint/2010/main" val="303099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A19B5-5AF6-BD47-A3C0-443AB929328B}" type="slidenum">
              <a:rPr lang="en-US" smtClean="0"/>
              <a:t>10</a:t>
            </a:fld>
            <a:endParaRPr lang="en-US"/>
          </a:p>
        </p:txBody>
      </p:sp>
    </p:spTree>
    <p:extLst>
      <p:ext uri="{BB962C8B-B14F-4D97-AF65-F5344CB8AC3E}">
        <p14:creationId xmlns:p14="http://schemas.microsoft.com/office/powerpoint/2010/main" val="6770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CSTA, CropLife and several partners have actively been advocating for improvements to the re-evaluation process. </a:t>
            </a:r>
          </a:p>
        </p:txBody>
      </p:sp>
      <p:sp>
        <p:nvSpPr>
          <p:cNvPr id="4" name="Slide Number Placeholder 3"/>
          <p:cNvSpPr>
            <a:spLocks noGrp="1"/>
          </p:cNvSpPr>
          <p:nvPr>
            <p:ph type="sldNum" sz="quarter" idx="5"/>
          </p:nvPr>
        </p:nvSpPr>
        <p:spPr/>
        <p:txBody>
          <a:bodyPr/>
          <a:lstStyle/>
          <a:p>
            <a:fld id="{BC207EBA-A8E2-4190-8D1E-8187AC74ECED}" type="slidenum">
              <a:rPr lang="en-CA" smtClean="0"/>
              <a:t>11</a:t>
            </a:fld>
            <a:endParaRPr lang="en-CA"/>
          </a:p>
        </p:txBody>
      </p:sp>
    </p:spTree>
    <p:extLst>
      <p:ext uri="{BB962C8B-B14F-4D97-AF65-F5344CB8AC3E}">
        <p14:creationId xmlns:p14="http://schemas.microsoft.com/office/powerpoint/2010/main" val="15517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be fully engaged in this process</a:t>
            </a:r>
          </a:p>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12</a:t>
            </a:fld>
            <a:endParaRPr lang="en-CA"/>
          </a:p>
        </p:txBody>
      </p:sp>
    </p:spTree>
    <p:extLst>
      <p:ext uri="{BB962C8B-B14F-4D97-AF65-F5344CB8AC3E}">
        <p14:creationId xmlns:p14="http://schemas.microsoft.com/office/powerpoint/2010/main" val="299140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be fully engaged in this process</a:t>
            </a:r>
          </a:p>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13</a:t>
            </a:fld>
            <a:endParaRPr lang="en-CA"/>
          </a:p>
        </p:txBody>
      </p:sp>
    </p:spTree>
    <p:extLst>
      <p:ext uri="{BB962C8B-B14F-4D97-AF65-F5344CB8AC3E}">
        <p14:creationId xmlns:p14="http://schemas.microsoft.com/office/powerpoint/2010/main" val="239382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14</a:t>
            </a:fld>
            <a:endParaRPr lang="en-CA"/>
          </a:p>
        </p:txBody>
      </p:sp>
    </p:spTree>
    <p:extLst>
      <p:ext uri="{BB962C8B-B14F-4D97-AF65-F5344CB8AC3E}">
        <p14:creationId xmlns:p14="http://schemas.microsoft.com/office/powerpoint/2010/main" val="131246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1D221F-29D6-954B-A3F1-65C6491311CD}" type="slidenum">
              <a:rPr lang="en-US" smtClean="0"/>
              <a:t>15</a:t>
            </a:fld>
            <a:endParaRPr lang="en-US"/>
          </a:p>
        </p:txBody>
      </p:sp>
    </p:spTree>
    <p:extLst>
      <p:ext uri="{BB962C8B-B14F-4D97-AF65-F5344CB8AC3E}">
        <p14:creationId xmlns:p14="http://schemas.microsoft.com/office/powerpoint/2010/main" val="113189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how some provinces are adding extra layers of regulation with respect to seed treatment. Notably, Ontario, Quebec and British Columbia– large provinces, with large markets and large urban populations also regulate seed treatments.  These three provinces have large urban centres which may explain the province’s need to interfere with federal decision making. </a:t>
            </a:r>
          </a:p>
          <a:p>
            <a:endParaRPr lang="en-CA" dirty="0"/>
          </a:p>
          <a:p>
            <a:endParaRPr lang="en-CA" dirty="0"/>
          </a:p>
        </p:txBody>
      </p:sp>
      <p:sp>
        <p:nvSpPr>
          <p:cNvPr id="4" name="Slide Number Placeholder 3"/>
          <p:cNvSpPr>
            <a:spLocks noGrp="1"/>
          </p:cNvSpPr>
          <p:nvPr>
            <p:ph type="sldNum" sz="quarter" idx="10"/>
          </p:nvPr>
        </p:nvSpPr>
        <p:spPr/>
        <p:txBody>
          <a:bodyPr/>
          <a:lstStyle/>
          <a:p>
            <a:fld id="{131D221F-29D6-954B-A3F1-65C6491311CD}" type="slidenum">
              <a:rPr lang="en-US" smtClean="0"/>
              <a:t>16</a:t>
            </a:fld>
            <a:endParaRPr lang="en-US"/>
          </a:p>
        </p:txBody>
      </p:sp>
    </p:spTree>
    <p:extLst>
      <p:ext uri="{BB962C8B-B14F-4D97-AF65-F5344CB8AC3E}">
        <p14:creationId xmlns:p14="http://schemas.microsoft.com/office/powerpoint/2010/main" val="162003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 for example, has established its own classification systems to regulate the sale, use, transportation, storage and disposal of federally registered pesticides. </a:t>
            </a:r>
          </a:p>
          <a:p>
            <a:r>
              <a:rPr lang="en-CA" dirty="0"/>
              <a:t>There are currently </a:t>
            </a:r>
            <a:r>
              <a:rPr lang="en-CA" u="sng" dirty="0">
                <a:hlinkClick r:id="rId3"/>
              </a:rPr>
              <a:t>12 classes of pesticides</a:t>
            </a:r>
            <a:r>
              <a:rPr lang="en-CA" dirty="0"/>
              <a:t> under the existing Ontario pesticide legislation </a:t>
            </a:r>
            <a:r>
              <a:rPr lang="en-CA" i="1" dirty="0"/>
              <a:t>(</a:t>
            </a:r>
            <a:r>
              <a:rPr lang="en-CA" i="1" u="sng" dirty="0">
                <a:hlinkClick r:id="rId4"/>
              </a:rPr>
              <a:t>Regulation 63/09</a:t>
            </a:r>
            <a:r>
              <a:rPr lang="en-CA" dirty="0"/>
              <a:t>). </a:t>
            </a:r>
          </a:p>
          <a:p>
            <a:endParaRPr lang="en-CA" dirty="0"/>
          </a:p>
          <a:p>
            <a:r>
              <a:rPr lang="en-CA" dirty="0"/>
              <a:t>Another element that is unique to Ontario is the Ontario Pesticide Advisory Committee (OPAC), which is responsible for reviewing pesticide applications and making a recommendation on classification to the Minister of Environment. While the Minister of Environment has the final decision on which class a pesticide belongs to, OPAC nevertheless has influence on this matter. Different classes of pesticides come with varying regulatory requirements. Thus, what class a pesticide is an important matter. Moreover, the extra review process created by Ontario means that Ontario growers experience delays in accessing new technologies relative to their counterparts in other provinces who can access it as soon as the federal registration is approved. In some instances, this means they miss an entire growing season. </a:t>
            </a:r>
          </a:p>
          <a:p>
            <a:endParaRPr lang="en-CA" dirty="0"/>
          </a:p>
        </p:txBody>
      </p:sp>
      <p:sp>
        <p:nvSpPr>
          <p:cNvPr id="4" name="Slide Number Placeholder 3"/>
          <p:cNvSpPr>
            <a:spLocks noGrp="1"/>
          </p:cNvSpPr>
          <p:nvPr>
            <p:ph type="sldNum" sz="quarter" idx="10"/>
          </p:nvPr>
        </p:nvSpPr>
        <p:spPr/>
        <p:txBody>
          <a:bodyPr/>
          <a:lstStyle/>
          <a:p>
            <a:fld id="{131D221F-29D6-954B-A3F1-65C6491311CD}" type="slidenum">
              <a:rPr lang="en-US" smtClean="0"/>
              <a:t>17</a:t>
            </a:fld>
            <a:endParaRPr lang="en-US"/>
          </a:p>
        </p:txBody>
      </p:sp>
    </p:spTree>
    <p:extLst>
      <p:ext uri="{BB962C8B-B14F-4D97-AF65-F5344CB8AC3E}">
        <p14:creationId xmlns:p14="http://schemas.microsoft.com/office/powerpoint/2010/main" val="297026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Similar to Ontario, Quebec also has a second layer of approval for pesticides, which include seed treatments. </a:t>
            </a:r>
          </a:p>
          <a:p>
            <a:endParaRPr lang="en-CA" dirty="0"/>
          </a:p>
          <a:p>
            <a:r>
              <a:rPr lang="en-CA" dirty="0"/>
              <a:t>Recent amendments to the Pesticide Act (La </a:t>
            </a:r>
            <a:r>
              <a:rPr lang="en-CA" dirty="0" err="1"/>
              <a:t>loi</a:t>
            </a:r>
            <a:r>
              <a:rPr lang="en-CA" dirty="0"/>
              <a:t> sur les pesticides) and its accompanying regulations created a new class of pesticides – Class 3a. Those pesticides which are considered to be Class 3A pesticides must receive a prescription from an agronomist before being applied in the field and must also, as of September 8, 2018, be reported at the point of sale or purchase. At this time therefore seeds of oats, wheat, canola, grain corn, forage corn, sweet corn, barley and soybeans that are coated with neonicotinoids (thiamethoxam, imidacloprid and </a:t>
            </a:r>
            <a:r>
              <a:rPr lang="en-CA" dirty="0" err="1"/>
              <a:t>clothiadinin</a:t>
            </a:r>
            <a:r>
              <a:rPr lang="en-CA" dirty="0"/>
              <a:t>) must be reported at the point of sale or purchase. </a:t>
            </a:r>
          </a:p>
          <a:p>
            <a:endParaRPr lang="en-CA" dirty="0"/>
          </a:p>
          <a:p>
            <a:r>
              <a:rPr lang="en-CA" dirty="0"/>
              <a:t>Given the reality of when seeds need to be purchased (i.e. in advance of spring planting). </a:t>
            </a:r>
          </a:p>
        </p:txBody>
      </p:sp>
      <p:sp>
        <p:nvSpPr>
          <p:cNvPr id="4" name="Slide Number Placeholder 3"/>
          <p:cNvSpPr>
            <a:spLocks noGrp="1"/>
          </p:cNvSpPr>
          <p:nvPr>
            <p:ph type="sldNum" sz="quarter" idx="10"/>
          </p:nvPr>
        </p:nvSpPr>
        <p:spPr/>
        <p:txBody>
          <a:bodyPr/>
          <a:lstStyle/>
          <a:p>
            <a:fld id="{131D221F-29D6-954B-A3F1-65C6491311CD}" type="slidenum">
              <a:rPr lang="en-US" smtClean="0"/>
              <a:t>18</a:t>
            </a:fld>
            <a:endParaRPr lang="en-US"/>
          </a:p>
        </p:txBody>
      </p:sp>
    </p:spTree>
    <p:extLst>
      <p:ext uri="{BB962C8B-B14F-4D97-AF65-F5344CB8AC3E}">
        <p14:creationId xmlns:p14="http://schemas.microsoft.com/office/powerpoint/2010/main" val="111344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207EBA-A8E2-4190-8D1E-8187AC74ECED}" type="slidenum">
              <a:rPr lang="en-CA" smtClean="0"/>
              <a:t>19</a:t>
            </a:fld>
            <a:endParaRPr lang="en-CA"/>
          </a:p>
        </p:txBody>
      </p:sp>
    </p:spTree>
    <p:extLst>
      <p:ext uri="{BB962C8B-B14F-4D97-AF65-F5344CB8AC3E}">
        <p14:creationId xmlns:p14="http://schemas.microsoft.com/office/powerpoint/2010/main" val="159870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Unpack who the staff are</a:t>
            </a:r>
          </a:p>
        </p:txBody>
      </p:sp>
      <p:sp>
        <p:nvSpPr>
          <p:cNvPr id="4" name="Slide Number Placeholder 3"/>
          <p:cNvSpPr>
            <a:spLocks noGrp="1"/>
          </p:cNvSpPr>
          <p:nvPr>
            <p:ph type="sldNum" sz="quarter" idx="10"/>
          </p:nvPr>
        </p:nvSpPr>
        <p:spPr/>
        <p:txBody>
          <a:bodyPr/>
          <a:lstStyle/>
          <a:p>
            <a:fld id="{131D221F-29D6-954B-A3F1-65C6491311CD}" type="slidenum">
              <a:rPr lang="en-US" smtClean="0"/>
              <a:t>2</a:t>
            </a:fld>
            <a:endParaRPr lang="en-US"/>
          </a:p>
        </p:txBody>
      </p:sp>
    </p:spTree>
    <p:extLst>
      <p:ext uri="{BB962C8B-B14F-4D97-AF65-F5344CB8AC3E}">
        <p14:creationId xmlns:p14="http://schemas.microsoft.com/office/powerpoint/2010/main" val="289745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207EBA-A8E2-4190-8D1E-8187AC74ECED}" type="slidenum">
              <a:rPr lang="en-CA" smtClean="0"/>
              <a:t>3</a:t>
            </a:fld>
            <a:endParaRPr lang="en-CA"/>
          </a:p>
        </p:txBody>
      </p:sp>
    </p:spTree>
    <p:extLst>
      <p:ext uri="{BB962C8B-B14F-4D97-AF65-F5344CB8AC3E}">
        <p14:creationId xmlns:p14="http://schemas.microsoft.com/office/powerpoint/2010/main" val="315315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4</a:t>
            </a:fld>
            <a:endParaRPr lang="en-CA"/>
          </a:p>
        </p:txBody>
      </p:sp>
    </p:spTree>
    <p:extLst>
      <p:ext uri="{BB962C8B-B14F-4D97-AF65-F5344CB8AC3E}">
        <p14:creationId xmlns:p14="http://schemas.microsoft.com/office/powerpoint/2010/main" val="177475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Canada is a federation. Some decisions are made by the head of the country in Ottawa, while other decisions are the jurisdiction of the provinces. </a:t>
            </a:r>
            <a:r>
              <a:rPr lang="en-US" dirty="0"/>
              <a:t>Agriculture and environment is a shared jurisdiction between the federal and provincial governments. </a:t>
            </a:r>
          </a:p>
          <a:p>
            <a:endParaRPr lang="en-CA" dirty="0"/>
          </a:p>
          <a:p>
            <a:r>
              <a:rPr lang="en-US" dirty="0"/>
              <a:t>The Federal government, through PMRA, has the jurisdiction to evaluate, approve, register and review pesticides and crop protection products  </a:t>
            </a:r>
          </a:p>
          <a:p>
            <a:endParaRPr lang="en-US" dirty="0"/>
          </a:p>
          <a:p>
            <a:r>
              <a:rPr lang="en-US" dirty="0"/>
              <a:t>Once registered a product can be used in across Canada • Provinces have the jurisdiction to further regulate how and when federally registered crop protection products are used</a:t>
            </a:r>
          </a:p>
          <a:p>
            <a:endParaRPr lang="en-US" dirty="0"/>
          </a:p>
          <a:p>
            <a:r>
              <a:rPr lang="en-US" b="1" dirty="0"/>
              <a:t>PMRA reports to Health Canada. CFIA has dual reporting to Health and AAFC</a:t>
            </a:r>
            <a:endParaRPr lang="en-CA" b="1"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131D221F-29D6-954B-A3F1-65C6491311CD}" type="slidenum">
              <a:rPr lang="en-US" smtClean="0"/>
              <a:t>5</a:t>
            </a:fld>
            <a:endParaRPr lang="en-US"/>
          </a:p>
        </p:txBody>
      </p:sp>
    </p:spTree>
    <p:extLst>
      <p:ext uri="{BB962C8B-B14F-4D97-AF65-F5344CB8AC3E}">
        <p14:creationId xmlns:p14="http://schemas.microsoft.com/office/powerpoint/2010/main" val="193337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6</a:t>
            </a:fld>
            <a:endParaRPr lang="en-CA"/>
          </a:p>
        </p:txBody>
      </p:sp>
    </p:spTree>
    <p:extLst>
      <p:ext uri="{BB962C8B-B14F-4D97-AF65-F5344CB8AC3E}">
        <p14:creationId xmlns:p14="http://schemas.microsoft.com/office/powerpoint/2010/main" val="247634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7</a:t>
            </a:fld>
            <a:endParaRPr lang="en-CA"/>
          </a:p>
        </p:txBody>
      </p:sp>
    </p:spTree>
    <p:extLst>
      <p:ext uri="{BB962C8B-B14F-4D97-AF65-F5344CB8AC3E}">
        <p14:creationId xmlns:p14="http://schemas.microsoft.com/office/powerpoint/2010/main" val="203631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207EBA-A8E2-4190-8D1E-8187AC74ECED}" type="slidenum">
              <a:rPr lang="en-CA" smtClean="0"/>
              <a:t>8</a:t>
            </a:fld>
            <a:endParaRPr lang="en-CA"/>
          </a:p>
        </p:txBody>
      </p:sp>
    </p:spTree>
    <p:extLst>
      <p:ext uri="{BB962C8B-B14F-4D97-AF65-F5344CB8AC3E}">
        <p14:creationId xmlns:p14="http://schemas.microsoft.com/office/powerpoint/2010/main" val="388305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A19B5-5AF6-BD47-A3C0-443AB929328B}" type="slidenum">
              <a:rPr lang="en-US" smtClean="0"/>
              <a:t>9</a:t>
            </a:fld>
            <a:endParaRPr lang="en-US"/>
          </a:p>
        </p:txBody>
      </p:sp>
    </p:spTree>
    <p:extLst>
      <p:ext uri="{BB962C8B-B14F-4D97-AF65-F5344CB8AC3E}">
        <p14:creationId xmlns:p14="http://schemas.microsoft.com/office/powerpoint/2010/main" val="232658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CD38-6496-47D2-A350-A3378650B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1D50006-689B-4932-8CEA-2F87AA935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8F6C8C3-C1BE-4BB4-8F23-3ECA83A8711C}"/>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A7014F2D-8122-4CD4-8301-4B47FA2A50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8440E7-050B-445C-A17A-B0D97D9BFB8B}"/>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201350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2554-7574-46E6-8B9C-C69FC683528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830F19-36FB-4319-BA5D-1C82106980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C52B7D-7CB7-4FCE-8EA4-1F0CB1C9319D}"/>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DFC7AB88-D3A2-4A79-A88E-93C8E22837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93B33A-9FB7-468F-B335-8E2A2378974E}"/>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142953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2A314-BF71-4755-8EAA-129DDCBE46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6188947-D934-4BD4-91F5-016E39257B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372096-0F12-44B2-90EB-D31DBC8E5702}"/>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A8A92223-649A-4FC4-981C-0877F54F1F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C1347C-036D-49FA-92B9-F178C38D1BAD}"/>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134952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Seed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 y="2551275"/>
            <a:ext cx="9696704" cy="115214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421314"/>
            <a:ext cx="12192000" cy="1438656"/>
          </a:xfrm>
          <a:prstGeom prst="rect">
            <a:avLst/>
          </a:prstGeom>
        </p:spPr>
      </p:pic>
      <p:sp>
        <p:nvSpPr>
          <p:cNvPr id="2" name="Title 1"/>
          <p:cNvSpPr>
            <a:spLocks noGrp="1"/>
          </p:cNvSpPr>
          <p:nvPr>
            <p:ph type="title"/>
          </p:nvPr>
        </p:nvSpPr>
        <p:spPr>
          <a:xfrm>
            <a:off x="831851" y="2643352"/>
            <a:ext cx="8865695" cy="446690"/>
          </a:xfrm>
        </p:spPr>
        <p:txBody>
          <a:bodyPr anchor="t" anchorCtr="0">
            <a:normAutofit/>
          </a:bodyPr>
          <a:lstStyle>
            <a:lvl1pPr>
              <a:defRPr sz="2400" b="0" i="0" baseline="0">
                <a:solidFill>
                  <a:srgbClr val="CB1E42"/>
                </a:solidFill>
                <a:latin typeface="Proxima Nova Medium" charset="0"/>
                <a:ea typeface="Proxima Nova Medium" charset="0"/>
                <a:cs typeface="Proxima Nova Medium"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3090043"/>
            <a:ext cx="8865695" cy="294289"/>
          </a:xfrm>
        </p:spPr>
        <p:txBody>
          <a:bodyPr>
            <a:normAutofit/>
          </a:bodyPr>
          <a:lstStyle>
            <a:lvl1pPr marL="0" indent="0">
              <a:buNone/>
              <a:defRPr sz="1660" b="0" i="0" baseline="0">
                <a:solidFill>
                  <a:schemeClr val="tx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0"/>
          </p:nvPr>
        </p:nvSpPr>
        <p:spPr>
          <a:xfrm>
            <a:off x="831851" y="3384332"/>
            <a:ext cx="8865695" cy="294289"/>
          </a:xfrm>
        </p:spPr>
        <p:txBody>
          <a:bodyPr>
            <a:normAutofit/>
          </a:bodyPr>
          <a:lstStyle>
            <a:lvl1pPr marL="0" indent="0">
              <a:buNone/>
              <a:defRPr sz="1400" b="0" i="1" baseline="0">
                <a:solidFill>
                  <a:schemeClr val="tx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164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Slide -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41586"/>
            <a:ext cx="8865695" cy="446690"/>
          </a:xfrm>
        </p:spPr>
        <p:txBody>
          <a:bodyPr anchor="t" anchorCtr="0">
            <a:normAutofit/>
          </a:bodyPr>
          <a:lstStyle>
            <a:lvl1pPr>
              <a:defRPr sz="2400" b="0" i="0" baseline="0">
                <a:solidFill>
                  <a:schemeClr val="bg1"/>
                </a:solidFill>
                <a:latin typeface="Proxima Nova Medium" charset="0"/>
                <a:ea typeface="Proxima Nova Medium" charset="0"/>
                <a:cs typeface="Proxima Nova Medium" charset="0"/>
              </a:defRPr>
            </a:lvl1pPr>
          </a:lstStyle>
          <a:p>
            <a:r>
              <a:rPr lang="en-US"/>
              <a:t>Click to edit Master title style</a:t>
            </a:r>
            <a:endParaRPr lang="en-US" dirty="0"/>
          </a:p>
        </p:txBody>
      </p:sp>
      <p:sp>
        <p:nvSpPr>
          <p:cNvPr id="4" name="Content Placeholder 3"/>
          <p:cNvSpPr>
            <a:spLocks noGrp="1"/>
          </p:cNvSpPr>
          <p:nvPr>
            <p:ph sz="quarter" idx="11"/>
          </p:nvPr>
        </p:nvSpPr>
        <p:spPr>
          <a:xfrm>
            <a:off x="831850" y="1439916"/>
            <a:ext cx="10757556" cy="4971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74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Soy Fie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 y="2551275"/>
            <a:ext cx="9696704" cy="115214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421314"/>
            <a:ext cx="12192000" cy="1438656"/>
          </a:xfrm>
          <a:prstGeom prst="rect">
            <a:avLst/>
          </a:prstGeom>
        </p:spPr>
      </p:pic>
      <p:sp>
        <p:nvSpPr>
          <p:cNvPr id="2" name="Title 1"/>
          <p:cNvSpPr>
            <a:spLocks noGrp="1"/>
          </p:cNvSpPr>
          <p:nvPr>
            <p:ph type="title"/>
          </p:nvPr>
        </p:nvSpPr>
        <p:spPr>
          <a:xfrm>
            <a:off x="831851" y="2643352"/>
            <a:ext cx="8865695" cy="446690"/>
          </a:xfrm>
        </p:spPr>
        <p:txBody>
          <a:bodyPr anchor="t" anchorCtr="0">
            <a:normAutofit/>
          </a:bodyPr>
          <a:lstStyle>
            <a:lvl1pPr>
              <a:defRPr sz="2400" b="0" i="0" baseline="0">
                <a:solidFill>
                  <a:srgbClr val="CB1E42"/>
                </a:solidFill>
                <a:latin typeface="Proxima Nova Medium" charset="0"/>
                <a:ea typeface="Proxima Nova Medium" charset="0"/>
                <a:cs typeface="Proxima Nova Medium"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3090043"/>
            <a:ext cx="8865695" cy="294289"/>
          </a:xfrm>
        </p:spPr>
        <p:txBody>
          <a:bodyPr>
            <a:normAutofit/>
          </a:bodyPr>
          <a:lstStyle>
            <a:lvl1pPr marL="0" indent="0">
              <a:buNone/>
              <a:defRPr sz="1660" b="0" i="0" baseline="0">
                <a:solidFill>
                  <a:schemeClr val="tx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0"/>
          </p:nvPr>
        </p:nvSpPr>
        <p:spPr>
          <a:xfrm>
            <a:off x="831851" y="3384332"/>
            <a:ext cx="8865695" cy="294289"/>
          </a:xfrm>
        </p:spPr>
        <p:txBody>
          <a:bodyPr>
            <a:normAutofit/>
          </a:bodyPr>
          <a:lstStyle>
            <a:lvl1pPr marL="0" indent="0">
              <a:buNone/>
              <a:defRPr sz="1400" b="0" i="1" baseline="0">
                <a:solidFill>
                  <a:schemeClr val="tx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0167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side Slide - Text &amp;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214727"/>
            <a:ext cx="12192000" cy="446690"/>
          </a:xfrm>
        </p:spPr>
        <p:txBody>
          <a:bodyPr anchor="t" anchorCtr="0">
            <a:normAutofit/>
          </a:bodyPr>
          <a:lstStyle>
            <a:lvl1pPr algn="ctr">
              <a:defRPr sz="2400" b="0" i="0" baseline="0">
                <a:solidFill>
                  <a:schemeClr val="bg1"/>
                </a:solidFill>
                <a:latin typeface="Proxima Nova Medium" charset="0"/>
                <a:ea typeface="Proxima Nova Medium" charset="0"/>
                <a:cs typeface="Proxima Nova Medium" charset="0"/>
              </a:defRPr>
            </a:lvl1pPr>
          </a:lstStyle>
          <a:p>
            <a:r>
              <a:rPr lang="en-US"/>
              <a:t>Connect With Us:</a:t>
            </a:r>
            <a:endParaRPr lang="en-US" dirty="0"/>
          </a:p>
        </p:txBody>
      </p:sp>
      <p:sp>
        <p:nvSpPr>
          <p:cNvPr id="3" name="Text Placeholder 2"/>
          <p:cNvSpPr>
            <a:spLocks noGrp="1"/>
          </p:cNvSpPr>
          <p:nvPr>
            <p:ph type="body" idx="1" hasCustomPrompt="1"/>
          </p:nvPr>
        </p:nvSpPr>
        <p:spPr>
          <a:xfrm>
            <a:off x="288176" y="2628901"/>
            <a:ext cx="11903825" cy="276225"/>
          </a:xfrm>
        </p:spPr>
        <p:txBody>
          <a:bodyPr>
            <a:normAutofit/>
          </a:bodyPr>
          <a:lstStyle>
            <a:lvl1pPr marL="0" indent="0" algn="ctr">
              <a:buNone/>
              <a:defRPr sz="1660" b="0" i="0" baseline="0">
                <a:solidFill>
                  <a:schemeClr val="bg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r>
              <a:rPr lang="en-US" dirty="0" err="1"/>
              <a:t>SeedInnovation</a:t>
            </a:r>
            <a:endParaRPr lang="en-US" dirty="0"/>
          </a:p>
        </p:txBody>
      </p:sp>
      <p:sp>
        <p:nvSpPr>
          <p:cNvPr id="4" name="Text Placeholder 2"/>
          <p:cNvSpPr>
            <a:spLocks noGrp="1"/>
          </p:cNvSpPr>
          <p:nvPr>
            <p:ph type="body" idx="10" hasCustomPrompt="1"/>
          </p:nvPr>
        </p:nvSpPr>
        <p:spPr>
          <a:xfrm>
            <a:off x="288176" y="2905126"/>
            <a:ext cx="11903825" cy="276225"/>
          </a:xfrm>
        </p:spPr>
        <p:txBody>
          <a:bodyPr>
            <a:normAutofit/>
          </a:bodyPr>
          <a:lstStyle>
            <a:lvl1pPr marL="0" indent="0" algn="ctr">
              <a:buNone/>
              <a:defRPr sz="1660" b="0" i="0" baseline="0">
                <a:solidFill>
                  <a:schemeClr val="bg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CSTA</a:t>
            </a:r>
            <a:endParaRPr lang="en-US" dirty="0"/>
          </a:p>
        </p:txBody>
      </p:sp>
      <p:sp>
        <p:nvSpPr>
          <p:cNvPr id="5" name="Text Placeholder 2"/>
          <p:cNvSpPr>
            <a:spLocks noGrp="1"/>
          </p:cNvSpPr>
          <p:nvPr>
            <p:ph type="body" idx="11" hasCustomPrompt="1"/>
          </p:nvPr>
        </p:nvSpPr>
        <p:spPr>
          <a:xfrm>
            <a:off x="288176" y="3181351"/>
            <a:ext cx="11903825" cy="276225"/>
          </a:xfrm>
        </p:spPr>
        <p:txBody>
          <a:bodyPr>
            <a:normAutofit/>
          </a:bodyPr>
          <a:lstStyle>
            <a:lvl1pPr marL="0" indent="0" algn="ctr">
              <a:buNone/>
              <a:defRPr sz="1660" b="0" i="0" baseline="0">
                <a:solidFill>
                  <a:schemeClr val="bg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Canadian Seed </a:t>
            </a:r>
            <a:r>
              <a:rPr lang="en-US"/>
              <a:t>trade Association</a:t>
            </a:r>
            <a:endParaRPr lang="en-US" dirty="0"/>
          </a:p>
        </p:txBody>
      </p:sp>
      <p:sp>
        <p:nvSpPr>
          <p:cNvPr id="6" name="Text Placeholder 2"/>
          <p:cNvSpPr>
            <a:spLocks noGrp="1"/>
          </p:cNvSpPr>
          <p:nvPr>
            <p:ph type="body" idx="12" hasCustomPrompt="1"/>
          </p:nvPr>
        </p:nvSpPr>
        <p:spPr>
          <a:xfrm>
            <a:off x="2" y="3733801"/>
            <a:ext cx="12191999" cy="276225"/>
          </a:xfrm>
        </p:spPr>
        <p:txBody>
          <a:bodyPr>
            <a:normAutofit/>
          </a:bodyPr>
          <a:lstStyle>
            <a:lvl1pPr marL="0" indent="0" algn="ctr">
              <a:buNone/>
              <a:defRPr sz="1660" b="0" i="0" baseline="0">
                <a:solidFill>
                  <a:schemeClr val="bg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cdnseed.org</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2509" y="3246845"/>
            <a:ext cx="243840" cy="17983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4987" y="2978534"/>
            <a:ext cx="243840" cy="18288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0233" y="2699131"/>
            <a:ext cx="260096" cy="158496"/>
          </a:xfrm>
          <a:prstGeom prst="rect">
            <a:avLst/>
          </a:prstGeom>
        </p:spPr>
      </p:pic>
      <p:sp>
        <p:nvSpPr>
          <p:cNvPr id="11" name="Text Placeholder 2"/>
          <p:cNvSpPr>
            <a:spLocks noGrp="1"/>
          </p:cNvSpPr>
          <p:nvPr>
            <p:ph type="body" idx="13" hasCustomPrompt="1"/>
          </p:nvPr>
        </p:nvSpPr>
        <p:spPr>
          <a:xfrm>
            <a:off x="288176" y="3457576"/>
            <a:ext cx="11903825" cy="276225"/>
          </a:xfrm>
        </p:spPr>
        <p:txBody>
          <a:bodyPr>
            <a:normAutofit/>
          </a:bodyPr>
          <a:lstStyle>
            <a:lvl1pPr marL="0" indent="0" algn="ctr">
              <a:buNone/>
              <a:defRPr sz="1660" b="0" i="0" baseline="0">
                <a:solidFill>
                  <a:schemeClr val="bg1"/>
                </a:solidFill>
                <a:latin typeface="Proxima Nova" charset="0"/>
                <a:ea typeface="Proxima Nova" charset="0"/>
                <a:cs typeface="Proxima Nov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Canadian Seed </a:t>
            </a:r>
            <a:r>
              <a:rPr lang="en-US"/>
              <a:t>trade Association</a:t>
            </a:r>
            <a:endParaRPr lang="en-US"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4701" y="3544549"/>
            <a:ext cx="219456" cy="115824"/>
          </a:xfrm>
          <a:prstGeom prst="rect">
            <a:avLst/>
          </a:prstGeom>
        </p:spPr>
      </p:pic>
    </p:spTree>
    <p:extLst>
      <p:ext uri="{BB962C8B-B14F-4D97-AF65-F5344CB8AC3E}">
        <p14:creationId xmlns:p14="http://schemas.microsoft.com/office/powerpoint/2010/main" val="283329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anola Bod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40990"/>
          </a:xfrm>
          <a:prstGeom prst="rect">
            <a:avLst/>
          </a:prstGeom>
        </p:spPr>
      </p:pic>
      <p:sp>
        <p:nvSpPr>
          <p:cNvPr id="7" name="Rectangle 6"/>
          <p:cNvSpPr/>
          <p:nvPr userDrawn="1"/>
        </p:nvSpPr>
        <p:spPr>
          <a:xfrm>
            <a:off x="0" y="120316"/>
            <a:ext cx="12192000" cy="85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0271283" y="130202"/>
            <a:ext cx="1550671" cy="1162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180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3600" y="-82484"/>
            <a:ext cx="1636800" cy="1587600"/>
          </a:xfrm>
          <a:prstGeom prst="rect">
            <a:avLst/>
          </a:prstGeom>
        </p:spPr>
      </p:pic>
      <p:sp>
        <p:nvSpPr>
          <p:cNvPr id="8" name="Content Placeholder 7"/>
          <p:cNvSpPr>
            <a:spLocks noGrp="1"/>
          </p:cNvSpPr>
          <p:nvPr userDrawn="1">
            <p:ph sz="quarter" idx="13"/>
          </p:nvPr>
        </p:nvSpPr>
        <p:spPr>
          <a:xfrm>
            <a:off x="432564" y="1537200"/>
            <a:ext cx="11342400" cy="46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userDrawn="1">
            <p:ph type="title"/>
          </p:nvPr>
        </p:nvSpPr>
        <p:spPr>
          <a:xfrm>
            <a:off x="432565" y="128337"/>
            <a:ext cx="9930636" cy="842210"/>
          </a:xfrm>
        </p:spPr>
        <p:txBody>
          <a:bodyPr/>
          <a:lstStyle>
            <a:lvl1pPr>
              <a:defRPr b="0"/>
            </a:lvl1pPr>
          </a:lstStyle>
          <a:p>
            <a:r>
              <a:rPr lang="en-US" dirty="0"/>
              <a:t>Click to edit Master title style</a:t>
            </a:r>
          </a:p>
        </p:txBody>
      </p:sp>
      <p:sp>
        <p:nvSpPr>
          <p:cNvPr id="15" name="Slide Number Placeholder 5"/>
          <p:cNvSpPr txBox="1">
            <a:spLocks/>
          </p:cNvSpPr>
          <p:nvPr userDrawn="1"/>
        </p:nvSpPr>
        <p:spPr>
          <a:xfrm>
            <a:off x="432565" y="6323160"/>
            <a:ext cx="566057"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400" b="1" kern="1200">
                <a:solidFill>
                  <a:schemeClr val="accent6"/>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937108-B299-EA40-A5A0-1A26CE6F5CBD}" type="slidenum">
              <a:rPr lang="en-US" sz="1400" b="0" smtClean="0">
                <a:solidFill>
                  <a:schemeClr val="tx1"/>
                </a:solidFill>
              </a:rPr>
              <a:pPr/>
              <a:t>‹#›</a:t>
            </a:fld>
            <a:endParaRPr lang="en-US" sz="1400" b="0" dirty="0">
              <a:solidFill>
                <a:schemeClr val="tx1"/>
              </a:solidFill>
            </a:endParaRPr>
          </a:p>
        </p:txBody>
      </p:sp>
    </p:spTree>
    <p:extLst>
      <p:ext uri="{BB962C8B-B14F-4D97-AF65-F5344CB8AC3E}">
        <p14:creationId xmlns:p14="http://schemas.microsoft.com/office/powerpoint/2010/main" val="279932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CFDB-8EA0-4D53-8332-80481F7DA8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9D0289-8B81-4BA4-8E6D-8433567EAE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CD85C1-CA59-4016-BDBC-DF6B1FBAFBB7}"/>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D9B58178-9AE9-4779-B0F7-586A252741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6D76B2-25D9-489A-8CFF-8A863A5E97BF}"/>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27099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FE5-7768-4AD0-AD5D-B1BA69D41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262BC43-8500-431F-8B3E-4C7617373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2570A6-932C-4835-9F78-BE305F46E384}"/>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F30385E5-5DBA-4277-BC50-AA99DCCF0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E6D191-F1D6-4E60-A3C0-5E4F0890C289}"/>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98688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068B-B908-4926-BDAB-292759D629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A64381-591A-430B-8E2D-6AEB88DFF5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7B471BB-FABD-403C-BE71-6BF631A266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1845E15-5054-446A-AC20-415886DF7E12}"/>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6" name="Footer Placeholder 5">
            <a:extLst>
              <a:ext uri="{FF2B5EF4-FFF2-40B4-BE49-F238E27FC236}">
                <a16:creationId xmlns:a16="http://schemas.microsoft.com/office/drawing/2014/main" id="{70C99EA4-8F0F-40B8-A702-FAADAF5883C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D4D6C8D-4F1D-4974-BAC5-DA36BD18FA2C}"/>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286196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9AC0-7B51-45C2-A596-19B98D0D692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3E52D7-7585-4F90-B7A7-6600DC3817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8CF248-5FD0-4F2B-B570-119D221B6A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0F57FC-4BE9-4928-A6C8-13E8198D7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DA22C5-7625-4FD8-9DE2-FAEEC01574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B726F3-1EAC-4555-8BE2-A9C0D26322D4}"/>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8" name="Footer Placeholder 7">
            <a:extLst>
              <a:ext uri="{FF2B5EF4-FFF2-40B4-BE49-F238E27FC236}">
                <a16:creationId xmlns:a16="http://schemas.microsoft.com/office/drawing/2014/main" id="{2B69DE42-479B-4135-8E1B-98DEFC7B25C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570842B-D3D3-4D80-9C5D-2B23385E0F71}"/>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293035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5D2E-9351-441F-9266-8625518B2F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4B44A5D-6ED7-4084-91D2-4AA6F34C2984}"/>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4" name="Footer Placeholder 3">
            <a:extLst>
              <a:ext uri="{FF2B5EF4-FFF2-40B4-BE49-F238E27FC236}">
                <a16:creationId xmlns:a16="http://schemas.microsoft.com/office/drawing/2014/main" id="{B12A7D8B-1062-4F8F-850B-64253F3A056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4D8349E-F281-441E-BC97-EF9CBE02C310}"/>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14651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DFDA7-370C-42BB-88B9-B6C6F8FFF416}"/>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3" name="Footer Placeholder 2">
            <a:extLst>
              <a:ext uri="{FF2B5EF4-FFF2-40B4-BE49-F238E27FC236}">
                <a16:creationId xmlns:a16="http://schemas.microsoft.com/office/drawing/2014/main" id="{4AEC0C10-785B-4535-8D1D-B4CD1D90DD7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893C456-8782-4989-8B02-E5F53FA7424B}"/>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38283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A764-A228-4874-86CC-8201ECD4F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F539503-2E8E-47AB-86B1-10F140D00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0013162-2EB1-46B5-B38B-55658215B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C696A1-F5C5-4A0F-BB71-618398ABD27E}"/>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6" name="Footer Placeholder 5">
            <a:extLst>
              <a:ext uri="{FF2B5EF4-FFF2-40B4-BE49-F238E27FC236}">
                <a16:creationId xmlns:a16="http://schemas.microsoft.com/office/drawing/2014/main" id="{7B65CA1C-7D09-48EE-89B0-C50E6B5D50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10E8D9E-8472-427D-B506-61B09A3C9A3D}"/>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169914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80AE-A81C-4802-9A89-DFDE953C4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EAC25F9-B070-437B-8D69-855B6E567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5601345-AD4B-41CF-BF79-D3E3417F2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3A15A3-5694-4B86-8F64-232FFEE05AD0}"/>
              </a:ext>
            </a:extLst>
          </p:cNvPr>
          <p:cNvSpPr>
            <a:spLocks noGrp="1"/>
          </p:cNvSpPr>
          <p:nvPr>
            <p:ph type="dt" sz="half" idx="10"/>
          </p:nvPr>
        </p:nvSpPr>
        <p:spPr/>
        <p:txBody>
          <a:bodyPr/>
          <a:lstStyle/>
          <a:p>
            <a:fld id="{BC8CFF45-8080-455B-8630-BF3089A9505C}" type="datetimeFigureOut">
              <a:rPr lang="en-CA" smtClean="0"/>
              <a:t>2018-12-04</a:t>
            </a:fld>
            <a:endParaRPr lang="en-CA"/>
          </a:p>
        </p:txBody>
      </p:sp>
      <p:sp>
        <p:nvSpPr>
          <p:cNvPr id="6" name="Footer Placeholder 5">
            <a:extLst>
              <a:ext uri="{FF2B5EF4-FFF2-40B4-BE49-F238E27FC236}">
                <a16:creationId xmlns:a16="http://schemas.microsoft.com/office/drawing/2014/main" id="{F25C3692-C3FE-4F2E-9BAE-AA04D4A48C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85C6DE-2ABE-4393-8F97-13EAAFE05A98}"/>
              </a:ext>
            </a:extLst>
          </p:cNvPr>
          <p:cNvSpPr>
            <a:spLocks noGrp="1"/>
          </p:cNvSpPr>
          <p:nvPr>
            <p:ph type="sldNum" sz="quarter" idx="12"/>
          </p:nvPr>
        </p:nvSpPr>
        <p:spPr/>
        <p:txBody>
          <a:bodyPr/>
          <a:lstStyle/>
          <a:p>
            <a:fld id="{E7B84A16-AE16-4030-B01E-9B1935C5C1E5}" type="slidenum">
              <a:rPr lang="en-CA" smtClean="0"/>
              <a:t>‹#›</a:t>
            </a:fld>
            <a:endParaRPr lang="en-CA"/>
          </a:p>
        </p:txBody>
      </p:sp>
    </p:spTree>
    <p:extLst>
      <p:ext uri="{BB962C8B-B14F-4D97-AF65-F5344CB8AC3E}">
        <p14:creationId xmlns:p14="http://schemas.microsoft.com/office/powerpoint/2010/main" val="142521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5A4DD-26B7-4842-A7EF-805E6D904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4D030B1-9321-4C71-8120-3C36E81F6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803908-B4CF-475B-AA4C-C14C7960B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CFF45-8080-455B-8630-BF3089A9505C}" type="datetimeFigureOut">
              <a:rPr lang="en-CA" smtClean="0"/>
              <a:t>2018-12-04</a:t>
            </a:fld>
            <a:endParaRPr lang="en-CA"/>
          </a:p>
        </p:txBody>
      </p:sp>
      <p:sp>
        <p:nvSpPr>
          <p:cNvPr id="5" name="Footer Placeholder 4">
            <a:extLst>
              <a:ext uri="{FF2B5EF4-FFF2-40B4-BE49-F238E27FC236}">
                <a16:creationId xmlns:a16="http://schemas.microsoft.com/office/drawing/2014/main" id="{F2BFB857-D8E8-483B-A9E7-E31969F1A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1A0EF24-8AE6-41E3-B411-90B81A7DE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84A16-AE16-4030-B01E-9B1935C5C1E5}" type="slidenum">
              <a:rPr lang="en-CA" smtClean="0"/>
              <a:t>‹#›</a:t>
            </a:fld>
            <a:endParaRPr lang="en-CA"/>
          </a:p>
        </p:txBody>
      </p:sp>
    </p:spTree>
    <p:extLst>
      <p:ext uri="{BB962C8B-B14F-4D97-AF65-F5344CB8AC3E}">
        <p14:creationId xmlns:p14="http://schemas.microsoft.com/office/powerpoint/2010/main" val="239849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hyperlink" Target="mailto:info@seedinnovation.ca" TargetMode="External"/><Relationship Id="rId3" Type="http://schemas.openxmlformats.org/officeDocument/2006/relationships/hyperlink" Target="mailto:dcarey@seedinnovation.ca" TargetMode="External"/><Relationship Id="rId7" Type="http://schemas.openxmlformats.org/officeDocument/2006/relationships/hyperlink" Target="mailto:kstdenis@seedinnovation.c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ksabourin@seedinnovation.ca" TargetMode="External"/><Relationship Id="rId5" Type="http://schemas.openxmlformats.org/officeDocument/2006/relationships/hyperlink" Target="mailto:lmartin@seedinnovation.ca" TargetMode="External"/><Relationship Id="rId4" Type="http://schemas.openxmlformats.org/officeDocument/2006/relationships/hyperlink" Target="mailto:cfeulner@seedinnovation.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7622-6458-4C71-8105-D9A47573D91A}"/>
              </a:ext>
            </a:extLst>
          </p:cNvPr>
          <p:cNvSpPr>
            <a:spLocks noGrp="1"/>
          </p:cNvSpPr>
          <p:nvPr>
            <p:ph type="title"/>
          </p:nvPr>
        </p:nvSpPr>
        <p:spPr/>
        <p:txBody>
          <a:bodyPr/>
          <a:lstStyle/>
          <a:p>
            <a:r>
              <a:rPr lang="en-CA" dirty="0"/>
              <a:t>Seed Treatment Regulations in Canada </a:t>
            </a:r>
          </a:p>
        </p:txBody>
      </p:sp>
      <p:sp>
        <p:nvSpPr>
          <p:cNvPr id="3" name="Text Placeholder 2">
            <a:extLst>
              <a:ext uri="{FF2B5EF4-FFF2-40B4-BE49-F238E27FC236}">
                <a16:creationId xmlns:a16="http://schemas.microsoft.com/office/drawing/2014/main" id="{D3D175FC-4B7C-4570-BF7C-D5F093437500}"/>
              </a:ext>
            </a:extLst>
          </p:cNvPr>
          <p:cNvSpPr>
            <a:spLocks noGrp="1"/>
          </p:cNvSpPr>
          <p:nvPr>
            <p:ph type="body" idx="1"/>
          </p:nvPr>
        </p:nvSpPr>
        <p:spPr/>
        <p:txBody>
          <a:bodyPr>
            <a:normAutofit lnSpcReduction="10000"/>
          </a:bodyPr>
          <a:lstStyle/>
          <a:p>
            <a:r>
              <a:rPr lang="en-CA" dirty="0"/>
              <a:t>Dave Carey, Executive Director</a:t>
            </a:r>
          </a:p>
        </p:txBody>
      </p:sp>
      <p:sp>
        <p:nvSpPr>
          <p:cNvPr id="4" name="Text Placeholder 3">
            <a:extLst>
              <a:ext uri="{FF2B5EF4-FFF2-40B4-BE49-F238E27FC236}">
                <a16:creationId xmlns:a16="http://schemas.microsoft.com/office/drawing/2014/main" id="{A52B22FF-BAE0-467D-911C-79BA233E8BC5}"/>
              </a:ext>
            </a:extLst>
          </p:cNvPr>
          <p:cNvSpPr>
            <a:spLocks noGrp="1"/>
          </p:cNvSpPr>
          <p:nvPr>
            <p:ph type="body" idx="10"/>
          </p:nvPr>
        </p:nvSpPr>
        <p:spPr/>
        <p:txBody>
          <a:bodyPr>
            <a:normAutofit/>
          </a:bodyPr>
          <a:lstStyle/>
          <a:p>
            <a:r>
              <a:rPr lang="en-CA" dirty="0"/>
              <a:t>December 2018</a:t>
            </a:r>
          </a:p>
        </p:txBody>
      </p:sp>
    </p:spTree>
    <p:extLst>
      <p:ext uri="{BB962C8B-B14F-4D97-AF65-F5344CB8AC3E}">
        <p14:creationId xmlns:p14="http://schemas.microsoft.com/office/powerpoint/2010/main" val="343178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1687290" y="2163536"/>
          <a:ext cx="8760276" cy="2679681"/>
        </p:xfrm>
        <a:graphic>
          <a:graphicData uri="http://schemas.openxmlformats.org/drawingml/2006/table">
            <a:tbl>
              <a:tblPr firstRow="1" bandRow="1">
                <a:tableStyleId>{5C22544A-7EE6-4342-B048-85BDC9FD1C3A}</a:tableStyleId>
              </a:tblPr>
              <a:tblGrid>
                <a:gridCol w="775603">
                  <a:extLst>
                    <a:ext uri="{9D8B030D-6E8A-4147-A177-3AD203B41FA5}">
                      <a16:colId xmlns:a16="http://schemas.microsoft.com/office/drawing/2014/main" val="20000"/>
                    </a:ext>
                  </a:extLst>
                </a:gridCol>
                <a:gridCol w="684443">
                  <a:extLst>
                    <a:ext uri="{9D8B030D-6E8A-4147-A177-3AD203B41FA5}">
                      <a16:colId xmlns:a16="http://schemas.microsoft.com/office/drawing/2014/main" val="20001"/>
                    </a:ext>
                  </a:extLst>
                </a:gridCol>
                <a:gridCol w="730023">
                  <a:extLst>
                    <a:ext uri="{9D8B030D-6E8A-4147-A177-3AD203B41FA5}">
                      <a16:colId xmlns:a16="http://schemas.microsoft.com/office/drawing/2014/main" val="20002"/>
                    </a:ext>
                  </a:extLst>
                </a:gridCol>
                <a:gridCol w="730023">
                  <a:extLst>
                    <a:ext uri="{9D8B030D-6E8A-4147-A177-3AD203B41FA5}">
                      <a16:colId xmlns:a16="http://schemas.microsoft.com/office/drawing/2014/main" val="20003"/>
                    </a:ext>
                  </a:extLst>
                </a:gridCol>
                <a:gridCol w="730023">
                  <a:extLst>
                    <a:ext uri="{9D8B030D-6E8A-4147-A177-3AD203B41FA5}">
                      <a16:colId xmlns:a16="http://schemas.microsoft.com/office/drawing/2014/main" val="20004"/>
                    </a:ext>
                  </a:extLst>
                </a:gridCol>
                <a:gridCol w="730023">
                  <a:extLst>
                    <a:ext uri="{9D8B030D-6E8A-4147-A177-3AD203B41FA5}">
                      <a16:colId xmlns:a16="http://schemas.microsoft.com/office/drawing/2014/main" val="20005"/>
                    </a:ext>
                  </a:extLst>
                </a:gridCol>
                <a:gridCol w="730023">
                  <a:extLst>
                    <a:ext uri="{9D8B030D-6E8A-4147-A177-3AD203B41FA5}">
                      <a16:colId xmlns:a16="http://schemas.microsoft.com/office/drawing/2014/main" val="20006"/>
                    </a:ext>
                  </a:extLst>
                </a:gridCol>
                <a:gridCol w="730023">
                  <a:extLst>
                    <a:ext uri="{9D8B030D-6E8A-4147-A177-3AD203B41FA5}">
                      <a16:colId xmlns:a16="http://schemas.microsoft.com/office/drawing/2014/main" val="20007"/>
                    </a:ext>
                  </a:extLst>
                </a:gridCol>
                <a:gridCol w="730023">
                  <a:extLst>
                    <a:ext uri="{9D8B030D-6E8A-4147-A177-3AD203B41FA5}">
                      <a16:colId xmlns:a16="http://schemas.microsoft.com/office/drawing/2014/main" val="20008"/>
                    </a:ext>
                  </a:extLst>
                </a:gridCol>
                <a:gridCol w="730023">
                  <a:extLst>
                    <a:ext uri="{9D8B030D-6E8A-4147-A177-3AD203B41FA5}">
                      <a16:colId xmlns:a16="http://schemas.microsoft.com/office/drawing/2014/main" val="20009"/>
                    </a:ext>
                  </a:extLst>
                </a:gridCol>
                <a:gridCol w="730023">
                  <a:extLst>
                    <a:ext uri="{9D8B030D-6E8A-4147-A177-3AD203B41FA5}">
                      <a16:colId xmlns:a16="http://schemas.microsoft.com/office/drawing/2014/main" val="20010"/>
                    </a:ext>
                  </a:extLst>
                </a:gridCol>
                <a:gridCol w="730023">
                  <a:extLst>
                    <a:ext uri="{9D8B030D-6E8A-4147-A177-3AD203B41FA5}">
                      <a16:colId xmlns:a16="http://schemas.microsoft.com/office/drawing/2014/main" val="20011"/>
                    </a:ext>
                  </a:extLst>
                </a:gridCol>
              </a:tblGrid>
              <a:tr h="393487">
                <a:tc>
                  <a:txBody>
                    <a:bodyPr/>
                    <a:lstStyle/>
                    <a:p>
                      <a:r>
                        <a:rPr lang="en-US" sz="1050" dirty="0"/>
                        <a:t>Active</a:t>
                      </a:r>
                      <a:r>
                        <a:rPr lang="en-US" sz="1050" baseline="0" dirty="0"/>
                        <a:t> ingredient</a:t>
                      </a:r>
                      <a:endParaRPr lang="en-US" sz="1050" dirty="0"/>
                    </a:p>
                  </a:txBody>
                  <a:tcPr/>
                </a:tc>
                <a:tc>
                  <a:txBody>
                    <a:bodyPr/>
                    <a:lstStyle/>
                    <a:p>
                      <a:r>
                        <a:rPr lang="en-US" sz="1050" dirty="0" err="1"/>
                        <a:t>Mancozeb</a:t>
                      </a:r>
                      <a:endParaRPr lang="en-US" sz="1050" dirty="0"/>
                    </a:p>
                    <a:p>
                      <a:r>
                        <a:rPr lang="en-US" sz="1050" dirty="0"/>
                        <a:t>Group M</a:t>
                      </a:r>
                    </a:p>
                  </a:txBody>
                  <a:tcPr/>
                </a:tc>
                <a:tc>
                  <a:txBody>
                    <a:bodyPr/>
                    <a:lstStyle/>
                    <a:p>
                      <a:r>
                        <a:rPr lang="en-US" sz="1050" dirty="0" err="1"/>
                        <a:t>Metiram</a:t>
                      </a:r>
                      <a:endParaRPr lang="en-US" sz="1050" dirty="0"/>
                    </a:p>
                    <a:p>
                      <a:r>
                        <a:rPr lang="en-US" sz="1050" dirty="0"/>
                        <a:t>Group M</a:t>
                      </a:r>
                    </a:p>
                  </a:txBody>
                  <a:tcPr/>
                </a:tc>
                <a:tc>
                  <a:txBody>
                    <a:bodyPr/>
                    <a:lstStyle/>
                    <a:p>
                      <a:r>
                        <a:rPr lang="en-US" sz="1050" dirty="0"/>
                        <a:t>Ferbam</a:t>
                      </a:r>
                    </a:p>
                    <a:p>
                      <a:r>
                        <a:rPr lang="en-US" sz="1050" dirty="0"/>
                        <a:t>Group M</a:t>
                      </a:r>
                    </a:p>
                  </a:txBody>
                  <a:tcPr/>
                </a:tc>
                <a:tc>
                  <a:txBody>
                    <a:bodyPr/>
                    <a:lstStyle/>
                    <a:p>
                      <a:r>
                        <a:rPr lang="en-US" sz="1050" dirty="0" err="1"/>
                        <a:t>Ziram</a:t>
                      </a:r>
                      <a:endParaRPr lang="en-US" sz="1050" dirty="0"/>
                    </a:p>
                    <a:p>
                      <a:r>
                        <a:rPr lang="en-US" sz="1050" dirty="0"/>
                        <a:t>Group M</a:t>
                      </a:r>
                    </a:p>
                  </a:txBody>
                  <a:tcPr/>
                </a:tc>
                <a:tc>
                  <a:txBody>
                    <a:bodyPr/>
                    <a:lstStyle/>
                    <a:p>
                      <a:r>
                        <a:rPr lang="en-US" sz="1050" dirty="0" err="1"/>
                        <a:t>Thiram</a:t>
                      </a:r>
                      <a:endParaRPr lang="en-US" sz="1050" dirty="0"/>
                    </a:p>
                    <a:p>
                      <a:r>
                        <a:rPr lang="en-US" sz="1050" dirty="0"/>
                        <a:t>Group M</a:t>
                      </a:r>
                    </a:p>
                  </a:txBody>
                  <a:tcPr/>
                </a:tc>
                <a:tc>
                  <a:txBody>
                    <a:bodyPr/>
                    <a:lstStyle/>
                    <a:p>
                      <a:r>
                        <a:rPr lang="en-US" sz="1050" dirty="0" err="1"/>
                        <a:t>Chlorothalonil</a:t>
                      </a:r>
                      <a:endParaRPr lang="en-US" sz="1050" dirty="0"/>
                    </a:p>
                    <a:p>
                      <a:r>
                        <a:rPr lang="en-US" sz="1050" dirty="0"/>
                        <a:t>Group M</a:t>
                      </a:r>
                    </a:p>
                  </a:txBody>
                  <a:tcPr/>
                </a:tc>
                <a:tc>
                  <a:txBody>
                    <a:bodyPr/>
                    <a:lstStyle/>
                    <a:p>
                      <a:r>
                        <a:rPr lang="en-US" sz="1050" dirty="0" err="1"/>
                        <a:t>Iprodione</a:t>
                      </a:r>
                      <a:endParaRPr lang="en-US" sz="1050" dirty="0"/>
                    </a:p>
                    <a:p>
                      <a:r>
                        <a:rPr lang="en-US" sz="1050" dirty="0"/>
                        <a:t>Group</a:t>
                      </a:r>
                      <a:r>
                        <a:rPr lang="en-US" sz="1050" baseline="0" dirty="0"/>
                        <a:t> 2</a:t>
                      </a:r>
                      <a:endParaRPr lang="en-US" sz="1050" dirty="0"/>
                    </a:p>
                  </a:txBody>
                  <a:tcPr/>
                </a:tc>
                <a:tc>
                  <a:txBody>
                    <a:bodyPr/>
                    <a:lstStyle/>
                    <a:p>
                      <a:r>
                        <a:rPr lang="en-US" sz="1050" dirty="0" err="1"/>
                        <a:t>Captan</a:t>
                      </a:r>
                      <a:endParaRPr lang="en-US" sz="1050" dirty="0"/>
                    </a:p>
                    <a:p>
                      <a:r>
                        <a:rPr lang="en-US" sz="1050" dirty="0"/>
                        <a:t>Group M</a:t>
                      </a:r>
                    </a:p>
                  </a:txBody>
                  <a:tcPr/>
                </a:tc>
                <a:tc>
                  <a:txBody>
                    <a:bodyPr/>
                    <a:lstStyle/>
                    <a:p>
                      <a:r>
                        <a:rPr lang="en-US" sz="1050" dirty="0" err="1"/>
                        <a:t>Cypermethrin</a:t>
                      </a:r>
                      <a:endParaRPr lang="en-US" sz="1050" dirty="0"/>
                    </a:p>
                    <a:p>
                      <a:r>
                        <a:rPr lang="en-US" sz="1050" dirty="0"/>
                        <a:t>Group 3</a:t>
                      </a:r>
                    </a:p>
                  </a:txBody>
                  <a:tcPr/>
                </a:tc>
                <a:tc>
                  <a:txBody>
                    <a:bodyPr/>
                    <a:lstStyle/>
                    <a:p>
                      <a:r>
                        <a:rPr lang="en-US" sz="1050" dirty="0"/>
                        <a:t>Imidacloprid</a:t>
                      </a:r>
                    </a:p>
                    <a:p>
                      <a:r>
                        <a:rPr lang="en-US" sz="1050" dirty="0"/>
                        <a:t>Group</a:t>
                      </a:r>
                      <a:r>
                        <a:rPr lang="en-US" sz="1050" baseline="0" dirty="0"/>
                        <a:t> 4</a:t>
                      </a:r>
                      <a:endParaRPr lang="en-US" sz="1050" dirty="0"/>
                    </a:p>
                  </a:txBody>
                  <a:tcPr/>
                </a:tc>
                <a:tc>
                  <a:txBody>
                    <a:bodyPr/>
                    <a:lstStyle/>
                    <a:p>
                      <a:r>
                        <a:rPr lang="el-GR" sz="1050" dirty="0"/>
                        <a:t>Λ</a:t>
                      </a:r>
                      <a:r>
                        <a:rPr lang="en-US" sz="1050" dirty="0"/>
                        <a:t>-</a:t>
                      </a:r>
                      <a:r>
                        <a:rPr lang="en-US" sz="1050" dirty="0" err="1"/>
                        <a:t>cyhalothrin</a:t>
                      </a:r>
                      <a:endParaRPr lang="en-US" sz="1050" dirty="0"/>
                    </a:p>
                    <a:p>
                      <a:r>
                        <a:rPr lang="en-US" sz="1050" dirty="0"/>
                        <a:t>Group 3</a:t>
                      </a:r>
                    </a:p>
                  </a:txBody>
                  <a:tcPr/>
                </a:tc>
                <a:extLst>
                  <a:ext uri="{0D108BD9-81ED-4DB2-BD59-A6C34878D82A}">
                    <a16:rowId xmlns:a16="http://schemas.microsoft.com/office/drawing/2014/main" val="10000"/>
                  </a:ext>
                </a:extLst>
              </a:tr>
              <a:tr h="485121">
                <a:tc>
                  <a:txBody>
                    <a:bodyPr/>
                    <a:lstStyle/>
                    <a:p>
                      <a:r>
                        <a:rPr lang="en-US" sz="1200" dirty="0"/>
                        <a:t>Trade Name</a:t>
                      </a:r>
                    </a:p>
                  </a:txBody>
                  <a:tcPr/>
                </a:tc>
                <a:tc>
                  <a:txBody>
                    <a:bodyPr/>
                    <a:lstStyle/>
                    <a:p>
                      <a:r>
                        <a:rPr lang="en-US" sz="1200" dirty="0" err="1"/>
                        <a:t>Dithane</a:t>
                      </a:r>
                      <a:endParaRPr lang="en-US" sz="1200" dirty="0"/>
                    </a:p>
                  </a:txBody>
                  <a:tcPr/>
                </a:tc>
                <a:tc>
                  <a:txBody>
                    <a:bodyPr/>
                    <a:lstStyle/>
                    <a:p>
                      <a:r>
                        <a:rPr lang="en-US" sz="1200" dirty="0" err="1"/>
                        <a:t>Polyram</a:t>
                      </a:r>
                      <a:endParaRPr lang="en-US" sz="1200" dirty="0"/>
                    </a:p>
                  </a:txBody>
                  <a:tcPr/>
                </a:tc>
                <a:tc>
                  <a:txBody>
                    <a:bodyPr/>
                    <a:lstStyle/>
                    <a:p>
                      <a:r>
                        <a:rPr lang="en-US" sz="1200" dirty="0"/>
                        <a:t>Ferbam</a:t>
                      </a:r>
                    </a:p>
                  </a:txBody>
                  <a:tcPr/>
                </a:tc>
                <a:tc>
                  <a:txBody>
                    <a:bodyPr/>
                    <a:lstStyle/>
                    <a:p>
                      <a:r>
                        <a:rPr lang="en-US" sz="1200" dirty="0" err="1"/>
                        <a:t>Ziram</a:t>
                      </a:r>
                      <a:endParaRPr lang="en-US" sz="1200" dirty="0"/>
                    </a:p>
                  </a:txBody>
                  <a:tcPr/>
                </a:tc>
                <a:tc>
                  <a:txBody>
                    <a:bodyPr/>
                    <a:lstStyle/>
                    <a:p>
                      <a:r>
                        <a:rPr lang="en-US" sz="1200" dirty="0" err="1"/>
                        <a:t>Thiram</a:t>
                      </a:r>
                      <a:endParaRPr lang="en-US" sz="1200" dirty="0"/>
                    </a:p>
                  </a:txBody>
                  <a:tcPr/>
                </a:tc>
                <a:tc>
                  <a:txBody>
                    <a:bodyPr/>
                    <a:lstStyle/>
                    <a:p>
                      <a:r>
                        <a:rPr lang="en-US" sz="1200" dirty="0"/>
                        <a:t>Bravo</a:t>
                      </a:r>
                    </a:p>
                  </a:txBody>
                  <a:tcPr/>
                </a:tc>
                <a:tc>
                  <a:txBody>
                    <a:bodyPr/>
                    <a:lstStyle/>
                    <a:p>
                      <a:r>
                        <a:rPr lang="en-US" sz="1200" dirty="0" err="1"/>
                        <a:t>Rovral</a:t>
                      </a:r>
                      <a:endParaRPr lang="en-US" sz="1200" dirty="0"/>
                    </a:p>
                  </a:txBody>
                  <a:tcPr/>
                </a:tc>
                <a:tc>
                  <a:txBody>
                    <a:bodyPr/>
                    <a:lstStyle/>
                    <a:p>
                      <a:r>
                        <a:rPr lang="en-US" sz="1200" dirty="0" err="1"/>
                        <a:t>Captan</a:t>
                      </a:r>
                      <a:endParaRPr lang="en-US" sz="1200" dirty="0"/>
                    </a:p>
                  </a:txBody>
                  <a:tcPr/>
                </a:tc>
                <a:tc>
                  <a:txBody>
                    <a:bodyPr/>
                    <a:lstStyle/>
                    <a:p>
                      <a:r>
                        <a:rPr lang="en-US" sz="1200" dirty="0"/>
                        <a:t>Ripcord</a:t>
                      </a:r>
                    </a:p>
                  </a:txBody>
                  <a:tcPr/>
                </a:tc>
                <a:tc>
                  <a:txBody>
                    <a:bodyPr/>
                    <a:lstStyle/>
                    <a:p>
                      <a:r>
                        <a:rPr lang="en-US" sz="1200" dirty="0"/>
                        <a:t>Admire</a:t>
                      </a:r>
                    </a:p>
                  </a:txBody>
                  <a:tcPr/>
                </a:tc>
                <a:tc>
                  <a:txBody>
                    <a:bodyPr/>
                    <a:lstStyle/>
                    <a:p>
                      <a:r>
                        <a:rPr lang="en-US" sz="1200" dirty="0"/>
                        <a:t>Matador</a:t>
                      </a:r>
                    </a:p>
                  </a:txBody>
                  <a:tcPr/>
                </a:tc>
                <a:extLst>
                  <a:ext uri="{0D108BD9-81ED-4DB2-BD59-A6C34878D82A}">
                    <a16:rowId xmlns:a16="http://schemas.microsoft.com/office/drawing/2014/main" val="10001"/>
                  </a:ext>
                </a:extLst>
              </a:tr>
              <a:tr h="393487">
                <a:tc>
                  <a:txBody>
                    <a:bodyPr/>
                    <a:lstStyle/>
                    <a:p>
                      <a:r>
                        <a:rPr lang="en-US" sz="1200" dirty="0"/>
                        <a:t>Status</a:t>
                      </a:r>
                    </a:p>
                  </a:txBody>
                  <a:tcPr/>
                </a:tc>
                <a:tc>
                  <a:txBody>
                    <a:bodyPr/>
                    <a:lstStyle/>
                    <a:p>
                      <a:r>
                        <a:rPr lang="en-US" sz="1200" dirty="0"/>
                        <a:t>March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March 2018</a:t>
                      </a:r>
                    </a:p>
                  </a:txBody>
                  <a:tcPr/>
                </a:tc>
                <a:tc>
                  <a:txBody>
                    <a:bodyPr/>
                    <a:lstStyle/>
                    <a:p>
                      <a:r>
                        <a:rPr lang="en-US" sz="1200" dirty="0"/>
                        <a:t>June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June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June 2018</a:t>
                      </a:r>
                    </a:p>
                  </a:txBody>
                  <a:tcPr/>
                </a:tc>
                <a:tc>
                  <a:txBody>
                    <a:bodyPr/>
                    <a:lstStyle/>
                    <a:p>
                      <a:r>
                        <a:rPr lang="en-US" sz="1200" dirty="0"/>
                        <a:t>March 2018</a:t>
                      </a:r>
                    </a:p>
                  </a:txBody>
                  <a:tcPr/>
                </a:tc>
                <a:tc>
                  <a:txBody>
                    <a:bodyPr/>
                    <a:lstStyle/>
                    <a:p>
                      <a:r>
                        <a:rPr lang="en-US" sz="1200" dirty="0"/>
                        <a:t>March 2018</a:t>
                      </a:r>
                    </a:p>
                  </a:txBody>
                  <a:tcPr/>
                </a:tc>
                <a:tc>
                  <a:txBody>
                    <a:bodyPr/>
                    <a:lstStyle/>
                    <a:p>
                      <a:r>
                        <a:rPr lang="en-US" sz="1200" dirty="0"/>
                        <a:t>March 2018</a:t>
                      </a:r>
                    </a:p>
                  </a:txBody>
                  <a:tcPr/>
                </a:tc>
                <a:tc>
                  <a:txBody>
                    <a:bodyPr/>
                    <a:lstStyle/>
                    <a:p>
                      <a:r>
                        <a:rPr lang="en-US" sz="1200" dirty="0"/>
                        <a:t>Sept 2018</a:t>
                      </a:r>
                    </a:p>
                  </a:txBody>
                  <a:tcPr/>
                </a:tc>
                <a:tc>
                  <a:txBody>
                    <a:bodyPr/>
                    <a:lstStyle/>
                    <a:p>
                      <a:r>
                        <a:rPr lang="en-US" sz="1200" dirty="0"/>
                        <a:t>Dec 2018</a:t>
                      </a:r>
                    </a:p>
                  </a:txBody>
                  <a:tcPr/>
                </a:tc>
                <a:tc>
                  <a:txBody>
                    <a:bodyPr/>
                    <a:lstStyle/>
                    <a:p>
                      <a:r>
                        <a:rPr lang="en-US" sz="1200" dirty="0"/>
                        <a:t>March 2019</a:t>
                      </a:r>
                    </a:p>
                  </a:txBody>
                  <a:tcPr/>
                </a:tc>
                <a:extLst>
                  <a:ext uri="{0D108BD9-81ED-4DB2-BD59-A6C34878D82A}">
                    <a16:rowId xmlns:a16="http://schemas.microsoft.com/office/drawing/2014/main" val="10002"/>
                  </a:ext>
                </a:extLst>
              </a:tr>
              <a:tr h="679169">
                <a:tc>
                  <a:txBody>
                    <a:bodyPr/>
                    <a:lstStyle/>
                    <a:p>
                      <a:r>
                        <a:rPr lang="en-US" sz="1200" dirty="0"/>
                        <a:t>Proposed decision</a:t>
                      </a:r>
                    </a:p>
                  </a:txBody>
                  <a:tcPr/>
                </a:tc>
                <a:tc>
                  <a:txBody>
                    <a:bodyPr/>
                    <a:lstStyle/>
                    <a:p>
                      <a:r>
                        <a:rPr lang="en-US" sz="1200" dirty="0"/>
                        <a:t>Cancel all uses</a:t>
                      </a:r>
                    </a:p>
                  </a:txBody>
                  <a:tcPr/>
                </a:tc>
                <a:tc>
                  <a:txBody>
                    <a:bodyPr/>
                    <a:lstStyle/>
                    <a:p>
                      <a:r>
                        <a:rPr lang="en-US" sz="1200" dirty="0"/>
                        <a:t>Cancel all uses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 all uses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 all uses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 all uses</a:t>
                      </a:r>
                    </a:p>
                    <a:p>
                      <a:endParaRPr lang="en-US" sz="1200" dirty="0"/>
                    </a:p>
                  </a:txBody>
                  <a:tcPr/>
                </a:tc>
                <a:tc>
                  <a:txBody>
                    <a:bodyPr/>
                    <a:lstStyle/>
                    <a:p>
                      <a:r>
                        <a:rPr lang="en-US" sz="1200" dirty="0"/>
                        <a:t>Cancel certain</a:t>
                      </a:r>
                      <a:r>
                        <a:rPr lang="en-US" sz="1200" baseline="0" dirty="0"/>
                        <a:t> uses; limit rest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 all uses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 certain</a:t>
                      </a:r>
                      <a:r>
                        <a:rPr lang="en-US" sz="1200" baseline="0" dirty="0"/>
                        <a:t> uses; limit rest</a:t>
                      </a:r>
                      <a:endParaRPr lang="en-US" sz="1200" dirty="0"/>
                    </a:p>
                  </a:txBody>
                  <a:tcPr/>
                </a:tc>
                <a:tc>
                  <a:txBody>
                    <a:bodyPr/>
                    <a:lstStyle/>
                    <a:p>
                      <a:r>
                        <a:rPr lang="en-US" sz="1200" dirty="0"/>
                        <a:t>Fewer</a:t>
                      </a:r>
                      <a:r>
                        <a:rPr lang="en-US" sz="1200" baseline="0" dirty="0"/>
                        <a:t> applications</a:t>
                      </a:r>
                      <a:endParaRPr lang="en-US" sz="1200" dirty="0"/>
                    </a:p>
                  </a:txBody>
                  <a:tcPr/>
                </a:tc>
                <a:tc>
                  <a:txBody>
                    <a:bodyPr/>
                    <a:lstStyle/>
                    <a:p>
                      <a:r>
                        <a:rPr lang="en-US" sz="1200" dirty="0"/>
                        <a:t>Cancel all ag uses</a:t>
                      </a:r>
                    </a:p>
                  </a:txBody>
                  <a:tcPr/>
                </a:tc>
                <a:tc>
                  <a:txBody>
                    <a:bodyPr/>
                    <a:lstStyle/>
                    <a:p>
                      <a:r>
                        <a:rPr lang="en-US" sz="1200" dirty="0"/>
                        <a:t>Cancel most uses</a:t>
                      </a: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t>Some recent proposed decisions</a:t>
            </a:r>
          </a:p>
        </p:txBody>
      </p:sp>
    </p:spTree>
    <p:extLst>
      <p:ext uri="{BB962C8B-B14F-4D97-AF65-F5344CB8AC3E}">
        <p14:creationId xmlns:p14="http://schemas.microsoft.com/office/powerpoint/2010/main" val="283650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489-3723-496C-8ACE-D37C419C2C68}"/>
              </a:ext>
            </a:extLst>
          </p:cNvPr>
          <p:cNvSpPr>
            <a:spLocks noGrp="1"/>
          </p:cNvSpPr>
          <p:nvPr>
            <p:ph type="title"/>
          </p:nvPr>
        </p:nvSpPr>
        <p:spPr/>
        <p:txBody>
          <a:bodyPr/>
          <a:lstStyle/>
          <a:p>
            <a:r>
              <a:rPr lang="en-CA" dirty="0"/>
              <a:t>PMRA Consulting on Process</a:t>
            </a:r>
          </a:p>
        </p:txBody>
      </p:sp>
      <p:pic>
        <p:nvPicPr>
          <p:cNvPr id="4" name="Content Placeholder 3">
            <a:extLst>
              <a:ext uri="{FF2B5EF4-FFF2-40B4-BE49-F238E27FC236}">
                <a16:creationId xmlns:a16="http://schemas.microsoft.com/office/drawing/2014/main" id="{379530F5-6E2F-432A-97E3-A342495D07A8}"/>
              </a:ext>
            </a:extLst>
          </p:cNvPr>
          <p:cNvPicPr>
            <a:picLocks noGrp="1" noChangeAspect="1"/>
          </p:cNvPicPr>
          <p:nvPr>
            <p:ph sz="quarter" idx="11"/>
          </p:nvPr>
        </p:nvPicPr>
        <p:blipFill>
          <a:blip r:embed="rId3"/>
          <a:stretch>
            <a:fillRect/>
          </a:stretch>
        </p:blipFill>
        <p:spPr>
          <a:xfrm>
            <a:off x="1390652" y="1009650"/>
            <a:ext cx="8865694" cy="5506764"/>
          </a:xfrm>
          <a:prstGeom prst="rect">
            <a:avLst/>
          </a:prstGeom>
        </p:spPr>
      </p:pic>
    </p:spTree>
    <p:extLst>
      <p:ext uri="{BB962C8B-B14F-4D97-AF65-F5344CB8AC3E}">
        <p14:creationId xmlns:p14="http://schemas.microsoft.com/office/powerpoint/2010/main" val="367265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489-3723-496C-8ACE-D37C419C2C68}"/>
              </a:ext>
            </a:extLst>
          </p:cNvPr>
          <p:cNvSpPr>
            <a:spLocks noGrp="1"/>
          </p:cNvSpPr>
          <p:nvPr>
            <p:ph type="title"/>
          </p:nvPr>
        </p:nvSpPr>
        <p:spPr/>
        <p:txBody>
          <a:bodyPr/>
          <a:lstStyle/>
          <a:p>
            <a:r>
              <a:rPr lang="en-CA" dirty="0"/>
              <a:t>PMRA Consulting on Process</a:t>
            </a:r>
          </a:p>
        </p:txBody>
      </p:sp>
      <p:pic>
        <p:nvPicPr>
          <p:cNvPr id="6" name="Picture 5">
            <a:extLst>
              <a:ext uri="{FF2B5EF4-FFF2-40B4-BE49-F238E27FC236}">
                <a16:creationId xmlns:a16="http://schemas.microsoft.com/office/drawing/2014/main" id="{444ADB9D-F31F-4704-8275-31E75B9765F4}"/>
              </a:ext>
            </a:extLst>
          </p:cNvPr>
          <p:cNvPicPr>
            <a:picLocks noChangeAspect="1"/>
          </p:cNvPicPr>
          <p:nvPr/>
        </p:nvPicPr>
        <p:blipFill>
          <a:blip r:embed="rId3"/>
          <a:stretch>
            <a:fillRect/>
          </a:stretch>
        </p:blipFill>
        <p:spPr>
          <a:xfrm>
            <a:off x="2057400" y="1513490"/>
            <a:ext cx="7848600" cy="5002923"/>
          </a:xfrm>
          <a:prstGeom prst="rect">
            <a:avLst/>
          </a:prstGeom>
        </p:spPr>
      </p:pic>
    </p:spTree>
    <p:extLst>
      <p:ext uri="{BB962C8B-B14F-4D97-AF65-F5344CB8AC3E}">
        <p14:creationId xmlns:p14="http://schemas.microsoft.com/office/powerpoint/2010/main" val="170349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489-3723-496C-8ACE-D37C419C2C68}"/>
              </a:ext>
            </a:extLst>
          </p:cNvPr>
          <p:cNvSpPr>
            <a:spLocks noGrp="1"/>
          </p:cNvSpPr>
          <p:nvPr>
            <p:ph type="title"/>
          </p:nvPr>
        </p:nvSpPr>
        <p:spPr/>
        <p:txBody>
          <a:bodyPr/>
          <a:lstStyle/>
          <a:p>
            <a:r>
              <a:rPr lang="en-CA" dirty="0"/>
              <a:t>PMRA Consulting on Process</a:t>
            </a:r>
          </a:p>
        </p:txBody>
      </p:sp>
      <p:pic>
        <p:nvPicPr>
          <p:cNvPr id="6" name="Picture 5">
            <a:extLst>
              <a:ext uri="{FF2B5EF4-FFF2-40B4-BE49-F238E27FC236}">
                <a16:creationId xmlns:a16="http://schemas.microsoft.com/office/drawing/2014/main" id="{444ADB9D-F31F-4704-8275-31E75B9765F4}"/>
              </a:ext>
            </a:extLst>
          </p:cNvPr>
          <p:cNvPicPr>
            <a:picLocks noChangeAspect="1"/>
          </p:cNvPicPr>
          <p:nvPr/>
        </p:nvPicPr>
        <p:blipFill>
          <a:blip r:embed="rId3"/>
          <a:stretch>
            <a:fillRect/>
          </a:stretch>
        </p:blipFill>
        <p:spPr>
          <a:xfrm>
            <a:off x="2057400" y="1513490"/>
            <a:ext cx="7848600" cy="5002923"/>
          </a:xfrm>
          <a:prstGeom prst="rect">
            <a:avLst/>
          </a:prstGeom>
        </p:spPr>
      </p:pic>
    </p:spTree>
    <p:extLst>
      <p:ext uri="{BB962C8B-B14F-4D97-AF65-F5344CB8AC3E}">
        <p14:creationId xmlns:p14="http://schemas.microsoft.com/office/powerpoint/2010/main" val="11622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489-3723-496C-8ACE-D37C419C2C68}"/>
              </a:ext>
            </a:extLst>
          </p:cNvPr>
          <p:cNvSpPr>
            <a:spLocks noGrp="1"/>
          </p:cNvSpPr>
          <p:nvPr>
            <p:ph type="title"/>
          </p:nvPr>
        </p:nvSpPr>
        <p:spPr/>
        <p:txBody>
          <a:bodyPr/>
          <a:lstStyle/>
          <a:p>
            <a:r>
              <a:rPr lang="en-CA" dirty="0"/>
              <a:t>Import of Seed Treated with Poncho/</a:t>
            </a:r>
            <a:r>
              <a:rPr lang="en-CA" dirty="0" err="1"/>
              <a:t>Votivo</a:t>
            </a:r>
            <a:r>
              <a:rPr lang="en-CA" dirty="0"/>
              <a:t> </a:t>
            </a:r>
          </a:p>
        </p:txBody>
      </p:sp>
      <p:pic>
        <p:nvPicPr>
          <p:cNvPr id="4" name="Picture 3">
            <a:extLst>
              <a:ext uri="{FF2B5EF4-FFF2-40B4-BE49-F238E27FC236}">
                <a16:creationId xmlns:a16="http://schemas.microsoft.com/office/drawing/2014/main" id="{47F06819-9A02-4751-9232-DBE80F0F1D1D}"/>
              </a:ext>
            </a:extLst>
          </p:cNvPr>
          <p:cNvPicPr>
            <a:picLocks noChangeAspect="1"/>
          </p:cNvPicPr>
          <p:nvPr/>
        </p:nvPicPr>
        <p:blipFill>
          <a:blip r:embed="rId3"/>
          <a:stretch>
            <a:fillRect/>
          </a:stretch>
        </p:blipFill>
        <p:spPr>
          <a:xfrm>
            <a:off x="1409700" y="1162051"/>
            <a:ext cx="8096250" cy="5695949"/>
          </a:xfrm>
          <a:prstGeom prst="rect">
            <a:avLst/>
          </a:prstGeom>
        </p:spPr>
      </p:pic>
    </p:spTree>
    <p:extLst>
      <p:ext uri="{BB962C8B-B14F-4D97-AF65-F5344CB8AC3E}">
        <p14:creationId xmlns:p14="http://schemas.microsoft.com/office/powerpoint/2010/main" val="171663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A764-A46A-4662-996D-68B75596878C}"/>
              </a:ext>
            </a:extLst>
          </p:cNvPr>
          <p:cNvSpPr>
            <a:spLocks noGrp="1"/>
          </p:cNvSpPr>
          <p:nvPr>
            <p:ph type="title"/>
          </p:nvPr>
        </p:nvSpPr>
        <p:spPr/>
        <p:txBody>
          <a:bodyPr/>
          <a:lstStyle/>
          <a:p>
            <a:r>
              <a:rPr lang="en-CA" dirty="0"/>
              <a:t> PMRA Contact </a:t>
            </a:r>
          </a:p>
        </p:txBody>
      </p:sp>
      <p:pic>
        <p:nvPicPr>
          <p:cNvPr id="5" name="Content Placeholder 4">
            <a:extLst>
              <a:ext uri="{FF2B5EF4-FFF2-40B4-BE49-F238E27FC236}">
                <a16:creationId xmlns:a16="http://schemas.microsoft.com/office/drawing/2014/main" id="{E3637155-2E62-439A-8011-FBF865692884}"/>
              </a:ext>
            </a:extLst>
          </p:cNvPr>
          <p:cNvPicPr>
            <a:picLocks noGrp="1" noChangeAspect="1"/>
          </p:cNvPicPr>
          <p:nvPr>
            <p:ph sz="quarter" idx="11"/>
          </p:nvPr>
        </p:nvPicPr>
        <p:blipFill>
          <a:blip r:embed="rId3"/>
          <a:stretch>
            <a:fillRect/>
          </a:stretch>
        </p:blipFill>
        <p:spPr>
          <a:xfrm>
            <a:off x="1847850" y="2667000"/>
            <a:ext cx="7849696" cy="2095500"/>
          </a:xfrm>
          <a:prstGeom prst="rect">
            <a:avLst/>
          </a:prstGeom>
        </p:spPr>
      </p:pic>
    </p:spTree>
    <p:extLst>
      <p:ext uri="{BB962C8B-B14F-4D97-AF65-F5344CB8AC3E}">
        <p14:creationId xmlns:p14="http://schemas.microsoft.com/office/powerpoint/2010/main" val="74354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anadian provinces map">
            <a:extLst>
              <a:ext uri="{FF2B5EF4-FFF2-40B4-BE49-F238E27FC236}">
                <a16:creationId xmlns:a16="http://schemas.microsoft.com/office/drawing/2014/main" id="{54CA1753-FEA8-48C5-9D8B-787E929E225D}"/>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417299" y="1439864"/>
            <a:ext cx="7357403" cy="43419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26A764-A46A-4662-996D-68B75596878C}"/>
              </a:ext>
            </a:extLst>
          </p:cNvPr>
          <p:cNvSpPr>
            <a:spLocks noGrp="1"/>
          </p:cNvSpPr>
          <p:nvPr>
            <p:ph type="title"/>
          </p:nvPr>
        </p:nvSpPr>
        <p:spPr/>
        <p:txBody>
          <a:bodyPr/>
          <a:lstStyle/>
          <a:p>
            <a:r>
              <a:rPr lang="en-CA" dirty="0"/>
              <a:t>Provincial </a:t>
            </a:r>
          </a:p>
        </p:txBody>
      </p:sp>
    </p:spTree>
    <p:extLst>
      <p:ext uri="{BB962C8B-B14F-4D97-AF65-F5344CB8AC3E}">
        <p14:creationId xmlns:p14="http://schemas.microsoft.com/office/powerpoint/2010/main" val="376039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3DA0-7EBA-4D89-A93B-D85D4FED9C6B}"/>
              </a:ext>
            </a:extLst>
          </p:cNvPr>
          <p:cNvSpPr>
            <a:spLocks noGrp="1"/>
          </p:cNvSpPr>
          <p:nvPr>
            <p:ph type="title"/>
          </p:nvPr>
        </p:nvSpPr>
        <p:spPr/>
        <p:txBody>
          <a:bodyPr/>
          <a:lstStyle/>
          <a:p>
            <a:r>
              <a:rPr lang="en-CA" dirty="0"/>
              <a:t>Ontario </a:t>
            </a:r>
          </a:p>
        </p:txBody>
      </p:sp>
      <p:pic>
        <p:nvPicPr>
          <p:cNvPr id="5122" name="Picture 2" descr="aerial photo of island during daytime">
            <a:extLst>
              <a:ext uri="{FF2B5EF4-FFF2-40B4-BE49-F238E27FC236}">
                <a16:creationId xmlns:a16="http://schemas.microsoft.com/office/drawing/2014/main" id="{DA1DFC14-1FBB-4684-8950-3EFB48EDE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744" y="1411458"/>
            <a:ext cx="6649271" cy="436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EDE39F-54E2-4CAE-9829-3956E5C079A0}"/>
              </a:ext>
            </a:extLst>
          </p:cNvPr>
          <p:cNvSpPr/>
          <p:nvPr/>
        </p:nvSpPr>
        <p:spPr>
          <a:xfrm>
            <a:off x="2757098" y="2251548"/>
            <a:ext cx="2248057" cy="415498"/>
          </a:xfrm>
          <a:prstGeom prst="rect">
            <a:avLst/>
          </a:prstGeom>
        </p:spPr>
        <p:txBody>
          <a:bodyPr wrap="square">
            <a:spAutoFit/>
          </a:bodyPr>
          <a:lstStyle/>
          <a:p>
            <a:r>
              <a:rPr lang="en-CA" sz="2100" dirty="0">
                <a:solidFill>
                  <a:schemeClr val="bg1"/>
                </a:solidFill>
                <a:latin typeface="Proxima Nova"/>
              </a:rPr>
              <a:t>Regulation 63/09</a:t>
            </a:r>
          </a:p>
        </p:txBody>
      </p:sp>
      <p:sp>
        <p:nvSpPr>
          <p:cNvPr id="5" name="Rectangle 4">
            <a:extLst>
              <a:ext uri="{FF2B5EF4-FFF2-40B4-BE49-F238E27FC236}">
                <a16:creationId xmlns:a16="http://schemas.microsoft.com/office/drawing/2014/main" id="{2976BCB9-76FC-4ED8-ADCD-2029A0DA6E08}"/>
              </a:ext>
            </a:extLst>
          </p:cNvPr>
          <p:cNvSpPr/>
          <p:nvPr/>
        </p:nvSpPr>
        <p:spPr>
          <a:xfrm>
            <a:off x="2770432" y="4182328"/>
            <a:ext cx="2531938" cy="738664"/>
          </a:xfrm>
          <a:prstGeom prst="rect">
            <a:avLst/>
          </a:prstGeom>
        </p:spPr>
        <p:txBody>
          <a:bodyPr wrap="square">
            <a:spAutoFit/>
          </a:bodyPr>
          <a:lstStyle/>
          <a:p>
            <a:r>
              <a:rPr lang="en-CA" sz="2100" dirty="0">
                <a:solidFill>
                  <a:schemeClr val="bg1"/>
                </a:solidFill>
                <a:latin typeface="Proxima Nova"/>
              </a:rPr>
              <a:t>Ontario Pesticide Advisory Committee </a:t>
            </a:r>
            <a:endParaRPr lang="en-CA" sz="2100" dirty="0">
              <a:solidFill>
                <a:schemeClr val="bg1"/>
              </a:solidFill>
            </a:endParaRPr>
          </a:p>
        </p:txBody>
      </p:sp>
      <p:sp>
        <p:nvSpPr>
          <p:cNvPr id="6" name="TextBox 5">
            <a:extLst>
              <a:ext uri="{FF2B5EF4-FFF2-40B4-BE49-F238E27FC236}">
                <a16:creationId xmlns:a16="http://schemas.microsoft.com/office/drawing/2014/main" id="{F3DCFD6F-C834-4EE1-BAF7-6786B78F0403}"/>
              </a:ext>
            </a:extLst>
          </p:cNvPr>
          <p:cNvSpPr txBox="1"/>
          <p:nvPr/>
        </p:nvSpPr>
        <p:spPr>
          <a:xfrm>
            <a:off x="3184450" y="2782517"/>
            <a:ext cx="1048692" cy="1107996"/>
          </a:xfrm>
          <a:prstGeom prst="rect">
            <a:avLst/>
          </a:prstGeom>
          <a:noFill/>
        </p:spPr>
        <p:txBody>
          <a:bodyPr wrap="square" rtlCol="0">
            <a:spAutoFit/>
          </a:bodyPr>
          <a:lstStyle/>
          <a:p>
            <a:r>
              <a:rPr lang="en-CA" sz="6600" dirty="0">
                <a:solidFill>
                  <a:schemeClr val="bg1"/>
                </a:solidFill>
                <a:latin typeface="Proxima Nova"/>
              </a:rPr>
              <a:t>&amp;</a:t>
            </a:r>
          </a:p>
        </p:txBody>
      </p:sp>
    </p:spTree>
    <p:extLst>
      <p:ext uri="{BB962C8B-B14F-4D97-AF65-F5344CB8AC3E}">
        <p14:creationId xmlns:p14="http://schemas.microsoft.com/office/powerpoint/2010/main" val="114700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6A25-1850-4971-ABF1-42E34132EE15}"/>
              </a:ext>
            </a:extLst>
          </p:cNvPr>
          <p:cNvSpPr>
            <a:spLocks noGrp="1"/>
          </p:cNvSpPr>
          <p:nvPr>
            <p:ph type="title"/>
          </p:nvPr>
        </p:nvSpPr>
        <p:spPr/>
        <p:txBody>
          <a:bodyPr/>
          <a:lstStyle/>
          <a:p>
            <a:r>
              <a:rPr lang="en-CA" dirty="0"/>
              <a:t>Quebec </a:t>
            </a:r>
          </a:p>
        </p:txBody>
      </p:sp>
      <p:pic>
        <p:nvPicPr>
          <p:cNvPr id="6146" name="Picture 2" descr="soil and valley">
            <a:extLst>
              <a:ext uri="{FF2B5EF4-FFF2-40B4-BE49-F238E27FC236}">
                <a16:creationId xmlns:a16="http://schemas.microsoft.com/office/drawing/2014/main" id="{375D9588-791A-49A6-A6C8-A6BB4A3AF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586" y="1579715"/>
            <a:ext cx="6649271" cy="44420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34B684-FD7D-4C55-820E-F782AC490EAF}"/>
              </a:ext>
            </a:extLst>
          </p:cNvPr>
          <p:cNvSpPr/>
          <p:nvPr/>
        </p:nvSpPr>
        <p:spPr>
          <a:xfrm>
            <a:off x="2788145" y="3725244"/>
            <a:ext cx="4343025" cy="415498"/>
          </a:xfrm>
          <a:prstGeom prst="rect">
            <a:avLst/>
          </a:prstGeom>
        </p:spPr>
        <p:txBody>
          <a:bodyPr wrap="square">
            <a:spAutoFit/>
          </a:bodyPr>
          <a:lstStyle/>
          <a:p>
            <a:r>
              <a:rPr lang="en-CA" sz="2100" dirty="0">
                <a:solidFill>
                  <a:schemeClr val="bg1"/>
                </a:solidFill>
                <a:latin typeface="Proxima Nova"/>
              </a:rPr>
              <a:t>Changes to Pesticide Act: Class 3A  </a:t>
            </a:r>
          </a:p>
        </p:txBody>
      </p:sp>
      <p:sp>
        <p:nvSpPr>
          <p:cNvPr id="5" name="Rectangle 4">
            <a:extLst>
              <a:ext uri="{FF2B5EF4-FFF2-40B4-BE49-F238E27FC236}">
                <a16:creationId xmlns:a16="http://schemas.microsoft.com/office/drawing/2014/main" id="{BE485890-B83D-4BD0-B934-FEEDC0A53CC9}"/>
              </a:ext>
            </a:extLst>
          </p:cNvPr>
          <p:cNvSpPr/>
          <p:nvPr/>
        </p:nvSpPr>
        <p:spPr>
          <a:xfrm>
            <a:off x="4941535" y="4796982"/>
            <a:ext cx="3977627" cy="415498"/>
          </a:xfrm>
          <a:prstGeom prst="rect">
            <a:avLst/>
          </a:prstGeom>
        </p:spPr>
        <p:txBody>
          <a:bodyPr wrap="none">
            <a:spAutoFit/>
          </a:bodyPr>
          <a:lstStyle/>
          <a:p>
            <a:r>
              <a:rPr lang="en-CA" sz="2100" dirty="0">
                <a:solidFill>
                  <a:schemeClr val="bg1"/>
                </a:solidFill>
                <a:latin typeface="Proxima Nova"/>
              </a:rPr>
              <a:t>The importance of agronomists </a:t>
            </a:r>
          </a:p>
        </p:txBody>
      </p:sp>
      <p:sp>
        <p:nvSpPr>
          <p:cNvPr id="7" name="TextBox 6">
            <a:extLst>
              <a:ext uri="{FF2B5EF4-FFF2-40B4-BE49-F238E27FC236}">
                <a16:creationId xmlns:a16="http://schemas.microsoft.com/office/drawing/2014/main" id="{47529399-D176-4792-9884-41840768A735}"/>
              </a:ext>
            </a:extLst>
          </p:cNvPr>
          <p:cNvSpPr txBox="1"/>
          <p:nvPr/>
        </p:nvSpPr>
        <p:spPr>
          <a:xfrm>
            <a:off x="7290624" y="3725244"/>
            <a:ext cx="1048692" cy="1107996"/>
          </a:xfrm>
          <a:prstGeom prst="rect">
            <a:avLst/>
          </a:prstGeom>
          <a:noFill/>
        </p:spPr>
        <p:txBody>
          <a:bodyPr wrap="square" rtlCol="0">
            <a:spAutoFit/>
          </a:bodyPr>
          <a:lstStyle/>
          <a:p>
            <a:r>
              <a:rPr lang="en-CA" sz="6600" dirty="0">
                <a:solidFill>
                  <a:schemeClr val="bg1"/>
                </a:solidFill>
                <a:latin typeface="Proxima Nova"/>
              </a:rPr>
              <a:t>&amp;</a:t>
            </a:r>
          </a:p>
        </p:txBody>
      </p:sp>
    </p:spTree>
    <p:extLst>
      <p:ext uri="{BB962C8B-B14F-4D97-AF65-F5344CB8AC3E}">
        <p14:creationId xmlns:p14="http://schemas.microsoft.com/office/powerpoint/2010/main" val="90714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92500" lnSpcReduction="10000"/>
          </a:bodyPr>
          <a:lstStyle/>
          <a:p>
            <a:r>
              <a:rPr lang="en-US" dirty="0"/>
              <a:t>@</a:t>
            </a:r>
            <a:r>
              <a:rPr lang="en-US" dirty="0" err="1"/>
              <a:t>SeedInnovation</a:t>
            </a:r>
            <a:endParaRPr lang="en-US" dirty="0"/>
          </a:p>
        </p:txBody>
      </p:sp>
      <p:sp>
        <p:nvSpPr>
          <p:cNvPr id="4" name="Text Placeholder 3"/>
          <p:cNvSpPr>
            <a:spLocks noGrp="1"/>
          </p:cNvSpPr>
          <p:nvPr>
            <p:ph type="body" idx="10"/>
          </p:nvPr>
        </p:nvSpPr>
        <p:spPr>
          <a:xfrm>
            <a:off x="1740132" y="2924909"/>
            <a:ext cx="8927869" cy="276225"/>
          </a:xfrm>
        </p:spPr>
        <p:txBody>
          <a:bodyPr>
            <a:normAutofit fontScale="92500" lnSpcReduction="10000"/>
          </a:bodyPr>
          <a:lstStyle/>
          <a:p>
            <a:r>
              <a:rPr lang="en-US" dirty="0"/>
              <a:t>CSTA</a:t>
            </a:r>
          </a:p>
        </p:txBody>
      </p:sp>
      <p:sp>
        <p:nvSpPr>
          <p:cNvPr id="5" name="Text Placeholder 4"/>
          <p:cNvSpPr>
            <a:spLocks noGrp="1"/>
          </p:cNvSpPr>
          <p:nvPr>
            <p:ph type="body" idx="11"/>
          </p:nvPr>
        </p:nvSpPr>
        <p:spPr/>
        <p:txBody>
          <a:bodyPr>
            <a:normAutofit fontScale="92500" lnSpcReduction="10000"/>
          </a:bodyPr>
          <a:lstStyle/>
          <a:p>
            <a:r>
              <a:rPr lang="en-US" dirty="0"/>
              <a:t>Canadian Seed Trade Association</a:t>
            </a:r>
          </a:p>
        </p:txBody>
      </p:sp>
      <p:sp>
        <p:nvSpPr>
          <p:cNvPr id="6" name="Text Placeholder 5"/>
          <p:cNvSpPr>
            <a:spLocks noGrp="1"/>
          </p:cNvSpPr>
          <p:nvPr>
            <p:ph type="body" idx="12"/>
          </p:nvPr>
        </p:nvSpPr>
        <p:spPr>
          <a:xfrm>
            <a:off x="1524002" y="3987191"/>
            <a:ext cx="9143999" cy="276225"/>
          </a:xfrm>
        </p:spPr>
        <p:txBody>
          <a:bodyPr>
            <a:normAutofit fontScale="92500" lnSpcReduction="10000"/>
          </a:bodyPr>
          <a:lstStyle/>
          <a:p>
            <a:r>
              <a:rPr lang="en-US" dirty="0" err="1"/>
              <a:t>cdnseed.org</a:t>
            </a:r>
            <a:endParaRPr lang="en-US" dirty="0"/>
          </a:p>
        </p:txBody>
      </p:sp>
      <p:sp>
        <p:nvSpPr>
          <p:cNvPr id="7" name="Text Placeholder 6"/>
          <p:cNvSpPr>
            <a:spLocks noGrp="1"/>
          </p:cNvSpPr>
          <p:nvPr>
            <p:ph type="body" idx="13"/>
          </p:nvPr>
        </p:nvSpPr>
        <p:spPr/>
        <p:txBody>
          <a:bodyPr>
            <a:normAutofit fontScale="92500" lnSpcReduction="10000"/>
          </a:bodyPr>
          <a:lstStyle/>
          <a:p>
            <a:r>
              <a:rPr lang="en-US" dirty="0"/>
              <a:t>Canadian Seed Trade Association</a:t>
            </a:r>
          </a:p>
        </p:txBody>
      </p:sp>
    </p:spTree>
    <p:extLst>
      <p:ext uri="{BB962C8B-B14F-4D97-AF65-F5344CB8AC3E}">
        <p14:creationId xmlns:p14="http://schemas.microsoft.com/office/powerpoint/2010/main" val="20726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CSTA Staff</a:t>
            </a:r>
          </a:p>
        </p:txBody>
      </p:sp>
      <p:sp>
        <p:nvSpPr>
          <p:cNvPr id="3" name="Content Placeholder 2"/>
          <p:cNvSpPr>
            <a:spLocks noGrp="1"/>
          </p:cNvSpPr>
          <p:nvPr>
            <p:ph sz="quarter" idx="11"/>
          </p:nvPr>
        </p:nvSpPr>
        <p:spPr>
          <a:xfrm>
            <a:off x="148856" y="1339702"/>
            <a:ext cx="12043144" cy="5518298"/>
          </a:xfrm>
        </p:spPr>
        <p:txBody>
          <a:bodyPr>
            <a:normAutofit fontScale="47500" lnSpcReduction="20000"/>
          </a:bodyPr>
          <a:lstStyle/>
          <a:p>
            <a:pPr marL="0" indent="0">
              <a:buNone/>
            </a:pPr>
            <a:r>
              <a:rPr lang="en-US" sz="4200" dirty="0"/>
              <a:t>Dave Carey, Executive Director</a:t>
            </a:r>
          </a:p>
          <a:p>
            <a:pPr marL="342900" lvl="1" indent="0">
              <a:buNone/>
            </a:pPr>
            <a:r>
              <a:rPr lang="en-US" sz="4200" dirty="0">
                <a:hlinkClick r:id="rId3"/>
              </a:rPr>
              <a:t>dcarey@seedinnovation.ca</a:t>
            </a:r>
            <a:endParaRPr lang="en-US" sz="4200" dirty="0"/>
          </a:p>
          <a:p>
            <a:pPr marL="342900" lvl="1" indent="0">
              <a:buNone/>
            </a:pPr>
            <a:endParaRPr lang="en-US" sz="4200" dirty="0"/>
          </a:p>
          <a:p>
            <a:pPr marL="0" indent="0">
              <a:buNone/>
            </a:pPr>
            <a:r>
              <a:rPr lang="en-US" sz="4200" dirty="0"/>
              <a:t>Claudio Feulner, Regulatory Affairs and Policy Coordinator</a:t>
            </a:r>
          </a:p>
          <a:p>
            <a:pPr marL="342900" lvl="1" indent="0">
              <a:buNone/>
            </a:pPr>
            <a:r>
              <a:rPr lang="en-US" sz="4200" dirty="0">
                <a:hlinkClick r:id="rId4"/>
              </a:rPr>
              <a:t>cfeulner@seedinnovation.ca</a:t>
            </a:r>
            <a:r>
              <a:rPr lang="en-US" sz="4200" dirty="0"/>
              <a:t> </a:t>
            </a:r>
          </a:p>
          <a:p>
            <a:pPr marL="0" indent="0">
              <a:buNone/>
            </a:pPr>
            <a:endParaRPr lang="en-US" sz="4200" dirty="0"/>
          </a:p>
          <a:p>
            <a:pPr marL="0" indent="0">
              <a:buNone/>
            </a:pPr>
            <a:r>
              <a:rPr lang="en-US" sz="4200" dirty="0"/>
              <a:t>Lauren Martin, Government and Industry Relations Coordinator</a:t>
            </a:r>
          </a:p>
          <a:p>
            <a:pPr marL="342900" lvl="1" indent="0">
              <a:buNone/>
            </a:pPr>
            <a:r>
              <a:rPr lang="en-US" sz="4200" dirty="0">
                <a:hlinkClick r:id="rId5"/>
              </a:rPr>
              <a:t>lmartin@seedinnovation.ca</a:t>
            </a:r>
            <a:r>
              <a:rPr lang="en-US" sz="4200" dirty="0"/>
              <a:t> </a:t>
            </a:r>
          </a:p>
          <a:p>
            <a:pPr marL="0" indent="0">
              <a:buNone/>
            </a:pPr>
            <a:endParaRPr lang="en-US" sz="4200" dirty="0"/>
          </a:p>
          <a:p>
            <a:pPr marL="0" indent="0">
              <a:buNone/>
            </a:pPr>
            <a:r>
              <a:rPr lang="en-US" sz="4200" dirty="0"/>
              <a:t>Kim Sabourin, Manager, Communications and Member Engagement</a:t>
            </a:r>
          </a:p>
          <a:p>
            <a:pPr marL="342900" lvl="1" indent="0">
              <a:buNone/>
            </a:pPr>
            <a:r>
              <a:rPr lang="en-US" sz="4200" dirty="0">
                <a:hlinkClick r:id="rId6"/>
              </a:rPr>
              <a:t>ksabourin@seedinnovation.ca</a:t>
            </a:r>
            <a:r>
              <a:rPr lang="en-US" sz="4200" dirty="0"/>
              <a:t> </a:t>
            </a:r>
          </a:p>
          <a:p>
            <a:pPr marL="342900" lvl="1" indent="0">
              <a:buNone/>
            </a:pPr>
            <a:endParaRPr lang="en-US" sz="4200" dirty="0"/>
          </a:p>
          <a:p>
            <a:pPr marL="0" indent="0">
              <a:buNone/>
            </a:pPr>
            <a:r>
              <a:rPr lang="en-US" sz="4200" dirty="0"/>
              <a:t>Kristen St. Denis, Executive Administrator and Meeting Planner</a:t>
            </a:r>
          </a:p>
          <a:p>
            <a:pPr marL="342900" lvl="1" indent="0">
              <a:buNone/>
            </a:pPr>
            <a:r>
              <a:rPr lang="en-US" sz="4200" dirty="0">
                <a:hlinkClick r:id="rId7"/>
              </a:rPr>
              <a:t>kstdenis@seedinnovation.ca</a:t>
            </a:r>
            <a:r>
              <a:rPr lang="en-US" sz="4200" dirty="0"/>
              <a:t> </a:t>
            </a:r>
          </a:p>
          <a:p>
            <a:pPr marL="342900" lvl="1" indent="0">
              <a:buNone/>
            </a:pPr>
            <a:endParaRPr lang="en-US" sz="4200" dirty="0"/>
          </a:p>
          <a:p>
            <a:pPr marL="0" indent="0">
              <a:buNone/>
            </a:pPr>
            <a:r>
              <a:rPr lang="en-US" sz="4200" dirty="0"/>
              <a:t>	Office:	130 Albert Street, </a:t>
            </a:r>
            <a:r>
              <a:rPr lang="en-US" sz="4200"/>
              <a:t>Suite 300</a:t>
            </a:r>
            <a:r>
              <a:rPr lang="en-US" sz="4200" dirty="0"/>
              <a:t>, Ottawa, Ontario K1P 5G4</a:t>
            </a:r>
          </a:p>
          <a:p>
            <a:pPr marL="342900" lvl="1" indent="0">
              <a:buNone/>
            </a:pPr>
            <a:r>
              <a:rPr lang="en-US" sz="4200" dirty="0"/>
              <a:t>		P: 613-829-9527 E: </a:t>
            </a:r>
            <a:r>
              <a:rPr lang="en-US" sz="4200" dirty="0">
                <a:hlinkClick r:id="rId8"/>
              </a:rPr>
              <a:t>info@seedinnovation.ca</a:t>
            </a:r>
            <a:r>
              <a:rPr lang="en-US" sz="4200" dirty="0"/>
              <a:t> </a:t>
            </a:r>
          </a:p>
          <a:p>
            <a:pPr marL="342900" lvl="1" indent="0">
              <a:buNone/>
            </a:pPr>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97434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FC0D-4B02-4E58-A790-45B7EE9D3DA3}"/>
              </a:ext>
            </a:extLst>
          </p:cNvPr>
          <p:cNvSpPr>
            <a:spLocks noGrp="1"/>
          </p:cNvSpPr>
          <p:nvPr>
            <p:ph type="title"/>
          </p:nvPr>
        </p:nvSpPr>
        <p:spPr>
          <a:xfrm>
            <a:off x="2002303" y="2861401"/>
            <a:ext cx="6977737" cy="1154925"/>
          </a:xfrm>
        </p:spPr>
        <p:txBody>
          <a:bodyPr/>
          <a:lstStyle/>
          <a:p>
            <a:r>
              <a:rPr lang="en-CA" dirty="0"/>
              <a:t>Seed Treatment Regulations in Canada</a:t>
            </a:r>
          </a:p>
        </p:txBody>
      </p:sp>
    </p:spTree>
    <p:extLst>
      <p:ext uri="{BB962C8B-B14F-4D97-AF65-F5344CB8AC3E}">
        <p14:creationId xmlns:p14="http://schemas.microsoft.com/office/powerpoint/2010/main" val="385716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1E0B-A9BF-4069-821B-FE80C0EFD8CA}"/>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A58029A6-3DC5-46B8-A02B-17EFC6C90743}"/>
              </a:ext>
            </a:extLst>
          </p:cNvPr>
          <p:cNvSpPr>
            <a:spLocks noGrp="1"/>
          </p:cNvSpPr>
          <p:nvPr>
            <p:ph sz="quarter" idx="11"/>
          </p:nvPr>
        </p:nvSpPr>
        <p:spPr/>
        <p:txBody>
          <a:bodyPr/>
          <a:lstStyle/>
          <a:p>
            <a:r>
              <a:rPr lang="en-CA" dirty="0"/>
              <a:t>Federal Updates:</a:t>
            </a:r>
          </a:p>
          <a:p>
            <a:pPr lvl="1"/>
            <a:r>
              <a:rPr lang="en-CA" dirty="0" err="1"/>
              <a:t>Neonics</a:t>
            </a:r>
            <a:endParaRPr lang="en-CA" dirty="0"/>
          </a:p>
          <a:p>
            <a:pPr lvl="1"/>
            <a:r>
              <a:rPr lang="en-CA" dirty="0"/>
              <a:t>Thiram</a:t>
            </a:r>
          </a:p>
          <a:p>
            <a:pPr lvl="1"/>
            <a:r>
              <a:rPr lang="en-CA" dirty="0"/>
              <a:t>PMRA Review</a:t>
            </a:r>
          </a:p>
          <a:p>
            <a:pPr lvl="1"/>
            <a:endParaRPr lang="en-CA" dirty="0"/>
          </a:p>
          <a:p>
            <a:r>
              <a:rPr lang="en-CA" dirty="0"/>
              <a:t>Provincial Updates: </a:t>
            </a:r>
          </a:p>
          <a:p>
            <a:pPr lvl="1"/>
            <a:r>
              <a:rPr lang="en-CA" dirty="0"/>
              <a:t>Quebec</a:t>
            </a:r>
          </a:p>
          <a:p>
            <a:pPr lvl="1"/>
            <a:r>
              <a:rPr lang="en-CA" dirty="0"/>
              <a:t>Ontario</a:t>
            </a:r>
          </a:p>
          <a:p>
            <a:pPr lvl="1"/>
            <a:endParaRPr lang="en-CA" dirty="0"/>
          </a:p>
        </p:txBody>
      </p:sp>
    </p:spTree>
    <p:extLst>
      <p:ext uri="{BB962C8B-B14F-4D97-AF65-F5344CB8AC3E}">
        <p14:creationId xmlns:p14="http://schemas.microsoft.com/office/powerpoint/2010/main" val="286632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320E-7625-4693-B6E7-9302CB10C035}"/>
              </a:ext>
            </a:extLst>
          </p:cNvPr>
          <p:cNvSpPr>
            <a:spLocks noGrp="1"/>
          </p:cNvSpPr>
          <p:nvPr>
            <p:ph type="title"/>
          </p:nvPr>
        </p:nvSpPr>
        <p:spPr/>
        <p:txBody>
          <a:bodyPr/>
          <a:lstStyle/>
          <a:p>
            <a:r>
              <a:rPr lang="en-CA" dirty="0"/>
              <a:t>Shared Jurisdiction</a:t>
            </a:r>
          </a:p>
        </p:txBody>
      </p:sp>
      <p:sp>
        <p:nvSpPr>
          <p:cNvPr id="3" name="Content Placeholder 2">
            <a:extLst>
              <a:ext uri="{FF2B5EF4-FFF2-40B4-BE49-F238E27FC236}">
                <a16:creationId xmlns:a16="http://schemas.microsoft.com/office/drawing/2014/main" id="{BEB500D4-B047-40E7-ADF1-CD525D1E3B87}"/>
              </a:ext>
            </a:extLst>
          </p:cNvPr>
          <p:cNvSpPr>
            <a:spLocks noGrp="1"/>
          </p:cNvSpPr>
          <p:nvPr>
            <p:ph sz="quarter" idx="11"/>
          </p:nvPr>
        </p:nvSpPr>
        <p:spPr/>
        <p:txBody>
          <a:bodyPr/>
          <a:lstStyle/>
          <a:p>
            <a:pPr marL="0" indent="0">
              <a:buNone/>
            </a:pPr>
            <a:endParaRPr lang="en-CA" sz="2400" b="1" dirty="0"/>
          </a:p>
          <a:p>
            <a:pPr marL="0" indent="0">
              <a:buNone/>
            </a:pPr>
            <a:endParaRPr lang="en-CA" sz="2200" dirty="0"/>
          </a:p>
          <a:p>
            <a:pPr marL="0" indent="0">
              <a:buNone/>
            </a:pPr>
            <a:endParaRPr lang="en-CA" dirty="0"/>
          </a:p>
        </p:txBody>
      </p:sp>
      <p:pic>
        <p:nvPicPr>
          <p:cNvPr id="5" name="Picture 4">
            <a:extLst>
              <a:ext uri="{FF2B5EF4-FFF2-40B4-BE49-F238E27FC236}">
                <a16:creationId xmlns:a16="http://schemas.microsoft.com/office/drawing/2014/main" id="{B3F705EB-25F0-4131-9096-A18F6441C57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b="10781"/>
          <a:stretch/>
        </p:blipFill>
        <p:spPr>
          <a:xfrm>
            <a:off x="602594" y="1769363"/>
            <a:ext cx="4707045" cy="3319274"/>
          </a:xfrm>
          <a:prstGeom prst="rect">
            <a:avLst/>
          </a:prstGeom>
        </p:spPr>
      </p:pic>
      <p:pic>
        <p:nvPicPr>
          <p:cNvPr id="9" name="Picture 2" descr="Image result for canadian provinces map">
            <a:extLst>
              <a:ext uri="{FF2B5EF4-FFF2-40B4-BE49-F238E27FC236}">
                <a16:creationId xmlns:a16="http://schemas.microsoft.com/office/drawing/2014/main" id="{6EF2B290-082A-4606-AE75-CE07A5E2E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143" y="1629167"/>
            <a:ext cx="5929204" cy="365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1E0B-A9BF-4069-821B-FE80C0EFD8CA}"/>
              </a:ext>
            </a:extLst>
          </p:cNvPr>
          <p:cNvSpPr>
            <a:spLocks noGrp="1"/>
          </p:cNvSpPr>
          <p:nvPr>
            <p:ph type="title"/>
          </p:nvPr>
        </p:nvSpPr>
        <p:spPr/>
        <p:txBody>
          <a:bodyPr/>
          <a:lstStyle/>
          <a:p>
            <a:r>
              <a:rPr lang="en-CA" dirty="0"/>
              <a:t>Imidacloprid</a:t>
            </a:r>
          </a:p>
        </p:txBody>
      </p:sp>
      <p:sp>
        <p:nvSpPr>
          <p:cNvPr id="4" name="Rectangle 3">
            <a:extLst>
              <a:ext uri="{FF2B5EF4-FFF2-40B4-BE49-F238E27FC236}">
                <a16:creationId xmlns:a16="http://schemas.microsoft.com/office/drawing/2014/main" id="{0262C628-2D89-4FB8-9684-CD329B03EC8C}"/>
              </a:ext>
            </a:extLst>
          </p:cNvPr>
          <p:cNvSpPr/>
          <p:nvPr/>
        </p:nvSpPr>
        <p:spPr>
          <a:xfrm>
            <a:off x="831851" y="1582340"/>
            <a:ext cx="10077450" cy="4524315"/>
          </a:xfrm>
          <a:prstGeom prst="rect">
            <a:avLst/>
          </a:prstGeom>
        </p:spPr>
        <p:txBody>
          <a:bodyPr wrap="square">
            <a:spAutoFit/>
          </a:bodyPr>
          <a:lstStyle/>
          <a:p>
            <a:pPr marL="285750" indent="-285750">
              <a:buFont typeface="Arial" panose="020B0604020202020204" pitchFamily="34" charset="0"/>
              <a:buChar char="•"/>
            </a:pPr>
            <a:r>
              <a:rPr lang="en-CA" b="1" dirty="0"/>
              <a:t>Full Cyclical Re-evaluation (excluding Pollinators):</a:t>
            </a:r>
          </a:p>
          <a:p>
            <a:pPr marL="742950" lvl="1" indent="-285750">
              <a:buFont typeface="Arial" panose="020B0604020202020204" pitchFamily="34" charset="0"/>
              <a:buChar char="•"/>
            </a:pPr>
            <a:r>
              <a:rPr lang="en-CA" dirty="0"/>
              <a:t>Proposed decision published in November 2016 for public comment (PRVD2016-20).</a:t>
            </a:r>
          </a:p>
          <a:p>
            <a:pPr marL="742950" lvl="1" indent="-285750">
              <a:buFont typeface="Arial" panose="020B0604020202020204" pitchFamily="34" charset="0"/>
              <a:buChar char="•"/>
            </a:pPr>
            <a:r>
              <a:rPr lang="en-CA" dirty="0"/>
              <a:t>Proposed decision: Phase out all agricultural uses, including seed treatments, and a majority of other outdoor uses for the protection of the environment.</a:t>
            </a:r>
          </a:p>
          <a:p>
            <a:pPr marL="742950" lvl="1" indent="-285750">
              <a:buFont typeface="Arial" panose="020B0604020202020204" pitchFamily="34" charset="0"/>
              <a:buChar char="•"/>
            </a:pPr>
            <a:r>
              <a:rPr lang="en-CA" dirty="0"/>
              <a:t>Extensive comments and data were received and are currently under review.</a:t>
            </a:r>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r>
              <a:rPr lang="en-CA" b="1" dirty="0"/>
              <a:t>Pollinator Re-evaluation:</a:t>
            </a:r>
          </a:p>
          <a:p>
            <a:pPr marL="742950" lvl="1" indent="-285750">
              <a:buFont typeface="Arial" panose="020B0604020202020204" pitchFamily="34" charset="0"/>
              <a:buChar char="•"/>
            </a:pPr>
            <a:r>
              <a:rPr lang="en-CA" dirty="0"/>
              <a:t>Proposed decision published in May 2018 for public comment (PRVD2018-12).</a:t>
            </a:r>
          </a:p>
          <a:p>
            <a:pPr marL="742950" lvl="1" indent="-285750">
              <a:buFont typeface="Arial" panose="020B0604020202020204" pitchFamily="34" charset="0"/>
              <a:buChar char="•"/>
            </a:pPr>
            <a:r>
              <a:rPr lang="en-CA" dirty="0"/>
              <a:t>Proposed decision: Phase out many uses of imidacloprid on crops that bees find attractive and to restrict when these products can be applied. </a:t>
            </a:r>
          </a:p>
          <a:p>
            <a:pPr marL="742950" lvl="1" indent="-285750">
              <a:buFont typeface="Arial" panose="020B0604020202020204" pitchFamily="34" charset="0"/>
              <a:buChar char="•"/>
            </a:pPr>
            <a:r>
              <a:rPr lang="en-CA" dirty="0"/>
              <a:t>Seed treatment uses were found to be acceptable.</a:t>
            </a:r>
          </a:p>
          <a:p>
            <a:pPr marL="742950" lvl="1" indent="-285750">
              <a:buFont typeface="Arial" panose="020B0604020202020204" pitchFamily="34" charset="0"/>
              <a:buChar char="•"/>
            </a:pPr>
            <a:r>
              <a:rPr lang="en-CA" dirty="0"/>
              <a:t>Extensive comments were received and are currently under review.</a:t>
            </a:r>
          </a:p>
          <a:p>
            <a:pPr lvl="1"/>
            <a:endParaRPr lang="en-CA" dirty="0"/>
          </a:p>
          <a:p>
            <a:pPr marL="285750" indent="-285750">
              <a:buFont typeface="Arial" panose="020B0604020202020204" pitchFamily="34" charset="0"/>
              <a:buChar char="•"/>
            </a:pPr>
            <a:r>
              <a:rPr lang="en-CA" b="1" dirty="0"/>
              <a:t>A final decision that includes pollinators, human health, value and a full environmental assessment is anticipated in December 2018:</a:t>
            </a:r>
          </a:p>
          <a:p>
            <a:pPr marL="742950" lvl="1" indent="-285750">
              <a:buFont typeface="Arial" panose="020B0604020202020204" pitchFamily="34" charset="0"/>
              <a:buChar char="•"/>
            </a:pPr>
            <a:r>
              <a:rPr lang="en-CA" dirty="0"/>
              <a:t>Will consider comments received on the two consultations of November 2016 and May 2018.</a:t>
            </a:r>
          </a:p>
        </p:txBody>
      </p:sp>
    </p:spTree>
    <p:extLst>
      <p:ext uri="{BB962C8B-B14F-4D97-AF65-F5344CB8AC3E}">
        <p14:creationId xmlns:p14="http://schemas.microsoft.com/office/powerpoint/2010/main" val="400019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1E0B-A9BF-4069-821B-FE80C0EFD8CA}"/>
              </a:ext>
            </a:extLst>
          </p:cNvPr>
          <p:cNvSpPr>
            <a:spLocks noGrp="1"/>
          </p:cNvSpPr>
          <p:nvPr>
            <p:ph type="title"/>
          </p:nvPr>
        </p:nvSpPr>
        <p:spPr/>
        <p:txBody>
          <a:bodyPr/>
          <a:lstStyle/>
          <a:p>
            <a:r>
              <a:rPr lang="en-CA" dirty="0"/>
              <a:t>Clothianidin and Thiamethoxam</a:t>
            </a:r>
          </a:p>
        </p:txBody>
      </p:sp>
      <p:sp>
        <p:nvSpPr>
          <p:cNvPr id="4" name="Rectangle 3">
            <a:extLst>
              <a:ext uri="{FF2B5EF4-FFF2-40B4-BE49-F238E27FC236}">
                <a16:creationId xmlns:a16="http://schemas.microsoft.com/office/drawing/2014/main" id="{0262C628-2D89-4FB8-9684-CD329B03EC8C}"/>
              </a:ext>
            </a:extLst>
          </p:cNvPr>
          <p:cNvSpPr/>
          <p:nvPr/>
        </p:nvSpPr>
        <p:spPr>
          <a:xfrm>
            <a:off x="831851" y="1582340"/>
            <a:ext cx="10077450" cy="5078313"/>
          </a:xfrm>
          <a:prstGeom prst="rect">
            <a:avLst/>
          </a:prstGeom>
        </p:spPr>
        <p:txBody>
          <a:bodyPr wrap="square">
            <a:spAutoFit/>
          </a:bodyPr>
          <a:lstStyle/>
          <a:p>
            <a:pPr marL="285750" indent="-285750">
              <a:buFont typeface="Arial" panose="020B0604020202020204" pitchFamily="34" charset="0"/>
              <a:buChar char="•"/>
            </a:pPr>
            <a:r>
              <a:rPr lang="en-US" b="1" dirty="0"/>
              <a:t>Special Reviews on Aquatic Invertebrates:</a:t>
            </a:r>
          </a:p>
          <a:p>
            <a:pPr marL="742950" lvl="1" indent="-285750">
              <a:buFont typeface="Arial" panose="020B0604020202020204" pitchFamily="34" charset="0"/>
              <a:buChar char="•"/>
            </a:pPr>
            <a:r>
              <a:rPr lang="en-US" dirty="0"/>
              <a:t>Proposed decisions published August 15 (PSRD2018-01 and PSRD2018-02).</a:t>
            </a:r>
          </a:p>
          <a:p>
            <a:pPr marL="742950" lvl="1" indent="-285750">
              <a:buFont typeface="Arial" panose="020B0604020202020204" pitchFamily="34" charset="0"/>
              <a:buChar char="•"/>
            </a:pPr>
            <a:r>
              <a:rPr lang="en-US" b="1" dirty="0"/>
              <a:t>Proposed decision</a:t>
            </a:r>
            <a:r>
              <a:rPr lang="en-US" dirty="0"/>
              <a:t>: Phase out all outdoor agricultural and turf uses of clothianidin and, Phase out all outdoor agricultural and ornamental uses of thiamethoxam.</a:t>
            </a:r>
          </a:p>
          <a:p>
            <a:pPr marL="742950" lvl="1" indent="-285750">
              <a:buFont typeface="Arial" panose="020B0604020202020204" pitchFamily="34" charset="0"/>
              <a:buChar char="•"/>
            </a:pPr>
            <a:r>
              <a:rPr lang="en-US" dirty="0"/>
              <a:t>Consultation ended on November 13th, 2018. Extensive comments and data were received will be reviewed.</a:t>
            </a:r>
          </a:p>
          <a:p>
            <a:pPr marL="742950" lvl="1" indent="-285750">
              <a:buFont typeface="Arial" panose="020B0604020202020204" pitchFamily="34" charset="0"/>
              <a:buChar char="•"/>
            </a:pPr>
            <a:r>
              <a:rPr lang="en-US" dirty="0"/>
              <a:t>Final special review decisions are expected in January 2020.</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Pollinator Re-evaluations:</a:t>
            </a:r>
          </a:p>
          <a:p>
            <a:pPr marL="742950" lvl="1" indent="-285750">
              <a:buFont typeface="Arial" panose="020B0604020202020204" pitchFamily="34" charset="0"/>
              <a:buChar char="•"/>
            </a:pPr>
            <a:r>
              <a:rPr lang="en-US" dirty="0"/>
              <a:t>Proposed decisions published December 2017 (PRVD2017-23 and PRVD2017-24).</a:t>
            </a:r>
          </a:p>
          <a:p>
            <a:pPr marL="742950" lvl="1" indent="-285750">
              <a:buFont typeface="Arial" panose="020B0604020202020204" pitchFamily="34" charset="0"/>
              <a:buChar char="•"/>
            </a:pPr>
            <a:r>
              <a:rPr lang="en-US" b="1" dirty="0"/>
              <a:t>Proposed decisions: </a:t>
            </a:r>
            <a:r>
              <a:rPr lang="en-US" dirty="0"/>
              <a:t>Phase out many of the uses on crops that bees find attractive and to restrict when these products can be applied. Seed treatment uses were found to be acceptable.</a:t>
            </a:r>
          </a:p>
          <a:p>
            <a:pPr marL="742950" lvl="1" indent="-285750">
              <a:buFont typeface="Arial" panose="020B0604020202020204" pitchFamily="34" charset="0"/>
              <a:buChar char="•"/>
            </a:pPr>
            <a:r>
              <a:rPr lang="en-US" dirty="0"/>
              <a:t>Extensive comments were received and are currently under review.</a:t>
            </a:r>
          </a:p>
          <a:p>
            <a:pPr marL="742950" lvl="1" indent="-285750">
              <a:buFont typeface="Arial" panose="020B0604020202020204" pitchFamily="34" charset="0"/>
              <a:buChar char="•"/>
            </a:pPr>
            <a:r>
              <a:rPr lang="en-US" dirty="0"/>
              <a:t>Final decisions are expected in December 2018.</a:t>
            </a:r>
          </a:p>
          <a:p>
            <a:endParaRPr lang="en-US" dirty="0"/>
          </a:p>
          <a:p>
            <a:pPr marL="285750" indent="-285750">
              <a:buFont typeface="Arial" panose="020B0604020202020204" pitchFamily="34" charset="0"/>
              <a:buChar char="•"/>
            </a:pPr>
            <a:r>
              <a:rPr lang="en-US" b="1" dirty="0"/>
              <a:t>Full Cyclical Re-evaluations (excluding Pollinators and aquatic invertebrates):</a:t>
            </a:r>
          </a:p>
          <a:p>
            <a:pPr marL="742950" lvl="1" indent="-285750">
              <a:buFont typeface="Arial" panose="020B0604020202020204" pitchFamily="34" charset="0"/>
              <a:buChar char="•"/>
            </a:pPr>
            <a:r>
              <a:rPr lang="en-US" dirty="0"/>
              <a:t>Initiated in 2016, currently underway.</a:t>
            </a:r>
          </a:p>
          <a:p>
            <a:pPr marL="742950" lvl="1" indent="-285750">
              <a:buFont typeface="Arial" panose="020B0604020202020204" pitchFamily="34" charset="0"/>
              <a:buChar char="•"/>
            </a:pPr>
            <a:r>
              <a:rPr lang="en-US" dirty="0"/>
              <a:t>Proposed decisions are expected in December 2019.</a:t>
            </a:r>
            <a:endParaRPr lang="en-CA" dirty="0"/>
          </a:p>
        </p:txBody>
      </p:sp>
    </p:spTree>
    <p:extLst>
      <p:ext uri="{BB962C8B-B14F-4D97-AF65-F5344CB8AC3E}">
        <p14:creationId xmlns:p14="http://schemas.microsoft.com/office/powerpoint/2010/main" val="424631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1E0B-A9BF-4069-821B-FE80C0EFD8CA}"/>
              </a:ext>
            </a:extLst>
          </p:cNvPr>
          <p:cNvSpPr>
            <a:spLocks noGrp="1"/>
          </p:cNvSpPr>
          <p:nvPr>
            <p:ph type="title"/>
          </p:nvPr>
        </p:nvSpPr>
        <p:spPr/>
        <p:txBody>
          <a:bodyPr/>
          <a:lstStyle/>
          <a:p>
            <a:r>
              <a:rPr lang="en-CA" dirty="0"/>
              <a:t>Thiram</a:t>
            </a:r>
          </a:p>
        </p:txBody>
      </p:sp>
      <p:sp>
        <p:nvSpPr>
          <p:cNvPr id="4" name="Rectangle 3">
            <a:extLst>
              <a:ext uri="{FF2B5EF4-FFF2-40B4-BE49-F238E27FC236}">
                <a16:creationId xmlns:a16="http://schemas.microsoft.com/office/drawing/2014/main" id="{0262C628-2D89-4FB8-9684-CD329B03EC8C}"/>
              </a:ext>
            </a:extLst>
          </p:cNvPr>
          <p:cNvSpPr/>
          <p:nvPr/>
        </p:nvSpPr>
        <p:spPr>
          <a:xfrm>
            <a:off x="831851" y="1582340"/>
            <a:ext cx="10077450" cy="2585323"/>
          </a:xfrm>
          <a:prstGeom prst="rect">
            <a:avLst/>
          </a:prstGeom>
        </p:spPr>
        <p:txBody>
          <a:bodyPr wrap="square">
            <a:spAutoFit/>
          </a:bodyPr>
          <a:lstStyle/>
          <a:p>
            <a:pPr marL="285750" indent="-285750">
              <a:buFont typeface="Arial" panose="020B0604020202020204" pitchFamily="34" charset="0"/>
              <a:buChar char="•"/>
            </a:pPr>
            <a:r>
              <a:rPr lang="en-US" b="1" dirty="0"/>
              <a:t>Proposed Re-evaluation Decision (PRVD2016-07):</a:t>
            </a:r>
          </a:p>
          <a:p>
            <a:pPr marL="742950" lvl="1" indent="-285750">
              <a:buFont typeface="Arial" panose="020B0604020202020204" pitchFamily="34" charset="0"/>
              <a:buChar char="•"/>
            </a:pPr>
            <a:r>
              <a:rPr lang="en-US" dirty="0"/>
              <a:t>Proposed decision published  February 29th 2016.</a:t>
            </a:r>
          </a:p>
          <a:p>
            <a:pPr marL="742950" lvl="1" indent="-285750">
              <a:buFont typeface="Arial" panose="020B0604020202020204" pitchFamily="34" charset="0"/>
              <a:buChar char="•"/>
            </a:pPr>
            <a:r>
              <a:rPr lang="en-US" dirty="0"/>
              <a:t>Proposal to phase out all thiram uses, based on risks of concerns to human health and the environment.</a:t>
            </a:r>
          </a:p>
          <a:p>
            <a:pPr marL="742950" lvl="1" indent="-285750">
              <a:buFont typeface="Arial" panose="020B0604020202020204" pitchFamily="34" charset="0"/>
              <a:buChar char="•"/>
            </a:pPr>
            <a:r>
              <a:rPr lang="en-US" dirty="0"/>
              <a:t>Comments received from the registrants and other stakeholders, including the seed sector.</a:t>
            </a:r>
          </a:p>
          <a:p>
            <a:pPr marL="742950" lvl="1" indent="-285750">
              <a:buFont typeface="Arial" panose="020B0604020202020204" pitchFamily="34" charset="0"/>
              <a:buChar char="•"/>
            </a:pPr>
            <a:r>
              <a:rPr lang="en-US" dirty="0"/>
              <a:t>Comments have been considered and assessments are being revised, where warranted.</a:t>
            </a:r>
          </a:p>
          <a:p>
            <a:pPr marL="742950" lvl="1" indent="-285750">
              <a:buFont typeface="Arial" panose="020B0604020202020204" pitchFamily="34" charset="0"/>
              <a:buChar char="•"/>
            </a:pPr>
            <a:r>
              <a:rPr lang="en-US" dirty="0"/>
              <a:t>A final re-evaluation decision expected in December 2018.</a:t>
            </a:r>
          </a:p>
          <a:p>
            <a:pPr marL="742950" lvl="1" indent="-285750">
              <a:buFont typeface="Arial" panose="020B0604020202020204" pitchFamily="34" charset="0"/>
              <a:buChar char="•"/>
            </a:pPr>
            <a:r>
              <a:rPr lang="en-US" dirty="0"/>
              <a:t>As per current practice, stakeholders will be informed of the document’s release prior to its publication.</a:t>
            </a:r>
            <a:endParaRPr lang="en-CA" dirty="0"/>
          </a:p>
        </p:txBody>
      </p:sp>
    </p:spTree>
    <p:extLst>
      <p:ext uri="{BB962C8B-B14F-4D97-AF65-F5344CB8AC3E}">
        <p14:creationId xmlns:p14="http://schemas.microsoft.com/office/powerpoint/2010/main" val="228716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95500" y="1430474"/>
            <a:ext cx="7739743" cy="5005034"/>
          </a:xfrm>
        </p:spPr>
      </p:pic>
      <p:sp>
        <p:nvSpPr>
          <p:cNvPr id="3" name="Title 2"/>
          <p:cNvSpPr>
            <a:spLocks noGrp="1"/>
          </p:cNvSpPr>
          <p:nvPr>
            <p:ph type="title"/>
          </p:nvPr>
        </p:nvSpPr>
        <p:spPr/>
        <p:txBody>
          <a:bodyPr/>
          <a:lstStyle/>
          <a:p>
            <a:r>
              <a:rPr lang="en-US" dirty="0"/>
              <a:t>Re-evaluation process</a:t>
            </a:r>
          </a:p>
        </p:txBody>
      </p:sp>
    </p:spTree>
    <p:extLst>
      <p:ext uri="{BB962C8B-B14F-4D97-AF65-F5344CB8AC3E}">
        <p14:creationId xmlns:p14="http://schemas.microsoft.com/office/powerpoint/2010/main" val="2267037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1244</Words>
  <Application>Microsoft Office PowerPoint</Application>
  <PresentationFormat>Widescreen</PresentationFormat>
  <Paragraphs>193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Proxima Nova</vt:lpstr>
      <vt:lpstr>Proxima Nova Medium</vt:lpstr>
      <vt:lpstr>Office Theme</vt:lpstr>
      <vt:lpstr>Seed Treatment Regulations in Canada </vt:lpstr>
      <vt:lpstr>CSTA Staff</vt:lpstr>
      <vt:lpstr>Seed Treatment Regulations in Canada</vt:lpstr>
      <vt:lpstr>Overview</vt:lpstr>
      <vt:lpstr>Shared Jurisdiction</vt:lpstr>
      <vt:lpstr>Imidacloprid</vt:lpstr>
      <vt:lpstr>Clothianidin and Thiamethoxam</vt:lpstr>
      <vt:lpstr>Thiram</vt:lpstr>
      <vt:lpstr>Re-evaluation process</vt:lpstr>
      <vt:lpstr>Some recent proposed decisions</vt:lpstr>
      <vt:lpstr>PMRA Consulting on Process</vt:lpstr>
      <vt:lpstr>PMRA Consulting on Process</vt:lpstr>
      <vt:lpstr>PMRA Consulting on Process</vt:lpstr>
      <vt:lpstr>Import of Seed Treated with Poncho/Votivo </vt:lpstr>
      <vt:lpstr> PMRA Contact </vt:lpstr>
      <vt:lpstr>Provincial </vt:lpstr>
      <vt:lpstr>Ontario </vt:lpstr>
      <vt:lpstr>Quebec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 Treatment Regulations in Canada</dc:title>
  <dc:creator>Owner</dc:creator>
  <cp:lastModifiedBy>Dave Carey</cp:lastModifiedBy>
  <cp:revision>18</cp:revision>
  <cp:lastPrinted>2018-09-07T18:38:39Z</cp:lastPrinted>
  <dcterms:created xsi:type="dcterms:W3CDTF">2018-09-07T13:43:49Z</dcterms:created>
  <dcterms:modified xsi:type="dcterms:W3CDTF">2018-12-04T21:40:30Z</dcterms:modified>
</cp:coreProperties>
</file>