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9" r:id="rId2"/>
    <p:sldId id="316" r:id="rId3"/>
    <p:sldId id="317" r:id="rId4"/>
    <p:sldId id="318" r:id="rId5"/>
    <p:sldId id="319" r:id="rId6"/>
    <p:sldId id="320" r:id="rId7"/>
    <p:sldId id="322" r:id="rId8"/>
    <p:sldId id="323" r:id="rId9"/>
    <p:sldId id="321" r:id="rId10"/>
    <p:sldId id="324" r:id="rId11"/>
    <p:sldId id="314" r:id="rId12"/>
    <p:sldId id="299" r:id="rId13"/>
    <p:sldId id="31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74388" autoAdjust="0"/>
  </p:normalViewPr>
  <p:slideViewPr>
    <p:cSldViewPr>
      <p:cViewPr varScale="1">
        <p:scale>
          <a:sx n="67" d="100"/>
          <a:sy n="67" d="100"/>
        </p:scale>
        <p:origin x="-16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8151D-48A4-4848-83E3-F724BDF4C74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7761-8777-4137-8564-4D7BDF69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7761-8777-4137-8564-4D7BDF694A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04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7761-8777-4137-8564-4D7BDF694A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9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7761-8777-4137-8564-4D7BDF694A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Spanish, Korean, Japanese, Portuguese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CB2A2-FF89-43A8-B13A-0C885C7694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7761-8777-4137-8564-4D7BDF694A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Co-hosts:</a:t>
            </a:r>
            <a:r>
              <a:rPr lang="en-US" sz="2000" dirty="0" smtClean="0"/>
              <a:t>	ASTA, NGB, CSA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Stops:		</a:t>
            </a:r>
            <a:r>
              <a:rPr lang="en-US" sz="2000" dirty="0" err="1" smtClean="0"/>
              <a:t>HM.Clause</a:t>
            </a:r>
            <a:r>
              <a:rPr lang="en-US" sz="2000" dirty="0" smtClean="0"/>
              <a:t>, </a:t>
            </a:r>
            <a:r>
              <a:rPr lang="en-US" sz="2000" dirty="0" err="1" smtClean="0"/>
              <a:t>Seminis</a:t>
            </a:r>
            <a:r>
              <a:rPr lang="en-US" sz="2000" dirty="0" smtClean="0"/>
              <a:t>, UC Davis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Attendees: 	-</a:t>
            </a:r>
            <a:r>
              <a:rPr lang="en-US" sz="2000" dirty="0" smtClean="0"/>
              <a:t>Regional mainstream media, food bloggers, 				garden writers  </a:t>
            </a:r>
          </a:p>
          <a:p>
            <a:pPr marL="1554480" lvl="7" indent="0">
              <a:spcBef>
                <a:spcPts val="0"/>
              </a:spcBef>
              <a:buNone/>
            </a:pPr>
            <a:r>
              <a:rPr lang="en-US" sz="2000" dirty="0" smtClean="0"/>
              <a:t>	-Local university students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Speakers:	</a:t>
            </a:r>
            <a:r>
              <a:rPr lang="en-US" sz="2000" dirty="0" smtClean="0"/>
              <a:t>Researchers, marketing reps,  plant breeders (plus  dinner briefing with reps from ASTA, CSA and Farm Bureau)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1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6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7761-8777-4137-8564-4D7BDF694A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0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638800"/>
            <a:ext cx="2895600" cy="10010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2925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95560" y="28956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43BA9A-9CAC-476C-8E05-1264A324A1D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3pvDY2hra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-pulse.com/topics/21693-Innov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8610600" cy="1927225"/>
          </a:xfrm>
        </p:spPr>
        <p:txBody>
          <a:bodyPr/>
          <a:lstStyle/>
          <a:p>
            <a:r>
              <a:rPr lang="en-US" sz="4800" dirty="0" smtClean="0"/>
              <a:t>ASTA Communications</a:t>
            </a:r>
            <a:br>
              <a:rPr lang="en-US" sz="4800" dirty="0" smtClean="0"/>
            </a:br>
            <a:r>
              <a:rPr lang="en-US" sz="4800" dirty="0" smtClean="0"/>
              <a:t>Update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696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Bethany Shively, Director, Communications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w3pvDY2hra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1733" y="2362200"/>
            <a:ext cx="5266267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5410200"/>
            <a:ext cx="3124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64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ASTA</a:t>
            </a:r>
            <a:r>
              <a:rPr lang="en-US" b="1" dirty="0"/>
              <a:t>, NAPB, </a:t>
            </a:r>
            <a:r>
              <a:rPr lang="en-US" b="1" dirty="0" smtClean="0"/>
              <a:t>Tri-Societies -- </a:t>
            </a:r>
            <a:br>
              <a:rPr lang="en-US" b="1" dirty="0" smtClean="0"/>
            </a:br>
            <a:r>
              <a:rPr lang="en-US" b="1" dirty="0" smtClean="0"/>
              <a:t>Plant-Science Student </a:t>
            </a:r>
            <a:r>
              <a:rPr lang="en-US" b="1" dirty="0"/>
              <a:t>Video Contest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STA, NAPB, Tri-Societies Launch “Better Seed, Better Life” Student Video Conte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2333625"/>
            <a:ext cx="4876800" cy="421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3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700" b="1" dirty="0" smtClean="0">
                <a:solidFill>
                  <a:schemeClr val="tx1"/>
                </a:solidFill>
              </a:rPr>
              <a:t>S</a:t>
            </a:r>
            <a:r>
              <a:rPr lang="en-US" sz="5400" b="1" dirty="0" smtClean="0"/>
              <a:t>eed </a:t>
            </a:r>
            <a:r>
              <a:rPr lang="en-US" sz="7700" b="1" dirty="0" smtClean="0">
                <a:solidFill>
                  <a:schemeClr val="tx1"/>
                </a:solidFill>
              </a:rPr>
              <a:t>A</a:t>
            </a:r>
            <a:r>
              <a:rPr lang="en-US" sz="5400" b="1" dirty="0" smtClean="0"/>
              <a:t>mbassador </a:t>
            </a:r>
            <a:r>
              <a:rPr lang="en-US" sz="7700" b="1" dirty="0" smtClean="0">
                <a:solidFill>
                  <a:schemeClr val="tx1"/>
                </a:solidFill>
              </a:rPr>
              <a:t>L</a:t>
            </a:r>
            <a:r>
              <a:rPr lang="en-US" sz="5400" b="1" dirty="0" smtClean="0"/>
              <a:t>eadership </a:t>
            </a:r>
            <a:r>
              <a:rPr lang="en-US" sz="7700" b="1" dirty="0" smtClean="0">
                <a:solidFill>
                  <a:schemeClr val="tx1"/>
                </a:solidFill>
              </a:rPr>
              <a:t>T</a:t>
            </a:r>
            <a:r>
              <a:rPr lang="en-US" sz="5400" b="1" dirty="0" smtClean="0"/>
              <a:t>eam  </a:t>
            </a:r>
            <a:endParaRPr lang="en-US" sz="54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Mission: </a:t>
            </a:r>
            <a:r>
              <a:rPr lang="en-US" dirty="0"/>
              <a:t>Build an internal network of seed influencers in order to actively engage, promote, and support the seed industry with a unified </a:t>
            </a:r>
            <a:r>
              <a:rPr lang="en-US" dirty="0" smtClean="0"/>
              <a:t>voice.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Goals</a:t>
            </a:r>
            <a:r>
              <a:rPr lang="en-US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Increase engagement of ASTA diverse membership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Multiply and amplify the voice and visibility of Better Seed Better </a:t>
            </a:r>
            <a:r>
              <a:rPr lang="en-US" sz="2400" dirty="0" smtClean="0"/>
              <a:t>Life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1800" b="1" dirty="0"/>
          </a:p>
          <a:p>
            <a:pPr lvl="1"/>
            <a:endParaRPr lang="en-US" sz="1800" dirty="0"/>
          </a:p>
          <a:p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36487"/>
            <a:ext cx="5410200" cy="27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382000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smtClean="0">
                <a:latin typeface="Calibri" pitchFamily="34" charset="0"/>
                <a:cs typeface="Calibri" pitchFamily="34" charset="0"/>
              </a:rPr>
              <a:t>PS: Don’t forget to </a:t>
            </a:r>
            <a:r>
              <a:rPr lang="en-US" b="1" cap="none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b="1" cap="none" dirty="0" smtClean="0">
                <a:latin typeface="Calibri" pitchFamily="34" charset="0"/>
                <a:cs typeface="Calibri" pitchFamily="34" charset="0"/>
              </a:rPr>
              <a:t>ollow us at:  @</a:t>
            </a:r>
            <a:r>
              <a:rPr lang="en-US" b="1" cap="none" dirty="0" err="1" smtClean="0">
                <a:latin typeface="Calibri" pitchFamily="34" charset="0"/>
                <a:cs typeface="Calibri" pitchFamily="34" charset="0"/>
              </a:rPr>
              <a:t>Better_Seed</a:t>
            </a:r>
            <a:r>
              <a:rPr lang="en-US" b="1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b="1" cap="none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74713" y="695325"/>
            <a:ext cx="7772400" cy="2200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Questions?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323850"/>
            <a:ext cx="8229600" cy="990600"/>
          </a:xfrm>
        </p:spPr>
        <p:txBody>
          <a:bodyPr/>
          <a:lstStyle/>
          <a:p>
            <a:r>
              <a:rPr lang="en-US" b="1" dirty="0" smtClean="0"/>
              <a:t>Plant Breeding Innovation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45" t="7981" r="27725" b="11631"/>
          <a:stretch/>
        </p:blipFill>
        <p:spPr bwMode="auto">
          <a:xfrm>
            <a:off x="5257800" y="1524000"/>
            <a:ext cx="38862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337" y="12954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/>
              <a:t>New resources available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 smtClean="0"/>
              <a:t>On our microsite: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Blog </a:t>
            </a:r>
            <a:r>
              <a:rPr lang="en-US" sz="2200" dirty="0"/>
              <a:t>content </a:t>
            </a:r>
            <a:endParaRPr lang="en-US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Links </a:t>
            </a:r>
            <a:r>
              <a:rPr lang="en-US" sz="2200" dirty="0"/>
              <a:t>to new videos, news articles &amp; other partner resources 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Social </a:t>
            </a:r>
            <a:r>
              <a:rPr lang="en-US" sz="3000" dirty="0"/>
              <a:t>media </a:t>
            </a:r>
            <a:r>
              <a:rPr lang="en-US" sz="3000" dirty="0" smtClean="0"/>
              <a:t>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Students</a:t>
            </a:r>
            <a:endParaRPr lang="en-US" sz="30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Videos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Blog posts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4337" y="545621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0070C0"/>
                </a:solidFill>
              </a:rPr>
              <a:t>Visit: 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SeedingInnovation.org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7564" t="7802" r="28686" b="4788"/>
          <a:stretch/>
        </p:blipFill>
        <p:spPr bwMode="auto">
          <a:xfrm>
            <a:off x="1602104" y="381001"/>
            <a:ext cx="6094095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08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27564" t="8837" r="28525" b="11061"/>
          <a:stretch/>
        </p:blipFill>
        <p:spPr bwMode="auto">
          <a:xfrm>
            <a:off x="2683635" y="228600"/>
            <a:ext cx="6460365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348" y="685800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Tuskegee </a:t>
            </a:r>
            <a:r>
              <a:rPr lang="en-US" b="1" dirty="0" smtClean="0"/>
              <a:t>gene </a:t>
            </a:r>
            <a:r>
              <a:rPr lang="en-US" b="1" dirty="0"/>
              <a:t>editing </a:t>
            </a:r>
            <a:r>
              <a:rPr lang="en-US" b="1" dirty="0" smtClean="0"/>
              <a:t>research on sweet potatoes</a:t>
            </a:r>
          </a:p>
          <a:p>
            <a:pPr algn="ctr"/>
            <a:endParaRPr lang="en-US" b="1" dirty="0" smtClean="0"/>
          </a:p>
          <a:p>
            <a:pPr algn="ctr"/>
            <a:r>
              <a:rPr lang="en-US" i="1" dirty="0" smtClean="0"/>
              <a:t>“Just </a:t>
            </a:r>
            <a:r>
              <a:rPr lang="en-US" i="1" dirty="0"/>
              <a:t>as gene editing could be used to make sweet potatoes less palatable to pests, it could be used to make potatoes more palatable to people</a:t>
            </a:r>
            <a:r>
              <a:rPr lang="en-US" i="1" dirty="0" smtClean="0"/>
              <a:t>.”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7564" t="6272" r="28685" b="11915"/>
          <a:stretch/>
        </p:blipFill>
        <p:spPr bwMode="auto">
          <a:xfrm>
            <a:off x="1295400" y="380999"/>
            <a:ext cx="6357916" cy="6511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38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Communication\PBI Communications\Social Media graphics\Plant Breeding Social shareables\Modern Gene Editing techniques use the plant's own DNA to quickly single out desired characteristic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1031"/>
            <a:ext cx="3295764" cy="32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528465"/>
            <a:ext cx="405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Plant Breeding Explained in a “Snap”</a:t>
            </a:r>
            <a:endParaRPr lang="en-US" b="1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65687" y="457200"/>
            <a:ext cx="8607425" cy="922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Social Media</a:t>
            </a:r>
          </a:p>
          <a:p>
            <a:r>
              <a:rPr lang="en-US" b="1" dirty="0" smtClean="0"/>
              <a:t>@</a:t>
            </a:r>
            <a:r>
              <a:rPr lang="en-US" b="1" dirty="0" err="1" smtClean="0"/>
              <a:t>Better_Seed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40" y="1886095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bshively\AppData\Local\Microsoft\Windows\Temporary Internet Files\Content.Word\Gregor Mendel's eureka moment -- he pioneered the concept of plant breedin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209732" cy="28371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52439" y="5707626"/>
            <a:ext cx="341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#</a:t>
            </a:r>
            <a:r>
              <a:rPr lang="en-US" sz="3200" b="1" dirty="0" err="1" smtClean="0">
                <a:solidFill>
                  <a:schemeClr val="tx2"/>
                </a:solidFill>
              </a:rPr>
              <a:t>JustGrowIt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7975" y="308768"/>
            <a:ext cx="8607425" cy="922338"/>
          </a:xfrm>
        </p:spPr>
        <p:txBody>
          <a:bodyPr>
            <a:normAutofit/>
          </a:bodyPr>
          <a:lstStyle/>
          <a:p>
            <a:r>
              <a:rPr lang="en-US" b="1" dirty="0" smtClean="0"/>
              <a:t>Ongoing Stakeholder Engagement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2038" y="1295400"/>
            <a:ext cx="8678418" cy="4038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International 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Coordination with ISF on International PBI Communications Toolkit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 smtClean="0"/>
              <a:t>Discussion Guide, Presentation, Infographics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ASTA-CLI cornerstone animated video translated into 4 languages in addition to English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Domestic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Message alignment within industry and across the value chain</a:t>
            </a:r>
          </a:p>
          <a:p>
            <a:pPr lvl="1"/>
            <a:endParaRPr lang="en-US" sz="3800" dirty="0"/>
          </a:p>
          <a:p>
            <a:pPr marL="274320" lvl="1" indent="0">
              <a:buNone/>
            </a:pPr>
            <a:endParaRPr lang="en-US" sz="3800" dirty="0" smtClean="0"/>
          </a:p>
          <a:p>
            <a:pPr lvl="1"/>
            <a:endParaRPr lang="en-US" sz="38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AutoShape 2" descr="Image result for clipart gl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clipart glo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international seed federati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international seed federati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international seed federation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Image result for international seed federation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bshively\AppData\Local\Microsoft\Windows\Temporary Internet Files\Content.Outlook\2Y4WJ37P\isf logo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486400"/>
            <a:ext cx="5894513" cy="10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999" y="4777293"/>
            <a:ext cx="2443405" cy="24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Next Steps: Ramp up Proactive Communications   </a:t>
            </a:r>
            <a:endParaRPr lang="en-US" sz="4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Expansion </a:t>
            </a:r>
            <a:r>
              <a:rPr lang="en-US" sz="2800" dirty="0"/>
              <a:t>of existing communications </a:t>
            </a:r>
            <a:r>
              <a:rPr lang="en-US" sz="2800" dirty="0" smtClean="0"/>
              <a:t>tools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Active </a:t>
            </a:r>
            <a:r>
              <a:rPr lang="en-US" sz="2800" dirty="0"/>
              <a:t>engagement with media and the public through a diverse network of </a:t>
            </a:r>
            <a:r>
              <a:rPr lang="en-US" sz="2800" dirty="0" smtClean="0"/>
              <a:t>spokespeople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Ongoing </a:t>
            </a:r>
            <a:r>
              <a:rPr lang="en-US" sz="2800" dirty="0"/>
              <a:t>media listening and rapid response when needed  </a:t>
            </a:r>
            <a:endParaRPr lang="en-US" sz="2800" dirty="0" smtClean="0"/>
          </a:p>
          <a:p>
            <a:pPr lvl="1"/>
            <a:endParaRPr lang="en-US" sz="26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60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5486400"/>
            <a:ext cx="2895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Media Outreach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8150" y="1371600"/>
            <a:ext cx="5334000" cy="144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AgriPulse</a:t>
            </a:r>
            <a:r>
              <a:rPr lang="en-US" dirty="0" smtClean="0"/>
              <a:t> gene editing series </a:t>
            </a:r>
          </a:p>
          <a:p>
            <a:r>
              <a:rPr lang="en-US" dirty="0" smtClean="0"/>
              <a:t>ASTA Media Tours (cross-cutting seed issues with focus on innovation)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028" name="Picture 4" descr="Breeding_Innovation_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930018" cy="24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0" t="18462" r="6730" b="23589"/>
          <a:stretch/>
        </p:blipFill>
        <p:spPr bwMode="auto">
          <a:xfrm>
            <a:off x="1143000" y="3183000"/>
            <a:ext cx="7010400" cy="3655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96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DD4814"/>
      </a:dk2>
      <a:lt2>
        <a:srgbClr val="F3F2DC"/>
      </a:lt2>
      <a:accent1>
        <a:srgbClr val="A2AD00"/>
      </a:accent1>
      <a:accent2>
        <a:srgbClr val="51626F"/>
      </a:accent2>
      <a:accent3>
        <a:srgbClr val="584528"/>
      </a:accent3>
      <a:accent4>
        <a:srgbClr val="394A58"/>
      </a:accent4>
      <a:accent5>
        <a:srgbClr val="8E908F"/>
      </a:accent5>
      <a:accent6>
        <a:srgbClr val="EAAB00"/>
      </a:accent6>
      <a:hlink>
        <a:srgbClr val="2A6EBB"/>
      </a:hlink>
      <a:folHlink>
        <a:srgbClr val="C9DD03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607</TotalTime>
  <Words>254</Words>
  <Application>Microsoft Office PowerPoint</Application>
  <PresentationFormat>On-screen Show (4:3)</PresentationFormat>
  <Paragraphs>68</Paragraphs>
  <Slides>13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ASTA Communications Update</vt:lpstr>
      <vt:lpstr>Plant Breeding Innovation</vt:lpstr>
      <vt:lpstr>PowerPoint Presentation</vt:lpstr>
      <vt:lpstr>PowerPoint Presentation</vt:lpstr>
      <vt:lpstr>PowerPoint Presentation</vt:lpstr>
      <vt:lpstr>PowerPoint Presentation</vt:lpstr>
      <vt:lpstr>Ongoing Stakeholder Engagement </vt:lpstr>
      <vt:lpstr>PowerPoint Presentation</vt:lpstr>
      <vt:lpstr>Media Outreach </vt:lpstr>
      <vt:lpstr>PowerPoint Presentation</vt:lpstr>
      <vt:lpstr>ASTA, NAPB, Tri-Societies --  Plant-Science Student Video Contest  </vt:lpstr>
      <vt:lpstr>PowerPoint Presentation</vt:lpstr>
      <vt:lpstr>PS: Don’t forget to follow us at:  @Better_Seed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Barnes</dc:creator>
  <cp:lastModifiedBy>Kaitlin Carpenter</cp:lastModifiedBy>
  <cp:revision>57</cp:revision>
  <dcterms:created xsi:type="dcterms:W3CDTF">2016-02-19T14:48:16Z</dcterms:created>
  <dcterms:modified xsi:type="dcterms:W3CDTF">2018-05-24T15:00:04Z</dcterms:modified>
</cp:coreProperties>
</file>