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0" r:id="rId3"/>
    <p:sldId id="262" r:id="rId4"/>
    <p:sldId id="264" r:id="rId5"/>
    <p:sldId id="265" r:id="rId6"/>
    <p:sldId id="268" r:id="rId7"/>
    <p:sldId id="266" r:id="rId8"/>
    <p:sldId id="267" r:id="rId9"/>
    <p:sldId id="269" r:id="rId10"/>
    <p:sldId id="270" r:id="rId11"/>
    <p:sldId id="263" r:id="rId12"/>
    <p:sldId id="271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48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7E081-626A-4D3F-B673-FE95134394CD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CDB01-BD6E-4DC5-B95A-E3ABE0FF8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16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529DD-8E00-4C55-A570-FDACD846444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 smtClean="0">
                <a:solidFill>
                  <a:srgbClr val="FF0000">
                    <a:alpha val="90000"/>
                  </a:srgbClr>
                </a:solidFill>
              </a:rPr>
              <a:t>Led by BPIA</a:t>
            </a:r>
            <a:r>
              <a:rPr lang="en-US" sz="1200" b="1" baseline="0" dirty="0" smtClean="0">
                <a:solidFill>
                  <a:srgbClr val="FF0000">
                    <a:alpha val="90000"/>
                  </a:srgbClr>
                </a:solidFill>
              </a:rPr>
              <a:t> and BSC </a:t>
            </a:r>
            <a:r>
              <a:rPr lang="en-US" sz="1200" b="1" dirty="0" smtClean="0">
                <a:solidFill>
                  <a:srgbClr val="FF0000">
                    <a:alpha val="90000"/>
                  </a:srgbClr>
                </a:solidFill>
              </a:rPr>
              <a:t>- Efficacy and Safety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CDB01-BD6E-4DC5-B95A-E3ABE0FF8F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9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Contaminants, heavy metals, sampling</a:t>
            </a:r>
            <a:r>
              <a:rPr lang="en-US" baseline="0" dirty="0" smtClean="0"/>
              <a:t> methods. ASTA’s role is to make sure that standards are useful for seed industry. But we are not driving this process.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CDB01-BD6E-4DC5-B95A-E3ABE0FF8F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75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ASTA very involved with state ag commissioners education 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CDB01-BD6E-4DC5-B95A-E3ABE0FF8F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1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638800"/>
            <a:ext cx="2895600" cy="100101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5581352"/>
            <a:ext cx="2590800" cy="895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2925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48000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95560" y="289560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410200"/>
            <a:ext cx="1219200" cy="73907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343BA9A-9CAC-476C-8E05-1264A324A1D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Biologicals working group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Name, title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1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50DA71-FAD3-40D1-B3A2-43954EC95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81000"/>
            <a:ext cx="8763481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200" dirty="0" smtClean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  <a:t/>
            </a:r>
            <a:br>
              <a:rPr lang="en-US" sz="3200" dirty="0" smtClean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</a:br>
            <a:r>
              <a:rPr lang="en-US" b="1" dirty="0" smtClean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  <a:t>State </a:t>
            </a:r>
            <a:r>
              <a:rPr lang="en-US" b="1" dirty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  <a:t>Coordination and Implementation</a:t>
            </a:r>
            <a:r>
              <a:rPr lang="en-US" b="1" dirty="0">
                <a:solidFill>
                  <a:srgbClr val="FF0000">
                    <a:alpha val="90000"/>
                  </a:srgbClr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FF0000">
                    <a:alpha val="90000"/>
                  </a:srgbClr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US" b="1" dirty="0">
              <a:solidFill>
                <a:srgbClr val="FF0000">
                  <a:alpha val="90000"/>
                </a:srgb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E1223A-0B60-451D-81C9-226F0D9B6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6800"/>
            <a:ext cx="8375970" cy="4724400"/>
          </a:xfrm>
        </p:spPr>
        <p:txBody>
          <a:bodyPr>
            <a:normAutofit/>
          </a:bodyPr>
          <a:lstStyle/>
          <a:p>
            <a:pPr marL="0" lvl="4" indent="0">
              <a:lnSpc>
                <a:spcPct val="110000"/>
              </a:lnSpc>
              <a:spcBef>
                <a:spcPts val="309"/>
              </a:spcBef>
              <a:spcAft>
                <a:spcPts val="617"/>
              </a:spcAft>
              <a:buNone/>
              <a:defRPr/>
            </a:pPr>
            <a:r>
              <a:rPr lang="en-US" sz="2700" b="1" dirty="0">
                <a:solidFill>
                  <a:srgbClr val="000000"/>
                </a:solidFill>
                <a:latin typeface="Calibri"/>
                <a:cs typeface="Calibri"/>
              </a:rPr>
              <a:t>Objectives</a:t>
            </a:r>
            <a:r>
              <a:rPr lang="en-US" sz="2700" b="1" dirty="0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endParaRPr lang="en-US" sz="27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285750" lvl="4" indent="-285750">
              <a:lnSpc>
                <a:spcPct val="110000"/>
              </a:lnSpc>
              <a:spcBef>
                <a:spcPts val="309"/>
              </a:spcBef>
              <a:spcAft>
                <a:spcPts val="617"/>
              </a:spcAft>
              <a:tabLst>
                <a:tab pos="1143000" algn="l"/>
              </a:tabLst>
              <a:defRPr/>
            </a:pPr>
            <a:r>
              <a:rPr lang="en-US" sz="2700" dirty="0">
                <a:solidFill>
                  <a:srgbClr val="000000"/>
                </a:solidFill>
                <a:latin typeface="Calibri"/>
                <a:cs typeface="Calibri"/>
              </a:rPr>
              <a:t>Coordinate with States toward adoption of a biostimulant definition</a:t>
            </a:r>
          </a:p>
          <a:p>
            <a:pPr marL="285750" lvl="4" indent="-285750">
              <a:lnSpc>
                <a:spcPct val="110000"/>
              </a:lnSpc>
              <a:spcBef>
                <a:spcPts val="309"/>
              </a:spcBef>
              <a:spcAft>
                <a:spcPts val="617"/>
              </a:spcAft>
              <a:tabLst>
                <a:tab pos="1143000" algn="l"/>
              </a:tabLst>
              <a:defRPr/>
            </a:pPr>
            <a:r>
              <a:rPr lang="en-US" sz="2700" dirty="0">
                <a:solidFill>
                  <a:srgbClr val="000000"/>
                </a:solidFill>
                <a:latin typeface="Calibri"/>
                <a:cs typeface="Calibri"/>
              </a:rPr>
              <a:t>Establish contents of uniform biostimulant label</a:t>
            </a:r>
          </a:p>
          <a:p>
            <a:pPr marL="285750" lvl="4" indent="-285750">
              <a:lnSpc>
                <a:spcPct val="110000"/>
              </a:lnSpc>
              <a:spcBef>
                <a:spcPts val="309"/>
              </a:spcBef>
              <a:spcAft>
                <a:spcPts val="617"/>
              </a:spcAft>
              <a:tabLst>
                <a:tab pos="1143000" algn="l"/>
              </a:tabLst>
              <a:defRPr/>
            </a:pPr>
            <a:r>
              <a:rPr lang="en-US" sz="2700" dirty="0" smtClean="0">
                <a:solidFill>
                  <a:srgbClr val="000000"/>
                </a:solidFill>
                <a:latin typeface="Calibri"/>
                <a:cs typeface="Calibri"/>
              </a:rPr>
              <a:t>Communicate PVP </a:t>
            </a:r>
            <a:r>
              <a:rPr lang="en-US" sz="2700" dirty="0">
                <a:solidFill>
                  <a:srgbClr val="000000"/>
                </a:solidFill>
                <a:latin typeface="Calibri"/>
                <a:cs typeface="Calibri"/>
              </a:rPr>
              <a:t>process and State </a:t>
            </a:r>
            <a:r>
              <a:rPr lang="en-US" sz="2700" dirty="0" smtClean="0">
                <a:solidFill>
                  <a:srgbClr val="000000"/>
                </a:solidFill>
                <a:latin typeface="Calibri"/>
                <a:cs typeface="Calibri"/>
              </a:rPr>
              <a:t>regulatory/legislative clarifications needed.</a:t>
            </a:r>
            <a:endParaRPr lang="en-US" sz="27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762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Regulatory and Legal Harmonization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Farm Bill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EPA Guidance</a:t>
            </a:r>
          </a:p>
          <a:p>
            <a:endParaRPr lang="en-US" dirty="0"/>
          </a:p>
          <a:p>
            <a:r>
              <a:rPr lang="en-US" dirty="0" smtClean="0"/>
              <a:t>Federal Seed Act  </a:t>
            </a:r>
          </a:p>
        </p:txBody>
      </p:sp>
    </p:spTree>
    <p:extLst>
      <p:ext uri="{BB962C8B-B14F-4D97-AF65-F5344CB8AC3E}">
        <p14:creationId xmlns:p14="http://schemas.microsoft.com/office/powerpoint/2010/main" val="4271000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Biologicals Companion </a:t>
            </a:r>
            <a:r>
              <a:rPr lang="en-US" dirty="0"/>
              <a:t>to Guide to Seed Treatment Stewardship for Applicators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document </a:t>
            </a:r>
          </a:p>
          <a:p>
            <a:r>
              <a:rPr lang="en-US" dirty="0" smtClean="0"/>
              <a:t>Draft being written for review by sub-group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44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Questions &amp; Answers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9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ASTA Biologicals Working Group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GOAL: </a:t>
            </a:r>
            <a:r>
              <a:rPr lang="en-US" sz="3200" dirty="0"/>
              <a:t>Work with ASTA members and in </a:t>
            </a:r>
            <a:r>
              <a:rPr lang="en-US" sz="3200" dirty="0" smtClean="0"/>
              <a:t>coalition </a:t>
            </a:r>
            <a:r>
              <a:rPr lang="en-US" sz="3200" dirty="0"/>
              <a:t>with </a:t>
            </a:r>
            <a:r>
              <a:rPr lang="en-US" sz="3200" dirty="0" smtClean="0"/>
              <a:t>industry associations and </a:t>
            </a:r>
            <a:r>
              <a:rPr lang="en-US" sz="3200" dirty="0"/>
              <a:t>others to foster appropriate government policies for the use of biological seed </a:t>
            </a:r>
            <a:r>
              <a:rPr lang="en-US" sz="3200" dirty="0" smtClean="0"/>
              <a:t>treatments, disseminate industry best practices and increase awareness of the role of biological seed treatments.  </a:t>
            </a:r>
          </a:p>
          <a:p>
            <a:pPr marL="548640" lvl="2" indent="0">
              <a:buNone/>
            </a:pPr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38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2018-2019 Work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State Policies for </a:t>
            </a:r>
            <a:r>
              <a:rPr lang="en-US" dirty="0" err="1" smtClean="0"/>
              <a:t>Biostimulants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NASDA/BSC/BPIA/TFI/ASTA </a:t>
            </a:r>
            <a:endParaRPr lang="en-US" dirty="0"/>
          </a:p>
          <a:p>
            <a:pPr lvl="1"/>
            <a:r>
              <a:rPr lang="en-US" dirty="0"/>
              <a:t>Model state product registration </a:t>
            </a:r>
            <a:r>
              <a:rPr lang="en-US" dirty="0" smtClean="0"/>
              <a:t>– </a:t>
            </a:r>
            <a:r>
              <a:rPr lang="en-US" dirty="0"/>
              <a:t>goal is free movement of seed between states </a:t>
            </a:r>
          </a:p>
          <a:p>
            <a:pPr lvl="0"/>
            <a:r>
              <a:rPr lang="en-US" dirty="0" smtClean="0"/>
              <a:t>Federal Programs for </a:t>
            </a:r>
            <a:r>
              <a:rPr lang="en-US" dirty="0" err="1" smtClean="0"/>
              <a:t>Biostimulants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USDA/BSC/BPIA/FDA/EPA</a:t>
            </a:r>
            <a:endParaRPr lang="en-US" dirty="0"/>
          </a:p>
          <a:p>
            <a:pPr lvl="1"/>
            <a:r>
              <a:rPr lang="en-US" dirty="0"/>
              <a:t>USDA verification/certification system </a:t>
            </a:r>
          </a:p>
          <a:p>
            <a:pPr lvl="0"/>
            <a:r>
              <a:rPr lang="en-US" dirty="0" smtClean="0"/>
              <a:t>Biologicals </a:t>
            </a:r>
            <a:r>
              <a:rPr lang="en-US" dirty="0"/>
              <a:t>companion to Guide to Seed Treatment Stewardship for </a:t>
            </a:r>
            <a:r>
              <a:rPr lang="en-US" dirty="0" smtClean="0"/>
              <a:t>Applicators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733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32032" cy="726141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solidFill>
                  <a:srgbClr val="FF0000">
                    <a:alpha val="90000"/>
                  </a:srgbClr>
                </a:solidFill>
              </a:rPr>
              <a:t>Biostimulant</a:t>
            </a:r>
            <a:r>
              <a:rPr lang="en-US" b="1" dirty="0" smtClean="0">
                <a:solidFill>
                  <a:srgbClr val="FF0000">
                    <a:alpha val="90000"/>
                  </a:srgbClr>
                </a:solidFill>
              </a:rPr>
              <a:t> Focus </a:t>
            </a:r>
            <a:endParaRPr lang="en-US" b="1" dirty="0">
              <a:solidFill>
                <a:srgbClr val="FF0000">
                  <a:alpha val="90000"/>
                </a:srgb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Over </a:t>
            </a: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the past several years, the Biostimulant Industry has approached </a:t>
            </a:r>
            <a:r>
              <a:rPr lang="en-US" sz="2600" dirty="0">
                <a:solidFill>
                  <a:srgbClr val="000000"/>
                </a:solidFill>
                <a:latin typeface="Calibri"/>
                <a:cs typeface="Calibri"/>
              </a:rPr>
              <a:t>Association of American Plant Food Control Officials </a:t>
            </a: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(AAPFCO)</a:t>
            </a: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EPA, Congress and USDA to work towards the following objectives:</a:t>
            </a:r>
          </a:p>
          <a:p>
            <a:pPr>
              <a:buFont typeface="Arial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A formal, legal definition for plant biostimulant</a:t>
            </a:r>
          </a:p>
          <a:p>
            <a:pPr>
              <a:buFont typeface="Arial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Recognition of the benefits of plant biostimulants </a:t>
            </a:r>
          </a:p>
          <a:p>
            <a:pPr>
              <a:buFont typeface="Arial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A clear, consistent and predictable process for market entry for these products</a:t>
            </a:r>
          </a:p>
          <a:p>
            <a:pPr>
              <a:buFont typeface="Arial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Clarity </a:t>
            </a:r>
            <a:r>
              <a:rPr lang="en-US" sz="2600" dirty="0">
                <a:solidFill>
                  <a:srgbClr val="000000"/>
                </a:solidFill>
                <a:latin typeface="Calibri"/>
                <a:cs typeface="Calibri"/>
              </a:rPr>
              <a:t>on acceptable claims for </a:t>
            </a: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biostimulants</a:t>
            </a:r>
            <a:endParaRPr lang="en-US" sz="26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A </a:t>
            </a:r>
            <a:r>
              <a:rPr lang="en-US" sz="2600" dirty="0">
                <a:solidFill>
                  <a:srgbClr val="000000"/>
                </a:solidFill>
                <a:latin typeface="Calibri"/>
                <a:cs typeface="Calibri"/>
              </a:rPr>
              <a:t>single label for all US states </a:t>
            </a:r>
            <a:endParaRPr lang="en-US" sz="260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sz="28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418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85800" y="152400"/>
            <a:ext cx="7848600" cy="5715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>
                    <a:alpha val="90000"/>
                  </a:srgb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uLnTx/>
                <a:uFillTx/>
                <a:latin typeface="Calibri"/>
                <a:ea typeface="+mj-ea"/>
                <a:cs typeface="Calibri"/>
              </a:rPr>
              <a:t>Biostimulant Workgroup Overview: Participants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47253" y="1600200"/>
            <a:ext cx="6777317" cy="396617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160740"/>
            <a:ext cx="2667000" cy="67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 descr="Image result for USDA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66800"/>
            <a:ext cx="1329607" cy="9107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1066800"/>
            <a:ext cx="851869" cy="10180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5600" y="990600"/>
            <a:ext cx="1053781" cy="10537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33800" y="3505200"/>
            <a:ext cx="2031363" cy="12386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3886200"/>
            <a:ext cx="1981200" cy="1038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09800" y="2286000"/>
            <a:ext cx="1338677" cy="13087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43600" y="3581400"/>
            <a:ext cx="114300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8600" y="3886200"/>
            <a:ext cx="2205182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95800" y="2362200"/>
            <a:ext cx="2117497" cy="7861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19200" y="4953000"/>
            <a:ext cx="2807026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208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50DA71-FAD3-40D1-B3A2-43954EC95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68782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b="1" dirty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  <a:t>How we get there:  </a:t>
            </a:r>
            <a:r>
              <a:rPr lang="en-US" b="1" dirty="0" smtClean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  <a:t>3 </a:t>
            </a:r>
            <a:r>
              <a:rPr lang="en-US" b="1" dirty="0" smtClean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  <a:t>Work Streams</a:t>
            </a:r>
            <a:endParaRPr lang="en-US" b="1" dirty="0">
              <a:solidFill>
                <a:srgbClr val="FF0000">
                  <a:alpha val="90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E1223A-0B60-451D-81C9-226F0D9B6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605" y="2035855"/>
            <a:ext cx="8052120" cy="304787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Calibri"/>
                <a:cs typeface="Calibri"/>
              </a:rPr>
              <a:t>Regulatory and Legal Harmonization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Calibri"/>
                <a:cs typeface="Calibri"/>
              </a:rPr>
              <a:t>Criteria/Standards Development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Calibri"/>
                <a:cs typeface="Calibri"/>
              </a:rPr>
              <a:t>State Coordination and Implementation</a:t>
            </a:r>
          </a:p>
          <a:p>
            <a:pPr marL="285750" lvl="4" indent="-285750">
              <a:lnSpc>
                <a:spcPct val="150000"/>
              </a:lnSpc>
              <a:spcBef>
                <a:spcPts val="309"/>
              </a:spcBef>
              <a:spcAft>
                <a:spcPts val="617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905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4495800"/>
          </a:xfrm>
        </p:spPr>
        <p:txBody>
          <a:bodyPr>
            <a:noAutofit/>
          </a:bodyPr>
          <a:lstStyle/>
          <a:p>
            <a:pPr lvl="1">
              <a:buFont typeface="Arial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Calibri"/>
                <a:cs typeface="Calibri"/>
              </a:rPr>
              <a:t>Starting in May </a:t>
            </a:r>
            <a:r>
              <a:rPr lang="en-US" sz="2800" b="1" dirty="0">
                <a:solidFill>
                  <a:srgbClr val="000000"/>
                </a:solidFill>
                <a:latin typeface="Calibri"/>
                <a:cs typeface="Calibri"/>
              </a:rPr>
              <a:t>1, 2018 </a:t>
            </a:r>
            <a:r>
              <a:rPr lang="en-US" sz="2800" b="1" dirty="0" smtClean="0">
                <a:solidFill>
                  <a:srgbClr val="000000"/>
                </a:solidFill>
                <a:latin typeface="Calibri"/>
                <a:cs typeface="Calibri"/>
              </a:rPr>
              <a:t> we have met with USDA several times.</a:t>
            </a:r>
          </a:p>
          <a:p>
            <a:pPr lvl="1">
              <a:buFont typeface="Arial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Calibri"/>
                <a:cs typeface="Calibri"/>
              </a:rPr>
              <a:t>EPA, FDA and AAPFCO and AAPCO and NASDA are all participating</a:t>
            </a:r>
          </a:p>
          <a:p>
            <a:pPr lvl="1">
              <a:buFont typeface="Arial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Calibri"/>
                <a:cs typeface="Calibri"/>
              </a:rPr>
              <a:t>October 17, 2018 –Workgroup meeting. </a:t>
            </a:r>
            <a:r>
              <a:rPr lang="en-US" sz="2800" b="1" dirty="0">
                <a:solidFill>
                  <a:srgbClr val="000000"/>
                </a:solidFill>
                <a:latin typeface="Calibri"/>
                <a:cs typeface="Calibri"/>
              </a:rPr>
              <a:t>3 Work Streams Formed.</a:t>
            </a:r>
            <a:endParaRPr lang="en-US" sz="2800" b="1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457200" lvl="1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99294" cy="649941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00">
                    <a:alpha val="90000"/>
                  </a:srgbClr>
                </a:solidFill>
                <a:latin typeface="Calibri"/>
                <a:cs typeface="Calibri"/>
              </a:rPr>
              <a:t>Workgroup Timeline</a:t>
            </a:r>
            <a:endParaRPr lang="en-US" sz="3200" dirty="0">
              <a:solidFill>
                <a:srgbClr val="000000">
                  <a:alpha val="90000"/>
                </a:srgb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9940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715B6B-CD7A-4300-B83C-7D6D84B00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8534400" cy="68580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>
                    <a:alpha val="90000"/>
                  </a:srgbClr>
                </a:solidFill>
              </a:rPr>
              <a:t>Standards </a:t>
            </a:r>
            <a:r>
              <a:rPr lang="en-US" sz="3600" b="1" dirty="0" smtClean="0">
                <a:solidFill>
                  <a:srgbClr val="FF0000">
                    <a:alpha val="90000"/>
                  </a:srgbClr>
                </a:solidFill>
              </a:rPr>
              <a:t>Development</a:t>
            </a:r>
            <a:endParaRPr lang="en-US" sz="3600" b="1" dirty="0">
              <a:solidFill>
                <a:srgbClr val="FF0000">
                  <a:alpha val="90000"/>
                </a:srgb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118464-BBE3-40AB-A599-812E86B3B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01420" cy="47244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Workgroup has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dentified the Process Verified Program (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PVP) administered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by USDA AMS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The PVP allows applicants:</a:t>
            </a:r>
          </a:p>
          <a:p>
            <a:pPr marL="932688" lvl="2" indent="-45720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To identify their process points for verification</a:t>
            </a:r>
          </a:p>
          <a:p>
            <a:pPr marL="932688" lvl="2" indent="-45720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The opportunity to assure customers of their ability to provide consistent quality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products.</a:t>
            </a: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932688" lvl="2" indent="-45720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Use 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of the PVP Shield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Logo</a:t>
            </a:r>
          </a:p>
          <a:p>
            <a:pPr marL="269748" indent="-342900">
              <a:lnSpc>
                <a:spcPct val="120000"/>
              </a:lnSpc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Objectively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evaluates PVP Programs onsite through audits</a:t>
            </a:r>
          </a:p>
          <a:p>
            <a:pPr marL="932688" lvl="2" indent="-45720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endParaRPr lang="en-US" sz="22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6181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50DA71-FAD3-40D1-B3A2-43954EC95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81000"/>
            <a:ext cx="6752569" cy="6878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  <a:t/>
            </a:r>
            <a:br>
              <a:rPr lang="en-US" sz="4000" b="1" dirty="0" smtClean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</a:br>
            <a:r>
              <a:rPr lang="en-US" sz="4000" b="1" dirty="0" smtClean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  <a:t>Criteria</a:t>
            </a:r>
            <a:r>
              <a:rPr lang="en-US" sz="4000" b="1" dirty="0">
                <a:solidFill>
                  <a:srgbClr val="FF0000">
                    <a:alpha val="90000"/>
                  </a:srgbClr>
                </a:solidFill>
                <a:latin typeface="Calibri"/>
                <a:cs typeface="Calibri"/>
              </a:rPr>
              <a:t>/ Standards Development</a:t>
            </a:r>
            <a:r>
              <a:rPr lang="en-US" sz="4000" b="1" dirty="0">
                <a:solidFill>
                  <a:srgbClr val="000000">
                    <a:alpha val="90000"/>
                  </a:srgbClr>
                </a:solidFill>
                <a:latin typeface="Calibri"/>
                <a:cs typeface="Calibri"/>
              </a:rPr>
              <a:t/>
            </a:r>
            <a:br>
              <a:rPr lang="en-US" sz="4000" b="1" dirty="0">
                <a:solidFill>
                  <a:srgbClr val="000000">
                    <a:alpha val="90000"/>
                  </a:srgbClr>
                </a:solidFill>
                <a:latin typeface="Calibri"/>
                <a:cs typeface="Calibri"/>
              </a:rPr>
            </a:br>
            <a:endParaRPr lang="en-US" sz="4000" b="1" dirty="0">
              <a:solidFill>
                <a:srgbClr val="000000">
                  <a:alpha val="90000"/>
                </a:srgbClr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E1223A-0B60-451D-81C9-226F0D9B6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628339" cy="5026662"/>
          </a:xfrm>
        </p:spPr>
        <p:txBody>
          <a:bodyPr>
            <a:noAutofit/>
          </a:bodyPr>
          <a:lstStyle/>
          <a:p>
            <a:pPr marL="0" lvl="4" indent="0">
              <a:lnSpc>
                <a:spcPct val="110000"/>
              </a:lnSpc>
              <a:spcBef>
                <a:spcPts val="309"/>
              </a:spcBef>
              <a:spcAft>
                <a:spcPts val="617"/>
              </a:spcAft>
              <a:buNone/>
              <a:defRPr/>
            </a:pPr>
            <a:r>
              <a:rPr lang="en-US" sz="2600" i="1" dirty="0">
                <a:solidFill>
                  <a:srgbClr val="000000"/>
                </a:solidFill>
                <a:latin typeface="Calibri"/>
                <a:cs typeface="Calibri"/>
              </a:rPr>
              <a:t>Objectives</a:t>
            </a:r>
            <a:r>
              <a:rPr lang="en-US" sz="2600" i="1" dirty="0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endParaRPr lang="en-US" sz="2600" i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285750" lvl="4" indent="-285750">
              <a:lnSpc>
                <a:spcPct val="110000"/>
              </a:lnSpc>
              <a:spcBef>
                <a:spcPts val="309"/>
              </a:spcBef>
              <a:spcAft>
                <a:spcPts val="617"/>
              </a:spcAft>
              <a:defRPr/>
            </a:pPr>
            <a:r>
              <a:rPr lang="en-US" sz="2600" dirty="0">
                <a:solidFill>
                  <a:srgbClr val="000000"/>
                </a:solidFill>
                <a:latin typeface="Calibri"/>
                <a:cs typeface="Calibri"/>
              </a:rPr>
              <a:t>Identify Process Points or attributes to be audited for PVP, </a:t>
            </a:r>
            <a:endParaRPr lang="en-US" sz="260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285750" lvl="4" indent="-285750">
              <a:lnSpc>
                <a:spcPct val="110000"/>
              </a:lnSpc>
              <a:spcBef>
                <a:spcPts val="309"/>
              </a:spcBef>
              <a:spcAft>
                <a:spcPts val="617"/>
              </a:spcAft>
              <a:defRPr/>
            </a:pP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Establish </a:t>
            </a:r>
            <a:r>
              <a:rPr lang="en-US" sz="2600" dirty="0">
                <a:solidFill>
                  <a:srgbClr val="000000"/>
                </a:solidFill>
                <a:latin typeface="Calibri"/>
                <a:cs typeface="Calibri"/>
              </a:rPr>
              <a:t>criteria and develop details to be audited for each process point, i.e. data, documentation, test procedures, etc. </a:t>
            </a:r>
          </a:p>
          <a:p>
            <a:pPr marL="285750" marR="0" lvl="4" indent="-285750">
              <a:lnSpc>
                <a:spcPct val="110000"/>
              </a:lnSpc>
              <a:spcBef>
                <a:spcPts val="309"/>
              </a:spcBef>
              <a:spcAft>
                <a:spcPts val="617"/>
              </a:spcAft>
              <a:defRPr/>
            </a:pPr>
            <a:r>
              <a:rPr lang="en-US" sz="2600" dirty="0">
                <a:solidFill>
                  <a:srgbClr val="000000"/>
                </a:solidFill>
                <a:latin typeface="Calibri"/>
                <a:cs typeface="Calibri"/>
              </a:rPr>
              <a:t>Establish qualifications for auditors certifying biostimulants under PVP to review safety, agronomic and other </a:t>
            </a: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data</a:t>
            </a:r>
            <a:endParaRPr lang="en-US" sz="26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lvl="4" indent="0">
              <a:lnSpc>
                <a:spcPct val="110000"/>
              </a:lnSpc>
              <a:spcBef>
                <a:spcPts val="309"/>
              </a:spcBef>
              <a:spcAft>
                <a:spcPts val="617"/>
              </a:spcAft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Calibri"/>
                <a:cs typeface="Calibri"/>
              </a:rPr>
              <a:t>Initial Participants</a:t>
            </a:r>
            <a:r>
              <a:rPr lang="en-US" sz="2600" dirty="0">
                <a:solidFill>
                  <a:srgbClr val="000000"/>
                </a:solidFill>
                <a:latin typeface="Calibri"/>
                <a:cs typeface="Calibri"/>
              </a:rPr>
              <a:t>: USDA EPA, AAPFCO, AAPCO, ASTA, BC, BPIA, TFI, HPTA</a:t>
            </a:r>
          </a:p>
        </p:txBody>
      </p:sp>
    </p:spTree>
    <p:extLst>
      <p:ext uri="{BB962C8B-B14F-4D97-AF65-F5344CB8AC3E}">
        <p14:creationId xmlns:p14="http://schemas.microsoft.com/office/powerpoint/2010/main" val="1020130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D4814"/>
      </a:dk2>
      <a:lt2>
        <a:srgbClr val="F3F2DC"/>
      </a:lt2>
      <a:accent1>
        <a:srgbClr val="A2AD00"/>
      </a:accent1>
      <a:accent2>
        <a:srgbClr val="51626F"/>
      </a:accent2>
      <a:accent3>
        <a:srgbClr val="584528"/>
      </a:accent3>
      <a:accent4>
        <a:srgbClr val="394A58"/>
      </a:accent4>
      <a:accent5>
        <a:srgbClr val="8E908F"/>
      </a:accent5>
      <a:accent6>
        <a:srgbClr val="EAAB00"/>
      </a:accent6>
      <a:hlink>
        <a:srgbClr val="2A6EBB"/>
      </a:hlink>
      <a:folHlink>
        <a:srgbClr val="C9DD0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265</TotalTime>
  <Words>462</Words>
  <Application>Microsoft Office PowerPoint</Application>
  <PresentationFormat>On-screen Show (4:3)</PresentationFormat>
  <Paragraphs>63</Paragraphs>
  <Slides>13</Slides>
  <Notes>4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Biologicals working group update</vt:lpstr>
      <vt:lpstr>ASTA Biologicals Working Group</vt:lpstr>
      <vt:lpstr>2018-2019 Work Plan</vt:lpstr>
      <vt:lpstr>Biostimulant Focus </vt:lpstr>
      <vt:lpstr>PowerPoint Presentation</vt:lpstr>
      <vt:lpstr>How we get there:  3 Work Streams</vt:lpstr>
      <vt:lpstr>Workgroup Timeline</vt:lpstr>
      <vt:lpstr>Standards Development</vt:lpstr>
      <vt:lpstr> Criteria/ Standards Development </vt:lpstr>
      <vt:lpstr> State Coordination and Implementation </vt:lpstr>
      <vt:lpstr>Regulatory and Legal Harmonization </vt:lpstr>
      <vt:lpstr> Biologicals Companion to Guide to Seed Treatment Stewardship for Applicators </vt:lpstr>
      <vt:lpstr>Questions &amp; 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Barnes</dc:creator>
  <cp:lastModifiedBy>Jane DeMarchi</cp:lastModifiedBy>
  <cp:revision>13</cp:revision>
  <dcterms:created xsi:type="dcterms:W3CDTF">2016-02-19T14:48:16Z</dcterms:created>
  <dcterms:modified xsi:type="dcterms:W3CDTF">2018-12-02T21:23:13Z</dcterms:modified>
</cp:coreProperties>
</file>