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69" r:id="rId1"/>
    <p:sldMasterId id="2147483688" r:id="rId2"/>
  </p:sldMasterIdLst>
  <p:notesMasterIdLst>
    <p:notesMasterId r:id="rId9"/>
  </p:notesMasterIdLst>
  <p:handoutMasterIdLst>
    <p:handoutMasterId r:id="rId10"/>
  </p:handoutMasterIdLst>
  <p:sldIdLst>
    <p:sldId id="319" r:id="rId3"/>
    <p:sldId id="281" r:id="rId4"/>
    <p:sldId id="317" r:id="rId5"/>
    <p:sldId id="365" r:id="rId6"/>
    <p:sldId id="366" r:id="rId7"/>
    <p:sldId id="361" r:id="rId8"/>
  </p:sldIdLst>
  <p:sldSz cx="9144000" cy="6858000" type="screen4x3"/>
  <p:notesSz cx="6858000" cy="9144000"/>
  <p:embeddedFontLst>
    <p:embeddedFont>
      <p:font typeface="Avenir Medium" panose="02000603020000020003" pitchFamily="2" charset="0"/>
      <p:regular r:id="rId11"/>
      <p:italic r:id="rId12"/>
    </p:embeddedFont>
    <p:embeddedFont>
      <p:font typeface="Avenir Black" panose="020B0803020203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venir Roman" panose="020B0503020203020204" pitchFamily="34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y Maxwell" initials="LM" lastIdx="123" clrIdx="0"/>
  <p:cmAuthor id="7" name="Emily Mullett" initials="" lastIdx="0" clrIdx="7"/>
  <p:cmAuthor id="1" name="robert.powell" initials="r" lastIdx="14" clrIdx="1"/>
  <p:cmAuthor id="8" name="katie.mogul" initials="k" lastIdx="1" clrIdx="8"/>
  <p:cmAuthor id="2" name="Richard Kay Thaemert" initials="" lastIdx="27" clrIdx="2"/>
  <p:cmAuthor id="3" name="Janice Walters" initials="JW" lastIdx="26" clrIdx="3"/>
  <p:cmAuthor id="4" name="Microsoft Office User" initials="Office" lastIdx="0" clrIdx="4"/>
  <p:cmAuthor id="5" name="audrey.newell" initials="a" lastIdx="25" clrIdx="5"/>
  <p:cmAuthor id="6" name="heather.davis" initials="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2A1E"/>
    <a:srgbClr val="2F4E89"/>
    <a:srgbClr val="91ADD6"/>
    <a:srgbClr val="A3A294"/>
    <a:srgbClr val="684E3A"/>
    <a:srgbClr val="2F3845"/>
    <a:srgbClr val="E3A336"/>
    <a:srgbClr val="8EBA21"/>
    <a:srgbClr val="2D4D8B"/>
    <a:srgbClr val="B72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6" autoAdjust="0"/>
    <p:restoredTop sz="90000" autoAdjust="0"/>
  </p:normalViewPr>
  <p:slideViewPr>
    <p:cSldViewPr snapToGrid="0" snapToObjects="1"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2528" y="-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95242-B48D-45F9-B2FB-F4EED15F416F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AB01B-FFC2-4A8B-A0C1-1E1A03A6F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1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7A1D3-14CB-4365-825D-E59F0012409D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E0FDC-3605-4DA8-ACA5-20CF957FC7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2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3652683"/>
            <a:ext cx="6560301" cy="736437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99887"/>
            <a:ext cx="6400800" cy="6524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MONDAY, MARCH 24,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3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A2FB98-B15C-4335-B4BF-1A92788598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16E843-04E0-4176-90FB-7E8A761673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0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93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929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073936"/>
            <a:ext cx="8229600" cy="5052228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Kdkdk</a:t>
            </a:r>
            <a:endParaRPr lang="en-US" dirty="0" smtClean="0"/>
          </a:p>
          <a:p>
            <a:pPr lvl="1"/>
            <a:r>
              <a:rPr lang="en-US" dirty="0" err="1" smtClean="0"/>
              <a:t>Kdkdk</a:t>
            </a:r>
            <a:endParaRPr lang="en-US" dirty="0" smtClean="0"/>
          </a:p>
          <a:p>
            <a:pPr lvl="2"/>
            <a:r>
              <a:rPr lang="en-US" dirty="0" err="1" smtClean="0"/>
              <a:t>kkdkd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929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073936"/>
            <a:ext cx="8229600" cy="5052228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Kdkdk</a:t>
            </a:r>
            <a:endParaRPr lang="en-US" dirty="0" smtClean="0"/>
          </a:p>
          <a:p>
            <a:pPr lvl="1"/>
            <a:r>
              <a:rPr lang="en-US" dirty="0" err="1" smtClean="0"/>
              <a:t>Kdkdk</a:t>
            </a:r>
            <a:endParaRPr lang="en-US" dirty="0" smtClean="0"/>
          </a:p>
          <a:p>
            <a:pPr lvl="2"/>
            <a:r>
              <a:rPr lang="en-US" dirty="0" err="1" smtClean="0"/>
              <a:t>kkdkd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7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41183"/>
            <a:ext cx="8229600" cy="79929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1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75100"/>
            <a:ext cx="5453601" cy="4968110"/>
          </a:xfrm>
          <a:prstGeom prst="rect">
            <a:avLst/>
          </a:prstGeom>
        </p:spPr>
        <p:txBody>
          <a:bodyPr/>
          <a:lstStyle>
            <a:lvl1pPr algn="l"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5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54354" y="2441183"/>
            <a:ext cx="3932445" cy="2985388"/>
          </a:xfrm>
          <a:prstGeom prst="rect">
            <a:avLst/>
          </a:prstGeo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7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276127"/>
            <a:ext cx="8229600" cy="799296"/>
          </a:xfrm>
          <a:prstGeom prst="rect">
            <a:avLst/>
          </a:prstGeo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6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929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754810"/>
            <a:ext cx="8229600" cy="1371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30238" indent="-173038">
              <a:buFont typeface="Arial"/>
              <a:buChar char="•"/>
              <a:defRPr sz="1800"/>
            </a:lvl2pPr>
            <a:lvl3pPr marL="1081088" indent="-166688">
              <a:defRPr sz="1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0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929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8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TA logo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07" y="5868510"/>
            <a:ext cx="1062286" cy="6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3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50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7" r:id="rId10"/>
    <p:sldLayoutId id="2147483657" r:id="rId11"/>
    <p:sldLayoutId id="214748366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ED88F-B3BF-4D19-B9D2-FE954AD2E9DA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2370"/>
            <a:ext cx="9143999" cy="6855630"/>
          </a:xfrm>
          <a:prstGeom prst="rect">
            <a:avLst/>
          </a:prstGeom>
          <a:solidFill>
            <a:srgbClr val="2F38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698171"/>
            <a:ext cx="7781306" cy="3335978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>
                <a:solidFill>
                  <a:schemeClr val="bg1"/>
                </a:solidFill>
                <a:latin typeface="Avenir Medium"/>
                <a:cs typeface="Avenir Medium"/>
              </a:rPr>
              <a:t>Module: GMO Presentation</a:t>
            </a:r>
            <a:r>
              <a:rPr lang="en-US" sz="2800" b="1" dirty="0" smtClean="0">
                <a:solidFill>
                  <a:schemeClr val="bg1"/>
                </a:solidFill>
                <a:latin typeface="Avenir Medium"/>
                <a:cs typeface="Avenir Medium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venir Medium"/>
                <a:cs typeface="Avenir Medium"/>
              </a:rPr>
            </a:br>
            <a:r>
              <a:rPr lang="en-US" sz="2800" dirty="0" smtClean="0">
                <a:solidFill>
                  <a:schemeClr val="bg1"/>
                </a:solidFill>
                <a:latin typeface="Avenir Medium"/>
                <a:cs typeface="Avenir Medium"/>
              </a:rPr>
              <a:t>-</a:t>
            </a:r>
            <a:r>
              <a:rPr lang="en-US" sz="2400" i="1" kern="1200" dirty="0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  <a:t>Provides an update on current GMO messaging (consistent with </a:t>
            </a:r>
            <a:r>
              <a:rPr lang="en-US" sz="2400" i="1" kern="1200" dirty="0" err="1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  <a:t>GMOAnswers</a:t>
            </a:r>
            <a:r>
              <a:rPr lang="en-US" sz="2400" i="1" kern="1200" dirty="0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  <a:t>) and issues</a:t>
            </a:r>
            <a:br>
              <a:rPr lang="en-US" sz="2400" i="1" kern="1200" dirty="0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</a:br>
            <a:r>
              <a:rPr lang="en-US" sz="2400" i="1" kern="1200" dirty="0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  <a:t>-Audiences</a:t>
            </a:r>
            <a:r>
              <a:rPr lang="en-US" sz="2400" i="1" kern="1200" dirty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  <a:t>: </a:t>
            </a:r>
            <a:r>
              <a:rPr lang="en-US" sz="2400" i="1" kern="1200" dirty="0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  <a:t>Members, industry allies and policy decision makers</a:t>
            </a:r>
            <a:br>
              <a:rPr lang="en-US" sz="2400" i="1" kern="1200" dirty="0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</a:br>
            <a:r>
              <a:rPr lang="en-US" sz="2400" i="1" kern="1200" dirty="0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  <a:t>- Utility: Used in conjunction with core deck to address questions and explain ASTA’s position on the issues </a:t>
            </a:r>
            <a:r>
              <a:rPr lang="en-US" sz="2400" kern="1200" dirty="0">
                <a:solidFill>
                  <a:schemeClr val="tx1"/>
                </a:solidFill>
                <a:latin typeface="Avenir Medium"/>
                <a:ea typeface="+mj-ea"/>
                <a:cs typeface="Avenir Medium"/>
              </a:rPr>
              <a:t/>
            </a:r>
            <a:br>
              <a:rPr lang="en-US" sz="2400" kern="1200" dirty="0">
                <a:solidFill>
                  <a:schemeClr val="tx1"/>
                </a:solidFill>
                <a:latin typeface="Avenir Medium"/>
                <a:ea typeface="+mj-ea"/>
                <a:cs typeface="Avenir Medium"/>
              </a:rPr>
            </a:br>
            <a:r>
              <a:rPr lang="en-US" sz="2400" dirty="0" smtClean="0">
                <a:solidFill>
                  <a:schemeClr val="tx1"/>
                </a:solidFill>
                <a:latin typeface="Avenir Medium"/>
                <a:cs typeface="Avenir Medium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venir Medium"/>
                <a:cs typeface="Avenir Medium"/>
              </a:rPr>
            </a:br>
            <a:endParaRPr lang="en-US" sz="2400" dirty="0" smtClean="0">
              <a:solidFill>
                <a:schemeClr val="tx1"/>
              </a:solidFill>
              <a:latin typeface="Avenir Medium"/>
              <a:cs typeface="Avenir Medium"/>
            </a:endParaRPr>
          </a:p>
        </p:txBody>
      </p:sp>
      <p:pic>
        <p:nvPicPr>
          <p:cNvPr id="2" name="Picture 1" descr="ASTA logo 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58" y="5962584"/>
            <a:ext cx="787727" cy="4775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370"/>
            <a:ext cx="9143999" cy="1145978"/>
          </a:xfrm>
          <a:prstGeom prst="rect">
            <a:avLst/>
          </a:prstGeom>
          <a:solidFill>
            <a:srgbClr val="2F38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838" y="1831510"/>
            <a:ext cx="297390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rgbClr val="87AF2F"/>
                </a:solidFill>
                <a:latin typeface="Avenir Black"/>
                <a:cs typeface="Avenir Black"/>
              </a:rPr>
              <a:t>181M</a:t>
            </a:r>
            <a:endParaRPr lang="en-US" sz="6500" b="1" dirty="0">
              <a:solidFill>
                <a:srgbClr val="87AF2F"/>
              </a:solidFill>
              <a:latin typeface="Avenir Black"/>
              <a:cs typeface="Avenir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908" y="1828272"/>
            <a:ext cx="2914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rgbClr val="B72918"/>
                </a:solidFill>
                <a:latin typeface="Avenir Black"/>
                <a:cs typeface="Avenir Black"/>
              </a:rPr>
              <a:t>90%</a:t>
            </a:r>
            <a:endParaRPr lang="en-US" sz="6500" b="1" dirty="0">
              <a:solidFill>
                <a:srgbClr val="B72918"/>
              </a:solidFill>
              <a:latin typeface="Avenir Black"/>
              <a:cs typeface="Avenir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2109" y="3930740"/>
            <a:ext cx="23930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rgbClr val="3F4C57"/>
                </a:solidFill>
                <a:latin typeface="Avenir Black"/>
                <a:cs typeface="Avenir Black"/>
              </a:rPr>
              <a:t>10</a:t>
            </a:r>
            <a:endParaRPr lang="en-US" sz="6500" b="1" dirty="0">
              <a:solidFill>
                <a:srgbClr val="3F4C57"/>
              </a:solidFill>
              <a:latin typeface="Avenir Black"/>
              <a:cs typeface="Avenir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261" y="2704289"/>
            <a:ext cx="2393004" cy="1015663"/>
          </a:xfrm>
          <a:prstGeom prst="rect">
            <a:avLst/>
          </a:prstGeom>
          <a:solidFill>
            <a:srgbClr val="87AF2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venir Medium"/>
                <a:cs typeface="Avenir Medium"/>
              </a:rPr>
              <a:t>ACRES WORLDWIDE</a:t>
            </a:r>
          </a:p>
          <a:p>
            <a:endParaRPr lang="en-US" sz="2000" b="1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2273" y="2704289"/>
            <a:ext cx="2629712" cy="1015663"/>
          </a:xfrm>
          <a:prstGeom prst="rect">
            <a:avLst/>
          </a:prstGeom>
          <a:solidFill>
            <a:srgbClr val="B72918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venir Medium"/>
                <a:cs typeface="Avenir Medium"/>
              </a:rPr>
              <a:t>ARE SMALL OR RESOURCE-LIMITED FARMERS</a:t>
            </a:r>
            <a:endParaRPr lang="en-US" sz="2000" b="1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1891" y="4812714"/>
            <a:ext cx="2629712" cy="1015663"/>
          </a:xfrm>
          <a:prstGeom prst="rect">
            <a:avLst/>
          </a:prstGeom>
          <a:solidFill>
            <a:srgbClr val="2F3845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venir Medium"/>
                <a:cs typeface="Avenir Medium"/>
              </a:rPr>
              <a:t>CROPS</a:t>
            </a:r>
          </a:p>
          <a:p>
            <a:endParaRPr lang="en-US" sz="2000" b="1" dirty="0">
              <a:solidFill>
                <a:schemeClr val="bg1"/>
              </a:solidFill>
              <a:latin typeface="Avenir Medium"/>
              <a:cs typeface="Avenir Medium"/>
            </a:endParaRPr>
          </a:p>
          <a:p>
            <a:endParaRPr lang="en-US" sz="2000" b="1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231" y="3952378"/>
            <a:ext cx="280703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rgbClr val="BDA654"/>
                </a:solidFill>
                <a:latin typeface="Avenir Black"/>
                <a:cs typeface="Avenir Black"/>
              </a:rPr>
              <a:t>1.2B</a:t>
            </a:r>
            <a:endParaRPr lang="en-US" sz="6500" b="1" dirty="0">
              <a:solidFill>
                <a:srgbClr val="BDA654"/>
              </a:solidFill>
              <a:latin typeface="Avenir Black"/>
              <a:cs typeface="Avenir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261" y="4815954"/>
            <a:ext cx="2393004" cy="1015663"/>
          </a:xfrm>
          <a:prstGeom prst="rect">
            <a:avLst/>
          </a:prstGeom>
          <a:solidFill>
            <a:srgbClr val="BDA654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venir Medium"/>
                <a:cs typeface="Avenir Medium"/>
              </a:rPr>
              <a:t>LBS OF REDUCED PESTICIDE APPLICATIONS</a:t>
            </a:r>
            <a:endParaRPr lang="en-US" sz="2000" b="1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8487" y="3944537"/>
            <a:ext cx="268807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rgbClr val="684E3A"/>
                </a:solidFill>
                <a:latin typeface="Avenir Black"/>
                <a:cs typeface="Avenir Black"/>
              </a:rPr>
              <a:t>18M</a:t>
            </a:r>
            <a:endParaRPr lang="en-US" sz="6500" b="1" dirty="0">
              <a:solidFill>
                <a:srgbClr val="684E3A"/>
              </a:solidFill>
              <a:latin typeface="Avenir Black"/>
              <a:cs typeface="Avenir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2273" y="4815954"/>
            <a:ext cx="2629712" cy="1015663"/>
          </a:xfrm>
          <a:prstGeom prst="rect">
            <a:avLst/>
          </a:prstGeom>
          <a:solidFill>
            <a:srgbClr val="684E3A"/>
          </a:solidFill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venir Medium"/>
                <a:cs typeface="Avenir Medium"/>
              </a:rPr>
              <a:t>FARMERS IN 28 COUNTRIES</a:t>
            </a:r>
          </a:p>
          <a:p>
            <a:endParaRPr lang="en-US" sz="2000" b="1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5120" y="1831512"/>
            <a:ext cx="23930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rgbClr val="E3A336"/>
                </a:solidFill>
                <a:latin typeface="Avenir Black"/>
                <a:cs typeface="Avenir Black"/>
              </a:rPr>
              <a:t>71</a:t>
            </a:r>
            <a:endParaRPr lang="en-US" sz="6500" b="1" dirty="0">
              <a:solidFill>
                <a:srgbClr val="E3A336"/>
              </a:solidFill>
              <a:latin typeface="Avenir Black"/>
              <a:cs typeface="Avenir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1891" y="2707529"/>
            <a:ext cx="2629712" cy="1015663"/>
          </a:xfrm>
          <a:prstGeom prst="rect">
            <a:avLst/>
          </a:prstGeom>
          <a:solidFill>
            <a:srgbClr val="E3A336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venir Medium"/>
                <a:cs typeface="Avenir Medium"/>
              </a:rPr>
              <a:t>COUNTRIES GROW, IMPORT AND/OR USE BIOTECH</a:t>
            </a:r>
            <a:endParaRPr lang="en-US" sz="2000" b="1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8261" y="210051"/>
            <a:ext cx="8795737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FFFF"/>
                </a:solidFill>
                <a:latin typeface="Avenir Medium"/>
                <a:cs typeface="Avenir Medium"/>
              </a:rPr>
              <a:t>ASTA supports </a:t>
            </a:r>
            <a:r>
              <a:rPr lang="en-US" dirty="0" smtClean="0">
                <a:solidFill>
                  <a:srgbClr val="FFFFFF"/>
                </a:solidFill>
                <a:latin typeface="Avenir Medium"/>
                <a:cs typeface="Avenir Medium"/>
              </a:rPr>
              <a:t>GMOs and biotechnology as </a:t>
            </a:r>
            <a:r>
              <a:rPr lang="en-US" dirty="0">
                <a:solidFill>
                  <a:srgbClr val="FFFFFF"/>
                </a:solidFill>
                <a:latin typeface="Avenir Medium"/>
                <a:cs typeface="Avenir Medium"/>
              </a:rPr>
              <a:t>part of a wide array of potential tools at the disposal of plant breeders and farmers to address global challenges.</a:t>
            </a:r>
          </a:p>
        </p:txBody>
      </p:sp>
      <p:pic>
        <p:nvPicPr>
          <p:cNvPr id="20" name="Picture 19" descr="ASTA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58" y="5962582"/>
            <a:ext cx="787727" cy="4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ettyImages-922966081.jpg"/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4" t="29318" r="11437" b="4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2370"/>
            <a:ext cx="9143999" cy="1145978"/>
          </a:xfrm>
          <a:prstGeom prst="rect">
            <a:avLst/>
          </a:prstGeom>
          <a:solidFill>
            <a:srgbClr val="2F38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8261" y="210051"/>
            <a:ext cx="8409835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venir Medium"/>
                <a:cs typeface="Avenir Medium"/>
              </a:rPr>
              <a:t>Farmers, consumers, the economy and our environment all positively benefit from GMOs</a:t>
            </a:r>
            <a:endParaRPr lang="en-US" sz="2000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0424" y="1419367"/>
            <a:ext cx="280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8261" y="3583546"/>
            <a:ext cx="42068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Producing More, With Less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Improved Farm Incomes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New Opportunities for </a:t>
            </a:r>
            <a:r>
              <a:rPr lang="en-US" dirty="0" smtClean="0">
                <a:solidFill>
                  <a:schemeClr val="bg1"/>
                </a:solidFill>
                <a:latin typeface="Avenir Medium"/>
                <a:cs typeface="Avenir Medium"/>
              </a:rPr>
              <a:t>Farmers in Developing Countries</a:t>
            </a:r>
            <a:endParaRPr lang="en-US" dirty="0">
              <a:solidFill>
                <a:schemeClr val="bg1"/>
              </a:solidFill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Affordable Food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Fewer Chemical Applications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A Future of Healthier and More Nutritious Food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Improving Water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370"/>
            <a:ext cx="9143999" cy="1145978"/>
          </a:xfrm>
          <a:prstGeom prst="rect">
            <a:avLst/>
          </a:prstGeom>
          <a:solidFill>
            <a:srgbClr val="2F38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4757" y="1937773"/>
            <a:ext cx="1540840" cy="728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28" y="3510040"/>
            <a:ext cx="1429438" cy="984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22880" y="1823606"/>
            <a:ext cx="1708446" cy="956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880" y="1818304"/>
            <a:ext cx="1135570" cy="967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176" y="3510040"/>
            <a:ext cx="1074649" cy="10746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23864" y="5457223"/>
            <a:ext cx="2369998" cy="380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429" y="5412681"/>
            <a:ext cx="2645323" cy="42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88636" y="3510040"/>
            <a:ext cx="1927085" cy="9162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8261" y="210051"/>
            <a:ext cx="8409835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FFFFFF"/>
                </a:solidFill>
                <a:latin typeface="Avenir Medium"/>
                <a:cs typeface="Avenir Medium"/>
              </a:rPr>
              <a:t>ASTA joins many other organizations in confirming that biotech crops are safe for people, animals and the environment.</a:t>
            </a:r>
          </a:p>
        </p:txBody>
      </p:sp>
      <p:pic>
        <p:nvPicPr>
          <p:cNvPr id="16" name="Picture 15" descr="ASTA logo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58" y="5962582"/>
            <a:ext cx="787727" cy="4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" y="4876800"/>
            <a:ext cx="9143999" cy="1981200"/>
          </a:xfrm>
          <a:prstGeom prst="rect">
            <a:avLst/>
          </a:prstGeom>
          <a:solidFill>
            <a:srgbClr val="B52A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F4C5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1192334"/>
            <a:ext cx="9143999" cy="3643073"/>
          </a:xfrm>
          <a:prstGeom prst="rect">
            <a:avLst/>
          </a:prstGeom>
          <a:solidFill>
            <a:srgbClr val="2F4E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370"/>
            <a:ext cx="9143999" cy="1145978"/>
          </a:xfrm>
          <a:prstGeom prst="rect">
            <a:avLst/>
          </a:prstGeom>
          <a:solidFill>
            <a:srgbClr val="2F38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261" y="1517680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Medium"/>
              </a:rPr>
              <a:t>Uniform Rules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venir Medium"/>
                <a:cs typeface="Avenir Roman"/>
              </a:rPr>
              <a:t>ASTA supports the Safe and Accurate Food Labeling Act sponsored by Rep. Mike </a:t>
            </a:r>
            <a:r>
              <a:rPr lang="en-US" dirty="0" err="1" smtClean="0">
                <a:solidFill>
                  <a:schemeClr val="bg1"/>
                </a:solidFill>
                <a:latin typeface="Avenir Medium"/>
                <a:cs typeface="Avenir Roman"/>
              </a:rPr>
              <a:t>Pompeo</a:t>
            </a:r>
            <a:r>
              <a:rPr lang="en-US" dirty="0" smtClean="0">
                <a:solidFill>
                  <a:schemeClr val="bg1"/>
                </a:solidFill>
                <a:latin typeface="Avenir Medium"/>
                <a:cs typeface="Avenir Roman"/>
              </a:rPr>
              <a:t> (R-KS) which would establish a uniform, national system governing labeling of biotech foods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venir Medium"/>
              </a:rPr>
              <a:t>National Certification Program</a:t>
            </a:r>
            <a:endParaRPr lang="en-US" dirty="0" smtClean="0">
              <a:solidFill>
                <a:schemeClr val="bg1"/>
              </a:solidFill>
              <a:latin typeface="Avenir Medium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venir Medium"/>
                <a:cs typeface="Avenir Roman"/>
              </a:rPr>
              <a:t>Allow those that wish to label their products as GMO-Free can do so through a USDA-accredited certification process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venir Medium"/>
              </a:rPr>
              <a:t>Science Based Labeling Standards</a:t>
            </a:r>
            <a:endParaRPr lang="en-US" dirty="0" smtClean="0">
              <a:solidFill>
                <a:schemeClr val="bg1"/>
              </a:solidFill>
              <a:latin typeface="Avenir Medium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venir Medium"/>
                <a:cs typeface="Avenir Roman"/>
              </a:rPr>
              <a:t>Uphold the FDA’s authority to specify special labeling if it believes it is necessary to protect health and safety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venir Medium"/>
                <a:cs typeface="Avenir Roman"/>
              </a:rPr>
              <a:t>Develop a Federal definition of ‘natural’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261" y="210051"/>
            <a:ext cx="8409835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FFFFFF"/>
                </a:solidFill>
                <a:latin typeface="Avenir Medium"/>
                <a:cs typeface="Avenir Medium"/>
              </a:rPr>
              <a:t>Specifically, ASTA supports finding a national solution to the current patchwork of state labeling regulations.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920" y="5126993"/>
            <a:ext cx="782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venir Medium"/>
              </a:rPr>
              <a:t>According to recent studies, consumer grocery costs could rise by $500 annually due to patchwork legislation </a:t>
            </a:r>
            <a:endParaRPr lang="en-US" sz="2800" b="1" dirty="0">
              <a:solidFill>
                <a:schemeClr val="bg1"/>
              </a:solidFill>
              <a:latin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269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5"/>
          <a:stretch/>
        </p:blipFill>
        <p:spPr>
          <a:xfrm>
            <a:off x="0" y="1192334"/>
            <a:ext cx="9144000" cy="56656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2370"/>
            <a:ext cx="9143999" cy="1145978"/>
          </a:xfrm>
          <a:prstGeom prst="rect">
            <a:avLst/>
          </a:prstGeom>
          <a:solidFill>
            <a:srgbClr val="2F38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8261" y="210051"/>
            <a:ext cx="8409835" cy="62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Avenir Medium"/>
                <a:cs typeface="Avenir Medium"/>
              </a:rPr>
              <a:t>Learn More</a:t>
            </a:r>
            <a:endParaRPr lang="en-US" sz="32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261" y="4485513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venir Medium"/>
              </a:rPr>
              <a:t>www.geneticliteracyproject.org</a:t>
            </a:r>
            <a:endParaRPr lang="en-US" b="1" dirty="0" smtClean="0">
              <a:solidFill>
                <a:schemeClr val="bg1"/>
              </a:solidFill>
              <a:latin typeface="Avenir Medium"/>
            </a:endParaRPr>
          </a:p>
          <a:p>
            <a:endParaRPr lang="en-US" b="1" dirty="0">
              <a:solidFill>
                <a:schemeClr val="bg1"/>
              </a:solidFill>
              <a:latin typeface="Avenir Medium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Avenir Medium"/>
              </a:rPr>
              <a:t>www.gmoanswers.com</a:t>
            </a:r>
            <a:endParaRPr lang="en-US" b="1" dirty="0" smtClean="0">
              <a:solidFill>
                <a:schemeClr val="bg1"/>
              </a:solidFill>
              <a:latin typeface="Avenir Medium"/>
            </a:endParaRPr>
          </a:p>
          <a:p>
            <a:endParaRPr lang="en-US" b="1" dirty="0">
              <a:solidFill>
                <a:schemeClr val="bg1"/>
              </a:solidFill>
              <a:latin typeface="Avenir Medium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Avenir Medium"/>
              </a:rPr>
              <a:t>www.biofortified.org</a:t>
            </a:r>
            <a:endParaRPr lang="en-US" dirty="0" smtClean="0">
              <a:solidFill>
                <a:schemeClr val="bg1"/>
              </a:solidFill>
              <a:latin typeface="Avenir Medium"/>
              <a:cs typeface="Avenir Roman"/>
            </a:endParaRPr>
          </a:p>
        </p:txBody>
      </p:sp>
      <p:pic>
        <p:nvPicPr>
          <p:cNvPr id="9" name="Picture 8" descr="ASTA logo 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58" y="5962584"/>
            <a:ext cx="787727" cy="47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20028</TotalTime>
  <Words>258</Words>
  <Application>Microsoft Office PowerPoint</Application>
  <PresentationFormat>On-screen Show (4:3)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Avenir Medium</vt:lpstr>
      <vt:lpstr>Avenir Black</vt:lpstr>
      <vt:lpstr>Calibri</vt:lpstr>
      <vt:lpstr>Avenir Roman</vt:lpstr>
      <vt:lpstr>1_Office Theme</vt:lpstr>
      <vt:lpstr>Custom Design</vt:lpstr>
      <vt:lpstr>Module: GMO Presentation -Provides an update on current GMO messaging (consistent with GMOAnswers) and issues -Audiences: Members, industry allies and policy decision makers - Utility: Used in conjunction with core deck to address questions and explain ASTA’s position on the issues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Global Prairie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Mullett</dc:creator>
  <cp:lastModifiedBy>owner</cp:lastModifiedBy>
  <cp:revision>653</cp:revision>
  <cp:lastPrinted>2015-06-09T20:32:17Z</cp:lastPrinted>
  <dcterms:created xsi:type="dcterms:W3CDTF">2014-11-20T19:42:49Z</dcterms:created>
  <dcterms:modified xsi:type="dcterms:W3CDTF">2016-06-21T22:09:36Z</dcterms:modified>
</cp:coreProperties>
</file>