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78" r:id="rId2"/>
    <p:sldMasterId id="2147483986" r:id="rId3"/>
    <p:sldMasterId id="2147484000" r:id="rId4"/>
  </p:sldMasterIdLst>
  <p:notesMasterIdLst>
    <p:notesMasterId r:id="rId17"/>
  </p:notesMasterIdLst>
  <p:handoutMasterIdLst>
    <p:handoutMasterId r:id="rId18"/>
  </p:handoutMasterIdLst>
  <p:sldIdLst>
    <p:sldId id="632" r:id="rId5"/>
    <p:sldId id="648" r:id="rId6"/>
    <p:sldId id="607" r:id="rId7"/>
    <p:sldId id="643" r:id="rId8"/>
    <p:sldId id="645" r:id="rId9"/>
    <p:sldId id="646" r:id="rId10"/>
    <p:sldId id="647" r:id="rId11"/>
    <p:sldId id="649" r:id="rId12"/>
    <p:sldId id="650" r:id="rId13"/>
    <p:sldId id="586" r:id="rId14"/>
    <p:sldId id="631" r:id="rId15"/>
    <p:sldId id="600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81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33399"/>
    <a:srgbClr val="9E0000"/>
    <a:srgbClr val="DDF0C8"/>
    <a:srgbClr val="BAE18F"/>
    <a:srgbClr val="008000"/>
    <a:srgbClr val="000000"/>
    <a:srgbClr val="29910D"/>
    <a:srgbClr val="2FA60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57094" autoAdjust="0"/>
  </p:normalViewPr>
  <p:slideViewPr>
    <p:cSldViewPr snapToGrid="0">
      <p:cViewPr varScale="1">
        <p:scale>
          <a:sx n="69" d="100"/>
          <a:sy n="69" d="100"/>
        </p:scale>
        <p:origin x="1212" y="52"/>
      </p:cViewPr>
      <p:guideLst>
        <p:guide orient="horz" pos="4281"/>
        <p:guide pos="5759"/>
      </p:guideLst>
    </p:cSldViewPr>
  </p:slideViewPr>
  <p:outlineViewPr>
    <p:cViewPr>
      <p:scale>
        <a:sx n="33" d="100"/>
        <a:sy n="33" d="100"/>
      </p:scale>
      <p:origin x="44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4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617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12081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617" y="912081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8B1D91-9692-48C1-82AA-DCB466D69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75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7" y="1"/>
            <a:ext cx="3170583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692" y="4561226"/>
            <a:ext cx="5363818" cy="432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81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7" y="912081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0" tIns="48326" rIns="96650" bIns="483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AC7AA82-E8AE-4483-A767-9AB2E6510E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38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not interested in plant pathogen strain harmonization?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7AA82-E8AE-4483-A767-9AB2E6510E4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0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r>
              <a:rPr lang="en-US" baseline="0" dirty="0" smtClean="0"/>
              <a:t> s</a:t>
            </a:r>
            <a:r>
              <a:rPr lang="en-US" dirty="0" smtClean="0"/>
              <a:t>trains in research programs</a:t>
            </a:r>
          </a:p>
          <a:p>
            <a:r>
              <a:rPr lang="en-US" dirty="0" smtClean="0"/>
              <a:t>Standard for strain identification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7AA82-E8AE-4483-A767-9AB2E6510E4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1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C7AA82-E8AE-4483-A767-9AB2E6510E4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5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6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12.bin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png"/><Relationship Id="rId4" Type="http://schemas.openxmlformats.org/officeDocument/2006/relationships/oleObject" Target="../embeddings/oleObject10.bin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bc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33400"/>
            <a:ext cx="914400" cy="900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7" name="Bitmap Image" r:id="rId4" imgW="4023709" imgH="548688" progId="PBrush">
                  <p:embed/>
                </p:oleObj>
              </mc:Choice>
              <mc:Fallback>
                <p:oleObj name="Bitmap Image" r:id="rId4" imgW="4023709" imgH="548688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8" name="Bitmap Image" r:id="rId6" imgW="4023709" imgH="548688" progId="PBrush">
                  <p:embed/>
                </p:oleObj>
              </mc:Choice>
              <mc:Fallback>
                <p:oleObj name="Bitmap Image" r:id="rId6" imgW="4023709" imgH="54868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9" name="Bitmap Image" r:id="rId7" imgW="4023709" imgH="548688" progId="PBrush">
                  <p:embed/>
                </p:oleObj>
              </mc:Choice>
              <mc:Fallback>
                <p:oleObj name="Bitmap Image" r:id="rId7" imgW="4023709" imgH="548688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1FD1-1B6F-4145-984C-A34028F21F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9F56-F4C3-4CA4-8FCC-AED10388D1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4F10-E96B-4676-BE61-6AC933CF3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6108-83D2-49A1-918F-A54CF9C25A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EF40-C9A4-4F9D-AEEB-5D845ADAE8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B0E85-1F4B-4AE6-BC54-2EABF012CCD6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763-46D3-4671-9EBD-9EE7EA80E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254D-9122-4997-9110-BB9AE26B128A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BF014-EADE-4C41-84B8-A7CF11B8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0144-26FC-464B-87BF-E7C8ABEFC2C6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8629-8F26-4133-9988-EE2BEBC76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84B4-5D40-481B-B2F7-91A589CF3D46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F5EF3-E32A-4C5B-BB32-672565E89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F5FDE-6CCE-42D8-8099-7E4433BFB90E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D8D02-7FBB-4C46-8CF1-4D438D609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AAE2-773D-4117-9FBE-C72568C404A2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247D-CD17-4833-A34E-648983105C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800"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2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EBBE-A53F-49C8-892C-D951D1E6E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5BC0-F39C-4A0F-8942-0F0580384133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C04B-BAB1-44EB-99EA-0581F6B47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EC63D-DF3D-4B88-AACA-A404A56295F5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DDEC-A479-43FC-929F-D2D62C14CE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6B1D-F0DB-4793-BB75-6D803E607C42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D210B-0B3D-4640-A21E-A8F027C4F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55C8-55EB-4B8C-914D-B3B596404F88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82BB-62DF-484D-BF07-0CAF6C381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FADB0-6E24-47F3-BE0C-36E9B95E1B79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88F8-64FE-41B1-B09E-38AC96A98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bc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33400"/>
            <a:ext cx="914400" cy="900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5" name="Bitmap Image" r:id="rId4" imgW="4023709" imgH="548688" progId="PBrush">
                  <p:embed/>
                </p:oleObj>
              </mc:Choice>
              <mc:Fallback>
                <p:oleObj name="Bitmap Image" r:id="rId4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6" name="Bitmap Image" r:id="rId6" imgW="4023709" imgH="548688" progId="PBrush">
                  <p:embed/>
                </p:oleObj>
              </mc:Choice>
              <mc:Fallback>
                <p:oleObj name="Bitmap Image" r:id="rId6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7" name="Bitmap Image" r:id="rId7" imgW="4023709" imgH="548688" progId="PBrush">
                  <p:embed/>
                </p:oleObj>
              </mc:Choice>
              <mc:Fallback>
                <p:oleObj name="Bitmap Image" r:id="rId7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1FD1-1B6F-4145-984C-A34028F2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66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EBBE-A53F-49C8-892C-D951D1E6E1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524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EA4A-095E-407F-BA77-2F7BDE8FB4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7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9C4E-3D4E-443D-AB02-5B3F3AD43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89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D6306-891C-429D-A7D1-23BB99CF3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EA4A-095E-407F-BA77-2F7BDE8FB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A64B-1072-4F09-B04E-11DA6D250F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0CFF-55DF-472E-A295-2F071BCFCD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04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B3B7-1CD8-4329-858A-8989D0E59C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325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0839-CAE1-4C4B-AA96-12458059DD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38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9F56-F4C3-4CA4-8FCC-AED10388D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460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4F10-E96B-4676-BE61-6AC933CF3D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7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6108-83D2-49A1-918F-A54CF9C25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89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EF40-C9A4-4F9D-AEEB-5D845ADAE8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04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bclog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533400"/>
            <a:ext cx="914400" cy="90011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6" name="Bitmap Image" r:id="rId4" imgW="4023709" imgH="548688" progId="PBrush">
                  <p:embed/>
                </p:oleObj>
              </mc:Choice>
              <mc:Fallback>
                <p:oleObj name="Bitmap Image" r:id="rId4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7" name="Bitmap Image" r:id="rId6" imgW="4023709" imgH="548688" progId="PBrush">
                  <p:embed/>
                </p:oleObj>
              </mc:Choice>
              <mc:Fallback>
                <p:oleObj name="Bitmap Image" r:id="rId6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1600200" y="533400"/>
          <a:ext cx="67818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8" name="Bitmap Image" r:id="rId7" imgW="4023709" imgH="548688" progId="PBrush">
                  <p:embed/>
                </p:oleObj>
              </mc:Choice>
              <mc:Fallback>
                <p:oleObj name="Bitmap Image" r:id="rId7" imgW="4023709" imgH="54868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"/>
                        <a:ext cx="67818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1FD1-1B6F-4145-984C-A34028F21F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79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0EBBE-A53F-49C8-892C-D951D1E6E1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9C4E-3D4E-443D-AB02-5B3F3AD438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AEA4A-095E-407F-BA77-2F7BDE8FB4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142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99C4E-3D4E-443D-AB02-5B3F3AD438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D6306-891C-429D-A7D1-23BB99CF35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583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A64B-1072-4F09-B04E-11DA6D250F7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655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0CFF-55DF-472E-A295-2F071BCFCD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96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B3B7-1CD8-4329-858A-8989D0E59C1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89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0839-CAE1-4C4B-AA96-12458059DD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56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F9F56-F4C3-4CA4-8FCC-AED10388D13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982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4F10-E96B-4676-BE61-6AC933CF3D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47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16108-83D2-49A1-918F-A54CF9C25A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6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D6306-891C-429D-A7D1-23BB99CF35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4478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4478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5814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EF40-C9A4-4F9D-AEEB-5D845ADAE8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0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A64B-1072-4F09-B04E-11DA6D250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0CFF-55DF-472E-A295-2F071BCFC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B3B7-1CD8-4329-858A-8989D0E59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70839-CAE1-4C4B-AA96-12458059DD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vmlDrawing" Target="../drawings/vmlDrawing5.v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3C396D-D8DE-4B74-B81B-CEBBA3262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5" descr="sbclogo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8600" y="227013"/>
            <a:ext cx="609600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990600" y="152400"/>
            <a:ext cx="0" cy="6553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2400" y="1371600"/>
          <a:ext cx="6524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Bitmap Image" r:id="rId17" imgW="541067" imgH="3696020" progId="PBrush">
                  <p:embed/>
                </p:oleObj>
              </mc:Choice>
              <mc:Fallback>
                <p:oleObj name="Bitmap Image" r:id="rId17" imgW="541067" imgH="3696020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6524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C0171C6-AAD4-499E-9846-5C423AFC629B}" type="datetimeFigureOut">
              <a:rPr lang="en-US"/>
              <a:pPr>
                <a:defRPr/>
              </a:pPr>
              <a:t>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E4F201E-5CBC-4EA9-8BFF-8185D3F1F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3C396D-D8DE-4B74-B81B-CEBBA32628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1" name="Picture 5" descr="sbclogo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8600" y="227013"/>
            <a:ext cx="609600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990600" y="152400"/>
            <a:ext cx="0" cy="6553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2400" y="1371600"/>
          <a:ext cx="6524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23" name="Bitmap Image" r:id="rId17" imgW="541067" imgH="3696020" progId="PBrush">
                  <p:embed/>
                </p:oleObj>
              </mc:Choice>
              <mc:Fallback>
                <p:oleObj name="Bitmap Image" r:id="rId17" imgW="541067" imgH="369602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6524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35548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4478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13C396D-D8DE-4B74-B81B-CEBBA326288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1" name="Picture 5" descr="sbclogo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228600" y="227013"/>
            <a:ext cx="609600" cy="60007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210950" name="Line 6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3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0952" name="Line 8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0953" name="Line 9"/>
          <p:cNvSpPr>
            <a:spLocks noChangeShapeType="1"/>
          </p:cNvSpPr>
          <p:nvPr/>
        </p:nvSpPr>
        <p:spPr bwMode="auto">
          <a:xfrm>
            <a:off x="990600" y="152400"/>
            <a:ext cx="0" cy="655320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0954" name="Line 10"/>
          <p:cNvSpPr>
            <a:spLocks noChangeShapeType="1"/>
          </p:cNvSpPr>
          <p:nvPr/>
        </p:nvSpPr>
        <p:spPr bwMode="auto">
          <a:xfrm>
            <a:off x="152400" y="990600"/>
            <a:ext cx="87630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52400" y="1371600"/>
          <a:ext cx="6524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4" name="Bitmap Image" r:id="rId17" imgW="541067" imgH="3696020" progId="PBrush">
                  <p:embed/>
                </p:oleObj>
              </mc:Choice>
              <mc:Fallback>
                <p:oleObj name="Bitmap Image" r:id="rId17" imgW="541067" imgH="369602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6524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49313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­"/>
        <a:defRPr sz="2000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vmlDrawing" Target="../drawings/vmlDrawing7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ingdiseases.ucanr.edu/" TargetMode="External"/><Relationship Id="rId2" Type="http://schemas.openxmlformats.org/officeDocument/2006/relationships/hyperlink" Target="http://www.cppsi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1178591"/>
            <a:ext cx="7718612" cy="4892138"/>
          </a:xfrm>
        </p:spPr>
        <p:txBody>
          <a:bodyPr/>
          <a:lstStyle/>
          <a:p>
            <a:pPr marL="0" indent="0" algn="r">
              <a:buNone/>
            </a:pPr>
            <a:r>
              <a:rPr lang="en-US" sz="4400" b="1" dirty="0" smtClean="0"/>
              <a:t>Collaboration for Plant Pathogen Strain Identification - CPPSI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r">
              <a:buNone/>
            </a:pPr>
            <a:r>
              <a:rPr lang="en-US" sz="2000" dirty="0" smtClean="0">
                <a:ea typeface="Times New Roman"/>
                <a:cs typeface="Times New Roman"/>
              </a:rPr>
              <a:t>A science-based, vegetable seed industry initiative to standardize the identification of plant pathogen strains and races based on sets of host differentials and reference plant pathogen strains</a:t>
            </a:r>
          </a:p>
          <a:p>
            <a:pPr marL="0" indent="0" algn="r">
              <a:buNone/>
            </a:pPr>
            <a:endParaRPr lang="en-US" sz="2000" dirty="0" smtClean="0"/>
          </a:p>
          <a:p>
            <a:pPr marL="0" indent="0" algn="r">
              <a:buNone/>
            </a:pPr>
            <a:endParaRPr lang="en-US" sz="1400" dirty="0" smtClean="0"/>
          </a:p>
          <a:p>
            <a:pPr marL="0" indent="0" algn="r">
              <a:buNone/>
            </a:pPr>
            <a:r>
              <a:rPr lang="en-US" sz="1400" dirty="0" smtClean="0"/>
              <a:t>Phyllis Himmel, Ph.D. Director, CPPSI</a:t>
            </a:r>
          </a:p>
          <a:p>
            <a:pPr marL="0" indent="0" algn="r">
              <a:buNone/>
            </a:pPr>
            <a:r>
              <a:rPr lang="en-US" sz="1400" dirty="0" smtClean="0"/>
              <a:t>Seed Biotechnology Center</a:t>
            </a:r>
          </a:p>
          <a:p>
            <a:pPr marL="0" indent="0" algn="r">
              <a:buNone/>
            </a:pPr>
            <a:r>
              <a:rPr lang="en-US" sz="1400" dirty="0" smtClean="0"/>
              <a:t>University of California at Davis CA</a:t>
            </a:r>
          </a:p>
          <a:p>
            <a:pPr marL="0" indent="0" algn="r">
              <a:buNone/>
            </a:pPr>
            <a:endParaRPr lang="en-US" sz="1400" dirty="0" smtClean="0"/>
          </a:p>
        </p:txBody>
      </p:sp>
      <p:pic>
        <p:nvPicPr>
          <p:cNvPr id="63490" name="Picture 2" descr="C:\Users\szwebste\Pictures\Dept and SBC\logos-headers-seals\Dept PS CA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809610"/>
            <a:ext cx="4020951" cy="9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9972"/>
            <a:ext cx="1790700" cy="84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6248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0" i="0" dirty="0" smtClean="0"/>
              <a:t>CPPSI Working Group Members</a:t>
            </a:r>
            <a:endParaRPr lang="en-US" sz="3600" b="0" i="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1066800" y="1380698"/>
            <a:ext cx="7488725" cy="4820597"/>
          </a:xfrm>
        </p:spPr>
        <p:txBody>
          <a:bodyPr>
            <a:normAutofit fontScale="92500" lnSpcReduction="10000"/>
          </a:bodyPr>
          <a:lstStyle/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Phyllis Himmel (Chair) – UC Davis – Seed Biotechnology Center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FF0000"/>
                </a:solidFill>
                <a:latin typeface="Verdana"/>
              </a:rPr>
              <a:t>Elisabetta Vivoda </a:t>
            </a: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– VoloAgri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Verdana"/>
              </a:rPr>
              <a:t>Kishor Bhattarai </a:t>
            </a:r>
            <a:r>
              <a:rPr lang="en-US" altLang="en-US" sz="1800" dirty="0" smtClean="0">
                <a:solidFill>
                  <a:srgbClr val="333399"/>
                </a:solidFill>
                <a:latin typeface="Verdana"/>
              </a:rPr>
              <a:t>– HM Clause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Craig Sandlin - Syngenta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Lindsey du Toit – Washing State University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Kimberly Webb – USDA ARS, Phytopathology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Stephanie Greene - USDA ARS, Plant Genetic Resources Conservation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Staci Rosenberger– Monsanto Vegetable Seeds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FF0000"/>
                </a:solidFill>
                <a:latin typeface="Verdana"/>
              </a:rPr>
              <a:t>Jessica Koczan </a:t>
            </a: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– Monsanto Vegetable Seeds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Nicki Philips – Enza Zaden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Phil Brown – Sakata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dirty="0" smtClean="0">
                <a:solidFill>
                  <a:srgbClr val="FF0000"/>
                </a:solidFill>
                <a:latin typeface="Verdana"/>
              </a:rPr>
              <a:t>Marco Bello </a:t>
            </a:r>
            <a:r>
              <a:rPr lang="en-US" altLang="en-US" sz="1800" dirty="0" smtClean="0">
                <a:solidFill>
                  <a:srgbClr val="333399"/>
                </a:solidFill>
                <a:latin typeface="Verdana"/>
              </a:rPr>
              <a:t>– Sakata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FF0000"/>
                </a:solidFill>
                <a:latin typeface="Verdana"/>
              </a:rPr>
              <a:t>Surendranath Baliji</a:t>
            </a: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 – Bayer Crop Sciences Vegetable Seeds</a:t>
            </a:r>
          </a:p>
          <a:p>
            <a:pPr marL="285750" indent="-285750" fontAlgn="base">
              <a:spcBef>
                <a:spcPts val="0"/>
              </a:spcBef>
              <a:spcAft>
                <a:spcPts val="600"/>
              </a:spcAft>
              <a:buClrTx/>
              <a:buSzPct val="150000"/>
              <a:buFont typeface="Arial" panose="020B0604020202020204" pitchFamily="34" charset="0"/>
              <a:buChar char="•"/>
            </a:pPr>
            <a:r>
              <a:rPr lang="en-US" altLang="en-US" sz="1800" kern="0" dirty="0" smtClean="0">
                <a:solidFill>
                  <a:srgbClr val="333399"/>
                </a:solidFill>
                <a:latin typeface="Verdana"/>
              </a:rPr>
              <a:t>Catalina Cespedes – Bayer Crop Sciences Vegetable Seeds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6478" y="163773"/>
            <a:ext cx="750626" cy="73697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CPPSI 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seven vegetable seed company founding supporters – Advisory Council</a:t>
            </a:r>
          </a:p>
          <a:p>
            <a:pPr lvl="1"/>
            <a:r>
              <a:rPr lang="en-US" dirty="0" smtClean="0"/>
              <a:t>Bayer</a:t>
            </a:r>
          </a:p>
          <a:p>
            <a:pPr lvl="1"/>
            <a:r>
              <a:rPr lang="en-US" dirty="0" smtClean="0"/>
              <a:t>Enza Zaden</a:t>
            </a:r>
          </a:p>
          <a:p>
            <a:pPr lvl="1"/>
            <a:r>
              <a:rPr lang="en-US" dirty="0" smtClean="0"/>
              <a:t>HM Clause</a:t>
            </a:r>
          </a:p>
          <a:p>
            <a:pPr lvl="1"/>
            <a:r>
              <a:rPr lang="en-US" dirty="0" smtClean="0"/>
              <a:t>Monsanto</a:t>
            </a:r>
          </a:p>
          <a:p>
            <a:pPr lvl="1"/>
            <a:r>
              <a:rPr lang="en-US" dirty="0" smtClean="0"/>
              <a:t>Rijk Zwaan</a:t>
            </a:r>
          </a:p>
          <a:p>
            <a:pPr lvl="1"/>
            <a:r>
              <a:rPr lang="en-US" dirty="0" smtClean="0"/>
              <a:t>Sakata</a:t>
            </a:r>
          </a:p>
          <a:p>
            <a:pPr lvl="1"/>
            <a:r>
              <a:rPr lang="en-US" dirty="0" smtClean="0"/>
              <a:t>Syngenta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3" y="182611"/>
            <a:ext cx="755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6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324957"/>
              </p:ext>
            </p:extLst>
          </p:nvPr>
        </p:nvGraphicFramePr>
        <p:xfrm>
          <a:off x="2211185" y="2157257"/>
          <a:ext cx="5719158" cy="3217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9" name="Acrobat Document" r:id="rId5" imgW="3962203" imgH="2228850" progId="Acrobat.Document.11">
                  <p:embed/>
                </p:oleObj>
              </mc:Choice>
              <mc:Fallback>
                <p:oleObj name="Acrobat Document" r:id="rId5" imgW="3962203" imgH="222885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1185" y="2157257"/>
                        <a:ext cx="5719158" cy="3217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 descr="C:\Users\szwebste\Pictures\Dept and SBC\logos-headers-seals\Dept PS CA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809610"/>
            <a:ext cx="4020951" cy="91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190625"/>
            <a:ext cx="7755714" cy="858765"/>
          </a:xfrm>
        </p:spPr>
        <p:txBody>
          <a:bodyPr/>
          <a:lstStyle/>
          <a:p>
            <a:r>
              <a:rPr lang="en-US" sz="4400" dirty="0" smtClean="0">
                <a:solidFill>
                  <a:schemeClr val="bg2"/>
                </a:solidFill>
              </a:rPr>
              <a:t>Thank you!</a:t>
            </a:r>
            <a:endParaRPr lang="en-US" sz="4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6522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CPPSI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034" y="1343296"/>
            <a:ext cx="7889966" cy="5340137"/>
          </a:xfrm>
        </p:spPr>
        <p:txBody>
          <a:bodyPr/>
          <a:lstStyle/>
          <a:p>
            <a:pPr lvl="0"/>
            <a:r>
              <a:rPr lang="en-US" dirty="0" smtClean="0"/>
              <a:t>Develop </a:t>
            </a:r>
            <a:r>
              <a:rPr lang="en-US" dirty="0"/>
              <a:t>the round two differential host sets: lettuce Downy mildew, tomato and pepper TSWV, watermelon Fusarium wilt</a:t>
            </a:r>
          </a:p>
          <a:p>
            <a:pPr lvl="0"/>
            <a:r>
              <a:rPr lang="en-US" dirty="0" smtClean="0"/>
              <a:t>Plan for the round three differential host sets: </a:t>
            </a:r>
            <a:r>
              <a:rPr lang="en-US" dirty="0"/>
              <a:t>melon </a:t>
            </a:r>
            <a:r>
              <a:rPr lang="en-US" dirty="0" smtClean="0"/>
              <a:t>Powdery </a:t>
            </a:r>
            <a:r>
              <a:rPr lang="en-US" dirty="0"/>
              <a:t>mildew, tomato Fusarium wilt and Root knot nematode</a:t>
            </a:r>
          </a:p>
          <a:p>
            <a:pPr lvl="0"/>
            <a:r>
              <a:rPr lang="en-US" dirty="0"/>
              <a:t>Continued outreach to grow CPPSI awareness, for </a:t>
            </a:r>
            <a:r>
              <a:rPr lang="en-US" dirty="0" smtClean="0"/>
              <a:t>continued funding </a:t>
            </a:r>
            <a:r>
              <a:rPr lang="en-US" dirty="0"/>
              <a:t>and new members</a:t>
            </a:r>
          </a:p>
          <a:p>
            <a:pPr lvl="0"/>
            <a:r>
              <a:rPr lang="en-US" dirty="0"/>
              <a:t>Develop and distribute an expanded CPPSI vision </a:t>
            </a:r>
            <a:r>
              <a:rPr lang="en-US" dirty="0" smtClean="0"/>
              <a:t>document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Harmores </a:t>
            </a:r>
            <a:r>
              <a:rPr lang="en-US" dirty="0"/>
              <a:t>3 planning and </a:t>
            </a:r>
            <a:r>
              <a:rPr lang="en-US" dirty="0" smtClean="0"/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ISF </a:t>
            </a:r>
            <a:r>
              <a:rPr lang="en-US" dirty="0"/>
              <a:t>DRT WG </a:t>
            </a:r>
            <a:r>
              <a:rPr lang="en-US" dirty="0" smtClean="0"/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Emerging diseases website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Facilitate distribution of ISHI reference materials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8540"/>
            <a:ext cx="7772400" cy="609600"/>
          </a:xfrm>
        </p:spPr>
        <p:txBody>
          <a:bodyPr/>
          <a:lstStyle/>
          <a:p>
            <a:r>
              <a:rPr lang="en-US" dirty="0" smtClean="0"/>
              <a:t>Criteria for the development of new pathogen systems into differential host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resistance system is important to the seed industry</a:t>
            </a:r>
          </a:p>
          <a:p>
            <a:r>
              <a:rPr lang="en-US" dirty="0" smtClean="0"/>
              <a:t>Claims of disease resistance are made in commercial varieties</a:t>
            </a:r>
          </a:p>
          <a:p>
            <a:r>
              <a:rPr lang="en-US" dirty="0" smtClean="0"/>
              <a:t>Resistance is characterized and published</a:t>
            </a:r>
          </a:p>
          <a:p>
            <a:r>
              <a:rPr lang="en-US" dirty="0" smtClean="0"/>
              <a:t>No additional confounding factors in expression of resistance</a:t>
            </a:r>
          </a:p>
          <a:p>
            <a:r>
              <a:rPr lang="en-US" dirty="0" smtClean="0"/>
              <a:t>MTA possible if targeted gene is in commercial hybrid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7" y="196258"/>
            <a:ext cx="75565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4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Currently Available </a:t>
            </a:r>
            <a:r>
              <a:rPr lang="en-US" dirty="0" smtClean="0"/>
              <a:t>Sets: Nagoya Protocol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Fusarium wilt of melon</a:t>
            </a:r>
            <a:endParaRPr lang="es-ES_tradnl" sz="2400" dirty="0"/>
          </a:p>
          <a:p>
            <a:pPr lvl="1"/>
            <a:r>
              <a:rPr lang="es-ES_tradnl" sz="2600" dirty="0"/>
              <a:t> </a:t>
            </a:r>
            <a:r>
              <a:rPr lang="es-ES_tradnl" i="1" dirty="0"/>
              <a:t>Fusarium oxysporum </a:t>
            </a:r>
            <a:r>
              <a:rPr lang="es-ES_tradnl" dirty="0"/>
              <a:t>f. sp. </a:t>
            </a:r>
            <a:r>
              <a:rPr lang="es-ES_tradnl" i="1" dirty="0"/>
              <a:t>melonis </a:t>
            </a:r>
            <a:endParaRPr lang="en-US" dirty="0" smtClean="0"/>
          </a:p>
          <a:p>
            <a:r>
              <a:rPr lang="en-US" dirty="0" smtClean="0"/>
              <a:t>Bacterial spot of pepper</a:t>
            </a:r>
            <a:endParaRPr lang="es-ES_tradnl" sz="2400" dirty="0"/>
          </a:p>
          <a:p>
            <a:pPr lvl="1"/>
            <a:r>
              <a:rPr lang="es-ES_tradnl" i="1" dirty="0" smtClean="0"/>
              <a:t>Xanthomonas </a:t>
            </a:r>
            <a:r>
              <a:rPr lang="es-ES_tradnl" i="1" dirty="0"/>
              <a:t>euvesicatoria </a:t>
            </a:r>
            <a:endParaRPr lang="en-US" dirty="0" smtClean="0"/>
          </a:p>
          <a:p>
            <a:r>
              <a:rPr lang="en-US" dirty="0" smtClean="0"/>
              <a:t>Tomato mosaic</a:t>
            </a:r>
          </a:p>
          <a:p>
            <a:pPr lvl="1"/>
            <a:r>
              <a:rPr lang="en-US" i="1" dirty="0" smtClean="0"/>
              <a:t>Tomato mosaic virus</a:t>
            </a:r>
          </a:p>
          <a:p>
            <a:r>
              <a:rPr lang="en-US" dirty="0" smtClean="0"/>
              <a:t>Spinach downy mildew</a:t>
            </a:r>
            <a:endParaRPr lang="es-ES_tradnl" dirty="0"/>
          </a:p>
          <a:p>
            <a:pPr lvl="1"/>
            <a:r>
              <a:rPr lang="it-IT" dirty="0"/>
              <a:t> </a:t>
            </a:r>
            <a:r>
              <a:rPr lang="it-IT" i="1" dirty="0"/>
              <a:t>Peronospora farinosa </a:t>
            </a:r>
            <a:r>
              <a:rPr lang="it-IT" dirty="0"/>
              <a:t>f. sp. </a:t>
            </a:r>
            <a:r>
              <a:rPr lang="it-IT" i="1" dirty="0"/>
              <a:t>spinaciae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322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057" y="153785"/>
            <a:ext cx="8882149" cy="609600"/>
          </a:xfrm>
        </p:spPr>
        <p:txBody>
          <a:bodyPr/>
          <a:lstStyle/>
          <a:p>
            <a:r>
              <a:rPr lang="en-US" sz="2600" dirty="0" smtClean="0"/>
              <a:t>Progress on New Differential Sets in Development: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14055"/>
            <a:ext cx="7010400" cy="4114800"/>
          </a:xfrm>
        </p:spPr>
        <p:txBody>
          <a:bodyPr/>
          <a:lstStyle/>
          <a:p>
            <a:r>
              <a:rPr lang="en-US" dirty="0" smtClean="0"/>
              <a:t>2016</a:t>
            </a:r>
            <a:r>
              <a:rPr lang="en-US" dirty="0" smtClean="0"/>
              <a:t>: September 2017</a:t>
            </a:r>
            <a:endParaRPr lang="en-US" dirty="0" smtClean="0"/>
          </a:p>
          <a:p>
            <a:pPr lvl="1"/>
            <a:r>
              <a:rPr lang="en-US" dirty="0" smtClean="0"/>
              <a:t>Fusarium wilt of watermelon </a:t>
            </a:r>
          </a:p>
          <a:p>
            <a:pPr lvl="1"/>
            <a:r>
              <a:rPr lang="en-US" dirty="0" smtClean="0"/>
              <a:t>Downy mildew of lettuce</a:t>
            </a:r>
          </a:p>
          <a:p>
            <a:pPr lvl="1"/>
            <a:r>
              <a:rPr lang="en-US" dirty="0" smtClean="0"/>
              <a:t>TSWV of pepper</a:t>
            </a:r>
          </a:p>
          <a:p>
            <a:pPr lvl="1"/>
            <a:r>
              <a:rPr lang="en-US" dirty="0" smtClean="0"/>
              <a:t>TSWV of tomato</a:t>
            </a:r>
          </a:p>
          <a:p>
            <a:r>
              <a:rPr lang="en-US" dirty="0" smtClean="0"/>
              <a:t>2017</a:t>
            </a:r>
            <a:r>
              <a:rPr lang="en-US" dirty="0" smtClean="0"/>
              <a:t>: December 2018</a:t>
            </a:r>
            <a:endParaRPr lang="en-US" dirty="0" smtClean="0"/>
          </a:p>
          <a:p>
            <a:pPr lvl="1"/>
            <a:r>
              <a:rPr lang="en-US" dirty="0" smtClean="0"/>
              <a:t>Powdery </a:t>
            </a:r>
            <a:r>
              <a:rPr lang="en-US" dirty="0" smtClean="0"/>
              <a:t>mildew of melon</a:t>
            </a:r>
          </a:p>
          <a:p>
            <a:pPr lvl="1"/>
            <a:r>
              <a:rPr lang="en-US" dirty="0" smtClean="0"/>
              <a:t>Fusarium wilt of tomato</a:t>
            </a:r>
          </a:p>
          <a:p>
            <a:pPr lvl="1"/>
            <a:r>
              <a:rPr lang="en-US" dirty="0" smtClean="0"/>
              <a:t>Root knot nematode of tomato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39487"/>
            <a:ext cx="7467600" cy="4924367"/>
          </a:xfrm>
        </p:spPr>
        <p:txBody>
          <a:bodyPr/>
          <a:lstStyle/>
          <a:p>
            <a:r>
              <a:rPr lang="en-US" dirty="0" smtClean="0"/>
              <a:t>Midway through the initial three year funding commitment from founding sponsors</a:t>
            </a:r>
          </a:p>
          <a:p>
            <a:r>
              <a:rPr lang="en-US" dirty="0" smtClean="0"/>
              <a:t>Recruiting new members</a:t>
            </a:r>
          </a:p>
          <a:p>
            <a:r>
              <a:rPr lang="en-US" dirty="0" smtClean="0"/>
              <a:t>Securing </a:t>
            </a:r>
            <a:r>
              <a:rPr lang="en-US" dirty="0" smtClean="0"/>
              <a:t>commitments for renewed </a:t>
            </a:r>
            <a:r>
              <a:rPr lang="en-US" dirty="0" smtClean="0"/>
              <a:t>3 year membership</a:t>
            </a:r>
          </a:p>
          <a:p>
            <a:r>
              <a:rPr lang="en-US" dirty="0" smtClean="0"/>
              <a:t>Submitted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CDFA SCBG proposal for 3 years of funding in support of continued CPPSI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growth</a:t>
            </a:r>
          </a:p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UC Davis for approval to start charging nonmembers for differentials and reference strains and for interested parties to post their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CPPSI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website</a:t>
            </a:r>
          </a:p>
          <a:p>
            <a:pPr lvl="0"/>
            <a:r>
              <a:rPr lang="en-US" dirty="0"/>
              <a:t>WG to develop funding model – ID sustainable </a:t>
            </a:r>
            <a:r>
              <a:rPr lang="en-US" dirty="0" smtClean="0"/>
              <a:t>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295" y="1215041"/>
            <a:ext cx="7446818" cy="5493329"/>
          </a:xfrm>
        </p:spPr>
        <p:txBody>
          <a:bodyPr>
            <a:noAutofit/>
          </a:bodyPr>
          <a:lstStyle/>
          <a:p>
            <a:r>
              <a:rPr lang="en-US" sz="2000" dirty="0" smtClean="0"/>
              <a:t>Since January 2013, 277 differential host sets and reference pathogen strains distributed</a:t>
            </a:r>
          </a:p>
          <a:p>
            <a:pPr lvl="1"/>
            <a:r>
              <a:rPr lang="en-US" sz="1400" dirty="0" smtClean="0"/>
              <a:t>Distribution is global with 44% orders from within US</a:t>
            </a:r>
          </a:p>
          <a:p>
            <a:r>
              <a:rPr lang="en-US" sz="2000" dirty="0" smtClean="0"/>
              <a:t>March 2016 tracking visitors to </a:t>
            </a:r>
            <a:r>
              <a:rPr lang="en-US" sz="2000" dirty="0" smtClean="0">
                <a:hlinkClick r:id="rId2"/>
              </a:rPr>
              <a:t>www.cppsi.org</a:t>
            </a:r>
            <a:r>
              <a:rPr lang="en-US" sz="2000" dirty="0" smtClean="0"/>
              <a:t>: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747 CPPSI website visitors have viewed 2,544 site pages and 38% are returning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visitors</a:t>
            </a:r>
          </a:p>
          <a:p>
            <a:pPr lvl="0"/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CPPSI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members participated in the ISF Disease Resistance Terminology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revision, strain coding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/>
              <a:t>CPPSI will develop, administer and coordinate a website that will pool information and resources about new and re-emerging plant diseases and pathogen strains: </a:t>
            </a:r>
            <a:r>
              <a:rPr lang="en-US" sz="2000" u="sng" dirty="0">
                <a:hlinkClick r:id="rId3"/>
              </a:rPr>
              <a:t>www.emergingdiseases.ucanr.edu</a:t>
            </a:r>
            <a:r>
              <a:rPr lang="en-US" sz="2000" dirty="0"/>
              <a:t>   </a:t>
            </a:r>
          </a:p>
          <a:p>
            <a:pPr lvl="1"/>
            <a:r>
              <a:rPr lang="en-US" sz="1400" dirty="0"/>
              <a:t>Available only to CPPSI members, Farm Advisors, Extension Agents and university scientists working in the areas of plant diseases, seed pathology and plant sciences. </a:t>
            </a:r>
          </a:p>
          <a:p>
            <a:pPr lvl="1"/>
            <a:r>
              <a:rPr lang="en-US" sz="1400" dirty="0"/>
              <a:t>A perk of CPPSI </a:t>
            </a:r>
            <a:r>
              <a:rPr lang="en-US" sz="1400" dirty="0" smtClean="0"/>
              <a:t>membership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8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295" y="1215042"/>
            <a:ext cx="7446818" cy="5086004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Comparative testing of current reference plant pathogen strains is under way with Naktuinbouw and GEVES-MATREF: Tomato Fusarium wilt and ToMV (underway), TSWV (planned) and Fulvia fulva (planned)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Articles </a:t>
            </a:r>
            <a:r>
              <a:rPr lang="en-US" sz="2000" dirty="0"/>
              <a:t>about CPPSI were published in Seed Today, Seed World and on </a:t>
            </a:r>
            <a:r>
              <a:rPr lang="en-US" sz="2000" dirty="0" smtClean="0"/>
              <a:t>the UC Davis Seed Central website</a:t>
            </a:r>
            <a:endParaRPr lang="en-US" sz="2000" dirty="0"/>
          </a:p>
          <a:p>
            <a:r>
              <a:rPr lang="en-US" sz="2000" dirty="0"/>
              <a:t>CPPSI is an official APS subcommittee to the APS Collections and Germplasm Committee. </a:t>
            </a:r>
            <a:endParaRPr lang="en-US" sz="2000" dirty="0" smtClean="0"/>
          </a:p>
          <a:p>
            <a:pPr lvl="1"/>
            <a:r>
              <a:rPr lang="en-US" sz="1400" dirty="0" smtClean="0"/>
              <a:t>Kimberly </a:t>
            </a:r>
            <a:r>
              <a:rPr lang="en-US" sz="1400" dirty="0"/>
              <a:t>Webb is the 2016 – 2017 committee chair and I am the 2017 – 2018 incoming chair.  </a:t>
            </a:r>
            <a:endParaRPr lang="en-US" sz="1400" dirty="0" smtClean="0"/>
          </a:p>
          <a:p>
            <a:pPr lvl="1"/>
            <a:r>
              <a:rPr lang="en-US" sz="1400" dirty="0" smtClean="0"/>
              <a:t>This </a:t>
            </a:r>
            <a:r>
              <a:rPr lang="en-US" sz="1400" dirty="0"/>
              <a:t>role provides great exposure for CPPSI and access to APS membership as plant pathology content experts and as plant pathogen strain donors</a:t>
            </a:r>
            <a:r>
              <a:rPr lang="en-US" sz="1400" dirty="0" smtClean="0"/>
              <a:t>.</a:t>
            </a:r>
          </a:p>
          <a:p>
            <a:r>
              <a:rPr lang="en-US" sz="2000" dirty="0" smtClean="0"/>
              <a:t>ISHI reference material distribution in planning stage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39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</a:t>
            </a:r>
            <a:r>
              <a:rPr lang="en-US" dirty="0" smtClean="0"/>
              <a:t>– 2017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40096"/>
            <a:ext cx="7889966" cy="5340137"/>
          </a:xfrm>
        </p:spPr>
        <p:txBody>
          <a:bodyPr/>
          <a:lstStyle/>
          <a:p>
            <a:pPr lvl="0"/>
            <a:r>
              <a:rPr lang="en-US" dirty="0" smtClean="0"/>
              <a:t>Develop &amp; distribute </a:t>
            </a:r>
            <a:r>
              <a:rPr lang="en-US" dirty="0"/>
              <a:t>the round two differential host sets: lettuce Downy mildew, tomato and pepper TSWV, watermelon Fusarium </a:t>
            </a:r>
            <a:r>
              <a:rPr lang="en-US" dirty="0" smtClean="0"/>
              <a:t>wilt – 6 months late</a:t>
            </a:r>
            <a:endParaRPr lang="en-US" dirty="0"/>
          </a:p>
          <a:p>
            <a:pPr lvl="0"/>
            <a:r>
              <a:rPr lang="en-US" dirty="0" smtClean="0"/>
              <a:t>Plan for the round three differential host sets: </a:t>
            </a:r>
            <a:r>
              <a:rPr lang="en-US" dirty="0"/>
              <a:t>melon </a:t>
            </a:r>
            <a:r>
              <a:rPr lang="en-US" dirty="0" smtClean="0"/>
              <a:t>Powdery </a:t>
            </a:r>
            <a:r>
              <a:rPr lang="en-US" dirty="0"/>
              <a:t>mildew, tomato Fusarium wilt and Root knot nematode</a:t>
            </a:r>
          </a:p>
          <a:p>
            <a:pPr lvl="0"/>
            <a:r>
              <a:rPr lang="en-US" dirty="0"/>
              <a:t>Continued </a:t>
            </a:r>
            <a:r>
              <a:rPr lang="en-US" dirty="0" smtClean="0"/>
              <a:t>outreach</a:t>
            </a:r>
            <a:endParaRPr lang="en-US" dirty="0"/>
          </a:p>
          <a:p>
            <a:pPr lvl="0"/>
            <a:r>
              <a:rPr lang="en-US" dirty="0"/>
              <a:t>Develop and distribute an expanded CPPSI vision </a:t>
            </a:r>
            <a:r>
              <a:rPr lang="en-US" dirty="0" smtClean="0"/>
              <a:t>document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Harmores </a:t>
            </a:r>
            <a:r>
              <a:rPr lang="en-US" dirty="0"/>
              <a:t>3 planning and </a:t>
            </a:r>
            <a:r>
              <a:rPr lang="en-US" dirty="0" smtClean="0"/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ISF </a:t>
            </a:r>
            <a:r>
              <a:rPr lang="en-US" dirty="0"/>
              <a:t>DRT WG </a:t>
            </a:r>
            <a:r>
              <a:rPr lang="en-US" dirty="0" smtClean="0"/>
              <a:t>participation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Emerging diseases website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Facilitate distribution of ISHI reference </a:t>
            </a:r>
            <a:r>
              <a:rPr lang="en-US" dirty="0" smtClean="0"/>
              <a:t>materials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WG </a:t>
            </a:r>
            <a:r>
              <a:rPr lang="en-US" dirty="0"/>
              <a:t>to develop funding model – ID sustainable success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ollen Flow02">
  <a:themeElements>
    <a:clrScheme name="Hyperlink SBC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99"/>
      </a:hlink>
      <a:folHlink>
        <a:srgbClr val="969696"/>
      </a:folHlink>
    </a:clrScheme>
    <a:fontScheme name="1_Pollen Flow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ollen Flow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llen Flow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8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B8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ollen Flow02">
  <a:themeElements>
    <a:clrScheme name="Hyperlink SBC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99"/>
      </a:hlink>
      <a:folHlink>
        <a:srgbClr val="969696"/>
      </a:folHlink>
    </a:clrScheme>
    <a:fontScheme name="1_Pollen Flow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ollen Flow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llen Flow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8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B8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ollen Flow02">
  <a:themeElements>
    <a:clrScheme name="Hyperlink SBC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000099"/>
      </a:hlink>
      <a:folHlink>
        <a:srgbClr val="969696"/>
      </a:folHlink>
    </a:clrScheme>
    <a:fontScheme name="1_Pollen Flow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ollen Flow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llen Flow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llen Flow02 8">
        <a:dk1>
          <a:srgbClr val="808080"/>
        </a:dk1>
        <a:lt1>
          <a:srgbClr val="FFFFFF"/>
        </a:lt1>
        <a:dk2>
          <a:srgbClr val="0066FF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B8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yperlink SBC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000099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Hyperlink SBC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000099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16118</TotalTime>
  <Words>746</Words>
  <Application>Microsoft Office PowerPoint</Application>
  <PresentationFormat>On-screen Show (4:3)</PresentationFormat>
  <Paragraphs>106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Verdana</vt:lpstr>
      <vt:lpstr>Wingdings</vt:lpstr>
      <vt:lpstr>1_Pollen Flow02</vt:lpstr>
      <vt:lpstr>Custom Design</vt:lpstr>
      <vt:lpstr>2_Pollen Flow02</vt:lpstr>
      <vt:lpstr>3_Pollen Flow02</vt:lpstr>
      <vt:lpstr>Bitmap Image</vt:lpstr>
      <vt:lpstr>Acrobat Document</vt:lpstr>
      <vt:lpstr>PowerPoint Presentation</vt:lpstr>
      <vt:lpstr>2016 CPPSI Goals</vt:lpstr>
      <vt:lpstr>Criteria for the development of new pathogen systems into differential host sets</vt:lpstr>
      <vt:lpstr>Currently Available Sets: Nagoya Protocol</vt:lpstr>
      <vt:lpstr>Progress on New Differential Sets in Development:</vt:lpstr>
      <vt:lpstr>Finances</vt:lpstr>
      <vt:lpstr>2016 Progress</vt:lpstr>
      <vt:lpstr>2016 Progress</vt:lpstr>
      <vt:lpstr>2016 – 2017 Next Steps</vt:lpstr>
      <vt:lpstr>CPPSI Working Group Members</vt:lpstr>
      <vt:lpstr>CPPSI Sponsors</vt:lpstr>
      <vt:lpstr>Thank you!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Bradford</dc:creator>
  <cp:lastModifiedBy>Phyllis Himmel</cp:lastModifiedBy>
  <cp:revision>984</cp:revision>
  <cp:lastPrinted>2012-05-01T22:08:56Z</cp:lastPrinted>
  <dcterms:created xsi:type="dcterms:W3CDTF">1999-09-15T16:04:11Z</dcterms:created>
  <dcterms:modified xsi:type="dcterms:W3CDTF">2017-01-28T18:21:51Z</dcterms:modified>
</cp:coreProperties>
</file>