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34" r:id="rId2"/>
    <p:sldId id="435" r:id="rId3"/>
    <p:sldId id="508" r:id="rId4"/>
    <p:sldId id="465" r:id="rId5"/>
    <p:sldId id="510" r:id="rId6"/>
    <p:sldId id="511" r:id="rId7"/>
    <p:sldId id="512" r:id="rId8"/>
    <p:sldId id="513" r:id="rId9"/>
    <p:sldId id="514" r:id="rId10"/>
    <p:sldId id="515" r:id="rId11"/>
    <p:sldId id="516" r:id="rId12"/>
    <p:sldId id="517" r:id="rId13"/>
    <p:sldId id="518" r:id="rId14"/>
    <p:sldId id="519" r:id="rId15"/>
    <p:sldId id="520" r:id="rId16"/>
    <p:sldId id="521" r:id="rId17"/>
    <p:sldId id="530" r:id="rId18"/>
    <p:sldId id="522" r:id="rId19"/>
    <p:sldId id="531" r:id="rId20"/>
    <p:sldId id="523" r:id="rId21"/>
    <p:sldId id="524" r:id="rId22"/>
    <p:sldId id="526" r:id="rId23"/>
    <p:sldId id="528" r:id="rId24"/>
    <p:sldId id="529" r:id="rId25"/>
    <p:sldId id="525" r:id="rId26"/>
    <p:sldId id="506" r:id="rId27"/>
  </p:sldIdLst>
  <p:sldSz cx="9144000" cy="6858000" type="screen4x3"/>
  <p:notesSz cx="7077075" cy="9051925"/>
  <p:defaultTextStyle>
    <a:defPPr>
      <a:defRPr lang="en-US"/>
    </a:defPPr>
    <a:lvl1pPr algn="l" rtl="0" fontAlgn="base">
      <a:spcBef>
        <a:spcPct val="0"/>
      </a:spcBef>
      <a:spcAft>
        <a:spcPct val="0"/>
      </a:spcAft>
      <a:defRPr sz="2600" kern="1200">
        <a:solidFill>
          <a:srgbClr val="125430"/>
        </a:solidFill>
        <a:latin typeface="Arial" charset="0"/>
        <a:ea typeface="+mn-ea"/>
        <a:cs typeface="+mn-cs"/>
      </a:defRPr>
    </a:lvl1pPr>
    <a:lvl2pPr marL="457200" algn="l" rtl="0" fontAlgn="base">
      <a:spcBef>
        <a:spcPct val="0"/>
      </a:spcBef>
      <a:spcAft>
        <a:spcPct val="0"/>
      </a:spcAft>
      <a:defRPr sz="2600" kern="1200">
        <a:solidFill>
          <a:srgbClr val="125430"/>
        </a:solidFill>
        <a:latin typeface="Arial" charset="0"/>
        <a:ea typeface="+mn-ea"/>
        <a:cs typeface="+mn-cs"/>
      </a:defRPr>
    </a:lvl2pPr>
    <a:lvl3pPr marL="914400" algn="l" rtl="0" fontAlgn="base">
      <a:spcBef>
        <a:spcPct val="0"/>
      </a:spcBef>
      <a:spcAft>
        <a:spcPct val="0"/>
      </a:spcAft>
      <a:defRPr sz="2600" kern="1200">
        <a:solidFill>
          <a:srgbClr val="125430"/>
        </a:solidFill>
        <a:latin typeface="Arial" charset="0"/>
        <a:ea typeface="+mn-ea"/>
        <a:cs typeface="+mn-cs"/>
      </a:defRPr>
    </a:lvl3pPr>
    <a:lvl4pPr marL="1371600" algn="l" rtl="0" fontAlgn="base">
      <a:spcBef>
        <a:spcPct val="0"/>
      </a:spcBef>
      <a:spcAft>
        <a:spcPct val="0"/>
      </a:spcAft>
      <a:defRPr sz="2600" kern="1200">
        <a:solidFill>
          <a:srgbClr val="125430"/>
        </a:solidFill>
        <a:latin typeface="Arial" charset="0"/>
        <a:ea typeface="+mn-ea"/>
        <a:cs typeface="+mn-cs"/>
      </a:defRPr>
    </a:lvl4pPr>
    <a:lvl5pPr marL="1828800" algn="l" rtl="0" fontAlgn="base">
      <a:spcBef>
        <a:spcPct val="0"/>
      </a:spcBef>
      <a:spcAft>
        <a:spcPct val="0"/>
      </a:spcAft>
      <a:defRPr sz="2600" kern="1200">
        <a:solidFill>
          <a:srgbClr val="125430"/>
        </a:solidFill>
        <a:latin typeface="Arial" charset="0"/>
        <a:ea typeface="+mn-ea"/>
        <a:cs typeface="+mn-cs"/>
      </a:defRPr>
    </a:lvl5pPr>
    <a:lvl6pPr marL="2286000" algn="l" defTabSz="914400" rtl="0" eaLnBrk="1" latinLnBrk="0" hangingPunct="1">
      <a:defRPr sz="2600" kern="1200">
        <a:solidFill>
          <a:srgbClr val="125430"/>
        </a:solidFill>
        <a:latin typeface="Arial" charset="0"/>
        <a:ea typeface="+mn-ea"/>
        <a:cs typeface="+mn-cs"/>
      </a:defRPr>
    </a:lvl6pPr>
    <a:lvl7pPr marL="2743200" algn="l" defTabSz="914400" rtl="0" eaLnBrk="1" latinLnBrk="0" hangingPunct="1">
      <a:defRPr sz="2600" kern="1200">
        <a:solidFill>
          <a:srgbClr val="125430"/>
        </a:solidFill>
        <a:latin typeface="Arial" charset="0"/>
        <a:ea typeface="+mn-ea"/>
        <a:cs typeface="+mn-cs"/>
      </a:defRPr>
    </a:lvl7pPr>
    <a:lvl8pPr marL="3200400" algn="l" defTabSz="914400" rtl="0" eaLnBrk="1" latinLnBrk="0" hangingPunct="1">
      <a:defRPr sz="2600" kern="1200">
        <a:solidFill>
          <a:srgbClr val="125430"/>
        </a:solidFill>
        <a:latin typeface="Arial" charset="0"/>
        <a:ea typeface="+mn-ea"/>
        <a:cs typeface="+mn-cs"/>
      </a:defRPr>
    </a:lvl8pPr>
    <a:lvl9pPr marL="3657600" algn="l" defTabSz="914400" rtl="0" eaLnBrk="1" latinLnBrk="0" hangingPunct="1">
      <a:defRPr sz="2600" kern="1200">
        <a:solidFill>
          <a:srgbClr val="125430"/>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51"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551C"/>
    <a:srgbClr val="12543E"/>
    <a:srgbClr val="1A7C46"/>
    <a:srgbClr val="C5FFE2"/>
    <a:srgbClr val="009ED6"/>
    <a:srgbClr val="008EC0"/>
    <a:srgbClr val="669900"/>
    <a:srgbClr val="CC3300"/>
    <a:srgbClr val="003399"/>
    <a:srgbClr val="A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37" autoAdjust="0"/>
    <p:restoredTop sz="80371" autoAdjust="0"/>
  </p:normalViewPr>
  <p:slideViewPr>
    <p:cSldViewPr>
      <p:cViewPr>
        <p:scale>
          <a:sx n="65" d="100"/>
          <a:sy n="65" d="100"/>
        </p:scale>
        <p:origin x="-1326"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333" y="374"/>
      </p:cViewPr>
      <p:guideLst>
        <p:guide orient="horz" pos="2851"/>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7040" cy="453495"/>
          </a:xfrm>
          <a:prstGeom prst="rect">
            <a:avLst/>
          </a:prstGeom>
        </p:spPr>
        <p:txBody>
          <a:bodyPr vert="horz" lIns="87179" tIns="43589" rIns="87179" bIns="43589" rtlCol="0"/>
          <a:lstStyle>
            <a:lvl1pPr algn="l">
              <a:defRPr sz="1100"/>
            </a:lvl1pPr>
          </a:lstStyle>
          <a:p>
            <a:endParaRPr lang="en-US"/>
          </a:p>
        </p:txBody>
      </p:sp>
      <p:sp>
        <p:nvSpPr>
          <p:cNvPr id="3" name="Date Placeholder 2"/>
          <p:cNvSpPr>
            <a:spLocks noGrp="1"/>
          </p:cNvSpPr>
          <p:nvPr>
            <p:ph type="dt" sz="quarter" idx="1"/>
          </p:nvPr>
        </p:nvSpPr>
        <p:spPr>
          <a:xfrm>
            <a:off x="4008501" y="1"/>
            <a:ext cx="3067040" cy="453495"/>
          </a:xfrm>
          <a:prstGeom prst="rect">
            <a:avLst/>
          </a:prstGeom>
        </p:spPr>
        <p:txBody>
          <a:bodyPr vert="horz" lIns="87179" tIns="43589" rIns="87179" bIns="43589" rtlCol="0"/>
          <a:lstStyle>
            <a:lvl1pPr algn="r">
              <a:defRPr sz="1100"/>
            </a:lvl1pPr>
          </a:lstStyle>
          <a:p>
            <a:fld id="{AFC5539E-5FF8-4875-835D-B891D056708D}" type="datetimeFigureOut">
              <a:rPr lang="en-US" smtClean="0"/>
              <a:pPr/>
              <a:t>12/6/2016</a:t>
            </a:fld>
            <a:endParaRPr lang="en-US"/>
          </a:p>
        </p:txBody>
      </p:sp>
      <p:sp>
        <p:nvSpPr>
          <p:cNvPr id="4" name="Footer Placeholder 3"/>
          <p:cNvSpPr>
            <a:spLocks noGrp="1"/>
          </p:cNvSpPr>
          <p:nvPr>
            <p:ph type="ftr" sz="quarter" idx="2"/>
          </p:nvPr>
        </p:nvSpPr>
        <p:spPr>
          <a:xfrm>
            <a:off x="1" y="8598431"/>
            <a:ext cx="3067040" cy="453494"/>
          </a:xfrm>
          <a:prstGeom prst="rect">
            <a:avLst/>
          </a:prstGeom>
        </p:spPr>
        <p:txBody>
          <a:bodyPr vert="horz" lIns="87179" tIns="43589" rIns="87179" bIns="43589" rtlCol="0" anchor="b"/>
          <a:lstStyle>
            <a:lvl1pPr algn="l">
              <a:defRPr sz="1100"/>
            </a:lvl1pPr>
          </a:lstStyle>
          <a:p>
            <a:endParaRPr lang="en-US"/>
          </a:p>
        </p:txBody>
      </p:sp>
      <p:sp>
        <p:nvSpPr>
          <p:cNvPr id="5" name="Slide Number Placeholder 4"/>
          <p:cNvSpPr>
            <a:spLocks noGrp="1"/>
          </p:cNvSpPr>
          <p:nvPr>
            <p:ph type="sldNum" sz="quarter" idx="3"/>
          </p:nvPr>
        </p:nvSpPr>
        <p:spPr>
          <a:xfrm>
            <a:off x="4008501" y="8598431"/>
            <a:ext cx="3067040" cy="453494"/>
          </a:xfrm>
          <a:prstGeom prst="rect">
            <a:avLst/>
          </a:prstGeom>
        </p:spPr>
        <p:txBody>
          <a:bodyPr vert="horz" lIns="87179" tIns="43589" rIns="87179" bIns="43589" rtlCol="0" anchor="b"/>
          <a:lstStyle>
            <a:lvl1pPr algn="r">
              <a:defRPr sz="1100"/>
            </a:lvl1pPr>
          </a:lstStyle>
          <a:p>
            <a:fld id="{C77D629E-D525-41DF-8CDD-2CC805B2611B}" type="slidenum">
              <a:rPr lang="en-US" smtClean="0"/>
              <a:pPr/>
              <a:t>‹#›</a:t>
            </a:fld>
            <a:endParaRPr lang="en-US"/>
          </a:p>
        </p:txBody>
      </p:sp>
    </p:spTree>
    <p:extLst>
      <p:ext uri="{BB962C8B-B14F-4D97-AF65-F5344CB8AC3E}">
        <p14:creationId xmlns:p14="http://schemas.microsoft.com/office/powerpoint/2010/main" val="820492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1" y="0"/>
            <a:ext cx="3066733" cy="452596"/>
          </a:xfrm>
          <a:prstGeom prst="rect">
            <a:avLst/>
          </a:prstGeom>
          <a:noFill/>
          <a:ln w="9525">
            <a:noFill/>
            <a:miter lim="800000"/>
            <a:headEnd/>
            <a:tailEnd/>
          </a:ln>
          <a:effectLst/>
        </p:spPr>
        <p:txBody>
          <a:bodyPr vert="horz" wrap="square" lIns="92157" tIns="46079" rIns="92157" bIns="46079" numCol="1" anchor="t" anchorCtr="0" compatLnSpc="1">
            <a:prstTxWarp prst="textNoShape">
              <a:avLst/>
            </a:prstTxWarp>
          </a:bodyPr>
          <a:lstStyle>
            <a:lvl1pPr>
              <a:defRPr sz="1200">
                <a:solidFill>
                  <a:schemeClr val="tx1"/>
                </a:solidFill>
              </a:defRPr>
            </a:lvl1pPr>
          </a:lstStyle>
          <a:p>
            <a:pPr>
              <a:defRPr/>
            </a:pPr>
            <a:endParaRPr lang="en-CA"/>
          </a:p>
        </p:txBody>
      </p:sp>
      <p:sp>
        <p:nvSpPr>
          <p:cNvPr id="48131" name="Rectangle 3"/>
          <p:cNvSpPr>
            <a:spLocks noGrp="1" noChangeArrowheads="1"/>
          </p:cNvSpPr>
          <p:nvPr>
            <p:ph type="dt" idx="1"/>
          </p:nvPr>
        </p:nvSpPr>
        <p:spPr bwMode="auto">
          <a:xfrm>
            <a:off x="4008705" y="0"/>
            <a:ext cx="3066733" cy="452596"/>
          </a:xfrm>
          <a:prstGeom prst="rect">
            <a:avLst/>
          </a:prstGeom>
          <a:noFill/>
          <a:ln w="9525">
            <a:noFill/>
            <a:miter lim="800000"/>
            <a:headEnd/>
            <a:tailEnd/>
          </a:ln>
          <a:effectLst/>
        </p:spPr>
        <p:txBody>
          <a:bodyPr vert="horz" wrap="square" lIns="92157" tIns="46079" rIns="92157" bIns="46079" numCol="1" anchor="t" anchorCtr="0" compatLnSpc="1">
            <a:prstTxWarp prst="textNoShape">
              <a:avLst/>
            </a:prstTxWarp>
          </a:bodyPr>
          <a:lstStyle>
            <a:lvl1pPr algn="r">
              <a:defRPr sz="1200">
                <a:solidFill>
                  <a:schemeClr val="tx1"/>
                </a:solidFill>
              </a:defRPr>
            </a:lvl1pPr>
          </a:lstStyle>
          <a:p>
            <a:pPr>
              <a:defRPr/>
            </a:pPr>
            <a:endParaRPr lang="en-CA"/>
          </a:p>
        </p:txBody>
      </p:sp>
      <p:sp>
        <p:nvSpPr>
          <p:cNvPr id="20484" name="Rectangle 4"/>
          <p:cNvSpPr>
            <a:spLocks noGrp="1" noRot="1" noChangeAspect="1" noChangeArrowheads="1" noTextEdit="1"/>
          </p:cNvSpPr>
          <p:nvPr>
            <p:ph type="sldImg" idx="2"/>
          </p:nvPr>
        </p:nvSpPr>
        <p:spPr bwMode="auto">
          <a:xfrm>
            <a:off x="1276350" y="679450"/>
            <a:ext cx="4524375" cy="3394075"/>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707708" y="4299665"/>
            <a:ext cx="5661660" cy="4073366"/>
          </a:xfrm>
          <a:prstGeom prst="rect">
            <a:avLst/>
          </a:prstGeom>
          <a:noFill/>
          <a:ln w="9525">
            <a:noFill/>
            <a:miter lim="800000"/>
            <a:headEnd/>
            <a:tailEnd/>
          </a:ln>
          <a:effectLst/>
        </p:spPr>
        <p:txBody>
          <a:bodyPr vert="horz" wrap="square" lIns="92157" tIns="46079" rIns="92157" bIns="46079"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48134" name="Rectangle 6"/>
          <p:cNvSpPr>
            <a:spLocks noGrp="1" noChangeArrowheads="1"/>
          </p:cNvSpPr>
          <p:nvPr>
            <p:ph type="ftr" sz="quarter" idx="4"/>
          </p:nvPr>
        </p:nvSpPr>
        <p:spPr bwMode="auto">
          <a:xfrm>
            <a:off x="1" y="8597758"/>
            <a:ext cx="3066733" cy="452596"/>
          </a:xfrm>
          <a:prstGeom prst="rect">
            <a:avLst/>
          </a:prstGeom>
          <a:noFill/>
          <a:ln w="9525">
            <a:noFill/>
            <a:miter lim="800000"/>
            <a:headEnd/>
            <a:tailEnd/>
          </a:ln>
          <a:effectLst/>
        </p:spPr>
        <p:txBody>
          <a:bodyPr vert="horz" wrap="square" lIns="92157" tIns="46079" rIns="92157" bIns="46079" numCol="1" anchor="b" anchorCtr="0" compatLnSpc="1">
            <a:prstTxWarp prst="textNoShape">
              <a:avLst/>
            </a:prstTxWarp>
          </a:bodyPr>
          <a:lstStyle>
            <a:lvl1pPr>
              <a:defRPr sz="1200">
                <a:solidFill>
                  <a:schemeClr val="tx1"/>
                </a:solidFill>
              </a:defRPr>
            </a:lvl1pPr>
          </a:lstStyle>
          <a:p>
            <a:pPr>
              <a:defRPr/>
            </a:pPr>
            <a:endParaRPr lang="en-CA"/>
          </a:p>
        </p:txBody>
      </p:sp>
      <p:sp>
        <p:nvSpPr>
          <p:cNvPr id="48135" name="Rectangle 7"/>
          <p:cNvSpPr>
            <a:spLocks noGrp="1" noChangeArrowheads="1"/>
          </p:cNvSpPr>
          <p:nvPr>
            <p:ph type="sldNum" sz="quarter" idx="5"/>
          </p:nvPr>
        </p:nvSpPr>
        <p:spPr bwMode="auto">
          <a:xfrm>
            <a:off x="4008705" y="8597758"/>
            <a:ext cx="3066733" cy="452596"/>
          </a:xfrm>
          <a:prstGeom prst="rect">
            <a:avLst/>
          </a:prstGeom>
          <a:noFill/>
          <a:ln w="9525">
            <a:noFill/>
            <a:miter lim="800000"/>
            <a:headEnd/>
            <a:tailEnd/>
          </a:ln>
          <a:effectLst/>
        </p:spPr>
        <p:txBody>
          <a:bodyPr vert="horz" wrap="square" lIns="92157" tIns="46079" rIns="92157" bIns="46079" numCol="1" anchor="b" anchorCtr="0" compatLnSpc="1">
            <a:prstTxWarp prst="textNoShape">
              <a:avLst/>
            </a:prstTxWarp>
          </a:bodyPr>
          <a:lstStyle>
            <a:lvl1pPr algn="r">
              <a:defRPr sz="1200">
                <a:solidFill>
                  <a:schemeClr val="tx1"/>
                </a:solidFill>
              </a:defRPr>
            </a:lvl1pPr>
          </a:lstStyle>
          <a:p>
            <a:pPr>
              <a:defRPr/>
            </a:pPr>
            <a:fld id="{B0B237C0-EF9E-4C79-86D9-4AA7F929A585}" type="slidenum">
              <a:rPr lang="en-CA"/>
              <a:pPr>
                <a:defRPr/>
              </a:pPr>
              <a:t>‹#›</a:t>
            </a:fld>
            <a:endParaRPr lang="en-CA"/>
          </a:p>
        </p:txBody>
      </p:sp>
    </p:spTree>
    <p:extLst>
      <p:ext uri="{BB962C8B-B14F-4D97-AF65-F5344CB8AC3E}">
        <p14:creationId xmlns:p14="http://schemas.microsoft.com/office/powerpoint/2010/main" val="37981653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B237C0-EF9E-4C79-86D9-4AA7F929A585}" type="slidenum">
              <a:rPr lang="en-CA" smtClean="0"/>
              <a:pPr>
                <a:defRPr/>
              </a:pPr>
              <a:t>1</a:t>
            </a:fld>
            <a:endParaRPr lang="en-CA"/>
          </a:p>
        </p:txBody>
      </p:sp>
    </p:spTree>
    <p:extLst>
      <p:ext uri="{BB962C8B-B14F-4D97-AF65-F5344CB8AC3E}">
        <p14:creationId xmlns:p14="http://schemas.microsoft.com/office/powerpoint/2010/main" val="401264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10</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r>
              <a:rPr lang="en-US" dirty="0"/>
              <a:t>Again</a:t>
            </a:r>
            <a:r>
              <a:rPr lang="en-US" baseline="0" dirty="0"/>
              <a:t> this is just corn and soybean seed.</a:t>
            </a:r>
          </a:p>
          <a:p>
            <a:pPr eaLnBrk="1" hangingPunct="1">
              <a:spcBef>
                <a:spcPct val="50000"/>
              </a:spcBef>
            </a:pPr>
            <a:r>
              <a:rPr lang="en-US" baseline="0" dirty="0"/>
              <a:t/>
            </a:r>
            <a:br>
              <a:rPr lang="en-US" baseline="0" dirty="0"/>
            </a:br>
            <a:r>
              <a:rPr lang="en-US" baseline="0" dirty="0"/>
              <a:t>Also includes record of sale requirements</a:t>
            </a:r>
          </a:p>
        </p:txBody>
      </p:sp>
    </p:spTree>
    <p:extLst>
      <p:ext uri="{BB962C8B-B14F-4D97-AF65-F5344CB8AC3E}">
        <p14:creationId xmlns:p14="http://schemas.microsoft.com/office/powerpoint/2010/main" val="1872696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11</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endParaRPr lang="en-US" baseline="0" dirty="0"/>
          </a:p>
        </p:txBody>
      </p:sp>
    </p:spTree>
    <p:extLst>
      <p:ext uri="{BB962C8B-B14F-4D97-AF65-F5344CB8AC3E}">
        <p14:creationId xmlns:p14="http://schemas.microsoft.com/office/powerpoint/2010/main" val="1319006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12</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r>
              <a:rPr lang="en-US" baseline="0" dirty="0"/>
              <a:t>Again corn and soybean only and Ontario only</a:t>
            </a:r>
          </a:p>
          <a:p>
            <a:pPr eaLnBrk="1" hangingPunct="1">
              <a:spcBef>
                <a:spcPct val="50000"/>
              </a:spcBef>
            </a:pPr>
            <a:endParaRPr lang="en-US" baseline="0" dirty="0"/>
          </a:p>
        </p:txBody>
      </p:sp>
    </p:spTree>
    <p:extLst>
      <p:ext uri="{BB962C8B-B14F-4D97-AF65-F5344CB8AC3E}">
        <p14:creationId xmlns:p14="http://schemas.microsoft.com/office/powerpoint/2010/main" val="513329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13</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endParaRPr lang="en-US" baseline="0" dirty="0"/>
          </a:p>
        </p:txBody>
      </p:sp>
    </p:spTree>
    <p:extLst>
      <p:ext uri="{BB962C8B-B14F-4D97-AF65-F5344CB8AC3E}">
        <p14:creationId xmlns:p14="http://schemas.microsoft.com/office/powerpoint/2010/main" val="1708147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14</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endParaRPr lang="en-US" baseline="0" dirty="0"/>
          </a:p>
        </p:txBody>
      </p:sp>
    </p:spTree>
    <p:extLst>
      <p:ext uri="{BB962C8B-B14F-4D97-AF65-F5344CB8AC3E}">
        <p14:creationId xmlns:p14="http://schemas.microsoft.com/office/powerpoint/2010/main" val="27443445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68400" y="692150"/>
            <a:ext cx="4618038" cy="3465513"/>
          </a:xfrm>
          <a:ln/>
        </p:spPr>
      </p:sp>
      <p:sp>
        <p:nvSpPr>
          <p:cNvPr id="17411" name="Notes Placeholder 2"/>
          <p:cNvSpPr>
            <a:spLocks noGrp="1"/>
          </p:cNvSpPr>
          <p:nvPr>
            <p:ph type="body" idx="1"/>
          </p:nvPr>
        </p:nvSpPr>
        <p:spPr>
          <a:xfrm>
            <a:off x="693738" y="4387850"/>
            <a:ext cx="5567362" cy="4160838"/>
          </a:xfrm>
          <a:noFill/>
        </p:spPr>
        <p:txBody>
          <a:bodyPr lIns="92530" tIns="46264" rIns="92530" bIns="46264"/>
          <a:lstStyle/>
          <a:p>
            <a:r>
              <a:rPr lang="en-US" altLang="en-US" dirty="0">
                <a:latin typeface="Arial" panose="020B0604020202020204" pitchFamily="34" charset="0"/>
              </a:rPr>
              <a:t>Here is a convoluted</a:t>
            </a:r>
            <a:r>
              <a:rPr lang="en-US" altLang="en-US" baseline="0" dirty="0">
                <a:latin typeface="Arial" panose="020B0604020202020204" pitchFamily="34" charset="0"/>
              </a:rPr>
              <a:t> map of southern Ontario that shows the phase in of 3</a:t>
            </a:r>
            <a:r>
              <a:rPr lang="en-US" altLang="en-US" baseline="30000" dirty="0">
                <a:latin typeface="Arial" panose="020B0604020202020204" pitchFamily="34" charset="0"/>
              </a:rPr>
              <a:t>rd</a:t>
            </a:r>
            <a:r>
              <a:rPr lang="en-US" altLang="en-US" baseline="0" dirty="0">
                <a:latin typeface="Arial" panose="020B0604020202020204" pitchFamily="34" charset="0"/>
              </a:rPr>
              <a:t> Party Assessments by County: Purple being 2017, Green 2018 and Orange 2019</a:t>
            </a:r>
          </a:p>
          <a:p>
            <a:endParaRPr lang="en-US" altLang="en-US" baseline="0" dirty="0">
              <a:latin typeface="Arial" panose="020B0604020202020204" pitchFamily="34" charset="0"/>
            </a:endParaRPr>
          </a:p>
          <a:p>
            <a:r>
              <a:rPr lang="en-US" altLang="en-US" baseline="0" dirty="0">
                <a:latin typeface="Arial" panose="020B0604020202020204" pitchFamily="34" charset="0"/>
              </a:rPr>
              <a:t>I could go on forever about the issues with these regulations, from the Grower Required IPM Courses, confusion about when a sales does and does not occur, record keeping, the Pest Assessments themselves, that CCA’s that work with seed companies aren’t eligible as 3</a:t>
            </a:r>
            <a:r>
              <a:rPr lang="en-US" altLang="en-US" baseline="30000" dirty="0">
                <a:latin typeface="Arial" panose="020B0604020202020204" pitchFamily="34" charset="0"/>
              </a:rPr>
              <a:t>rd</a:t>
            </a:r>
            <a:r>
              <a:rPr lang="en-US" altLang="en-US" baseline="0" dirty="0">
                <a:latin typeface="Arial" panose="020B0604020202020204" pitchFamily="34" charset="0"/>
              </a:rPr>
              <a:t> party </a:t>
            </a:r>
            <a:r>
              <a:rPr lang="en-US" altLang="en-US" baseline="0" dirty="0" err="1">
                <a:latin typeface="Arial" panose="020B0604020202020204" pitchFamily="34" charset="0"/>
              </a:rPr>
              <a:t>etc</a:t>
            </a:r>
            <a:r>
              <a:rPr lang="en-US" altLang="en-US" baseline="0" dirty="0">
                <a:latin typeface="Arial" panose="020B0604020202020204" pitchFamily="34" charset="0"/>
              </a:rPr>
              <a:t> </a:t>
            </a:r>
            <a:r>
              <a:rPr lang="en-US" altLang="en-US" baseline="0" dirty="0" err="1">
                <a:latin typeface="Arial" panose="020B0604020202020204" pitchFamily="34" charset="0"/>
              </a:rPr>
              <a:t>etc</a:t>
            </a:r>
            <a:r>
              <a:rPr lang="en-US" altLang="en-US" baseline="0" dirty="0">
                <a:latin typeface="Arial" panose="020B0604020202020204" pitchFamily="34" charset="0"/>
              </a:rPr>
              <a:t> </a:t>
            </a:r>
            <a:r>
              <a:rPr lang="en-US" altLang="en-US" baseline="0" dirty="0" err="1">
                <a:latin typeface="Arial" panose="020B0604020202020204" pitchFamily="34" charset="0"/>
              </a:rPr>
              <a:t>etc</a:t>
            </a:r>
            <a:endParaRPr lang="en-US" altLang="en-US" baseline="0" dirty="0">
              <a:latin typeface="Arial" panose="020B0604020202020204" pitchFamily="34" charset="0"/>
            </a:endParaRPr>
          </a:p>
          <a:p>
            <a:endParaRPr lang="en-US" altLang="en-US" baseline="0" dirty="0">
              <a:latin typeface="Arial" panose="020B0604020202020204" pitchFamily="34" charset="0"/>
            </a:endParaRPr>
          </a:p>
          <a:p>
            <a:r>
              <a:rPr lang="en-US" altLang="en-US" baseline="0" dirty="0">
                <a:latin typeface="Arial" panose="020B0604020202020204" pitchFamily="34" charset="0"/>
              </a:rPr>
              <a:t>Instead I will briefly touch on industry impact and reaction</a:t>
            </a:r>
            <a:endParaRPr lang="en-US" altLang="en-US" dirty="0">
              <a:latin typeface="Arial" panose="020B0604020202020204" pitchFamily="34" charset="0"/>
            </a:endParaRPr>
          </a:p>
        </p:txBody>
      </p:sp>
      <p:sp>
        <p:nvSpPr>
          <p:cNvPr id="17412" name="Slide Number Placeholder 3"/>
          <p:cNvSpPr txBox="1">
            <a:spLocks noGrp="1"/>
          </p:cNvSpPr>
          <p:nvPr/>
        </p:nvSpPr>
        <p:spPr bwMode="auto">
          <a:xfrm>
            <a:off x="3937000" y="8775700"/>
            <a:ext cx="30162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30" tIns="46264" rIns="92530" bIns="46264" anchor="b"/>
          <a:lstStyle>
            <a:lvl1pPr defTabSz="949325">
              <a:spcBef>
                <a:spcPct val="30000"/>
              </a:spcBef>
              <a:defRPr sz="1200">
                <a:solidFill>
                  <a:schemeClr val="tx1"/>
                </a:solidFill>
                <a:latin typeface="Arial" panose="020B0604020202020204" pitchFamily="34" charset="0"/>
              </a:defRPr>
            </a:lvl1pPr>
            <a:lvl2pPr marL="771525" indent="-296863" defTabSz="949325">
              <a:spcBef>
                <a:spcPct val="30000"/>
              </a:spcBef>
              <a:defRPr sz="1200">
                <a:solidFill>
                  <a:schemeClr val="tx1"/>
                </a:solidFill>
                <a:latin typeface="Arial" panose="020B0604020202020204" pitchFamily="34" charset="0"/>
              </a:defRPr>
            </a:lvl2pPr>
            <a:lvl3pPr marL="1185863" indent="-236538" defTabSz="949325">
              <a:spcBef>
                <a:spcPct val="30000"/>
              </a:spcBef>
              <a:defRPr sz="1200">
                <a:solidFill>
                  <a:schemeClr val="tx1"/>
                </a:solidFill>
                <a:latin typeface="Arial" panose="020B0604020202020204" pitchFamily="34" charset="0"/>
              </a:defRPr>
            </a:lvl3pPr>
            <a:lvl4pPr marL="1660525" indent="-236538" defTabSz="949325">
              <a:spcBef>
                <a:spcPct val="30000"/>
              </a:spcBef>
              <a:defRPr sz="1200">
                <a:solidFill>
                  <a:schemeClr val="tx1"/>
                </a:solidFill>
                <a:latin typeface="Arial" panose="020B0604020202020204" pitchFamily="34" charset="0"/>
              </a:defRPr>
            </a:lvl4pPr>
            <a:lvl5pPr marL="2133600" indent="-236538" defTabSz="949325">
              <a:spcBef>
                <a:spcPct val="30000"/>
              </a:spcBef>
              <a:defRPr sz="1200">
                <a:solidFill>
                  <a:schemeClr val="tx1"/>
                </a:solidFill>
                <a:latin typeface="Arial" panose="020B0604020202020204" pitchFamily="34" charset="0"/>
              </a:defRPr>
            </a:lvl5pPr>
            <a:lvl6pPr marL="2590800" indent="-236538" defTabSz="949325" eaLnBrk="0" fontAlgn="base" hangingPunct="0">
              <a:spcBef>
                <a:spcPct val="30000"/>
              </a:spcBef>
              <a:spcAft>
                <a:spcPct val="0"/>
              </a:spcAft>
              <a:defRPr sz="1200">
                <a:solidFill>
                  <a:schemeClr val="tx1"/>
                </a:solidFill>
                <a:latin typeface="Arial" panose="020B0604020202020204" pitchFamily="34" charset="0"/>
              </a:defRPr>
            </a:lvl6pPr>
            <a:lvl7pPr marL="3048000" indent="-236538" defTabSz="949325" eaLnBrk="0" fontAlgn="base" hangingPunct="0">
              <a:spcBef>
                <a:spcPct val="30000"/>
              </a:spcBef>
              <a:spcAft>
                <a:spcPct val="0"/>
              </a:spcAft>
              <a:defRPr sz="1200">
                <a:solidFill>
                  <a:schemeClr val="tx1"/>
                </a:solidFill>
                <a:latin typeface="Arial" panose="020B0604020202020204" pitchFamily="34" charset="0"/>
              </a:defRPr>
            </a:lvl7pPr>
            <a:lvl8pPr marL="3505200" indent="-236538" defTabSz="949325" eaLnBrk="0" fontAlgn="base" hangingPunct="0">
              <a:spcBef>
                <a:spcPct val="30000"/>
              </a:spcBef>
              <a:spcAft>
                <a:spcPct val="0"/>
              </a:spcAft>
              <a:defRPr sz="1200">
                <a:solidFill>
                  <a:schemeClr val="tx1"/>
                </a:solidFill>
                <a:latin typeface="Arial" panose="020B0604020202020204" pitchFamily="34" charset="0"/>
              </a:defRPr>
            </a:lvl8pPr>
            <a:lvl9pPr marL="3962400" indent="-236538" defTabSz="949325"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CD6258AB-BB27-451E-810B-EDDF6D8EEB54}" type="slidenum">
              <a:rPr lang="en-CA" altLang="en-US">
                <a:ea typeface="MS PGothic" panose="020B0600070205080204" pitchFamily="34" charset="-128"/>
              </a:rPr>
              <a:pPr algn="r" eaLnBrk="1" hangingPunct="1">
                <a:spcBef>
                  <a:spcPct val="0"/>
                </a:spcBef>
              </a:pPr>
              <a:t>15</a:t>
            </a:fld>
            <a:endParaRPr lang="en-CA" altLang="en-US">
              <a:ea typeface="MS PGothic" panose="020B0600070205080204" pitchFamily="34" charset="-128"/>
            </a:endParaRPr>
          </a:p>
        </p:txBody>
      </p:sp>
    </p:spTree>
    <p:extLst>
      <p:ext uri="{BB962C8B-B14F-4D97-AF65-F5344CB8AC3E}">
        <p14:creationId xmlns:p14="http://schemas.microsoft.com/office/powerpoint/2010/main" val="3393091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16</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endParaRPr lang="en-US" baseline="0" dirty="0"/>
          </a:p>
        </p:txBody>
      </p:sp>
    </p:spTree>
    <p:extLst>
      <p:ext uri="{BB962C8B-B14F-4D97-AF65-F5344CB8AC3E}">
        <p14:creationId xmlns:p14="http://schemas.microsoft.com/office/powerpoint/2010/main" val="8803362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17</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endParaRPr lang="en-US" baseline="0" dirty="0"/>
          </a:p>
        </p:txBody>
      </p:sp>
    </p:spTree>
    <p:extLst>
      <p:ext uri="{BB962C8B-B14F-4D97-AF65-F5344CB8AC3E}">
        <p14:creationId xmlns:p14="http://schemas.microsoft.com/office/powerpoint/2010/main" val="2367981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18</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endParaRPr lang="en-US" baseline="0" dirty="0"/>
          </a:p>
        </p:txBody>
      </p:sp>
    </p:spTree>
    <p:extLst>
      <p:ext uri="{BB962C8B-B14F-4D97-AF65-F5344CB8AC3E}">
        <p14:creationId xmlns:p14="http://schemas.microsoft.com/office/powerpoint/2010/main" val="28074446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19</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r>
              <a:rPr lang="en-US" baseline="0" dirty="0"/>
              <a:t>Bit of a crystal ball here from my friends at CLC but based on the AG report we may see.</a:t>
            </a:r>
          </a:p>
          <a:p>
            <a:pPr eaLnBrk="1" hangingPunct="1">
              <a:spcBef>
                <a:spcPct val="50000"/>
              </a:spcBef>
            </a:pPr>
            <a:endParaRPr lang="en-US" baseline="0" dirty="0"/>
          </a:p>
          <a:p>
            <a:pPr eaLnBrk="1" hangingPunct="1">
              <a:spcBef>
                <a:spcPct val="50000"/>
              </a:spcBef>
            </a:pPr>
            <a:r>
              <a:rPr lang="en-US" baseline="0" dirty="0"/>
              <a:t>I can report back through ASTA and Jane about what happens next week. </a:t>
            </a:r>
          </a:p>
        </p:txBody>
      </p:sp>
    </p:spTree>
    <p:extLst>
      <p:ext uri="{BB962C8B-B14F-4D97-AF65-F5344CB8AC3E}">
        <p14:creationId xmlns:p14="http://schemas.microsoft.com/office/powerpoint/2010/main" val="2513963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B237C0-EF9E-4C79-86D9-4AA7F929A585}" type="slidenum">
              <a:rPr lang="en-CA" smtClean="0"/>
              <a:pPr>
                <a:defRPr/>
              </a:pPr>
              <a:t>2</a:t>
            </a:fld>
            <a:endParaRPr lang="en-CA"/>
          </a:p>
        </p:txBody>
      </p:sp>
    </p:spTree>
    <p:extLst>
      <p:ext uri="{BB962C8B-B14F-4D97-AF65-F5344CB8AC3E}">
        <p14:creationId xmlns:p14="http://schemas.microsoft.com/office/powerpoint/2010/main" val="12171452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20</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en-CA" sz="1200" b="0" dirty="0"/>
              <a:t>Pest Management Regulatory Agency (PMRA) of Health Canada</a:t>
            </a:r>
          </a:p>
          <a:p>
            <a:pPr marL="0" marR="0" lvl="0" indent="0" algn="l" defTabSz="914400" rtl="0" eaLnBrk="1" fontAlgn="base" latinLnBrk="0" hangingPunct="1">
              <a:lnSpc>
                <a:spcPct val="100000"/>
              </a:lnSpc>
              <a:spcBef>
                <a:spcPct val="50000"/>
              </a:spcBef>
              <a:spcAft>
                <a:spcPct val="0"/>
              </a:spcAft>
              <a:buClrTx/>
              <a:buSzTx/>
              <a:buFontTx/>
              <a:buNone/>
              <a:tabLst/>
              <a:defRPr/>
            </a:pPr>
            <a:endParaRPr lang="en-CA" sz="1200" b="0" dirty="0"/>
          </a:p>
          <a:p>
            <a:pPr marL="0" marR="0" lvl="0" indent="0" algn="l" defTabSz="914400" rtl="0" eaLnBrk="1" fontAlgn="base" latinLnBrk="0" hangingPunct="1">
              <a:lnSpc>
                <a:spcPct val="100000"/>
              </a:lnSpc>
              <a:spcBef>
                <a:spcPct val="50000"/>
              </a:spcBef>
              <a:spcAft>
                <a:spcPct val="0"/>
              </a:spcAft>
              <a:buClrTx/>
              <a:buSzTx/>
              <a:buFontTx/>
              <a:buNone/>
              <a:tabLst/>
              <a:defRPr/>
            </a:pPr>
            <a:r>
              <a:rPr lang="en-CA" sz="1200" b="0" dirty="0"/>
              <a:t>For Imidacloprid as many are aware there is now a proposed decision</a:t>
            </a:r>
            <a:r>
              <a:rPr lang="en-CA" sz="1200" b="0" baseline="0" dirty="0"/>
              <a:t> which I will touch on shortly</a:t>
            </a:r>
          </a:p>
          <a:p>
            <a:pPr marL="0" marR="0" lvl="0" indent="0" algn="l" defTabSz="914400" rtl="0" eaLnBrk="1" fontAlgn="base" latinLnBrk="0" hangingPunct="1">
              <a:lnSpc>
                <a:spcPct val="100000"/>
              </a:lnSpc>
              <a:spcBef>
                <a:spcPct val="50000"/>
              </a:spcBef>
              <a:spcAft>
                <a:spcPct val="0"/>
              </a:spcAft>
              <a:buClrTx/>
              <a:buSzTx/>
              <a:buFontTx/>
              <a:buNone/>
              <a:tabLst/>
              <a:defRPr/>
            </a:pPr>
            <a:endParaRPr lang="en-CA" sz="1200" b="0" baseline="0" dirty="0"/>
          </a:p>
          <a:p>
            <a:pPr marL="0" marR="0" lvl="0" indent="0" algn="l" defTabSz="914400" rtl="0" eaLnBrk="1" fontAlgn="base" latinLnBrk="0" hangingPunct="1">
              <a:lnSpc>
                <a:spcPct val="100000"/>
              </a:lnSpc>
              <a:spcBef>
                <a:spcPct val="50000"/>
              </a:spcBef>
              <a:spcAft>
                <a:spcPct val="0"/>
              </a:spcAft>
              <a:buClrTx/>
              <a:buSzTx/>
              <a:buFontTx/>
              <a:buNone/>
              <a:tabLst/>
              <a:defRPr/>
            </a:pPr>
            <a:r>
              <a:rPr lang="en-CA" sz="1200" b="0" baseline="0" dirty="0"/>
              <a:t>*</a:t>
            </a:r>
            <a:r>
              <a:rPr lang="en-CA" sz="1200" b="0" baseline="0" dirty="0" err="1"/>
              <a:t>Astrix</a:t>
            </a:r>
            <a:r>
              <a:rPr lang="en-CA" sz="1200" b="0" baseline="0" dirty="0"/>
              <a:t> there as things have changed…</a:t>
            </a:r>
            <a:endParaRPr lang="en-CA" sz="1200" b="0" dirty="0"/>
          </a:p>
          <a:p>
            <a:pPr eaLnBrk="1" hangingPunct="1">
              <a:spcBef>
                <a:spcPct val="50000"/>
              </a:spcBef>
            </a:pPr>
            <a:endParaRPr lang="en-US" baseline="0" dirty="0"/>
          </a:p>
        </p:txBody>
      </p:sp>
    </p:spTree>
    <p:extLst>
      <p:ext uri="{BB962C8B-B14F-4D97-AF65-F5344CB8AC3E}">
        <p14:creationId xmlns:p14="http://schemas.microsoft.com/office/powerpoint/2010/main" val="10286696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21</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r>
              <a:rPr lang="en-US" baseline="0" dirty="0"/>
              <a:t>The Cyclical Re-evaluations were underway, bee related incidents prompted an additional review focusing on pollinators</a:t>
            </a:r>
          </a:p>
        </p:txBody>
      </p:sp>
    </p:spTree>
    <p:extLst>
      <p:ext uri="{BB962C8B-B14F-4D97-AF65-F5344CB8AC3E}">
        <p14:creationId xmlns:p14="http://schemas.microsoft.com/office/powerpoint/2010/main" val="377448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22</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r>
              <a:rPr lang="en-US" baseline="0" dirty="0"/>
              <a:t>Very </a:t>
            </a:r>
            <a:r>
              <a:rPr lang="en-US" baseline="0" dirty="0" err="1"/>
              <a:t>favourbale</a:t>
            </a:r>
            <a:endParaRPr lang="en-US" baseline="0" dirty="0"/>
          </a:p>
          <a:p>
            <a:pPr eaLnBrk="1" hangingPunct="1">
              <a:spcBef>
                <a:spcPct val="50000"/>
              </a:spcBef>
            </a:pPr>
            <a:endParaRPr lang="en-US" baseline="0" dirty="0"/>
          </a:p>
          <a:p>
            <a:pPr eaLnBrk="1" hangingPunct="1">
              <a:spcBef>
                <a:spcPct val="50000"/>
              </a:spcBef>
            </a:pPr>
            <a:r>
              <a:rPr lang="en-US" baseline="0" dirty="0"/>
              <a:t>This slide is very dense but the key take away seed wise is that seed treatments posed a negligible risk to bees</a:t>
            </a:r>
          </a:p>
        </p:txBody>
      </p:sp>
    </p:spTree>
    <p:extLst>
      <p:ext uri="{BB962C8B-B14F-4D97-AF65-F5344CB8AC3E}">
        <p14:creationId xmlns:p14="http://schemas.microsoft.com/office/powerpoint/2010/main" val="19673614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23</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r>
              <a:rPr lang="en-US" baseline="0" dirty="0"/>
              <a:t>To quote PMRA directly…………..”……………….”</a:t>
            </a:r>
          </a:p>
        </p:txBody>
      </p:sp>
    </p:spTree>
    <p:extLst>
      <p:ext uri="{BB962C8B-B14F-4D97-AF65-F5344CB8AC3E}">
        <p14:creationId xmlns:p14="http://schemas.microsoft.com/office/powerpoint/2010/main" val="9397721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24</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en-US" sz="1200" baseline="0" dirty="0"/>
              <a:t>*We aren’t sure how accelerated these reviews will be but*</a:t>
            </a:r>
            <a:endParaRPr lang="en-CA" sz="1200" dirty="0"/>
          </a:p>
          <a:p>
            <a:pPr marL="0" marR="0" lvl="0" indent="0" algn="l" defTabSz="914400" rtl="0" eaLnBrk="1" fontAlgn="base" latinLnBrk="0" hangingPunct="1">
              <a:lnSpc>
                <a:spcPct val="100000"/>
              </a:lnSpc>
              <a:spcBef>
                <a:spcPct val="50000"/>
              </a:spcBef>
              <a:spcAft>
                <a:spcPct val="0"/>
              </a:spcAft>
              <a:buClrTx/>
              <a:buSzTx/>
              <a:buFontTx/>
              <a:buNone/>
              <a:tabLst/>
              <a:defRPr/>
            </a:pPr>
            <a:r>
              <a:rPr lang="en-CA" sz="1200" dirty="0"/>
              <a:t> </a:t>
            </a:r>
          </a:p>
          <a:p>
            <a:pPr marL="0" marR="0" lvl="0" indent="0" algn="l" defTabSz="914400" rtl="0" eaLnBrk="1" fontAlgn="base" latinLnBrk="0" hangingPunct="1">
              <a:lnSpc>
                <a:spcPct val="100000"/>
              </a:lnSpc>
              <a:spcBef>
                <a:spcPct val="50000"/>
              </a:spcBef>
              <a:spcAft>
                <a:spcPct val="0"/>
              </a:spcAft>
              <a:buClrTx/>
              <a:buSzTx/>
              <a:buFontTx/>
              <a:buNone/>
              <a:tabLst/>
              <a:defRPr/>
            </a:pPr>
            <a:r>
              <a:rPr lang="en-CA" sz="1200" dirty="0"/>
              <a:t>CSTA has already raised concerns with the Minister of Agriculture and Agri-Food</a:t>
            </a:r>
            <a:r>
              <a:rPr lang="en-US" sz="1200" baseline="0" dirty="0"/>
              <a:t>. We happened to already have a breakfast meeting scheduled with him, and his department and Hill staff</a:t>
            </a:r>
          </a:p>
          <a:p>
            <a:pPr marL="0" marR="0" lvl="0" indent="0" algn="l" defTabSz="914400" rtl="0" eaLnBrk="1" fontAlgn="base" latinLnBrk="0" hangingPunct="1">
              <a:lnSpc>
                <a:spcPct val="100000"/>
              </a:lnSpc>
              <a:spcBef>
                <a:spcPct val="50000"/>
              </a:spcBef>
              <a:spcAft>
                <a:spcPct val="0"/>
              </a:spcAft>
              <a:buClrTx/>
              <a:buSzTx/>
              <a:buFontTx/>
              <a:buNone/>
              <a:tabLst/>
              <a:defRPr/>
            </a:pPr>
            <a:endParaRPr lang="en-US" sz="1200" baseline="0" dirty="0"/>
          </a:p>
          <a:p>
            <a:pPr marL="0" marR="0" lvl="0" indent="0" algn="l" defTabSz="914400" rtl="0" eaLnBrk="1" fontAlgn="base" latinLnBrk="0" hangingPunct="1">
              <a:lnSpc>
                <a:spcPct val="100000"/>
              </a:lnSpc>
              <a:spcBef>
                <a:spcPct val="50000"/>
              </a:spcBef>
              <a:spcAft>
                <a:spcPct val="0"/>
              </a:spcAft>
              <a:buClrTx/>
              <a:buSzTx/>
              <a:buFontTx/>
              <a:buNone/>
              <a:tabLst/>
              <a:defRPr/>
            </a:pPr>
            <a:r>
              <a:rPr lang="en-CA" sz="1200" dirty="0"/>
              <a:t>In response AAFC will be hosting a multi-stakeholder forum to discuss the potential impacts. We had an initial</a:t>
            </a:r>
            <a:r>
              <a:rPr lang="en-CA" sz="1200" baseline="0" dirty="0"/>
              <a:t> call last week where concerns were raise with PMRAs modelling and a lack of data from some provinces.</a:t>
            </a:r>
          </a:p>
          <a:p>
            <a:pPr marL="0" marR="0" lvl="0" indent="0" algn="l" defTabSz="914400" rtl="0" eaLnBrk="1" fontAlgn="base" latinLnBrk="0" hangingPunct="1">
              <a:lnSpc>
                <a:spcPct val="100000"/>
              </a:lnSpc>
              <a:spcBef>
                <a:spcPct val="50000"/>
              </a:spcBef>
              <a:spcAft>
                <a:spcPct val="0"/>
              </a:spcAft>
              <a:buClrTx/>
              <a:buSzTx/>
              <a:buFontTx/>
              <a:buNone/>
              <a:tabLst/>
              <a:defRPr/>
            </a:pPr>
            <a:endParaRPr lang="en-CA" sz="1200" baseline="0" dirty="0"/>
          </a:p>
          <a:p>
            <a:pPr marL="0" marR="0" lvl="0" indent="0" algn="l" defTabSz="914400" rtl="0" eaLnBrk="1" fontAlgn="base" latinLnBrk="0" hangingPunct="1">
              <a:lnSpc>
                <a:spcPct val="100000"/>
              </a:lnSpc>
              <a:spcBef>
                <a:spcPct val="50000"/>
              </a:spcBef>
              <a:spcAft>
                <a:spcPct val="0"/>
              </a:spcAft>
              <a:buClrTx/>
              <a:buSzTx/>
              <a:buFontTx/>
              <a:buNone/>
              <a:tabLst/>
              <a:defRPr/>
            </a:pPr>
            <a:r>
              <a:rPr lang="en-CA" sz="1200" baseline="0" dirty="0"/>
              <a:t>There will be a full day meeting in Ottawa on December 21</a:t>
            </a:r>
            <a:r>
              <a:rPr lang="en-CA" sz="1200" baseline="30000" dirty="0"/>
              <a:t>st</a:t>
            </a:r>
            <a:r>
              <a:rPr lang="en-CA" sz="1200" baseline="0" dirty="0"/>
              <a:t> where PMRA will participate as an observer. Stewardship activities are expected to be discusses – ways to mitigate risks identified by PMRA</a:t>
            </a:r>
          </a:p>
          <a:p>
            <a:pPr marL="0" marR="0" lvl="0" indent="0" algn="l" defTabSz="914400" rtl="0" eaLnBrk="1" fontAlgn="base" latinLnBrk="0" hangingPunct="1">
              <a:lnSpc>
                <a:spcPct val="100000"/>
              </a:lnSpc>
              <a:spcBef>
                <a:spcPct val="50000"/>
              </a:spcBef>
              <a:spcAft>
                <a:spcPct val="0"/>
              </a:spcAft>
              <a:buClrTx/>
              <a:buSzTx/>
              <a:buFontTx/>
              <a:buNone/>
              <a:tabLst/>
              <a:defRPr/>
            </a:pPr>
            <a:endParaRPr lang="en-CA" sz="1200" baseline="0" dirty="0"/>
          </a:p>
          <a:p>
            <a:pPr marL="0" marR="0" lvl="0" indent="0" algn="l" defTabSz="914400" rtl="0" eaLnBrk="1" fontAlgn="base" latinLnBrk="0" hangingPunct="1">
              <a:lnSpc>
                <a:spcPct val="100000"/>
              </a:lnSpc>
              <a:spcBef>
                <a:spcPct val="50000"/>
              </a:spcBef>
              <a:spcAft>
                <a:spcPct val="0"/>
              </a:spcAft>
              <a:buClrTx/>
              <a:buSzTx/>
              <a:buFontTx/>
              <a:buNone/>
              <a:tabLst/>
              <a:defRPr/>
            </a:pPr>
            <a:r>
              <a:rPr lang="en-CA" sz="1200" baseline="0" dirty="0"/>
              <a:t>I have one more slide on another topic but I believe there is someone here from Bayer that is going to speak to the technical science side.</a:t>
            </a:r>
            <a:endParaRPr lang="en-US" sz="1200" baseline="0" dirty="0"/>
          </a:p>
          <a:p>
            <a:pPr marL="0" marR="0" lvl="0" indent="0" algn="l" defTabSz="914400" rtl="0" eaLnBrk="1" fontAlgn="base" latinLnBrk="0" hangingPunct="1">
              <a:lnSpc>
                <a:spcPct val="100000"/>
              </a:lnSpc>
              <a:spcBef>
                <a:spcPct val="50000"/>
              </a:spcBef>
              <a:spcAft>
                <a:spcPct val="0"/>
              </a:spcAft>
              <a:buClrTx/>
              <a:buSzTx/>
              <a:buFontTx/>
              <a:buNone/>
              <a:tabLst/>
              <a:defRPr/>
            </a:pPr>
            <a:endParaRPr lang="en-US" sz="1200" baseline="0" dirty="0"/>
          </a:p>
        </p:txBody>
      </p:sp>
    </p:spTree>
    <p:extLst>
      <p:ext uri="{BB962C8B-B14F-4D97-AF65-F5344CB8AC3E}">
        <p14:creationId xmlns:p14="http://schemas.microsoft.com/office/powerpoint/2010/main" val="23410499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Just briefly, essentially</a:t>
            </a:r>
            <a:r>
              <a:rPr lang="en-CA" baseline="0" dirty="0"/>
              <a:t> earlier this year PMRA came out with a proposed decision to cancel or limit the registrations of several fungicides. CSTA worked with ASTA and shared members to address the concerns raised by PMRA, in particular Thiram and </a:t>
            </a:r>
            <a:r>
              <a:rPr lang="en-CA" baseline="0" dirty="0" err="1"/>
              <a:t>Captan</a:t>
            </a:r>
            <a:endParaRPr lang="en-CA" dirty="0"/>
          </a:p>
        </p:txBody>
      </p:sp>
      <p:sp>
        <p:nvSpPr>
          <p:cNvPr id="4" name="Slide Number Placeholder 3"/>
          <p:cNvSpPr>
            <a:spLocks noGrp="1"/>
          </p:cNvSpPr>
          <p:nvPr>
            <p:ph type="sldNum" sz="quarter" idx="10"/>
          </p:nvPr>
        </p:nvSpPr>
        <p:spPr/>
        <p:txBody>
          <a:bodyPr/>
          <a:lstStyle/>
          <a:p>
            <a:pPr>
              <a:defRPr/>
            </a:pPr>
            <a:fld id="{B0B237C0-EF9E-4C79-86D9-4AA7F929A585}" type="slidenum">
              <a:rPr lang="en-CA" smtClean="0"/>
              <a:pPr>
                <a:defRPr/>
              </a:pPr>
              <a:t>25</a:t>
            </a:fld>
            <a:endParaRPr lang="en-CA"/>
          </a:p>
        </p:txBody>
      </p:sp>
    </p:spTree>
    <p:extLst>
      <p:ext uri="{BB962C8B-B14F-4D97-AF65-F5344CB8AC3E}">
        <p14:creationId xmlns:p14="http://schemas.microsoft.com/office/powerpoint/2010/main" val="22092394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a:t>Any questions?  </a:t>
            </a:r>
          </a:p>
          <a:p>
            <a:endParaRPr lang="en-CA" dirty="0"/>
          </a:p>
        </p:txBody>
      </p:sp>
      <p:sp>
        <p:nvSpPr>
          <p:cNvPr id="4" name="Slide Number Placeholder 3"/>
          <p:cNvSpPr>
            <a:spLocks noGrp="1"/>
          </p:cNvSpPr>
          <p:nvPr>
            <p:ph type="sldNum" sz="quarter" idx="10"/>
          </p:nvPr>
        </p:nvSpPr>
        <p:spPr/>
        <p:txBody>
          <a:bodyPr/>
          <a:lstStyle/>
          <a:p>
            <a:pPr>
              <a:defRPr/>
            </a:pPr>
            <a:fld id="{B0B237C0-EF9E-4C79-86D9-4AA7F929A585}" type="slidenum">
              <a:rPr lang="en-CA" smtClean="0"/>
              <a:pPr>
                <a:defRPr/>
              </a:pPr>
              <a:t>26</a:t>
            </a:fld>
            <a:endParaRPr lang="en-CA"/>
          </a:p>
        </p:txBody>
      </p:sp>
    </p:spTree>
    <p:extLst>
      <p:ext uri="{BB962C8B-B14F-4D97-AF65-F5344CB8AC3E}">
        <p14:creationId xmlns:p14="http://schemas.microsoft.com/office/powerpoint/2010/main" val="255958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1950" indent="-276225">
              <a:spcBef>
                <a:spcPts val="0"/>
              </a:spcBef>
              <a:buFont typeface="Arial" pitchFamily="34" charset="0"/>
              <a:buChar char="•"/>
            </a:pPr>
            <a:r>
              <a:rPr lang="en-CA" sz="1200" dirty="0"/>
              <a:t>Member companies engaged in all aspects of seed and seed technology in or on the seed</a:t>
            </a:r>
          </a:p>
          <a:p>
            <a:pPr marL="819150" lvl="1" indent="-361950">
              <a:spcBef>
                <a:spcPts val="600"/>
              </a:spcBef>
              <a:buFont typeface="Arial" pitchFamily="34" charset="0"/>
              <a:buChar char="-"/>
            </a:pPr>
            <a:r>
              <a:rPr lang="en-CA" sz="1200" dirty="0"/>
              <a:t>Research, plant breeding, trait development</a:t>
            </a:r>
          </a:p>
          <a:p>
            <a:pPr marL="819150" lvl="1" indent="-361950">
              <a:spcBef>
                <a:spcPts val="600"/>
              </a:spcBef>
              <a:buFont typeface="Arial" pitchFamily="34" charset="0"/>
              <a:buChar char="-"/>
            </a:pPr>
            <a:r>
              <a:rPr lang="en-CA" sz="1200" dirty="0"/>
              <a:t>Production</a:t>
            </a:r>
          </a:p>
          <a:p>
            <a:pPr marL="819150" lvl="1" indent="-361950">
              <a:spcBef>
                <a:spcPts val="600"/>
              </a:spcBef>
              <a:buFont typeface="Arial" pitchFamily="34" charset="0"/>
              <a:buChar char="-"/>
            </a:pPr>
            <a:r>
              <a:rPr lang="en-CA" sz="1200" dirty="0"/>
              <a:t>Processing</a:t>
            </a:r>
          </a:p>
          <a:p>
            <a:pPr marL="819150" lvl="1" indent="-361950">
              <a:spcBef>
                <a:spcPts val="600"/>
              </a:spcBef>
              <a:buFont typeface="Arial" pitchFamily="34" charset="0"/>
              <a:buChar char="-"/>
            </a:pPr>
            <a:r>
              <a:rPr lang="en-CA" sz="1200" dirty="0"/>
              <a:t>Marketing</a:t>
            </a:r>
          </a:p>
          <a:p>
            <a:pPr marL="819150" lvl="1" indent="-361950">
              <a:spcBef>
                <a:spcPts val="600"/>
              </a:spcBef>
              <a:buFont typeface="Arial" pitchFamily="34" charset="0"/>
              <a:buChar char="-"/>
            </a:pPr>
            <a:r>
              <a:rPr lang="en-CA" sz="1200" dirty="0"/>
              <a:t>Trade </a:t>
            </a:r>
          </a:p>
          <a:p>
            <a:pPr marL="361950" indent="-361950">
              <a:spcBef>
                <a:spcPts val="600"/>
              </a:spcBef>
              <a:buFont typeface="Arial" pitchFamily="34" charset="0"/>
              <a:buChar char="•"/>
            </a:pPr>
            <a:r>
              <a:rPr lang="en-CA" sz="1200" dirty="0"/>
              <a:t>Organic to biotech products Family owned to multi-national</a:t>
            </a:r>
          </a:p>
          <a:p>
            <a:endParaRPr lang="en-CA" sz="1200" dirty="0"/>
          </a:p>
          <a:p>
            <a:r>
              <a:rPr lang="en-CA" sz="1200" dirty="0"/>
              <a:t>Many Shared ASTA Members</a:t>
            </a:r>
          </a:p>
        </p:txBody>
      </p:sp>
      <p:sp>
        <p:nvSpPr>
          <p:cNvPr id="4" name="Slide Number Placeholder 3"/>
          <p:cNvSpPr>
            <a:spLocks noGrp="1"/>
          </p:cNvSpPr>
          <p:nvPr>
            <p:ph type="sldNum" sz="quarter" idx="10"/>
          </p:nvPr>
        </p:nvSpPr>
        <p:spPr/>
        <p:txBody>
          <a:bodyPr/>
          <a:lstStyle/>
          <a:p>
            <a:pPr>
              <a:defRPr/>
            </a:pPr>
            <a:fld id="{B0B237C0-EF9E-4C79-86D9-4AA7F929A585}" type="slidenum">
              <a:rPr lang="en-CA" smtClean="0"/>
              <a:pPr>
                <a:defRPr/>
              </a:pPr>
              <a:t>3</a:t>
            </a:fld>
            <a:endParaRPr lang="en-CA"/>
          </a:p>
        </p:txBody>
      </p:sp>
    </p:spTree>
    <p:extLst>
      <p:ext uri="{BB962C8B-B14F-4D97-AF65-F5344CB8AC3E}">
        <p14:creationId xmlns:p14="http://schemas.microsoft.com/office/powerpoint/2010/main" val="144652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0B237C0-EF9E-4C79-86D9-4AA7F929A585}" type="slidenum">
              <a:rPr lang="en-CA" smtClean="0"/>
              <a:pPr>
                <a:defRPr/>
              </a:pPr>
              <a:t>4</a:t>
            </a:fld>
            <a:endParaRPr lang="en-CA"/>
          </a:p>
        </p:txBody>
      </p:sp>
    </p:spTree>
    <p:extLst>
      <p:ext uri="{BB962C8B-B14F-4D97-AF65-F5344CB8AC3E}">
        <p14:creationId xmlns:p14="http://schemas.microsoft.com/office/powerpoint/2010/main" val="3209540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5</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r>
              <a:rPr lang="en-US" dirty="0"/>
              <a:t>So I’ll start with a bit of</a:t>
            </a:r>
            <a:r>
              <a:rPr lang="en-US" baseline="0" dirty="0"/>
              <a:t> a </a:t>
            </a:r>
            <a:r>
              <a:rPr lang="en-US" dirty="0"/>
              <a:t>How</a:t>
            </a:r>
            <a:r>
              <a:rPr lang="en-US" baseline="0" dirty="0"/>
              <a:t> Did we Get Here?</a:t>
            </a:r>
            <a:endParaRPr lang="en-US" dirty="0"/>
          </a:p>
        </p:txBody>
      </p:sp>
    </p:spTree>
    <p:extLst>
      <p:ext uri="{BB962C8B-B14F-4D97-AF65-F5344CB8AC3E}">
        <p14:creationId xmlns:p14="http://schemas.microsoft.com/office/powerpoint/2010/main" val="2755312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6</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endParaRPr lang="en-US" dirty="0"/>
          </a:p>
        </p:txBody>
      </p:sp>
    </p:spTree>
    <p:extLst>
      <p:ext uri="{BB962C8B-B14F-4D97-AF65-F5344CB8AC3E}">
        <p14:creationId xmlns:p14="http://schemas.microsoft.com/office/powerpoint/2010/main" val="3301455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7</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endParaRPr lang="en-US" dirty="0"/>
          </a:p>
        </p:txBody>
      </p:sp>
    </p:spTree>
    <p:extLst>
      <p:ext uri="{BB962C8B-B14F-4D97-AF65-F5344CB8AC3E}">
        <p14:creationId xmlns:p14="http://schemas.microsoft.com/office/powerpoint/2010/main" val="1099898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8</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endParaRPr lang="en-US" dirty="0"/>
          </a:p>
        </p:txBody>
      </p:sp>
    </p:spTree>
    <p:extLst>
      <p:ext uri="{BB962C8B-B14F-4D97-AF65-F5344CB8AC3E}">
        <p14:creationId xmlns:p14="http://schemas.microsoft.com/office/powerpoint/2010/main" val="3891977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603F25B-0303-4F5E-B95D-04858D6CB741}" type="slidenum">
              <a:rPr lang="en-US" smtClean="0"/>
              <a:pPr/>
              <a:t>9</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277707" y="4560570"/>
            <a:ext cx="6759787" cy="4320540"/>
          </a:xfrm>
          <a:noFill/>
          <a:ln/>
        </p:spPr>
        <p:txBody>
          <a:bodyPr/>
          <a:lstStyle/>
          <a:p>
            <a:pPr eaLnBrk="1" hangingPunct="1">
              <a:spcBef>
                <a:spcPct val="50000"/>
              </a:spcBef>
            </a:pPr>
            <a:r>
              <a:rPr lang="en-US" dirty="0"/>
              <a:t>Vendors</a:t>
            </a:r>
            <a:r>
              <a:rPr lang="en-US" baseline="0" dirty="0"/>
              <a:t> are the primary target of the regulations.</a:t>
            </a:r>
          </a:p>
          <a:p>
            <a:pPr eaLnBrk="1" hangingPunct="1">
              <a:spcBef>
                <a:spcPct val="50000"/>
              </a:spcBef>
            </a:pPr>
            <a:endParaRPr lang="en-US" baseline="0" dirty="0"/>
          </a:p>
          <a:p>
            <a:pPr eaLnBrk="1" hangingPunct="1">
              <a:spcBef>
                <a:spcPct val="50000"/>
              </a:spcBef>
            </a:pPr>
            <a:r>
              <a:rPr lang="en-US" baseline="0" dirty="0"/>
              <a:t>I intentionally made this slide word heavy as this deck can be distributed</a:t>
            </a:r>
            <a:endParaRPr lang="en-US" dirty="0"/>
          </a:p>
        </p:txBody>
      </p:sp>
    </p:spTree>
    <p:extLst>
      <p:ext uri="{BB962C8B-B14F-4D97-AF65-F5344CB8AC3E}">
        <p14:creationId xmlns:p14="http://schemas.microsoft.com/office/powerpoint/2010/main" val="2286797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8"/>
          <p:cNvGrpSpPr>
            <a:grpSpLocks/>
          </p:cNvGrpSpPr>
          <p:nvPr userDrawn="1"/>
        </p:nvGrpSpPr>
        <p:grpSpPr bwMode="auto">
          <a:xfrm>
            <a:off x="-12700" y="-15875"/>
            <a:ext cx="984250" cy="6873875"/>
            <a:chOff x="-8" y="-10"/>
            <a:chExt cx="745" cy="4330"/>
          </a:xfrm>
        </p:grpSpPr>
        <p:pic>
          <p:nvPicPr>
            <p:cNvPr id="1028" name="Picture 9" descr="canola_FPO"/>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8" y="-10"/>
              <a:ext cx="726" cy="579"/>
            </a:xfrm>
            <a:prstGeom prst="rect">
              <a:avLst/>
            </a:prstGeom>
            <a:noFill/>
            <a:ln w="9525">
              <a:noFill/>
              <a:miter lim="800000"/>
              <a:headEnd/>
              <a:tailEnd/>
            </a:ln>
          </p:spPr>
        </p:pic>
        <p:pic>
          <p:nvPicPr>
            <p:cNvPr id="1029" name="Picture 10" descr="corn_FPO"/>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1" y="564"/>
              <a:ext cx="720" cy="615"/>
            </a:xfrm>
            <a:prstGeom prst="rect">
              <a:avLst/>
            </a:prstGeom>
            <a:noFill/>
            <a:ln w="9525">
              <a:noFill/>
              <a:miter lim="800000"/>
              <a:headEnd/>
              <a:tailEnd/>
            </a:ln>
          </p:spPr>
        </p:pic>
        <p:pic>
          <p:nvPicPr>
            <p:cNvPr id="1030" name="Picture 11" descr="fescue_FPO"/>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0" y="1162"/>
              <a:ext cx="720" cy="685"/>
            </a:xfrm>
            <a:prstGeom prst="rect">
              <a:avLst/>
            </a:prstGeom>
            <a:noFill/>
            <a:ln w="9525">
              <a:noFill/>
              <a:miter lim="800000"/>
              <a:headEnd/>
              <a:tailEnd/>
            </a:ln>
          </p:spPr>
        </p:pic>
        <p:pic>
          <p:nvPicPr>
            <p:cNvPr id="1031" name="Picture 12" descr="peas_FPO"/>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3" y="1847"/>
              <a:ext cx="722" cy="599"/>
            </a:xfrm>
            <a:prstGeom prst="rect">
              <a:avLst/>
            </a:prstGeom>
            <a:noFill/>
            <a:ln w="9525">
              <a:noFill/>
              <a:miter lim="800000"/>
              <a:headEnd/>
              <a:tailEnd/>
            </a:ln>
          </p:spPr>
        </p:pic>
        <p:pic>
          <p:nvPicPr>
            <p:cNvPr id="1032" name="Picture 13" descr="alfalfa_FPO"/>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8" y="2438"/>
              <a:ext cx="727" cy="675"/>
            </a:xfrm>
            <a:prstGeom prst="rect">
              <a:avLst/>
            </a:prstGeom>
            <a:noFill/>
            <a:ln w="9525">
              <a:noFill/>
              <a:miter lim="800000"/>
              <a:headEnd/>
              <a:tailEnd/>
            </a:ln>
          </p:spPr>
        </p:pic>
        <p:pic>
          <p:nvPicPr>
            <p:cNvPr id="1033" name="Picture 14" descr="wheat_FPO"/>
            <p:cNvPicPr>
              <a:picLocks noChangeAspect="1" noChangeArrowheads="1"/>
            </p:cNvPicPr>
            <p:nvPr/>
          </p:nvPicPr>
          <p:blipFill>
            <a:blip r:embed="rId18" cstate="email">
              <a:extLst>
                <a:ext uri="{28A0092B-C50C-407E-A947-70E740481C1C}">
                  <a14:useLocalDpi xmlns:a14="http://schemas.microsoft.com/office/drawing/2010/main"/>
                </a:ext>
              </a:extLst>
            </a:blip>
            <a:srcRect/>
            <a:stretch>
              <a:fillRect/>
            </a:stretch>
          </p:blipFill>
          <p:spPr bwMode="auto">
            <a:xfrm>
              <a:off x="0" y="3113"/>
              <a:ext cx="722" cy="636"/>
            </a:xfrm>
            <a:prstGeom prst="rect">
              <a:avLst/>
            </a:prstGeom>
            <a:noFill/>
            <a:ln w="9525">
              <a:noFill/>
              <a:miter lim="800000"/>
              <a:headEnd/>
              <a:tailEnd/>
            </a:ln>
          </p:spPr>
        </p:pic>
        <p:pic>
          <p:nvPicPr>
            <p:cNvPr id="1034" name="Picture 15" descr="soybeans_FPO"/>
            <p:cNvPicPr>
              <a:picLocks noChangeAspect="1" noChangeArrowheads="1"/>
            </p:cNvPicPr>
            <p:nvPr/>
          </p:nvPicPr>
          <p:blipFill>
            <a:blip r:embed="rId19" cstate="email">
              <a:extLst>
                <a:ext uri="{28A0092B-C50C-407E-A947-70E740481C1C}">
                  <a14:useLocalDpi xmlns:a14="http://schemas.microsoft.com/office/drawing/2010/main"/>
                </a:ext>
              </a:extLst>
            </a:blip>
            <a:srcRect/>
            <a:stretch>
              <a:fillRect/>
            </a:stretch>
          </p:blipFill>
          <p:spPr bwMode="auto">
            <a:xfrm>
              <a:off x="0" y="3720"/>
              <a:ext cx="737" cy="600"/>
            </a:xfrm>
            <a:prstGeom prst="rect">
              <a:avLst/>
            </a:prstGeom>
            <a:noFill/>
            <a:ln w="9525">
              <a:noFill/>
              <a:miter lim="800000"/>
              <a:headEnd/>
              <a:tailEnd/>
            </a:ln>
          </p:spPr>
        </p:pic>
      </p:grpSp>
      <p:sp>
        <p:nvSpPr>
          <p:cNvPr id="1041" name="Line 17"/>
          <p:cNvSpPr>
            <a:spLocks noChangeShapeType="1"/>
          </p:cNvSpPr>
          <p:nvPr userDrawn="1"/>
        </p:nvSpPr>
        <p:spPr bwMode="auto">
          <a:xfrm>
            <a:off x="971550" y="0"/>
            <a:ext cx="0" cy="6858000"/>
          </a:xfrm>
          <a:prstGeom prst="line">
            <a:avLst/>
          </a:prstGeom>
          <a:noFill/>
          <a:ln w="57150">
            <a:solidFill>
              <a:srgbClr val="006600"/>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www.hc-sc.gc.ca/cps-spc/pest/part/consultations/_prvd2016-20/prvd2016-20-eng.php"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pic>
        <p:nvPicPr>
          <p:cNvPr id="2051" name="Picture 3" descr="CSTAlogotransparentbkgrd"/>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43213" y="0"/>
            <a:ext cx="3433762" cy="5903913"/>
          </a:xfrm>
          <a:prstGeom prst="rect">
            <a:avLst/>
          </a:prstGeom>
          <a:noFill/>
          <a:ln w="9525">
            <a:noFill/>
            <a:miter lim="800000"/>
            <a:headEnd/>
            <a:tailEnd/>
          </a:ln>
        </p:spPr>
      </p:pic>
      <p:sp>
        <p:nvSpPr>
          <p:cNvPr id="2052" name="Rectangle 4"/>
          <p:cNvSpPr>
            <a:spLocks noChangeArrowheads="1"/>
          </p:cNvSpPr>
          <p:nvPr/>
        </p:nvSpPr>
        <p:spPr bwMode="auto">
          <a:xfrm>
            <a:off x="6011863" y="5157788"/>
            <a:ext cx="647700" cy="935037"/>
          </a:xfrm>
          <a:prstGeom prst="rect">
            <a:avLst/>
          </a:prstGeom>
          <a:solidFill>
            <a:schemeClr val="bg1"/>
          </a:solidFill>
          <a:ln w="9525">
            <a:noFill/>
            <a:miter lim="800000"/>
            <a:headEnd/>
            <a:tailEnd/>
          </a:ln>
        </p:spPr>
        <p:txBody>
          <a:bodyPr wrap="none" anchor="ctr"/>
          <a:lstStyle/>
          <a:p>
            <a:endParaRPr lang="en-US"/>
          </a:p>
        </p:txBody>
      </p:sp>
      <p:sp>
        <p:nvSpPr>
          <p:cNvPr id="2053" name="Rectangle 5"/>
          <p:cNvSpPr>
            <a:spLocks noChangeArrowheads="1"/>
          </p:cNvSpPr>
          <p:nvPr/>
        </p:nvSpPr>
        <p:spPr bwMode="auto">
          <a:xfrm>
            <a:off x="2627313" y="5157788"/>
            <a:ext cx="865187" cy="935037"/>
          </a:xfrm>
          <a:prstGeom prst="rect">
            <a:avLst/>
          </a:prstGeom>
          <a:solidFill>
            <a:schemeClr val="bg1"/>
          </a:solidFill>
          <a:ln w="9525">
            <a:noFill/>
            <a:miter lim="800000"/>
            <a:headEnd/>
            <a:tailEnd/>
          </a:ln>
        </p:spPr>
        <p:txBody>
          <a:bodyPr wrap="none" anchor="ctr"/>
          <a:lstStyle/>
          <a:p>
            <a:endParaRPr lang="en-US"/>
          </a:p>
        </p:txBody>
      </p:sp>
      <p:sp>
        <p:nvSpPr>
          <p:cNvPr id="2054" name="Rectangle 6"/>
          <p:cNvSpPr>
            <a:spLocks noChangeArrowheads="1"/>
          </p:cNvSpPr>
          <p:nvPr/>
        </p:nvSpPr>
        <p:spPr bwMode="auto">
          <a:xfrm>
            <a:off x="987425" y="404664"/>
            <a:ext cx="8156575" cy="6872288"/>
          </a:xfrm>
          <a:prstGeom prst="rect">
            <a:avLst/>
          </a:prstGeom>
          <a:solidFill>
            <a:schemeClr val="bg1">
              <a:alpha val="94116"/>
            </a:schemeClr>
          </a:solidFill>
          <a:ln w="9525">
            <a:noFill/>
            <a:miter lim="800000"/>
            <a:headEnd/>
            <a:tailEnd/>
          </a:ln>
        </p:spPr>
        <p:txBody>
          <a:bodyPr wrap="none" anchor="ctr"/>
          <a:lstStyle/>
          <a:p>
            <a:endParaRPr lang="en-US">
              <a:solidFill>
                <a:srgbClr val="12543E"/>
              </a:solidFill>
            </a:endParaRPr>
          </a:p>
        </p:txBody>
      </p:sp>
      <p:sp>
        <p:nvSpPr>
          <p:cNvPr id="2055" name="TextBox 10"/>
          <p:cNvSpPr txBox="1">
            <a:spLocks noChangeArrowheads="1"/>
          </p:cNvSpPr>
          <p:nvPr/>
        </p:nvSpPr>
        <p:spPr bwMode="auto">
          <a:xfrm>
            <a:off x="981075" y="6429375"/>
            <a:ext cx="8162925" cy="400050"/>
          </a:xfrm>
          <a:prstGeom prst="rect">
            <a:avLst/>
          </a:prstGeom>
          <a:gradFill rotWithShape="1">
            <a:gsLst>
              <a:gs pos="0">
                <a:srgbClr val="DDEBCF"/>
              </a:gs>
              <a:gs pos="50000">
                <a:srgbClr val="9CB86E"/>
              </a:gs>
              <a:gs pos="100000">
                <a:srgbClr val="156B13"/>
              </a:gs>
            </a:gsLst>
            <a:path path="rect">
              <a:fillToRect t="100000" r="100000"/>
            </a:path>
          </a:gradFill>
          <a:ln w="9525">
            <a:noFill/>
            <a:miter lim="800000"/>
            <a:headEnd/>
            <a:tailEnd/>
          </a:ln>
        </p:spPr>
        <p:txBody>
          <a:bodyPr>
            <a:spAutoFit/>
          </a:bodyPr>
          <a:lstStyle/>
          <a:p>
            <a:r>
              <a:rPr lang="en-US" sz="2000" b="1" i="1" dirty="0">
                <a:solidFill>
                  <a:schemeClr val="bg1"/>
                </a:solidFill>
                <a:latin typeface="Cambria" pitchFamily="18" charset="0"/>
              </a:rPr>
              <a:t>Growing for the World/ </a:t>
            </a:r>
            <a:r>
              <a:rPr lang="en-US" sz="2000" b="1" i="1" dirty="0" err="1">
                <a:solidFill>
                  <a:schemeClr val="bg1"/>
                </a:solidFill>
                <a:latin typeface="Cambria" pitchFamily="18" charset="0"/>
              </a:rPr>
              <a:t>Une</a:t>
            </a:r>
            <a:r>
              <a:rPr lang="en-US" sz="2000" b="1" i="1" dirty="0">
                <a:solidFill>
                  <a:schemeClr val="bg1"/>
                </a:solidFill>
                <a:latin typeface="Cambria" pitchFamily="18" charset="0"/>
              </a:rPr>
              <a:t> </a:t>
            </a:r>
            <a:r>
              <a:rPr lang="en-US" sz="2000" b="1" i="1" dirty="0" err="1">
                <a:solidFill>
                  <a:schemeClr val="bg1"/>
                </a:solidFill>
                <a:latin typeface="Cambria" pitchFamily="18" charset="0"/>
              </a:rPr>
              <a:t>Croissance</a:t>
            </a:r>
            <a:r>
              <a:rPr lang="en-US" sz="2000" b="1" i="1" dirty="0">
                <a:solidFill>
                  <a:schemeClr val="bg1"/>
                </a:solidFill>
                <a:latin typeface="Cambria" pitchFamily="18" charset="0"/>
              </a:rPr>
              <a:t> </a:t>
            </a:r>
            <a:r>
              <a:rPr lang="en-US" sz="2000" b="1" i="1" dirty="0" err="1">
                <a:solidFill>
                  <a:schemeClr val="bg1"/>
                </a:solidFill>
                <a:latin typeface="Cambria" pitchFamily="18" charset="0"/>
              </a:rPr>
              <a:t>Axée</a:t>
            </a:r>
            <a:r>
              <a:rPr lang="en-US" sz="2000" b="1" i="1" dirty="0">
                <a:solidFill>
                  <a:schemeClr val="bg1"/>
                </a:solidFill>
                <a:latin typeface="Cambria" pitchFamily="18" charset="0"/>
              </a:rPr>
              <a:t> </a:t>
            </a:r>
            <a:r>
              <a:rPr lang="en-US" sz="2000" b="1" i="1" dirty="0" err="1">
                <a:solidFill>
                  <a:schemeClr val="bg1"/>
                </a:solidFill>
                <a:latin typeface="Cambria" pitchFamily="18" charset="0"/>
              </a:rPr>
              <a:t>sur</a:t>
            </a:r>
            <a:r>
              <a:rPr lang="en-US" sz="2000" b="1" i="1" dirty="0">
                <a:solidFill>
                  <a:schemeClr val="bg1"/>
                </a:solidFill>
                <a:latin typeface="Cambria" pitchFamily="18" charset="0"/>
              </a:rPr>
              <a:t> le Monde</a:t>
            </a:r>
          </a:p>
        </p:txBody>
      </p:sp>
      <p:pic>
        <p:nvPicPr>
          <p:cNvPr id="2056" name="Picture 9" descr="CSTAlogotransparentbkgrd.gif"/>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7667625" y="6021388"/>
            <a:ext cx="1674813" cy="836612"/>
          </a:xfrm>
          <a:prstGeom prst="rect">
            <a:avLst/>
          </a:prstGeom>
          <a:noFill/>
          <a:ln w="9525">
            <a:noFill/>
            <a:miter lim="800000"/>
            <a:headEnd/>
            <a:tailEnd/>
          </a:ln>
        </p:spPr>
      </p:pic>
      <p:sp>
        <p:nvSpPr>
          <p:cNvPr id="10" name="TextBox 9"/>
          <p:cNvSpPr txBox="1"/>
          <p:nvPr/>
        </p:nvSpPr>
        <p:spPr>
          <a:xfrm>
            <a:off x="1018779" y="227628"/>
            <a:ext cx="7848872" cy="6678751"/>
          </a:xfrm>
          <a:prstGeom prst="rect">
            <a:avLst/>
          </a:prstGeom>
          <a:noFill/>
        </p:spPr>
        <p:txBody>
          <a:bodyPr wrap="square" rtlCol="0">
            <a:spAutoFit/>
          </a:bodyPr>
          <a:lstStyle/>
          <a:p>
            <a:pPr algn="ctr"/>
            <a:endParaRPr lang="en-CA" sz="2800" b="1" dirty="0">
              <a:solidFill>
                <a:srgbClr val="12543E"/>
              </a:solidFill>
            </a:endParaRPr>
          </a:p>
          <a:p>
            <a:pPr algn="ctr"/>
            <a:endParaRPr lang="en-CA" sz="2800" b="1" dirty="0">
              <a:solidFill>
                <a:srgbClr val="12543E"/>
              </a:solidFill>
            </a:endParaRPr>
          </a:p>
          <a:p>
            <a:pPr algn="ctr"/>
            <a:endParaRPr lang="en-CA" sz="3200" b="1" dirty="0">
              <a:solidFill>
                <a:srgbClr val="12543E"/>
              </a:solidFill>
            </a:endParaRPr>
          </a:p>
          <a:p>
            <a:pPr algn="ctr"/>
            <a:r>
              <a:rPr lang="en-CA" sz="3200" b="1" dirty="0">
                <a:solidFill>
                  <a:srgbClr val="12543E"/>
                </a:solidFill>
              </a:rPr>
              <a:t>Canadian Seed Trade Association</a:t>
            </a:r>
          </a:p>
          <a:p>
            <a:pPr algn="ctr"/>
            <a:endParaRPr lang="en-CA" sz="2800" b="1" dirty="0">
              <a:solidFill>
                <a:srgbClr val="12543E"/>
              </a:solidFill>
            </a:endParaRPr>
          </a:p>
          <a:p>
            <a:pPr algn="ctr"/>
            <a:endParaRPr lang="en-CA" sz="2800" b="1" dirty="0">
              <a:solidFill>
                <a:srgbClr val="12543E"/>
              </a:solidFill>
            </a:endParaRPr>
          </a:p>
          <a:p>
            <a:pPr algn="ctr"/>
            <a:r>
              <a:rPr lang="en-CA" sz="2400" b="1" dirty="0">
                <a:solidFill>
                  <a:srgbClr val="FF0000"/>
                </a:solidFill>
              </a:rPr>
              <a:t>Seed Treatment and Environment Committee</a:t>
            </a:r>
          </a:p>
          <a:p>
            <a:pPr algn="ctr"/>
            <a:endParaRPr lang="en-CA" sz="2400" b="1" dirty="0">
              <a:solidFill>
                <a:srgbClr val="FF0000"/>
              </a:solidFill>
            </a:endParaRPr>
          </a:p>
          <a:p>
            <a:pPr algn="ctr"/>
            <a:r>
              <a:rPr lang="en-CA" sz="2400" b="1" dirty="0">
                <a:solidFill>
                  <a:srgbClr val="FF0000"/>
                </a:solidFill>
              </a:rPr>
              <a:t>December 6, 2016</a:t>
            </a:r>
          </a:p>
          <a:p>
            <a:pPr algn="ctr"/>
            <a:r>
              <a:rPr lang="en-CA" sz="2400" b="1" dirty="0">
                <a:solidFill>
                  <a:srgbClr val="FF0000"/>
                </a:solidFill>
              </a:rPr>
              <a:t>Chicago, Illinois</a:t>
            </a:r>
            <a:endParaRPr lang="en-CA" sz="2400" b="1" dirty="0">
              <a:solidFill>
                <a:srgbClr val="12543E"/>
              </a:solidFill>
            </a:endParaRPr>
          </a:p>
          <a:p>
            <a:endParaRPr lang="en-CA" sz="2400" b="1" dirty="0">
              <a:solidFill>
                <a:srgbClr val="12543E"/>
              </a:solidFill>
            </a:endParaRPr>
          </a:p>
          <a:p>
            <a:endParaRPr lang="en-CA" sz="2400" b="1" dirty="0">
              <a:solidFill>
                <a:srgbClr val="12543E"/>
              </a:solidFill>
            </a:endParaRPr>
          </a:p>
          <a:p>
            <a:r>
              <a:rPr lang="en-CA" sz="2400" b="1" dirty="0">
                <a:solidFill>
                  <a:srgbClr val="12543E"/>
                </a:solidFill>
              </a:rPr>
              <a:t>Dave Carey</a:t>
            </a:r>
          </a:p>
          <a:p>
            <a:r>
              <a:rPr lang="en-CA" sz="2400" b="1" dirty="0">
                <a:solidFill>
                  <a:srgbClr val="12543E"/>
                </a:solidFill>
              </a:rPr>
              <a:t>Director, Government Affairs and Policy</a:t>
            </a:r>
          </a:p>
          <a:p>
            <a:r>
              <a:rPr lang="en-CA" sz="2400" b="1" dirty="0">
                <a:solidFill>
                  <a:srgbClr val="12543E"/>
                </a:solidFill>
              </a:rPr>
              <a:t>dcarey@cdnseed.org</a:t>
            </a:r>
          </a:p>
          <a:p>
            <a:pPr algn="ctr"/>
            <a:endParaRPr lang="en-CA" sz="1800" b="1" i="1" dirty="0"/>
          </a:p>
          <a:p>
            <a:pPr algn="ctr"/>
            <a:r>
              <a:rPr lang="en-CA" sz="1800" b="1" i="1" dirty="0"/>
              <a:t>www.cdnseed.org</a:t>
            </a:r>
          </a:p>
        </p:txBody>
      </p:sp>
      <p:pic>
        <p:nvPicPr>
          <p:cNvPr id="11" name="Picture 9" descr="CSTAlogotransparentbkgrd.gif"/>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6851262" y="-99392"/>
            <a:ext cx="2594750" cy="1296144"/>
          </a:xfrm>
          <a:prstGeom prst="rect">
            <a:avLst/>
          </a:prstGeom>
          <a:noFill/>
          <a:ln w="9525">
            <a:noFill/>
            <a:miter lim="800000"/>
            <a:headEnd/>
            <a:tailEnd/>
          </a:ln>
        </p:spPr>
      </p:pic>
    </p:spTree>
    <p:extLst>
      <p:ext uri="{BB962C8B-B14F-4D97-AF65-F5344CB8AC3E}">
        <p14:creationId xmlns:p14="http://schemas.microsoft.com/office/powerpoint/2010/main" val="1906292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Vendor Obligations</a:t>
            </a:r>
          </a:p>
        </p:txBody>
      </p:sp>
      <p:sp>
        <p:nvSpPr>
          <p:cNvPr id="16389" name="Text Box 30"/>
          <p:cNvSpPr txBox="1">
            <a:spLocks noChangeArrowheads="1"/>
          </p:cNvSpPr>
          <p:nvPr/>
        </p:nvSpPr>
        <p:spPr bwMode="auto">
          <a:xfrm>
            <a:off x="1019572" y="856595"/>
            <a:ext cx="8130778" cy="5909310"/>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r>
              <a:rPr lang="en-US" sz="2400" dirty="0">
                <a:solidFill>
                  <a:srgbClr val="11551C"/>
                </a:solidFill>
              </a:rPr>
              <a:t>Treated Seed Vendor License cost $300 – valid 5 years and must follow all regulatory requirements</a:t>
            </a:r>
          </a:p>
          <a:p>
            <a:pPr>
              <a:spcBef>
                <a:spcPts val="0"/>
              </a:spcBef>
              <a:spcAft>
                <a:spcPts val="600"/>
              </a:spcAft>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Provide list of all Class 12 pesticides available for sale by July 31</a:t>
            </a:r>
            <a:r>
              <a:rPr lang="en-US" sz="2400" baseline="30000" dirty="0">
                <a:solidFill>
                  <a:srgbClr val="11551C"/>
                </a:solidFill>
              </a:rPr>
              <a:t>st</a:t>
            </a:r>
            <a:r>
              <a:rPr lang="en-US" sz="2400" dirty="0">
                <a:solidFill>
                  <a:srgbClr val="11551C"/>
                </a:solidFill>
              </a:rPr>
              <a:t> annually</a:t>
            </a:r>
          </a:p>
          <a:p>
            <a:pPr marL="800100" lvl="1" indent="-342900">
              <a:spcBef>
                <a:spcPts val="0"/>
              </a:spcBef>
              <a:spcAft>
                <a:spcPts val="600"/>
              </a:spcAft>
              <a:buFont typeface="Courier New" panose="02070309020205020404" pitchFamily="49" charset="0"/>
              <a:buChar char="o"/>
            </a:pPr>
            <a:r>
              <a:rPr lang="en-US" sz="2400" dirty="0">
                <a:solidFill>
                  <a:srgbClr val="11551C"/>
                </a:solidFill>
              </a:rPr>
              <a:t>Corn hybrids and soybean varieties</a:t>
            </a:r>
          </a:p>
          <a:p>
            <a:pPr marL="800100" lvl="1" indent="-3429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Disclose in all product advertising whether seed being sold are Class 12 pesticides and which active they contain and </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Including that non-Class 12, fungicide only or bare seed are available</a:t>
            </a: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1865721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Vendor Obligations (2)</a:t>
            </a:r>
          </a:p>
        </p:txBody>
      </p:sp>
      <p:sp>
        <p:nvSpPr>
          <p:cNvPr id="16389" name="Text Box 30"/>
          <p:cNvSpPr txBox="1">
            <a:spLocks noChangeArrowheads="1"/>
          </p:cNvSpPr>
          <p:nvPr/>
        </p:nvSpPr>
        <p:spPr bwMode="auto">
          <a:xfrm>
            <a:off x="1019572" y="856595"/>
            <a:ext cx="8130778" cy="5986254"/>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r>
              <a:rPr lang="en-US" sz="2400" dirty="0">
                <a:solidFill>
                  <a:srgbClr val="11551C"/>
                </a:solidFill>
              </a:rPr>
              <a:t>Obtain required grower documentation before sale</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Retain grower required documentation for 4 years</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Report the summarized sales of Class 12 pesticides and non neonic treated corn and soybeans seed to MOECC by October 31</a:t>
            </a:r>
            <a:r>
              <a:rPr lang="en-US" sz="2400" baseline="30000" dirty="0">
                <a:solidFill>
                  <a:srgbClr val="11551C"/>
                </a:solidFill>
              </a:rPr>
              <a:t>st</a:t>
            </a:r>
            <a:r>
              <a:rPr lang="en-US" sz="2400" dirty="0">
                <a:solidFill>
                  <a:srgbClr val="11551C"/>
                </a:solidFill>
              </a:rPr>
              <a:t> annually</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Forward completed pest assessment reports to OMAFRA by October 31</a:t>
            </a:r>
            <a:r>
              <a:rPr lang="en-US" sz="2400" baseline="30000" dirty="0">
                <a:solidFill>
                  <a:srgbClr val="11551C"/>
                </a:solidFill>
              </a:rPr>
              <a:t>st</a:t>
            </a:r>
            <a:r>
              <a:rPr lang="en-US" sz="2400" dirty="0">
                <a:solidFill>
                  <a:srgbClr val="11551C"/>
                </a:solidFill>
              </a:rPr>
              <a:t> annually </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Ensure Sales Reps have received training and have proper identification</a:t>
            </a: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193679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Grower Obligations</a:t>
            </a:r>
          </a:p>
        </p:txBody>
      </p:sp>
      <p:sp>
        <p:nvSpPr>
          <p:cNvPr id="16389" name="Text Box 30"/>
          <p:cNvSpPr txBox="1">
            <a:spLocks noChangeArrowheads="1"/>
          </p:cNvSpPr>
          <p:nvPr/>
        </p:nvSpPr>
        <p:spPr bwMode="auto">
          <a:xfrm>
            <a:off x="1038621" y="1052736"/>
            <a:ext cx="8130778" cy="10633680"/>
          </a:xfrm>
          <a:prstGeom prst="rect">
            <a:avLst/>
          </a:prstGeom>
          <a:noFill/>
          <a:ln w="9525">
            <a:noFill/>
            <a:miter lim="800000"/>
            <a:headEnd/>
            <a:tailEnd/>
          </a:ln>
        </p:spPr>
        <p:txBody>
          <a:bodyPr wrap="square">
            <a:spAutoFit/>
          </a:bodyPr>
          <a:lstStyle/>
          <a:p>
            <a:pPr>
              <a:spcBef>
                <a:spcPts val="0"/>
              </a:spcBef>
              <a:spcAft>
                <a:spcPts val="600"/>
              </a:spcAft>
            </a:pPr>
            <a:r>
              <a:rPr lang="en-US" sz="2400" b="1" dirty="0">
                <a:solidFill>
                  <a:srgbClr val="11551C"/>
                </a:solidFill>
              </a:rPr>
              <a:t>Up to August 31, 2016:</a:t>
            </a:r>
          </a:p>
          <a:p>
            <a:pPr marL="457200" indent="-457200">
              <a:spcBef>
                <a:spcPts val="0"/>
              </a:spcBef>
              <a:spcAft>
                <a:spcPts val="600"/>
              </a:spcAft>
              <a:buFont typeface="+mj-lt"/>
              <a:buAutoNum type="arabicPeriod"/>
            </a:pPr>
            <a:r>
              <a:rPr lang="en-US" sz="2400" dirty="0">
                <a:solidFill>
                  <a:srgbClr val="11551C"/>
                </a:solidFill>
              </a:rPr>
              <a:t>50/50 self declaration – 50% of acres can be planted with Class 12</a:t>
            </a:r>
          </a:p>
          <a:p>
            <a:pPr marL="457200" indent="-457200">
              <a:spcBef>
                <a:spcPts val="0"/>
              </a:spcBef>
              <a:spcAft>
                <a:spcPts val="600"/>
              </a:spcAft>
              <a:buFont typeface="+mj-lt"/>
              <a:buAutoNum type="arabicPeriod"/>
            </a:pPr>
            <a:r>
              <a:rPr lang="en-US" sz="2400" dirty="0">
                <a:solidFill>
                  <a:srgbClr val="11551C"/>
                </a:solidFill>
              </a:rPr>
              <a:t>Self Pest Assessment or Damage Assessment by Field:</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Self assessment valid for 12 months</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Assessment done spring 2016 = 2017 planting</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Fungicide only = no paperwork</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Fungicide + non-neonic insecticide = no paperwork or restrictions</a:t>
            </a:r>
          </a:p>
          <a:p>
            <a:pPr lvl="1">
              <a:spcBef>
                <a:spcPts val="0"/>
              </a:spcBef>
              <a:spcAft>
                <a:spcPts val="600"/>
              </a:spcAft>
            </a:pPr>
            <a:endParaRPr lang="en-US" sz="2400" dirty="0">
              <a:solidFill>
                <a:srgbClr val="11551C"/>
              </a:solidFill>
            </a:endParaRPr>
          </a:p>
          <a:p>
            <a:pPr lvl="1">
              <a:spcBef>
                <a:spcPts val="0"/>
              </a:spcBef>
              <a:spcAft>
                <a:spcPts val="600"/>
              </a:spcAft>
            </a:pPr>
            <a:r>
              <a:rPr lang="en-US" sz="2400" dirty="0">
                <a:solidFill>
                  <a:srgbClr val="11551C"/>
                </a:solidFill>
              </a:rPr>
              <a:t>Vendor and Sales Rep must track non neonic sales </a:t>
            </a: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Retain grower required documentation for 4 years</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Report the summarized sales of Class 12 pesticides and non neonic treated corn and soybeans seed to MOECC by October 31</a:t>
            </a:r>
            <a:r>
              <a:rPr lang="en-US" sz="2400" baseline="30000" dirty="0">
                <a:solidFill>
                  <a:srgbClr val="11551C"/>
                </a:solidFill>
              </a:rPr>
              <a:t>st</a:t>
            </a:r>
            <a:r>
              <a:rPr lang="en-US" sz="2400" dirty="0">
                <a:solidFill>
                  <a:srgbClr val="11551C"/>
                </a:solidFill>
              </a:rPr>
              <a:t> annually</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Forward completed pest assessment reports to OMAFRA by October 31</a:t>
            </a:r>
            <a:r>
              <a:rPr lang="en-US" sz="2400" baseline="30000" dirty="0">
                <a:solidFill>
                  <a:srgbClr val="11551C"/>
                </a:solidFill>
              </a:rPr>
              <a:t>st</a:t>
            </a:r>
            <a:r>
              <a:rPr lang="en-US" sz="2400" dirty="0">
                <a:solidFill>
                  <a:srgbClr val="11551C"/>
                </a:solidFill>
              </a:rPr>
              <a:t> annually</a:t>
            </a:r>
            <a:endParaRPr lang="en-US"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3534279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Grower Obligations (2)</a:t>
            </a:r>
          </a:p>
        </p:txBody>
      </p:sp>
      <p:sp>
        <p:nvSpPr>
          <p:cNvPr id="16389" name="Text Box 30"/>
          <p:cNvSpPr txBox="1">
            <a:spLocks noChangeArrowheads="1"/>
          </p:cNvSpPr>
          <p:nvPr/>
        </p:nvSpPr>
        <p:spPr bwMode="auto">
          <a:xfrm>
            <a:off x="1038621" y="1052736"/>
            <a:ext cx="8130778" cy="7894469"/>
          </a:xfrm>
          <a:prstGeom prst="rect">
            <a:avLst/>
          </a:prstGeom>
          <a:noFill/>
          <a:ln w="9525">
            <a:noFill/>
            <a:miter lim="800000"/>
            <a:headEnd/>
            <a:tailEnd/>
          </a:ln>
        </p:spPr>
        <p:txBody>
          <a:bodyPr wrap="square">
            <a:spAutoFit/>
          </a:bodyPr>
          <a:lstStyle/>
          <a:p>
            <a:pPr>
              <a:spcBef>
                <a:spcPts val="0"/>
              </a:spcBef>
              <a:spcAft>
                <a:spcPts val="600"/>
              </a:spcAft>
            </a:pPr>
            <a:r>
              <a:rPr lang="en-US" sz="2400" b="1" dirty="0">
                <a:solidFill>
                  <a:srgbClr val="11551C"/>
                </a:solidFill>
              </a:rPr>
              <a:t>August 31, 2016 – August 2017:</a:t>
            </a:r>
          </a:p>
          <a:p>
            <a:pPr marL="457200" indent="-457200">
              <a:spcBef>
                <a:spcPts val="0"/>
              </a:spcBef>
              <a:spcAft>
                <a:spcPts val="600"/>
              </a:spcAft>
              <a:buFont typeface="+mj-lt"/>
              <a:buAutoNum type="arabicPeriod"/>
            </a:pPr>
            <a:r>
              <a:rPr lang="en-US" sz="2400" dirty="0">
                <a:solidFill>
                  <a:srgbClr val="11551C"/>
                </a:solidFill>
              </a:rPr>
              <a:t>IPM Certificate Number</a:t>
            </a:r>
          </a:p>
          <a:p>
            <a:pPr marL="457200" indent="-457200">
              <a:spcBef>
                <a:spcPts val="0"/>
              </a:spcBef>
              <a:spcAft>
                <a:spcPts val="600"/>
              </a:spcAft>
              <a:buFont typeface="+mj-lt"/>
              <a:buAutoNum type="arabicPeriod"/>
            </a:pPr>
            <a:r>
              <a:rPr lang="en-US" sz="2400" dirty="0">
                <a:solidFill>
                  <a:srgbClr val="11551C"/>
                </a:solidFill>
              </a:rPr>
              <a:t>IPM Declaration Form</a:t>
            </a:r>
          </a:p>
          <a:p>
            <a:pPr marL="457200" indent="-457200">
              <a:spcBef>
                <a:spcPts val="0"/>
              </a:spcBef>
              <a:spcAft>
                <a:spcPts val="600"/>
              </a:spcAft>
              <a:buFont typeface="+mj-lt"/>
              <a:buAutoNum type="arabicPeriod"/>
            </a:pPr>
            <a:r>
              <a:rPr lang="en-US" sz="2400" dirty="0">
                <a:solidFill>
                  <a:srgbClr val="11551C"/>
                </a:solidFill>
              </a:rPr>
              <a:t>Pest Assessment or Damage Assessment by Field:</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No 50/50 self declaration</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Do not need IPM number if using custom planter but pest assessment still required</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Self assessment good for 12 month – Spring 2016 for Planting 2017</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Fungicide only = no paperwork</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Fungicide + non-neonic insecticide = no paperwork or restrictions</a:t>
            </a: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lvl="1">
              <a:spcBef>
                <a:spcPts val="0"/>
              </a:spcBef>
              <a:spcAft>
                <a:spcPts val="600"/>
              </a:spcAft>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3164730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Grower Obligations (3)</a:t>
            </a:r>
          </a:p>
        </p:txBody>
      </p:sp>
      <p:sp>
        <p:nvSpPr>
          <p:cNvPr id="16389" name="Text Box 30"/>
          <p:cNvSpPr txBox="1">
            <a:spLocks noChangeArrowheads="1"/>
          </p:cNvSpPr>
          <p:nvPr/>
        </p:nvSpPr>
        <p:spPr bwMode="auto">
          <a:xfrm>
            <a:off x="1038621" y="1052736"/>
            <a:ext cx="8130778" cy="10710624"/>
          </a:xfrm>
          <a:prstGeom prst="rect">
            <a:avLst/>
          </a:prstGeom>
          <a:noFill/>
          <a:ln w="9525">
            <a:noFill/>
            <a:miter lim="800000"/>
            <a:headEnd/>
            <a:tailEnd/>
          </a:ln>
        </p:spPr>
        <p:txBody>
          <a:bodyPr wrap="square">
            <a:spAutoFit/>
          </a:bodyPr>
          <a:lstStyle/>
          <a:p>
            <a:pPr>
              <a:spcBef>
                <a:spcPts val="0"/>
              </a:spcBef>
              <a:spcAft>
                <a:spcPts val="600"/>
              </a:spcAft>
            </a:pPr>
            <a:r>
              <a:rPr lang="en-US" sz="2400" b="1" dirty="0">
                <a:solidFill>
                  <a:srgbClr val="11551C"/>
                </a:solidFill>
              </a:rPr>
              <a:t>August 31, 2017 and beyond  </a:t>
            </a:r>
            <a:r>
              <a:rPr lang="en-US" sz="2400" b="1" dirty="0">
                <a:solidFill>
                  <a:srgbClr val="11551C"/>
                </a:solidFill>
                <a:sym typeface="Wingdings" panose="05000000000000000000" pitchFamily="2" charset="2"/>
              </a:rPr>
              <a:t></a:t>
            </a:r>
            <a:endParaRPr lang="en-US" sz="2400" b="1"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Same as previous slide except:</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By county 3</a:t>
            </a:r>
            <a:r>
              <a:rPr lang="en-US" sz="2400" baseline="30000" dirty="0">
                <a:solidFill>
                  <a:srgbClr val="11551C"/>
                </a:solidFill>
              </a:rPr>
              <a:t>rd</a:t>
            </a:r>
            <a:r>
              <a:rPr lang="en-US" sz="2400" dirty="0">
                <a:solidFill>
                  <a:srgbClr val="11551C"/>
                </a:solidFill>
              </a:rPr>
              <a:t> Part Professional Pest Advisor Assessment</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Required every 3 years</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Self assessment or 3</a:t>
            </a:r>
            <a:r>
              <a:rPr lang="en-US" sz="2400" baseline="30000" dirty="0">
                <a:solidFill>
                  <a:srgbClr val="11551C"/>
                </a:solidFill>
              </a:rPr>
              <a:t>rd</a:t>
            </a:r>
            <a:r>
              <a:rPr lang="en-US" sz="2400" dirty="0">
                <a:solidFill>
                  <a:srgbClr val="11551C"/>
                </a:solidFill>
              </a:rPr>
              <a:t> party assessment every year</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Fungicide only = no paperwork</a:t>
            </a:r>
          </a:p>
          <a:p>
            <a:pPr marL="914400" lvl="1" indent="-457200">
              <a:spcBef>
                <a:spcPts val="0"/>
              </a:spcBef>
              <a:spcAft>
                <a:spcPts val="600"/>
              </a:spcAft>
              <a:buFont typeface="Courier New" panose="02070309020205020404" pitchFamily="49" charset="0"/>
              <a:buChar char="o"/>
            </a:pPr>
            <a:r>
              <a:rPr lang="en-US" sz="2400" dirty="0">
                <a:solidFill>
                  <a:srgbClr val="11551C"/>
                </a:solidFill>
              </a:rPr>
              <a:t>Fungicide + non-neonic insecticide = no paperwork or restrictions</a:t>
            </a: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lvl="1">
              <a:spcBef>
                <a:spcPts val="0"/>
              </a:spcBef>
              <a:spcAft>
                <a:spcPts val="600"/>
              </a:spcAft>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Retain grower required documentation for 4 years</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Report the summarized sales of Class 12 pesticides and non neonic treated corn and soybeans seed to MOECC by October 31</a:t>
            </a:r>
            <a:r>
              <a:rPr lang="en-US" sz="2400" baseline="30000" dirty="0">
                <a:solidFill>
                  <a:srgbClr val="11551C"/>
                </a:solidFill>
              </a:rPr>
              <a:t>st</a:t>
            </a:r>
            <a:r>
              <a:rPr lang="en-US" sz="2400" dirty="0">
                <a:solidFill>
                  <a:srgbClr val="11551C"/>
                </a:solidFill>
              </a:rPr>
              <a:t> annually</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Forward completed pest assessment reports to OMAFRA by October 31</a:t>
            </a:r>
            <a:r>
              <a:rPr lang="en-US" sz="2400" baseline="30000" dirty="0">
                <a:solidFill>
                  <a:srgbClr val="11551C"/>
                </a:solidFill>
              </a:rPr>
              <a:t>st</a:t>
            </a:r>
            <a:r>
              <a:rPr lang="en-US" sz="2400" dirty="0">
                <a:solidFill>
                  <a:srgbClr val="11551C"/>
                </a:solidFill>
              </a:rPr>
              <a:t> annually</a:t>
            </a:r>
            <a:endParaRPr lang="en-US"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996123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2"/>
          <p:cNvSpPr txBox="1">
            <a:spLocks noGrp="1"/>
          </p:cNvSpPr>
          <p:nvPr/>
        </p:nvSpPr>
        <p:spPr bwMode="auto">
          <a:xfrm>
            <a:off x="107950" y="6408738"/>
            <a:ext cx="8985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0C850EDE-4514-4028-B1C8-4BEFD401952F}" type="slidenum">
              <a:rPr lang="en-CA" altLang="en-US" sz="1400" b="0">
                <a:latin typeface="Helvetica Light"/>
                <a:ea typeface="MS PGothic" panose="020B0600070205080204" pitchFamily="34" charset="-128"/>
              </a:rPr>
              <a:pPr eaLnBrk="1" hangingPunct="1">
                <a:spcBef>
                  <a:spcPct val="0"/>
                </a:spcBef>
                <a:buFontTx/>
                <a:buNone/>
              </a:pPr>
              <a:t>15</a:t>
            </a:fld>
            <a:endParaRPr lang="en-CA" altLang="en-US" sz="1400" b="0">
              <a:latin typeface="Helvetica Light"/>
              <a:ea typeface="MS PGothic" panose="020B0600070205080204" pitchFamily="34" charset="-128"/>
            </a:endParaRPr>
          </a:p>
        </p:txBody>
      </p:sp>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4763"/>
            <a:ext cx="8991600" cy="692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Box 3"/>
          <p:cNvSpPr txBox="1">
            <a:spLocks noChangeArrowheads="1"/>
          </p:cNvSpPr>
          <p:nvPr/>
        </p:nvSpPr>
        <p:spPr bwMode="auto">
          <a:xfrm>
            <a:off x="0" y="0"/>
            <a:ext cx="914400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CA" altLang="en-US" sz="1800">
                <a:ea typeface="MS PGothic" panose="020B0600070205080204" pitchFamily="34" charset="-128"/>
              </a:rPr>
              <a:t>Professional Pest Advisor – Implementation by County</a:t>
            </a:r>
          </a:p>
        </p:txBody>
      </p:sp>
    </p:spTree>
    <p:extLst>
      <p:ext uri="{BB962C8B-B14F-4D97-AF65-F5344CB8AC3E}">
        <p14:creationId xmlns:p14="http://schemas.microsoft.com/office/powerpoint/2010/main" val="2330277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Industry Impact</a:t>
            </a:r>
          </a:p>
        </p:txBody>
      </p:sp>
      <p:sp>
        <p:nvSpPr>
          <p:cNvPr id="16389" name="Text Box 30"/>
          <p:cNvSpPr txBox="1">
            <a:spLocks noChangeArrowheads="1"/>
          </p:cNvSpPr>
          <p:nvPr/>
        </p:nvSpPr>
        <p:spPr bwMode="auto">
          <a:xfrm>
            <a:off x="1038621" y="1052736"/>
            <a:ext cx="8130778" cy="7740581"/>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r>
              <a:rPr lang="en-US" sz="2400" dirty="0">
                <a:solidFill>
                  <a:srgbClr val="11551C"/>
                </a:solidFill>
              </a:rPr>
              <a:t>Great deal of confusion, anger and frustration. Significant education still required</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Paperwork and record keeping is very onerous, some smaller companies struggling to manage the HR requirements</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Regulations are very hard to interpret and therefore comply with </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GFO sued the Ontario Government but lost at the Superior Court level</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lvl="1">
              <a:spcBef>
                <a:spcPts val="0"/>
              </a:spcBef>
              <a:spcAft>
                <a:spcPts val="600"/>
              </a:spcAft>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3325872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CSTA Action</a:t>
            </a:r>
          </a:p>
        </p:txBody>
      </p:sp>
      <p:sp>
        <p:nvSpPr>
          <p:cNvPr id="16389" name="Text Box 30"/>
          <p:cNvSpPr txBox="1">
            <a:spLocks noChangeArrowheads="1"/>
          </p:cNvSpPr>
          <p:nvPr/>
        </p:nvSpPr>
        <p:spPr bwMode="auto">
          <a:xfrm>
            <a:off x="1038621" y="1052736"/>
            <a:ext cx="8130778" cy="3139321"/>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lvl="1">
              <a:spcBef>
                <a:spcPts val="0"/>
              </a:spcBef>
              <a:spcAft>
                <a:spcPts val="600"/>
              </a:spcAft>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
        <p:nvSpPr>
          <p:cNvPr id="6" name="Text Box 30"/>
          <p:cNvSpPr txBox="1">
            <a:spLocks noChangeArrowheads="1"/>
          </p:cNvSpPr>
          <p:nvPr/>
        </p:nvSpPr>
        <p:spPr bwMode="auto">
          <a:xfrm>
            <a:off x="1038621" y="1052736"/>
            <a:ext cx="8130778" cy="5678478"/>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r>
              <a:rPr lang="en-US" sz="2400" dirty="0">
                <a:solidFill>
                  <a:srgbClr val="11551C"/>
                </a:solidFill>
              </a:rPr>
              <a:t>Participated in many government WGs and Meetings</a:t>
            </a:r>
          </a:p>
          <a:p>
            <a:pPr marL="342900" indent="-342900">
              <a:spcBef>
                <a:spcPts val="0"/>
              </a:spcBef>
              <a:spcAft>
                <a:spcPts val="600"/>
              </a:spcAft>
              <a:buFont typeface="Arial" panose="020B0604020202020204" pitchFamily="34" charset="0"/>
              <a:buChar char="•"/>
            </a:pPr>
            <a:r>
              <a:rPr lang="en-US" sz="2400" dirty="0">
                <a:solidFill>
                  <a:srgbClr val="11551C"/>
                </a:solidFill>
              </a:rPr>
              <a:t>Participated in consultations-drafted submissions</a:t>
            </a:r>
          </a:p>
          <a:p>
            <a:pPr marL="800100" lvl="1" indent="-342900">
              <a:spcBef>
                <a:spcPts val="0"/>
              </a:spcBef>
              <a:spcAft>
                <a:spcPts val="600"/>
              </a:spcAft>
              <a:buFont typeface="Courier New" panose="02070309020205020404" pitchFamily="49" charset="0"/>
              <a:buChar char="o"/>
            </a:pPr>
            <a:r>
              <a:rPr lang="en-US" sz="2400" dirty="0">
                <a:solidFill>
                  <a:srgbClr val="11551C"/>
                </a:solidFill>
              </a:rPr>
              <a:t>Engaged members to participate and reach out to local policy makers</a:t>
            </a:r>
          </a:p>
          <a:p>
            <a:pPr marL="342900" indent="-342900">
              <a:spcBef>
                <a:spcPts val="0"/>
              </a:spcBef>
              <a:spcAft>
                <a:spcPts val="600"/>
              </a:spcAft>
              <a:buFont typeface="Arial" panose="020B0604020202020204" pitchFamily="34" charset="0"/>
              <a:buChar char="•"/>
            </a:pPr>
            <a:r>
              <a:rPr lang="en-US" sz="2400" dirty="0">
                <a:solidFill>
                  <a:srgbClr val="11551C"/>
                </a:solidFill>
              </a:rPr>
              <a:t>Testified at Senate Committee x 2</a:t>
            </a:r>
          </a:p>
          <a:p>
            <a:pPr marL="342900" indent="-342900">
              <a:spcBef>
                <a:spcPts val="0"/>
              </a:spcBef>
              <a:spcAft>
                <a:spcPts val="600"/>
              </a:spcAft>
              <a:buFont typeface="Arial" panose="020B0604020202020204" pitchFamily="34" charset="0"/>
              <a:buChar char="•"/>
            </a:pPr>
            <a:r>
              <a:rPr lang="en-US" sz="2400" dirty="0">
                <a:solidFill>
                  <a:srgbClr val="11551C"/>
                </a:solidFill>
              </a:rPr>
              <a:t>Implemented BMPs for planting treated seed</a:t>
            </a:r>
          </a:p>
          <a:p>
            <a:pPr marL="342900" indent="-342900">
              <a:spcBef>
                <a:spcPts val="0"/>
              </a:spcBef>
              <a:spcAft>
                <a:spcPts val="600"/>
              </a:spcAft>
              <a:buFont typeface="Arial" panose="020B0604020202020204" pitchFamily="34" charset="0"/>
              <a:buChar char="•"/>
            </a:pPr>
            <a:r>
              <a:rPr lang="en-US" sz="2400" dirty="0">
                <a:solidFill>
                  <a:srgbClr val="11551C"/>
                </a:solidFill>
              </a:rPr>
              <a:t>Adopted use of Fluency Agent – members distributed </a:t>
            </a:r>
          </a:p>
          <a:p>
            <a:pPr marL="342900" indent="-342900">
              <a:spcBef>
                <a:spcPts val="0"/>
              </a:spcBef>
              <a:spcAft>
                <a:spcPts val="600"/>
              </a:spcAft>
              <a:buFont typeface="Arial" panose="020B0604020202020204" pitchFamily="34" charset="0"/>
              <a:buChar char="•"/>
            </a:pPr>
            <a:r>
              <a:rPr lang="en-US" sz="2400" dirty="0">
                <a:solidFill>
                  <a:srgbClr val="11551C"/>
                </a:solidFill>
              </a:rPr>
              <a:t>Creation of AAFC Bee Health Roundtable</a:t>
            </a:r>
          </a:p>
          <a:p>
            <a:pPr marL="342900" indent="-342900">
              <a:spcBef>
                <a:spcPts val="0"/>
              </a:spcBef>
              <a:spcAft>
                <a:spcPts val="600"/>
              </a:spcAft>
              <a:buFont typeface="Arial" panose="020B0604020202020204" pitchFamily="34" charset="0"/>
              <a:buChar char="•"/>
            </a:pPr>
            <a:r>
              <a:rPr lang="en-US" sz="2400" dirty="0">
                <a:solidFill>
                  <a:srgbClr val="11551C"/>
                </a:solidFill>
              </a:rPr>
              <a:t>CSGA-CSTA </a:t>
            </a:r>
            <a:r>
              <a:rPr lang="en-US" sz="2400" i="1" dirty="0">
                <a:solidFill>
                  <a:srgbClr val="11551C"/>
                </a:solidFill>
              </a:rPr>
              <a:t>Guide to Treated Seed Stewardship: </a:t>
            </a:r>
            <a:r>
              <a:rPr lang="en-CA" sz="2400" i="1" dirty="0"/>
              <a:t>Best Practises for the Safe Handling, Storage, Transportation, Use, and Disposal of Treated Seed</a:t>
            </a: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spTree>
    <p:extLst>
      <p:ext uri="{BB962C8B-B14F-4D97-AF65-F5344CB8AC3E}">
        <p14:creationId xmlns:p14="http://schemas.microsoft.com/office/powerpoint/2010/main" val="1834350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Quebec</a:t>
            </a:r>
          </a:p>
        </p:txBody>
      </p:sp>
      <p:sp>
        <p:nvSpPr>
          <p:cNvPr id="16389" name="Text Box 30"/>
          <p:cNvSpPr txBox="1">
            <a:spLocks noChangeArrowheads="1"/>
          </p:cNvSpPr>
          <p:nvPr/>
        </p:nvSpPr>
        <p:spPr bwMode="auto">
          <a:xfrm>
            <a:off x="1038621" y="1052736"/>
            <a:ext cx="8130778" cy="2693045"/>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800100" lvl="1"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
        <p:nvSpPr>
          <p:cNvPr id="6" name="Text Box 30"/>
          <p:cNvSpPr txBox="1">
            <a:spLocks noChangeArrowheads="1"/>
          </p:cNvSpPr>
          <p:nvPr/>
        </p:nvSpPr>
        <p:spPr bwMode="auto">
          <a:xfrm>
            <a:off x="990600" y="1052736"/>
            <a:ext cx="8130778" cy="2693045"/>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800100" lvl="1"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sp>
        <p:nvSpPr>
          <p:cNvPr id="7" name="Text Box 30"/>
          <p:cNvSpPr txBox="1">
            <a:spLocks noChangeArrowheads="1"/>
          </p:cNvSpPr>
          <p:nvPr/>
        </p:nvSpPr>
        <p:spPr bwMode="auto">
          <a:xfrm>
            <a:off x="1038621" y="1052736"/>
            <a:ext cx="8130778" cy="7663636"/>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r>
              <a:rPr lang="en-US" sz="2400" dirty="0">
                <a:solidFill>
                  <a:srgbClr val="11551C"/>
                </a:solidFill>
              </a:rPr>
              <a:t>Government has had an aspirational goal of reducing pesticide use as a goal for several years</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Water and soil of greater concern than pollinators</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There has been work done to create a database of ‘high-risk pesticides’. CLC members have been active on this file</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December 12</a:t>
            </a:r>
            <a:r>
              <a:rPr lang="en-US" sz="2400" baseline="30000" dirty="0">
                <a:solidFill>
                  <a:srgbClr val="11551C"/>
                </a:solidFill>
              </a:rPr>
              <a:t>th</a:t>
            </a:r>
            <a:r>
              <a:rPr lang="en-US" sz="2400" dirty="0">
                <a:solidFill>
                  <a:srgbClr val="11551C"/>
                </a:solidFill>
              </a:rPr>
              <a:t> there is a stakeholder meeting in Quebec City where we expect a regulatory announcement to be made</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spTree>
    <p:extLst>
      <p:ext uri="{BB962C8B-B14F-4D97-AF65-F5344CB8AC3E}">
        <p14:creationId xmlns:p14="http://schemas.microsoft.com/office/powerpoint/2010/main" val="1544237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Quebec (2)</a:t>
            </a:r>
          </a:p>
        </p:txBody>
      </p:sp>
      <p:sp>
        <p:nvSpPr>
          <p:cNvPr id="16389" name="Text Box 30"/>
          <p:cNvSpPr txBox="1">
            <a:spLocks noChangeArrowheads="1"/>
          </p:cNvSpPr>
          <p:nvPr/>
        </p:nvSpPr>
        <p:spPr bwMode="auto">
          <a:xfrm>
            <a:off x="1038621" y="1052736"/>
            <a:ext cx="8130778" cy="2693045"/>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800100" lvl="1"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
        <p:nvSpPr>
          <p:cNvPr id="6" name="Text Box 30"/>
          <p:cNvSpPr txBox="1">
            <a:spLocks noChangeArrowheads="1"/>
          </p:cNvSpPr>
          <p:nvPr/>
        </p:nvSpPr>
        <p:spPr bwMode="auto">
          <a:xfrm>
            <a:off x="990600" y="1052736"/>
            <a:ext cx="8130778" cy="2693045"/>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800100" lvl="1" indent="-342900">
              <a:spcBef>
                <a:spcPts val="0"/>
              </a:spcBef>
              <a:spcAft>
                <a:spcPts val="600"/>
              </a:spcAft>
              <a:buFont typeface="Arial" panose="020B0604020202020204" pitchFamily="34" charset="0"/>
              <a:buChar char="•"/>
            </a:pPr>
            <a:endParaRPr lang="en-US" sz="2400" dirty="0">
              <a:solidFill>
                <a:srgbClr val="11551C"/>
              </a:solidFill>
            </a:endParaRPr>
          </a:p>
          <a:p>
            <a:pPr marL="914400" lvl="1" indent="-457200">
              <a:spcBef>
                <a:spcPts val="0"/>
              </a:spcBef>
              <a:spcAft>
                <a:spcPts val="600"/>
              </a:spcAft>
              <a:buFont typeface="Courier New" panose="02070309020205020404" pitchFamily="49" charset="0"/>
              <a:buChar char="o"/>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sp>
        <p:nvSpPr>
          <p:cNvPr id="7" name="Text Box 30"/>
          <p:cNvSpPr txBox="1">
            <a:spLocks noChangeArrowheads="1"/>
          </p:cNvSpPr>
          <p:nvPr/>
        </p:nvSpPr>
        <p:spPr bwMode="auto">
          <a:xfrm>
            <a:off x="1038621" y="1052736"/>
            <a:ext cx="8130778" cy="7125027"/>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pPr>
            <a:r>
              <a:rPr lang="en-CA" sz="2400" dirty="0"/>
              <a:t>Increased monitoring of water ways for pesticide residues</a:t>
            </a:r>
          </a:p>
          <a:p>
            <a:pPr marL="342900" indent="-342900">
              <a:buFont typeface="Arial" panose="020B0604020202020204" pitchFamily="34" charset="0"/>
              <a:buChar char="•"/>
            </a:pPr>
            <a:r>
              <a:rPr lang="en-CA" sz="2400" dirty="0"/>
              <a:t>Increased monitoring of residues on fruits and vegetables (and this by source; </a:t>
            </a:r>
            <a:r>
              <a:rPr lang="en-CA" sz="2400" dirty="0" err="1"/>
              <a:t>ie</a:t>
            </a:r>
            <a:r>
              <a:rPr lang="en-CA" sz="2400" dirty="0"/>
              <a:t>, domestic or imported fruits and vegetables)</a:t>
            </a:r>
          </a:p>
          <a:p>
            <a:pPr marL="342900" indent="-342900">
              <a:buFont typeface="Arial" panose="020B0604020202020204" pitchFamily="34" charset="0"/>
              <a:buChar char="•"/>
            </a:pPr>
            <a:r>
              <a:rPr lang="en-CA" sz="2400" dirty="0"/>
              <a:t> Additional funds for ag extension services by the province</a:t>
            </a:r>
          </a:p>
          <a:p>
            <a:pPr marL="342900" indent="-342900">
              <a:buFont typeface="Arial" panose="020B0604020202020204" pitchFamily="34" charset="0"/>
              <a:buChar char="•"/>
            </a:pPr>
            <a:r>
              <a:rPr lang="en-CA" sz="2400" dirty="0"/>
              <a:t> Studying options to track pesticide sales in QC, particularly </a:t>
            </a:r>
            <a:r>
              <a:rPr lang="en-CA" sz="2400" dirty="0" err="1"/>
              <a:t>neonics</a:t>
            </a:r>
            <a:endParaRPr lang="en-CA" sz="2400" dirty="0"/>
          </a:p>
          <a:p>
            <a:pPr marL="342900" indent="-342900">
              <a:buFont typeface="Arial" panose="020B0604020202020204" pitchFamily="34" charset="0"/>
              <a:buChar char="•"/>
            </a:pPr>
            <a:r>
              <a:rPr lang="en-CA" sz="2400" dirty="0"/>
              <a:t>Increased support for organic production </a:t>
            </a:r>
          </a:p>
          <a:p>
            <a:pPr marL="342900" indent="-342900">
              <a:buFont typeface="Arial" panose="020B0604020202020204" pitchFamily="34" charset="0"/>
              <a:buChar char="•"/>
            </a:pPr>
            <a:r>
              <a:rPr lang="en-CA" sz="2400" dirty="0"/>
              <a:t>Requiring prescription from a certified agronomist for the use of plant protection products</a:t>
            </a: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endParaRPr lang="en-US" sz="2400" dirty="0">
              <a:solidFill>
                <a:srgbClr val="11551C"/>
              </a:solidFill>
            </a:endParaRPr>
          </a:p>
        </p:txBody>
      </p:sp>
    </p:spTree>
    <p:extLst>
      <p:ext uri="{BB962C8B-B14F-4D97-AF65-F5344CB8AC3E}">
        <p14:creationId xmlns:p14="http://schemas.microsoft.com/office/powerpoint/2010/main" val="229342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2055" name="TextBox 10"/>
          <p:cNvSpPr txBox="1">
            <a:spLocks noChangeArrowheads="1"/>
          </p:cNvSpPr>
          <p:nvPr/>
        </p:nvSpPr>
        <p:spPr bwMode="auto">
          <a:xfrm>
            <a:off x="981075" y="6429375"/>
            <a:ext cx="8162925" cy="400050"/>
          </a:xfrm>
          <a:prstGeom prst="rect">
            <a:avLst/>
          </a:prstGeom>
          <a:gradFill rotWithShape="1">
            <a:gsLst>
              <a:gs pos="0">
                <a:srgbClr val="DDEBCF"/>
              </a:gs>
              <a:gs pos="50000">
                <a:srgbClr val="9CB86E"/>
              </a:gs>
              <a:gs pos="100000">
                <a:srgbClr val="156B13"/>
              </a:gs>
            </a:gsLst>
            <a:path path="rect">
              <a:fillToRect t="100000" r="100000"/>
            </a:path>
          </a:gradFill>
          <a:ln w="9525">
            <a:noFill/>
            <a:miter lim="800000"/>
            <a:headEnd/>
            <a:tailEnd/>
          </a:ln>
        </p:spPr>
        <p:txBody>
          <a:bodyPr>
            <a:spAutoFit/>
          </a:bodyPr>
          <a:lstStyle/>
          <a:p>
            <a:r>
              <a:rPr lang="en-US" sz="2000" b="1" i="1" dirty="0">
                <a:solidFill>
                  <a:schemeClr val="bg1"/>
                </a:solidFill>
                <a:latin typeface="Cambria" pitchFamily="18" charset="0"/>
              </a:rPr>
              <a:t>Growing for the World/ </a:t>
            </a:r>
            <a:r>
              <a:rPr lang="en-US" sz="2000" b="1" i="1" dirty="0" err="1">
                <a:solidFill>
                  <a:schemeClr val="bg1"/>
                </a:solidFill>
                <a:latin typeface="Cambria" pitchFamily="18" charset="0"/>
              </a:rPr>
              <a:t>Une</a:t>
            </a:r>
            <a:r>
              <a:rPr lang="en-US" sz="2000" b="1" i="1" dirty="0">
                <a:solidFill>
                  <a:schemeClr val="bg1"/>
                </a:solidFill>
                <a:latin typeface="Cambria" pitchFamily="18" charset="0"/>
              </a:rPr>
              <a:t> </a:t>
            </a:r>
            <a:r>
              <a:rPr lang="en-US" sz="2000" b="1" i="1" dirty="0" err="1">
                <a:solidFill>
                  <a:schemeClr val="bg1"/>
                </a:solidFill>
                <a:latin typeface="Cambria" pitchFamily="18" charset="0"/>
              </a:rPr>
              <a:t>Croissance</a:t>
            </a:r>
            <a:r>
              <a:rPr lang="en-US" sz="2000" b="1" i="1" dirty="0">
                <a:solidFill>
                  <a:schemeClr val="bg1"/>
                </a:solidFill>
                <a:latin typeface="Cambria" pitchFamily="18" charset="0"/>
              </a:rPr>
              <a:t> </a:t>
            </a:r>
            <a:r>
              <a:rPr lang="en-US" sz="2000" b="1" i="1" dirty="0" err="1">
                <a:solidFill>
                  <a:schemeClr val="bg1"/>
                </a:solidFill>
                <a:latin typeface="Cambria" pitchFamily="18" charset="0"/>
              </a:rPr>
              <a:t>Axée</a:t>
            </a:r>
            <a:r>
              <a:rPr lang="en-US" sz="2000" b="1" i="1" dirty="0">
                <a:solidFill>
                  <a:schemeClr val="bg1"/>
                </a:solidFill>
                <a:latin typeface="Cambria" pitchFamily="18" charset="0"/>
              </a:rPr>
              <a:t> </a:t>
            </a:r>
            <a:r>
              <a:rPr lang="en-US" sz="2000" b="1" i="1" dirty="0" err="1">
                <a:solidFill>
                  <a:schemeClr val="bg1"/>
                </a:solidFill>
                <a:latin typeface="Cambria" pitchFamily="18" charset="0"/>
              </a:rPr>
              <a:t>sur</a:t>
            </a:r>
            <a:r>
              <a:rPr lang="en-US" sz="2000" b="1" i="1" dirty="0">
                <a:solidFill>
                  <a:schemeClr val="bg1"/>
                </a:solidFill>
                <a:latin typeface="Cambria" pitchFamily="18" charset="0"/>
              </a:rPr>
              <a:t> le Monde</a:t>
            </a:r>
          </a:p>
        </p:txBody>
      </p:sp>
      <p:pic>
        <p:nvPicPr>
          <p:cNvPr id="2056" name="Picture 9" descr="CSTAlogotransparentbkgrd.gif"/>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67625" y="6021388"/>
            <a:ext cx="1674813" cy="836612"/>
          </a:xfrm>
          <a:prstGeom prst="rect">
            <a:avLst/>
          </a:prstGeom>
          <a:noFill/>
          <a:ln w="9525">
            <a:noFill/>
            <a:miter lim="800000"/>
            <a:headEnd/>
            <a:tailEnd/>
          </a:ln>
        </p:spPr>
      </p:pic>
      <p:sp>
        <p:nvSpPr>
          <p:cNvPr id="7" name="TextBox 6"/>
          <p:cNvSpPr txBox="1"/>
          <p:nvPr/>
        </p:nvSpPr>
        <p:spPr>
          <a:xfrm>
            <a:off x="1385933" y="554962"/>
            <a:ext cx="7776864" cy="5109091"/>
          </a:xfrm>
          <a:prstGeom prst="rect">
            <a:avLst/>
          </a:prstGeom>
          <a:noFill/>
        </p:spPr>
        <p:txBody>
          <a:bodyPr wrap="square" rtlCol="0">
            <a:spAutoFit/>
          </a:bodyPr>
          <a:lstStyle/>
          <a:p>
            <a:pPr algn="ctr"/>
            <a:r>
              <a:rPr lang="en-CA" sz="3200" b="1" dirty="0">
                <a:solidFill>
                  <a:srgbClr val="12543E"/>
                </a:solidFill>
              </a:rPr>
              <a:t>Overview</a:t>
            </a:r>
          </a:p>
          <a:p>
            <a:endParaRPr lang="en-CA" dirty="0">
              <a:solidFill>
                <a:srgbClr val="12543E"/>
              </a:solidFill>
            </a:endParaRPr>
          </a:p>
          <a:p>
            <a:endParaRPr lang="en-CA" dirty="0">
              <a:solidFill>
                <a:srgbClr val="12543E"/>
              </a:solidFill>
            </a:endParaRPr>
          </a:p>
          <a:p>
            <a:pPr marL="2236788" indent="-514350">
              <a:spcAft>
                <a:spcPts val="1200"/>
              </a:spcAft>
              <a:buFont typeface="+mj-lt"/>
              <a:buAutoNum type="arabicPeriod"/>
            </a:pPr>
            <a:r>
              <a:rPr lang="en-CA" dirty="0">
                <a:solidFill>
                  <a:srgbClr val="12543E"/>
                </a:solidFill>
              </a:rPr>
              <a:t>About CSTA</a:t>
            </a:r>
          </a:p>
          <a:p>
            <a:pPr marL="2236788" indent="-514350">
              <a:spcAft>
                <a:spcPts val="1200"/>
              </a:spcAft>
              <a:buFont typeface="+mj-lt"/>
              <a:buAutoNum type="arabicPeriod"/>
            </a:pPr>
            <a:r>
              <a:rPr lang="en-CA" dirty="0"/>
              <a:t>Ontario Regulations</a:t>
            </a:r>
          </a:p>
          <a:p>
            <a:pPr marL="2236788" indent="-514350">
              <a:spcAft>
                <a:spcPts val="1200"/>
              </a:spcAft>
              <a:buFont typeface="+mj-lt"/>
              <a:buAutoNum type="arabicPeriod"/>
            </a:pPr>
            <a:r>
              <a:rPr lang="en-CA" dirty="0"/>
              <a:t>Quebec Regulations</a:t>
            </a:r>
          </a:p>
          <a:p>
            <a:pPr marL="2236788" indent="-514350">
              <a:spcAft>
                <a:spcPts val="1200"/>
              </a:spcAft>
              <a:buFont typeface="+mj-lt"/>
              <a:buAutoNum type="arabicPeriod"/>
            </a:pPr>
            <a:r>
              <a:rPr lang="en-CA" dirty="0"/>
              <a:t>Federal Reviews:</a:t>
            </a:r>
          </a:p>
          <a:p>
            <a:pPr marL="2636838" lvl="1" indent="-457200">
              <a:spcAft>
                <a:spcPts val="1200"/>
              </a:spcAft>
              <a:buFont typeface="Arial" panose="020B0604020202020204" pitchFamily="34" charset="0"/>
              <a:buChar char="•"/>
            </a:pPr>
            <a:r>
              <a:rPr lang="en-CA" dirty="0" err="1"/>
              <a:t>Neonics</a:t>
            </a:r>
            <a:endParaRPr lang="en-CA" dirty="0"/>
          </a:p>
          <a:p>
            <a:pPr marL="2636838" lvl="1" indent="-457200">
              <a:spcAft>
                <a:spcPts val="1200"/>
              </a:spcAft>
              <a:buFont typeface="Arial" panose="020B0604020202020204" pitchFamily="34" charset="0"/>
              <a:buChar char="•"/>
            </a:pPr>
            <a:r>
              <a:rPr lang="en-CA" dirty="0"/>
              <a:t>Fungicides</a:t>
            </a:r>
          </a:p>
          <a:p>
            <a:endParaRPr lang="en-CA" dirty="0"/>
          </a:p>
        </p:txBody>
      </p:sp>
      <p:pic>
        <p:nvPicPr>
          <p:cNvPr id="8" name="Picture 7" descr="csgaseeds.jpg"/>
          <p:cNvPicPr>
            <a:picLocks noChangeAspect="1"/>
          </p:cNvPicPr>
          <p:nvPr/>
        </p:nvPicPr>
        <p:blipFill>
          <a:blip r:embed="rId4" cstate="print"/>
          <a:stretch>
            <a:fillRect/>
          </a:stretch>
        </p:blipFill>
        <p:spPr>
          <a:xfrm>
            <a:off x="1008896" y="-9148"/>
            <a:ext cx="1872208" cy="6237312"/>
          </a:xfrm>
          <a:prstGeom prst="rect">
            <a:avLst/>
          </a:prstGeom>
        </p:spPr>
      </p:pic>
    </p:spTree>
    <p:extLst>
      <p:ext uri="{BB962C8B-B14F-4D97-AF65-F5344CB8AC3E}">
        <p14:creationId xmlns:p14="http://schemas.microsoft.com/office/powerpoint/2010/main" val="422036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Federal Reviews</a:t>
            </a:r>
          </a:p>
        </p:txBody>
      </p:sp>
      <p:sp>
        <p:nvSpPr>
          <p:cNvPr id="16389" name="Text Box 30"/>
          <p:cNvSpPr txBox="1">
            <a:spLocks noChangeArrowheads="1"/>
          </p:cNvSpPr>
          <p:nvPr/>
        </p:nvSpPr>
        <p:spPr bwMode="auto">
          <a:xfrm>
            <a:off x="1068733" y="1084591"/>
            <a:ext cx="8130778" cy="5232202"/>
          </a:xfrm>
          <a:prstGeom prst="rect">
            <a:avLst/>
          </a:prstGeom>
          <a:noFill/>
          <a:ln w="9525">
            <a:noFill/>
            <a:miter lim="800000"/>
            <a:headEnd/>
            <a:tailEnd/>
          </a:ln>
        </p:spPr>
        <p:txBody>
          <a:bodyPr wrap="square">
            <a:spAutoFit/>
          </a:bodyPr>
          <a:lstStyle/>
          <a:p>
            <a:r>
              <a:rPr lang="en-CA" sz="2400" b="1" dirty="0"/>
              <a:t>PMRA Timelines of cyclical re-evaluations of Neonic Underwa</a:t>
            </a:r>
            <a:r>
              <a:rPr lang="en-CA" sz="2200" b="1" dirty="0"/>
              <a:t>y:</a:t>
            </a:r>
          </a:p>
          <a:p>
            <a:endParaRPr lang="en-CA" sz="2200" dirty="0"/>
          </a:p>
          <a:p>
            <a:r>
              <a:rPr lang="en-CA" sz="2200" dirty="0"/>
              <a:t>Imidacloprid cyclical re-evaluation</a:t>
            </a:r>
          </a:p>
          <a:p>
            <a:pPr lvl="1"/>
            <a:r>
              <a:rPr lang="en-CA" sz="2200" dirty="0"/>
              <a:t>Human health and environmental assessment (excluding pollinators)</a:t>
            </a:r>
          </a:p>
          <a:p>
            <a:pPr lvl="1"/>
            <a:r>
              <a:rPr lang="en-CA" sz="2200" dirty="0"/>
              <a:t>Expected proposed decision (for consultation): Nov-Dec 2016*</a:t>
            </a:r>
          </a:p>
          <a:p>
            <a:pPr lvl="1"/>
            <a:r>
              <a:rPr lang="en-CA" sz="2200" dirty="0"/>
              <a:t>Expected final decision: December 2017</a:t>
            </a:r>
          </a:p>
          <a:p>
            <a:pPr lvl="1"/>
            <a:endParaRPr lang="en-CA" sz="2200" dirty="0"/>
          </a:p>
          <a:p>
            <a:r>
              <a:rPr lang="en-CA" sz="2200" dirty="0"/>
              <a:t>Clothianidin and Thiamethoxam cyclical re-evaluation</a:t>
            </a:r>
          </a:p>
          <a:p>
            <a:pPr lvl="1"/>
            <a:r>
              <a:rPr lang="en-CA" sz="2200" dirty="0"/>
              <a:t>Human health and environmental assessment (excluding pollinators)</a:t>
            </a:r>
          </a:p>
          <a:p>
            <a:pPr lvl="1"/>
            <a:r>
              <a:rPr lang="en-CA" sz="2200" dirty="0"/>
              <a:t>Initiated: November 2016</a:t>
            </a:r>
          </a:p>
          <a:p>
            <a:pPr lvl="1"/>
            <a:r>
              <a:rPr lang="en-CA" sz="2200" dirty="0"/>
              <a:t>Expected proposed decision: December 2018*</a:t>
            </a: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2000157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076958" y="271519"/>
            <a:ext cx="7632700" cy="492443"/>
          </a:xfrm>
          <a:prstGeom prst="rect">
            <a:avLst/>
          </a:prstGeom>
          <a:noFill/>
          <a:ln w="9525">
            <a:noFill/>
            <a:miter lim="800000"/>
            <a:headEnd/>
            <a:tailEnd/>
          </a:ln>
        </p:spPr>
        <p:txBody>
          <a:bodyPr>
            <a:spAutoFit/>
          </a:bodyPr>
          <a:lstStyle/>
          <a:p>
            <a:r>
              <a:rPr lang="en-CA" b="1" dirty="0"/>
              <a:t>PMRA Timeline for Pollinator Re-Evaluations</a:t>
            </a:r>
          </a:p>
        </p:txBody>
      </p:sp>
      <p:sp>
        <p:nvSpPr>
          <p:cNvPr id="16389" name="Text Box 30"/>
          <p:cNvSpPr txBox="1">
            <a:spLocks noChangeArrowheads="1"/>
          </p:cNvSpPr>
          <p:nvPr/>
        </p:nvSpPr>
        <p:spPr bwMode="auto">
          <a:xfrm>
            <a:off x="1068733" y="1084591"/>
            <a:ext cx="8130778" cy="4832092"/>
          </a:xfrm>
          <a:prstGeom prst="rect">
            <a:avLst/>
          </a:prstGeom>
          <a:noFill/>
          <a:ln w="9525">
            <a:noFill/>
            <a:miter lim="800000"/>
            <a:headEnd/>
            <a:tailEnd/>
          </a:ln>
        </p:spPr>
        <p:txBody>
          <a:bodyPr wrap="square">
            <a:spAutoFit/>
          </a:bodyPr>
          <a:lstStyle/>
          <a:p>
            <a:pPr lvl="1"/>
            <a:endParaRPr lang="en-CA" sz="2000" dirty="0"/>
          </a:p>
          <a:p>
            <a:r>
              <a:rPr lang="en-CA" sz="2400" dirty="0"/>
              <a:t>Imidacloprid pollinator re-evaluation</a:t>
            </a:r>
          </a:p>
          <a:p>
            <a:pPr lvl="1"/>
            <a:r>
              <a:rPr lang="en-CA" sz="2400" dirty="0"/>
              <a:t>Re-evaluation of Imidacloprid- Preliminary Pollinator Assessment (REV2016-05)</a:t>
            </a:r>
          </a:p>
          <a:p>
            <a:pPr lvl="2"/>
            <a:r>
              <a:rPr lang="en-CA" sz="2400" dirty="0"/>
              <a:t>Published for consultation January 2016</a:t>
            </a:r>
          </a:p>
          <a:p>
            <a:pPr lvl="1"/>
            <a:r>
              <a:rPr lang="en-CA" sz="2400" dirty="0"/>
              <a:t>Expected Proposed decision (for consultation): December 2017</a:t>
            </a:r>
          </a:p>
          <a:p>
            <a:pPr lvl="1"/>
            <a:endParaRPr lang="en-CA" sz="2400" dirty="0"/>
          </a:p>
          <a:p>
            <a:r>
              <a:rPr lang="en-CA" sz="2400" dirty="0"/>
              <a:t>Clothianidin and Thiamethoxam pollinator re-evaluations</a:t>
            </a:r>
          </a:p>
          <a:p>
            <a:pPr lvl="1"/>
            <a:r>
              <a:rPr lang="en-CA" sz="2400" dirty="0"/>
              <a:t>Preliminary Pollinator Assessments: TBD</a:t>
            </a:r>
          </a:p>
          <a:p>
            <a:pPr lvl="1"/>
            <a:r>
              <a:rPr lang="en-CA" sz="2400" dirty="0"/>
              <a:t>Expected Proposed decision (for consultation): December 2017</a:t>
            </a:r>
          </a:p>
          <a:p>
            <a:pPr lvl="1"/>
            <a:endParaRPr lang="en-CA" sz="2400" dirty="0"/>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2690005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068733" y="177511"/>
            <a:ext cx="8130778" cy="492443"/>
          </a:xfrm>
          <a:prstGeom prst="rect">
            <a:avLst/>
          </a:prstGeom>
          <a:noFill/>
          <a:ln w="9525">
            <a:noFill/>
            <a:miter lim="800000"/>
            <a:headEnd/>
            <a:tailEnd/>
          </a:ln>
        </p:spPr>
        <p:txBody>
          <a:bodyPr wrap="square">
            <a:spAutoFit/>
          </a:bodyPr>
          <a:lstStyle/>
          <a:p>
            <a:pPr algn="ctr">
              <a:spcBef>
                <a:spcPct val="50000"/>
              </a:spcBef>
            </a:pPr>
            <a:r>
              <a:rPr lang="en-US" b="1" dirty="0">
                <a:solidFill>
                  <a:srgbClr val="12543E"/>
                </a:solidFill>
              </a:rPr>
              <a:t>Imidacloprid Preliminary Pollinator Assessment</a:t>
            </a:r>
          </a:p>
        </p:txBody>
      </p:sp>
      <p:sp>
        <p:nvSpPr>
          <p:cNvPr id="16389" name="Text Box 30"/>
          <p:cNvSpPr txBox="1">
            <a:spLocks noChangeArrowheads="1"/>
          </p:cNvSpPr>
          <p:nvPr/>
        </p:nvSpPr>
        <p:spPr bwMode="auto">
          <a:xfrm>
            <a:off x="1068733" y="665786"/>
            <a:ext cx="8130778" cy="6001643"/>
          </a:xfrm>
          <a:prstGeom prst="rect">
            <a:avLst/>
          </a:prstGeom>
          <a:noFill/>
          <a:ln w="9525">
            <a:noFill/>
            <a:miter lim="800000"/>
            <a:headEnd/>
            <a:tailEnd/>
          </a:ln>
        </p:spPr>
        <p:txBody>
          <a:bodyPr wrap="square">
            <a:spAutoFit/>
          </a:bodyPr>
          <a:lstStyle/>
          <a:p>
            <a:r>
              <a:rPr lang="en-CA" sz="1800" dirty="0">
                <a:solidFill>
                  <a:srgbClr val="11551C"/>
                </a:solidFill>
              </a:rPr>
              <a:t>Foliar Applications – risk dependent on application timing</a:t>
            </a:r>
          </a:p>
          <a:p>
            <a:pPr lvl="1"/>
            <a:r>
              <a:rPr lang="en-CA" sz="1800" dirty="0">
                <a:solidFill>
                  <a:srgbClr val="11551C"/>
                </a:solidFill>
              </a:rPr>
              <a:t>During bloom application – expected to pose risk </a:t>
            </a:r>
          </a:p>
          <a:p>
            <a:pPr lvl="2"/>
            <a:r>
              <a:rPr lang="en-CA" sz="1800" dirty="0">
                <a:solidFill>
                  <a:srgbClr val="11551C"/>
                </a:solidFill>
              </a:rPr>
              <a:t>risk minimized by current labels that restrict during bloom application</a:t>
            </a:r>
          </a:p>
          <a:p>
            <a:pPr lvl="1"/>
            <a:r>
              <a:rPr lang="en-CA" sz="1800" dirty="0">
                <a:solidFill>
                  <a:srgbClr val="11551C"/>
                </a:solidFill>
              </a:rPr>
              <a:t>Post-bloom application – not expected to pose risk</a:t>
            </a:r>
          </a:p>
          <a:p>
            <a:pPr lvl="1"/>
            <a:r>
              <a:rPr lang="en-CA" sz="1800" dirty="0">
                <a:solidFill>
                  <a:srgbClr val="11551C"/>
                </a:solidFill>
              </a:rPr>
              <a:t>Pre-bloom application  - may pose risk</a:t>
            </a:r>
          </a:p>
          <a:p>
            <a:pPr lvl="2"/>
            <a:r>
              <a:rPr lang="en-CA" sz="1800" dirty="0">
                <a:solidFill>
                  <a:srgbClr val="11551C"/>
                </a:solidFill>
              </a:rPr>
              <a:t>minimal information to date</a:t>
            </a:r>
          </a:p>
          <a:p>
            <a:pPr lvl="2"/>
            <a:r>
              <a:rPr lang="en-CA" sz="1800" dirty="0">
                <a:solidFill>
                  <a:srgbClr val="11551C"/>
                </a:solidFill>
              </a:rPr>
              <a:t>current labels restrict pre-bloom applications for many bee attractive crops</a:t>
            </a:r>
          </a:p>
          <a:p>
            <a:r>
              <a:rPr lang="en-CA" sz="1800" dirty="0">
                <a:solidFill>
                  <a:srgbClr val="11551C"/>
                </a:solidFill>
              </a:rPr>
              <a:t>Soil Applications – minimal risk; potential risk under some conditions </a:t>
            </a:r>
          </a:p>
          <a:p>
            <a:pPr lvl="1"/>
            <a:r>
              <a:rPr lang="en-CA" sz="1800" dirty="0">
                <a:solidFill>
                  <a:srgbClr val="11551C"/>
                </a:solidFill>
              </a:rPr>
              <a:t>May vary with soil type and application timing relative to bloom</a:t>
            </a:r>
          </a:p>
          <a:p>
            <a:pPr lvl="1"/>
            <a:r>
              <a:rPr lang="en-CA" sz="1800" dirty="0">
                <a:solidFill>
                  <a:srgbClr val="11551C"/>
                </a:solidFill>
              </a:rPr>
              <a:t>Minimal risk for most soil applications (e.g., melon, pumpkin, blueberry)</a:t>
            </a:r>
          </a:p>
          <a:p>
            <a:pPr lvl="1"/>
            <a:r>
              <a:rPr lang="en-CA" sz="1800" dirty="0">
                <a:solidFill>
                  <a:srgbClr val="11551C"/>
                </a:solidFill>
              </a:rPr>
              <a:t>Potential risk for some crops under certain conditions (e.g., strawberry, tomato)</a:t>
            </a:r>
          </a:p>
          <a:p>
            <a:r>
              <a:rPr lang="en-CA" sz="1800" dirty="0">
                <a:solidFill>
                  <a:srgbClr val="11551C"/>
                </a:solidFill>
              </a:rPr>
              <a:t>Seed Treatments – risk dependent on exposure route</a:t>
            </a:r>
          </a:p>
          <a:p>
            <a:pPr lvl="1"/>
            <a:r>
              <a:rPr lang="en-CA" sz="1800" dirty="0">
                <a:solidFill>
                  <a:srgbClr val="11551C"/>
                </a:solidFill>
              </a:rPr>
              <a:t>Exposure route: Pollen and nectar through systemic transport throughout plant</a:t>
            </a:r>
          </a:p>
          <a:p>
            <a:pPr lvl="2"/>
            <a:r>
              <a:rPr lang="en-CA" sz="1800" dirty="0">
                <a:solidFill>
                  <a:srgbClr val="11551C"/>
                </a:solidFill>
              </a:rPr>
              <a:t>Negligible risk to bees was indicated</a:t>
            </a:r>
          </a:p>
          <a:p>
            <a:pPr lvl="1"/>
            <a:r>
              <a:rPr lang="en-CA" sz="1800" dirty="0">
                <a:solidFill>
                  <a:srgbClr val="11551C"/>
                </a:solidFill>
              </a:rPr>
              <a:t>Exposure route: Dust generated during planting of treated seed</a:t>
            </a:r>
          </a:p>
          <a:p>
            <a:pPr lvl="2"/>
            <a:r>
              <a:rPr lang="en-CA" sz="1800" dirty="0">
                <a:solidFill>
                  <a:srgbClr val="11551C"/>
                </a:solidFill>
              </a:rPr>
              <a:t>Potential for risk from planting of corn and soybean treated seed</a:t>
            </a:r>
          </a:p>
          <a:p>
            <a:pPr lvl="2"/>
            <a:r>
              <a:rPr lang="en-CA" sz="1800" dirty="0">
                <a:solidFill>
                  <a:srgbClr val="11551C"/>
                </a:solidFill>
              </a:rPr>
              <a:t>Risk reduction measures put in place in 2014.</a:t>
            </a:r>
          </a:p>
          <a:p>
            <a:pPr lvl="1"/>
            <a:endParaRPr lang="en-CA" sz="2400" dirty="0"/>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991353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624" y="188640"/>
            <a:ext cx="8353102" cy="523220"/>
          </a:xfrm>
          <a:prstGeom prst="rect">
            <a:avLst/>
          </a:prstGeom>
          <a:noFill/>
          <a:ln w="9525">
            <a:noFill/>
            <a:miter lim="800000"/>
            <a:headEnd/>
            <a:tailEnd/>
          </a:ln>
        </p:spPr>
        <p:txBody>
          <a:bodyPr wrap="square">
            <a:spAutoFit/>
          </a:bodyPr>
          <a:lstStyle/>
          <a:p>
            <a:r>
              <a:rPr lang="en-CA" sz="2800" b="1" dirty="0"/>
              <a:t>Proposed Decision to Phase out Imidacloprid</a:t>
            </a:r>
          </a:p>
        </p:txBody>
      </p:sp>
      <p:sp>
        <p:nvSpPr>
          <p:cNvPr id="16389" name="Text Box 30"/>
          <p:cNvSpPr txBox="1">
            <a:spLocks noChangeArrowheads="1"/>
          </p:cNvSpPr>
          <p:nvPr/>
        </p:nvSpPr>
        <p:spPr bwMode="auto">
          <a:xfrm>
            <a:off x="1038621" y="1052736"/>
            <a:ext cx="8130778" cy="5201424"/>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r>
              <a:rPr lang="en-US" sz="2400" dirty="0">
                <a:solidFill>
                  <a:srgbClr val="11551C"/>
                </a:solidFill>
              </a:rPr>
              <a:t>Nov. 23</a:t>
            </a:r>
            <a:r>
              <a:rPr lang="en-US" sz="2400" baseline="30000" dirty="0">
                <a:solidFill>
                  <a:srgbClr val="11551C"/>
                </a:solidFill>
              </a:rPr>
              <a:t>rd</a:t>
            </a:r>
            <a:r>
              <a:rPr lang="en-US" sz="2400" dirty="0">
                <a:solidFill>
                  <a:srgbClr val="11551C"/>
                </a:solidFill>
              </a:rPr>
              <a:t> PMRA host impromptu stakeholder call to announce they are proposing to phase out the use of imidacloprid over 3 years</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US" sz="2400" dirty="0">
                <a:solidFill>
                  <a:srgbClr val="11551C"/>
                </a:solidFill>
              </a:rPr>
              <a:t>This launched a 90 day public consultation on their proposed decision document</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CA" sz="2400" dirty="0"/>
              <a:t>“The environmental assessment of imidacloprid identified risks to aquatic insects, such as midges and mayflies, which are an important food sources for fish, birds and other animals. In some aquatic environments in Canada, imidacloprid is being measured at levels that are harmful to certain insect populations” - PMRA</a:t>
            </a:r>
            <a:endParaRPr lang="en-US" sz="2400"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1302059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624" y="188640"/>
            <a:ext cx="8353102" cy="523220"/>
          </a:xfrm>
          <a:prstGeom prst="rect">
            <a:avLst/>
          </a:prstGeom>
          <a:noFill/>
          <a:ln w="9525">
            <a:noFill/>
            <a:miter lim="800000"/>
            <a:headEnd/>
            <a:tailEnd/>
          </a:ln>
        </p:spPr>
        <p:txBody>
          <a:bodyPr wrap="square">
            <a:spAutoFit/>
          </a:bodyPr>
          <a:lstStyle/>
          <a:p>
            <a:r>
              <a:rPr lang="en-CA" sz="2800" b="1" dirty="0"/>
              <a:t>Proposed Decision to Phase out Imidacloprid</a:t>
            </a:r>
          </a:p>
        </p:txBody>
      </p:sp>
      <p:sp>
        <p:nvSpPr>
          <p:cNvPr id="16389" name="Text Box 30"/>
          <p:cNvSpPr txBox="1">
            <a:spLocks noChangeArrowheads="1"/>
          </p:cNvSpPr>
          <p:nvPr/>
        </p:nvSpPr>
        <p:spPr bwMode="auto">
          <a:xfrm>
            <a:off x="1059569" y="836712"/>
            <a:ext cx="8130778" cy="6247864"/>
          </a:xfrm>
          <a:prstGeom prst="rect">
            <a:avLst/>
          </a:prstGeom>
          <a:noFill/>
          <a:ln w="9525">
            <a:noFill/>
            <a:miter lim="800000"/>
            <a:headEnd/>
            <a:tailEnd/>
          </a:ln>
        </p:spPr>
        <p:txBody>
          <a:bodyPr wrap="square">
            <a:spAutoFit/>
          </a:bodyPr>
          <a:lstStyle/>
          <a:p>
            <a:pPr marL="342900" indent="-342900">
              <a:spcBef>
                <a:spcPts val="0"/>
              </a:spcBef>
              <a:spcAft>
                <a:spcPts val="600"/>
              </a:spcAft>
              <a:buFont typeface="Arial" panose="020B0604020202020204" pitchFamily="34" charset="0"/>
              <a:buChar char="•"/>
            </a:pPr>
            <a:r>
              <a:rPr lang="en-CA" sz="2400" dirty="0"/>
              <a:t>The proposed decision on imidacloprid has  triggered special reviews of clothianidin and thiamethoxam as well*</a:t>
            </a:r>
          </a:p>
          <a:p>
            <a:pPr marL="342900" indent="-342900">
              <a:spcBef>
                <a:spcPts val="0"/>
              </a:spcBef>
              <a:spcAft>
                <a:spcPts val="600"/>
              </a:spcAft>
              <a:buFont typeface="Arial" panose="020B0604020202020204" pitchFamily="34" charset="0"/>
              <a:buChar char="•"/>
            </a:pPr>
            <a:endParaRPr lang="en-US" sz="2400" dirty="0">
              <a:solidFill>
                <a:srgbClr val="11551C"/>
              </a:solidFill>
            </a:endParaRPr>
          </a:p>
          <a:p>
            <a:pPr marL="342900" indent="-342900">
              <a:spcBef>
                <a:spcPts val="0"/>
              </a:spcBef>
              <a:spcAft>
                <a:spcPts val="600"/>
              </a:spcAft>
              <a:buFont typeface="Arial" panose="020B0604020202020204" pitchFamily="34" charset="0"/>
              <a:buChar char="•"/>
            </a:pPr>
            <a:r>
              <a:rPr lang="en-CA" sz="2400" dirty="0"/>
              <a:t>CSTA has already raised concerns with the Minister of Agriculture and Agri-Food</a:t>
            </a:r>
          </a:p>
          <a:p>
            <a:pPr marL="342900" indent="-342900">
              <a:spcBef>
                <a:spcPts val="0"/>
              </a:spcBef>
              <a:spcAft>
                <a:spcPts val="600"/>
              </a:spcAft>
              <a:buFont typeface="Arial" panose="020B0604020202020204" pitchFamily="34" charset="0"/>
              <a:buChar char="•"/>
            </a:pPr>
            <a:endParaRPr lang="en-CA" sz="2400" dirty="0"/>
          </a:p>
          <a:p>
            <a:pPr marL="342900" indent="-342900">
              <a:spcBef>
                <a:spcPts val="0"/>
              </a:spcBef>
              <a:spcAft>
                <a:spcPts val="600"/>
              </a:spcAft>
              <a:buFont typeface="Arial" panose="020B0604020202020204" pitchFamily="34" charset="0"/>
              <a:buChar char="•"/>
            </a:pPr>
            <a:r>
              <a:rPr lang="en-US" sz="2400" dirty="0">
                <a:solidFill>
                  <a:srgbClr val="11551C"/>
                </a:solidFill>
              </a:rPr>
              <a:t>I</a:t>
            </a:r>
            <a:r>
              <a:rPr lang="en-CA" sz="2400" dirty="0"/>
              <a:t>n response AAFC will be hosting a multi-stakeholder forum to discuss the potential impacts:	</a:t>
            </a:r>
          </a:p>
          <a:p>
            <a:pPr marL="800100" lvl="1" indent="-342900">
              <a:spcBef>
                <a:spcPts val="0"/>
              </a:spcBef>
              <a:spcAft>
                <a:spcPts val="600"/>
              </a:spcAft>
              <a:buFont typeface="Courier New" panose="02070309020205020404" pitchFamily="49" charset="0"/>
              <a:buChar char="o"/>
            </a:pPr>
            <a:r>
              <a:rPr lang="en-CA" sz="2400" dirty="0"/>
              <a:t>Full day in Ottawa December 21</a:t>
            </a:r>
          </a:p>
          <a:p>
            <a:pPr marL="342900" indent="-342900">
              <a:spcBef>
                <a:spcPts val="0"/>
              </a:spcBef>
              <a:spcAft>
                <a:spcPts val="600"/>
              </a:spcAft>
              <a:buFont typeface="Arial" panose="020B0604020202020204" pitchFamily="34" charset="0"/>
              <a:buChar char="•"/>
            </a:pPr>
            <a:endParaRPr lang="en-CA" sz="2400" dirty="0"/>
          </a:p>
          <a:p>
            <a:pPr marL="342900" indent="-342900">
              <a:spcBef>
                <a:spcPts val="0"/>
              </a:spcBef>
              <a:spcAft>
                <a:spcPts val="600"/>
              </a:spcAft>
              <a:buFont typeface="Arial" panose="020B0604020202020204" pitchFamily="34" charset="0"/>
              <a:buChar char="•"/>
            </a:pPr>
            <a:r>
              <a:rPr lang="en-CA" sz="2400" dirty="0"/>
              <a:t>The full PMRA release is available here: </a:t>
            </a:r>
            <a:r>
              <a:rPr lang="en-CA" sz="2400" u="sng" dirty="0">
                <a:hlinkClick r:id="rId3"/>
              </a:rPr>
              <a:t>http://www.hc-sc.gc.ca/cps-spc/pest/part/consultations/_prvd2016-20/prvd2016-20-eng.php</a:t>
            </a:r>
            <a:r>
              <a:rPr lang="en-CA" sz="2400" dirty="0"/>
              <a:t> </a:t>
            </a:r>
          </a:p>
          <a:p>
            <a:pPr marL="342900" indent="-342900">
              <a:spcBef>
                <a:spcPts val="0"/>
              </a:spcBef>
              <a:spcAft>
                <a:spcPts val="600"/>
              </a:spcAft>
              <a:buFont typeface="Arial" panose="020B0604020202020204" pitchFamily="34" charset="0"/>
              <a:buChar char="•"/>
            </a:pPr>
            <a:endParaRPr lang="en-CA" sz="2400" dirty="0"/>
          </a:p>
        </p:txBody>
      </p:sp>
      <p:pic>
        <p:nvPicPr>
          <p:cNvPr id="11" name="Picture 13" descr="CSTA Banner.jp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1626928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74638"/>
            <a:ext cx="8157592" cy="1143000"/>
          </a:xfrm>
        </p:spPr>
        <p:txBody>
          <a:bodyPr/>
          <a:lstStyle/>
          <a:p>
            <a:r>
              <a:rPr lang="en-CA" sz="2600" b="1" dirty="0">
                <a:solidFill>
                  <a:srgbClr val="12543E"/>
                </a:solidFill>
              </a:rPr>
              <a:t>Update on </a:t>
            </a:r>
            <a:r>
              <a:rPr lang="en-CA" sz="2600" b="1" dirty="0" err="1">
                <a:solidFill>
                  <a:srgbClr val="12543E"/>
                </a:solidFill>
              </a:rPr>
              <a:t>Thiram</a:t>
            </a:r>
            <a:r>
              <a:rPr lang="en-CA" sz="2600" b="1" dirty="0">
                <a:solidFill>
                  <a:srgbClr val="12543E"/>
                </a:solidFill>
              </a:rPr>
              <a:t> and </a:t>
            </a:r>
            <a:r>
              <a:rPr lang="en-CA" sz="2600" b="1" dirty="0" err="1">
                <a:solidFill>
                  <a:srgbClr val="12543E"/>
                </a:solidFill>
              </a:rPr>
              <a:t>Captan</a:t>
            </a:r>
            <a:r>
              <a:rPr lang="en-CA" sz="2600" b="1" dirty="0">
                <a:solidFill>
                  <a:srgbClr val="12543E"/>
                </a:solidFill>
              </a:rPr>
              <a:t> Re-evaluations </a:t>
            </a:r>
          </a:p>
        </p:txBody>
      </p:sp>
      <p:sp>
        <p:nvSpPr>
          <p:cNvPr id="3" name="Content Placeholder 2"/>
          <p:cNvSpPr>
            <a:spLocks noGrp="1"/>
          </p:cNvSpPr>
          <p:nvPr>
            <p:ph idx="1"/>
          </p:nvPr>
        </p:nvSpPr>
        <p:spPr>
          <a:xfrm>
            <a:off x="755576" y="980728"/>
            <a:ext cx="8229600" cy="5760640"/>
          </a:xfrm>
        </p:spPr>
        <p:txBody>
          <a:bodyPr/>
          <a:lstStyle/>
          <a:p>
            <a:r>
              <a:rPr lang="en-US" sz="2200" dirty="0">
                <a:solidFill>
                  <a:srgbClr val="11551C"/>
                </a:solidFill>
              </a:rPr>
              <a:t>Proposed re-evaluation decisions for a number of fungicides were published for public consultation earlier in 2016</a:t>
            </a:r>
          </a:p>
          <a:p>
            <a:pPr lvl="1">
              <a:buFont typeface="Arial" panose="020B0604020202020204" pitchFamily="34" charset="0"/>
              <a:buChar char="•"/>
            </a:pPr>
            <a:r>
              <a:rPr lang="en-US" sz="2200" dirty="0" err="1">
                <a:solidFill>
                  <a:srgbClr val="11551C"/>
                </a:solidFill>
              </a:rPr>
              <a:t>Thiram</a:t>
            </a:r>
            <a:r>
              <a:rPr lang="en-US" sz="2200" dirty="0">
                <a:solidFill>
                  <a:srgbClr val="11551C"/>
                </a:solidFill>
              </a:rPr>
              <a:t>: February 2016; consultation ended May 2016</a:t>
            </a:r>
          </a:p>
          <a:p>
            <a:pPr lvl="1">
              <a:buFont typeface="Arial" panose="020B0604020202020204" pitchFamily="34" charset="0"/>
              <a:buChar char="•"/>
            </a:pPr>
            <a:r>
              <a:rPr lang="en-US" sz="2200" dirty="0" err="1">
                <a:solidFill>
                  <a:srgbClr val="11551C"/>
                </a:solidFill>
              </a:rPr>
              <a:t>Captan</a:t>
            </a:r>
            <a:r>
              <a:rPr lang="en-US" sz="2200" dirty="0">
                <a:solidFill>
                  <a:srgbClr val="11551C"/>
                </a:solidFill>
              </a:rPr>
              <a:t>: March 2016; consultation ended July 2016</a:t>
            </a:r>
          </a:p>
          <a:p>
            <a:endParaRPr lang="en-US" sz="2200" dirty="0">
              <a:solidFill>
                <a:srgbClr val="11551C"/>
              </a:solidFill>
            </a:endParaRPr>
          </a:p>
          <a:p>
            <a:r>
              <a:rPr lang="en-US" sz="2200" dirty="0">
                <a:solidFill>
                  <a:srgbClr val="11551C"/>
                </a:solidFill>
              </a:rPr>
              <a:t>Final decisions are expected in 2018 (as per published 5 year re-evaluation and special review </a:t>
            </a:r>
            <a:r>
              <a:rPr lang="en-US" sz="2200" dirty="0" err="1">
                <a:solidFill>
                  <a:srgbClr val="11551C"/>
                </a:solidFill>
              </a:rPr>
              <a:t>workplan</a:t>
            </a:r>
            <a:r>
              <a:rPr lang="en-US" sz="2200" dirty="0">
                <a:solidFill>
                  <a:srgbClr val="11551C"/>
                </a:solidFill>
              </a:rPr>
              <a:t> REV2016-07)</a:t>
            </a:r>
          </a:p>
          <a:p>
            <a:pPr lvl="1">
              <a:buFont typeface="Arial" panose="020B0604020202020204" pitchFamily="34" charset="0"/>
              <a:buChar char="•"/>
            </a:pPr>
            <a:r>
              <a:rPr lang="en-US" sz="2200" dirty="0" err="1">
                <a:solidFill>
                  <a:srgbClr val="11551C"/>
                </a:solidFill>
              </a:rPr>
              <a:t>Thiram</a:t>
            </a:r>
            <a:r>
              <a:rPr lang="en-US" sz="2200" dirty="0">
                <a:solidFill>
                  <a:srgbClr val="11551C"/>
                </a:solidFill>
              </a:rPr>
              <a:t>: June 2018</a:t>
            </a:r>
          </a:p>
          <a:p>
            <a:pPr lvl="1">
              <a:buFont typeface="Arial" panose="020B0604020202020204" pitchFamily="34" charset="0"/>
              <a:buChar char="•"/>
            </a:pPr>
            <a:r>
              <a:rPr lang="en-US" sz="2200" dirty="0" err="1">
                <a:solidFill>
                  <a:srgbClr val="11551C"/>
                </a:solidFill>
              </a:rPr>
              <a:t>Captan</a:t>
            </a:r>
            <a:r>
              <a:rPr lang="en-US" sz="2200" dirty="0">
                <a:solidFill>
                  <a:srgbClr val="11551C"/>
                </a:solidFill>
              </a:rPr>
              <a:t>: March 2018</a:t>
            </a:r>
          </a:p>
          <a:p>
            <a:pPr lvl="1">
              <a:buFont typeface="Arial" panose="020B0604020202020204" pitchFamily="34" charset="0"/>
              <a:buChar char="•"/>
            </a:pPr>
            <a:r>
              <a:rPr lang="en-US" sz="2200" dirty="0">
                <a:solidFill>
                  <a:srgbClr val="11551C"/>
                </a:solidFill>
              </a:rPr>
              <a:t>Published documentation will include:</a:t>
            </a:r>
          </a:p>
          <a:p>
            <a:pPr lvl="2">
              <a:buFont typeface="Courier New" panose="02070309020205020404" pitchFamily="49" charset="0"/>
              <a:buChar char="o"/>
            </a:pPr>
            <a:r>
              <a:rPr lang="en-US" sz="2200" dirty="0">
                <a:solidFill>
                  <a:srgbClr val="11551C"/>
                </a:solidFill>
              </a:rPr>
              <a:t>Final registration decision</a:t>
            </a:r>
          </a:p>
          <a:p>
            <a:pPr lvl="2">
              <a:buFont typeface="Courier New" panose="02070309020205020404" pitchFamily="49" charset="0"/>
              <a:buChar char="o"/>
            </a:pPr>
            <a:r>
              <a:rPr lang="en-CA" sz="2200" dirty="0">
                <a:solidFill>
                  <a:srgbClr val="11551C"/>
                </a:solidFill>
              </a:rPr>
              <a:t>Summary of the comments and proposals received</a:t>
            </a:r>
          </a:p>
          <a:p>
            <a:pPr lvl="2">
              <a:buFont typeface="Courier New" panose="02070309020205020404" pitchFamily="49" charset="0"/>
              <a:buChar char="o"/>
            </a:pPr>
            <a:r>
              <a:rPr lang="en-CA" sz="2200" dirty="0">
                <a:solidFill>
                  <a:srgbClr val="11551C"/>
                </a:solidFill>
              </a:rPr>
              <a:t>PMRA's response to these comments and/or proposals</a:t>
            </a:r>
          </a:p>
          <a:p>
            <a:endParaRPr lang="en-CA" sz="2200" dirty="0"/>
          </a:p>
          <a:p>
            <a:endParaRPr lang="en-CA" dirty="0"/>
          </a:p>
        </p:txBody>
      </p:sp>
    </p:spTree>
    <p:extLst>
      <p:ext uri="{BB962C8B-B14F-4D97-AF65-F5344CB8AC3E}">
        <p14:creationId xmlns:p14="http://schemas.microsoft.com/office/powerpoint/2010/main" val="2822395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rgbClr val="12543E"/>
                </a:solidFill>
              </a:rPr>
              <a:t>Questions?</a:t>
            </a:r>
          </a:p>
        </p:txBody>
      </p:sp>
      <p:pic>
        <p:nvPicPr>
          <p:cNvPr id="3074" name="Picture 2" descr="C:\Users\Janet\AppData\Local\Microsoft\Windows\Temporary Internet Files\Content.IE5\K6ZO99M1\stress[1].jpg"/>
          <p:cNvPicPr>
            <a:picLocks noChangeAspect="1" noChangeArrowheads="1"/>
          </p:cNvPicPr>
          <p:nvPr/>
        </p:nvPicPr>
        <p:blipFill>
          <a:blip r:embed="rId3" cstate="print"/>
          <a:srcRect/>
          <a:stretch>
            <a:fillRect/>
          </a:stretch>
        </p:blipFill>
        <p:spPr bwMode="auto">
          <a:xfrm>
            <a:off x="1547664" y="1124744"/>
            <a:ext cx="6768752" cy="4896544"/>
          </a:xfrm>
          <a:prstGeom prst="rect">
            <a:avLst/>
          </a:prstGeom>
          <a:noFill/>
        </p:spPr>
      </p:pic>
      <p:sp>
        <p:nvSpPr>
          <p:cNvPr id="3" name="TextBox 2"/>
          <p:cNvSpPr txBox="1"/>
          <p:nvPr/>
        </p:nvSpPr>
        <p:spPr>
          <a:xfrm>
            <a:off x="1763688" y="6021288"/>
            <a:ext cx="6120680" cy="523220"/>
          </a:xfrm>
          <a:prstGeom prst="rect">
            <a:avLst/>
          </a:prstGeom>
          <a:noFill/>
        </p:spPr>
        <p:txBody>
          <a:bodyPr wrap="square" rtlCol="0">
            <a:spAutoFit/>
          </a:bodyPr>
          <a:lstStyle/>
          <a:p>
            <a:pPr algn="ctr"/>
            <a:r>
              <a:rPr lang="en-CA" sz="2800" b="1" dirty="0"/>
              <a:t>dcarey@cdnseed.org</a:t>
            </a:r>
          </a:p>
        </p:txBody>
      </p:sp>
    </p:spTree>
    <p:extLst>
      <p:ext uri="{BB962C8B-B14F-4D97-AF65-F5344CB8AC3E}">
        <p14:creationId xmlns:p14="http://schemas.microsoft.com/office/powerpoint/2010/main" val="1598161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2052" name="Rectangle 4"/>
          <p:cNvSpPr>
            <a:spLocks noChangeArrowheads="1"/>
          </p:cNvSpPr>
          <p:nvPr/>
        </p:nvSpPr>
        <p:spPr bwMode="auto">
          <a:xfrm>
            <a:off x="6011863" y="5157788"/>
            <a:ext cx="647700" cy="935037"/>
          </a:xfrm>
          <a:prstGeom prst="rect">
            <a:avLst/>
          </a:prstGeom>
          <a:solidFill>
            <a:schemeClr val="bg1"/>
          </a:solidFill>
          <a:ln w="9525">
            <a:noFill/>
            <a:miter lim="800000"/>
            <a:headEnd/>
            <a:tailEnd/>
          </a:ln>
        </p:spPr>
        <p:txBody>
          <a:bodyPr wrap="none" anchor="ctr"/>
          <a:lstStyle/>
          <a:p>
            <a:endParaRPr lang="en-US"/>
          </a:p>
        </p:txBody>
      </p:sp>
      <p:sp>
        <p:nvSpPr>
          <p:cNvPr id="2053" name="Rectangle 5"/>
          <p:cNvSpPr>
            <a:spLocks noChangeArrowheads="1"/>
          </p:cNvSpPr>
          <p:nvPr/>
        </p:nvSpPr>
        <p:spPr bwMode="auto">
          <a:xfrm>
            <a:off x="2627313" y="5157788"/>
            <a:ext cx="865187" cy="935037"/>
          </a:xfrm>
          <a:prstGeom prst="rect">
            <a:avLst/>
          </a:prstGeom>
          <a:solidFill>
            <a:schemeClr val="bg1"/>
          </a:solidFill>
          <a:ln w="9525">
            <a:noFill/>
            <a:miter lim="800000"/>
            <a:headEnd/>
            <a:tailEnd/>
          </a:ln>
        </p:spPr>
        <p:txBody>
          <a:bodyPr wrap="none" anchor="ctr"/>
          <a:lstStyle/>
          <a:p>
            <a:endParaRPr lang="en-US"/>
          </a:p>
        </p:txBody>
      </p:sp>
      <p:sp>
        <p:nvSpPr>
          <p:cNvPr id="2055" name="TextBox 10"/>
          <p:cNvSpPr txBox="1">
            <a:spLocks noChangeArrowheads="1"/>
          </p:cNvSpPr>
          <p:nvPr/>
        </p:nvSpPr>
        <p:spPr bwMode="auto">
          <a:xfrm>
            <a:off x="981075" y="6429375"/>
            <a:ext cx="8162925" cy="400050"/>
          </a:xfrm>
          <a:prstGeom prst="rect">
            <a:avLst/>
          </a:prstGeom>
          <a:gradFill rotWithShape="1">
            <a:gsLst>
              <a:gs pos="0">
                <a:srgbClr val="DDEBCF"/>
              </a:gs>
              <a:gs pos="50000">
                <a:srgbClr val="9CB86E"/>
              </a:gs>
              <a:gs pos="100000">
                <a:srgbClr val="156B13"/>
              </a:gs>
            </a:gsLst>
            <a:path path="rect">
              <a:fillToRect t="100000" r="100000"/>
            </a:path>
          </a:gradFill>
          <a:ln w="9525">
            <a:noFill/>
            <a:miter lim="800000"/>
            <a:headEnd/>
            <a:tailEnd/>
          </a:ln>
        </p:spPr>
        <p:txBody>
          <a:bodyPr>
            <a:spAutoFit/>
          </a:bodyPr>
          <a:lstStyle/>
          <a:p>
            <a:r>
              <a:rPr lang="en-US" sz="2000" b="1" i="1" dirty="0">
                <a:solidFill>
                  <a:schemeClr val="bg1"/>
                </a:solidFill>
                <a:latin typeface="Cambria" pitchFamily="18" charset="0"/>
              </a:rPr>
              <a:t>Growing for the World/ </a:t>
            </a:r>
            <a:r>
              <a:rPr lang="en-US" sz="2000" b="1" i="1" dirty="0" err="1">
                <a:solidFill>
                  <a:schemeClr val="bg1"/>
                </a:solidFill>
                <a:latin typeface="Cambria" pitchFamily="18" charset="0"/>
              </a:rPr>
              <a:t>Une</a:t>
            </a:r>
            <a:r>
              <a:rPr lang="en-US" sz="2000" b="1" i="1" dirty="0">
                <a:solidFill>
                  <a:schemeClr val="bg1"/>
                </a:solidFill>
                <a:latin typeface="Cambria" pitchFamily="18" charset="0"/>
              </a:rPr>
              <a:t> </a:t>
            </a:r>
            <a:r>
              <a:rPr lang="en-US" sz="2000" b="1" i="1" dirty="0" err="1">
                <a:solidFill>
                  <a:schemeClr val="bg1"/>
                </a:solidFill>
                <a:latin typeface="Cambria" pitchFamily="18" charset="0"/>
              </a:rPr>
              <a:t>Croissance</a:t>
            </a:r>
            <a:r>
              <a:rPr lang="en-US" sz="2000" b="1" i="1" dirty="0">
                <a:solidFill>
                  <a:schemeClr val="bg1"/>
                </a:solidFill>
                <a:latin typeface="Cambria" pitchFamily="18" charset="0"/>
              </a:rPr>
              <a:t> </a:t>
            </a:r>
            <a:r>
              <a:rPr lang="en-US" sz="2000" b="1" i="1" dirty="0" err="1">
                <a:solidFill>
                  <a:schemeClr val="bg1"/>
                </a:solidFill>
                <a:latin typeface="Cambria" pitchFamily="18" charset="0"/>
              </a:rPr>
              <a:t>Axée</a:t>
            </a:r>
            <a:r>
              <a:rPr lang="en-US" sz="2000" b="1" i="1" dirty="0">
                <a:solidFill>
                  <a:schemeClr val="bg1"/>
                </a:solidFill>
                <a:latin typeface="Cambria" pitchFamily="18" charset="0"/>
              </a:rPr>
              <a:t> </a:t>
            </a:r>
            <a:r>
              <a:rPr lang="en-US" sz="2000" b="1" i="1" dirty="0" err="1">
                <a:solidFill>
                  <a:schemeClr val="bg1"/>
                </a:solidFill>
                <a:latin typeface="Cambria" pitchFamily="18" charset="0"/>
              </a:rPr>
              <a:t>sur</a:t>
            </a:r>
            <a:r>
              <a:rPr lang="en-US" sz="2000" b="1" i="1" dirty="0">
                <a:solidFill>
                  <a:schemeClr val="bg1"/>
                </a:solidFill>
                <a:latin typeface="Cambria" pitchFamily="18" charset="0"/>
              </a:rPr>
              <a:t> le Monde</a:t>
            </a:r>
          </a:p>
        </p:txBody>
      </p:sp>
      <p:pic>
        <p:nvPicPr>
          <p:cNvPr id="2056" name="Picture 9" descr="CSTAlogotransparentbkgrd.gif"/>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67625" y="6021388"/>
            <a:ext cx="1674813" cy="836612"/>
          </a:xfrm>
          <a:prstGeom prst="rect">
            <a:avLst/>
          </a:prstGeom>
          <a:noFill/>
          <a:ln w="9525">
            <a:noFill/>
            <a:miter lim="800000"/>
            <a:headEnd/>
            <a:tailEnd/>
          </a:ln>
        </p:spPr>
      </p:pic>
      <p:sp>
        <p:nvSpPr>
          <p:cNvPr id="7" name="TextBox 6"/>
          <p:cNvSpPr txBox="1"/>
          <p:nvPr/>
        </p:nvSpPr>
        <p:spPr>
          <a:xfrm>
            <a:off x="1259632" y="404664"/>
            <a:ext cx="7704856" cy="523220"/>
          </a:xfrm>
          <a:prstGeom prst="rect">
            <a:avLst/>
          </a:prstGeom>
          <a:noFill/>
        </p:spPr>
        <p:txBody>
          <a:bodyPr wrap="square" rtlCol="0">
            <a:spAutoFit/>
          </a:bodyPr>
          <a:lstStyle/>
          <a:p>
            <a:pPr algn="ctr"/>
            <a:r>
              <a:rPr lang="en-CA" sz="2800" b="1" dirty="0"/>
              <a:t>About CSTA</a:t>
            </a:r>
          </a:p>
        </p:txBody>
      </p:sp>
      <p:pic>
        <p:nvPicPr>
          <p:cNvPr id="9" name="Picture 8" descr="logowithseeds.jpg"/>
          <p:cNvPicPr>
            <a:picLocks noChangeAspect="1"/>
          </p:cNvPicPr>
          <p:nvPr/>
        </p:nvPicPr>
        <p:blipFill>
          <a:blip r:embed="rId4" cstate="print"/>
          <a:stretch>
            <a:fillRect/>
          </a:stretch>
        </p:blipFill>
        <p:spPr>
          <a:xfrm>
            <a:off x="1115616" y="1340768"/>
            <a:ext cx="2880320" cy="4039518"/>
          </a:xfrm>
          <a:prstGeom prst="rect">
            <a:avLst/>
          </a:prstGeom>
        </p:spPr>
      </p:pic>
      <p:sp>
        <p:nvSpPr>
          <p:cNvPr id="10" name="TextBox 9"/>
          <p:cNvSpPr txBox="1"/>
          <p:nvPr/>
        </p:nvSpPr>
        <p:spPr>
          <a:xfrm>
            <a:off x="4499992" y="1124744"/>
            <a:ext cx="4392488" cy="5493812"/>
          </a:xfrm>
          <a:prstGeom prst="rect">
            <a:avLst/>
          </a:prstGeom>
          <a:noFill/>
        </p:spPr>
        <p:txBody>
          <a:bodyPr wrap="square" rtlCol="0">
            <a:spAutoFit/>
          </a:bodyPr>
          <a:lstStyle/>
          <a:p>
            <a:pPr marL="361950" indent="-361950">
              <a:spcAft>
                <a:spcPts val="1200"/>
              </a:spcAft>
              <a:buFont typeface="Arial" pitchFamily="34" charset="0"/>
              <a:buChar char="•"/>
            </a:pPr>
            <a:r>
              <a:rPr lang="en-CA" dirty="0"/>
              <a:t>Formed in 1923</a:t>
            </a:r>
          </a:p>
          <a:p>
            <a:pPr marL="361950" indent="-361950">
              <a:spcAft>
                <a:spcPts val="1200"/>
              </a:spcAft>
              <a:buFont typeface="Arial" pitchFamily="34" charset="0"/>
              <a:buChar char="•"/>
            </a:pPr>
            <a:r>
              <a:rPr lang="en-CA" dirty="0"/>
              <a:t>132 seed company members</a:t>
            </a:r>
          </a:p>
          <a:p>
            <a:pPr marL="361950" indent="-361950">
              <a:spcAft>
                <a:spcPts val="1200"/>
              </a:spcAft>
              <a:buFont typeface="Arial" pitchFamily="34" charset="0"/>
              <a:buChar char="•"/>
            </a:pPr>
            <a:r>
              <a:rPr lang="en-CA" dirty="0"/>
              <a:t>16 member Board of Directors</a:t>
            </a:r>
          </a:p>
          <a:p>
            <a:pPr marL="361950" indent="-361950">
              <a:spcAft>
                <a:spcPts val="1200"/>
              </a:spcAft>
              <a:buFont typeface="Arial" pitchFamily="34" charset="0"/>
              <a:buChar char="•"/>
            </a:pPr>
            <a:r>
              <a:rPr lang="en-CA" dirty="0"/>
              <a:t>50 crop kinds</a:t>
            </a:r>
          </a:p>
          <a:p>
            <a:pPr marL="361950" indent="-361950">
              <a:spcAft>
                <a:spcPts val="1200"/>
              </a:spcAft>
              <a:buFont typeface="Arial" pitchFamily="34" charset="0"/>
              <a:buChar char="•"/>
            </a:pPr>
            <a:r>
              <a:rPr lang="en-CA" dirty="0"/>
              <a:t>All aspects of seed</a:t>
            </a:r>
          </a:p>
          <a:p>
            <a:pPr marL="361950" indent="-361950">
              <a:spcAft>
                <a:spcPts val="600"/>
              </a:spcAft>
              <a:buFont typeface="Arial" pitchFamily="34" charset="0"/>
              <a:buChar char="•"/>
            </a:pPr>
            <a:r>
              <a:rPr lang="en-CA" dirty="0"/>
              <a:t>All company sizes</a:t>
            </a:r>
          </a:p>
          <a:p>
            <a:pPr marL="361950" indent="-361950">
              <a:spcAft>
                <a:spcPts val="600"/>
              </a:spcAft>
              <a:buFont typeface="Arial" pitchFamily="34" charset="0"/>
              <a:buChar char="•"/>
            </a:pPr>
            <a:r>
              <a:rPr lang="en-CA" dirty="0"/>
              <a:t>All 3 production systems</a:t>
            </a:r>
          </a:p>
          <a:p>
            <a:pPr marL="361950" indent="-361950">
              <a:spcAft>
                <a:spcPts val="600"/>
              </a:spcAft>
              <a:buFont typeface="Arial" pitchFamily="34" charset="0"/>
              <a:buChar char="•"/>
            </a:pPr>
            <a:r>
              <a:rPr lang="en-CA" dirty="0"/>
              <a:t>One member one vote</a:t>
            </a:r>
          </a:p>
          <a:p>
            <a:pPr marL="361950" indent="-361950">
              <a:spcAft>
                <a:spcPts val="600"/>
              </a:spcAft>
              <a:buFont typeface="Arial" pitchFamily="34" charset="0"/>
              <a:buChar char="•"/>
            </a:pPr>
            <a:endParaRPr lang="en-CA" dirty="0"/>
          </a:p>
        </p:txBody>
      </p:sp>
    </p:spTree>
    <p:extLst>
      <p:ext uri="{BB962C8B-B14F-4D97-AF65-F5344CB8AC3E}">
        <p14:creationId xmlns:p14="http://schemas.microsoft.com/office/powerpoint/2010/main" val="747290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2052" name="Rectangle 4"/>
          <p:cNvSpPr>
            <a:spLocks noChangeArrowheads="1"/>
          </p:cNvSpPr>
          <p:nvPr/>
        </p:nvSpPr>
        <p:spPr bwMode="auto">
          <a:xfrm>
            <a:off x="6011863" y="5157788"/>
            <a:ext cx="647700" cy="935037"/>
          </a:xfrm>
          <a:prstGeom prst="rect">
            <a:avLst/>
          </a:prstGeom>
          <a:solidFill>
            <a:schemeClr val="bg1"/>
          </a:solidFill>
          <a:ln w="9525">
            <a:noFill/>
            <a:miter lim="800000"/>
            <a:headEnd/>
            <a:tailEnd/>
          </a:ln>
        </p:spPr>
        <p:txBody>
          <a:bodyPr wrap="none" anchor="ctr"/>
          <a:lstStyle/>
          <a:p>
            <a:endParaRPr lang="en-US"/>
          </a:p>
        </p:txBody>
      </p:sp>
      <p:sp>
        <p:nvSpPr>
          <p:cNvPr id="2053" name="Rectangle 5"/>
          <p:cNvSpPr>
            <a:spLocks noChangeArrowheads="1"/>
          </p:cNvSpPr>
          <p:nvPr/>
        </p:nvSpPr>
        <p:spPr bwMode="auto">
          <a:xfrm>
            <a:off x="2627313" y="5157788"/>
            <a:ext cx="865187" cy="935037"/>
          </a:xfrm>
          <a:prstGeom prst="rect">
            <a:avLst/>
          </a:prstGeom>
          <a:solidFill>
            <a:schemeClr val="bg1"/>
          </a:solidFill>
          <a:ln w="9525">
            <a:noFill/>
            <a:miter lim="800000"/>
            <a:headEnd/>
            <a:tailEnd/>
          </a:ln>
        </p:spPr>
        <p:txBody>
          <a:bodyPr wrap="none" anchor="ctr"/>
          <a:lstStyle/>
          <a:p>
            <a:endParaRPr lang="en-US"/>
          </a:p>
        </p:txBody>
      </p:sp>
      <p:sp>
        <p:nvSpPr>
          <p:cNvPr id="2055" name="TextBox 10"/>
          <p:cNvSpPr txBox="1">
            <a:spLocks noChangeArrowheads="1"/>
          </p:cNvSpPr>
          <p:nvPr/>
        </p:nvSpPr>
        <p:spPr bwMode="auto">
          <a:xfrm>
            <a:off x="981075" y="6429375"/>
            <a:ext cx="8162925" cy="400050"/>
          </a:xfrm>
          <a:prstGeom prst="rect">
            <a:avLst/>
          </a:prstGeom>
          <a:gradFill rotWithShape="1">
            <a:gsLst>
              <a:gs pos="0">
                <a:srgbClr val="DDEBCF"/>
              </a:gs>
              <a:gs pos="50000">
                <a:srgbClr val="9CB86E"/>
              </a:gs>
              <a:gs pos="100000">
                <a:srgbClr val="156B13"/>
              </a:gs>
            </a:gsLst>
            <a:path path="rect">
              <a:fillToRect t="100000" r="100000"/>
            </a:path>
          </a:gradFill>
          <a:ln w="9525">
            <a:noFill/>
            <a:miter lim="800000"/>
            <a:headEnd/>
            <a:tailEnd/>
          </a:ln>
        </p:spPr>
        <p:txBody>
          <a:bodyPr>
            <a:spAutoFit/>
          </a:bodyPr>
          <a:lstStyle/>
          <a:p>
            <a:r>
              <a:rPr lang="en-US" sz="2000" b="1" i="1" dirty="0">
                <a:solidFill>
                  <a:schemeClr val="bg1"/>
                </a:solidFill>
                <a:latin typeface="Cambria" pitchFamily="18" charset="0"/>
              </a:rPr>
              <a:t>Growing for the World/ </a:t>
            </a:r>
            <a:r>
              <a:rPr lang="en-US" sz="2000" b="1" i="1" dirty="0" err="1">
                <a:solidFill>
                  <a:schemeClr val="bg1"/>
                </a:solidFill>
                <a:latin typeface="Cambria" pitchFamily="18" charset="0"/>
              </a:rPr>
              <a:t>Une</a:t>
            </a:r>
            <a:r>
              <a:rPr lang="en-US" sz="2000" b="1" i="1" dirty="0">
                <a:solidFill>
                  <a:schemeClr val="bg1"/>
                </a:solidFill>
                <a:latin typeface="Cambria" pitchFamily="18" charset="0"/>
              </a:rPr>
              <a:t> </a:t>
            </a:r>
            <a:r>
              <a:rPr lang="en-US" sz="2000" b="1" i="1" dirty="0" err="1">
                <a:solidFill>
                  <a:schemeClr val="bg1"/>
                </a:solidFill>
                <a:latin typeface="Cambria" pitchFamily="18" charset="0"/>
              </a:rPr>
              <a:t>Croissance</a:t>
            </a:r>
            <a:r>
              <a:rPr lang="en-US" sz="2000" b="1" i="1" dirty="0">
                <a:solidFill>
                  <a:schemeClr val="bg1"/>
                </a:solidFill>
                <a:latin typeface="Cambria" pitchFamily="18" charset="0"/>
              </a:rPr>
              <a:t> </a:t>
            </a:r>
            <a:r>
              <a:rPr lang="en-US" sz="2000" b="1" i="1" dirty="0" err="1">
                <a:solidFill>
                  <a:schemeClr val="bg1"/>
                </a:solidFill>
                <a:latin typeface="Cambria" pitchFamily="18" charset="0"/>
              </a:rPr>
              <a:t>Axée</a:t>
            </a:r>
            <a:r>
              <a:rPr lang="en-US" sz="2000" b="1" i="1" dirty="0">
                <a:solidFill>
                  <a:schemeClr val="bg1"/>
                </a:solidFill>
                <a:latin typeface="Cambria" pitchFamily="18" charset="0"/>
              </a:rPr>
              <a:t> </a:t>
            </a:r>
            <a:r>
              <a:rPr lang="en-US" sz="2000" b="1" i="1" dirty="0" err="1">
                <a:solidFill>
                  <a:schemeClr val="bg1"/>
                </a:solidFill>
                <a:latin typeface="Cambria" pitchFamily="18" charset="0"/>
              </a:rPr>
              <a:t>sur</a:t>
            </a:r>
            <a:r>
              <a:rPr lang="en-US" sz="2000" b="1" i="1" dirty="0">
                <a:solidFill>
                  <a:schemeClr val="bg1"/>
                </a:solidFill>
                <a:latin typeface="Cambria" pitchFamily="18" charset="0"/>
              </a:rPr>
              <a:t> le Monde</a:t>
            </a:r>
          </a:p>
        </p:txBody>
      </p:sp>
      <p:pic>
        <p:nvPicPr>
          <p:cNvPr id="2056" name="Picture 9" descr="CSTAlogotransparentbkgrd.gif"/>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67625" y="6021388"/>
            <a:ext cx="1674813" cy="836612"/>
          </a:xfrm>
          <a:prstGeom prst="rect">
            <a:avLst/>
          </a:prstGeom>
          <a:noFill/>
          <a:ln w="9525">
            <a:noFill/>
            <a:miter lim="800000"/>
            <a:headEnd/>
            <a:tailEnd/>
          </a:ln>
        </p:spPr>
      </p:pic>
      <p:sp>
        <p:nvSpPr>
          <p:cNvPr id="7" name="TextBox 6"/>
          <p:cNvSpPr txBox="1"/>
          <p:nvPr/>
        </p:nvSpPr>
        <p:spPr>
          <a:xfrm>
            <a:off x="1043608" y="188640"/>
            <a:ext cx="7992888" cy="523220"/>
          </a:xfrm>
          <a:prstGeom prst="rect">
            <a:avLst/>
          </a:prstGeom>
          <a:noFill/>
        </p:spPr>
        <p:txBody>
          <a:bodyPr wrap="square" rtlCol="0">
            <a:spAutoFit/>
          </a:bodyPr>
          <a:lstStyle/>
          <a:p>
            <a:pPr algn="ctr">
              <a:tabLst>
                <a:tab pos="542925" algn="l"/>
              </a:tabLst>
            </a:pPr>
            <a:r>
              <a:rPr lang="en-CA" sz="2800" b="1" dirty="0"/>
              <a:t>CSTA Mandate</a:t>
            </a:r>
          </a:p>
        </p:txBody>
      </p:sp>
      <p:sp>
        <p:nvSpPr>
          <p:cNvPr id="9" name="TextBox 8"/>
          <p:cNvSpPr txBox="1"/>
          <p:nvPr/>
        </p:nvSpPr>
        <p:spPr>
          <a:xfrm>
            <a:off x="1187624" y="1115159"/>
            <a:ext cx="7704856" cy="5324535"/>
          </a:xfrm>
          <a:prstGeom prst="rect">
            <a:avLst/>
          </a:prstGeom>
          <a:noFill/>
        </p:spPr>
        <p:txBody>
          <a:bodyPr wrap="square" rtlCol="0">
            <a:spAutoFit/>
          </a:bodyPr>
          <a:lstStyle/>
          <a:p>
            <a:pPr>
              <a:spcAft>
                <a:spcPts val="1200"/>
              </a:spcAft>
            </a:pPr>
            <a:r>
              <a:rPr lang="en-CA" b="1" dirty="0"/>
              <a:t>Vision: </a:t>
            </a:r>
            <a:r>
              <a:rPr lang="en-CA" dirty="0"/>
              <a:t>Growing for the World</a:t>
            </a:r>
          </a:p>
          <a:p>
            <a:pPr>
              <a:spcAft>
                <a:spcPts val="1200"/>
              </a:spcAft>
            </a:pPr>
            <a:r>
              <a:rPr lang="en-CA" b="1" dirty="0"/>
              <a:t>Mission: </a:t>
            </a:r>
            <a:r>
              <a:rPr lang="en-CA" dirty="0"/>
              <a:t>To Foster Seed Innovation and Trade</a:t>
            </a:r>
          </a:p>
          <a:p>
            <a:pPr>
              <a:spcAft>
                <a:spcPts val="1200"/>
              </a:spcAft>
            </a:pPr>
            <a:r>
              <a:rPr lang="en-CA" b="1" dirty="0"/>
              <a:t>Strategic Goals:</a:t>
            </a:r>
          </a:p>
          <a:p>
            <a:pPr marL="971550" lvl="1" indent="-514350">
              <a:spcAft>
                <a:spcPts val="1200"/>
              </a:spcAft>
              <a:buFont typeface="+mj-lt"/>
              <a:buAutoNum type="arabicPeriod"/>
            </a:pPr>
            <a:r>
              <a:rPr lang="en-CA" dirty="0"/>
              <a:t>Open Trade</a:t>
            </a:r>
          </a:p>
          <a:p>
            <a:pPr marL="971550" lvl="1" indent="-514350">
              <a:spcAft>
                <a:spcPts val="1200"/>
              </a:spcAft>
              <a:buFont typeface="+mj-lt"/>
              <a:buAutoNum type="arabicPeriod"/>
            </a:pPr>
            <a:r>
              <a:rPr lang="en-CA" dirty="0"/>
              <a:t>Increased Investment in Innovation</a:t>
            </a:r>
          </a:p>
          <a:p>
            <a:pPr marL="971550" lvl="1" indent="-514350">
              <a:spcAft>
                <a:spcPts val="1200"/>
              </a:spcAft>
              <a:buFont typeface="+mj-lt"/>
              <a:buAutoNum type="arabicPeriod"/>
            </a:pPr>
            <a:r>
              <a:rPr lang="en-CA" dirty="0"/>
              <a:t>Industry Wide Voice</a:t>
            </a:r>
          </a:p>
          <a:p>
            <a:pPr marL="971550" lvl="1" indent="-514350">
              <a:spcAft>
                <a:spcPts val="1200"/>
              </a:spcAft>
              <a:buFont typeface="+mj-lt"/>
              <a:buAutoNum type="arabicPeriod"/>
            </a:pPr>
            <a:r>
              <a:rPr lang="en-CA" dirty="0"/>
              <a:t>Efficient Regulatory System</a:t>
            </a:r>
          </a:p>
          <a:p>
            <a:pPr marL="971550" lvl="1" indent="-514350">
              <a:spcAft>
                <a:spcPts val="1200"/>
              </a:spcAft>
              <a:buFont typeface="+mj-lt"/>
              <a:buAutoNum type="arabicPeriod"/>
            </a:pPr>
            <a:r>
              <a:rPr lang="en-CA" dirty="0"/>
              <a:t>Stakeholder and Public Perception of Innovation and Agriculture</a:t>
            </a:r>
          </a:p>
          <a:p>
            <a:pPr marL="914400" lvl="1" indent="-457200">
              <a:spcAft>
                <a:spcPts val="1200"/>
              </a:spcAft>
              <a:buFont typeface="Arial" panose="020B0604020202020204" pitchFamily="34" charset="0"/>
              <a:buChar char="•"/>
            </a:pPr>
            <a:endParaRPr lang="en-CA" dirty="0"/>
          </a:p>
        </p:txBody>
      </p:sp>
    </p:spTree>
    <p:extLst>
      <p:ext uri="{BB962C8B-B14F-4D97-AF65-F5344CB8AC3E}">
        <p14:creationId xmlns:p14="http://schemas.microsoft.com/office/powerpoint/2010/main" val="2266021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Ontario Regulations</a:t>
            </a:r>
          </a:p>
        </p:txBody>
      </p:sp>
      <p:sp>
        <p:nvSpPr>
          <p:cNvPr id="16389" name="Text Box 30"/>
          <p:cNvSpPr txBox="1">
            <a:spLocks noChangeArrowheads="1"/>
          </p:cNvSpPr>
          <p:nvPr/>
        </p:nvSpPr>
        <p:spPr bwMode="auto">
          <a:xfrm>
            <a:off x="1194254" y="1268760"/>
            <a:ext cx="7777163" cy="5909310"/>
          </a:xfrm>
          <a:prstGeom prst="rect">
            <a:avLst/>
          </a:prstGeom>
          <a:noFill/>
          <a:ln w="9525">
            <a:noFill/>
            <a:miter lim="800000"/>
            <a:headEnd/>
            <a:tailEnd/>
          </a:ln>
        </p:spPr>
        <p:txBody>
          <a:bodyPr>
            <a:spAutoFit/>
          </a:bodyPr>
          <a:lstStyle/>
          <a:p>
            <a:pPr marL="363538" indent="-363538">
              <a:spcBef>
                <a:spcPts val="0"/>
              </a:spcBef>
              <a:spcAft>
                <a:spcPts val="600"/>
              </a:spcAft>
              <a:buFontTx/>
              <a:buChar char="•"/>
            </a:pPr>
            <a:r>
              <a:rPr lang="en-US" dirty="0">
                <a:solidFill>
                  <a:srgbClr val="11551C"/>
                </a:solidFill>
              </a:rPr>
              <a:t>Based on 2014 election promise – Liberal Majority</a:t>
            </a:r>
          </a:p>
          <a:p>
            <a:pPr marL="363538" indent="-363538">
              <a:spcBef>
                <a:spcPts val="0"/>
              </a:spcBef>
              <a:spcAft>
                <a:spcPts val="600"/>
              </a:spcAft>
              <a:buFontTx/>
              <a:buChar char="•"/>
            </a:pPr>
            <a:r>
              <a:rPr lang="en-US" dirty="0">
                <a:solidFill>
                  <a:srgbClr val="11551C"/>
                </a:solidFill>
              </a:rPr>
              <a:t>Desire to be first to regulate in N. America</a:t>
            </a:r>
          </a:p>
          <a:p>
            <a:pPr marL="914400" lvl="1" indent="-457200">
              <a:spcBef>
                <a:spcPts val="0"/>
              </a:spcBef>
              <a:spcAft>
                <a:spcPts val="600"/>
              </a:spcAft>
              <a:buFont typeface="Courier New" panose="02070309020205020404" pitchFamily="49" charset="0"/>
              <a:buChar char="o"/>
            </a:pPr>
            <a:r>
              <a:rPr lang="en-US" dirty="0">
                <a:solidFill>
                  <a:srgbClr val="11551C"/>
                </a:solidFill>
              </a:rPr>
              <a:t>Europe as example</a:t>
            </a:r>
          </a:p>
          <a:p>
            <a:pPr marL="363538" indent="-363538">
              <a:spcBef>
                <a:spcPts val="0"/>
              </a:spcBef>
              <a:spcAft>
                <a:spcPts val="600"/>
              </a:spcAft>
              <a:buFontTx/>
              <a:buChar char="•"/>
            </a:pPr>
            <a:r>
              <a:rPr lang="en-US" dirty="0" err="1">
                <a:solidFill>
                  <a:srgbClr val="11551C"/>
                </a:solidFill>
              </a:rPr>
              <a:t>Regs</a:t>
            </a:r>
            <a:r>
              <a:rPr lang="en-US" dirty="0">
                <a:solidFill>
                  <a:srgbClr val="11551C"/>
                </a:solidFill>
              </a:rPr>
              <a:t> impact corn and soybeans only – </a:t>
            </a:r>
            <a:r>
              <a:rPr lang="en-US" dirty="0" err="1">
                <a:solidFill>
                  <a:srgbClr val="11551C"/>
                </a:solidFill>
              </a:rPr>
              <a:t>Neonics</a:t>
            </a:r>
            <a:r>
              <a:rPr lang="en-US" dirty="0">
                <a:solidFill>
                  <a:srgbClr val="11551C"/>
                </a:solidFill>
              </a:rPr>
              <a:t> Only</a:t>
            </a:r>
          </a:p>
          <a:p>
            <a:pPr marL="363538" indent="-363538">
              <a:spcBef>
                <a:spcPts val="0"/>
              </a:spcBef>
              <a:spcAft>
                <a:spcPts val="600"/>
              </a:spcAft>
              <a:buFontTx/>
              <a:buChar char="•"/>
            </a:pPr>
            <a:r>
              <a:rPr lang="en-US" dirty="0" err="1">
                <a:solidFill>
                  <a:srgbClr val="11551C"/>
                </a:solidFill>
              </a:rPr>
              <a:t>Regs</a:t>
            </a:r>
            <a:r>
              <a:rPr lang="en-US" dirty="0">
                <a:solidFill>
                  <a:srgbClr val="11551C"/>
                </a:solidFill>
              </a:rPr>
              <a:t> result of </a:t>
            </a:r>
            <a:r>
              <a:rPr lang="en-US" i="1" dirty="0">
                <a:solidFill>
                  <a:srgbClr val="11551C"/>
                </a:solidFill>
              </a:rPr>
              <a:t>‘Perfect Storm’ </a:t>
            </a:r>
            <a:r>
              <a:rPr lang="en-US" dirty="0">
                <a:solidFill>
                  <a:srgbClr val="11551C"/>
                </a:solidFill>
              </a:rPr>
              <a:t>of Bee loses in 2012:</a:t>
            </a:r>
          </a:p>
          <a:p>
            <a:pPr marL="914400" lvl="1" indent="-457200">
              <a:spcBef>
                <a:spcPts val="0"/>
              </a:spcBef>
              <a:spcAft>
                <a:spcPts val="600"/>
              </a:spcAft>
              <a:buFont typeface="Courier New" panose="02070309020205020404" pitchFamily="49" charset="0"/>
              <a:buChar char="o"/>
            </a:pPr>
            <a:r>
              <a:rPr lang="en-US" dirty="0">
                <a:solidFill>
                  <a:srgbClr val="11551C"/>
                </a:solidFill>
              </a:rPr>
              <a:t>Very warm, dry and early spring - bees foraging early</a:t>
            </a:r>
          </a:p>
          <a:p>
            <a:pPr marL="914400" lvl="1" indent="-457200">
              <a:spcBef>
                <a:spcPts val="0"/>
              </a:spcBef>
              <a:spcAft>
                <a:spcPts val="600"/>
              </a:spcAft>
              <a:buFont typeface="Courier New" panose="02070309020205020404" pitchFamily="49" charset="0"/>
              <a:buChar char="o"/>
            </a:pPr>
            <a:r>
              <a:rPr lang="en-US" dirty="0">
                <a:solidFill>
                  <a:srgbClr val="11551C"/>
                </a:solidFill>
              </a:rPr>
              <a:t>Adoption of air planters</a:t>
            </a: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107113"/>
            <a:ext cx="8159750" cy="787400"/>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1394843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Ontario Regulations (2)</a:t>
            </a:r>
          </a:p>
        </p:txBody>
      </p:sp>
      <p:sp>
        <p:nvSpPr>
          <p:cNvPr id="16389" name="Text Box 30"/>
          <p:cNvSpPr txBox="1">
            <a:spLocks noChangeArrowheads="1"/>
          </p:cNvSpPr>
          <p:nvPr/>
        </p:nvSpPr>
        <p:spPr bwMode="auto">
          <a:xfrm>
            <a:off x="1194254" y="1268760"/>
            <a:ext cx="7777163" cy="6140142"/>
          </a:xfrm>
          <a:prstGeom prst="rect">
            <a:avLst/>
          </a:prstGeom>
          <a:noFill/>
          <a:ln w="9525">
            <a:noFill/>
            <a:miter lim="800000"/>
            <a:headEnd/>
            <a:tailEnd/>
          </a:ln>
        </p:spPr>
        <p:txBody>
          <a:bodyPr>
            <a:spAutoFit/>
          </a:bodyPr>
          <a:lstStyle/>
          <a:p>
            <a:pPr marL="363538" indent="-363538">
              <a:spcBef>
                <a:spcPts val="0"/>
              </a:spcBef>
              <a:spcAft>
                <a:spcPts val="600"/>
              </a:spcAft>
              <a:buFontTx/>
              <a:buChar char="•"/>
            </a:pPr>
            <a:r>
              <a:rPr lang="en-US" dirty="0">
                <a:solidFill>
                  <a:srgbClr val="11551C"/>
                </a:solidFill>
              </a:rPr>
              <a:t>Ideology over science</a:t>
            </a:r>
          </a:p>
          <a:p>
            <a:pPr marL="363538" indent="-363538">
              <a:spcBef>
                <a:spcPts val="0"/>
              </a:spcBef>
              <a:spcAft>
                <a:spcPts val="600"/>
              </a:spcAft>
              <a:buFontTx/>
              <a:buChar char="•"/>
            </a:pPr>
            <a:r>
              <a:rPr lang="en-US" dirty="0">
                <a:solidFill>
                  <a:srgbClr val="11551C"/>
                </a:solidFill>
              </a:rPr>
              <a:t>Intense public pressure from activist NGO groups</a:t>
            </a:r>
          </a:p>
          <a:p>
            <a:pPr marL="363538" indent="-363538">
              <a:spcBef>
                <a:spcPts val="0"/>
              </a:spcBef>
              <a:spcAft>
                <a:spcPts val="600"/>
              </a:spcAft>
              <a:buFontTx/>
              <a:buChar char="•"/>
            </a:pPr>
            <a:r>
              <a:rPr lang="en-US" dirty="0">
                <a:solidFill>
                  <a:srgbClr val="11551C"/>
                </a:solidFill>
              </a:rPr>
              <a:t>Extensive, one sided media coverage</a:t>
            </a:r>
          </a:p>
          <a:p>
            <a:pPr marL="363538" indent="-363538">
              <a:spcBef>
                <a:spcPts val="0"/>
              </a:spcBef>
              <a:spcAft>
                <a:spcPts val="600"/>
              </a:spcAft>
              <a:buFontTx/>
              <a:buChar char="•"/>
            </a:pPr>
            <a:r>
              <a:rPr lang="en-US" dirty="0">
                <a:solidFill>
                  <a:srgbClr val="11551C"/>
                </a:solidFill>
              </a:rPr>
              <a:t>Driven by the MOECC rather than OMAFRA</a:t>
            </a:r>
          </a:p>
          <a:p>
            <a:pPr marL="363538" indent="-363538">
              <a:spcBef>
                <a:spcPts val="0"/>
              </a:spcBef>
              <a:spcAft>
                <a:spcPts val="600"/>
              </a:spcAft>
              <a:buFontTx/>
              <a:buChar char="•"/>
            </a:pPr>
            <a:endParaRPr lang="en-US" dirty="0">
              <a:solidFill>
                <a:srgbClr val="11551C"/>
              </a:solidFill>
            </a:endParaRPr>
          </a:p>
          <a:p>
            <a:pPr>
              <a:spcBef>
                <a:spcPts val="0"/>
              </a:spcBef>
              <a:spcAft>
                <a:spcPts val="600"/>
              </a:spcAft>
            </a:pPr>
            <a:r>
              <a:rPr lang="en-US" b="1" dirty="0">
                <a:solidFill>
                  <a:srgbClr val="11551C"/>
                </a:solidFill>
              </a:rPr>
              <a:t>Objectives-Aspirational Goals:</a:t>
            </a:r>
          </a:p>
          <a:p>
            <a:pPr marL="457200" indent="-457200">
              <a:spcBef>
                <a:spcPts val="0"/>
              </a:spcBef>
              <a:spcAft>
                <a:spcPts val="600"/>
              </a:spcAft>
              <a:buFont typeface="Arial" panose="020B0604020202020204" pitchFamily="34" charset="0"/>
              <a:buChar char="•"/>
            </a:pPr>
            <a:r>
              <a:rPr lang="en-US" dirty="0">
                <a:solidFill>
                  <a:srgbClr val="11551C"/>
                </a:solidFill>
              </a:rPr>
              <a:t>80% reduction in acres of neonic treated corn and soybeans by 2017</a:t>
            </a:r>
          </a:p>
          <a:p>
            <a:pPr marL="457200" indent="-457200">
              <a:spcBef>
                <a:spcPts val="0"/>
              </a:spcBef>
              <a:spcAft>
                <a:spcPts val="600"/>
              </a:spcAft>
              <a:buFont typeface="Arial" panose="020B0604020202020204" pitchFamily="34" charset="0"/>
              <a:buChar char="•"/>
            </a:pPr>
            <a:r>
              <a:rPr lang="en-US" dirty="0">
                <a:solidFill>
                  <a:srgbClr val="11551C"/>
                </a:solidFill>
              </a:rPr>
              <a:t>15% honeybee overwinter loss by 2020</a:t>
            </a:r>
          </a:p>
          <a:p>
            <a:pPr marL="457200" indent="-457200">
              <a:spcBef>
                <a:spcPts val="0"/>
              </a:spcBef>
              <a:spcAft>
                <a:spcPts val="600"/>
              </a:spcAft>
              <a:buFont typeface="Arial" panose="020B0604020202020204" pitchFamily="34" charset="0"/>
              <a:buChar char="•"/>
            </a:pPr>
            <a:r>
              <a:rPr lang="en-US" dirty="0">
                <a:solidFill>
                  <a:srgbClr val="11551C"/>
                </a:solidFill>
              </a:rPr>
              <a:t>Set a precedent</a:t>
            </a:r>
          </a:p>
          <a:p>
            <a:pPr marL="363538" indent="-363538">
              <a:spcBef>
                <a:spcPts val="0"/>
              </a:spcBef>
              <a:spcAft>
                <a:spcPts val="600"/>
              </a:spcAft>
              <a:buFontTx/>
              <a:buChar char="•"/>
            </a:pPr>
            <a:endParaRPr lang="en-US" dirty="0">
              <a:solidFill>
                <a:srgbClr val="11551C"/>
              </a:solidFill>
            </a:endParaRP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107113"/>
            <a:ext cx="8159750" cy="787400"/>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1064341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Class 12 Regulatory Requirements</a:t>
            </a:r>
          </a:p>
        </p:txBody>
      </p:sp>
      <p:sp>
        <p:nvSpPr>
          <p:cNvPr id="16389" name="Text Box 30"/>
          <p:cNvSpPr txBox="1">
            <a:spLocks noChangeArrowheads="1"/>
          </p:cNvSpPr>
          <p:nvPr/>
        </p:nvSpPr>
        <p:spPr bwMode="auto">
          <a:xfrm>
            <a:off x="1181893" y="1124744"/>
            <a:ext cx="7777163" cy="6309420"/>
          </a:xfrm>
          <a:prstGeom prst="rect">
            <a:avLst/>
          </a:prstGeom>
          <a:noFill/>
          <a:ln w="9525">
            <a:noFill/>
            <a:miter lim="800000"/>
            <a:headEnd/>
            <a:tailEnd/>
          </a:ln>
        </p:spPr>
        <p:txBody>
          <a:bodyPr>
            <a:spAutoFit/>
          </a:bodyPr>
          <a:lstStyle/>
          <a:p>
            <a:pPr marL="363538" indent="-363538">
              <a:spcBef>
                <a:spcPts val="0"/>
              </a:spcBef>
              <a:spcAft>
                <a:spcPts val="600"/>
              </a:spcAft>
              <a:buFontTx/>
              <a:buChar char="•"/>
            </a:pPr>
            <a:r>
              <a:rPr lang="en-US" dirty="0">
                <a:solidFill>
                  <a:srgbClr val="11551C"/>
                </a:solidFill>
              </a:rPr>
              <a:t>Pesticides are approved by PMRA federally and scheduled provincially</a:t>
            </a:r>
          </a:p>
          <a:p>
            <a:pPr marL="363538" indent="-363538">
              <a:spcBef>
                <a:spcPts val="0"/>
              </a:spcBef>
              <a:spcAft>
                <a:spcPts val="600"/>
              </a:spcAft>
              <a:buFontTx/>
              <a:buChar char="•"/>
            </a:pPr>
            <a:r>
              <a:rPr lang="en-US" dirty="0">
                <a:solidFill>
                  <a:srgbClr val="11551C"/>
                </a:solidFill>
              </a:rPr>
              <a:t>In Ontario Neonic treated corn and soybean seed is classified as a Class 12 under the </a:t>
            </a:r>
            <a:r>
              <a:rPr lang="en-US" i="1" dirty="0">
                <a:solidFill>
                  <a:srgbClr val="11551C"/>
                </a:solidFill>
              </a:rPr>
              <a:t>Pesticides Act </a:t>
            </a:r>
          </a:p>
          <a:p>
            <a:pPr marL="914400" lvl="1" indent="-457200">
              <a:spcBef>
                <a:spcPts val="0"/>
              </a:spcBef>
              <a:spcAft>
                <a:spcPts val="600"/>
              </a:spcAft>
              <a:buFont typeface="Courier New" panose="02070309020205020404" pitchFamily="49" charset="0"/>
              <a:buChar char="o"/>
            </a:pPr>
            <a:r>
              <a:rPr lang="en-US" dirty="0">
                <a:solidFill>
                  <a:srgbClr val="11551C"/>
                </a:solidFill>
              </a:rPr>
              <a:t>Treated seed is classified as the pesticide</a:t>
            </a:r>
          </a:p>
          <a:p>
            <a:pPr marL="914400" lvl="1" indent="-457200">
              <a:spcBef>
                <a:spcPts val="0"/>
              </a:spcBef>
              <a:spcAft>
                <a:spcPts val="600"/>
              </a:spcAft>
              <a:buFont typeface="Courier New" panose="02070309020205020404" pitchFamily="49" charset="0"/>
              <a:buChar char="o"/>
            </a:pPr>
            <a:r>
              <a:rPr lang="en-US" dirty="0">
                <a:solidFill>
                  <a:srgbClr val="11551C"/>
                </a:solidFill>
              </a:rPr>
              <a:t>Applies to imidacloprid, thiamethoxam and clothianidin </a:t>
            </a:r>
          </a:p>
          <a:p>
            <a:pPr marL="914400" lvl="1" indent="-457200">
              <a:spcBef>
                <a:spcPts val="0"/>
              </a:spcBef>
              <a:spcAft>
                <a:spcPts val="600"/>
              </a:spcAft>
              <a:buFont typeface="Courier New" panose="02070309020205020404" pitchFamily="49" charset="0"/>
              <a:buChar char="o"/>
            </a:pPr>
            <a:r>
              <a:rPr lang="en-US" dirty="0">
                <a:solidFill>
                  <a:srgbClr val="11551C"/>
                </a:solidFill>
              </a:rPr>
              <a:t>Planting Class 12 is considered an extermination</a:t>
            </a:r>
          </a:p>
          <a:p>
            <a:pPr marL="820738" lvl="1" indent="-363538">
              <a:spcBef>
                <a:spcPts val="0"/>
              </a:spcBef>
              <a:spcAft>
                <a:spcPts val="600"/>
              </a:spcAft>
              <a:buFontTx/>
              <a:buChar char="•"/>
            </a:pPr>
            <a:endParaRPr lang="en-US" dirty="0">
              <a:solidFill>
                <a:srgbClr val="11551C"/>
              </a:solidFill>
            </a:endParaRPr>
          </a:p>
          <a:p>
            <a:pPr marL="363538" indent="-363538">
              <a:spcBef>
                <a:spcPts val="0"/>
              </a:spcBef>
              <a:spcAft>
                <a:spcPts val="600"/>
              </a:spcAft>
              <a:buFontTx/>
              <a:buChar char="•"/>
            </a:pPr>
            <a:endParaRPr lang="en-US" dirty="0">
              <a:solidFill>
                <a:srgbClr val="11551C"/>
              </a:solidFill>
            </a:endParaRP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107113"/>
            <a:ext cx="8159750" cy="787400"/>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3156488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Scope of Ontario Regulations</a:t>
            </a:r>
          </a:p>
        </p:txBody>
      </p:sp>
      <p:sp>
        <p:nvSpPr>
          <p:cNvPr id="16389" name="Text Box 30"/>
          <p:cNvSpPr txBox="1">
            <a:spLocks noChangeArrowheads="1"/>
          </p:cNvSpPr>
          <p:nvPr/>
        </p:nvSpPr>
        <p:spPr bwMode="auto">
          <a:xfrm>
            <a:off x="1181893" y="1124744"/>
            <a:ext cx="7777163" cy="5586145"/>
          </a:xfrm>
          <a:prstGeom prst="rect">
            <a:avLst/>
          </a:prstGeom>
          <a:noFill/>
          <a:ln w="9525">
            <a:noFill/>
            <a:miter lim="800000"/>
            <a:headEnd/>
            <a:tailEnd/>
          </a:ln>
        </p:spPr>
        <p:txBody>
          <a:bodyPr>
            <a:spAutoFit/>
          </a:bodyPr>
          <a:lstStyle/>
          <a:p>
            <a:pPr>
              <a:spcBef>
                <a:spcPts val="0"/>
              </a:spcBef>
              <a:spcAft>
                <a:spcPts val="600"/>
              </a:spcAft>
            </a:pPr>
            <a:r>
              <a:rPr lang="en-US" b="1" dirty="0">
                <a:solidFill>
                  <a:srgbClr val="11551C"/>
                </a:solidFill>
              </a:rPr>
              <a:t>Corn:</a:t>
            </a:r>
          </a:p>
          <a:p>
            <a:pPr marL="457200" indent="-457200">
              <a:spcBef>
                <a:spcPts val="0"/>
              </a:spcBef>
              <a:spcAft>
                <a:spcPts val="600"/>
              </a:spcAft>
              <a:buFont typeface="Arial" panose="020B0604020202020204" pitchFamily="34" charset="0"/>
              <a:buChar char="•"/>
            </a:pPr>
            <a:r>
              <a:rPr lang="en-US" dirty="0">
                <a:solidFill>
                  <a:srgbClr val="11551C"/>
                </a:solidFill>
              </a:rPr>
              <a:t>Corn refers to grain or silage corn</a:t>
            </a:r>
          </a:p>
          <a:p>
            <a:pPr marL="457200" indent="-457200">
              <a:spcBef>
                <a:spcPts val="0"/>
              </a:spcBef>
              <a:spcAft>
                <a:spcPts val="600"/>
              </a:spcAft>
              <a:buFont typeface="Arial" panose="020B0604020202020204" pitchFamily="34" charset="0"/>
              <a:buChar char="•"/>
            </a:pPr>
            <a:r>
              <a:rPr lang="en-US" dirty="0">
                <a:solidFill>
                  <a:srgbClr val="11551C"/>
                </a:solidFill>
              </a:rPr>
              <a:t>Does not include popping corn, sweet corn or corn used for seed production</a:t>
            </a:r>
          </a:p>
          <a:p>
            <a:pPr marL="457200" indent="-457200">
              <a:spcBef>
                <a:spcPts val="0"/>
              </a:spcBef>
              <a:spcAft>
                <a:spcPts val="600"/>
              </a:spcAft>
              <a:buFont typeface="Arial" panose="020B0604020202020204" pitchFamily="34" charset="0"/>
              <a:buChar char="•"/>
            </a:pPr>
            <a:endParaRPr lang="en-US" dirty="0">
              <a:solidFill>
                <a:srgbClr val="11551C"/>
              </a:solidFill>
            </a:endParaRPr>
          </a:p>
          <a:p>
            <a:pPr>
              <a:spcBef>
                <a:spcPts val="0"/>
              </a:spcBef>
              <a:spcAft>
                <a:spcPts val="600"/>
              </a:spcAft>
            </a:pPr>
            <a:r>
              <a:rPr lang="en-US" b="1" dirty="0">
                <a:solidFill>
                  <a:srgbClr val="11551C"/>
                </a:solidFill>
              </a:rPr>
              <a:t>Soybeans:</a:t>
            </a:r>
          </a:p>
          <a:p>
            <a:pPr marL="457200" indent="-457200">
              <a:spcBef>
                <a:spcPts val="0"/>
              </a:spcBef>
              <a:spcAft>
                <a:spcPts val="600"/>
              </a:spcAft>
              <a:buFont typeface="Arial" panose="020B0604020202020204" pitchFamily="34" charset="0"/>
              <a:buChar char="•"/>
            </a:pPr>
            <a:r>
              <a:rPr lang="en-US" dirty="0">
                <a:solidFill>
                  <a:srgbClr val="11551C"/>
                </a:solidFill>
              </a:rPr>
              <a:t>Does not apply to seed for certified seed production</a:t>
            </a:r>
          </a:p>
          <a:p>
            <a:pPr marL="457200" indent="-457200">
              <a:spcBef>
                <a:spcPts val="0"/>
              </a:spcBef>
              <a:spcAft>
                <a:spcPts val="600"/>
              </a:spcAft>
              <a:buFont typeface="Arial" panose="020B0604020202020204" pitchFamily="34" charset="0"/>
              <a:buChar char="•"/>
            </a:pPr>
            <a:endParaRPr lang="en-US" dirty="0">
              <a:solidFill>
                <a:srgbClr val="11551C"/>
              </a:solidFill>
            </a:endParaRPr>
          </a:p>
          <a:p>
            <a:pPr>
              <a:spcBef>
                <a:spcPts val="0"/>
              </a:spcBef>
              <a:spcAft>
                <a:spcPts val="600"/>
              </a:spcAft>
            </a:pPr>
            <a:r>
              <a:rPr lang="en-US" dirty="0">
                <a:solidFill>
                  <a:srgbClr val="11551C"/>
                </a:solidFill>
              </a:rPr>
              <a:t>Does not apply to research plots</a:t>
            </a: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107113"/>
            <a:ext cx="8159750" cy="787400"/>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3221500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971550" y="0"/>
            <a:ext cx="0" cy="6858000"/>
          </a:xfrm>
          <a:prstGeom prst="line">
            <a:avLst/>
          </a:prstGeom>
          <a:noFill/>
          <a:ln w="57150">
            <a:solidFill>
              <a:srgbClr val="006600"/>
            </a:solidFill>
            <a:round/>
            <a:headEnd/>
            <a:tailEnd/>
          </a:ln>
        </p:spPr>
        <p:txBody>
          <a:bodyPr/>
          <a:lstStyle/>
          <a:p>
            <a:endParaRPr lang="en-CA"/>
          </a:p>
        </p:txBody>
      </p:sp>
      <p:sp>
        <p:nvSpPr>
          <p:cNvPr id="16388" name="Text Box 26"/>
          <p:cNvSpPr txBox="1">
            <a:spLocks noChangeArrowheads="1"/>
          </p:cNvSpPr>
          <p:nvPr/>
        </p:nvSpPr>
        <p:spPr bwMode="auto">
          <a:xfrm>
            <a:off x="1187450" y="333375"/>
            <a:ext cx="7632700" cy="523220"/>
          </a:xfrm>
          <a:prstGeom prst="rect">
            <a:avLst/>
          </a:prstGeom>
          <a:noFill/>
          <a:ln w="9525">
            <a:noFill/>
            <a:miter lim="800000"/>
            <a:headEnd/>
            <a:tailEnd/>
          </a:ln>
        </p:spPr>
        <p:txBody>
          <a:bodyPr>
            <a:spAutoFit/>
          </a:bodyPr>
          <a:lstStyle/>
          <a:p>
            <a:pPr algn="ctr">
              <a:spcBef>
                <a:spcPct val="50000"/>
              </a:spcBef>
            </a:pPr>
            <a:r>
              <a:rPr lang="en-US" sz="2800" b="1" dirty="0">
                <a:solidFill>
                  <a:srgbClr val="12543E"/>
                </a:solidFill>
              </a:rPr>
              <a:t>Regulated Parties</a:t>
            </a:r>
          </a:p>
        </p:txBody>
      </p:sp>
      <p:sp>
        <p:nvSpPr>
          <p:cNvPr id="16389" name="Text Box 30"/>
          <p:cNvSpPr txBox="1">
            <a:spLocks noChangeArrowheads="1"/>
          </p:cNvSpPr>
          <p:nvPr/>
        </p:nvSpPr>
        <p:spPr bwMode="auto">
          <a:xfrm>
            <a:off x="1019572" y="856595"/>
            <a:ext cx="8130778" cy="5955476"/>
          </a:xfrm>
          <a:prstGeom prst="rect">
            <a:avLst/>
          </a:prstGeom>
          <a:noFill/>
          <a:ln w="9525">
            <a:noFill/>
            <a:miter lim="800000"/>
            <a:headEnd/>
            <a:tailEnd/>
          </a:ln>
        </p:spPr>
        <p:txBody>
          <a:bodyPr wrap="square">
            <a:spAutoFit/>
          </a:bodyPr>
          <a:lstStyle/>
          <a:p>
            <a:pPr>
              <a:spcBef>
                <a:spcPts val="0"/>
              </a:spcBef>
              <a:spcAft>
                <a:spcPts val="600"/>
              </a:spcAft>
            </a:pPr>
            <a:r>
              <a:rPr lang="en-US" sz="2000" b="1" dirty="0">
                <a:solidFill>
                  <a:srgbClr val="11551C"/>
                </a:solidFill>
              </a:rPr>
              <a:t>Vendor: </a:t>
            </a:r>
          </a:p>
          <a:p>
            <a:pPr marL="457200" indent="-457200">
              <a:spcBef>
                <a:spcPts val="0"/>
              </a:spcBef>
              <a:spcAft>
                <a:spcPts val="600"/>
              </a:spcAft>
              <a:buFont typeface="Arial" panose="020B0604020202020204" pitchFamily="34" charset="0"/>
              <a:buChar char="•"/>
            </a:pPr>
            <a:r>
              <a:rPr lang="en-US" sz="2000" dirty="0">
                <a:solidFill>
                  <a:srgbClr val="11551C"/>
                </a:solidFill>
              </a:rPr>
              <a:t>Sells, offers to sell or transfer corn and soybean seed treated a neonic.</a:t>
            </a:r>
          </a:p>
          <a:p>
            <a:pPr marL="457200" indent="-457200">
              <a:spcBef>
                <a:spcPts val="0"/>
              </a:spcBef>
              <a:spcAft>
                <a:spcPts val="600"/>
              </a:spcAft>
              <a:buFont typeface="Arial" panose="020B0604020202020204" pitchFamily="34" charset="0"/>
              <a:buChar char="•"/>
            </a:pPr>
            <a:r>
              <a:rPr lang="en-US" sz="2000" dirty="0">
                <a:solidFill>
                  <a:srgbClr val="11551C"/>
                </a:solidFill>
              </a:rPr>
              <a:t>Require 5 year license</a:t>
            </a:r>
          </a:p>
          <a:p>
            <a:pPr>
              <a:spcBef>
                <a:spcPts val="0"/>
              </a:spcBef>
              <a:spcAft>
                <a:spcPts val="600"/>
              </a:spcAft>
            </a:pPr>
            <a:r>
              <a:rPr lang="en-US" sz="2000" b="1" dirty="0">
                <a:solidFill>
                  <a:srgbClr val="11551C"/>
                </a:solidFill>
              </a:rPr>
              <a:t>Vendors Include:</a:t>
            </a:r>
          </a:p>
          <a:p>
            <a:pPr marL="457200" indent="-457200">
              <a:spcBef>
                <a:spcPts val="0"/>
              </a:spcBef>
              <a:spcAft>
                <a:spcPts val="600"/>
              </a:spcAft>
              <a:buFont typeface="Arial" panose="020B0604020202020204" pitchFamily="34" charset="0"/>
              <a:buChar char="•"/>
            </a:pPr>
            <a:r>
              <a:rPr lang="en-US" sz="2000" dirty="0">
                <a:solidFill>
                  <a:srgbClr val="11551C"/>
                </a:solidFill>
              </a:rPr>
              <a:t>Seed companies treating with a neonic via own plant or through 3</a:t>
            </a:r>
            <a:r>
              <a:rPr lang="en-US" sz="2000" baseline="30000" dirty="0">
                <a:solidFill>
                  <a:srgbClr val="11551C"/>
                </a:solidFill>
              </a:rPr>
              <a:t>rd</a:t>
            </a:r>
            <a:r>
              <a:rPr lang="en-US" sz="2000" dirty="0">
                <a:solidFill>
                  <a:srgbClr val="11551C"/>
                </a:solidFill>
              </a:rPr>
              <a:t> party processor</a:t>
            </a:r>
          </a:p>
          <a:p>
            <a:pPr marL="457200" indent="-457200">
              <a:spcBef>
                <a:spcPts val="0"/>
              </a:spcBef>
              <a:spcAft>
                <a:spcPts val="600"/>
              </a:spcAft>
              <a:buFont typeface="Arial" panose="020B0604020202020204" pitchFamily="34" charset="0"/>
              <a:buChar char="•"/>
            </a:pPr>
            <a:r>
              <a:rPr lang="en-US" sz="2000" dirty="0">
                <a:solidFill>
                  <a:srgbClr val="11551C"/>
                </a:solidFill>
              </a:rPr>
              <a:t>Retailer purchasing seed, treating seed using their own third party treater and reselling treated seed to a farmer</a:t>
            </a:r>
          </a:p>
          <a:p>
            <a:pPr marL="457200" indent="-457200">
              <a:spcBef>
                <a:spcPts val="0"/>
              </a:spcBef>
              <a:spcAft>
                <a:spcPts val="600"/>
              </a:spcAft>
              <a:buFont typeface="Arial" panose="020B0604020202020204" pitchFamily="34" charset="0"/>
              <a:buChar char="•"/>
            </a:pPr>
            <a:r>
              <a:rPr lang="en-US" sz="2000" dirty="0">
                <a:solidFill>
                  <a:srgbClr val="11551C"/>
                </a:solidFill>
              </a:rPr>
              <a:t>Retail purchasing and reselling treated seed that does not have a treater</a:t>
            </a:r>
          </a:p>
          <a:p>
            <a:pPr>
              <a:spcBef>
                <a:spcPts val="0"/>
              </a:spcBef>
              <a:spcAft>
                <a:spcPts val="600"/>
              </a:spcAft>
            </a:pPr>
            <a:r>
              <a:rPr lang="en-US" sz="2000" b="1" dirty="0">
                <a:solidFill>
                  <a:srgbClr val="11551C"/>
                </a:solidFill>
              </a:rPr>
              <a:t>Vendors Do Not Include:</a:t>
            </a:r>
          </a:p>
          <a:p>
            <a:pPr marL="457200" indent="-457200">
              <a:spcBef>
                <a:spcPts val="0"/>
              </a:spcBef>
              <a:spcAft>
                <a:spcPts val="600"/>
              </a:spcAft>
              <a:buFont typeface="Arial" panose="020B0604020202020204" pitchFamily="34" charset="0"/>
              <a:buChar char="•"/>
            </a:pPr>
            <a:r>
              <a:rPr lang="en-US" sz="2000" dirty="0">
                <a:solidFill>
                  <a:srgbClr val="11551C"/>
                </a:solidFill>
              </a:rPr>
              <a:t>Direct-to-farm (qualifying seed dealers)</a:t>
            </a:r>
          </a:p>
          <a:p>
            <a:pPr marL="457200" indent="-457200">
              <a:spcBef>
                <a:spcPts val="0"/>
              </a:spcBef>
              <a:spcAft>
                <a:spcPts val="600"/>
              </a:spcAft>
              <a:buFont typeface="Arial" panose="020B0604020202020204" pitchFamily="34" charset="0"/>
              <a:buChar char="•"/>
            </a:pPr>
            <a:r>
              <a:rPr lang="en-US" sz="2000" dirty="0">
                <a:solidFill>
                  <a:srgbClr val="11551C"/>
                </a:solidFill>
              </a:rPr>
              <a:t>Sales reps including retail dealers  </a:t>
            </a:r>
          </a:p>
          <a:p>
            <a:pPr marL="457200" indent="-457200">
              <a:spcBef>
                <a:spcPts val="0"/>
              </a:spcBef>
              <a:spcAft>
                <a:spcPts val="600"/>
              </a:spcAft>
              <a:buFont typeface="Arial" panose="020B0604020202020204" pitchFamily="34" charset="0"/>
              <a:buChar char="•"/>
            </a:pPr>
            <a:r>
              <a:rPr lang="en-US" sz="2000" dirty="0">
                <a:solidFill>
                  <a:srgbClr val="11551C"/>
                </a:solidFill>
              </a:rPr>
              <a:t>Custom Seed treaters</a:t>
            </a:r>
          </a:p>
          <a:p>
            <a:pPr marL="914400" lvl="1" indent="-457200">
              <a:spcBef>
                <a:spcPts val="0"/>
              </a:spcBef>
              <a:spcAft>
                <a:spcPts val="600"/>
              </a:spcAft>
              <a:buFont typeface="Courier New" panose="02070309020205020404" pitchFamily="49" charset="0"/>
              <a:buChar char="o"/>
            </a:pPr>
            <a:endParaRPr lang="en-US" dirty="0">
              <a:solidFill>
                <a:srgbClr val="11551C"/>
              </a:solidFill>
            </a:endParaRPr>
          </a:p>
        </p:txBody>
      </p:sp>
      <p:pic>
        <p:nvPicPr>
          <p:cNvPr id="11" name="Picture 13" descr="CSTA Banner.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6237312"/>
            <a:ext cx="8159750" cy="729209"/>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142016686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600" b="0" i="0" u="none" strike="noStrike" cap="none" normalizeH="0" baseline="0" smtClean="0">
            <a:ln>
              <a:noFill/>
            </a:ln>
            <a:solidFill>
              <a:srgbClr val="12543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600" b="0" i="0" u="none" strike="noStrike" cap="none" normalizeH="0" baseline="0" smtClean="0">
            <a:ln>
              <a:noFill/>
            </a:ln>
            <a:solidFill>
              <a:srgbClr val="12543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8743</TotalTime>
  <Words>2167</Words>
  <Application>Microsoft Office PowerPoint</Application>
  <PresentationFormat>On-screen Show (4:3)</PresentationFormat>
  <Paragraphs>374</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Update on Thiram and Captan Re-evaluations </vt:lpstr>
      <vt:lpstr>Questions?</vt:lpstr>
    </vt:vector>
  </TitlesOfParts>
  <Company>Canadian Seed Trade Association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Crosby Devitt1</dc:creator>
  <cp:lastModifiedBy>Jane DeMarchi</cp:lastModifiedBy>
  <cp:revision>433</cp:revision>
  <cp:lastPrinted>2016-07-06T23:30:30Z</cp:lastPrinted>
  <dcterms:created xsi:type="dcterms:W3CDTF">2006-10-10T19:46:19Z</dcterms:created>
  <dcterms:modified xsi:type="dcterms:W3CDTF">2016-12-06T15:41:07Z</dcterms:modified>
</cp:coreProperties>
</file>