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80" r:id="rId3"/>
    <p:sldId id="283" r:id="rId4"/>
    <p:sldId id="284" r:id="rId5"/>
    <p:sldId id="285" r:id="rId6"/>
    <p:sldId id="264" r:id="rId7"/>
    <p:sldId id="276" r:id="rId8"/>
    <p:sldId id="266" r:id="rId9"/>
    <p:sldId id="271" r:id="rId10"/>
    <p:sldId id="277" r:id="rId11"/>
    <p:sldId id="278" r:id="rId12"/>
    <p:sldId id="272" r:id="rId13"/>
    <p:sldId id="273" r:id="rId14"/>
    <p:sldId id="274" r:id="rId15"/>
    <p:sldId id="27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063" autoAdjust="0"/>
  </p:normalViewPr>
  <p:slideViewPr>
    <p:cSldViewPr>
      <p:cViewPr varScale="1">
        <p:scale>
          <a:sx n="61" d="100"/>
          <a:sy n="61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4EC46-6BDC-4966-B12A-181F56D71AB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ED1F2-8F15-4095-B6FE-7A83EB74E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issue – session following this one on pollinators </a:t>
            </a:r>
          </a:p>
          <a:p>
            <a:endParaRPr lang="en-US" dirty="0" smtClean="0"/>
          </a:p>
          <a:p>
            <a:r>
              <a:rPr lang="en-US" dirty="0" smtClean="0"/>
              <a:t>Christian </a:t>
            </a:r>
            <a:r>
              <a:rPr lang="en-US" dirty="0" err="1" smtClean="0"/>
              <a:t>Krupke</a:t>
            </a:r>
            <a:r>
              <a:rPr lang="en-US" dirty="0" smtClean="0"/>
              <a:t>, Laurie Adams, Jerry Hayes, Paul Mitchell</a:t>
            </a:r>
          </a:p>
          <a:p>
            <a:endParaRPr lang="en-US" dirty="0" smtClean="0"/>
          </a:p>
          <a:p>
            <a:r>
              <a:rPr lang="en-US" dirty="0" smtClean="0"/>
              <a:t>Meant to be a unified plan </a:t>
            </a:r>
          </a:p>
          <a:p>
            <a:endParaRPr lang="en-US" dirty="0" smtClean="0"/>
          </a:p>
          <a:p>
            <a:r>
              <a:rPr lang="en-US" dirty="0" smtClean="0"/>
              <a:t>Initial signs are worrisome. EPA Soybean report, GSA non-treated materials, Fish and Wildlife Serve action. listening sessions dominated by anti-pesticide</a:t>
            </a:r>
            <a:r>
              <a:rPr lang="en-US" baseline="0" dirty="0" smtClean="0"/>
              <a:t> folks and native seed proponents </a:t>
            </a:r>
          </a:p>
          <a:p>
            <a:endParaRPr lang="en-US" baseline="0" dirty="0" smtClean="0"/>
          </a:p>
          <a:p>
            <a:r>
              <a:rPr lang="en-US" dirty="0" err="1" smtClean="0"/>
              <a:t>Neonic</a:t>
            </a:r>
            <a:r>
              <a:rPr lang="en-US" dirty="0" smtClean="0"/>
              <a:t> registration review timeline</a:t>
            </a:r>
            <a:r>
              <a:rPr lang="en-US" baseline="0" dirty="0" smtClean="0"/>
              <a:t> unclear was 2018 many be pushed up to 2016 or 2017.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Lots of moving parts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White House has approached ASTA to arrange for free seed distribution for residential and school use – Home Garden Seed Association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NAPPC – Forage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P2 – CDRC – Laurie this 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Honeybee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3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ASTA</a:t>
            </a:r>
            <a:r>
              <a:rPr lang="en-US" baseline="0" dirty="0" smtClean="0"/>
              <a:t> c</a:t>
            </a:r>
            <a:r>
              <a:rPr lang="en-US" dirty="0" smtClean="0"/>
              <a:t>omments on overall plan submitted November 17 </a:t>
            </a:r>
          </a:p>
          <a:p>
            <a:pPr lvl="1"/>
            <a:r>
              <a:rPr lang="en-US" dirty="0" smtClean="0"/>
              <a:t>Plan</a:t>
            </a:r>
            <a:r>
              <a:rPr lang="en-US" baseline="0" dirty="0" smtClean="0"/>
              <a:t> out in</a:t>
            </a:r>
            <a:r>
              <a:rPr lang="en-US" dirty="0" smtClean="0"/>
              <a:t> early 2015 </a:t>
            </a:r>
          </a:p>
          <a:p>
            <a:pPr lvl="1"/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Comment period right now on EPA study on soybeans. Can make comments at Syngenta booth.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3AE6-81BC-4785-8DA0-7806A3211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Advances in seed treatment technology have improved so that now only milligrams of active ingredient are used per individual seed.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Seed treatments allow for the right amount of product to be applied in the right place, at the right time for the right pest </a:t>
            </a:r>
          </a:p>
          <a:p>
            <a:pPr lvl="0"/>
            <a:r>
              <a:rPr lang="en-US" dirty="0" smtClean="0"/>
              <a:t>They provide the necessary protection to seeds so plants have a strong, healthy start.</a:t>
            </a: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Improved Seed Treatment Processes within the Industry</a:t>
            </a:r>
          </a:p>
          <a:p>
            <a:endParaRPr lang="en-US" dirty="0" smtClean="0"/>
          </a:p>
          <a:p>
            <a:r>
              <a:rPr lang="en-US" dirty="0" smtClean="0"/>
              <a:t>Using closed application systems and continuously improving mixing and drying processes to create a better application of the active ingredient to the seed.  </a:t>
            </a:r>
          </a:p>
          <a:p>
            <a:r>
              <a:rPr lang="en-US" dirty="0" smtClean="0"/>
              <a:t>Enhancing seed coating polymers to keep active ingredients on the seed as well as control dust-off during and after the seed treatment process. </a:t>
            </a:r>
          </a:p>
          <a:p>
            <a:r>
              <a:rPr lang="en-US" dirty="0" smtClean="0"/>
              <a:t>Creating new flow agents for use in planting equipment to help further minimize the amount of dust-off during planting.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essential that those who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handle, transport, and plant treated seed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 them properly and in accordance with label instructions to minimize the risk of pesticide exposure to non-target organisms.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ED1F2-8F15-4095-B6FE-7A83EB74E4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4B17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4874"/>
            <a:ext cx="8229600" cy="141415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46158"/>
            <a:ext cx="8229600" cy="318000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4B1796"/>
                </a:solidFill>
              </a:defRPr>
            </a:lvl1pPr>
            <a:lvl2pPr>
              <a:defRPr>
                <a:solidFill>
                  <a:srgbClr val="4B1796"/>
                </a:solidFill>
              </a:defRPr>
            </a:lvl2pPr>
            <a:lvl3pPr>
              <a:defRPr>
                <a:solidFill>
                  <a:srgbClr val="4B1796"/>
                </a:solidFill>
              </a:defRPr>
            </a:lvl3pPr>
            <a:lvl4pPr>
              <a:defRPr>
                <a:solidFill>
                  <a:srgbClr val="4B1796"/>
                </a:solidFill>
              </a:defRPr>
            </a:lvl4pPr>
            <a:lvl5pPr>
              <a:defRPr>
                <a:solidFill>
                  <a:srgbClr val="4B17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A21FF92-D0E7-4293-A829-5B43077D5922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4C27A9-35EF-4762-ABB4-64EAF26A3C94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8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2053"/>
            <a:ext cx="2057400" cy="5144110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2053"/>
            <a:ext cx="6019800" cy="51441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4B1796"/>
                </a:solidFill>
              </a:defRPr>
            </a:lvl1pPr>
            <a:lvl2pPr>
              <a:defRPr>
                <a:solidFill>
                  <a:srgbClr val="4B1796"/>
                </a:solidFill>
              </a:defRPr>
            </a:lvl2pPr>
            <a:lvl3pPr>
              <a:defRPr>
                <a:solidFill>
                  <a:srgbClr val="4B1796"/>
                </a:solidFill>
              </a:defRPr>
            </a:lvl3pPr>
            <a:lvl4pPr>
              <a:defRPr>
                <a:solidFill>
                  <a:srgbClr val="4B1796"/>
                </a:solidFill>
              </a:defRPr>
            </a:lvl4pPr>
            <a:lvl5pPr>
              <a:defRPr>
                <a:solidFill>
                  <a:srgbClr val="4B17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F4FEDB-9348-49DA-924A-F755B3DEB1F1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AF4FA91-6063-4AEA-B025-8E3DEAFFD378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61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9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0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0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6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6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319"/>
            <a:ext cx="8229600" cy="90348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5935"/>
            <a:ext cx="8229600" cy="33502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4B1796"/>
                </a:solidFill>
              </a:defRPr>
            </a:lvl1pPr>
            <a:lvl2pPr>
              <a:defRPr b="0" i="0">
                <a:solidFill>
                  <a:srgbClr val="4B1796"/>
                </a:solidFill>
              </a:defRPr>
            </a:lvl2pPr>
            <a:lvl3pPr>
              <a:defRPr b="0" i="0">
                <a:solidFill>
                  <a:srgbClr val="4B1796"/>
                </a:solidFill>
              </a:defRPr>
            </a:lvl3pPr>
            <a:lvl4pPr>
              <a:defRPr b="0" i="0">
                <a:solidFill>
                  <a:srgbClr val="4B1796"/>
                </a:solidFill>
              </a:defRPr>
            </a:lvl4pPr>
            <a:lvl5pPr>
              <a:defRPr b="0" i="0">
                <a:solidFill>
                  <a:srgbClr val="4B179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9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77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41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3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B179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C99BB-EFD2-4130-BB1D-3468B59723A3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91BD9E-5A2C-481F-9815-889B91FC4475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26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071"/>
            <a:ext cx="8229600" cy="107371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3781"/>
            <a:ext cx="4038600" cy="32323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1796"/>
                </a:solidFill>
              </a:defRPr>
            </a:lvl1pPr>
            <a:lvl2pPr>
              <a:defRPr sz="2400">
                <a:solidFill>
                  <a:srgbClr val="4B1796"/>
                </a:solidFill>
              </a:defRPr>
            </a:lvl2pPr>
            <a:lvl3pPr>
              <a:defRPr sz="2000">
                <a:solidFill>
                  <a:srgbClr val="4B1796"/>
                </a:solidFill>
              </a:defRPr>
            </a:lvl3pPr>
            <a:lvl4pPr>
              <a:defRPr sz="1800">
                <a:solidFill>
                  <a:srgbClr val="4B1796"/>
                </a:solidFill>
              </a:defRPr>
            </a:lvl4pPr>
            <a:lvl5pPr>
              <a:defRPr sz="1800">
                <a:solidFill>
                  <a:srgbClr val="4B17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3781"/>
            <a:ext cx="3927880" cy="32323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4B1796"/>
                </a:solidFill>
              </a:defRPr>
            </a:lvl1pPr>
            <a:lvl2pPr>
              <a:defRPr sz="2400">
                <a:solidFill>
                  <a:srgbClr val="4B1796"/>
                </a:solidFill>
              </a:defRPr>
            </a:lvl2pPr>
            <a:lvl3pPr>
              <a:defRPr sz="2000">
                <a:solidFill>
                  <a:srgbClr val="4B1796"/>
                </a:solidFill>
              </a:defRPr>
            </a:lvl3pPr>
            <a:lvl4pPr>
              <a:defRPr sz="1800">
                <a:solidFill>
                  <a:srgbClr val="4B1796"/>
                </a:solidFill>
              </a:defRPr>
            </a:lvl4pPr>
            <a:lvl5pPr>
              <a:defRPr sz="1800">
                <a:solidFill>
                  <a:srgbClr val="4B17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F47A0A7-9E81-4A96-B0D7-6098217E2C94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C46C97-74A7-4180-94CA-5CCDB7695CC0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7472"/>
            <a:ext cx="8229600" cy="85111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3337"/>
            <a:ext cx="4040188" cy="5499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B17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8037"/>
            <a:ext cx="4040188" cy="2918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B1796"/>
                </a:solidFill>
              </a:defRPr>
            </a:lvl1pPr>
            <a:lvl2pPr>
              <a:defRPr sz="2000">
                <a:solidFill>
                  <a:srgbClr val="4B1796"/>
                </a:solidFill>
              </a:defRPr>
            </a:lvl2pPr>
            <a:lvl3pPr>
              <a:defRPr sz="1800">
                <a:solidFill>
                  <a:srgbClr val="4B1796"/>
                </a:solidFill>
              </a:defRPr>
            </a:lvl3pPr>
            <a:lvl4pPr>
              <a:defRPr sz="1600">
                <a:solidFill>
                  <a:srgbClr val="4B1796"/>
                </a:solidFill>
              </a:defRPr>
            </a:lvl4pPr>
            <a:lvl5pPr>
              <a:defRPr sz="1600">
                <a:solidFill>
                  <a:srgbClr val="4B17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553337"/>
            <a:ext cx="4041775" cy="5499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B179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208037"/>
            <a:ext cx="3944148" cy="291812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B1796"/>
                </a:solidFill>
              </a:defRPr>
            </a:lvl1pPr>
            <a:lvl2pPr>
              <a:defRPr sz="2000">
                <a:solidFill>
                  <a:srgbClr val="4B1796"/>
                </a:solidFill>
              </a:defRPr>
            </a:lvl2pPr>
            <a:lvl3pPr>
              <a:defRPr sz="1800">
                <a:solidFill>
                  <a:srgbClr val="4B1796"/>
                </a:solidFill>
              </a:defRPr>
            </a:lvl3pPr>
            <a:lvl4pPr>
              <a:defRPr sz="1600">
                <a:solidFill>
                  <a:srgbClr val="4B1796"/>
                </a:solidFill>
              </a:defRPr>
            </a:lvl4pPr>
            <a:lvl5pPr>
              <a:defRPr sz="1600">
                <a:solidFill>
                  <a:srgbClr val="4B179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BECBFA9-40F6-4B99-A617-0269F396C1C7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729D91-EB74-4756-A3A3-C031015666DB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5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22" y="1165370"/>
            <a:ext cx="7659552" cy="19379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02CDC2-159A-4DF4-BFAD-9CC043D71A90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552CA9A-CF2F-49AF-825B-ED50C16CEB2E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91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C002AC7-B055-4805-9390-D0737C410013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FC0103-3EC3-4A15-AFB4-D919D1C4F66F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33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117850" cy="155034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4961750" cy="46910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4B1796"/>
                </a:solidFill>
              </a:defRPr>
            </a:lvl1pPr>
            <a:lvl2pPr>
              <a:defRPr sz="2800">
                <a:solidFill>
                  <a:srgbClr val="4B1796"/>
                </a:solidFill>
              </a:defRPr>
            </a:lvl2pPr>
            <a:lvl3pPr>
              <a:defRPr sz="2400">
                <a:solidFill>
                  <a:srgbClr val="4B1796"/>
                </a:solidFill>
              </a:defRPr>
            </a:lvl3pPr>
            <a:lvl4pPr>
              <a:defRPr sz="2000">
                <a:solidFill>
                  <a:srgbClr val="4B1796"/>
                </a:solidFill>
              </a:defRPr>
            </a:lvl4pPr>
            <a:lvl5pPr>
              <a:defRPr sz="2000">
                <a:solidFill>
                  <a:srgbClr val="4B179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85440"/>
            <a:ext cx="3008313" cy="3140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B17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424647-A6F5-42BB-B625-87771DF4A098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7B70672-5987-49A9-9B4C-4112ED3A1D5E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385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6087"/>
            <a:ext cx="5486400" cy="360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6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B179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80ECC68-99E8-4307-87F7-F70C322795D1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1/15/2015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B1796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B1796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59CD1F-0EC2-4AD5-82E1-AFD0A9E41B06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5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assy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0" y="573088"/>
            <a:ext cx="9144000" cy="0"/>
          </a:xfrm>
          <a:prstGeom prst="line">
            <a:avLst/>
          </a:prstGeom>
          <a:noFill/>
          <a:ln w="38100">
            <a:solidFill>
              <a:srgbClr val="9BBB5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0" y="6805613"/>
            <a:ext cx="9144000" cy="0"/>
          </a:xfrm>
          <a:prstGeom prst="line">
            <a:avLst/>
          </a:prstGeom>
          <a:noFill/>
          <a:ln w="76200">
            <a:solidFill>
              <a:srgbClr val="9BBB5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Hexagon 10"/>
          <p:cNvSpPr>
            <a:spLocks noChangeArrowheads="1"/>
          </p:cNvSpPr>
          <p:nvPr/>
        </p:nvSpPr>
        <p:spPr bwMode="auto">
          <a:xfrm>
            <a:off x="-936625" y="-277813"/>
            <a:ext cx="2397125" cy="2065338"/>
          </a:xfrm>
          <a:prstGeom prst="hexagon">
            <a:avLst>
              <a:gd name="adj" fmla="val 25002"/>
              <a:gd name="vf" fmla="val 11547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030" name="Picture 11" descr="Icon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87313"/>
            <a:ext cx="84931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BoxesLight2.t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654050"/>
            <a:ext cx="6832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1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" y="0"/>
            <a:ext cx="91345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3D60-1451-4FC4-A186-1313BADAD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AE13-C113-4BAC-B927-EB98F25DE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Neonicotinoids Under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White House Pollinator Initiative</a:t>
            </a:r>
          </a:p>
          <a:p>
            <a:pPr lvl="1"/>
            <a:r>
              <a:rPr lang="en-US" sz="3000" dirty="0" smtClean="0"/>
              <a:t>EPA to assess neonicotinoid pesticides for impact on bee health </a:t>
            </a:r>
          </a:p>
          <a:p>
            <a:r>
              <a:rPr lang="en-US" sz="3400" dirty="0" smtClean="0"/>
              <a:t>Saving America’s Pollinators Act </a:t>
            </a:r>
          </a:p>
          <a:p>
            <a:pPr lvl="1"/>
            <a:r>
              <a:rPr lang="en-US" sz="3000" dirty="0" smtClean="0"/>
              <a:t>73 co-sponsors in House</a:t>
            </a:r>
          </a:p>
          <a:p>
            <a:r>
              <a:rPr lang="en-US" sz="3000" dirty="0"/>
              <a:t>EPA study</a:t>
            </a:r>
          </a:p>
          <a:p>
            <a:pPr lvl="1"/>
            <a:r>
              <a:rPr lang="en-US" sz="3000" u="sng" dirty="0"/>
              <a:t>Benefits of Neonicotinoid Seed Treatments to Soybean Production</a:t>
            </a:r>
            <a:endParaRPr lang="en-US" sz="3000" b="1" dirty="0"/>
          </a:p>
          <a:p>
            <a:pPr marL="457200" lvl="1" indent="0">
              <a:buNone/>
            </a:pPr>
            <a:r>
              <a:rPr lang="en-US" sz="3000" i="1" dirty="0" smtClean="0"/>
              <a:t>“seed </a:t>
            </a:r>
            <a:r>
              <a:rPr lang="en-US" sz="3000" i="1" dirty="0"/>
              <a:t>treatments provide negligible overall benefits to soybean production in most situations.”</a:t>
            </a:r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1716088"/>
            <a:ext cx="8229600" cy="90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Plans for 2014-2015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376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Enhanced guide for specific audiences  </a:t>
            </a:r>
          </a:p>
          <a:p>
            <a:r>
              <a:rPr lang="en-US" altLang="en-US" dirty="0" smtClean="0"/>
              <a:t>Continue outreach to growers, seed </a:t>
            </a:r>
            <a:r>
              <a:rPr lang="en-US" altLang="en-US" dirty="0" err="1" smtClean="0"/>
              <a:t>treaters</a:t>
            </a:r>
            <a:r>
              <a:rPr lang="en-US" altLang="en-US" dirty="0" smtClean="0"/>
              <a:t> and seed retailers through state associations </a:t>
            </a:r>
          </a:p>
          <a:p>
            <a:pPr lvl="1"/>
            <a:r>
              <a:rPr lang="en-US" altLang="en-US" dirty="0" smtClean="0"/>
              <a:t>Looking for speakers</a:t>
            </a:r>
          </a:p>
          <a:p>
            <a:r>
              <a:rPr lang="en-US" altLang="en-US" dirty="0" smtClean="0"/>
              <a:t>Spanish  language version </a:t>
            </a:r>
          </a:p>
          <a:p>
            <a:r>
              <a:rPr lang="en-US" altLang="en-US" dirty="0" smtClean="0"/>
              <a:t>Portuguese version? </a:t>
            </a:r>
          </a:p>
        </p:txBody>
      </p:sp>
    </p:spTree>
    <p:extLst>
      <p:ext uri="{BB962C8B-B14F-4D97-AF65-F5344CB8AC3E}">
        <p14:creationId xmlns:p14="http://schemas.microsoft.com/office/powerpoint/2010/main" val="6832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318"/>
            <a:ext cx="8229600" cy="1485081"/>
          </a:xfrm>
        </p:spPr>
        <p:txBody>
          <a:bodyPr/>
          <a:lstStyle/>
          <a:p>
            <a:r>
              <a:rPr lang="en-US" dirty="0"/>
              <a:t>The industry is constantly evolving to improve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399"/>
            <a:ext cx="8001000" cy="2925763"/>
          </a:xfrm>
        </p:spPr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application of the active </a:t>
            </a:r>
            <a:r>
              <a:rPr lang="en-US" dirty="0" smtClean="0"/>
              <a:t>ingredient</a:t>
            </a:r>
          </a:p>
          <a:p>
            <a:r>
              <a:rPr lang="en-US" dirty="0"/>
              <a:t>Enhancing seed coating </a:t>
            </a:r>
            <a:r>
              <a:rPr lang="en-US" dirty="0" smtClean="0"/>
              <a:t>polymers</a:t>
            </a:r>
          </a:p>
          <a:p>
            <a:r>
              <a:rPr lang="en-US" dirty="0" smtClean="0"/>
              <a:t>New </a:t>
            </a:r>
            <a:r>
              <a:rPr lang="en-US" dirty="0"/>
              <a:t>flow agents for use in planting equipment</a:t>
            </a:r>
          </a:p>
        </p:txBody>
      </p:sp>
    </p:spTree>
    <p:extLst>
      <p:ext uri="{BB962C8B-B14F-4D97-AF65-F5344CB8AC3E}">
        <p14:creationId xmlns:p14="http://schemas.microsoft.com/office/powerpoint/2010/main" val="180530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094807"/>
          </a:xfrm>
        </p:spPr>
        <p:txBody>
          <a:bodyPr/>
          <a:lstStyle/>
          <a:p>
            <a:r>
              <a:rPr lang="en-US" altLang="en-US" dirty="0"/>
              <a:t>Key Stewardship Principles for Farmers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Proper handling and storage practices for a pesticide treated product (see label). </a:t>
            </a:r>
          </a:p>
          <a:p>
            <a:pPr marL="0" indent="0">
              <a:buNone/>
            </a:pPr>
            <a:r>
              <a:rPr lang="en-US" sz="2800" dirty="0"/>
              <a:t>2. When planting be aware of</a:t>
            </a:r>
            <a:r>
              <a:rPr lang="en-US" sz="2800" dirty="0" smtClean="0"/>
              <a:t>: pollinators and hives, </a:t>
            </a:r>
            <a:r>
              <a:rPr lang="en-US" sz="2800" dirty="0"/>
              <a:t>flowering </a:t>
            </a:r>
            <a:r>
              <a:rPr lang="en-US" sz="2800" dirty="0" smtClean="0"/>
              <a:t>habitats, wind </a:t>
            </a:r>
            <a:r>
              <a:rPr lang="en-US" sz="2800" dirty="0"/>
              <a:t>direction and speed. </a:t>
            </a:r>
          </a:p>
          <a:p>
            <a:pPr marL="0" indent="0">
              <a:buNone/>
            </a:pPr>
            <a:r>
              <a:rPr lang="en-US" sz="2800" dirty="0"/>
              <a:t>3. Proper disposal of treated seed and empty seed containers. </a:t>
            </a:r>
          </a:p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2800" dirty="0" smtClean="0"/>
              <a:t>Ensure </a:t>
            </a:r>
            <a:r>
              <a:rPr lang="en-US" sz="2800" dirty="0"/>
              <a:t>no treated seed enters the commodity grain channels.</a:t>
            </a:r>
          </a:p>
        </p:txBody>
      </p:sp>
    </p:spTree>
    <p:extLst>
      <p:ext uri="{BB962C8B-B14F-4D97-AF65-F5344CB8AC3E}">
        <p14:creationId xmlns:p14="http://schemas.microsoft.com/office/powerpoint/2010/main" val="327268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75807"/>
          </a:xfrm>
        </p:spPr>
        <p:txBody>
          <a:bodyPr/>
          <a:lstStyle/>
          <a:p>
            <a:r>
              <a:rPr lang="en-US" dirty="0" smtClean="0"/>
              <a:t>Key Stewardship Principles for Seed Treatment Applicators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5934"/>
            <a:ext cx="8229600" cy="3929665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1. Comply with all regulations for registered</a:t>
            </a:r>
          </a:p>
          <a:p>
            <a:pPr marL="0" lvl="0" indent="0">
              <a:buNone/>
            </a:pPr>
            <a:r>
              <a:rPr lang="en-US" sz="2400" dirty="0"/>
              <a:t>pesticide products and ensure proper</a:t>
            </a:r>
          </a:p>
          <a:p>
            <a:pPr marL="0" lvl="0" indent="0">
              <a:buNone/>
            </a:pPr>
            <a:r>
              <a:rPr lang="en-US" sz="2400" dirty="0"/>
              <a:t>employee training.</a:t>
            </a:r>
          </a:p>
          <a:p>
            <a:pPr marL="0" lvl="0" indent="0">
              <a:buNone/>
            </a:pPr>
            <a:r>
              <a:rPr lang="en-US" sz="2400" dirty="0"/>
              <a:t>2. Establish written application protocols using</a:t>
            </a:r>
          </a:p>
          <a:p>
            <a:pPr marL="0" lvl="0" indent="0">
              <a:buNone/>
            </a:pPr>
            <a:r>
              <a:rPr lang="en-US" sz="2400" dirty="0"/>
              <a:t>best practices to ensure high quality seed</a:t>
            </a:r>
          </a:p>
          <a:p>
            <a:pPr marL="0" lvl="0" indent="0">
              <a:buNone/>
            </a:pPr>
            <a:r>
              <a:rPr lang="en-US" sz="2400" dirty="0"/>
              <a:t>treatment application to minimize dust-off.</a:t>
            </a:r>
          </a:p>
          <a:p>
            <a:pPr marL="0" lvl="0" indent="0">
              <a:buNone/>
            </a:pPr>
            <a:r>
              <a:rPr lang="en-US" sz="2400" dirty="0"/>
              <a:t>3. Adopt stewardship documentation for the full</a:t>
            </a:r>
          </a:p>
          <a:p>
            <a:pPr marL="0" lvl="0" indent="0">
              <a:buNone/>
            </a:pPr>
            <a:r>
              <a:rPr lang="en-US" sz="2400" dirty="0"/>
              <a:t>life-cycle of seed treatment products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18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399607"/>
          </a:xfrm>
        </p:spPr>
        <p:txBody>
          <a:bodyPr/>
          <a:lstStyle/>
          <a:p>
            <a:r>
              <a:rPr lang="en-US" sz="4000" dirty="0"/>
              <a:t>Key Stewardship Principles for Seed Treatment Applicators </a:t>
            </a:r>
            <a:r>
              <a:rPr lang="en-US" sz="4000" dirty="0" smtClean="0"/>
              <a:t>(cont’d)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4. Properly discard of treatment, treated seed and</a:t>
            </a:r>
          </a:p>
          <a:p>
            <a:pPr marL="0" lvl="0" indent="0">
              <a:buNone/>
            </a:pPr>
            <a:r>
              <a:rPr lang="en-US" sz="2800" dirty="0"/>
              <a:t>rinse water to minimize environmental impact.</a:t>
            </a:r>
          </a:p>
          <a:p>
            <a:pPr marL="0" lvl="0" indent="0">
              <a:buNone/>
            </a:pPr>
            <a:r>
              <a:rPr lang="en-US" sz="2800" dirty="0"/>
              <a:t>5. Ensure that all required and pertinent seed</a:t>
            </a:r>
          </a:p>
          <a:p>
            <a:pPr marL="0" lvl="0" indent="0">
              <a:buNone/>
            </a:pPr>
            <a:r>
              <a:rPr lang="en-US" sz="2800" dirty="0"/>
              <a:t>treatment information is conveyed to customers</a:t>
            </a:r>
          </a:p>
          <a:p>
            <a:pPr marL="0" lvl="0" indent="0">
              <a:buNone/>
            </a:pPr>
            <a:r>
              <a:rPr lang="en-US" sz="2800" dirty="0"/>
              <a:t>through product labels and education.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423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http://seed-treatment-guide.com/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Guides</a:t>
            </a:r>
          </a:p>
          <a:p>
            <a:r>
              <a:rPr lang="en-US" dirty="0" smtClean="0"/>
              <a:t>Brochures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Links to regulations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34464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USDA EPA Study – ASTA Comments</a:t>
            </a:r>
            <a:br>
              <a:rPr lang="en-US" dirty="0" smtClean="0"/>
            </a:br>
            <a:r>
              <a:rPr lang="en-US" dirty="0" smtClean="0"/>
              <a:t>Due December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 is problematic </a:t>
            </a:r>
          </a:p>
          <a:p>
            <a:pPr lvl="1"/>
            <a:r>
              <a:rPr lang="en-US" dirty="0"/>
              <a:t>Limited data set, why publish? </a:t>
            </a:r>
          </a:p>
          <a:p>
            <a:r>
              <a:rPr lang="en-US" dirty="0"/>
              <a:t>Farmers not consulted </a:t>
            </a:r>
          </a:p>
          <a:p>
            <a:r>
              <a:rPr lang="en-US" dirty="0"/>
              <a:t>Many benefits not considered  </a:t>
            </a:r>
          </a:p>
          <a:p>
            <a:r>
              <a:rPr lang="en-US" dirty="0"/>
              <a:t>Mischaracterized alternatives</a:t>
            </a:r>
          </a:p>
          <a:p>
            <a:pPr lvl="1"/>
            <a:r>
              <a:rPr lang="en-US" dirty="0"/>
              <a:t>Restricting neonicotinoids will force growers to apply more insecticides</a:t>
            </a:r>
          </a:p>
          <a:p>
            <a:r>
              <a:rPr lang="en-US" dirty="0"/>
              <a:t>Need more input from university extension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2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 House Pollinator Initiative</a:t>
            </a:r>
            <a:br>
              <a:rPr lang="en-US" dirty="0" smtClean="0"/>
            </a:br>
            <a:r>
              <a:rPr lang="en-US" dirty="0" smtClean="0"/>
              <a:t>Seed Related Provisions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Strategies for developing affordable seed mixes</a:t>
            </a:r>
          </a:p>
          <a:p>
            <a:r>
              <a:rPr lang="en-US" dirty="0" smtClean="0"/>
              <a:t>Guidelines for using pollinator-friendly seed mixes in restoration and reclamation</a:t>
            </a:r>
          </a:p>
          <a:p>
            <a:r>
              <a:rPr lang="en-US" dirty="0" smtClean="0"/>
              <a:t>Increasing pollinator habitat on public lands</a:t>
            </a:r>
          </a:p>
          <a:p>
            <a:r>
              <a:rPr lang="en-US" dirty="0" smtClean="0"/>
              <a:t>Pollinator friendly plantings for landscape around federal buildings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Reserve of native seed mixes for post-fire rehabilitation</a:t>
            </a:r>
          </a:p>
          <a:p>
            <a:r>
              <a:rPr lang="en-US" dirty="0" smtClean="0"/>
              <a:t>Increase pollinator habitat via USDA conservation programs</a:t>
            </a:r>
          </a:p>
          <a:p>
            <a:r>
              <a:rPr lang="en-US" dirty="0" smtClean="0"/>
              <a:t>Department of Transportation to increase pollinator habitat along roadways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EPA to assess neonicotinoid pesticides for impact on bee health</a:t>
            </a:r>
          </a:p>
        </p:txBody>
      </p:sp>
    </p:spTree>
    <p:extLst>
      <p:ext uri="{BB962C8B-B14F-4D97-AF65-F5344CB8AC3E}">
        <p14:creationId xmlns:p14="http://schemas.microsoft.com/office/powerpoint/2010/main" val="27231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solutions are needed to increase pollinator forage</a:t>
            </a:r>
          </a:p>
          <a:p>
            <a:pPr lvl="1"/>
            <a:r>
              <a:rPr lang="en-US" i="1" dirty="0" smtClean="0"/>
              <a:t>Regionally </a:t>
            </a:r>
            <a:r>
              <a:rPr lang="en-US" i="1" dirty="0"/>
              <a:t>adapted </a:t>
            </a:r>
            <a:r>
              <a:rPr lang="en-US" i="1" dirty="0" smtClean="0"/>
              <a:t>and available seed</a:t>
            </a:r>
            <a:endParaRPr lang="en-US" i="1" dirty="0"/>
          </a:p>
          <a:p>
            <a:r>
              <a:rPr lang="en-US" dirty="0"/>
              <a:t>Long-term cooperation </a:t>
            </a:r>
            <a:r>
              <a:rPr lang="en-US" dirty="0" smtClean="0"/>
              <a:t>is needed between seed industry, US and state government</a:t>
            </a:r>
            <a:r>
              <a:rPr lang="en-US" i="1" dirty="0" smtClean="0"/>
              <a:t>.  </a:t>
            </a:r>
          </a:p>
          <a:p>
            <a:pPr lvl="1"/>
            <a:r>
              <a:rPr lang="en-US" i="1" dirty="0" smtClean="0"/>
              <a:t>High, quality and affordable seed </a:t>
            </a:r>
          </a:p>
          <a:p>
            <a:r>
              <a:rPr lang="en-US" dirty="0" smtClean="0"/>
              <a:t>Neonicotinoid seed </a:t>
            </a:r>
            <a:r>
              <a:rPr lang="en-US" dirty="0"/>
              <a:t>treatments </a:t>
            </a:r>
            <a:r>
              <a:rPr lang="en-US" dirty="0" smtClean="0"/>
              <a:t>are an important tool for growers.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to Seed </a:t>
            </a:r>
            <a:br>
              <a:rPr lang="en-US" dirty="0"/>
            </a:br>
            <a:r>
              <a:rPr lang="en-US" dirty="0" smtClean="0"/>
              <a:t>Treatment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1716088"/>
            <a:ext cx="8229600" cy="90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Initiative Goals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776538"/>
            <a:ext cx="8229600" cy="334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r>
              <a:rPr lang="en-US" altLang="en-US" b="1" dirty="0" smtClean="0"/>
              <a:t>Conduct outreach and education to growers, pesticide applicators and seed </a:t>
            </a:r>
            <a:r>
              <a:rPr lang="en-US" altLang="en-US" b="1" dirty="0" err="1" smtClean="0"/>
              <a:t>treaters</a:t>
            </a:r>
            <a:r>
              <a:rPr lang="en-US" altLang="en-US" b="1" dirty="0" smtClean="0"/>
              <a:t> to demonstrate industry commitment to good stewardship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3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95400"/>
            <a:ext cx="3517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treatments have been used for </a:t>
            </a:r>
            <a:r>
              <a:rPr lang="en-US" dirty="0" smtClean="0"/>
              <a:t>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599"/>
            <a:ext cx="8229600" cy="2849563"/>
          </a:xfrm>
        </p:spPr>
        <p:txBody>
          <a:bodyPr/>
          <a:lstStyle/>
          <a:p>
            <a:r>
              <a:rPr lang="en-US" dirty="0" smtClean="0"/>
              <a:t>Farmers </a:t>
            </a:r>
            <a:r>
              <a:rPr lang="en-US" dirty="0"/>
              <a:t>identify their particular risk factors and select appropriate seed treatments to address them.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271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1320800"/>
            <a:ext cx="8229600" cy="88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Key Takeaways for 2014-2015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619375"/>
            <a:ext cx="8229600" cy="350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Benefits of seed treatment</a:t>
            </a:r>
          </a:p>
          <a:p>
            <a:r>
              <a:rPr lang="en-US" altLang="en-US" dirty="0" smtClean="0"/>
              <a:t>Improvements in technology</a:t>
            </a:r>
          </a:p>
          <a:p>
            <a:r>
              <a:rPr lang="en-US" altLang="en-US" dirty="0" smtClean="0"/>
              <a:t>Key stewardship steps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wer Presentation slides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T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744</Words>
  <Application>Microsoft Office PowerPoint</Application>
  <PresentationFormat>On-screen Show (4:3)</PresentationFormat>
  <Paragraphs>119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Grower Presentation slides2</vt:lpstr>
      <vt:lpstr>ASTA Powerpoint Template</vt:lpstr>
      <vt:lpstr>Neonicotinoids Under Pressure</vt:lpstr>
      <vt:lpstr>USDA EPA Study – ASTA Comments Due December 22</vt:lpstr>
      <vt:lpstr>White House Pollinator Initiative Seed Related Provisions </vt:lpstr>
      <vt:lpstr>ASTA Comments</vt:lpstr>
      <vt:lpstr>Guide to Seed  Treatment Stewardship</vt:lpstr>
      <vt:lpstr>Initiative Goals </vt:lpstr>
      <vt:lpstr>PowerPoint Presentation</vt:lpstr>
      <vt:lpstr>Seed treatments have been used for decades</vt:lpstr>
      <vt:lpstr>Key Takeaways for 2014-2015</vt:lpstr>
      <vt:lpstr>Plans for 2014-2015</vt:lpstr>
      <vt:lpstr>The industry is constantly evolving to improve processes</vt:lpstr>
      <vt:lpstr>Key Stewardship Principles for Farmers </vt:lpstr>
      <vt:lpstr>Key Stewardship Principles for Seed Treatment Applicators </vt:lpstr>
      <vt:lpstr>Key Stewardship Principles for Seed Treatment Applicators (cont’d) </vt:lpstr>
      <vt:lpstr>http://seed-treatment-guide.com/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Seed  Treatment Stewardship</dc:title>
  <dc:creator>Jane Demarchi</dc:creator>
  <cp:lastModifiedBy>Tera Fair</cp:lastModifiedBy>
  <cp:revision>7</cp:revision>
  <dcterms:created xsi:type="dcterms:W3CDTF">2014-11-10T23:42:16Z</dcterms:created>
  <dcterms:modified xsi:type="dcterms:W3CDTF">2015-01-15T20:29:32Z</dcterms:modified>
</cp:coreProperties>
</file>