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Lst>
  <p:notesMasterIdLst>
    <p:notesMasterId r:id="rId26"/>
  </p:notesMasterIdLst>
  <p:sldIdLst>
    <p:sldId id="294" r:id="rId2"/>
    <p:sldId id="291" r:id="rId3"/>
    <p:sldId id="305" r:id="rId4"/>
    <p:sldId id="296" r:id="rId5"/>
    <p:sldId id="306" r:id="rId6"/>
    <p:sldId id="307" r:id="rId7"/>
    <p:sldId id="308" r:id="rId8"/>
    <p:sldId id="309" r:id="rId9"/>
    <p:sldId id="314" r:id="rId10"/>
    <p:sldId id="311" r:id="rId11"/>
    <p:sldId id="285" r:id="rId12"/>
    <p:sldId id="310" r:id="rId13"/>
    <p:sldId id="297" r:id="rId14"/>
    <p:sldId id="262" r:id="rId15"/>
    <p:sldId id="266" r:id="rId16"/>
    <p:sldId id="265" r:id="rId17"/>
    <p:sldId id="312" r:id="rId18"/>
    <p:sldId id="299" r:id="rId19"/>
    <p:sldId id="300" r:id="rId20"/>
    <p:sldId id="298" r:id="rId21"/>
    <p:sldId id="317" r:id="rId22"/>
    <p:sldId id="302" r:id="rId23"/>
    <p:sldId id="288" r:id="rId24"/>
    <p:sldId id="290" r:id="rId25"/>
  </p:sldIdLst>
  <p:sldSz cx="9144000" cy="5143500" type="screen16x9"/>
  <p:notesSz cx="6858000" cy="9144000"/>
  <p:embeddedFontLst>
    <p:embeddedFont>
      <p:font typeface="Calibri" panose="020F0502020204030204" pitchFamily="34" charset="0"/>
      <p:regular r:id="rId27"/>
      <p:bold r:id="rId28"/>
      <p:italic r:id="rId29"/>
      <p:boldItalic r:id="rId30"/>
    </p:embeddedFont>
    <p:embeddedFont>
      <p:font typeface="Titillium Web" panose="020B0604020202020204" charset="0"/>
      <p:regular r:id="rId31"/>
      <p:bold r:id="rId32"/>
      <p:italic r:id="rId33"/>
      <p:boldItalic r:id="rId34"/>
    </p:embeddedFont>
    <p:embeddedFont>
      <p:font typeface="Helvetica" panose="020B0604020202020204" pitchFamily="34" charset="0"/>
      <p:regular r:id="rId35"/>
      <p:bold r:id="rId36"/>
      <p:italic r:id="rId37"/>
      <p:boldItalic r:id="rId38"/>
    </p:embeddedFont>
    <p:embeddedFont>
      <p:font typeface="Verdana" panose="020B0604030504040204" pitchFamily="34"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Mata" initials="T" lastIdx="1" clrIdx="0">
    <p:extLst>
      <p:ext uri="{19B8F6BF-5375-455C-9EA6-DF929625EA0E}">
        <p15:presenceInfo xmlns:p15="http://schemas.microsoft.com/office/powerpoint/2012/main" userId="TMat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8C6"/>
    <a:srgbClr val="0099CC"/>
    <a:srgbClr val="3399FF"/>
    <a:srgbClr val="8FBE00"/>
    <a:srgbClr val="F7C1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9776F3D-C73B-4717-995D-34DD367A20EC}">
  <a:tblStyle styleId="{E9776F3D-C73B-4717-995D-34DD367A20EC}" styleName="Table_0">
    <a:wholeTbl>
      <a:tcStyle>
        <a:tcBdr>
          <a:left>
            <a:ln w="9525" cap="flat" cmpd="sng">
              <a:solidFill>
                <a:srgbClr val="000000"/>
              </a:solidFill>
              <a:prstDash val="solid"/>
              <a:round/>
              <a:headEnd type="none" w="med" len="med"/>
              <a:tailEnd type="none" w="med" len="med"/>
            </a:ln>
          </a:left>
          <a:right>
            <a:ln w="9525" cap="flat" cmpd="sng">
              <a:solidFill>
                <a:srgbClr val="000000"/>
              </a:solidFill>
              <a:prstDash val="solid"/>
              <a:round/>
              <a:headEnd type="none" w="med" len="med"/>
              <a:tailEnd type="none" w="med" len="med"/>
            </a:ln>
          </a:right>
          <a:top>
            <a:ln w="9525" cap="flat" cmpd="sng">
              <a:solidFill>
                <a:srgbClr val="000000"/>
              </a:solidFill>
              <a:prstDash val="solid"/>
              <a:round/>
              <a:headEnd type="none" w="med" len="med"/>
              <a:tailEnd type="none" w="med" len="med"/>
            </a:ln>
          </a:top>
          <a:bottom>
            <a:ln w="9525" cap="flat" cmpd="sng">
              <a:solidFill>
                <a:srgbClr val="000000"/>
              </a:solidFill>
              <a:prstDash val="solid"/>
              <a:round/>
              <a:headEnd type="none" w="med" len="med"/>
              <a:tailEnd type="none" w="med" len="med"/>
            </a:ln>
          </a:bottom>
          <a:insideH>
            <a:ln w="9525" cap="flat" cmpd="sng">
              <a:solidFill>
                <a:srgbClr val="000000"/>
              </a:solidFill>
              <a:prstDash val="solid"/>
              <a:round/>
              <a:headEnd type="none" w="med" len="med"/>
              <a:tailEnd type="none" w="med" len="med"/>
            </a:ln>
          </a:insideH>
          <a:insideV>
            <a:ln w="9525" cap="flat" cmpd="sng">
              <a:solidFill>
                <a:srgbClr val="000000"/>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8" d="100"/>
          <a:sy n="88" d="100"/>
        </p:scale>
        <p:origin x="876" y="78"/>
      </p:cViewPr>
      <p:guideLst/>
    </p:cSldViewPr>
  </p:slideViewPr>
  <p:outlineViewPr>
    <p:cViewPr>
      <p:scale>
        <a:sx n="33" d="100"/>
        <a:sy n="33" d="100"/>
      </p:scale>
      <p:origin x="0" y="-395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3544543690"/>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Shape 6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3496062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Shape 10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2935754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1" name="Shape 13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2706866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542F8C44-FD6E-459A-A841-6CBC8CB9E679}" type="slidenum">
              <a:rPr lang="en-US" altLang="en-US" smtClean="0"/>
              <a:pPr/>
              <a:t>5</a:t>
            </a:fld>
            <a:endParaRPr lang="en-US" altLang="en-US"/>
          </a:p>
        </p:txBody>
      </p:sp>
    </p:spTree>
    <p:extLst>
      <p:ext uri="{BB962C8B-B14F-4D97-AF65-F5344CB8AC3E}">
        <p14:creationId xmlns:p14="http://schemas.microsoft.com/office/powerpoint/2010/main" val="1200077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542F8C44-FD6E-459A-A841-6CBC8CB9E679}" type="slidenum">
              <a:rPr lang="en-US" altLang="en-US" smtClean="0"/>
              <a:pPr/>
              <a:t>6</a:t>
            </a:fld>
            <a:endParaRPr lang="en-US" altLang="en-US"/>
          </a:p>
        </p:txBody>
      </p:sp>
    </p:spTree>
    <p:extLst>
      <p:ext uri="{BB962C8B-B14F-4D97-AF65-F5344CB8AC3E}">
        <p14:creationId xmlns:p14="http://schemas.microsoft.com/office/powerpoint/2010/main" val="2192450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(There</a:t>
            </a:r>
            <a:r>
              <a:rPr lang="en-US" baseline="0" dirty="0" smtClean="0"/>
              <a:t> is a slide of 7 target areas at the end of the presentation)</a:t>
            </a:r>
          </a:p>
          <a:p>
            <a:endParaRPr lang="en-US" baseline="0" dirty="0" smtClean="0"/>
          </a:p>
          <a:p>
            <a:r>
              <a:rPr lang="en-US" baseline="0" dirty="0" smtClean="0"/>
              <a:t>1 nominee per area per organization</a:t>
            </a:r>
          </a:p>
          <a:p>
            <a:pPr defTabSz="939363">
              <a:defRPr/>
            </a:pPr>
            <a:r>
              <a:rPr lang="en-US" b="1" dirty="0" smtClean="0"/>
              <a:t>Also looking for an excellent soil health scientist</a:t>
            </a:r>
            <a:r>
              <a:rPr lang="en-US" b="1" baseline="0" dirty="0" smtClean="0"/>
              <a:t> and development director.</a:t>
            </a:r>
            <a:endParaRPr lang="en-US" b="1" dirty="0" smtClean="0"/>
          </a:p>
          <a:p>
            <a:endParaRPr lang="en-US" baseline="0" dirty="0" smtClean="0"/>
          </a:p>
        </p:txBody>
      </p:sp>
      <p:sp>
        <p:nvSpPr>
          <p:cNvPr id="4" name="Slide Number Placeholder 3"/>
          <p:cNvSpPr>
            <a:spLocks noGrp="1"/>
          </p:cNvSpPr>
          <p:nvPr>
            <p:ph type="sldNum" sz="quarter" idx="10"/>
          </p:nvPr>
        </p:nvSpPr>
        <p:spPr>
          <a:xfrm>
            <a:off x="4008705" y="8893296"/>
            <a:ext cx="3066733" cy="468154"/>
          </a:xfrm>
          <a:prstGeom prst="rect">
            <a:avLst/>
          </a:prstGeom>
        </p:spPr>
        <p:txBody>
          <a:bodyPr/>
          <a:lstStyle/>
          <a:p>
            <a:fld id="{542F8C44-FD6E-459A-A841-6CBC8CB9E679}" type="slidenum">
              <a:rPr lang="en-US" altLang="en-US" smtClean="0"/>
              <a:pPr/>
              <a:t>12</a:t>
            </a:fld>
            <a:endParaRPr lang="en-US" altLang="en-US"/>
          </a:p>
        </p:txBody>
      </p:sp>
    </p:spTree>
    <p:extLst>
      <p:ext uri="{BB962C8B-B14F-4D97-AF65-F5344CB8AC3E}">
        <p14:creationId xmlns:p14="http://schemas.microsoft.com/office/powerpoint/2010/main" val="719447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Shape 10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2770810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Shape 1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8" name="Shape 13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39123651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1" name="Shape 13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30480904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1" name="Shape 13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33530984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Shape 8"/>
        <p:cNvGrpSpPr/>
        <p:nvPr/>
      </p:nvGrpSpPr>
      <p:grpSpPr>
        <a:xfrm>
          <a:off x="0" y="0"/>
          <a:ext cx="0" cy="0"/>
          <a:chOff x="0" y="0"/>
          <a:chExt cx="0" cy="0"/>
        </a:xfrm>
      </p:grpSpPr>
      <p:sp>
        <p:nvSpPr>
          <p:cNvPr id="9" name="Shape 9"/>
          <p:cNvSpPr/>
          <p:nvPr/>
        </p:nvSpPr>
        <p:spPr>
          <a:xfrm>
            <a:off x="0" y="-49071"/>
            <a:ext cx="9144000" cy="2480307"/>
          </a:xfrm>
          <a:prstGeom prst="rect">
            <a:avLst/>
          </a:prstGeom>
          <a:solidFill>
            <a:schemeClr val="bg1">
              <a:alpha val="82000"/>
            </a:schemeClr>
          </a:solidFill>
          <a:ln>
            <a:noFill/>
          </a:ln>
        </p:spPr>
        <p:txBody>
          <a:bodyPr lIns="91425" tIns="91425" rIns="91425" bIns="91425" anchor="ctr" anchorCtr="0">
            <a:noAutofit/>
          </a:bodyPr>
          <a:lstStyle/>
          <a:p>
            <a:pPr lvl="0" algn="ctr">
              <a:spcBef>
                <a:spcPts val="0"/>
              </a:spcBef>
              <a:buNone/>
            </a:pPr>
            <a:endParaRPr dirty="0"/>
          </a:p>
        </p:txBody>
      </p:sp>
      <p:sp>
        <p:nvSpPr>
          <p:cNvPr id="8" name="Shape 10"/>
          <p:cNvSpPr/>
          <p:nvPr userDrawn="1"/>
        </p:nvSpPr>
        <p:spPr>
          <a:xfrm rot="5400000">
            <a:off x="4492089" y="-2206388"/>
            <a:ext cx="159823" cy="9144000"/>
          </a:xfrm>
          <a:prstGeom prst="rect">
            <a:avLst/>
          </a:prstGeom>
          <a:solidFill>
            <a:srgbClr val="F7C15D"/>
          </a:solidFill>
          <a:ln>
            <a:noFill/>
          </a:ln>
        </p:spPr>
        <p:txBody>
          <a:bodyPr lIns="91425" tIns="91425" rIns="91425" bIns="91425" anchor="ctr" anchorCtr="0">
            <a:noAutofit/>
          </a:bodyPr>
          <a:lstStyle/>
          <a:p>
            <a:pPr lvl="0" rtl="0">
              <a:spcBef>
                <a:spcPts val="0"/>
              </a:spcBef>
              <a:buNone/>
            </a:pPr>
            <a:endParaRPr dirty="0">
              <a:solidFill>
                <a:srgbClr val="FFFFFF"/>
              </a:solidFill>
            </a:endParaRPr>
          </a:p>
        </p:txBody>
      </p:sp>
    </p:spTree>
    <p:extLst>
      <p:ext uri="{BB962C8B-B14F-4D97-AF65-F5344CB8AC3E}">
        <p14:creationId xmlns:p14="http://schemas.microsoft.com/office/powerpoint/2010/main" val="17809666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Blank color">
    <p:spTree>
      <p:nvGrpSpPr>
        <p:cNvPr id="1" name="Shape 60"/>
        <p:cNvGrpSpPr/>
        <p:nvPr/>
      </p:nvGrpSpPr>
      <p:grpSpPr>
        <a:xfrm>
          <a:off x="0" y="0"/>
          <a:ext cx="0" cy="0"/>
          <a:chOff x="0" y="0"/>
          <a:chExt cx="0" cy="0"/>
        </a:xfrm>
      </p:grpSpPr>
      <p:sp>
        <p:nvSpPr>
          <p:cNvPr id="61" name="Shape 61"/>
          <p:cNvSpPr/>
          <p:nvPr/>
        </p:nvSpPr>
        <p:spPr>
          <a:xfrm>
            <a:off x="0" y="0"/>
            <a:ext cx="4795520" cy="5143500"/>
          </a:xfrm>
          <a:prstGeom prst="rect">
            <a:avLst/>
          </a:prstGeom>
          <a:solidFill>
            <a:srgbClr val="8FBE00"/>
          </a:solidFill>
          <a:ln>
            <a:noFill/>
          </a:ln>
        </p:spPr>
        <p:txBody>
          <a:bodyPr lIns="91425" tIns="91425" rIns="91425" bIns="91425" anchor="ctr" anchorCtr="0">
            <a:noAutofit/>
          </a:bodyPr>
          <a:lstStyle/>
          <a:p>
            <a:pPr lvl="0">
              <a:spcBef>
                <a:spcPts val="0"/>
              </a:spcBef>
              <a:buNone/>
            </a:pPr>
            <a:endParaRPr dirty="0"/>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5649" y="4463148"/>
            <a:ext cx="1096750" cy="476036"/>
          </a:xfrm>
          <a:prstGeom prst="rect">
            <a:avLst/>
          </a:prstGeom>
        </p:spPr>
      </p:pic>
    </p:spTree>
    <p:extLst>
      <p:ext uri="{BB962C8B-B14F-4D97-AF65-F5344CB8AC3E}">
        <p14:creationId xmlns:p14="http://schemas.microsoft.com/office/powerpoint/2010/main" val="2728814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Blank color">
    <p:spTree>
      <p:nvGrpSpPr>
        <p:cNvPr id="1" name="Shape 60"/>
        <p:cNvGrpSpPr/>
        <p:nvPr/>
      </p:nvGrpSpPr>
      <p:grpSpPr>
        <a:xfrm>
          <a:off x="0" y="0"/>
          <a:ext cx="0" cy="0"/>
          <a:chOff x="0" y="0"/>
          <a:chExt cx="0" cy="0"/>
        </a:xfrm>
      </p:grpSpPr>
      <p:sp>
        <p:nvSpPr>
          <p:cNvPr id="61" name="Shape 61"/>
          <p:cNvSpPr/>
          <p:nvPr/>
        </p:nvSpPr>
        <p:spPr>
          <a:xfrm>
            <a:off x="0" y="0"/>
            <a:ext cx="9144000" cy="2593499"/>
          </a:xfrm>
          <a:prstGeom prst="rect">
            <a:avLst/>
          </a:prstGeom>
          <a:solidFill>
            <a:srgbClr val="8FBE00"/>
          </a:solidFill>
          <a:ln>
            <a:noFill/>
          </a:ln>
        </p:spPr>
        <p:txBody>
          <a:bodyPr lIns="91425" tIns="91425" rIns="91425" bIns="91425" anchor="ctr" anchorCtr="0">
            <a:noAutofit/>
          </a:bodyPr>
          <a:lstStyle/>
          <a:p>
            <a:pPr lvl="0">
              <a:spcBef>
                <a:spcPts val="0"/>
              </a:spcBef>
              <a:buNone/>
            </a:pPr>
            <a:endParaRPr dirty="0"/>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5649" y="4463148"/>
            <a:ext cx="1096750" cy="476036"/>
          </a:xfrm>
          <a:prstGeom prst="rect">
            <a:avLst/>
          </a:prstGeom>
        </p:spPr>
      </p:pic>
      <p:sp>
        <p:nvSpPr>
          <p:cNvPr id="2" name="TextBox 1"/>
          <p:cNvSpPr txBox="1"/>
          <p:nvPr userDrawn="1"/>
        </p:nvSpPr>
        <p:spPr>
          <a:xfrm>
            <a:off x="2304535" y="926757"/>
            <a:ext cx="4108622" cy="707886"/>
          </a:xfrm>
          <a:prstGeom prst="rect">
            <a:avLst/>
          </a:prstGeom>
          <a:noFill/>
        </p:spPr>
        <p:txBody>
          <a:bodyPr wrap="square" rtlCol="0">
            <a:spAutoFit/>
          </a:bodyPr>
          <a:lstStyle/>
          <a:p>
            <a:pPr algn="ctr"/>
            <a:r>
              <a:rPr lang="en-US" sz="4000" b="1" i="1" dirty="0" smtClean="0">
                <a:solidFill>
                  <a:schemeClr val="bg1"/>
                </a:solidFill>
                <a:latin typeface="Calibri" panose="020F0502020204030204" pitchFamily="34" charset="0"/>
              </a:rPr>
              <a:t>Thank You</a:t>
            </a:r>
            <a:endParaRPr lang="en-US" sz="4000" b="1" i="1" dirty="0">
              <a:solidFill>
                <a:schemeClr val="bg1"/>
              </a:solidFill>
              <a:latin typeface="Calibri" panose="020F0502020204030204" pitchFamily="34" charset="0"/>
            </a:endParaRPr>
          </a:p>
        </p:txBody>
      </p:sp>
      <p:sp>
        <p:nvSpPr>
          <p:cNvPr id="5" name="Shape 14"/>
          <p:cNvSpPr/>
          <p:nvPr userDrawn="1"/>
        </p:nvSpPr>
        <p:spPr>
          <a:xfrm>
            <a:off x="1048557" y="3099948"/>
            <a:ext cx="54300" cy="1363200"/>
          </a:xfrm>
          <a:prstGeom prst="rect">
            <a:avLst/>
          </a:prstGeom>
          <a:solidFill>
            <a:srgbClr val="8FBE00"/>
          </a:solidFill>
          <a:ln>
            <a:noFill/>
          </a:ln>
        </p:spPr>
        <p:txBody>
          <a:bodyPr lIns="91425" tIns="91425" rIns="91425" bIns="91425" anchor="ctr" anchorCtr="0">
            <a:noAutofit/>
          </a:bodyPr>
          <a:lstStyle/>
          <a:p>
            <a:pPr lvl="0" rtl="0">
              <a:spcBef>
                <a:spcPts val="0"/>
              </a:spcBef>
              <a:buNone/>
            </a:pPr>
            <a:endParaRPr dirty="0">
              <a:solidFill>
                <a:srgbClr val="FFFFFF"/>
              </a:solidFill>
            </a:endParaRPr>
          </a:p>
        </p:txBody>
      </p:sp>
      <p:sp>
        <p:nvSpPr>
          <p:cNvPr id="7" name="Shape 22"/>
          <p:cNvSpPr txBox="1">
            <a:spLocks noGrp="1"/>
          </p:cNvSpPr>
          <p:nvPr>
            <p:ph type="title" hasCustomPrompt="1"/>
          </p:nvPr>
        </p:nvSpPr>
        <p:spPr>
          <a:xfrm>
            <a:off x="1232453" y="3099623"/>
            <a:ext cx="3226800" cy="420634"/>
          </a:xfrm>
          <a:prstGeom prst="rect">
            <a:avLst/>
          </a:prstGeom>
        </p:spPr>
        <p:txBody>
          <a:bodyPr lIns="91425" tIns="91425" rIns="91425" bIns="91425" anchor="t" anchorCtr="0"/>
          <a:lstStyle>
            <a:lvl1pPr lvl="0">
              <a:spcBef>
                <a:spcPts val="0"/>
              </a:spcBef>
              <a:defRPr sz="2400" b="1" baseline="0">
                <a:latin typeface="+mn-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n-US" dirty="0" smtClean="0"/>
              <a:t>How to Reach Us</a:t>
            </a:r>
            <a:br>
              <a:rPr lang="en-US" dirty="0" smtClean="0"/>
            </a:br>
            <a:endParaRPr dirty="0"/>
          </a:p>
        </p:txBody>
      </p:sp>
      <p:sp>
        <p:nvSpPr>
          <p:cNvPr id="8" name="Shape 14"/>
          <p:cNvSpPr/>
          <p:nvPr userDrawn="1"/>
        </p:nvSpPr>
        <p:spPr>
          <a:xfrm>
            <a:off x="4846200" y="3099947"/>
            <a:ext cx="54300" cy="1363200"/>
          </a:xfrm>
          <a:prstGeom prst="rect">
            <a:avLst/>
          </a:prstGeom>
          <a:solidFill>
            <a:srgbClr val="8FBE00"/>
          </a:solidFill>
          <a:ln>
            <a:noFill/>
          </a:ln>
        </p:spPr>
        <p:txBody>
          <a:bodyPr lIns="91425" tIns="91425" rIns="91425" bIns="91425" anchor="ctr" anchorCtr="0">
            <a:noAutofit/>
          </a:bodyPr>
          <a:lstStyle/>
          <a:p>
            <a:pPr lvl="0" rtl="0">
              <a:spcBef>
                <a:spcPts val="0"/>
              </a:spcBef>
              <a:buNone/>
            </a:pPr>
            <a:endParaRPr dirty="0">
              <a:solidFill>
                <a:srgbClr val="FFFFFF"/>
              </a:solidFill>
            </a:endParaRPr>
          </a:p>
        </p:txBody>
      </p:sp>
      <p:sp>
        <p:nvSpPr>
          <p:cNvPr id="9" name="Shape 22"/>
          <p:cNvSpPr txBox="1">
            <a:spLocks/>
          </p:cNvSpPr>
          <p:nvPr userDrawn="1"/>
        </p:nvSpPr>
        <p:spPr>
          <a:xfrm>
            <a:off x="5030095" y="3099621"/>
            <a:ext cx="3882303" cy="1363525"/>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SzPct val="100000"/>
              <a:buFont typeface="Titillium Web"/>
              <a:buNone/>
              <a:defRPr sz="2600" b="1" i="0" u="none" strike="noStrike" cap="none" baseline="0">
                <a:solidFill>
                  <a:srgbClr val="000000"/>
                </a:solidFill>
                <a:latin typeface="Calibri" panose="020F0502020204030204" pitchFamily="34" charset="0"/>
                <a:ea typeface="Titillium Web"/>
                <a:cs typeface="Titillium Web"/>
                <a:sym typeface="Titillium Web"/>
              </a:defRPr>
            </a:lvl1pPr>
            <a:lvl2pPr lvl="1">
              <a:spcBef>
                <a:spcPts val="0"/>
              </a:spcBef>
              <a:buSzPct val="100000"/>
              <a:buFont typeface="Titillium Web"/>
              <a:buNone/>
              <a:defRPr sz="2600" b="1">
                <a:latin typeface="Titillium Web"/>
                <a:ea typeface="Titillium Web"/>
                <a:cs typeface="Titillium Web"/>
                <a:sym typeface="Titillium Web"/>
              </a:defRPr>
            </a:lvl2pPr>
            <a:lvl3pPr lvl="2">
              <a:spcBef>
                <a:spcPts val="0"/>
              </a:spcBef>
              <a:buSzPct val="100000"/>
              <a:buFont typeface="Titillium Web"/>
              <a:buNone/>
              <a:defRPr sz="2600" b="1">
                <a:latin typeface="Titillium Web"/>
                <a:ea typeface="Titillium Web"/>
                <a:cs typeface="Titillium Web"/>
                <a:sym typeface="Titillium Web"/>
              </a:defRPr>
            </a:lvl3pPr>
            <a:lvl4pPr lvl="3">
              <a:spcBef>
                <a:spcPts val="0"/>
              </a:spcBef>
              <a:buSzPct val="100000"/>
              <a:buFont typeface="Titillium Web"/>
              <a:buNone/>
              <a:defRPr sz="2600" b="1">
                <a:latin typeface="Titillium Web"/>
                <a:ea typeface="Titillium Web"/>
                <a:cs typeface="Titillium Web"/>
                <a:sym typeface="Titillium Web"/>
              </a:defRPr>
            </a:lvl4pPr>
            <a:lvl5pPr lvl="4">
              <a:spcBef>
                <a:spcPts val="0"/>
              </a:spcBef>
              <a:buSzPct val="100000"/>
              <a:buFont typeface="Titillium Web"/>
              <a:buNone/>
              <a:defRPr sz="2600" b="1">
                <a:latin typeface="Titillium Web"/>
                <a:ea typeface="Titillium Web"/>
                <a:cs typeface="Titillium Web"/>
                <a:sym typeface="Titillium Web"/>
              </a:defRPr>
            </a:lvl5pPr>
            <a:lvl6pPr lvl="5">
              <a:spcBef>
                <a:spcPts val="0"/>
              </a:spcBef>
              <a:buSzPct val="100000"/>
              <a:buFont typeface="Titillium Web"/>
              <a:buNone/>
              <a:defRPr sz="2600" b="1">
                <a:latin typeface="Titillium Web"/>
                <a:ea typeface="Titillium Web"/>
                <a:cs typeface="Titillium Web"/>
                <a:sym typeface="Titillium Web"/>
              </a:defRPr>
            </a:lvl6pPr>
            <a:lvl7pPr lvl="6">
              <a:spcBef>
                <a:spcPts val="0"/>
              </a:spcBef>
              <a:buSzPct val="100000"/>
              <a:buFont typeface="Titillium Web"/>
              <a:buNone/>
              <a:defRPr sz="2600" b="1">
                <a:latin typeface="Titillium Web"/>
                <a:ea typeface="Titillium Web"/>
                <a:cs typeface="Titillium Web"/>
                <a:sym typeface="Titillium Web"/>
              </a:defRPr>
            </a:lvl7pPr>
            <a:lvl8pPr lvl="7">
              <a:spcBef>
                <a:spcPts val="0"/>
              </a:spcBef>
              <a:buSzPct val="100000"/>
              <a:buFont typeface="Titillium Web"/>
              <a:buNone/>
              <a:defRPr sz="2600" b="1">
                <a:latin typeface="Titillium Web"/>
                <a:ea typeface="Titillium Web"/>
                <a:cs typeface="Titillium Web"/>
                <a:sym typeface="Titillium Web"/>
              </a:defRPr>
            </a:lvl8pPr>
            <a:lvl9pPr lvl="8">
              <a:spcBef>
                <a:spcPts val="0"/>
              </a:spcBef>
              <a:buSzPct val="100000"/>
              <a:buFont typeface="Titillium Web"/>
              <a:buNone/>
              <a:defRPr sz="2600" b="1">
                <a:latin typeface="Titillium Web"/>
                <a:ea typeface="Titillium Web"/>
                <a:cs typeface="Titillium Web"/>
                <a:sym typeface="Titillium Web"/>
              </a:defRPr>
            </a:lvl9pPr>
          </a:lstStyle>
          <a:p>
            <a:r>
              <a:rPr lang="en-US" sz="2400" dirty="0" smtClean="0"/>
              <a:t>Connect with</a:t>
            </a:r>
            <a:r>
              <a:rPr lang="en-US" sz="2400" baseline="0" dirty="0" smtClean="0"/>
              <a:t> FFAR</a:t>
            </a:r>
          </a:p>
          <a:p>
            <a:r>
              <a:rPr lang="en-US" sz="2000" b="0" baseline="0" dirty="0" smtClean="0"/>
              <a:t>www.foundationfar.org</a:t>
            </a:r>
            <a:endParaRPr lang="en-US" sz="2000" b="0"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50560" y="4077646"/>
            <a:ext cx="314344" cy="314344"/>
          </a:xfrm>
          <a:prstGeom prst="rect">
            <a:avLst/>
          </a:prstGeom>
        </p:spPr>
      </p:pic>
      <p:sp>
        <p:nvSpPr>
          <p:cNvPr id="11" name="TextBox 10"/>
          <p:cNvSpPr txBox="1"/>
          <p:nvPr userDrawn="1"/>
        </p:nvSpPr>
        <p:spPr>
          <a:xfrm>
            <a:off x="5420919" y="3934790"/>
            <a:ext cx="2016899" cy="400110"/>
          </a:xfrm>
          <a:prstGeom prst="rect">
            <a:avLst/>
          </a:prstGeom>
          <a:noFill/>
        </p:spPr>
        <p:txBody>
          <a:bodyPr wrap="none" rtlCol="0">
            <a:spAutoFit/>
          </a:bodyPr>
          <a:lstStyle/>
          <a:p>
            <a:r>
              <a:rPr lang="en-US" sz="2000" dirty="0" smtClean="0">
                <a:solidFill>
                  <a:schemeClr val="tx1"/>
                </a:solidFill>
                <a:latin typeface="+mj-lt"/>
              </a:rPr>
              <a:t>@FoundationFAR</a:t>
            </a:r>
            <a:endParaRPr lang="en-US" sz="2000" dirty="0">
              <a:solidFill>
                <a:schemeClr val="tx1"/>
              </a:solidFill>
              <a:latin typeface="+mj-lt"/>
            </a:endParaRPr>
          </a:p>
        </p:txBody>
      </p:sp>
      <p:sp>
        <p:nvSpPr>
          <p:cNvPr id="12" name="TextBox 11"/>
          <p:cNvSpPr txBox="1"/>
          <p:nvPr userDrawn="1"/>
        </p:nvSpPr>
        <p:spPr>
          <a:xfrm>
            <a:off x="5420918" y="4227513"/>
            <a:ext cx="1653017" cy="400110"/>
          </a:xfrm>
          <a:prstGeom prst="rect">
            <a:avLst/>
          </a:prstGeom>
          <a:noFill/>
        </p:spPr>
        <p:txBody>
          <a:bodyPr wrap="none" rtlCol="0">
            <a:spAutoFit/>
          </a:bodyPr>
          <a:lstStyle/>
          <a:p>
            <a:r>
              <a:rPr lang="en-US" sz="2000" dirty="0" smtClean="0">
                <a:solidFill>
                  <a:schemeClr val="tx1"/>
                </a:solidFill>
                <a:latin typeface="+mj-lt"/>
              </a:rPr>
              <a:t>@RockTalking</a:t>
            </a:r>
            <a:endParaRPr lang="en-US" sz="2000" dirty="0">
              <a:solidFill>
                <a:schemeClr val="tx1"/>
              </a:solidFill>
              <a:latin typeface="+mj-lt"/>
            </a:endParaRPr>
          </a:p>
        </p:txBody>
      </p:sp>
    </p:spTree>
    <p:extLst>
      <p:ext uri="{BB962C8B-B14F-4D97-AF65-F5344CB8AC3E}">
        <p14:creationId xmlns:p14="http://schemas.microsoft.com/office/powerpoint/2010/main" val="1767047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half">
    <p:spTree>
      <p:nvGrpSpPr>
        <p:cNvPr id="1" name="Shape 47"/>
        <p:cNvGrpSpPr/>
        <p:nvPr/>
      </p:nvGrpSpPr>
      <p:grpSpPr>
        <a:xfrm>
          <a:off x="0" y="0"/>
          <a:ext cx="0" cy="0"/>
          <a:chOff x="0" y="0"/>
          <a:chExt cx="0" cy="0"/>
        </a:xfrm>
      </p:grpSpPr>
      <p:sp>
        <p:nvSpPr>
          <p:cNvPr id="48" name="Shape 48"/>
          <p:cNvSpPr/>
          <p:nvPr/>
        </p:nvSpPr>
        <p:spPr>
          <a:xfrm>
            <a:off x="0" y="0"/>
            <a:ext cx="4578000" cy="5143499"/>
          </a:xfrm>
          <a:prstGeom prst="rect">
            <a:avLst/>
          </a:prstGeom>
          <a:solidFill>
            <a:srgbClr val="00A8C6"/>
          </a:solidFill>
          <a:ln>
            <a:noFill/>
          </a:ln>
        </p:spPr>
        <p:txBody>
          <a:bodyPr lIns="91425" tIns="91425" rIns="91425" bIns="91425" anchor="ctr" anchorCtr="0">
            <a:noAutofit/>
          </a:bodyPr>
          <a:lstStyle/>
          <a:p>
            <a:pPr lvl="0">
              <a:spcBef>
                <a:spcPts val="0"/>
              </a:spcBef>
              <a:buNone/>
            </a:pPr>
            <a:endParaRPr/>
          </a:p>
        </p:txBody>
      </p:sp>
      <p:sp>
        <p:nvSpPr>
          <p:cNvPr id="49" name="Shape 49"/>
          <p:cNvSpPr txBox="1">
            <a:spLocks noGrp="1"/>
          </p:cNvSpPr>
          <p:nvPr>
            <p:ph type="title" hasCustomPrompt="1"/>
          </p:nvPr>
        </p:nvSpPr>
        <p:spPr>
          <a:xfrm>
            <a:off x="844425" y="422500"/>
            <a:ext cx="3226800" cy="857400"/>
          </a:xfrm>
          <a:prstGeom prst="rect">
            <a:avLst/>
          </a:prstGeom>
        </p:spPr>
        <p:txBody>
          <a:bodyPr lIns="91425" tIns="91425" rIns="91425" bIns="91425" anchor="t" anchorCtr="0"/>
          <a:lstStyle>
            <a:lvl1pPr lvl="0" rtl="0">
              <a:spcBef>
                <a:spcPts val="0"/>
              </a:spcBef>
              <a:buClr>
                <a:srgbClr val="FFFFFF"/>
              </a:buClr>
              <a:defRPr sz="3200">
                <a:solidFill>
                  <a:srgbClr val="FFFFFF"/>
                </a:solidFill>
                <a:latin typeface="Calibri" panose="020F0502020204030204" pitchFamily="34" charset="0"/>
              </a:defRPr>
            </a:lvl1pPr>
            <a:lvl2pPr lvl="1" rtl="0">
              <a:spcBef>
                <a:spcPts val="0"/>
              </a:spcBef>
              <a:buClr>
                <a:srgbClr val="FFFFFF"/>
              </a:buClr>
              <a:defRPr>
                <a:solidFill>
                  <a:srgbClr val="FFFFFF"/>
                </a:solidFill>
              </a:defRPr>
            </a:lvl2pPr>
            <a:lvl3pPr lvl="2" rtl="0">
              <a:spcBef>
                <a:spcPts val="0"/>
              </a:spcBef>
              <a:buClr>
                <a:srgbClr val="FFFFFF"/>
              </a:buClr>
              <a:defRPr>
                <a:solidFill>
                  <a:srgbClr val="FFFFFF"/>
                </a:solidFill>
              </a:defRPr>
            </a:lvl3pPr>
            <a:lvl4pPr lvl="3" rtl="0">
              <a:spcBef>
                <a:spcPts val="0"/>
              </a:spcBef>
              <a:buClr>
                <a:srgbClr val="FFFFFF"/>
              </a:buClr>
              <a:defRPr>
                <a:solidFill>
                  <a:srgbClr val="FFFFFF"/>
                </a:solidFill>
              </a:defRPr>
            </a:lvl4pPr>
            <a:lvl5pPr lvl="4" rtl="0">
              <a:spcBef>
                <a:spcPts val="0"/>
              </a:spcBef>
              <a:buClr>
                <a:srgbClr val="FFFFFF"/>
              </a:buClr>
              <a:defRPr>
                <a:solidFill>
                  <a:srgbClr val="FFFFFF"/>
                </a:solidFill>
              </a:defRPr>
            </a:lvl5pPr>
            <a:lvl6pPr lvl="5" rtl="0">
              <a:spcBef>
                <a:spcPts val="0"/>
              </a:spcBef>
              <a:buClr>
                <a:srgbClr val="FFFFFF"/>
              </a:buClr>
              <a:defRPr>
                <a:solidFill>
                  <a:srgbClr val="FFFFFF"/>
                </a:solidFill>
              </a:defRPr>
            </a:lvl6pPr>
            <a:lvl7pPr lvl="6" rtl="0">
              <a:spcBef>
                <a:spcPts val="0"/>
              </a:spcBef>
              <a:buClr>
                <a:srgbClr val="FFFFFF"/>
              </a:buClr>
              <a:defRPr>
                <a:solidFill>
                  <a:srgbClr val="FFFFFF"/>
                </a:solidFill>
              </a:defRPr>
            </a:lvl7pPr>
            <a:lvl8pPr lvl="7" rtl="0">
              <a:spcBef>
                <a:spcPts val="0"/>
              </a:spcBef>
              <a:buClr>
                <a:srgbClr val="FFFFFF"/>
              </a:buClr>
              <a:defRPr>
                <a:solidFill>
                  <a:srgbClr val="FFFFFF"/>
                </a:solidFill>
              </a:defRPr>
            </a:lvl8pPr>
            <a:lvl9pPr lvl="8" rtl="0">
              <a:spcBef>
                <a:spcPts val="0"/>
              </a:spcBef>
              <a:buClr>
                <a:srgbClr val="FFFFFF"/>
              </a:buClr>
              <a:defRPr>
                <a:solidFill>
                  <a:srgbClr val="FFFFFF"/>
                </a:solidFill>
              </a:defRPr>
            </a:lvl9pPr>
          </a:lstStyle>
          <a:p>
            <a:r>
              <a:rPr lang="en-US" dirty="0" smtClean="0"/>
              <a:t>Heading</a:t>
            </a:r>
            <a:endParaRPr dirty="0"/>
          </a:p>
        </p:txBody>
      </p:sp>
      <p:sp>
        <p:nvSpPr>
          <p:cNvPr id="50" name="Shape 50"/>
          <p:cNvSpPr/>
          <p:nvPr/>
        </p:nvSpPr>
        <p:spPr>
          <a:xfrm>
            <a:off x="579000" y="579000"/>
            <a:ext cx="54300" cy="675599"/>
          </a:xfrm>
          <a:prstGeom prst="rect">
            <a:avLst/>
          </a:prstGeom>
          <a:solidFill>
            <a:srgbClr val="FFFFFF"/>
          </a:solidFill>
          <a:ln>
            <a:noFill/>
          </a:ln>
        </p:spPr>
        <p:txBody>
          <a:bodyPr lIns="91425" tIns="91425" rIns="91425" bIns="91425" anchor="ctr" anchorCtr="0">
            <a:noAutofit/>
          </a:bodyPr>
          <a:lstStyle/>
          <a:p>
            <a:pPr lvl="0" rtl="0">
              <a:spcBef>
                <a:spcPts val="0"/>
              </a:spcBef>
              <a:buNone/>
            </a:pPr>
            <a:endParaRPr>
              <a:solidFill>
                <a:srgbClr val="FFFFFF"/>
              </a:solidFill>
            </a:endParaRPr>
          </a:p>
        </p:txBody>
      </p:sp>
      <p:sp>
        <p:nvSpPr>
          <p:cNvPr id="51" name="Shape 51"/>
          <p:cNvSpPr/>
          <p:nvPr/>
        </p:nvSpPr>
        <p:spPr>
          <a:xfrm>
            <a:off x="9089700" y="0"/>
            <a:ext cx="54300" cy="5143499"/>
          </a:xfrm>
          <a:prstGeom prst="rect">
            <a:avLst/>
          </a:prstGeom>
          <a:solidFill>
            <a:srgbClr val="8FBE00"/>
          </a:solidFill>
          <a:ln>
            <a:noFill/>
          </a:ln>
        </p:spPr>
        <p:txBody>
          <a:bodyPr lIns="91425" tIns="91425" rIns="91425" bIns="91425" anchor="ctr" anchorCtr="0">
            <a:noAutofit/>
          </a:bodyPr>
          <a:lstStyle/>
          <a:p>
            <a:pPr lvl="0">
              <a:spcBef>
                <a:spcPts val="0"/>
              </a:spcBef>
              <a:buNone/>
            </a:pPr>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5649" y="4463148"/>
            <a:ext cx="1096750" cy="476036"/>
          </a:xfrm>
          <a:prstGeom prst="rect">
            <a:avLst/>
          </a:prstGeom>
        </p:spPr>
      </p:pic>
      <p:sp>
        <p:nvSpPr>
          <p:cNvPr id="7" name="Text Placeholder 2"/>
          <p:cNvSpPr>
            <a:spLocks noGrp="1"/>
          </p:cNvSpPr>
          <p:nvPr>
            <p:ph type="body" sz="quarter" idx="10" hasCustomPrompt="1"/>
          </p:nvPr>
        </p:nvSpPr>
        <p:spPr>
          <a:xfrm>
            <a:off x="4755300" y="1254599"/>
            <a:ext cx="4270935" cy="3200400"/>
          </a:xfrm>
        </p:spPr>
        <p:txBody>
          <a:bodyPr lIns="91440"/>
          <a:lstStyle>
            <a:lvl1pPr marL="231775" indent="-231775">
              <a:buClr>
                <a:srgbClr val="8FBE00"/>
              </a:buClr>
              <a:buFont typeface="Arial" panose="020B0604020202020204" pitchFamily="34" charset="0"/>
              <a:buChar char="•"/>
              <a:defRPr sz="2600">
                <a:latin typeface="Calibri" panose="020F0502020204030204" pitchFamily="34" charset="0"/>
              </a:defRPr>
            </a:lvl1pPr>
            <a:lvl2pPr marL="461963" indent="-230188">
              <a:buClr>
                <a:srgbClr val="8FBE00"/>
              </a:buClr>
              <a:buFont typeface="Courier New" panose="02070309020205020404" pitchFamily="49" charset="0"/>
              <a:buChar char="o"/>
              <a:defRPr sz="2400">
                <a:latin typeface="Calibri" panose="020F0502020204030204" pitchFamily="34" charset="0"/>
              </a:defRPr>
            </a:lvl2pPr>
            <a:lvl3pPr marL="461963" indent="171450">
              <a:buClr>
                <a:srgbClr val="8FBE00"/>
              </a:buClr>
              <a:tabLst>
                <a:tab pos="461963" algn="l"/>
              </a:tabLst>
              <a:defRPr sz="2000" baseline="0">
                <a:latin typeface="+mn-lt"/>
              </a:defRPr>
            </a:lvl3pPr>
            <a:lvl4pPr marL="682625" indent="231775">
              <a:buClr>
                <a:srgbClr val="8FBE00"/>
              </a:buClr>
              <a:tabLst/>
              <a:defRPr sz="2000" baseline="0">
                <a:latin typeface="+mn-lt"/>
              </a:defRPr>
            </a:lvl4pPr>
            <a:lvl5pPr>
              <a:buClr>
                <a:srgbClr val="8FBE00"/>
              </a:buClr>
              <a:defRPr>
                <a:latin typeface="+mn-lt"/>
              </a:defRPr>
            </a:lvl5pPr>
            <a:lvl9pPr>
              <a:buNone/>
              <a:defRPr/>
            </a:lvl9pPr>
          </a:lstStyle>
          <a:p>
            <a:pPr lvl="0"/>
            <a:r>
              <a:rPr lang="en-US" dirty="0" smtClean="0"/>
              <a:t>First Level Bullet</a:t>
            </a:r>
          </a:p>
          <a:p>
            <a:pPr lvl="0"/>
            <a:r>
              <a:rPr lang="en-US" dirty="0" smtClean="0"/>
              <a:t>First Level Bullet</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340579226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90882"/>
            <a:ext cx="9143999" cy="665082"/>
          </a:xfrm>
        </p:spPr>
        <p:txBody>
          <a:bodyPr/>
          <a:lstStyle>
            <a:lvl1pPr algn="ctr">
              <a:defRPr sz="3600">
                <a:latin typeface="+mj-lt"/>
              </a:defRPr>
            </a:lvl1pPr>
          </a:lstStyle>
          <a:p>
            <a:r>
              <a:rPr lang="en-US" dirty="0" smtClean="0"/>
              <a:t>Click to edit Master title style</a:t>
            </a:r>
            <a:endParaRPr lang="en-US" dirty="0"/>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5649" y="4463148"/>
            <a:ext cx="1096750" cy="476036"/>
          </a:xfrm>
          <a:prstGeom prst="rect">
            <a:avLst/>
          </a:prstGeom>
        </p:spPr>
      </p:pic>
    </p:spTree>
    <p:extLst>
      <p:ext uri="{BB962C8B-B14F-4D97-AF65-F5344CB8AC3E}">
        <p14:creationId xmlns:p14="http://schemas.microsoft.com/office/powerpoint/2010/main" val="15568624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p:spTree>
      <p:nvGrpSpPr>
        <p:cNvPr id="1" name="Shape 8"/>
        <p:cNvGrpSpPr/>
        <p:nvPr/>
      </p:nvGrpSpPr>
      <p:grpSpPr>
        <a:xfrm>
          <a:off x="0" y="0"/>
          <a:ext cx="0" cy="0"/>
          <a:chOff x="0" y="0"/>
          <a:chExt cx="0" cy="0"/>
        </a:xfrm>
      </p:grpSpPr>
      <p:sp>
        <p:nvSpPr>
          <p:cNvPr id="9" name="Shape 9"/>
          <p:cNvSpPr/>
          <p:nvPr/>
        </p:nvSpPr>
        <p:spPr>
          <a:xfrm>
            <a:off x="0" y="3535714"/>
            <a:ext cx="9144000" cy="1607786"/>
          </a:xfrm>
          <a:prstGeom prst="rect">
            <a:avLst/>
          </a:prstGeom>
          <a:solidFill>
            <a:schemeClr val="bg1">
              <a:alpha val="82000"/>
            </a:schemeClr>
          </a:solidFill>
          <a:ln>
            <a:noFill/>
          </a:ln>
        </p:spPr>
        <p:txBody>
          <a:bodyPr lIns="91425" tIns="91425" rIns="91425" bIns="91425" anchor="ctr" anchorCtr="0">
            <a:noAutofit/>
          </a:bodyPr>
          <a:lstStyle/>
          <a:p>
            <a:pPr lvl="0" algn="ctr">
              <a:spcBef>
                <a:spcPts val="0"/>
              </a:spcBef>
              <a:buNone/>
            </a:pPr>
            <a:endParaRPr dirty="0"/>
          </a:p>
        </p:txBody>
      </p:sp>
      <p:sp>
        <p:nvSpPr>
          <p:cNvPr id="8" name="Shape 10"/>
          <p:cNvSpPr/>
          <p:nvPr userDrawn="1"/>
        </p:nvSpPr>
        <p:spPr>
          <a:xfrm rot="5400000">
            <a:off x="4492089" y="-1116198"/>
            <a:ext cx="159823" cy="9144000"/>
          </a:xfrm>
          <a:prstGeom prst="rect">
            <a:avLst/>
          </a:prstGeom>
          <a:solidFill>
            <a:srgbClr val="F7C15D"/>
          </a:solidFill>
          <a:ln>
            <a:noFill/>
          </a:ln>
        </p:spPr>
        <p:txBody>
          <a:bodyPr lIns="91425" tIns="91425" rIns="91425" bIns="91425" anchor="ctr" anchorCtr="0">
            <a:noAutofit/>
          </a:bodyPr>
          <a:lstStyle/>
          <a:p>
            <a:pPr lvl="0" rtl="0">
              <a:spcBef>
                <a:spcPts val="0"/>
              </a:spcBef>
              <a:buNone/>
            </a:pPr>
            <a:endParaRPr dirty="0">
              <a:solidFill>
                <a:srgbClr val="FFFFFF"/>
              </a:solidFill>
            </a:endParaRPr>
          </a:p>
        </p:txBody>
      </p:sp>
    </p:spTree>
    <p:extLst>
      <p:ext uri="{BB962C8B-B14F-4D97-AF65-F5344CB8AC3E}">
        <p14:creationId xmlns:p14="http://schemas.microsoft.com/office/powerpoint/2010/main" val="19266696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Subtitle">
    <p:spTree>
      <p:nvGrpSpPr>
        <p:cNvPr id="1" name="Shape 12"/>
        <p:cNvGrpSpPr/>
        <p:nvPr/>
      </p:nvGrpSpPr>
      <p:grpSpPr>
        <a:xfrm>
          <a:off x="0" y="0"/>
          <a:ext cx="0" cy="0"/>
          <a:chOff x="0" y="0"/>
          <a:chExt cx="0" cy="0"/>
        </a:xfrm>
      </p:grpSpPr>
      <p:sp>
        <p:nvSpPr>
          <p:cNvPr id="13" name="Shape 13"/>
          <p:cNvSpPr/>
          <p:nvPr/>
        </p:nvSpPr>
        <p:spPr>
          <a:xfrm>
            <a:off x="0" y="0"/>
            <a:ext cx="9144000" cy="3745800"/>
          </a:xfrm>
          <a:prstGeom prst="rect">
            <a:avLst/>
          </a:prstGeom>
          <a:solidFill>
            <a:srgbClr val="F7C15D"/>
          </a:solidFill>
          <a:ln>
            <a:noFill/>
          </a:ln>
        </p:spPr>
        <p:txBody>
          <a:bodyPr lIns="91425" tIns="91425" rIns="91425" bIns="91425" anchor="ctr" anchorCtr="0">
            <a:noAutofit/>
          </a:bodyPr>
          <a:lstStyle/>
          <a:p>
            <a:pPr lvl="0">
              <a:spcBef>
                <a:spcPts val="0"/>
              </a:spcBef>
              <a:buNone/>
            </a:pPr>
            <a:endParaRPr dirty="0"/>
          </a:p>
        </p:txBody>
      </p:sp>
      <p:sp>
        <p:nvSpPr>
          <p:cNvPr id="14" name="Shape 14"/>
          <p:cNvSpPr/>
          <p:nvPr/>
        </p:nvSpPr>
        <p:spPr>
          <a:xfrm>
            <a:off x="579000" y="1295691"/>
            <a:ext cx="54300" cy="1363200"/>
          </a:xfrm>
          <a:prstGeom prst="rect">
            <a:avLst/>
          </a:prstGeom>
          <a:solidFill>
            <a:srgbClr val="8FBE00"/>
          </a:solidFill>
          <a:ln>
            <a:noFill/>
          </a:ln>
        </p:spPr>
        <p:txBody>
          <a:bodyPr lIns="91425" tIns="91425" rIns="91425" bIns="91425" anchor="ctr" anchorCtr="0">
            <a:noAutofit/>
          </a:bodyPr>
          <a:lstStyle/>
          <a:p>
            <a:pPr lvl="0" rtl="0">
              <a:spcBef>
                <a:spcPts val="0"/>
              </a:spcBef>
              <a:buNone/>
            </a:pPr>
            <a:endParaRPr dirty="0">
              <a:solidFill>
                <a:srgbClr val="FFFFFF"/>
              </a:solidFill>
            </a:endParaRPr>
          </a:p>
        </p:txBody>
      </p:sp>
      <p:sp>
        <p:nvSpPr>
          <p:cNvPr id="15" name="Shape 15"/>
          <p:cNvSpPr txBox="1">
            <a:spLocks noGrp="1"/>
          </p:cNvSpPr>
          <p:nvPr>
            <p:ph type="ctrTitle" hasCustomPrompt="1"/>
          </p:nvPr>
        </p:nvSpPr>
        <p:spPr>
          <a:xfrm>
            <a:off x="826350" y="1111451"/>
            <a:ext cx="5673304" cy="717348"/>
          </a:xfrm>
          <a:prstGeom prst="rect">
            <a:avLst/>
          </a:prstGeom>
        </p:spPr>
        <p:txBody>
          <a:bodyPr lIns="91425" tIns="91425" rIns="91425" bIns="91425" anchor="t" anchorCtr="0"/>
          <a:lstStyle>
            <a:lvl1pPr lvl="0" rtl="0">
              <a:spcBef>
                <a:spcPts val="0"/>
              </a:spcBef>
              <a:buClr>
                <a:srgbClr val="FFFFFF"/>
              </a:buClr>
              <a:buSzPct val="100000"/>
              <a:defRPr sz="3600" baseline="0">
                <a:solidFill>
                  <a:srgbClr val="FFFFFF"/>
                </a:solidFill>
                <a:latin typeface="Calibri" panose="020F0502020204030204" pitchFamily="34" charset="0"/>
              </a:defRPr>
            </a:lvl1pPr>
            <a:lvl2pPr lvl="1" rtl="0">
              <a:spcBef>
                <a:spcPts val="0"/>
              </a:spcBef>
              <a:buClr>
                <a:srgbClr val="FFFFFF"/>
              </a:buClr>
              <a:buSzPct val="100000"/>
              <a:defRPr sz="3600">
                <a:solidFill>
                  <a:srgbClr val="FFFFFF"/>
                </a:solidFill>
              </a:defRPr>
            </a:lvl2pPr>
            <a:lvl3pPr lvl="2" rtl="0">
              <a:spcBef>
                <a:spcPts val="0"/>
              </a:spcBef>
              <a:buClr>
                <a:srgbClr val="FFFFFF"/>
              </a:buClr>
              <a:buSzPct val="100000"/>
              <a:defRPr sz="3600">
                <a:solidFill>
                  <a:srgbClr val="FFFFFF"/>
                </a:solidFill>
              </a:defRPr>
            </a:lvl3pPr>
            <a:lvl4pPr lvl="3" rtl="0">
              <a:spcBef>
                <a:spcPts val="0"/>
              </a:spcBef>
              <a:buClr>
                <a:srgbClr val="FFFFFF"/>
              </a:buClr>
              <a:buSzPct val="100000"/>
              <a:defRPr sz="3600">
                <a:solidFill>
                  <a:srgbClr val="FFFFFF"/>
                </a:solidFill>
              </a:defRPr>
            </a:lvl4pPr>
            <a:lvl5pPr lvl="4" rtl="0">
              <a:spcBef>
                <a:spcPts val="0"/>
              </a:spcBef>
              <a:buClr>
                <a:srgbClr val="FFFFFF"/>
              </a:buClr>
              <a:buSzPct val="100000"/>
              <a:defRPr sz="3600">
                <a:solidFill>
                  <a:srgbClr val="FFFFFF"/>
                </a:solidFill>
              </a:defRPr>
            </a:lvl5pPr>
            <a:lvl6pPr lvl="5" rtl="0">
              <a:spcBef>
                <a:spcPts val="0"/>
              </a:spcBef>
              <a:buClr>
                <a:srgbClr val="FFFFFF"/>
              </a:buClr>
              <a:buSzPct val="100000"/>
              <a:defRPr sz="3600">
                <a:solidFill>
                  <a:srgbClr val="FFFFFF"/>
                </a:solidFill>
              </a:defRPr>
            </a:lvl6pPr>
            <a:lvl7pPr lvl="6" rtl="0">
              <a:spcBef>
                <a:spcPts val="0"/>
              </a:spcBef>
              <a:buClr>
                <a:srgbClr val="FFFFFF"/>
              </a:buClr>
              <a:buSzPct val="100000"/>
              <a:defRPr sz="3600">
                <a:solidFill>
                  <a:srgbClr val="FFFFFF"/>
                </a:solidFill>
              </a:defRPr>
            </a:lvl7pPr>
            <a:lvl8pPr lvl="7" rtl="0">
              <a:spcBef>
                <a:spcPts val="0"/>
              </a:spcBef>
              <a:buClr>
                <a:srgbClr val="FFFFFF"/>
              </a:buClr>
              <a:buSzPct val="100000"/>
              <a:defRPr sz="3600">
                <a:solidFill>
                  <a:srgbClr val="FFFFFF"/>
                </a:solidFill>
              </a:defRPr>
            </a:lvl8pPr>
            <a:lvl9pPr lvl="8" rtl="0">
              <a:spcBef>
                <a:spcPts val="0"/>
              </a:spcBef>
              <a:buClr>
                <a:srgbClr val="FFFFFF"/>
              </a:buClr>
              <a:buSzPct val="100000"/>
              <a:defRPr sz="3600">
                <a:solidFill>
                  <a:srgbClr val="FFFFFF"/>
                </a:solidFill>
              </a:defRPr>
            </a:lvl9pPr>
          </a:lstStyle>
          <a:p>
            <a:r>
              <a:rPr lang="en-US" dirty="0" smtClean="0"/>
              <a:t>Discussion Items/Agenda</a:t>
            </a:r>
            <a:endParaRPr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5649" y="4463148"/>
            <a:ext cx="1096750" cy="476036"/>
          </a:xfrm>
          <a:prstGeom prst="rect">
            <a:avLst/>
          </a:prstGeom>
        </p:spPr>
      </p:pic>
      <p:sp>
        <p:nvSpPr>
          <p:cNvPr id="7" name="Text Placeholder 2"/>
          <p:cNvSpPr>
            <a:spLocks noGrp="1"/>
          </p:cNvSpPr>
          <p:nvPr>
            <p:ph type="body" sz="quarter" idx="10" hasCustomPrompt="1"/>
          </p:nvPr>
        </p:nvSpPr>
        <p:spPr>
          <a:xfrm>
            <a:off x="826350" y="1828799"/>
            <a:ext cx="5943600" cy="2106187"/>
          </a:xfrm>
        </p:spPr>
        <p:txBody>
          <a:bodyPr lIns="91440"/>
          <a:lstStyle>
            <a:lvl1pPr marL="231775" indent="-231775">
              <a:buClr>
                <a:srgbClr val="8FBE00"/>
              </a:buClr>
              <a:buFont typeface="Arial" panose="020B0604020202020204" pitchFamily="34" charset="0"/>
              <a:buChar char="•"/>
              <a:defRPr sz="2600">
                <a:solidFill>
                  <a:schemeClr val="bg1"/>
                </a:solidFill>
                <a:latin typeface="Calibri" panose="020F0502020204030204" pitchFamily="34" charset="0"/>
              </a:defRPr>
            </a:lvl1pPr>
            <a:lvl2pPr marL="461963" indent="-230188">
              <a:buClr>
                <a:srgbClr val="8FBE00"/>
              </a:buClr>
              <a:buFont typeface="Courier New" panose="02070309020205020404" pitchFamily="49" charset="0"/>
              <a:buChar char="o"/>
              <a:defRPr sz="2400">
                <a:solidFill>
                  <a:schemeClr val="bg1"/>
                </a:solidFill>
                <a:latin typeface="Calibri" panose="020F0502020204030204" pitchFamily="34" charset="0"/>
              </a:defRPr>
            </a:lvl2pPr>
            <a:lvl3pPr marL="461963" indent="171450">
              <a:buClr>
                <a:srgbClr val="8FBE00"/>
              </a:buClr>
              <a:tabLst>
                <a:tab pos="461963" algn="l"/>
              </a:tabLst>
              <a:defRPr sz="2000" baseline="0">
                <a:solidFill>
                  <a:schemeClr val="bg1"/>
                </a:solidFill>
                <a:latin typeface="+mn-lt"/>
              </a:defRPr>
            </a:lvl3pPr>
            <a:lvl4pPr marL="682625" indent="231775">
              <a:buClr>
                <a:srgbClr val="8FBE00"/>
              </a:buClr>
              <a:tabLst/>
              <a:defRPr sz="2000" baseline="0">
                <a:solidFill>
                  <a:schemeClr val="bg1"/>
                </a:solidFill>
                <a:latin typeface="+mn-lt"/>
              </a:defRPr>
            </a:lvl4pPr>
            <a:lvl5pPr>
              <a:buClr>
                <a:srgbClr val="8FBE00"/>
              </a:buClr>
              <a:defRPr>
                <a:latin typeface="+mn-lt"/>
              </a:defRPr>
            </a:lvl5pPr>
            <a:lvl9pPr>
              <a:buNone/>
              <a:defRPr/>
            </a:lvl9pPr>
          </a:lstStyle>
          <a:p>
            <a:pPr lvl="0"/>
            <a:r>
              <a:rPr lang="en-US" dirty="0" smtClean="0"/>
              <a:t>Intro to FFAR</a:t>
            </a:r>
          </a:p>
          <a:p>
            <a:pPr lvl="0"/>
            <a:r>
              <a:rPr lang="en-US" dirty="0" smtClean="0"/>
              <a:t>Current Programs</a:t>
            </a:r>
          </a:p>
          <a:p>
            <a:pPr lvl="0"/>
            <a:r>
              <a:rPr lang="en-US" dirty="0" err="1" smtClean="0"/>
              <a:t>Etc</a:t>
            </a:r>
            <a:endParaRPr lang="en-US" dirty="0" smtClean="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 1 column">
    <p:spTree>
      <p:nvGrpSpPr>
        <p:cNvPr id="1" name="Shape 21"/>
        <p:cNvGrpSpPr/>
        <p:nvPr/>
      </p:nvGrpSpPr>
      <p:grpSpPr>
        <a:xfrm>
          <a:off x="0" y="0"/>
          <a:ext cx="0" cy="0"/>
          <a:chOff x="0" y="0"/>
          <a:chExt cx="0" cy="0"/>
        </a:xfrm>
      </p:grpSpPr>
      <p:sp>
        <p:nvSpPr>
          <p:cNvPr id="22" name="Shape 22"/>
          <p:cNvSpPr txBox="1">
            <a:spLocks noGrp="1"/>
          </p:cNvSpPr>
          <p:nvPr>
            <p:ph type="title" hasCustomPrompt="1"/>
          </p:nvPr>
        </p:nvSpPr>
        <p:spPr>
          <a:xfrm>
            <a:off x="844425" y="422500"/>
            <a:ext cx="3226800" cy="857400"/>
          </a:xfrm>
          <a:prstGeom prst="rect">
            <a:avLst/>
          </a:prstGeom>
        </p:spPr>
        <p:txBody>
          <a:bodyPr lIns="91425" tIns="91425" rIns="91425" bIns="91425" anchor="t" anchorCtr="0"/>
          <a:lstStyle>
            <a:lvl1pPr lvl="0">
              <a:spcBef>
                <a:spcPts val="0"/>
              </a:spcBef>
              <a:defRPr>
                <a:latin typeface="+mj-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n-US" dirty="0" smtClean="0"/>
              <a:t>Heading</a:t>
            </a:r>
            <a:endParaRPr dirty="0"/>
          </a:p>
        </p:txBody>
      </p:sp>
      <p:sp>
        <p:nvSpPr>
          <p:cNvPr id="24" name="Shape 24"/>
          <p:cNvSpPr/>
          <p:nvPr/>
        </p:nvSpPr>
        <p:spPr>
          <a:xfrm>
            <a:off x="579000" y="579000"/>
            <a:ext cx="54300" cy="675599"/>
          </a:xfrm>
          <a:prstGeom prst="rect">
            <a:avLst/>
          </a:prstGeom>
          <a:solidFill>
            <a:srgbClr val="8FBE00"/>
          </a:solidFill>
          <a:ln>
            <a:noFill/>
          </a:ln>
        </p:spPr>
        <p:txBody>
          <a:bodyPr lIns="91425" tIns="91425" rIns="91425" bIns="91425" anchor="ctr" anchorCtr="0">
            <a:noAutofit/>
          </a:bodyPr>
          <a:lstStyle/>
          <a:p>
            <a:pPr lvl="0">
              <a:spcBef>
                <a:spcPts val="0"/>
              </a:spcBef>
              <a:buNone/>
            </a:pPr>
            <a:endParaRPr dirty="0"/>
          </a:p>
        </p:txBody>
      </p:sp>
      <p:sp>
        <p:nvSpPr>
          <p:cNvPr id="25" name="Shape 25"/>
          <p:cNvSpPr/>
          <p:nvPr/>
        </p:nvSpPr>
        <p:spPr>
          <a:xfrm>
            <a:off x="9089700" y="0"/>
            <a:ext cx="54300" cy="5143499"/>
          </a:xfrm>
          <a:prstGeom prst="rect">
            <a:avLst/>
          </a:prstGeom>
          <a:solidFill>
            <a:srgbClr val="8FBE00"/>
          </a:solidFill>
          <a:ln>
            <a:noFill/>
          </a:ln>
        </p:spPr>
        <p:txBody>
          <a:bodyPr lIns="91425" tIns="91425" rIns="91425" bIns="91425" anchor="ctr" anchorCtr="0">
            <a:noAutofit/>
          </a:bodyPr>
          <a:lstStyle/>
          <a:p>
            <a:pPr lvl="0">
              <a:spcBef>
                <a:spcPts val="0"/>
              </a:spcBef>
              <a:buNone/>
            </a:pPr>
            <a:endParaRPr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5649" y="4463148"/>
            <a:ext cx="1096750" cy="476036"/>
          </a:xfrm>
          <a:prstGeom prst="rect">
            <a:avLst/>
          </a:prstGeom>
        </p:spPr>
      </p:pic>
      <p:sp>
        <p:nvSpPr>
          <p:cNvPr id="3" name="Text Placeholder 2"/>
          <p:cNvSpPr>
            <a:spLocks noGrp="1"/>
          </p:cNvSpPr>
          <p:nvPr>
            <p:ph type="body" sz="quarter" idx="10" hasCustomPrompt="1"/>
          </p:nvPr>
        </p:nvSpPr>
        <p:spPr>
          <a:xfrm>
            <a:off x="844425" y="1738784"/>
            <a:ext cx="5943600" cy="3200400"/>
          </a:xfrm>
        </p:spPr>
        <p:txBody>
          <a:bodyPr lIns="91440"/>
          <a:lstStyle>
            <a:lvl1pPr marL="231775" indent="-231775">
              <a:buClr>
                <a:srgbClr val="8FBE00"/>
              </a:buClr>
              <a:buFont typeface="Arial" panose="020B0604020202020204" pitchFamily="34" charset="0"/>
              <a:buChar char="•"/>
              <a:defRPr sz="2600">
                <a:latin typeface="Calibri" panose="020F0502020204030204" pitchFamily="34" charset="0"/>
              </a:defRPr>
            </a:lvl1pPr>
            <a:lvl2pPr marL="461963" indent="-230188">
              <a:buClr>
                <a:srgbClr val="8FBE00"/>
              </a:buClr>
              <a:buFont typeface="Courier New" panose="02070309020205020404" pitchFamily="49" charset="0"/>
              <a:buChar char="o"/>
              <a:defRPr sz="2400">
                <a:latin typeface="Calibri" panose="020F0502020204030204" pitchFamily="34" charset="0"/>
              </a:defRPr>
            </a:lvl2pPr>
            <a:lvl3pPr marL="461963" indent="171450">
              <a:buClr>
                <a:srgbClr val="8FBE00"/>
              </a:buClr>
              <a:tabLst>
                <a:tab pos="461963" algn="l"/>
              </a:tabLst>
              <a:defRPr sz="2000" baseline="0">
                <a:latin typeface="+mn-lt"/>
              </a:defRPr>
            </a:lvl3pPr>
            <a:lvl4pPr marL="682625" indent="231775">
              <a:buClr>
                <a:srgbClr val="8FBE00"/>
              </a:buClr>
              <a:tabLst/>
              <a:defRPr sz="2000" baseline="0">
                <a:latin typeface="+mn-lt"/>
              </a:defRPr>
            </a:lvl4pPr>
            <a:lvl5pPr>
              <a:buClr>
                <a:srgbClr val="8FBE00"/>
              </a:buClr>
              <a:defRPr>
                <a:latin typeface="+mn-lt"/>
              </a:defRPr>
            </a:lvl5pPr>
            <a:lvl9pPr>
              <a:buNone/>
              <a:defRPr/>
            </a:lvl9pPr>
          </a:lstStyle>
          <a:p>
            <a:pPr lvl="0"/>
            <a:r>
              <a:rPr lang="en-US" dirty="0" smtClean="0"/>
              <a:t>First Level Bullet</a:t>
            </a:r>
          </a:p>
          <a:p>
            <a:pPr lvl="0"/>
            <a:r>
              <a:rPr lang="en-US" dirty="0" smtClean="0"/>
              <a:t>First Level Bullet</a:t>
            </a:r>
          </a:p>
          <a:p>
            <a:pPr lvl="1"/>
            <a:r>
              <a:rPr lang="en-US" dirty="0" smtClean="0"/>
              <a:t>Second Level</a:t>
            </a:r>
          </a:p>
          <a:p>
            <a:pPr lvl="2"/>
            <a:r>
              <a:rPr lang="en-US" dirty="0" smtClean="0"/>
              <a:t>Third level</a:t>
            </a:r>
          </a:p>
          <a:p>
            <a:pPr lvl="3"/>
            <a:r>
              <a:rPr lang="en-US" dirty="0" smtClean="0"/>
              <a:t>Fourth level</a:t>
            </a:r>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 2 columns">
    <p:spTree>
      <p:nvGrpSpPr>
        <p:cNvPr id="1" name="Shape 26"/>
        <p:cNvGrpSpPr/>
        <p:nvPr/>
      </p:nvGrpSpPr>
      <p:grpSpPr>
        <a:xfrm>
          <a:off x="0" y="0"/>
          <a:ext cx="0" cy="0"/>
          <a:chOff x="0" y="0"/>
          <a:chExt cx="0" cy="0"/>
        </a:xfrm>
      </p:grpSpPr>
      <p:sp>
        <p:nvSpPr>
          <p:cNvPr id="27" name="Shape 27"/>
          <p:cNvSpPr txBox="1">
            <a:spLocks noGrp="1"/>
          </p:cNvSpPr>
          <p:nvPr>
            <p:ph type="title" hasCustomPrompt="1"/>
          </p:nvPr>
        </p:nvSpPr>
        <p:spPr>
          <a:xfrm>
            <a:off x="844425" y="422500"/>
            <a:ext cx="3226800" cy="857400"/>
          </a:xfrm>
          <a:prstGeom prst="rect">
            <a:avLst/>
          </a:prstGeom>
        </p:spPr>
        <p:txBody>
          <a:bodyPr lIns="91425" tIns="91425" rIns="91425" bIns="91425" anchor="t" anchorCtr="0"/>
          <a:lstStyle>
            <a:lvl1pPr lvl="0">
              <a:spcBef>
                <a:spcPts val="0"/>
              </a:spcBef>
              <a:defRPr sz="3200">
                <a:latin typeface="+mj-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n-US" dirty="0" smtClean="0"/>
              <a:t>Two column slide</a:t>
            </a:r>
            <a:endParaRPr dirty="0"/>
          </a:p>
        </p:txBody>
      </p:sp>
      <p:sp>
        <p:nvSpPr>
          <p:cNvPr id="30" name="Shape 30"/>
          <p:cNvSpPr/>
          <p:nvPr/>
        </p:nvSpPr>
        <p:spPr>
          <a:xfrm>
            <a:off x="579000" y="579000"/>
            <a:ext cx="54300" cy="675599"/>
          </a:xfrm>
          <a:prstGeom prst="rect">
            <a:avLst/>
          </a:prstGeom>
          <a:solidFill>
            <a:srgbClr val="8FBE00"/>
          </a:solidFill>
          <a:ln>
            <a:noFill/>
          </a:ln>
        </p:spPr>
        <p:txBody>
          <a:bodyPr lIns="91425" tIns="91425" rIns="91425" bIns="91425" anchor="ctr" anchorCtr="0">
            <a:noAutofit/>
          </a:bodyPr>
          <a:lstStyle/>
          <a:p>
            <a:pPr lvl="0">
              <a:spcBef>
                <a:spcPts val="0"/>
              </a:spcBef>
              <a:buNone/>
            </a:pPr>
            <a:endParaRPr dirty="0"/>
          </a:p>
        </p:txBody>
      </p:sp>
      <p:sp>
        <p:nvSpPr>
          <p:cNvPr id="31" name="Shape 31"/>
          <p:cNvSpPr/>
          <p:nvPr/>
        </p:nvSpPr>
        <p:spPr>
          <a:xfrm>
            <a:off x="9089700" y="0"/>
            <a:ext cx="54300" cy="5143499"/>
          </a:xfrm>
          <a:prstGeom prst="rect">
            <a:avLst/>
          </a:prstGeom>
          <a:solidFill>
            <a:srgbClr val="8FBE00"/>
          </a:solidFill>
          <a:ln>
            <a:noFill/>
          </a:ln>
        </p:spPr>
        <p:txBody>
          <a:bodyPr lIns="91425" tIns="91425" rIns="91425" bIns="91425" anchor="ctr" anchorCtr="0">
            <a:noAutofit/>
          </a:bodyPr>
          <a:lstStyle/>
          <a:p>
            <a:pPr lvl="0">
              <a:spcBef>
                <a:spcPts val="0"/>
              </a:spcBef>
              <a:buNone/>
            </a:pPr>
            <a:endParaRPr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5649" y="4463148"/>
            <a:ext cx="1096750" cy="476036"/>
          </a:xfrm>
          <a:prstGeom prst="rect">
            <a:avLst/>
          </a:prstGeom>
        </p:spPr>
      </p:pic>
      <p:sp>
        <p:nvSpPr>
          <p:cNvPr id="9" name="Text Placeholder 2"/>
          <p:cNvSpPr>
            <a:spLocks noGrp="1"/>
          </p:cNvSpPr>
          <p:nvPr>
            <p:ph type="body" sz="quarter" idx="11" hasCustomPrompt="1"/>
          </p:nvPr>
        </p:nvSpPr>
        <p:spPr>
          <a:xfrm>
            <a:off x="844425" y="1738784"/>
            <a:ext cx="3383280" cy="3200400"/>
          </a:xfrm>
        </p:spPr>
        <p:txBody>
          <a:bodyPr lIns="91440"/>
          <a:lstStyle>
            <a:lvl1pPr marL="231775" indent="-231775">
              <a:buClr>
                <a:srgbClr val="8FBE00"/>
              </a:buClr>
              <a:buFont typeface="Arial" panose="020B0604020202020204" pitchFamily="34" charset="0"/>
              <a:buChar char="•"/>
              <a:defRPr sz="2600">
                <a:latin typeface="Calibri" panose="020F0502020204030204" pitchFamily="34" charset="0"/>
              </a:defRPr>
            </a:lvl1pPr>
            <a:lvl2pPr marL="461963" indent="-230188">
              <a:buClr>
                <a:srgbClr val="8FBE00"/>
              </a:buClr>
              <a:buFont typeface="Courier New" panose="02070309020205020404" pitchFamily="49" charset="0"/>
              <a:buChar char="o"/>
              <a:defRPr sz="2400">
                <a:latin typeface="Calibri" panose="020F0502020204030204" pitchFamily="34" charset="0"/>
              </a:defRPr>
            </a:lvl2pPr>
            <a:lvl3pPr marL="461963" indent="171450">
              <a:buClr>
                <a:srgbClr val="8FBE00"/>
              </a:buClr>
              <a:tabLst>
                <a:tab pos="461963" algn="l"/>
              </a:tabLst>
              <a:defRPr sz="2000" baseline="0">
                <a:latin typeface="+mn-lt"/>
              </a:defRPr>
            </a:lvl3pPr>
            <a:lvl4pPr marL="682625" indent="231775">
              <a:buClr>
                <a:srgbClr val="8FBE00"/>
              </a:buClr>
              <a:tabLst/>
              <a:defRPr sz="2000" baseline="0">
                <a:latin typeface="+mn-lt"/>
              </a:defRPr>
            </a:lvl4pPr>
            <a:lvl5pPr>
              <a:buClr>
                <a:srgbClr val="8FBE00"/>
              </a:buClr>
              <a:defRPr>
                <a:latin typeface="+mn-lt"/>
              </a:defRPr>
            </a:lvl5pPr>
            <a:lvl9pPr>
              <a:buNone/>
              <a:defRPr/>
            </a:lvl9pPr>
          </a:lstStyle>
          <a:p>
            <a:pPr lvl="0"/>
            <a:r>
              <a:rPr lang="en-US" dirty="0" smtClean="0"/>
              <a:t>First Level Bullet</a:t>
            </a:r>
          </a:p>
          <a:p>
            <a:pPr lvl="0"/>
            <a:r>
              <a:rPr lang="en-US" dirty="0" smtClean="0"/>
              <a:t>First Level Bullet</a:t>
            </a:r>
          </a:p>
          <a:p>
            <a:pPr lvl="1"/>
            <a:r>
              <a:rPr lang="en-US" dirty="0" smtClean="0"/>
              <a:t>Second Level</a:t>
            </a:r>
          </a:p>
          <a:p>
            <a:pPr lvl="2"/>
            <a:r>
              <a:rPr lang="en-US" dirty="0" smtClean="0"/>
              <a:t>Third level</a:t>
            </a:r>
          </a:p>
          <a:p>
            <a:pPr lvl="3"/>
            <a:r>
              <a:rPr lang="en-US" dirty="0" smtClean="0"/>
              <a:t>Fourth level</a:t>
            </a:r>
          </a:p>
        </p:txBody>
      </p:sp>
      <p:sp>
        <p:nvSpPr>
          <p:cNvPr id="10" name="Text Placeholder 2"/>
          <p:cNvSpPr>
            <a:spLocks noGrp="1"/>
          </p:cNvSpPr>
          <p:nvPr>
            <p:ph type="body" sz="quarter" idx="10" hasCustomPrompt="1"/>
          </p:nvPr>
        </p:nvSpPr>
        <p:spPr>
          <a:xfrm>
            <a:off x="4401542" y="1738784"/>
            <a:ext cx="3383280" cy="3200400"/>
          </a:xfrm>
        </p:spPr>
        <p:txBody>
          <a:bodyPr lIns="91440"/>
          <a:lstStyle>
            <a:lvl1pPr marL="231775" indent="-231775">
              <a:buClr>
                <a:srgbClr val="8FBE00"/>
              </a:buClr>
              <a:buFont typeface="Arial" panose="020B0604020202020204" pitchFamily="34" charset="0"/>
              <a:buChar char="•"/>
              <a:defRPr sz="2600">
                <a:latin typeface="Calibri" panose="020F0502020204030204" pitchFamily="34" charset="0"/>
              </a:defRPr>
            </a:lvl1pPr>
            <a:lvl2pPr marL="461963" indent="-230188">
              <a:buClr>
                <a:srgbClr val="8FBE00"/>
              </a:buClr>
              <a:buFont typeface="Courier New" panose="02070309020205020404" pitchFamily="49" charset="0"/>
              <a:buChar char="o"/>
              <a:defRPr sz="2400">
                <a:latin typeface="Calibri" panose="020F0502020204030204" pitchFamily="34" charset="0"/>
              </a:defRPr>
            </a:lvl2pPr>
            <a:lvl3pPr marL="461963" indent="171450">
              <a:buClr>
                <a:srgbClr val="8FBE00"/>
              </a:buClr>
              <a:tabLst>
                <a:tab pos="461963" algn="l"/>
              </a:tabLst>
              <a:defRPr sz="2000" baseline="0">
                <a:latin typeface="+mn-lt"/>
              </a:defRPr>
            </a:lvl3pPr>
            <a:lvl4pPr marL="682625" indent="231775">
              <a:buClr>
                <a:srgbClr val="8FBE00"/>
              </a:buClr>
              <a:tabLst/>
              <a:defRPr sz="2000" baseline="0">
                <a:latin typeface="+mn-lt"/>
              </a:defRPr>
            </a:lvl4pPr>
            <a:lvl5pPr>
              <a:buClr>
                <a:srgbClr val="8FBE00"/>
              </a:buClr>
              <a:defRPr>
                <a:latin typeface="+mn-lt"/>
              </a:defRPr>
            </a:lvl5pPr>
            <a:lvl9pPr>
              <a:buNone/>
              <a:defRPr/>
            </a:lvl9pPr>
          </a:lstStyle>
          <a:p>
            <a:pPr lvl="0"/>
            <a:r>
              <a:rPr lang="en-US" dirty="0" smtClean="0"/>
              <a:t>First Level Bullet</a:t>
            </a:r>
          </a:p>
          <a:p>
            <a:pPr lvl="0"/>
            <a:r>
              <a:rPr lang="en-US" dirty="0" smtClean="0"/>
              <a:t>First Level Bullet</a:t>
            </a:r>
          </a:p>
          <a:p>
            <a:pPr lvl="1"/>
            <a:r>
              <a:rPr lang="en-US" dirty="0" smtClean="0"/>
              <a:t>Second Level</a:t>
            </a:r>
          </a:p>
          <a:p>
            <a:pPr lvl="2"/>
            <a:r>
              <a:rPr lang="en-US" dirty="0" smtClean="0"/>
              <a:t>Third level</a:t>
            </a:r>
          </a:p>
          <a:p>
            <a:pPr lvl="3"/>
            <a:r>
              <a:rPr lang="en-US" dirty="0" smtClean="0"/>
              <a:t>Fourth level</a:t>
            </a:r>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cSld name="Title only half">
    <p:spTree>
      <p:nvGrpSpPr>
        <p:cNvPr id="1" name="Shape 47"/>
        <p:cNvGrpSpPr/>
        <p:nvPr/>
      </p:nvGrpSpPr>
      <p:grpSpPr>
        <a:xfrm>
          <a:off x="0" y="0"/>
          <a:ext cx="0" cy="0"/>
          <a:chOff x="0" y="0"/>
          <a:chExt cx="0" cy="0"/>
        </a:xfrm>
      </p:grpSpPr>
      <p:sp>
        <p:nvSpPr>
          <p:cNvPr id="48" name="Shape 48"/>
          <p:cNvSpPr/>
          <p:nvPr/>
        </p:nvSpPr>
        <p:spPr>
          <a:xfrm>
            <a:off x="0" y="0"/>
            <a:ext cx="4578000" cy="5143499"/>
          </a:xfrm>
          <a:prstGeom prst="rect">
            <a:avLst/>
          </a:prstGeom>
          <a:solidFill>
            <a:srgbClr val="00A8C6"/>
          </a:solidFill>
          <a:ln>
            <a:noFill/>
          </a:ln>
        </p:spPr>
        <p:txBody>
          <a:bodyPr lIns="91425" tIns="91425" rIns="91425" bIns="91425" anchor="ctr" anchorCtr="0">
            <a:noAutofit/>
          </a:bodyPr>
          <a:lstStyle/>
          <a:p>
            <a:pPr lvl="0">
              <a:spcBef>
                <a:spcPts val="0"/>
              </a:spcBef>
              <a:buNone/>
            </a:pPr>
            <a:endParaRPr dirty="0"/>
          </a:p>
        </p:txBody>
      </p:sp>
      <p:sp>
        <p:nvSpPr>
          <p:cNvPr id="49" name="Shape 49"/>
          <p:cNvSpPr txBox="1">
            <a:spLocks noGrp="1"/>
          </p:cNvSpPr>
          <p:nvPr>
            <p:ph type="title" hasCustomPrompt="1"/>
          </p:nvPr>
        </p:nvSpPr>
        <p:spPr>
          <a:xfrm>
            <a:off x="844425" y="422500"/>
            <a:ext cx="3226800" cy="857400"/>
          </a:xfrm>
          <a:prstGeom prst="rect">
            <a:avLst/>
          </a:prstGeom>
        </p:spPr>
        <p:txBody>
          <a:bodyPr lIns="91425" tIns="91425" rIns="91425" bIns="91425" anchor="t" anchorCtr="0"/>
          <a:lstStyle>
            <a:lvl1pPr lvl="0" rtl="0">
              <a:spcBef>
                <a:spcPts val="0"/>
              </a:spcBef>
              <a:buClr>
                <a:srgbClr val="FFFFFF"/>
              </a:buClr>
              <a:defRPr sz="3200">
                <a:solidFill>
                  <a:srgbClr val="FFFFFF"/>
                </a:solidFill>
                <a:latin typeface="Calibri" panose="020F0502020204030204" pitchFamily="34" charset="0"/>
              </a:defRPr>
            </a:lvl1pPr>
            <a:lvl2pPr lvl="1" rtl="0">
              <a:spcBef>
                <a:spcPts val="0"/>
              </a:spcBef>
              <a:buClr>
                <a:srgbClr val="FFFFFF"/>
              </a:buClr>
              <a:defRPr>
                <a:solidFill>
                  <a:srgbClr val="FFFFFF"/>
                </a:solidFill>
              </a:defRPr>
            </a:lvl2pPr>
            <a:lvl3pPr lvl="2" rtl="0">
              <a:spcBef>
                <a:spcPts val="0"/>
              </a:spcBef>
              <a:buClr>
                <a:srgbClr val="FFFFFF"/>
              </a:buClr>
              <a:defRPr>
                <a:solidFill>
                  <a:srgbClr val="FFFFFF"/>
                </a:solidFill>
              </a:defRPr>
            </a:lvl3pPr>
            <a:lvl4pPr lvl="3" rtl="0">
              <a:spcBef>
                <a:spcPts val="0"/>
              </a:spcBef>
              <a:buClr>
                <a:srgbClr val="FFFFFF"/>
              </a:buClr>
              <a:defRPr>
                <a:solidFill>
                  <a:srgbClr val="FFFFFF"/>
                </a:solidFill>
              </a:defRPr>
            </a:lvl4pPr>
            <a:lvl5pPr lvl="4" rtl="0">
              <a:spcBef>
                <a:spcPts val="0"/>
              </a:spcBef>
              <a:buClr>
                <a:srgbClr val="FFFFFF"/>
              </a:buClr>
              <a:defRPr>
                <a:solidFill>
                  <a:srgbClr val="FFFFFF"/>
                </a:solidFill>
              </a:defRPr>
            </a:lvl5pPr>
            <a:lvl6pPr lvl="5" rtl="0">
              <a:spcBef>
                <a:spcPts val="0"/>
              </a:spcBef>
              <a:buClr>
                <a:srgbClr val="FFFFFF"/>
              </a:buClr>
              <a:defRPr>
                <a:solidFill>
                  <a:srgbClr val="FFFFFF"/>
                </a:solidFill>
              </a:defRPr>
            </a:lvl6pPr>
            <a:lvl7pPr lvl="6" rtl="0">
              <a:spcBef>
                <a:spcPts val="0"/>
              </a:spcBef>
              <a:buClr>
                <a:srgbClr val="FFFFFF"/>
              </a:buClr>
              <a:defRPr>
                <a:solidFill>
                  <a:srgbClr val="FFFFFF"/>
                </a:solidFill>
              </a:defRPr>
            </a:lvl7pPr>
            <a:lvl8pPr lvl="7" rtl="0">
              <a:spcBef>
                <a:spcPts val="0"/>
              </a:spcBef>
              <a:buClr>
                <a:srgbClr val="FFFFFF"/>
              </a:buClr>
              <a:defRPr>
                <a:solidFill>
                  <a:srgbClr val="FFFFFF"/>
                </a:solidFill>
              </a:defRPr>
            </a:lvl8pPr>
            <a:lvl9pPr lvl="8" rtl="0">
              <a:spcBef>
                <a:spcPts val="0"/>
              </a:spcBef>
              <a:buClr>
                <a:srgbClr val="FFFFFF"/>
              </a:buClr>
              <a:defRPr>
                <a:solidFill>
                  <a:srgbClr val="FFFFFF"/>
                </a:solidFill>
              </a:defRPr>
            </a:lvl9pPr>
          </a:lstStyle>
          <a:p>
            <a:r>
              <a:rPr lang="en-US" dirty="0" smtClean="0"/>
              <a:t>Heading</a:t>
            </a:r>
            <a:endParaRPr dirty="0"/>
          </a:p>
        </p:txBody>
      </p:sp>
      <p:sp>
        <p:nvSpPr>
          <p:cNvPr id="50" name="Shape 50"/>
          <p:cNvSpPr/>
          <p:nvPr/>
        </p:nvSpPr>
        <p:spPr>
          <a:xfrm>
            <a:off x="579000" y="579000"/>
            <a:ext cx="54300" cy="675599"/>
          </a:xfrm>
          <a:prstGeom prst="rect">
            <a:avLst/>
          </a:prstGeom>
          <a:solidFill>
            <a:srgbClr val="FFFFFF"/>
          </a:solidFill>
          <a:ln>
            <a:noFill/>
          </a:ln>
        </p:spPr>
        <p:txBody>
          <a:bodyPr lIns="91425" tIns="91425" rIns="91425" bIns="91425" anchor="ctr" anchorCtr="0">
            <a:noAutofit/>
          </a:bodyPr>
          <a:lstStyle/>
          <a:p>
            <a:pPr lvl="0" rtl="0">
              <a:spcBef>
                <a:spcPts val="0"/>
              </a:spcBef>
              <a:buNone/>
            </a:pPr>
            <a:endParaRPr dirty="0">
              <a:solidFill>
                <a:srgbClr val="FFFFFF"/>
              </a:solidFill>
            </a:endParaRPr>
          </a:p>
        </p:txBody>
      </p:sp>
      <p:sp>
        <p:nvSpPr>
          <p:cNvPr id="51" name="Shape 51"/>
          <p:cNvSpPr/>
          <p:nvPr/>
        </p:nvSpPr>
        <p:spPr>
          <a:xfrm>
            <a:off x="9089700" y="0"/>
            <a:ext cx="54300" cy="5143499"/>
          </a:xfrm>
          <a:prstGeom prst="rect">
            <a:avLst/>
          </a:prstGeom>
          <a:solidFill>
            <a:srgbClr val="8FBE00"/>
          </a:solidFill>
          <a:ln>
            <a:noFill/>
          </a:ln>
        </p:spPr>
        <p:txBody>
          <a:bodyPr lIns="91425" tIns="91425" rIns="91425" bIns="91425" anchor="ctr" anchorCtr="0">
            <a:noAutofit/>
          </a:bodyPr>
          <a:lstStyle/>
          <a:p>
            <a:pPr lvl="0">
              <a:spcBef>
                <a:spcPts val="0"/>
              </a:spcBef>
              <a:buNone/>
            </a:pPr>
            <a:endParaRPr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5649" y="4463148"/>
            <a:ext cx="1096750" cy="476036"/>
          </a:xfrm>
          <a:prstGeom prst="rect">
            <a:avLst/>
          </a:prstGeom>
        </p:spPr>
      </p:pic>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Image background">
    <p:spTree>
      <p:nvGrpSpPr>
        <p:cNvPr id="1" name="Shape 52"/>
        <p:cNvGrpSpPr/>
        <p:nvPr/>
      </p:nvGrpSpPr>
      <p:grpSpPr>
        <a:xfrm>
          <a:off x="0" y="0"/>
          <a:ext cx="0" cy="0"/>
          <a:chOff x="0" y="0"/>
          <a:chExt cx="0" cy="0"/>
        </a:xfrm>
      </p:grpSpPr>
      <p:sp>
        <p:nvSpPr>
          <p:cNvPr id="53" name="Shape 53"/>
          <p:cNvSpPr/>
          <p:nvPr/>
        </p:nvSpPr>
        <p:spPr>
          <a:xfrm>
            <a:off x="0" y="0"/>
            <a:ext cx="2291999" cy="5143499"/>
          </a:xfrm>
          <a:prstGeom prst="rect">
            <a:avLst/>
          </a:prstGeom>
          <a:solidFill>
            <a:srgbClr val="8FBE00">
              <a:alpha val="81920"/>
            </a:srgbClr>
          </a:solidFill>
          <a:ln>
            <a:noFill/>
          </a:ln>
        </p:spPr>
        <p:txBody>
          <a:bodyPr lIns="91425" tIns="91425" rIns="91425" bIns="91425" anchor="ctr" anchorCtr="0">
            <a:noAutofit/>
          </a:bodyPr>
          <a:lstStyle/>
          <a:p>
            <a:pPr lvl="0">
              <a:spcBef>
                <a:spcPts val="0"/>
              </a:spcBef>
              <a:buNone/>
            </a:pPr>
            <a:endParaRPr dirty="0"/>
          </a:p>
        </p:txBody>
      </p:sp>
      <p:sp>
        <p:nvSpPr>
          <p:cNvPr id="3" name="Shape 22"/>
          <p:cNvSpPr txBox="1">
            <a:spLocks noGrp="1"/>
          </p:cNvSpPr>
          <p:nvPr>
            <p:ph type="title" hasCustomPrompt="1"/>
          </p:nvPr>
        </p:nvSpPr>
        <p:spPr>
          <a:xfrm>
            <a:off x="2475517" y="422500"/>
            <a:ext cx="3226800" cy="857400"/>
          </a:xfrm>
          <a:prstGeom prst="rect">
            <a:avLst/>
          </a:prstGeom>
        </p:spPr>
        <p:txBody>
          <a:bodyPr lIns="91425" tIns="91425" rIns="91425" bIns="91425" anchor="t" anchorCtr="0"/>
          <a:lstStyle>
            <a:lvl1pPr lvl="0">
              <a:spcBef>
                <a:spcPts val="0"/>
              </a:spcBef>
              <a:defRPr>
                <a:latin typeface="Calibri" panose="020F0502020204030204" pitchFamily="34" charset="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n-US" dirty="0" smtClean="0"/>
              <a:t>Heading</a:t>
            </a:r>
            <a:endParaRPr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5649" y="4463148"/>
            <a:ext cx="1096750" cy="476036"/>
          </a:xfrm>
          <a:prstGeom prst="rect">
            <a:avLst/>
          </a:prstGeom>
        </p:spPr>
      </p:pic>
      <p:sp>
        <p:nvSpPr>
          <p:cNvPr id="6" name="Text Placeholder 2"/>
          <p:cNvSpPr>
            <a:spLocks noGrp="1"/>
          </p:cNvSpPr>
          <p:nvPr>
            <p:ph type="body" sz="quarter" idx="10" hasCustomPrompt="1"/>
          </p:nvPr>
        </p:nvSpPr>
        <p:spPr>
          <a:xfrm>
            <a:off x="2475517" y="1500766"/>
            <a:ext cx="5943600" cy="3200400"/>
          </a:xfrm>
        </p:spPr>
        <p:txBody>
          <a:bodyPr lIns="91440"/>
          <a:lstStyle>
            <a:lvl1pPr marL="231775" indent="-231775">
              <a:buClr>
                <a:srgbClr val="8FBE00"/>
              </a:buClr>
              <a:buFont typeface="Arial" panose="020B0604020202020204" pitchFamily="34" charset="0"/>
              <a:buChar char="•"/>
              <a:defRPr sz="2600">
                <a:latin typeface="Calibri" panose="020F0502020204030204" pitchFamily="34" charset="0"/>
              </a:defRPr>
            </a:lvl1pPr>
            <a:lvl2pPr marL="461963" indent="-230188">
              <a:buClr>
                <a:srgbClr val="8FBE00"/>
              </a:buClr>
              <a:buFont typeface="Courier New" panose="02070309020205020404" pitchFamily="49" charset="0"/>
              <a:buChar char="o"/>
              <a:defRPr sz="2400">
                <a:latin typeface="Calibri" panose="020F0502020204030204" pitchFamily="34" charset="0"/>
              </a:defRPr>
            </a:lvl2pPr>
            <a:lvl3pPr marL="461963" indent="171450">
              <a:buClr>
                <a:srgbClr val="8FBE00"/>
              </a:buClr>
              <a:tabLst>
                <a:tab pos="461963" algn="l"/>
              </a:tabLst>
              <a:defRPr sz="2000" baseline="0">
                <a:latin typeface="+mn-lt"/>
              </a:defRPr>
            </a:lvl3pPr>
            <a:lvl4pPr marL="682625" indent="231775">
              <a:buClr>
                <a:srgbClr val="8FBE00"/>
              </a:buClr>
              <a:tabLst/>
              <a:defRPr sz="2000" baseline="0">
                <a:latin typeface="+mn-lt"/>
              </a:defRPr>
            </a:lvl4pPr>
            <a:lvl5pPr>
              <a:buClr>
                <a:srgbClr val="8FBE00"/>
              </a:buClr>
              <a:defRPr>
                <a:latin typeface="+mn-lt"/>
              </a:defRPr>
            </a:lvl5pPr>
            <a:lvl9pPr>
              <a:buNone/>
              <a:defRPr/>
            </a:lvl9pPr>
          </a:lstStyle>
          <a:p>
            <a:pPr lvl="0"/>
            <a:r>
              <a:rPr lang="en-US" dirty="0" smtClean="0"/>
              <a:t>First Level Bullet</a:t>
            </a:r>
          </a:p>
          <a:p>
            <a:pPr lvl="0"/>
            <a:r>
              <a:rPr lang="en-US" dirty="0" smtClean="0"/>
              <a:t>First Level Bullet</a:t>
            </a:r>
          </a:p>
          <a:p>
            <a:pPr lvl="1"/>
            <a:r>
              <a:rPr lang="en-US" dirty="0" smtClean="0"/>
              <a:t>Second Level</a:t>
            </a:r>
          </a:p>
          <a:p>
            <a:pPr lvl="2"/>
            <a:r>
              <a:rPr lang="en-US" dirty="0" smtClean="0"/>
              <a:t>Third level</a:t>
            </a:r>
          </a:p>
          <a:p>
            <a:pPr lvl="3"/>
            <a:r>
              <a:rPr lang="en-US" dirty="0" smtClean="0"/>
              <a:t>Fourth level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Blank color">
    <p:spTree>
      <p:nvGrpSpPr>
        <p:cNvPr id="1" name="Shape 60"/>
        <p:cNvGrpSpPr/>
        <p:nvPr/>
      </p:nvGrpSpPr>
      <p:grpSpPr>
        <a:xfrm>
          <a:off x="0" y="0"/>
          <a:ext cx="0" cy="0"/>
          <a:chOff x="0" y="0"/>
          <a:chExt cx="0" cy="0"/>
        </a:xfrm>
      </p:grpSpPr>
      <p:sp>
        <p:nvSpPr>
          <p:cNvPr id="61" name="Shape 61"/>
          <p:cNvSpPr/>
          <p:nvPr/>
        </p:nvSpPr>
        <p:spPr>
          <a:xfrm>
            <a:off x="0" y="0"/>
            <a:ext cx="9144000" cy="2593499"/>
          </a:xfrm>
          <a:prstGeom prst="rect">
            <a:avLst/>
          </a:prstGeom>
          <a:solidFill>
            <a:srgbClr val="8FBE00"/>
          </a:solidFill>
          <a:ln>
            <a:noFill/>
          </a:ln>
        </p:spPr>
        <p:txBody>
          <a:bodyPr lIns="91425" tIns="91425" rIns="91425" bIns="91425" anchor="ctr" anchorCtr="0">
            <a:noAutofit/>
          </a:bodyPr>
          <a:lstStyle/>
          <a:p>
            <a:pPr lvl="0">
              <a:spcBef>
                <a:spcPts val="0"/>
              </a:spcBef>
              <a:buNone/>
            </a:pPr>
            <a:endParaRPr dirty="0"/>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5649" y="4463148"/>
            <a:ext cx="1096750" cy="476036"/>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844425" y="422500"/>
            <a:ext cx="3226800" cy="857400"/>
          </a:xfrm>
          <a:prstGeom prst="rect">
            <a:avLst/>
          </a:prstGeom>
          <a:noFill/>
          <a:ln>
            <a:noFill/>
          </a:ln>
        </p:spPr>
        <p:txBody>
          <a:bodyPr lIns="91425" tIns="91425" rIns="91425" bIns="91425" anchor="t" anchorCtr="0"/>
          <a:lstStyle>
            <a:lvl1pPr lvl="0">
              <a:spcBef>
                <a:spcPts val="0"/>
              </a:spcBef>
              <a:buSzPct val="100000"/>
              <a:buFont typeface="Titillium Web"/>
              <a:buNone/>
              <a:defRPr sz="2600" b="1">
                <a:latin typeface="Titillium Web"/>
                <a:ea typeface="Titillium Web"/>
                <a:cs typeface="Titillium Web"/>
                <a:sym typeface="Titillium Web"/>
              </a:defRPr>
            </a:lvl1pPr>
            <a:lvl2pPr lvl="1">
              <a:spcBef>
                <a:spcPts val="0"/>
              </a:spcBef>
              <a:buSzPct val="100000"/>
              <a:buFont typeface="Titillium Web"/>
              <a:buNone/>
              <a:defRPr sz="2600" b="1">
                <a:latin typeface="Titillium Web"/>
                <a:ea typeface="Titillium Web"/>
                <a:cs typeface="Titillium Web"/>
                <a:sym typeface="Titillium Web"/>
              </a:defRPr>
            </a:lvl2pPr>
            <a:lvl3pPr lvl="2">
              <a:spcBef>
                <a:spcPts val="0"/>
              </a:spcBef>
              <a:buSzPct val="100000"/>
              <a:buFont typeface="Titillium Web"/>
              <a:buNone/>
              <a:defRPr sz="2600" b="1">
                <a:latin typeface="Titillium Web"/>
                <a:ea typeface="Titillium Web"/>
                <a:cs typeface="Titillium Web"/>
                <a:sym typeface="Titillium Web"/>
              </a:defRPr>
            </a:lvl3pPr>
            <a:lvl4pPr lvl="3">
              <a:spcBef>
                <a:spcPts val="0"/>
              </a:spcBef>
              <a:buSzPct val="100000"/>
              <a:buFont typeface="Titillium Web"/>
              <a:buNone/>
              <a:defRPr sz="2600" b="1">
                <a:latin typeface="Titillium Web"/>
                <a:ea typeface="Titillium Web"/>
                <a:cs typeface="Titillium Web"/>
                <a:sym typeface="Titillium Web"/>
              </a:defRPr>
            </a:lvl4pPr>
            <a:lvl5pPr lvl="4">
              <a:spcBef>
                <a:spcPts val="0"/>
              </a:spcBef>
              <a:buSzPct val="100000"/>
              <a:buFont typeface="Titillium Web"/>
              <a:buNone/>
              <a:defRPr sz="2600" b="1">
                <a:latin typeface="Titillium Web"/>
                <a:ea typeface="Titillium Web"/>
                <a:cs typeface="Titillium Web"/>
                <a:sym typeface="Titillium Web"/>
              </a:defRPr>
            </a:lvl5pPr>
            <a:lvl6pPr lvl="5">
              <a:spcBef>
                <a:spcPts val="0"/>
              </a:spcBef>
              <a:buSzPct val="100000"/>
              <a:buFont typeface="Titillium Web"/>
              <a:buNone/>
              <a:defRPr sz="2600" b="1">
                <a:latin typeface="Titillium Web"/>
                <a:ea typeface="Titillium Web"/>
                <a:cs typeface="Titillium Web"/>
                <a:sym typeface="Titillium Web"/>
              </a:defRPr>
            </a:lvl6pPr>
            <a:lvl7pPr lvl="6">
              <a:spcBef>
                <a:spcPts val="0"/>
              </a:spcBef>
              <a:buSzPct val="100000"/>
              <a:buFont typeface="Titillium Web"/>
              <a:buNone/>
              <a:defRPr sz="2600" b="1">
                <a:latin typeface="Titillium Web"/>
                <a:ea typeface="Titillium Web"/>
                <a:cs typeface="Titillium Web"/>
                <a:sym typeface="Titillium Web"/>
              </a:defRPr>
            </a:lvl7pPr>
            <a:lvl8pPr lvl="7">
              <a:spcBef>
                <a:spcPts val="0"/>
              </a:spcBef>
              <a:buSzPct val="100000"/>
              <a:buFont typeface="Titillium Web"/>
              <a:buNone/>
              <a:defRPr sz="2600" b="1">
                <a:latin typeface="Titillium Web"/>
                <a:ea typeface="Titillium Web"/>
                <a:cs typeface="Titillium Web"/>
                <a:sym typeface="Titillium Web"/>
              </a:defRPr>
            </a:lvl8pPr>
            <a:lvl9pPr lvl="8">
              <a:spcBef>
                <a:spcPts val="0"/>
              </a:spcBef>
              <a:buSzPct val="100000"/>
              <a:buFont typeface="Titillium Web"/>
              <a:buNone/>
              <a:defRPr sz="2600" b="1">
                <a:latin typeface="Titillium Web"/>
                <a:ea typeface="Titillium Web"/>
                <a:cs typeface="Titillium Web"/>
                <a:sym typeface="Titillium Web"/>
              </a:defRPr>
            </a:lvl9pPr>
          </a:lstStyle>
          <a:p>
            <a:endParaRPr/>
          </a:p>
        </p:txBody>
      </p:sp>
      <p:sp>
        <p:nvSpPr>
          <p:cNvPr id="7" name="Shape 7"/>
          <p:cNvSpPr txBox="1">
            <a:spLocks noGrp="1"/>
          </p:cNvSpPr>
          <p:nvPr>
            <p:ph type="body" idx="1"/>
          </p:nvPr>
        </p:nvSpPr>
        <p:spPr>
          <a:xfrm>
            <a:off x="723798" y="1586325"/>
            <a:ext cx="6092099" cy="3148499"/>
          </a:xfrm>
          <a:prstGeom prst="rect">
            <a:avLst/>
          </a:prstGeom>
          <a:noFill/>
          <a:ln>
            <a:noFill/>
          </a:ln>
        </p:spPr>
        <p:txBody>
          <a:bodyPr lIns="91425" tIns="91425" rIns="91425" bIns="91425" anchor="t" anchorCtr="0"/>
          <a:lstStyle>
            <a:lvl1pPr lvl="0">
              <a:spcBef>
                <a:spcPts val="600"/>
              </a:spcBef>
              <a:buClr>
                <a:srgbClr val="FF004E"/>
              </a:buClr>
              <a:buSzPct val="100000"/>
              <a:buFont typeface="Titillium Web"/>
              <a:buChar char="▪"/>
              <a:defRPr sz="1800">
                <a:solidFill>
                  <a:schemeClr val="dk1"/>
                </a:solidFill>
                <a:latin typeface="Titillium Web"/>
                <a:ea typeface="Titillium Web"/>
                <a:cs typeface="Titillium Web"/>
                <a:sym typeface="Titillium Web"/>
              </a:defRPr>
            </a:lvl1pPr>
            <a:lvl2pPr lvl="1">
              <a:spcBef>
                <a:spcPts val="480"/>
              </a:spcBef>
              <a:buClr>
                <a:srgbClr val="FF004E"/>
              </a:buClr>
              <a:buSzPct val="100000"/>
              <a:buFont typeface="Titillium Web"/>
              <a:buChar char="▫"/>
              <a:defRPr sz="1800">
                <a:solidFill>
                  <a:schemeClr val="dk1"/>
                </a:solidFill>
                <a:latin typeface="Titillium Web"/>
                <a:ea typeface="Titillium Web"/>
                <a:cs typeface="Titillium Web"/>
                <a:sym typeface="Titillium Web"/>
              </a:defRPr>
            </a:lvl2pPr>
            <a:lvl3pPr lvl="2">
              <a:spcBef>
                <a:spcPts val="480"/>
              </a:spcBef>
              <a:buClr>
                <a:srgbClr val="FF004E"/>
              </a:buClr>
              <a:buSzPct val="100000"/>
              <a:buFont typeface="Titillium Web"/>
              <a:buChar char="▸"/>
              <a:defRPr sz="1800">
                <a:solidFill>
                  <a:schemeClr val="dk1"/>
                </a:solidFill>
                <a:latin typeface="Titillium Web"/>
                <a:ea typeface="Titillium Web"/>
                <a:cs typeface="Titillium Web"/>
                <a:sym typeface="Titillium Web"/>
              </a:defRPr>
            </a:lvl3pPr>
            <a:lvl4pPr lvl="3">
              <a:spcBef>
                <a:spcPts val="360"/>
              </a:spcBef>
              <a:buClr>
                <a:srgbClr val="FF004E"/>
              </a:buClr>
              <a:buSzPct val="100000"/>
              <a:buFont typeface="Titillium Web"/>
              <a:buChar char="▹"/>
              <a:defRPr sz="1800">
                <a:solidFill>
                  <a:schemeClr val="dk1"/>
                </a:solidFill>
                <a:latin typeface="Titillium Web"/>
                <a:ea typeface="Titillium Web"/>
                <a:cs typeface="Titillium Web"/>
                <a:sym typeface="Titillium Web"/>
              </a:defRPr>
            </a:lvl4pPr>
            <a:lvl5pPr lvl="4">
              <a:spcBef>
                <a:spcPts val="360"/>
              </a:spcBef>
              <a:buClr>
                <a:srgbClr val="FF004E"/>
              </a:buClr>
              <a:buSzPct val="100000"/>
              <a:buFont typeface="Titillium Web"/>
              <a:buChar char="▹"/>
              <a:defRPr sz="1800">
                <a:solidFill>
                  <a:schemeClr val="dk1"/>
                </a:solidFill>
                <a:latin typeface="Titillium Web"/>
                <a:ea typeface="Titillium Web"/>
                <a:cs typeface="Titillium Web"/>
                <a:sym typeface="Titillium Web"/>
              </a:defRPr>
            </a:lvl5pPr>
            <a:lvl6pPr lvl="5">
              <a:spcBef>
                <a:spcPts val="360"/>
              </a:spcBef>
              <a:buClr>
                <a:srgbClr val="FF004E"/>
              </a:buClr>
              <a:buSzPct val="100000"/>
              <a:buFont typeface="Titillium Web"/>
              <a:buChar char="▹"/>
              <a:defRPr sz="1800">
                <a:solidFill>
                  <a:schemeClr val="dk1"/>
                </a:solidFill>
                <a:latin typeface="Titillium Web"/>
                <a:ea typeface="Titillium Web"/>
                <a:cs typeface="Titillium Web"/>
                <a:sym typeface="Titillium Web"/>
              </a:defRPr>
            </a:lvl6pPr>
            <a:lvl7pPr lvl="6">
              <a:spcBef>
                <a:spcPts val="360"/>
              </a:spcBef>
              <a:buClr>
                <a:srgbClr val="FF004E"/>
              </a:buClr>
              <a:buSzPct val="100000"/>
              <a:buFont typeface="Titillium Web"/>
              <a:buChar char="▹"/>
              <a:defRPr sz="1800">
                <a:solidFill>
                  <a:schemeClr val="dk1"/>
                </a:solidFill>
                <a:latin typeface="Titillium Web"/>
                <a:ea typeface="Titillium Web"/>
                <a:cs typeface="Titillium Web"/>
                <a:sym typeface="Titillium Web"/>
              </a:defRPr>
            </a:lvl7pPr>
            <a:lvl8pPr lvl="7">
              <a:spcBef>
                <a:spcPts val="360"/>
              </a:spcBef>
              <a:buClr>
                <a:srgbClr val="FF004E"/>
              </a:buClr>
              <a:buSzPct val="100000"/>
              <a:buFont typeface="Titillium Web"/>
              <a:buChar char="▹"/>
              <a:defRPr sz="1800">
                <a:solidFill>
                  <a:schemeClr val="dk1"/>
                </a:solidFill>
                <a:latin typeface="Titillium Web"/>
                <a:ea typeface="Titillium Web"/>
                <a:cs typeface="Titillium Web"/>
                <a:sym typeface="Titillium Web"/>
              </a:defRPr>
            </a:lvl8pPr>
            <a:lvl9pPr lvl="8">
              <a:spcBef>
                <a:spcPts val="360"/>
              </a:spcBef>
              <a:buClr>
                <a:srgbClr val="FF004E"/>
              </a:buClr>
              <a:buSzPct val="100000"/>
              <a:buFont typeface="Titillium Web"/>
              <a:buChar char="▹"/>
              <a:defRPr sz="1800">
                <a:solidFill>
                  <a:schemeClr val="dk1"/>
                </a:solidFill>
                <a:latin typeface="Titillium Web"/>
                <a:ea typeface="Titillium Web"/>
                <a:cs typeface="Titillium Web"/>
                <a:sym typeface="Titillium Web"/>
              </a:defRPr>
            </a:lvl9pPr>
          </a:lstStyle>
          <a:p>
            <a:endParaRPr/>
          </a:p>
        </p:txBody>
      </p:sp>
    </p:spTree>
  </p:cSld>
  <p:clrMap bg1="lt1" tx1="dk1" bg2="dk2" tx2="lt2" accent1="accent1" accent2="accent2" accent3="accent3" accent4="accent4" accent5="accent5" accent6="accent6" hlink="hlink" folHlink="folHlink"/>
  <p:sldLayoutIdLst>
    <p:sldLayoutId id="2147483663" r:id="rId1"/>
    <p:sldLayoutId id="2147483665" r:id="rId2"/>
    <p:sldLayoutId id="2147483664" r:id="rId3"/>
    <p:sldLayoutId id="2147483649" r:id="rId4"/>
    <p:sldLayoutId id="2147483651" r:id="rId5"/>
    <p:sldLayoutId id="2147483652" r:id="rId6"/>
    <p:sldLayoutId id="2147483656" r:id="rId7"/>
    <p:sldLayoutId id="2147483657" r:id="rId8"/>
    <p:sldLayoutId id="2147483660" r:id="rId9"/>
    <p:sldLayoutId id="2147483667" r:id="rId10"/>
    <p:sldLayoutId id="2147483662" r:id="rId11"/>
    <p:sldLayoutId id="214748366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17.tif"/><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hyperlink" Target="mailto:rbullion@foundaitonfar.org" TargetMode="External"/><Relationship Id="rId2" Type="http://schemas.openxmlformats.org/officeDocument/2006/relationships/hyperlink" Target="mailto:tmata@foundationfar.org" TargetMode="Externa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8000" r="-8000"/>
          </a:stretch>
        </a:blipFill>
        <a:effectLst/>
      </p:bgPr>
    </p:bg>
    <p:spTree>
      <p:nvGrpSpPr>
        <p:cNvPr id="1" name="Shape 65"/>
        <p:cNvGrpSpPr/>
        <p:nvPr/>
      </p:nvGrpSpPr>
      <p:grpSpPr>
        <a:xfrm>
          <a:off x="0" y="0"/>
          <a:ext cx="0" cy="0"/>
          <a:chOff x="0" y="0"/>
          <a:chExt cx="0" cy="0"/>
        </a:xfrm>
      </p:grpSpPr>
      <p:sp>
        <p:nvSpPr>
          <p:cNvPr id="66" name="Shape 66"/>
          <p:cNvSpPr txBox="1">
            <a:spLocks noGrp="1"/>
          </p:cNvSpPr>
          <p:nvPr>
            <p:ph type="ctrTitle" idx="4294967295"/>
          </p:nvPr>
        </p:nvSpPr>
        <p:spPr>
          <a:xfrm>
            <a:off x="0" y="3514725"/>
            <a:ext cx="6749345" cy="1628775"/>
          </a:xfrm>
          <a:prstGeom prst="rect">
            <a:avLst/>
          </a:prstGeom>
        </p:spPr>
        <p:txBody>
          <a:bodyPr lIns="91425" tIns="91425" rIns="91425" bIns="91425" anchor="ctr" anchorCtr="0">
            <a:noAutofit/>
          </a:bodyPr>
          <a:lstStyle/>
          <a:p>
            <a:pPr lvl="0" algn="ctr">
              <a:spcBef>
                <a:spcPts val="0"/>
              </a:spcBef>
              <a:buNone/>
            </a:pPr>
            <a:r>
              <a:rPr lang="en" sz="3200" i="1" dirty="0" smtClean="0">
                <a:solidFill>
                  <a:schemeClr val="tx1"/>
                </a:solidFill>
                <a:latin typeface="+mj-lt"/>
              </a:rPr>
              <a:t>ASTA Annual Meeting</a:t>
            </a:r>
            <a:r>
              <a:rPr lang="en" sz="4000" dirty="0" smtClean="0">
                <a:solidFill>
                  <a:schemeClr val="tx1"/>
                </a:solidFill>
                <a:latin typeface="+mj-lt"/>
              </a:rPr>
              <a:t/>
            </a:r>
            <a:br>
              <a:rPr lang="en" sz="4000" dirty="0" smtClean="0">
                <a:solidFill>
                  <a:schemeClr val="tx1"/>
                </a:solidFill>
                <a:latin typeface="+mj-lt"/>
              </a:rPr>
            </a:br>
            <a:r>
              <a:rPr lang="en" sz="2800" dirty="0" smtClean="0">
                <a:solidFill>
                  <a:schemeClr val="tx1"/>
                </a:solidFill>
                <a:latin typeface="+mj-lt"/>
              </a:rPr>
              <a:t>June 2016</a:t>
            </a:r>
            <a:endParaRPr lang="en" sz="1600" dirty="0">
              <a:solidFill>
                <a:schemeClr val="tx1"/>
              </a:solidFill>
              <a:latin typeface="+mj-lt"/>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9345" y="3932772"/>
            <a:ext cx="2045221" cy="887713"/>
          </a:xfrm>
          <a:prstGeom prst="rect">
            <a:avLst/>
          </a:prstGeom>
        </p:spPr>
      </p:pic>
      <p:sp>
        <p:nvSpPr>
          <p:cNvPr id="4" name="TextBox 3"/>
          <p:cNvSpPr txBox="1"/>
          <p:nvPr/>
        </p:nvSpPr>
        <p:spPr>
          <a:xfrm>
            <a:off x="829339" y="1775637"/>
            <a:ext cx="7060019" cy="1323439"/>
          </a:xfrm>
          <a:prstGeom prst="rect">
            <a:avLst/>
          </a:prstGeom>
          <a:noFill/>
        </p:spPr>
        <p:txBody>
          <a:bodyPr wrap="square" rtlCol="0">
            <a:spAutoFit/>
          </a:bodyPr>
          <a:lstStyle/>
          <a:p>
            <a:pPr algn="ctr"/>
            <a:r>
              <a:rPr lang="en-US" sz="4000" b="1" dirty="0" smtClean="0">
                <a:solidFill>
                  <a:schemeClr val="bg1"/>
                </a:solidFill>
              </a:rPr>
              <a:t>Foundation for Food </a:t>
            </a:r>
          </a:p>
          <a:p>
            <a:pPr algn="ctr"/>
            <a:r>
              <a:rPr lang="en-US" sz="4000" b="1" dirty="0" smtClean="0">
                <a:solidFill>
                  <a:schemeClr val="bg1"/>
                </a:solidFill>
              </a:rPr>
              <a:t>and Agriculture Research</a:t>
            </a:r>
            <a:endParaRPr lang="en-US" sz="4000" b="1" dirty="0">
              <a:solidFill>
                <a:schemeClr val="bg1"/>
              </a:solidFill>
            </a:endParaRPr>
          </a:p>
        </p:txBody>
      </p:sp>
    </p:spTree>
    <p:extLst>
      <p:ext uri="{BB962C8B-B14F-4D97-AF65-F5344CB8AC3E}">
        <p14:creationId xmlns:p14="http://schemas.microsoft.com/office/powerpoint/2010/main" val="3053092217"/>
      </p:ext>
    </p:extLst>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descr="http://www.wfpl.net/sites/default/files/OG%20Ta-D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935" y="1605220"/>
            <a:ext cx="3171182" cy="316204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844425" y="422500"/>
            <a:ext cx="4905112" cy="857400"/>
          </a:xfrm>
        </p:spPr>
        <p:txBody>
          <a:bodyPr/>
          <a:lstStyle/>
          <a:p>
            <a:r>
              <a:rPr lang="en-US" sz="3200" dirty="0" smtClean="0"/>
              <a:t>Pre-competitive Space</a:t>
            </a:r>
            <a:endParaRPr lang="en-US" sz="3200" dirty="0"/>
          </a:p>
        </p:txBody>
      </p:sp>
      <p:sp>
        <p:nvSpPr>
          <p:cNvPr id="4" name="Rectangle 3"/>
          <p:cNvSpPr/>
          <p:nvPr/>
        </p:nvSpPr>
        <p:spPr>
          <a:xfrm>
            <a:off x="3124200" y="2052133"/>
            <a:ext cx="6019800" cy="2400657"/>
          </a:xfrm>
          <a:prstGeom prst="rect">
            <a:avLst/>
          </a:prstGeom>
        </p:spPr>
        <p:txBody>
          <a:bodyPr wrap="square">
            <a:spAutoFit/>
          </a:bodyPr>
          <a:lstStyle/>
          <a:p>
            <a:pPr fontAlgn="base">
              <a:lnSpc>
                <a:spcPct val="150000"/>
              </a:lnSpc>
              <a:spcBef>
                <a:spcPct val="0"/>
              </a:spcBef>
              <a:spcAft>
                <a:spcPct val="0"/>
              </a:spcAft>
            </a:pPr>
            <a:r>
              <a:rPr lang="en-US" sz="2000" kern="1200" dirty="0">
                <a:latin typeface="Verdana" panose="020B0604030504040204" pitchFamily="34" charset="0"/>
                <a:ea typeface="+mn-ea"/>
                <a:cs typeface="Arial" panose="020B0604020202020204" pitchFamily="34" charset="0"/>
              </a:rPr>
              <a:t>Area of research where outcomes offer no particular advantage relative to peers and where there is potential to positively impact all parties equally.   Allows resources and data to be readily shared.</a:t>
            </a:r>
          </a:p>
        </p:txBody>
      </p:sp>
    </p:spTree>
    <p:extLst>
      <p:ext uri="{BB962C8B-B14F-4D97-AF65-F5344CB8AC3E}">
        <p14:creationId xmlns:p14="http://schemas.microsoft.com/office/powerpoint/2010/main" val="8579391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4424" y="422500"/>
            <a:ext cx="4148815" cy="857400"/>
          </a:xfrm>
        </p:spPr>
        <p:txBody>
          <a:bodyPr/>
          <a:lstStyle/>
          <a:p>
            <a:r>
              <a:rPr lang="en-US" dirty="0" smtClean="0"/>
              <a:t>Research Target Areas</a:t>
            </a:r>
            <a:endParaRPr lang="en-US" dirty="0"/>
          </a:p>
        </p:txBody>
      </p:sp>
      <p:sp>
        <p:nvSpPr>
          <p:cNvPr id="3" name="Text Placeholder 2"/>
          <p:cNvSpPr>
            <a:spLocks noGrp="1"/>
          </p:cNvSpPr>
          <p:nvPr>
            <p:ph type="body" sz="quarter" idx="11"/>
          </p:nvPr>
        </p:nvSpPr>
        <p:spPr>
          <a:xfrm>
            <a:off x="844423" y="2014728"/>
            <a:ext cx="3391449" cy="3200400"/>
          </a:xfrm>
        </p:spPr>
        <p:txBody>
          <a:bodyPr/>
          <a:lstStyle/>
          <a:p>
            <a:r>
              <a:rPr lang="en-US" sz="1800" dirty="0" smtClean="0"/>
              <a:t>Transforming Soil Health</a:t>
            </a:r>
          </a:p>
          <a:p>
            <a:r>
              <a:rPr lang="en-US" sz="1800" dirty="0" smtClean="0"/>
              <a:t>Optimizing Agricultural Water Use</a:t>
            </a:r>
          </a:p>
          <a:p>
            <a:r>
              <a:rPr lang="en-US" sz="1800" dirty="0" smtClean="0"/>
              <a:t>Enhancing sustainable farm animal resilience, productivity and health </a:t>
            </a:r>
          </a:p>
          <a:p>
            <a:r>
              <a:rPr lang="en-US" sz="1800" dirty="0" smtClean="0"/>
              <a:t>Improving Plant Efficiency</a:t>
            </a:r>
            <a:endParaRPr lang="en-US" sz="1800" dirty="0"/>
          </a:p>
        </p:txBody>
      </p:sp>
      <p:sp>
        <p:nvSpPr>
          <p:cNvPr id="4" name="Text Placeholder 3"/>
          <p:cNvSpPr>
            <a:spLocks noGrp="1"/>
          </p:cNvSpPr>
          <p:nvPr>
            <p:ph type="body" sz="quarter" idx="10"/>
          </p:nvPr>
        </p:nvSpPr>
        <p:spPr>
          <a:xfrm>
            <a:off x="4540101" y="2014728"/>
            <a:ext cx="3391449" cy="3200400"/>
          </a:xfrm>
        </p:spPr>
        <p:txBody>
          <a:bodyPr/>
          <a:lstStyle/>
          <a:p>
            <a:r>
              <a:rPr lang="en-US" sz="1800" dirty="0"/>
              <a:t>Achieving a deeper understanding of nutrition and healthy food </a:t>
            </a:r>
            <a:r>
              <a:rPr lang="en-US" sz="1800" dirty="0" smtClean="0"/>
              <a:t>choices</a:t>
            </a:r>
            <a:endParaRPr lang="en-US" sz="1800" dirty="0"/>
          </a:p>
          <a:p>
            <a:r>
              <a:rPr lang="en-US" sz="1800" dirty="0"/>
              <a:t>Managing food production systems to enhance human nutritional </a:t>
            </a:r>
            <a:r>
              <a:rPr lang="en-US" sz="1800" dirty="0" smtClean="0"/>
              <a:t>outcomes</a:t>
            </a:r>
          </a:p>
          <a:p>
            <a:r>
              <a:rPr lang="en-US" sz="1800" dirty="0"/>
              <a:t>Spurring food system innovation</a:t>
            </a:r>
          </a:p>
        </p:txBody>
      </p:sp>
      <p:sp>
        <p:nvSpPr>
          <p:cNvPr id="5" name="TextBox 4"/>
          <p:cNvSpPr txBox="1"/>
          <p:nvPr/>
        </p:nvSpPr>
        <p:spPr>
          <a:xfrm>
            <a:off x="844424" y="1279900"/>
            <a:ext cx="3391449" cy="707886"/>
          </a:xfrm>
          <a:prstGeom prst="rect">
            <a:avLst/>
          </a:prstGeom>
          <a:solidFill>
            <a:srgbClr val="00A8C6"/>
          </a:solidFill>
        </p:spPr>
        <p:txBody>
          <a:bodyPr wrap="square" rtlCol="0">
            <a:spAutoFit/>
          </a:bodyPr>
          <a:lstStyle/>
          <a:p>
            <a:pPr algn="ctr"/>
            <a:r>
              <a:rPr lang="en-US" sz="2000" b="1" dirty="0" smtClean="0">
                <a:solidFill>
                  <a:schemeClr val="bg1"/>
                </a:solidFill>
                <a:latin typeface="+mj-lt"/>
              </a:rPr>
              <a:t>More Productive, </a:t>
            </a:r>
          </a:p>
          <a:p>
            <a:pPr algn="ctr"/>
            <a:r>
              <a:rPr lang="en-US" sz="2000" b="1" dirty="0" smtClean="0">
                <a:solidFill>
                  <a:schemeClr val="bg1"/>
                </a:solidFill>
                <a:latin typeface="+mj-lt"/>
              </a:rPr>
              <a:t>Sustainable Agriculture</a:t>
            </a:r>
            <a:endParaRPr lang="en-US" sz="2000" b="1" dirty="0">
              <a:solidFill>
                <a:schemeClr val="bg1"/>
              </a:solidFill>
              <a:latin typeface="+mj-lt"/>
            </a:endParaRPr>
          </a:p>
        </p:txBody>
      </p:sp>
      <p:sp>
        <p:nvSpPr>
          <p:cNvPr id="6" name="TextBox 5"/>
          <p:cNvSpPr txBox="1"/>
          <p:nvPr/>
        </p:nvSpPr>
        <p:spPr>
          <a:xfrm>
            <a:off x="4540102" y="1279900"/>
            <a:ext cx="3391449" cy="707886"/>
          </a:xfrm>
          <a:prstGeom prst="rect">
            <a:avLst/>
          </a:prstGeom>
          <a:solidFill>
            <a:srgbClr val="00A8C6"/>
          </a:solidFill>
        </p:spPr>
        <p:txBody>
          <a:bodyPr wrap="square" rtlCol="0">
            <a:spAutoFit/>
          </a:bodyPr>
          <a:lstStyle/>
          <a:p>
            <a:pPr algn="ctr"/>
            <a:r>
              <a:rPr lang="en-US" sz="2000" b="1" dirty="0" smtClean="0">
                <a:solidFill>
                  <a:schemeClr val="bg1"/>
                </a:solidFill>
                <a:latin typeface="+mj-lt"/>
              </a:rPr>
              <a:t>Better Health Through Food</a:t>
            </a:r>
          </a:p>
          <a:p>
            <a:pPr algn="ctr"/>
            <a:endParaRPr lang="en-US" sz="2000" b="1" dirty="0">
              <a:solidFill>
                <a:schemeClr val="bg1"/>
              </a:solidFill>
              <a:latin typeface="+mj-lt"/>
            </a:endParaRPr>
          </a:p>
        </p:txBody>
      </p:sp>
    </p:spTree>
    <p:extLst>
      <p:ext uri="{BB962C8B-B14F-4D97-AF65-F5344CB8AC3E}">
        <p14:creationId xmlns:p14="http://schemas.microsoft.com/office/powerpoint/2010/main" val="35923532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a:t>Advisory Councils</a:t>
            </a:r>
          </a:p>
        </p:txBody>
      </p:sp>
      <p:sp>
        <p:nvSpPr>
          <p:cNvPr id="3" name="Content Placeholder 2"/>
          <p:cNvSpPr>
            <a:spLocks noGrp="1"/>
          </p:cNvSpPr>
          <p:nvPr>
            <p:ph type="body" sz="quarter" idx="10"/>
          </p:nvPr>
        </p:nvSpPr>
        <p:spPr>
          <a:xfrm>
            <a:off x="844424" y="1295407"/>
            <a:ext cx="7211993" cy="3477529"/>
          </a:xfrm>
        </p:spPr>
        <p:txBody>
          <a:bodyPr/>
          <a:lstStyle/>
          <a:p>
            <a:r>
              <a:rPr lang="en-US" sz="2100" dirty="0"/>
              <a:t>FFAR issued a public call for leading scientists or stakeholders to serve on inaugural Advisory Councils, covering seven research </a:t>
            </a:r>
            <a:r>
              <a:rPr lang="en-US" sz="2100" dirty="0" smtClean="0"/>
              <a:t>areas.</a:t>
            </a:r>
            <a:endParaRPr lang="en-US" sz="2100" dirty="0"/>
          </a:p>
          <a:p>
            <a:r>
              <a:rPr lang="en-US" sz="2100" dirty="0"/>
              <a:t>Duties (primarily virtual):</a:t>
            </a:r>
          </a:p>
          <a:p>
            <a:pPr lvl="1"/>
            <a:r>
              <a:rPr lang="en-US" sz="1650" dirty="0"/>
              <a:t>Make programmatic recommendations.</a:t>
            </a:r>
          </a:p>
          <a:p>
            <a:pPr lvl="1"/>
            <a:r>
              <a:rPr lang="en-US" sz="1650" dirty="0"/>
              <a:t>Identify emerging issues of interest. </a:t>
            </a:r>
          </a:p>
          <a:p>
            <a:pPr lvl="1"/>
            <a:r>
              <a:rPr lang="en-US" sz="1650" dirty="0"/>
              <a:t>Review applications pending in respective topic areas.</a:t>
            </a:r>
          </a:p>
          <a:p>
            <a:pPr lvl="1"/>
            <a:r>
              <a:rPr lang="en-US" sz="1650" dirty="0"/>
              <a:t>Identify potential partners with whom the Foundation might work. </a:t>
            </a:r>
            <a:endParaRPr lang="en-US" sz="1650" dirty="0" smtClean="0"/>
          </a:p>
          <a:p>
            <a:pPr>
              <a:buNone/>
            </a:pPr>
            <a:endParaRPr lang="en-US" sz="2100" b="1" i="1" dirty="0" smtClean="0">
              <a:solidFill>
                <a:srgbClr val="00A8C6"/>
              </a:solidFill>
            </a:endParaRPr>
          </a:p>
          <a:p>
            <a:pPr>
              <a:buNone/>
            </a:pPr>
            <a:r>
              <a:rPr lang="en-US" sz="2100" b="1" i="1" dirty="0" smtClean="0">
                <a:solidFill>
                  <a:srgbClr val="00A8C6"/>
                </a:solidFill>
              </a:rPr>
              <a:t>Members </a:t>
            </a:r>
            <a:r>
              <a:rPr lang="en-US" sz="2100" b="1" i="1" dirty="0">
                <a:solidFill>
                  <a:srgbClr val="00A8C6"/>
                </a:solidFill>
              </a:rPr>
              <a:t>to begin 3-year terms: Spring 2016.</a:t>
            </a:r>
          </a:p>
        </p:txBody>
      </p:sp>
      <p:sp>
        <p:nvSpPr>
          <p:cNvPr id="4" name="Slide Number Placeholder 3"/>
          <p:cNvSpPr>
            <a:spLocks noGrp="1"/>
          </p:cNvSpPr>
          <p:nvPr>
            <p:ph type="sldNum" sz="quarter" idx="4294967295"/>
          </p:nvPr>
        </p:nvSpPr>
        <p:spPr>
          <a:xfrm>
            <a:off x="8599488" y="4681538"/>
            <a:ext cx="544512" cy="274637"/>
          </a:xfrm>
          <a:prstGeom prst="rect">
            <a:avLst/>
          </a:prstGeom>
        </p:spPr>
        <p:txBody>
          <a:bodyPr/>
          <a:lstStyle/>
          <a:p>
            <a:fld id="{1B1EDB23-86C4-47AF-AE05-8C5E94B83802}" type="slidenum">
              <a:rPr lang="en-US" altLang="en-US" smtClean="0"/>
              <a:pPr/>
              <a:t>12</a:t>
            </a:fld>
            <a:endParaRPr lang="en-US" alt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0824" y="4892"/>
            <a:ext cx="1583176" cy="1398952"/>
          </a:xfrm>
          <a:prstGeom prst="rect">
            <a:avLst/>
          </a:prstGeom>
        </p:spPr>
      </p:pic>
    </p:spTree>
    <p:extLst>
      <p:ext uri="{BB962C8B-B14F-4D97-AF65-F5344CB8AC3E}">
        <p14:creationId xmlns:p14="http://schemas.microsoft.com/office/powerpoint/2010/main" val="37369460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94818" y="1962788"/>
            <a:ext cx="7970809" cy="717348"/>
          </a:xfrm>
        </p:spPr>
        <p:txBody>
          <a:bodyPr/>
          <a:lstStyle/>
          <a:p>
            <a:r>
              <a:rPr lang="en-US" dirty="0" smtClean="0"/>
              <a:t>Sample of Current FFAR Programming</a:t>
            </a:r>
            <a:endParaRPr lang="en-US" dirty="0"/>
          </a:p>
        </p:txBody>
      </p:sp>
    </p:spTree>
    <p:extLst>
      <p:ext uri="{BB962C8B-B14F-4D97-AF65-F5344CB8AC3E}">
        <p14:creationId xmlns:p14="http://schemas.microsoft.com/office/powerpoint/2010/main" val="36502463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Shape 104"/>
          <p:cNvSpPr txBox="1">
            <a:spLocks noGrp="1"/>
          </p:cNvSpPr>
          <p:nvPr>
            <p:ph type="ctrTitle" idx="4294967295"/>
          </p:nvPr>
        </p:nvSpPr>
        <p:spPr>
          <a:xfrm>
            <a:off x="0" y="421436"/>
            <a:ext cx="7715892" cy="2064910"/>
          </a:xfrm>
          <a:prstGeom prst="rect">
            <a:avLst/>
          </a:prstGeom>
        </p:spPr>
        <p:txBody>
          <a:bodyPr lIns="91425" tIns="91425" rIns="91425" bIns="91425" anchor="t" anchorCtr="0">
            <a:noAutofit/>
          </a:bodyPr>
          <a:lstStyle/>
          <a:p>
            <a:pPr lvl="0" rtl="0">
              <a:spcBef>
                <a:spcPts val="0"/>
              </a:spcBef>
              <a:buNone/>
            </a:pPr>
            <a:r>
              <a:rPr lang="en" sz="7200" dirty="0" smtClean="0">
                <a:solidFill>
                  <a:srgbClr val="FFFFFF"/>
                </a:solidFill>
                <a:latin typeface="+mj-lt"/>
              </a:rPr>
              <a:t>New Innovator Award</a:t>
            </a:r>
            <a:endParaRPr lang="en" sz="7200" dirty="0">
              <a:solidFill>
                <a:srgbClr val="FFFFFF"/>
              </a:solidFill>
              <a:latin typeface="+mj-lt"/>
            </a:endParaRPr>
          </a:p>
        </p:txBody>
      </p:sp>
      <p:sp>
        <p:nvSpPr>
          <p:cNvPr id="105" name="Shape 105"/>
          <p:cNvSpPr txBox="1">
            <a:spLocks noGrp="1"/>
          </p:cNvSpPr>
          <p:nvPr>
            <p:ph type="subTitle" idx="4294967295"/>
          </p:nvPr>
        </p:nvSpPr>
        <p:spPr>
          <a:xfrm>
            <a:off x="267128" y="2698178"/>
            <a:ext cx="3852808" cy="2153436"/>
          </a:xfrm>
          <a:prstGeom prst="rect">
            <a:avLst/>
          </a:prstGeom>
        </p:spPr>
        <p:txBody>
          <a:bodyPr lIns="91425" tIns="91425" rIns="91425" bIns="91425" anchor="t" anchorCtr="0">
            <a:noAutofit/>
          </a:bodyPr>
          <a:lstStyle/>
          <a:p>
            <a:pPr>
              <a:spcBef>
                <a:spcPts val="0"/>
              </a:spcBef>
              <a:buNone/>
            </a:pPr>
            <a:r>
              <a:rPr lang="en-US" sz="2000" b="1" dirty="0" smtClean="0">
                <a:latin typeface="+mn-lt"/>
              </a:rPr>
              <a:t>Unmet Need: </a:t>
            </a:r>
            <a:r>
              <a:rPr lang="en-US" sz="2000" dirty="0" smtClean="0">
                <a:latin typeface="+mn-lt"/>
              </a:rPr>
              <a:t>Support </a:t>
            </a:r>
            <a:r>
              <a:rPr lang="en-US" sz="2000" dirty="0">
                <a:latin typeface="+mn-lt"/>
              </a:rPr>
              <a:t>and spotlight the next generation of scientists pursuing innovative research in food and ag. </a:t>
            </a:r>
            <a:endParaRPr lang="en-US" sz="2000" dirty="0" smtClean="0">
              <a:latin typeface="+mn-lt"/>
            </a:endParaRPr>
          </a:p>
          <a:p>
            <a:pPr marL="285750" lvl="1" indent="-285750">
              <a:spcBef>
                <a:spcPts val="0"/>
              </a:spcBef>
              <a:buClrTx/>
              <a:buFont typeface="Arial" panose="020B0604020202020204" pitchFamily="34" charset="0"/>
              <a:buChar char="•"/>
            </a:pPr>
            <a:r>
              <a:rPr lang="en-US" dirty="0" smtClean="0">
                <a:solidFill>
                  <a:schemeClr val="accent1"/>
                </a:solidFill>
                <a:latin typeface="+mn-lt"/>
              </a:rPr>
              <a:t>Total of $600,000/ 3 years, including match</a:t>
            </a:r>
          </a:p>
          <a:p>
            <a:pPr marL="285750" lvl="1" indent="-285750">
              <a:spcBef>
                <a:spcPts val="0"/>
              </a:spcBef>
              <a:buClrTx/>
              <a:buFont typeface="Arial" panose="020B0604020202020204" pitchFamily="34" charset="0"/>
              <a:buChar char="•"/>
            </a:pPr>
            <a:r>
              <a:rPr lang="en-US" dirty="0" smtClean="0">
                <a:solidFill>
                  <a:schemeClr val="accent1"/>
                </a:solidFill>
                <a:latin typeface="+mn-lt"/>
              </a:rPr>
              <a:t>Awardees will be announced in Fall 2016.</a:t>
            </a:r>
            <a:endParaRPr lang="en-US" dirty="0">
              <a:solidFill>
                <a:schemeClr val="accent1"/>
              </a:solidFill>
              <a:latin typeface="+mn-lt"/>
            </a:endParaRPr>
          </a:p>
          <a:p>
            <a:pPr lvl="1">
              <a:spcBef>
                <a:spcPts val="0"/>
              </a:spcBef>
              <a:buNone/>
            </a:pPr>
            <a:endParaRPr lang="en-US" dirty="0" smtClean="0">
              <a:latin typeface="+mj-lt"/>
            </a:endParaRPr>
          </a:p>
          <a:p>
            <a:pPr>
              <a:spcBef>
                <a:spcPts val="0"/>
              </a:spcBef>
              <a:buNone/>
            </a:pPr>
            <a:endParaRPr lang="en-US" dirty="0">
              <a:latin typeface="+mj-lt"/>
            </a:endParaRPr>
          </a:p>
          <a:p>
            <a:pPr lvl="0" rtl="0">
              <a:spcBef>
                <a:spcPts val="0"/>
              </a:spcBef>
              <a:buNone/>
            </a:pPr>
            <a:endParaRPr lang="en" dirty="0">
              <a:latin typeface="+mj-l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315146" y="2715553"/>
            <a:ext cx="3276600" cy="2239821"/>
          </a:xfrm>
          <a:prstGeom prst="rect">
            <a:avLst/>
          </a:prstGeom>
          <a:ln w="19050">
            <a:solidFill>
              <a:schemeClr val="tx1"/>
            </a:solidFill>
          </a:ln>
        </p:spPr>
      </p:pic>
    </p:spTree>
  </p:cSld>
  <p:clrMapOvr>
    <a:masterClrMapping/>
  </p:clrMapOvr>
  <p:transition spd="slow">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l="-8000" r="-8000"/>
          </a:stretch>
        </a:blipFill>
        <a:effectLst/>
      </p:bgPr>
    </p:bg>
    <p:spTree>
      <p:nvGrpSpPr>
        <p:cNvPr id="1" name="Shape 139"/>
        <p:cNvGrpSpPr/>
        <p:nvPr/>
      </p:nvGrpSpPr>
      <p:grpSpPr>
        <a:xfrm>
          <a:off x="0" y="0"/>
          <a:ext cx="0" cy="0"/>
          <a:chOff x="0" y="0"/>
          <a:chExt cx="0" cy="0"/>
        </a:xfrm>
      </p:grpSpPr>
      <p:sp>
        <p:nvSpPr>
          <p:cNvPr id="140" name="Shape 140"/>
          <p:cNvSpPr txBox="1">
            <a:spLocks noGrp="1"/>
          </p:cNvSpPr>
          <p:nvPr>
            <p:ph type="title"/>
          </p:nvPr>
        </p:nvSpPr>
        <p:spPr>
          <a:xfrm>
            <a:off x="73572" y="155417"/>
            <a:ext cx="2123090" cy="2072775"/>
          </a:xfrm>
          <a:prstGeom prst="rect">
            <a:avLst/>
          </a:prstGeom>
        </p:spPr>
        <p:txBody>
          <a:bodyPr lIns="91425" tIns="91425" rIns="91425" bIns="91425" anchor="t" anchorCtr="0">
            <a:noAutofit/>
          </a:bodyPr>
          <a:lstStyle/>
          <a:p>
            <a:pPr lvl="0" rtl="0">
              <a:spcBef>
                <a:spcPts val="0"/>
              </a:spcBef>
              <a:buNone/>
            </a:pPr>
            <a:r>
              <a:rPr lang="en" dirty="0" smtClean="0">
                <a:solidFill>
                  <a:srgbClr val="FFFFFF"/>
                </a:solidFill>
              </a:rPr>
              <a:t>National Prize for Food and Agriculture Science</a:t>
            </a:r>
            <a:endParaRPr lang="en" dirty="0">
              <a:solidFill>
                <a:srgbClr val="FFFFFF"/>
              </a:solidFill>
            </a:endParaRPr>
          </a:p>
        </p:txBody>
      </p:sp>
      <p:sp>
        <p:nvSpPr>
          <p:cNvPr id="141" name="Shape 141"/>
          <p:cNvSpPr txBox="1">
            <a:spLocks noGrp="1"/>
          </p:cNvSpPr>
          <p:nvPr>
            <p:ph type="title" idx="4294967295"/>
          </p:nvPr>
        </p:nvSpPr>
        <p:spPr>
          <a:xfrm>
            <a:off x="21020" y="2102069"/>
            <a:ext cx="2228194" cy="2869324"/>
          </a:xfrm>
          <a:prstGeom prst="rect">
            <a:avLst/>
          </a:prstGeom>
        </p:spPr>
        <p:txBody>
          <a:bodyPr lIns="91425" tIns="91425" rIns="91425" bIns="91425" anchor="b" anchorCtr="0">
            <a:noAutofit/>
          </a:bodyPr>
          <a:lstStyle/>
          <a:p>
            <a:r>
              <a:rPr lang="en-US" sz="1800" dirty="0" smtClean="0">
                <a:latin typeface="+mn-lt"/>
                <a:cs typeface="Arial" panose="020B0604020202020204" pitchFamily="34" charset="0"/>
              </a:rPr>
              <a:t>Prestigious </a:t>
            </a:r>
            <a:r>
              <a:rPr lang="en-US" sz="1800" dirty="0">
                <a:latin typeface="+mn-lt"/>
                <a:cs typeface="Arial" panose="020B0604020202020204" pitchFamily="34" charset="0"/>
              </a:rPr>
              <a:t>recognition </a:t>
            </a:r>
            <a:r>
              <a:rPr lang="en-US" sz="1800" dirty="0" smtClean="0">
                <a:latin typeface="+mn-lt"/>
                <a:cs typeface="Arial" panose="020B0604020202020204" pitchFamily="34" charset="0"/>
              </a:rPr>
              <a:t>through the National Academy of Sciences and $100,000 prize for mid-career scientists </a:t>
            </a:r>
            <a:r>
              <a:rPr lang="en-US" sz="1800" dirty="0">
                <a:latin typeface="+mn-lt"/>
                <a:cs typeface="Arial" panose="020B0604020202020204" pitchFamily="34" charset="0"/>
              </a:rPr>
              <a:t>in food and agriculture</a:t>
            </a:r>
            <a:r>
              <a:rPr lang="en-US" sz="1200" dirty="0">
                <a:latin typeface="+mn-lt"/>
                <a:cs typeface="Arial" panose="020B0604020202020204" pitchFamily="34" charset="0"/>
              </a:rPr>
              <a:t/>
            </a:r>
            <a:br>
              <a:rPr lang="en-US" sz="1200" dirty="0">
                <a:latin typeface="+mn-lt"/>
                <a:cs typeface="Arial" panose="020B0604020202020204" pitchFamily="34" charset="0"/>
              </a:rPr>
            </a:br>
            <a:endParaRPr lang="en-US" sz="1200" dirty="0">
              <a:latin typeface="+mn-lt"/>
              <a:cs typeface="Arial" panose="020B0604020202020204" pitchFamily="34" charset="0"/>
            </a:endParaRPr>
          </a:p>
        </p:txBody>
      </p:sp>
    </p:spTree>
  </p:cSld>
  <p:clrMapOvr>
    <a:masterClrMapping/>
  </p:clrMapOvr>
  <p:transition spd="slow">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132"/>
        <p:cNvGrpSpPr/>
        <p:nvPr/>
      </p:nvGrpSpPr>
      <p:grpSpPr>
        <a:xfrm>
          <a:off x="0" y="0"/>
          <a:ext cx="0" cy="0"/>
          <a:chOff x="0" y="0"/>
          <a:chExt cx="0" cy="0"/>
        </a:xfrm>
      </p:grpSpPr>
      <p:sp>
        <p:nvSpPr>
          <p:cNvPr id="133" name="Shape 133"/>
          <p:cNvSpPr txBox="1">
            <a:spLocks noGrp="1"/>
          </p:cNvSpPr>
          <p:nvPr>
            <p:ph type="title"/>
          </p:nvPr>
        </p:nvSpPr>
        <p:spPr>
          <a:xfrm>
            <a:off x="728810" y="422499"/>
            <a:ext cx="3969314" cy="975377"/>
          </a:xfrm>
          <a:prstGeom prst="rect">
            <a:avLst/>
          </a:prstGeom>
        </p:spPr>
        <p:txBody>
          <a:bodyPr lIns="91425" tIns="91425" rIns="91425" bIns="91425" anchor="t" anchorCtr="0">
            <a:noAutofit/>
          </a:bodyPr>
          <a:lstStyle/>
          <a:p>
            <a:pPr lvl="0" rtl="0">
              <a:spcBef>
                <a:spcPts val="0"/>
              </a:spcBef>
              <a:buNone/>
            </a:pPr>
            <a:r>
              <a:rPr lang="en" dirty="0" smtClean="0"/>
              <a:t>Rapid Outcomes from </a:t>
            </a:r>
            <a:r>
              <a:rPr lang="en" dirty="0" smtClean="0">
                <a:solidFill>
                  <a:schemeClr val="tx1"/>
                </a:solidFill>
              </a:rPr>
              <a:t>Agricultural Research</a:t>
            </a:r>
            <a:r>
              <a:rPr lang="en" sz="2800" dirty="0" smtClean="0"/>
              <a:t/>
            </a:r>
            <a:br>
              <a:rPr lang="en" sz="2800" dirty="0" smtClean="0"/>
            </a:br>
            <a:endParaRPr lang="en" sz="2800" dirty="0">
              <a:solidFill>
                <a:srgbClr val="000000"/>
              </a:solidFill>
            </a:endParaRPr>
          </a:p>
        </p:txBody>
      </p:sp>
      <p:sp>
        <p:nvSpPr>
          <p:cNvPr id="134" name="Shape 134"/>
          <p:cNvSpPr txBox="1">
            <a:spLocks noGrp="1"/>
          </p:cNvSpPr>
          <p:nvPr>
            <p:ph type="body" idx="4294967295"/>
          </p:nvPr>
        </p:nvSpPr>
        <p:spPr>
          <a:xfrm>
            <a:off x="629056" y="1732949"/>
            <a:ext cx="3606614" cy="2793656"/>
          </a:xfrm>
          <a:prstGeom prst="rect">
            <a:avLst/>
          </a:prstGeom>
        </p:spPr>
        <p:txBody>
          <a:bodyPr lIns="91425" tIns="91425" rIns="91425" bIns="91425" anchor="t" anchorCtr="0">
            <a:noAutofit/>
          </a:bodyPr>
          <a:lstStyle/>
          <a:p>
            <a:pPr marL="285750" indent="-285750">
              <a:buClr>
                <a:schemeClr val="bg1"/>
              </a:buClr>
              <a:buFont typeface="Arial" panose="020B0604020202020204" pitchFamily="34" charset="0"/>
              <a:buChar char="•"/>
            </a:pPr>
            <a:r>
              <a:rPr lang="en-US" sz="1600" b="1" dirty="0" smtClean="0">
                <a:solidFill>
                  <a:schemeClr val="bg1"/>
                </a:solidFill>
                <a:latin typeface="+mn-lt"/>
              </a:rPr>
              <a:t>Unmet need: </a:t>
            </a:r>
            <a:r>
              <a:rPr lang="en-US" sz="1600" dirty="0" smtClean="0">
                <a:solidFill>
                  <a:schemeClr val="bg1"/>
                </a:solidFill>
                <a:latin typeface="+mn-lt"/>
              </a:rPr>
              <a:t>Rapid deployment of funds for R&amp;D and extension in </a:t>
            </a:r>
            <a:r>
              <a:rPr lang="en-US" sz="1600" dirty="0">
                <a:solidFill>
                  <a:schemeClr val="bg1"/>
                </a:solidFill>
                <a:latin typeface="+mn-lt"/>
              </a:rPr>
              <a:t>the event of sudden and unanticipated threats </a:t>
            </a:r>
            <a:r>
              <a:rPr lang="en-US" sz="1600" dirty="0" smtClean="0">
                <a:solidFill>
                  <a:schemeClr val="bg1"/>
                </a:solidFill>
                <a:latin typeface="+mn-lt"/>
              </a:rPr>
              <a:t>caused </a:t>
            </a:r>
            <a:r>
              <a:rPr lang="en-US" sz="1600" dirty="0">
                <a:solidFill>
                  <a:schemeClr val="bg1"/>
                </a:solidFill>
                <a:latin typeface="+mn-lt"/>
              </a:rPr>
              <a:t>by agricultural pests and pathogens </a:t>
            </a:r>
            <a:endParaRPr lang="en-US" sz="1600" dirty="0" smtClean="0">
              <a:solidFill>
                <a:schemeClr val="bg1"/>
              </a:solidFill>
              <a:latin typeface="+mn-lt"/>
            </a:endParaRPr>
          </a:p>
          <a:p>
            <a:pPr marL="285750" indent="-285750">
              <a:buClr>
                <a:schemeClr val="bg1"/>
              </a:buClr>
              <a:buFont typeface="Arial" panose="020B0604020202020204" pitchFamily="34" charset="0"/>
              <a:buChar char="•"/>
            </a:pPr>
            <a:r>
              <a:rPr lang="en-US" sz="1600" dirty="0" smtClean="0">
                <a:solidFill>
                  <a:schemeClr val="bg1"/>
                </a:solidFill>
                <a:latin typeface="+mn-lt"/>
              </a:rPr>
              <a:t>Criteria: Acute, national/regional, tangible outcomes</a:t>
            </a:r>
          </a:p>
          <a:p>
            <a:pPr marL="285750" indent="-285750">
              <a:spcBef>
                <a:spcPts val="0"/>
              </a:spcBef>
              <a:buClrTx/>
              <a:buFont typeface="Arial" panose="020B0604020202020204" pitchFamily="34" charset="0"/>
              <a:buChar char="•"/>
            </a:pPr>
            <a:r>
              <a:rPr lang="en-US" sz="1600" dirty="0" smtClean="0">
                <a:solidFill>
                  <a:srgbClr val="FFFFFF"/>
                </a:solidFill>
                <a:latin typeface="+mj-lt"/>
              </a:rPr>
              <a:t>In partnership with commodity consortia.</a:t>
            </a:r>
          </a:p>
          <a:p>
            <a:pPr marL="285750" indent="-285750">
              <a:spcBef>
                <a:spcPts val="0"/>
              </a:spcBef>
              <a:buClrTx/>
              <a:buFont typeface="Arial" panose="020B0604020202020204" pitchFamily="34" charset="0"/>
              <a:buChar char="•"/>
            </a:pPr>
            <a:r>
              <a:rPr lang="en-US" sz="1600" dirty="0" smtClean="0">
                <a:solidFill>
                  <a:srgbClr val="FFFFFF"/>
                </a:solidFill>
                <a:latin typeface="+mj-lt"/>
              </a:rPr>
              <a:t>Expected to launch in Fall 2016.</a:t>
            </a:r>
            <a:endParaRPr lang="en" sz="1600" dirty="0">
              <a:solidFill>
                <a:srgbClr val="FFFFFF"/>
              </a:solidFill>
              <a:latin typeface="+mj-lt"/>
            </a:endParaRPr>
          </a:p>
        </p:txBody>
      </p:sp>
    </p:spTree>
  </p:cSld>
  <p:clrMapOvr>
    <a:masterClrMapping/>
  </p:clrMapOvr>
  <p:transition spd="slow">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Convening Events</a:t>
            </a:r>
            <a:endParaRPr lang="en-US" dirty="0"/>
          </a:p>
        </p:txBody>
      </p:sp>
      <p:sp>
        <p:nvSpPr>
          <p:cNvPr id="3" name="TextBox 2"/>
          <p:cNvSpPr txBox="1"/>
          <p:nvPr/>
        </p:nvSpPr>
        <p:spPr>
          <a:xfrm>
            <a:off x="4746171" y="796429"/>
            <a:ext cx="4178028" cy="2246769"/>
          </a:xfrm>
          <a:prstGeom prst="rect">
            <a:avLst/>
          </a:prstGeom>
          <a:noFill/>
        </p:spPr>
        <p:txBody>
          <a:bodyPr wrap="square" rtlCol="0">
            <a:spAutoFit/>
          </a:bodyPr>
          <a:lstStyle/>
          <a:p>
            <a:r>
              <a:rPr lang="en-US" b="1" dirty="0" smtClean="0"/>
              <a:t>Phytobiome: July 29</a:t>
            </a:r>
            <a:r>
              <a:rPr lang="en-US" b="1" baseline="30000" dirty="0" smtClean="0"/>
              <a:t>th</a:t>
            </a:r>
            <a:r>
              <a:rPr lang="en-US" b="1" dirty="0" smtClean="0"/>
              <a:t>, Tampa, Florida</a:t>
            </a:r>
          </a:p>
          <a:p>
            <a:pPr marL="182880" indent="-182880">
              <a:buFont typeface="Arial" panose="020B0604020202020204" pitchFamily="34" charset="0"/>
              <a:buChar char="•"/>
            </a:pPr>
            <a:r>
              <a:rPr lang="en-US" dirty="0" smtClean="0"/>
              <a:t>They phytobiome consists of all organisms associated with plants, from insect pests to leaf surface bacteria. Advances in technology to characterize the plant microbiome offer new opportunities to understand the role of the phytobiome in productivity.</a:t>
            </a:r>
          </a:p>
          <a:p>
            <a:pPr marL="182880" indent="-182880">
              <a:buFont typeface="Arial" panose="020B0604020202020204" pitchFamily="34" charset="0"/>
              <a:buChar char="•"/>
            </a:pPr>
            <a:r>
              <a:rPr lang="en-US" dirty="0" smtClean="0"/>
              <a:t>Event will scope objectives, budgets and timelines for a phytobiome funding opportunity in pre-competitive space.</a:t>
            </a:r>
          </a:p>
        </p:txBody>
      </p:sp>
      <p:sp>
        <p:nvSpPr>
          <p:cNvPr id="4" name="TextBox 3"/>
          <p:cNvSpPr txBox="1"/>
          <p:nvPr/>
        </p:nvSpPr>
        <p:spPr>
          <a:xfrm>
            <a:off x="607254" y="1817914"/>
            <a:ext cx="3701142" cy="2246769"/>
          </a:xfrm>
          <a:prstGeom prst="rect">
            <a:avLst/>
          </a:prstGeom>
          <a:noFill/>
        </p:spPr>
        <p:txBody>
          <a:bodyPr wrap="square" rtlCol="0">
            <a:spAutoFit/>
          </a:bodyPr>
          <a:lstStyle/>
          <a:p>
            <a:r>
              <a:rPr lang="en-US" dirty="0" smtClean="0">
                <a:solidFill>
                  <a:schemeClr val="bg1"/>
                </a:solidFill>
              </a:rPr>
              <a:t>FFAR convening events bring </a:t>
            </a:r>
            <a:r>
              <a:rPr lang="en-US" dirty="0">
                <a:solidFill>
                  <a:schemeClr val="bg1"/>
                </a:solidFill>
              </a:rPr>
              <a:t>together diverse, key stakeholders around emerging issues in food and agriculture research to identify critically important research that help guide FFAR investment decisions.   Stakeholders include participants from academia, private, public and nongovernmental sectors along with end users who will benefit from the research. </a:t>
            </a:r>
          </a:p>
        </p:txBody>
      </p:sp>
      <p:sp>
        <p:nvSpPr>
          <p:cNvPr id="5" name="TextBox 4"/>
          <p:cNvSpPr txBox="1"/>
          <p:nvPr/>
        </p:nvSpPr>
        <p:spPr>
          <a:xfrm>
            <a:off x="4746171" y="3067915"/>
            <a:ext cx="4178028" cy="1600438"/>
          </a:xfrm>
          <a:prstGeom prst="rect">
            <a:avLst/>
          </a:prstGeom>
          <a:noFill/>
        </p:spPr>
        <p:txBody>
          <a:bodyPr wrap="square" rtlCol="0">
            <a:spAutoFit/>
          </a:bodyPr>
          <a:lstStyle/>
          <a:p>
            <a:r>
              <a:rPr lang="en-US" b="1" dirty="0" smtClean="0"/>
              <a:t>Phenotyping: August 30-31</a:t>
            </a:r>
            <a:r>
              <a:rPr lang="en-US" b="1" baseline="30000" dirty="0" smtClean="0"/>
              <a:t>st</a:t>
            </a:r>
            <a:r>
              <a:rPr lang="en-US" b="1" dirty="0" smtClean="0"/>
              <a:t>, Purdue University</a:t>
            </a:r>
          </a:p>
          <a:p>
            <a:pPr marL="182880" indent="-182880">
              <a:buFont typeface="Arial" panose="020B0604020202020204" pitchFamily="34" charset="0"/>
              <a:buChar char="•"/>
            </a:pPr>
            <a:r>
              <a:rPr lang="en-US" dirty="0" smtClean="0"/>
              <a:t>High throughput phenotyping has the potential to accelerate plant breeding.</a:t>
            </a:r>
          </a:p>
          <a:p>
            <a:pPr marL="182880" indent="-182880">
              <a:buFont typeface="Arial" panose="020B0604020202020204" pitchFamily="34" charset="0"/>
              <a:buChar char="•"/>
            </a:pPr>
            <a:r>
              <a:rPr lang="en-US" dirty="0" smtClean="0"/>
              <a:t>Event will explore opportunities for a phenotyping network in the Americas and funding of associated programs. </a:t>
            </a:r>
            <a:endParaRPr lang="en-US" dirty="0"/>
          </a:p>
        </p:txBody>
      </p:sp>
      <p:sp>
        <p:nvSpPr>
          <p:cNvPr id="6" name="TextBox 5"/>
          <p:cNvSpPr txBox="1"/>
          <p:nvPr/>
        </p:nvSpPr>
        <p:spPr>
          <a:xfrm>
            <a:off x="4863830" y="217714"/>
            <a:ext cx="4060371" cy="338554"/>
          </a:xfrm>
          <a:prstGeom prst="rect">
            <a:avLst/>
          </a:prstGeom>
          <a:noFill/>
        </p:spPr>
        <p:txBody>
          <a:bodyPr wrap="square" rtlCol="0">
            <a:spAutoFit/>
          </a:bodyPr>
          <a:lstStyle/>
          <a:p>
            <a:r>
              <a:rPr lang="en-US" sz="1600" b="1" i="1" dirty="0" smtClean="0"/>
              <a:t>Events on the Horizon</a:t>
            </a:r>
            <a:endParaRPr lang="en-US" sz="1600" b="1" i="1" dirty="0"/>
          </a:p>
        </p:txBody>
      </p:sp>
    </p:spTree>
    <p:extLst>
      <p:ext uri="{BB962C8B-B14F-4D97-AF65-F5344CB8AC3E}">
        <p14:creationId xmlns:p14="http://schemas.microsoft.com/office/powerpoint/2010/main" val="14226301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94818" y="1962788"/>
            <a:ext cx="7970809" cy="717348"/>
          </a:xfrm>
        </p:spPr>
        <p:txBody>
          <a:bodyPr/>
          <a:lstStyle/>
          <a:p>
            <a:r>
              <a:rPr lang="en-US" dirty="0" smtClean="0"/>
              <a:t>FFAR Programming in Development</a:t>
            </a:r>
            <a:endParaRPr lang="en-US" dirty="0"/>
          </a:p>
        </p:txBody>
      </p:sp>
    </p:spTree>
    <p:extLst>
      <p:ext uri="{BB962C8B-B14F-4D97-AF65-F5344CB8AC3E}">
        <p14:creationId xmlns:p14="http://schemas.microsoft.com/office/powerpoint/2010/main" val="7130276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Shape 132"/>
        <p:cNvGrpSpPr/>
        <p:nvPr/>
      </p:nvGrpSpPr>
      <p:grpSpPr>
        <a:xfrm>
          <a:off x="0" y="0"/>
          <a:ext cx="0" cy="0"/>
          <a:chOff x="0" y="0"/>
          <a:chExt cx="0" cy="0"/>
        </a:xfrm>
      </p:grpSpPr>
      <p:sp>
        <p:nvSpPr>
          <p:cNvPr id="133" name="Shape 133"/>
          <p:cNvSpPr txBox="1">
            <a:spLocks noGrp="1"/>
          </p:cNvSpPr>
          <p:nvPr>
            <p:ph type="title"/>
          </p:nvPr>
        </p:nvSpPr>
        <p:spPr>
          <a:xfrm>
            <a:off x="728810" y="422499"/>
            <a:ext cx="3969314" cy="975377"/>
          </a:xfrm>
          <a:prstGeom prst="rect">
            <a:avLst/>
          </a:prstGeom>
        </p:spPr>
        <p:txBody>
          <a:bodyPr lIns="91425" tIns="91425" rIns="91425" bIns="91425" anchor="t" anchorCtr="0">
            <a:noAutofit/>
          </a:bodyPr>
          <a:lstStyle/>
          <a:p>
            <a:pPr lvl="0" rtl="0">
              <a:spcBef>
                <a:spcPts val="0"/>
              </a:spcBef>
              <a:buNone/>
            </a:pPr>
            <a:r>
              <a:rPr lang="en" dirty="0" smtClean="0"/>
              <a:t>Public Perception of </a:t>
            </a:r>
            <a:r>
              <a:rPr lang="en" dirty="0" smtClean="0">
                <a:solidFill>
                  <a:schemeClr val="tx1"/>
                </a:solidFill>
              </a:rPr>
              <a:t>New Breeding Technologies</a:t>
            </a:r>
            <a:r>
              <a:rPr lang="en" sz="2800" dirty="0" smtClean="0"/>
              <a:t/>
            </a:r>
            <a:br>
              <a:rPr lang="en" sz="2800" dirty="0" smtClean="0"/>
            </a:br>
            <a:endParaRPr lang="en" sz="2800" dirty="0">
              <a:solidFill>
                <a:srgbClr val="000000"/>
              </a:solidFill>
            </a:endParaRPr>
          </a:p>
        </p:txBody>
      </p:sp>
      <p:sp>
        <p:nvSpPr>
          <p:cNvPr id="134" name="Shape 134"/>
          <p:cNvSpPr txBox="1">
            <a:spLocks noGrp="1"/>
          </p:cNvSpPr>
          <p:nvPr>
            <p:ph type="body" idx="4294967295"/>
          </p:nvPr>
        </p:nvSpPr>
        <p:spPr>
          <a:xfrm>
            <a:off x="525273" y="2134023"/>
            <a:ext cx="3689131" cy="2618730"/>
          </a:xfrm>
          <a:prstGeom prst="rect">
            <a:avLst/>
          </a:prstGeom>
        </p:spPr>
        <p:txBody>
          <a:bodyPr lIns="91425" tIns="91425" rIns="91425" bIns="91425" anchor="t" anchorCtr="0">
            <a:noAutofit/>
          </a:bodyPr>
          <a:lstStyle/>
          <a:p>
            <a:pPr marL="342900" lvl="0" indent="-342900" rtl="0">
              <a:spcBef>
                <a:spcPts val="0"/>
              </a:spcBef>
              <a:buClrTx/>
              <a:buFont typeface="Arial" panose="020B0604020202020204" pitchFamily="34" charset="0"/>
              <a:buChar char="•"/>
            </a:pPr>
            <a:r>
              <a:rPr lang="en-US" sz="2000" dirty="0" smtClean="0">
                <a:solidFill>
                  <a:srgbClr val="FFFFFF"/>
                </a:solidFill>
                <a:latin typeface="+mj-lt"/>
              </a:rPr>
              <a:t>Social science research into public understanding of breeding technologies.</a:t>
            </a:r>
          </a:p>
          <a:p>
            <a:pPr marL="342900" lvl="0" indent="-342900" rtl="0">
              <a:spcBef>
                <a:spcPts val="0"/>
              </a:spcBef>
              <a:buClrTx/>
              <a:buFont typeface="Arial" panose="020B0604020202020204" pitchFamily="34" charset="0"/>
              <a:buChar char="•"/>
            </a:pPr>
            <a:r>
              <a:rPr lang="en-US" sz="2000" dirty="0" smtClean="0">
                <a:solidFill>
                  <a:srgbClr val="FFFFFF"/>
                </a:solidFill>
                <a:latin typeface="+mj-lt"/>
              </a:rPr>
              <a:t>Development of framing and metaphors to clearly communicate around NBT’s.</a:t>
            </a:r>
          </a:p>
          <a:p>
            <a:pPr marL="342900" lvl="0" indent="-342900" rtl="0">
              <a:spcBef>
                <a:spcPts val="0"/>
              </a:spcBef>
              <a:buClrTx/>
              <a:buFont typeface="Arial" panose="020B0604020202020204" pitchFamily="34" charset="0"/>
              <a:buChar char="•"/>
            </a:pPr>
            <a:r>
              <a:rPr lang="en-US" sz="2000" dirty="0" smtClean="0">
                <a:solidFill>
                  <a:srgbClr val="FFFFFF"/>
                </a:solidFill>
                <a:latin typeface="+mj-lt"/>
              </a:rPr>
              <a:t>Training opportunities for agricultural industry.</a:t>
            </a:r>
          </a:p>
        </p:txBody>
      </p:sp>
      <p:sp>
        <p:nvSpPr>
          <p:cNvPr id="2" name="TextBox 1"/>
          <p:cNvSpPr txBox="1"/>
          <p:nvPr/>
        </p:nvSpPr>
        <p:spPr>
          <a:xfrm>
            <a:off x="4810805" y="1472304"/>
            <a:ext cx="4246180" cy="1323439"/>
          </a:xfrm>
          <a:prstGeom prst="rect">
            <a:avLst/>
          </a:prstGeom>
          <a:noFill/>
        </p:spPr>
        <p:txBody>
          <a:bodyPr wrap="square" rtlCol="0">
            <a:spAutoFit/>
          </a:bodyPr>
          <a:lstStyle/>
          <a:p>
            <a:r>
              <a:rPr lang="en-US" sz="2000" b="1" i="1" dirty="0" smtClean="0">
                <a:solidFill>
                  <a:schemeClr val="bg1"/>
                </a:solidFill>
              </a:rPr>
              <a:t>If we are going to fund research in NBT’s, how do we not walk the same road that we did with transgenics?</a:t>
            </a:r>
            <a:endParaRPr lang="en-US" sz="2000" b="1" i="1" dirty="0">
              <a:solidFill>
                <a:schemeClr val="bg1"/>
              </a:solidFill>
            </a:endParaRPr>
          </a:p>
        </p:txBody>
      </p:sp>
    </p:spTree>
    <p:extLst>
      <p:ext uri="{BB962C8B-B14F-4D97-AF65-F5344CB8AC3E}">
        <p14:creationId xmlns:p14="http://schemas.microsoft.com/office/powerpoint/2010/main" val="4128398276"/>
      </p:ext>
    </p:extLst>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Overview</a:t>
            </a:r>
            <a:endParaRPr lang="en-US" dirty="0"/>
          </a:p>
        </p:txBody>
      </p:sp>
      <p:sp>
        <p:nvSpPr>
          <p:cNvPr id="3" name="Subtitle 2"/>
          <p:cNvSpPr>
            <a:spLocks noGrp="1"/>
          </p:cNvSpPr>
          <p:nvPr>
            <p:ph type="body" sz="quarter" idx="10"/>
          </p:nvPr>
        </p:nvSpPr>
        <p:spPr>
          <a:xfrm>
            <a:off x="826350" y="1828799"/>
            <a:ext cx="7631999" cy="1393372"/>
          </a:xfrm>
        </p:spPr>
        <p:txBody>
          <a:bodyPr/>
          <a:lstStyle/>
          <a:p>
            <a:pPr marL="342900" indent="-342900">
              <a:buFont typeface="Arial" panose="020B0604020202020204" pitchFamily="34" charset="0"/>
              <a:buChar char="•"/>
            </a:pPr>
            <a:r>
              <a:rPr lang="en-US" dirty="0" smtClean="0">
                <a:solidFill>
                  <a:schemeClr val="bg1"/>
                </a:solidFill>
              </a:rPr>
              <a:t>Intro to FFAR</a:t>
            </a:r>
          </a:p>
          <a:p>
            <a:pPr marL="342900" indent="-342900">
              <a:buFont typeface="Arial" panose="020B0604020202020204" pitchFamily="34" charset="0"/>
              <a:buChar char="•"/>
            </a:pPr>
            <a:r>
              <a:rPr lang="en-US" dirty="0" smtClean="0">
                <a:solidFill>
                  <a:schemeClr val="bg1"/>
                </a:solidFill>
              </a:rPr>
              <a:t>Current Programs</a:t>
            </a:r>
          </a:p>
          <a:p>
            <a:pPr marL="342900" indent="-342900">
              <a:buFont typeface="Arial" panose="020B0604020202020204" pitchFamily="34" charset="0"/>
              <a:buChar char="•"/>
            </a:pPr>
            <a:r>
              <a:rPr lang="en-US" dirty="0" smtClean="0">
                <a:solidFill>
                  <a:schemeClr val="bg1"/>
                </a:solidFill>
              </a:rPr>
              <a:t>Opportunities for Collaboration</a:t>
            </a:r>
          </a:p>
          <a:p>
            <a:pPr marL="342900" indent="-342900">
              <a:buFont typeface="Arial" panose="020B0604020202020204" pitchFamily="34" charset="0"/>
              <a:buChar char="•"/>
            </a:pPr>
            <a:r>
              <a:rPr lang="en-US" dirty="0" smtClean="0"/>
              <a:t>Q&amp;A</a:t>
            </a:r>
            <a:endParaRPr lang="en-US" dirty="0" smtClean="0">
              <a:solidFill>
                <a:schemeClr val="bg1"/>
              </a:solidFill>
            </a:endParaRPr>
          </a:p>
          <a:p>
            <a:pPr lvl="4">
              <a:buNone/>
            </a:pPr>
            <a:endParaRPr lang="en-US" dirty="0">
              <a:solidFill>
                <a:schemeClr val="bg1"/>
              </a:solidFill>
            </a:endParaRPr>
          </a:p>
        </p:txBody>
      </p:sp>
    </p:spTree>
    <p:extLst>
      <p:ext uri="{BB962C8B-B14F-4D97-AF65-F5344CB8AC3E}">
        <p14:creationId xmlns:p14="http://schemas.microsoft.com/office/powerpoint/2010/main" val="20271801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Shape 104"/>
          <p:cNvSpPr txBox="1">
            <a:spLocks noGrp="1"/>
          </p:cNvSpPr>
          <p:nvPr>
            <p:ph type="ctrTitle" idx="4294967295"/>
          </p:nvPr>
        </p:nvSpPr>
        <p:spPr>
          <a:xfrm>
            <a:off x="-1" y="1307804"/>
            <a:ext cx="8691937" cy="1178541"/>
          </a:xfrm>
          <a:prstGeom prst="rect">
            <a:avLst/>
          </a:prstGeom>
        </p:spPr>
        <p:txBody>
          <a:bodyPr lIns="91425" tIns="91425" rIns="91425" bIns="91425" anchor="t" anchorCtr="0">
            <a:noAutofit/>
          </a:bodyPr>
          <a:lstStyle/>
          <a:p>
            <a:pPr lvl="0" rtl="0">
              <a:spcBef>
                <a:spcPts val="0"/>
              </a:spcBef>
              <a:buNone/>
            </a:pPr>
            <a:r>
              <a:rPr lang="en" sz="6600" dirty="0" smtClean="0">
                <a:solidFill>
                  <a:srgbClr val="FFFFFF"/>
                </a:solidFill>
                <a:latin typeface="+mj-lt"/>
              </a:rPr>
              <a:t>Pollinator Health Fund</a:t>
            </a:r>
            <a:endParaRPr lang="en" sz="6600" dirty="0">
              <a:solidFill>
                <a:srgbClr val="FFFFFF"/>
              </a:solidFill>
              <a:latin typeface="+mj-lt"/>
            </a:endParaRPr>
          </a:p>
        </p:txBody>
      </p:sp>
      <p:sp>
        <p:nvSpPr>
          <p:cNvPr id="105" name="Shape 105"/>
          <p:cNvSpPr txBox="1">
            <a:spLocks noGrp="1"/>
          </p:cNvSpPr>
          <p:nvPr>
            <p:ph type="subTitle" idx="4294967295"/>
          </p:nvPr>
        </p:nvSpPr>
        <p:spPr>
          <a:xfrm>
            <a:off x="267127" y="2645230"/>
            <a:ext cx="5018888" cy="2375460"/>
          </a:xfrm>
          <a:prstGeom prst="rect">
            <a:avLst/>
          </a:prstGeom>
        </p:spPr>
        <p:txBody>
          <a:bodyPr lIns="91425" tIns="91425" rIns="91425" bIns="91425" anchor="t" anchorCtr="0">
            <a:noAutofit/>
          </a:bodyPr>
          <a:lstStyle/>
          <a:p>
            <a:pPr>
              <a:spcBef>
                <a:spcPts val="0"/>
              </a:spcBef>
              <a:buNone/>
            </a:pPr>
            <a:r>
              <a:rPr lang="en-US" sz="2000" b="1" dirty="0" smtClean="0">
                <a:latin typeface="+mn-lt"/>
              </a:rPr>
              <a:t>A program founded in practice and partnership:</a:t>
            </a:r>
          </a:p>
          <a:p>
            <a:pPr marL="285750" lvl="3" indent="-285750">
              <a:spcBef>
                <a:spcPts val="0"/>
              </a:spcBef>
              <a:buClrTx/>
              <a:buFont typeface="Arial" panose="020B0604020202020204" pitchFamily="34" charset="0"/>
              <a:buChar char="•"/>
            </a:pPr>
            <a:r>
              <a:rPr lang="en-US" dirty="0" smtClean="0">
                <a:solidFill>
                  <a:schemeClr val="tx1"/>
                </a:solidFill>
                <a:latin typeface="+mn-lt"/>
              </a:rPr>
              <a:t>Program proposal based on feedback from researchers, stakeholders, and policy implementers.</a:t>
            </a:r>
          </a:p>
          <a:p>
            <a:pPr marL="285750" lvl="3" indent="-285750">
              <a:spcBef>
                <a:spcPts val="0"/>
              </a:spcBef>
              <a:buClrTx/>
              <a:buFont typeface="Arial" panose="020B0604020202020204" pitchFamily="34" charset="0"/>
              <a:buChar char="•"/>
            </a:pPr>
            <a:r>
              <a:rPr lang="en-US" dirty="0" smtClean="0">
                <a:solidFill>
                  <a:schemeClr val="tx1"/>
                </a:solidFill>
                <a:latin typeface="+mn-lt"/>
              </a:rPr>
              <a:t>Grounded in social, economic and policy realities</a:t>
            </a:r>
          </a:p>
          <a:p>
            <a:pPr marL="285750" lvl="3" indent="-285750">
              <a:spcBef>
                <a:spcPts val="0"/>
              </a:spcBef>
              <a:buClrTx/>
              <a:buFont typeface="Arial" panose="020B0604020202020204" pitchFamily="34" charset="0"/>
              <a:buChar char="•"/>
            </a:pPr>
            <a:r>
              <a:rPr lang="en-US" dirty="0" smtClean="0">
                <a:solidFill>
                  <a:schemeClr val="tx1"/>
                </a:solidFill>
                <a:latin typeface="+mn-lt"/>
              </a:rPr>
              <a:t>Addresses clear gaps in ongoing USDA and NSF-funded research.</a:t>
            </a:r>
          </a:p>
          <a:p>
            <a:pPr marL="285750" lvl="1" indent="-285750">
              <a:spcBef>
                <a:spcPts val="0"/>
              </a:spcBef>
            </a:pPr>
            <a:endParaRPr lang="en-US" dirty="0">
              <a:solidFill>
                <a:schemeClr val="accent1"/>
              </a:solidFill>
              <a:latin typeface="+mn-lt"/>
            </a:endParaRPr>
          </a:p>
          <a:p>
            <a:pPr lvl="1">
              <a:spcBef>
                <a:spcPts val="0"/>
              </a:spcBef>
              <a:buNone/>
            </a:pPr>
            <a:endParaRPr lang="en-US" dirty="0" smtClean="0">
              <a:latin typeface="+mj-lt"/>
            </a:endParaRPr>
          </a:p>
          <a:p>
            <a:pPr>
              <a:spcBef>
                <a:spcPts val="0"/>
              </a:spcBef>
              <a:buNone/>
            </a:pPr>
            <a:endParaRPr lang="en-US" dirty="0">
              <a:latin typeface="+mj-lt"/>
            </a:endParaRPr>
          </a:p>
          <a:p>
            <a:pPr lvl="0" rtl="0">
              <a:spcBef>
                <a:spcPts val="0"/>
              </a:spcBef>
              <a:buNone/>
            </a:pPr>
            <a:endParaRPr lang="en" dirty="0">
              <a:latin typeface="+mj-lt"/>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5955" b="13809"/>
          <a:stretch/>
        </p:blipFill>
        <p:spPr>
          <a:xfrm>
            <a:off x="5904871" y="2671762"/>
            <a:ext cx="3025459" cy="1428751"/>
          </a:xfrm>
          <a:prstGeom prst="rect">
            <a:avLst/>
          </a:prstGeom>
          <a:ln w="25400">
            <a:solidFill>
              <a:schemeClr val="tx1">
                <a:alpha val="95000"/>
              </a:schemeClr>
            </a:solidFill>
          </a:ln>
        </p:spPr>
      </p:pic>
    </p:spTree>
    <p:extLst>
      <p:ext uri="{BB962C8B-B14F-4D97-AF65-F5344CB8AC3E}">
        <p14:creationId xmlns:p14="http://schemas.microsoft.com/office/powerpoint/2010/main" val="3824586516"/>
      </p:ext>
    </p:extLst>
  </p:cSld>
  <p:clrMapOvr>
    <a:masterClrMapping/>
  </p:clrMapOvr>
  <p:transition spd="slow">
    <p:cu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TextBox 1"/>
          <p:cNvSpPr txBox="1"/>
          <p:nvPr/>
        </p:nvSpPr>
        <p:spPr>
          <a:xfrm>
            <a:off x="391886" y="1001487"/>
            <a:ext cx="4201886" cy="3139321"/>
          </a:xfrm>
          <a:prstGeom prst="rect">
            <a:avLst/>
          </a:prstGeom>
          <a:noFill/>
        </p:spPr>
        <p:txBody>
          <a:bodyPr wrap="square" rtlCol="0">
            <a:spAutoFit/>
          </a:bodyPr>
          <a:lstStyle/>
          <a:p>
            <a:r>
              <a:rPr lang="en-US" sz="2400" b="1" dirty="0" smtClean="0"/>
              <a:t>Program Focus Areas</a:t>
            </a:r>
          </a:p>
          <a:p>
            <a:pPr marL="285750" lvl="3" indent="-285750">
              <a:buFont typeface="Arial" panose="020B0604020202020204" pitchFamily="34" charset="0"/>
              <a:buChar char="•"/>
            </a:pPr>
            <a:r>
              <a:rPr lang="en-US" sz="2000" dirty="0">
                <a:solidFill>
                  <a:schemeClr val="tx1"/>
                </a:solidFill>
              </a:rPr>
              <a:t>Understanding multiple stressors.</a:t>
            </a:r>
          </a:p>
          <a:p>
            <a:pPr marL="285750" lvl="3" indent="-285750">
              <a:buFont typeface="Arial" panose="020B0604020202020204" pitchFamily="34" charset="0"/>
              <a:buChar char="•"/>
            </a:pPr>
            <a:r>
              <a:rPr lang="en-US" sz="2000" dirty="0">
                <a:solidFill>
                  <a:schemeClr val="tx1"/>
                </a:solidFill>
              </a:rPr>
              <a:t>Habitat </a:t>
            </a:r>
            <a:r>
              <a:rPr lang="en-US" sz="2000" dirty="0" smtClean="0">
                <a:solidFill>
                  <a:schemeClr val="tx1"/>
                </a:solidFill>
              </a:rPr>
              <a:t>quality, establishment</a:t>
            </a:r>
            <a:r>
              <a:rPr lang="en-US" sz="2000" dirty="0">
                <a:solidFill>
                  <a:schemeClr val="tx1"/>
                </a:solidFill>
              </a:rPr>
              <a:t>, maintenance.</a:t>
            </a:r>
          </a:p>
          <a:p>
            <a:pPr marL="285750" lvl="3" indent="-285750">
              <a:buFont typeface="Arial" panose="020B0604020202020204" pitchFamily="34" charset="0"/>
              <a:buChar char="•"/>
            </a:pPr>
            <a:r>
              <a:rPr lang="en-US" sz="2000" dirty="0">
                <a:solidFill>
                  <a:schemeClr val="tx1"/>
                </a:solidFill>
              </a:rPr>
              <a:t>Technology transfer to field-scale operations.</a:t>
            </a:r>
          </a:p>
          <a:p>
            <a:pPr marL="285750" lvl="3" indent="-285750">
              <a:buFont typeface="Arial" panose="020B0604020202020204" pitchFamily="34" charset="0"/>
              <a:buChar char="•"/>
            </a:pPr>
            <a:r>
              <a:rPr lang="en-US" sz="2000" dirty="0">
                <a:solidFill>
                  <a:schemeClr val="tx1"/>
                </a:solidFill>
              </a:rPr>
              <a:t>Outreach and education to underserved groups.</a:t>
            </a:r>
          </a:p>
          <a:p>
            <a:endParaRPr lang="en-US" dirty="0"/>
          </a:p>
        </p:txBody>
      </p:sp>
      <p:sp>
        <p:nvSpPr>
          <p:cNvPr id="3" name="TextBox 2"/>
          <p:cNvSpPr txBox="1"/>
          <p:nvPr/>
        </p:nvSpPr>
        <p:spPr>
          <a:xfrm>
            <a:off x="5388427" y="91512"/>
            <a:ext cx="3559629" cy="1323439"/>
          </a:xfrm>
          <a:prstGeom prst="rect">
            <a:avLst/>
          </a:prstGeom>
          <a:noFill/>
        </p:spPr>
        <p:txBody>
          <a:bodyPr wrap="square" rtlCol="0">
            <a:spAutoFit/>
          </a:bodyPr>
          <a:lstStyle/>
          <a:p>
            <a:r>
              <a:rPr lang="en-US" sz="4000" b="1" dirty="0" smtClean="0">
                <a:solidFill>
                  <a:schemeClr val="bg1"/>
                </a:solidFill>
              </a:rPr>
              <a:t>$20,000,000 Funding Goal</a:t>
            </a:r>
            <a:endParaRPr lang="en-US" sz="4000" b="1" dirty="0">
              <a:solidFill>
                <a:schemeClr val="bg1"/>
              </a:solidFill>
            </a:endParaRPr>
          </a:p>
        </p:txBody>
      </p:sp>
    </p:spTree>
    <p:extLst>
      <p:ext uri="{BB962C8B-B14F-4D97-AF65-F5344CB8AC3E}">
        <p14:creationId xmlns:p14="http://schemas.microsoft.com/office/powerpoint/2010/main" val="7910747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 The Horizon</a:t>
            </a:r>
            <a:endParaRPr lang="en-US" dirty="0"/>
          </a:p>
        </p:txBody>
      </p:sp>
      <p:sp>
        <p:nvSpPr>
          <p:cNvPr id="3" name="TextBox 2"/>
          <p:cNvSpPr txBox="1"/>
          <p:nvPr/>
        </p:nvSpPr>
        <p:spPr>
          <a:xfrm>
            <a:off x="277473" y="3446631"/>
            <a:ext cx="8727789" cy="1323439"/>
          </a:xfrm>
          <a:prstGeom prst="rect">
            <a:avLst/>
          </a:prstGeom>
          <a:noFill/>
        </p:spPr>
        <p:txBody>
          <a:bodyPr wrap="square" rtlCol="0">
            <a:spAutoFit/>
          </a:bodyPr>
          <a:lstStyle/>
          <a:p>
            <a:pPr marL="285750" indent="-285750">
              <a:buFont typeface="Arial" panose="020B0604020202020204" pitchFamily="34" charset="0"/>
              <a:buChar char="•"/>
            </a:pPr>
            <a:r>
              <a:rPr lang="en-US" sz="2000" b="1" dirty="0" smtClean="0">
                <a:solidFill>
                  <a:schemeClr val="bg1"/>
                </a:solidFill>
                <a:latin typeface="+mn-lt"/>
              </a:rPr>
              <a:t>Continued conversations and consultation with key stakeholders in the food and agriculture community.</a:t>
            </a:r>
          </a:p>
          <a:p>
            <a:pPr marL="285750" indent="-285750">
              <a:buFont typeface="Arial" panose="020B0604020202020204" pitchFamily="34" charset="0"/>
              <a:buChar char="•"/>
            </a:pPr>
            <a:r>
              <a:rPr lang="en-US" sz="2000" b="1" dirty="0" smtClean="0">
                <a:solidFill>
                  <a:schemeClr val="bg1"/>
                </a:solidFill>
                <a:latin typeface="+mn-lt"/>
              </a:rPr>
              <a:t>Identify future programs that align with our mission. </a:t>
            </a:r>
          </a:p>
          <a:p>
            <a:pPr marL="285750" indent="-285750">
              <a:buFont typeface="Arial" panose="020B0604020202020204" pitchFamily="34" charset="0"/>
              <a:buChar char="•"/>
            </a:pPr>
            <a:r>
              <a:rPr lang="en-US" sz="2000" b="1" dirty="0" smtClean="0">
                <a:solidFill>
                  <a:schemeClr val="bg1"/>
                </a:solidFill>
                <a:latin typeface="+mn-lt"/>
              </a:rPr>
              <a:t>Fundraise to support current and future programs.</a:t>
            </a:r>
            <a:endParaRPr lang="en-US" sz="2000" b="1" dirty="0">
              <a:solidFill>
                <a:schemeClr val="bg1"/>
              </a:solidFill>
              <a:latin typeface="+mn-lt"/>
            </a:endParaRPr>
          </a:p>
        </p:txBody>
      </p:sp>
    </p:spTree>
    <p:extLst>
      <p:ext uri="{BB962C8B-B14F-4D97-AF65-F5344CB8AC3E}">
        <p14:creationId xmlns:p14="http://schemas.microsoft.com/office/powerpoint/2010/main" val="5207434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2000" b="-3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330" y="2461507"/>
            <a:ext cx="3914773" cy="817721"/>
          </a:xfrm>
        </p:spPr>
        <p:txBody>
          <a:bodyPr/>
          <a:lstStyle/>
          <a:p>
            <a:r>
              <a:rPr lang="en-US" sz="3600" dirty="0" smtClean="0">
                <a:solidFill>
                  <a:schemeClr val="bg1"/>
                </a:solidFill>
              </a:rPr>
              <a:t>How to reach out</a:t>
            </a:r>
            <a:endParaRPr lang="en-US" sz="3600" dirty="0">
              <a:solidFill>
                <a:schemeClr val="bg1"/>
              </a:solidFill>
            </a:endParaRPr>
          </a:p>
        </p:txBody>
      </p:sp>
      <p:sp>
        <p:nvSpPr>
          <p:cNvPr id="3" name="Text Placeholder 2"/>
          <p:cNvSpPr>
            <a:spLocks noGrp="1"/>
          </p:cNvSpPr>
          <p:nvPr>
            <p:ph type="body" sz="quarter" idx="10"/>
          </p:nvPr>
        </p:nvSpPr>
        <p:spPr>
          <a:xfrm>
            <a:off x="2391434" y="3142593"/>
            <a:ext cx="3399766" cy="1905414"/>
          </a:xfrm>
        </p:spPr>
        <p:txBody>
          <a:bodyPr/>
          <a:lstStyle/>
          <a:p>
            <a:r>
              <a:rPr lang="en-US" dirty="0" smtClean="0">
                <a:solidFill>
                  <a:schemeClr val="bg1"/>
                </a:solidFill>
              </a:rPr>
              <a:t>Contact us directly.</a:t>
            </a:r>
          </a:p>
          <a:p>
            <a:r>
              <a:rPr lang="en-US" dirty="0" smtClean="0">
                <a:solidFill>
                  <a:schemeClr val="bg1"/>
                </a:solidFill>
              </a:rPr>
              <a:t>Submit a concept through the FFAR website.</a:t>
            </a:r>
            <a:endParaRPr lang="en-US" dirty="0">
              <a:solidFill>
                <a:schemeClr val="bg1"/>
              </a:solidFill>
            </a:endParaRPr>
          </a:p>
        </p:txBody>
      </p:sp>
    </p:spTree>
    <p:extLst>
      <p:ext uri="{BB962C8B-B14F-4D97-AF65-F5344CB8AC3E}">
        <p14:creationId xmlns:p14="http://schemas.microsoft.com/office/powerpoint/2010/main" val="1232691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32453" y="2885212"/>
            <a:ext cx="3226800" cy="420634"/>
          </a:xfrm>
        </p:spPr>
        <p:txBody>
          <a:bodyPr/>
          <a:lstStyle/>
          <a:p>
            <a:r>
              <a:rPr lang="en-US" dirty="0" smtClean="0"/>
              <a:t>How to Reach Us</a:t>
            </a:r>
            <a:endParaRPr lang="en-US" dirty="0"/>
          </a:p>
        </p:txBody>
      </p:sp>
      <p:sp>
        <p:nvSpPr>
          <p:cNvPr id="4" name="TextBox 3"/>
          <p:cNvSpPr txBox="1"/>
          <p:nvPr/>
        </p:nvSpPr>
        <p:spPr>
          <a:xfrm>
            <a:off x="1157542" y="3386433"/>
            <a:ext cx="3704543" cy="1169551"/>
          </a:xfrm>
          <a:prstGeom prst="rect">
            <a:avLst/>
          </a:prstGeom>
          <a:noFill/>
        </p:spPr>
        <p:txBody>
          <a:bodyPr wrap="square" rtlCol="0">
            <a:spAutoFit/>
          </a:bodyPr>
          <a:lstStyle/>
          <a:p>
            <a:r>
              <a:rPr lang="en-US" dirty="0" smtClean="0"/>
              <a:t>Dr. Tawny Mata, Scientific Program Director, </a:t>
            </a:r>
            <a:r>
              <a:rPr lang="en-US" dirty="0" smtClean="0">
                <a:hlinkClick r:id="rId2"/>
              </a:rPr>
              <a:t>tmata@foundationfar.org</a:t>
            </a:r>
            <a:r>
              <a:rPr lang="en-US" dirty="0" smtClean="0"/>
              <a:t>, 202.836.9957</a:t>
            </a:r>
          </a:p>
          <a:p>
            <a:endParaRPr lang="en-US" dirty="0"/>
          </a:p>
          <a:p>
            <a:r>
              <a:rPr lang="en-US" dirty="0" smtClean="0"/>
              <a:t>Renée Bullion, Director of Development, </a:t>
            </a:r>
            <a:r>
              <a:rPr lang="en-US" dirty="0" smtClean="0">
                <a:hlinkClick r:id="rId3"/>
              </a:rPr>
              <a:t>rbullion@foundaitonfar.org</a:t>
            </a:r>
            <a:r>
              <a:rPr lang="en-US" dirty="0" smtClean="0"/>
              <a:t>, 202.836.9955</a:t>
            </a:r>
            <a:endParaRPr lang="en-US" dirty="0"/>
          </a:p>
        </p:txBody>
      </p:sp>
    </p:spTree>
    <p:extLst>
      <p:ext uri="{BB962C8B-B14F-4D97-AF65-F5344CB8AC3E}">
        <p14:creationId xmlns:p14="http://schemas.microsoft.com/office/powerpoint/2010/main" val="7723861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Who We Are</a:t>
            </a:r>
            <a:endParaRPr lang="en-US" dirty="0"/>
          </a:p>
        </p:txBody>
      </p:sp>
      <p:sp>
        <p:nvSpPr>
          <p:cNvPr id="5" name="Text Placeholder 4"/>
          <p:cNvSpPr>
            <a:spLocks noGrp="1"/>
          </p:cNvSpPr>
          <p:nvPr>
            <p:ph type="body" sz="quarter" idx="10"/>
          </p:nvPr>
        </p:nvSpPr>
        <p:spPr>
          <a:xfrm>
            <a:off x="3322101" y="1427946"/>
            <a:ext cx="4743039" cy="3511238"/>
          </a:xfrm>
        </p:spPr>
        <p:txBody>
          <a:bodyPr/>
          <a:lstStyle/>
          <a:p>
            <a:pPr lvl="0"/>
            <a:r>
              <a:rPr lang="en-US" sz="2200" dirty="0"/>
              <a:t>Independent 501 (c) (3) organization</a:t>
            </a:r>
          </a:p>
          <a:p>
            <a:r>
              <a:rPr lang="en-US" sz="2200" dirty="0"/>
              <a:t>20-Member Board of Directors </a:t>
            </a:r>
          </a:p>
          <a:p>
            <a:pPr lvl="1"/>
            <a:r>
              <a:rPr lang="en-US" sz="2200" dirty="0"/>
              <a:t>Chaired by former Secretary of Agriculture Dan Glickman </a:t>
            </a:r>
          </a:p>
          <a:p>
            <a:r>
              <a:rPr lang="en-US" sz="2200" dirty="0" smtClean="0"/>
              <a:t>Established </a:t>
            </a:r>
            <a:r>
              <a:rPr lang="en-US" sz="2200" dirty="0"/>
              <a:t>by the 2014 Farm Bill </a:t>
            </a:r>
            <a:r>
              <a:rPr lang="en-US" sz="2200" dirty="0" smtClean="0"/>
              <a:t>with $200M to </a:t>
            </a:r>
            <a:r>
              <a:rPr lang="en-US" sz="2200" dirty="0"/>
              <a:t>increase food and agriculture research and complement and further the work of the USDA</a:t>
            </a:r>
          </a:p>
          <a:p>
            <a:endParaRPr lang="en-US" sz="2000"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4425" y="1427946"/>
            <a:ext cx="2247431" cy="3371147"/>
          </a:xfrm>
          <a:prstGeom prst="rect">
            <a:avLst/>
          </a:prstGeom>
        </p:spPr>
      </p:pic>
    </p:spTree>
    <p:extLst>
      <p:ext uri="{BB962C8B-B14F-4D97-AF65-F5344CB8AC3E}">
        <p14:creationId xmlns:p14="http://schemas.microsoft.com/office/powerpoint/2010/main" val="38996491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a:stretch>
        </a:blipFill>
        <a:effectLst/>
      </p:bgPr>
    </p:bg>
    <p:spTree>
      <p:nvGrpSpPr>
        <p:cNvPr id="1" name="Shape 132"/>
        <p:cNvGrpSpPr/>
        <p:nvPr/>
      </p:nvGrpSpPr>
      <p:grpSpPr>
        <a:xfrm>
          <a:off x="0" y="0"/>
          <a:ext cx="0" cy="0"/>
          <a:chOff x="0" y="0"/>
          <a:chExt cx="0" cy="0"/>
        </a:xfrm>
      </p:grpSpPr>
      <p:sp>
        <p:nvSpPr>
          <p:cNvPr id="133" name="Shape 133"/>
          <p:cNvSpPr txBox="1">
            <a:spLocks noGrp="1"/>
          </p:cNvSpPr>
          <p:nvPr>
            <p:ph type="title"/>
          </p:nvPr>
        </p:nvSpPr>
        <p:spPr>
          <a:xfrm>
            <a:off x="728810" y="422499"/>
            <a:ext cx="3969314" cy="975377"/>
          </a:xfrm>
          <a:prstGeom prst="rect">
            <a:avLst/>
          </a:prstGeom>
        </p:spPr>
        <p:txBody>
          <a:bodyPr lIns="91425" tIns="91425" rIns="91425" bIns="91425" anchor="t" anchorCtr="0">
            <a:noAutofit/>
          </a:bodyPr>
          <a:lstStyle/>
          <a:p>
            <a:pPr lvl="0" rtl="0">
              <a:spcBef>
                <a:spcPts val="0"/>
              </a:spcBef>
              <a:buNone/>
            </a:pPr>
            <a:r>
              <a:rPr lang="en" dirty="0" smtClean="0"/>
              <a:t>History of </a:t>
            </a:r>
            <a:r>
              <a:rPr lang="en" dirty="0" smtClean="0">
                <a:solidFill>
                  <a:schemeClr val="tx1"/>
                </a:solidFill>
              </a:rPr>
              <a:t>FFAR</a:t>
            </a:r>
            <a:r>
              <a:rPr lang="en" sz="2800" dirty="0" smtClean="0"/>
              <a:t/>
            </a:r>
            <a:br>
              <a:rPr lang="en" sz="2800" dirty="0" smtClean="0"/>
            </a:br>
            <a:endParaRPr lang="en" sz="2800" dirty="0">
              <a:solidFill>
                <a:srgbClr val="000000"/>
              </a:solidFill>
            </a:endParaRPr>
          </a:p>
        </p:txBody>
      </p:sp>
      <p:sp>
        <p:nvSpPr>
          <p:cNvPr id="134" name="Shape 134"/>
          <p:cNvSpPr txBox="1">
            <a:spLocks noGrp="1"/>
          </p:cNvSpPr>
          <p:nvPr>
            <p:ph type="body" idx="4294967295"/>
          </p:nvPr>
        </p:nvSpPr>
        <p:spPr>
          <a:xfrm>
            <a:off x="728810" y="1722437"/>
            <a:ext cx="3689497" cy="3203575"/>
          </a:xfrm>
          <a:prstGeom prst="rect">
            <a:avLst/>
          </a:prstGeom>
        </p:spPr>
        <p:txBody>
          <a:bodyPr lIns="91425" tIns="91425" rIns="91425" bIns="91425" anchor="t" anchorCtr="0">
            <a:noAutofit/>
          </a:bodyPr>
          <a:lstStyle/>
          <a:p>
            <a:pPr marL="342900" lvl="0" indent="-342900" rtl="0">
              <a:spcBef>
                <a:spcPts val="0"/>
              </a:spcBef>
              <a:buClrTx/>
              <a:buFont typeface="Arial" panose="020B0604020202020204" pitchFamily="34" charset="0"/>
              <a:buChar char="•"/>
            </a:pPr>
            <a:r>
              <a:rPr lang="en-US" sz="2000" b="1" dirty="0" smtClean="0">
                <a:solidFill>
                  <a:srgbClr val="FFFFFF"/>
                </a:solidFill>
                <a:latin typeface="+mj-lt"/>
              </a:rPr>
              <a:t>Created in the 2014 Farm Bill</a:t>
            </a:r>
          </a:p>
          <a:p>
            <a:pPr marL="342900" lvl="0" indent="-342900" rtl="0">
              <a:spcBef>
                <a:spcPts val="0"/>
              </a:spcBef>
              <a:buClrTx/>
              <a:buFont typeface="Arial" panose="020B0604020202020204" pitchFamily="34" charset="0"/>
              <a:buChar char="•"/>
            </a:pPr>
            <a:r>
              <a:rPr lang="en-US" sz="2000" b="1" dirty="0" smtClean="0">
                <a:solidFill>
                  <a:srgbClr val="FFFFFF"/>
                </a:solidFill>
                <a:latin typeface="+mj-lt"/>
              </a:rPr>
              <a:t>$200M investment and obligation to match</a:t>
            </a:r>
          </a:p>
          <a:p>
            <a:pPr marL="342900" lvl="0" indent="-342900" rtl="0">
              <a:spcBef>
                <a:spcPts val="0"/>
              </a:spcBef>
              <a:buClrTx/>
              <a:buFont typeface="Arial" panose="020B0604020202020204" pitchFamily="34" charset="0"/>
              <a:buChar char="•"/>
            </a:pPr>
            <a:r>
              <a:rPr lang="en-US" sz="2000" b="1" dirty="0" smtClean="0">
                <a:solidFill>
                  <a:srgbClr val="FFFFFF"/>
                </a:solidFill>
                <a:latin typeface="+mj-lt"/>
              </a:rPr>
              <a:t>Governed by a Board of Directors, advised by expert Councils</a:t>
            </a:r>
          </a:p>
          <a:p>
            <a:pPr marL="342900" lvl="0" indent="-342900" rtl="0">
              <a:spcBef>
                <a:spcPts val="0"/>
              </a:spcBef>
              <a:buClrTx/>
              <a:buFont typeface="Arial" panose="020B0604020202020204" pitchFamily="34" charset="0"/>
              <a:buChar char="•"/>
            </a:pPr>
            <a:r>
              <a:rPr lang="en-US" sz="2000" b="1" dirty="0" smtClean="0">
                <a:solidFill>
                  <a:srgbClr val="FFFFFF"/>
                </a:solidFill>
                <a:latin typeface="+mj-lt"/>
              </a:rPr>
              <a:t>Tasked with complementing USDA research</a:t>
            </a:r>
          </a:p>
          <a:p>
            <a:pPr marL="342900" lvl="0" indent="-342900" rtl="0">
              <a:spcBef>
                <a:spcPts val="0"/>
              </a:spcBef>
              <a:buClrTx/>
              <a:buFont typeface="Arial" panose="020B0604020202020204" pitchFamily="34" charset="0"/>
              <a:buChar char="•"/>
            </a:pPr>
            <a:endParaRPr lang="en" sz="2000" dirty="0">
              <a:solidFill>
                <a:srgbClr val="FFFFFF"/>
              </a:solidFill>
              <a:latin typeface="+mj-lt"/>
            </a:endParaRPr>
          </a:p>
        </p:txBody>
      </p:sp>
    </p:spTree>
    <p:extLst>
      <p:ext uri="{BB962C8B-B14F-4D97-AF65-F5344CB8AC3E}">
        <p14:creationId xmlns:p14="http://schemas.microsoft.com/office/powerpoint/2010/main" val="1098042752"/>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itle 7"/>
          <p:cNvSpPr>
            <a:spLocks noGrp="1"/>
          </p:cNvSpPr>
          <p:nvPr>
            <p:ph type="title"/>
          </p:nvPr>
        </p:nvSpPr>
        <p:spPr>
          <a:xfrm>
            <a:off x="844425" y="422500"/>
            <a:ext cx="3832830" cy="857400"/>
          </a:xfrm>
        </p:spPr>
        <p:txBody>
          <a:bodyPr/>
          <a:lstStyle/>
          <a:p>
            <a:r>
              <a:rPr lang="en-US" sz="3200" dirty="0" smtClean="0"/>
              <a:t>Who We Are - Board</a:t>
            </a:r>
            <a:endParaRPr lang="en-US" sz="3200" dirty="0"/>
          </a:p>
        </p:txBody>
      </p:sp>
      <p:sp>
        <p:nvSpPr>
          <p:cNvPr id="3" name="Content Placeholder 2"/>
          <p:cNvSpPr>
            <a:spLocks noGrp="1"/>
          </p:cNvSpPr>
          <p:nvPr>
            <p:ph type="body" sz="quarter" idx="10"/>
          </p:nvPr>
        </p:nvSpPr>
        <p:spPr/>
        <p:txBody>
          <a:bodyPr/>
          <a:lstStyle/>
          <a:p>
            <a:pPr marL="342900" lvl="1" algn="ctr">
              <a:buNone/>
            </a:pPr>
            <a:r>
              <a:rPr lang="en-US" sz="1800" b="1" dirty="0"/>
              <a:t>5</a:t>
            </a:r>
            <a:r>
              <a:rPr lang="en-US" sz="1800" b="1" i="1" dirty="0"/>
              <a:t> Ex </a:t>
            </a:r>
            <a:r>
              <a:rPr lang="en-US" sz="1800" b="1" i="1" dirty="0" err="1"/>
              <a:t>oficio</a:t>
            </a:r>
            <a:r>
              <a:rPr lang="en-US" sz="1800" b="1" i="1" dirty="0"/>
              <a:t> </a:t>
            </a:r>
            <a:r>
              <a:rPr lang="en-US" sz="1800" b="1" dirty="0"/>
              <a:t>Members</a:t>
            </a:r>
          </a:p>
          <a:p>
            <a:pPr marL="342900" lvl="1" algn="ctr">
              <a:buNone/>
            </a:pPr>
            <a:endParaRPr lang="en-US" sz="1500" b="1" dirty="0"/>
          </a:p>
          <a:p>
            <a:pPr lvl="1">
              <a:buFont typeface="Arial" panose="020B0604020202020204" pitchFamily="34" charset="0"/>
              <a:buChar char="•"/>
            </a:pPr>
            <a:r>
              <a:rPr lang="en-US" sz="1500" b="1" dirty="0"/>
              <a:t>Thomas Vilsack</a:t>
            </a:r>
            <a:r>
              <a:rPr lang="en-US" sz="1500" dirty="0"/>
              <a:t> Secretary of Agriculture</a:t>
            </a:r>
          </a:p>
          <a:p>
            <a:pPr lvl="1">
              <a:buFont typeface="Arial" panose="020B0604020202020204" pitchFamily="34" charset="0"/>
              <a:buChar char="•"/>
            </a:pPr>
            <a:r>
              <a:rPr lang="en-US" sz="1500" b="1" dirty="0"/>
              <a:t>Dr</a:t>
            </a:r>
            <a:r>
              <a:rPr lang="en-US" sz="1500" dirty="0"/>
              <a:t>. </a:t>
            </a:r>
            <a:r>
              <a:rPr lang="en-US" sz="1500" b="1" dirty="0"/>
              <a:t>France</a:t>
            </a:r>
            <a:r>
              <a:rPr lang="en-US" sz="1500" dirty="0"/>
              <a:t> </a:t>
            </a:r>
            <a:r>
              <a:rPr lang="en-US" sz="1500" b="1" dirty="0" err="1"/>
              <a:t>Córdova</a:t>
            </a:r>
            <a:r>
              <a:rPr lang="en-US" sz="1500" b="1" dirty="0"/>
              <a:t>,</a:t>
            </a:r>
            <a:r>
              <a:rPr lang="en-US" sz="1500" dirty="0"/>
              <a:t> Chair, National Science Foundation </a:t>
            </a:r>
          </a:p>
          <a:p>
            <a:pPr lvl="1">
              <a:buFont typeface="Arial" panose="020B0604020202020204" pitchFamily="34" charset="0"/>
              <a:buChar char="•"/>
            </a:pPr>
            <a:r>
              <a:rPr lang="en-US" sz="1500" b="1" dirty="0"/>
              <a:t>Dr. Catherine </a:t>
            </a:r>
            <a:r>
              <a:rPr lang="en-US" sz="1500" b="1" dirty="0" err="1"/>
              <a:t>Woteki</a:t>
            </a:r>
            <a:r>
              <a:rPr lang="en-US" sz="1500" b="1" dirty="0"/>
              <a:t>,</a:t>
            </a:r>
            <a:r>
              <a:rPr lang="en-US" sz="1500" dirty="0"/>
              <a:t> Chief Scientist and Under Secretary for Research, Education and Economics, USDA</a:t>
            </a:r>
          </a:p>
          <a:p>
            <a:pPr lvl="1">
              <a:buFont typeface="Arial" panose="020B0604020202020204" pitchFamily="34" charset="0"/>
              <a:buChar char="•"/>
            </a:pPr>
            <a:r>
              <a:rPr lang="en-US" sz="1500" b="1" dirty="0"/>
              <a:t>Dr. Sonny Ramaswamy,</a:t>
            </a:r>
            <a:r>
              <a:rPr lang="en-US" sz="1500" dirty="0"/>
              <a:t> NIFA Director, USDA  </a:t>
            </a:r>
          </a:p>
          <a:p>
            <a:pPr lvl="1">
              <a:buFont typeface="Arial" panose="020B0604020202020204" pitchFamily="34" charset="0"/>
              <a:buChar char="•"/>
            </a:pPr>
            <a:r>
              <a:rPr lang="en-US" sz="1500" b="1" dirty="0"/>
              <a:t>Dr. </a:t>
            </a:r>
            <a:r>
              <a:rPr lang="en-US" sz="1500" b="1" dirty="0" err="1"/>
              <a:t>Chavonda</a:t>
            </a:r>
            <a:r>
              <a:rPr lang="en-US" sz="1500" b="1" dirty="0"/>
              <a:t> Jacobs-Young, </a:t>
            </a:r>
            <a:r>
              <a:rPr lang="en-US" sz="1500" dirty="0"/>
              <a:t>AFRI Administrator, USDA  </a:t>
            </a:r>
          </a:p>
        </p:txBody>
      </p:sp>
      <p:sp>
        <p:nvSpPr>
          <p:cNvPr id="4" name="Slide Number Placeholder 3"/>
          <p:cNvSpPr>
            <a:spLocks noGrp="1"/>
          </p:cNvSpPr>
          <p:nvPr>
            <p:ph type="sldNum" sz="quarter" idx="4294967295"/>
          </p:nvPr>
        </p:nvSpPr>
        <p:spPr>
          <a:xfrm>
            <a:off x="8599488" y="4681538"/>
            <a:ext cx="544512" cy="274637"/>
          </a:xfrm>
          <a:prstGeom prst="rect">
            <a:avLst/>
          </a:prstGeom>
        </p:spPr>
        <p:txBody>
          <a:bodyPr/>
          <a:lstStyle/>
          <a:p>
            <a:fld id="{1B1EDB23-86C4-47AF-AE05-8C5E94B83802}" type="slidenum">
              <a:rPr lang="en-US" altLang="en-US" smtClean="0"/>
              <a:pPr/>
              <a:t>5</a:t>
            </a:fld>
            <a:endParaRPr lang="en-US" altLang="en-US"/>
          </a:p>
        </p:txBody>
      </p:sp>
    </p:spTree>
    <p:extLst>
      <p:ext uri="{BB962C8B-B14F-4D97-AF65-F5344CB8AC3E}">
        <p14:creationId xmlns:p14="http://schemas.microsoft.com/office/powerpoint/2010/main" val="20995346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44424" y="422500"/>
            <a:ext cx="3793359" cy="857400"/>
          </a:xfrm>
        </p:spPr>
        <p:txBody>
          <a:bodyPr/>
          <a:lstStyle/>
          <a:p>
            <a:r>
              <a:rPr lang="en-US" sz="3200" dirty="0" smtClean="0"/>
              <a:t>Who We Are - Board </a:t>
            </a:r>
            <a:endParaRPr lang="en-US" sz="3200" dirty="0"/>
          </a:p>
        </p:txBody>
      </p:sp>
      <p:sp>
        <p:nvSpPr>
          <p:cNvPr id="3" name="Content Placeholder 2"/>
          <p:cNvSpPr>
            <a:spLocks noGrp="1"/>
          </p:cNvSpPr>
          <p:nvPr>
            <p:ph type="body" sz="quarter" idx="10"/>
          </p:nvPr>
        </p:nvSpPr>
        <p:spPr>
          <a:xfrm>
            <a:off x="844425" y="1074925"/>
            <a:ext cx="5943600" cy="3200400"/>
          </a:xfrm>
        </p:spPr>
        <p:txBody>
          <a:bodyPr/>
          <a:lstStyle/>
          <a:p>
            <a:pPr marL="300038" lvl="1" algn="ctr">
              <a:buNone/>
            </a:pPr>
            <a:r>
              <a:rPr lang="en-US" sz="1800" b="1" dirty="0"/>
              <a:t>14 Voting Members</a:t>
            </a:r>
          </a:p>
          <a:p>
            <a:pPr marL="300038" lvl="1" algn="ctr">
              <a:buNone/>
            </a:pPr>
            <a:endParaRPr lang="en-US" sz="600" b="1" dirty="0"/>
          </a:p>
          <a:p>
            <a:pPr marL="300038" lvl="1">
              <a:buNone/>
            </a:pPr>
            <a:r>
              <a:rPr lang="en-US" sz="1350" b="1" dirty="0"/>
              <a:t>Dr. Kathryn J. Boor, </a:t>
            </a:r>
            <a:r>
              <a:rPr lang="en-US" sz="1350" dirty="0"/>
              <a:t>Cornell University</a:t>
            </a:r>
          </a:p>
          <a:p>
            <a:pPr marL="300038" lvl="1">
              <a:spcBef>
                <a:spcPts val="150"/>
              </a:spcBef>
              <a:buNone/>
            </a:pPr>
            <a:r>
              <a:rPr lang="en-US" sz="1350" b="1" dirty="0"/>
              <a:t>Dr. Doug Buhler, </a:t>
            </a:r>
            <a:r>
              <a:rPr lang="en-US" sz="1350" dirty="0"/>
              <a:t>Michigan State University</a:t>
            </a:r>
            <a:endParaRPr lang="en-US" sz="1350" b="1" dirty="0"/>
          </a:p>
          <a:p>
            <a:pPr marL="300038" lvl="1">
              <a:spcBef>
                <a:spcPts val="150"/>
              </a:spcBef>
              <a:buNone/>
            </a:pPr>
            <a:r>
              <a:rPr lang="en-US" sz="1350" b="1" dirty="0"/>
              <a:t>Dr. Nancy Creamer, </a:t>
            </a:r>
            <a:r>
              <a:rPr lang="en-US" sz="1350" dirty="0"/>
              <a:t>North Carolina State University</a:t>
            </a:r>
          </a:p>
          <a:p>
            <a:pPr marL="300038" lvl="1">
              <a:spcBef>
                <a:spcPts val="150"/>
              </a:spcBef>
              <a:buNone/>
            </a:pPr>
            <a:r>
              <a:rPr lang="en-US" sz="1350" b="1" dirty="0"/>
              <a:t>Dr. Deborah Delmer, </a:t>
            </a:r>
            <a:r>
              <a:rPr lang="en-US" sz="1350" dirty="0"/>
              <a:t>University of California Davis</a:t>
            </a:r>
          </a:p>
          <a:p>
            <a:pPr marL="300038" lvl="1">
              <a:spcBef>
                <a:spcPts val="150"/>
              </a:spcBef>
              <a:buNone/>
            </a:pPr>
            <a:r>
              <a:rPr lang="en-US" sz="1350" b="1" dirty="0"/>
              <a:t>Hon. Dan Glickman, </a:t>
            </a:r>
            <a:r>
              <a:rPr lang="en-US" sz="1350" i="1" dirty="0"/>
              <a:t>Chairman of the Board</a:t>
            </a:r>
            <a:r>
              <a:rPr lang="en-US" sz="1350" dirty="0"/>
              <a:t>, Aspen Institute </a:t>
            </a:r>
          </a:p>
          <a:p>
            <a:pPr marL="300038" lvl="1">
              <a:spcBef>
                <a:spcPts val="150"/>
              </a:spcBef>
              <a:buNone/>
            </a:pPr>
            <a:r>
              <a:rPr lang="en-US" sz="1350" b="1" dirty="0"/>
              <a:t>Dr. Rob </a:t>
            </a:r>
            <a:r>
              <a:rPr lang="en-US" sz="1350" b="1" dirty="0" err="1"/>
              <a:t>Horsch</a:t>
            </a:r>
            <a:r>
              <a:rPr lang="en-US" sz="1350" b="1" dirty="0"/>
              <a:t>, </a:t>
            </a:r>
            <a:r>
              <a:rPr lang="en-US" sz="1350" dirty="0"/>
              <a:t>Bill and Melinda Gates Foundation</a:t>
            </a:r>
          </a:p>
          <a:p>
            <a:pPr marL="300038" lvl="1">
              <a:spcBef>
                <a:spcPts val="150"/>
              </a:spcBef>
              <a:buNone/>
            </a:pPr>
            <a:r>
              <a:rPr lang="en-US" sz="1350" b="1" dirty="0"/>
              <a:t>Ms. Pamela Johnson, </a:t>
            </a:r>
            <a:r>
              <a:rPr lang="en-US" sz="1350" dirty="0"/>
              <a:t>National Corn Growers Association</a:t>
            </a:r>
          </a:p>
          <a:p>
            <a:pPr marL="300038" lvl="1">
              <a:spcBef>
                <a:spcPts val="150"/>
              </a:spcBef>
              <a:buNone/>
            </a:pPr>
            <a:r>
              <a:rPr lang="en-US" sz="1350" b="1" dirty="0"/>
              <a:t>Dr. Mark </a:t>
            </a:r>
            <a:r>
              <a:rPr lang="en-US" sz="1350" b="1" dirty="0" err="1"/>
              <a:t>Keenum</a:t>
            </a:r>
            <a:r>
              <a:rPr lang="en-US" sz="1350" b="1" dirty="0"/>
              <a:t>, </a:t>
            </a:r>
            <a:r>
              <a:rPr lang="en-US" sz="1350" dirty="0"/>
              <a:t>Mississippi State University</a:t>
            </a:r>
          </a:p>
          <a:p>
            <a:pPr marL="300038" lvl="1">
              <a:spcBef>
                <a:spcPts val="150"/>
              </a:spcBef>
              <a:buNone/>
            </a:pPr>
            <a:r>
              <a:rPr lang="en-US" sz="1350" b="1" dirty="0"/>
              <a:t>Dr. Michael Ladisch, </a:t>
            </a:r>
            <a:r>
              <a:rPr lang="en-US" sz="1350" dirty="0"/>
              <a:t>Purdue University</a:t>
            </a:r>
          </a:p>
          <a:p>
            <a:pPr marL="300038" lvl="1">
              <a:spcBef>
                <a:spcPts val="150"/>
              </a:spcBef>
              <a:buNone/>
            </a:pPr>
            <a:r>
              <a:rPr lang="en-US" sz="1350" b="1" dirty="0"/>
              <a:t>Dr. Christopher </a:t>
            </a:r>
            <a:r>
              <a:rPr lang="en-US" sz="1350" b="1" dirty="0" err="1"/>
              <a:t>Mallett</a:t>
            </a:r>
            <a:r>
              <a:rPr lang="en-US" sz="1350" b="1" dirty="0"/>
              <a:t>, </a:t>
            </a:r>
            <a:r>
              <a:rPr lang="en-US" sz="1350" dirty="0"/>
              <a:t>Cargill Inc.</a:t>
            </a:r>
          </a:p>
          <a:p>
            <a:pPr marL="300038" lvl="1">
              <a:spcBef>
                <a:spcPts val="150"/>
              </a:spcBef>
              <a:buNone/>
            </a:pPr>
            <a:r>
              <a:rPr lang="en-US" sz="1350" b="1" dirty="0"/>
              <a:t>Dr. Terry F. </a:t>
            </a:r>
            <a:r>
              <a:rPr lang="en-US" sz="1350" b="1" dirty="0" err="1"/>
              <a:t>McElwain</a:t>
            </a:r>
            <a:r>
              <a:rPr lang="en-US" sz="1350" b="1" dirty="0"/>
              <a:t>, </a:t>
            </a:r>
            <a:r>
              <a:rPr lang="en-US" sz="1350" dirty="0"/>
              <a:t>Washington State University</a:t>
            </a:r>
            <a:endParaRPr lang="en-US" sz="1350" b="1" dirty="0"/>
          </a:p>
          <a:p>
            <a:pPr marL="300038" lvl="1">
              <a:spcBef>
                <a:spcPts val="150"/>
              </a:spcBef>
              <a:buNone/>
            </a:pPr>
            <a:r>
              <a:rPr lang="en-US" sz="1350" b="1" dirty="0"/>
              <a:t>Dr. Stanley </a:t>
            </a:r>
            <a:r>
              <a:rPr lang="en-US" sz="1350" b="1" dirty="0" err="1"/>
              <a:t>Prusiner</a:t>
            </a:r>
            <a:r>
              <a:rPr lang="en-US" sz="1350" b="1" dirty="0"/>
              <a:t>, </a:t>
            </a:r>
            <a:r>
              <a:rPr lang="en-US" sz="1350" dirty="0"/>
              <a:t>University of California - San Francisco</a:t>
            </a:r>
          </a:p>
          <a:p>
            <a:pPr marL="300038" lvl="1">
              <a:spcBef>
                <a:spcPts val="150"/>
              </a:spcBef>
              <a:buNone/>
            </a:pPr>
            <a:r>
              <a:rPr lang="en-US" sz="1350" b="1" dirty="0"/>
              <a:t>Dr. Yehia “Mo” Saif, </a:t>
            </a:r>
            <a:r>
              <a:rPr lang="en-US" sz="1350" dirty="0"/>
              <a:t>Ohio State University</a:t>
            </a:r>
            <a:endParaRPr lang="en-US" sz="1350" b="1" dirty="0"/>
          </a:p>
          <a:p>
            <a:pPr marL="300038" lvl="1">
              <a:spcBef>
                <a:spcPts val="150"/>
              </a:spcBef>
              <a:buNone/>
            </a:pPr>
            <a:r>
              <a:rPr lang="en-US" sz="1350" b="1" dirty="0"/>
              <a:t>Dr. Barbara Schaal, </a:t>
            </a:r>
            <a:r>
              <a:rPr lang="en-US" sz="1350" dirty="0"/>
              <a:t>Washington State </a:t>
            </a:r>
            <a:r>
              <a:rPr lang="en-US" sz="1350" dirty="0" smtClean="0"/>
              <a:t>University</a:t>
            </a:r>
          </a:p>
          <a:p>
            <a:pPr marL="300038" lvl="1">
              <a:spcBef>
                <a:spcPts val="150"/>
              </a:spcBef>
              <a:buNone/>
            </a:pPr>
            <a:r>
              <a:rPr lang="en-US" sz="1350" b="1" dirty="0" smtClean="0"/>
              <a:t>Dr. Alton Thompson, </a:t>
            </a:r>
            <a:r>
              <a:rPr lang="en-US" sz="1350" dirty="0" smtClean="0"/>
              <a:t>University of Maryland, Eastern Shore</a:t>
            </a:r>
            <a:r>
              <a:rPr lang="en-US" sz="900" dirty="0"/>
              <a:t/>
            </a:r>
            <a:br>
              <a:rPr lang="en-US" sz="900" dirty="0"/>
            </a:br>
            <a:r>
              <a:rPr lang="en-US" sz="900" i="1" dirty="0"/>
              <a:t> </a:t>
            </a:r>
            <a:endParaRPr lang="en-US" sz="900" dirty="0"/>
          </a:p>
          <a:p>
            <a:endParaRPr lang="en-US" sz="1050" dirty="0"/>
          </a:p>
        </p:txBody>
      </p:sp>
      <p:sp>
        <p:nvSpPr>
          <p:cNvPr id="4" name="Slide Number Placeholder 3"/>
          <p:cNvSpPr>
            <a:spLocks noGrp="1"/>
          </p:cNvSpPr>
          <p:nvPr>
            <p:ph type="sldNum" sz="quarter" idx="4294967295"/>
          </p:nvPr>
        </p:nvSpPr>
        <p:spPr>
          <a:xfrm>
            <a:off x="8599488" y="4681538"/>
            <a:ext cx="544512" cy="274637"/>
          </a:xfrm>
          <a:prstGeom prst="rect">
            <a:avLst/>
          </a:prstGeom>
        </p:spPr>
        <p:txBody>
          <a:bodyPr/>
          <a:lstStyle/>
          <a:p>
            <a:fld id="{1B1EDB23-86C4-47AF-AE05-8C5E94B83802}" type="slidenum">
              <a:rPr lang="en-US" altLang="en-US" smtClean="0"/>
              <a:pPr/>
              <a:t>6</a:t>
            </a:fld>
            <a:endParaRPr lang="en-US" altLang="en-US"/>
          </a:p>
        </p:txBody>
      </p:sp>
      <p:sp>
        <p:nvSpPr>
          <p:cNvPr id="5" name="Rectangle 4"/>
          <p:cNvSpPr/>
          <p:nvPr/>
        </p:nvSpPr>
        <p:spPr>
          <a:xfrm>
            <a:off x="4514850" y="1063229"/>
            <a:ext cx="3429000" cy="369332"/>
          </a:xfrm>
          <a:prstGeom prst="rect">
            <a:avLst/>
          </a:prstGeom>
        </p:spPr>
        <p:txBody>
          <a:bodyPr>
            <a:spAutoFit/>
          </a:bodyPr>
          <a:lstStyle/>
          <a:p>
            <a:r>
              <a:rPr lang="en-US" sz="900" dirty="0">
                <a:latin typeface="Helvetica" panose="020B0604020202020204" pitchFamily="34" charset="0"/>
                <a:cs typeface="Helvetica" panose="020B0604020202020204" pitchFamily="34" charset="0"/>
              </a:rPr>
              <a:t/>
            </a:r>
            <a:br>
              <a:rPr lang="en-US" sz="900" dirty="0">
                <a:latin typeface="Helvetica" panose="020B0604020202020204" pitchFamily="34" charset="0"/>
                <a:cs typeface="Helvetica" panose="020B0604020202020204" pitchFamily="34" charset="0"/>
              </a:rPr>
            </a:br>
            <a:r>
              <a:rPr lang="en-US" sz="900" i="1" dirty="0">
                <a:latin typeface="Helvetica" panose="020B0604020202020204" pitchFamily="34" charset="0"/>
                <a:cs typeface="Helvetica" panose="020B0604020202020204" pitchFamily="34" charset="0"/>
              </a:rPr>
              <a:t> </a:t>
            </a:r>
            <a:endParaRPr lang="en-US" sz="9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7972026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How We Work </a:t>
            </a:r>
            <a:endParaRPr lang="en-US" sz="3200" dirty="0"/>
          </a:p>
        </p:txBody>
      </p:sp>
      <p:sp>
        <p:nvSpPr>
          <p:cNvPr id="3" name="Text Placeholder 2"/>
          <p:cNvSpPr>
            <a:spLocks noGrp="1"/>
          </p:cNvSpPr>
          <p:nvPr>
            <p:ph type="body" sz="quarter" idx="10"/>
          </p:nvPr>
        </p:nvSpPr>
        <p:spPr>
          <a:xfrm>
            <a:off x="2475516" y="1120835"/>
            <a:ext cx="6384465" cy="3200400"/>
          </a:xfrm>
        </p:spPr>
        <p:txBody>
          <a:bodyPr/>
          <a:lstStyle/>
          <a:p>
            <a:pPr marL="342900" indent="-342900"/>
            <a:r>
              <a:rPr lang="en-US" sz="2000" dirty="0"/>
              <a:t>Fund cutting-edge research and development through grants and challenges</a:t>
            </a:r>
          </a:p>
          <a:p>
            <a:pPr marL="342900" indent="-342900"/>
            <a:r>
              <a:rPr lang="en-US" sz="2000" dirty="0"/>
              <a:t>Build unique public-private </a:t>
            </a:r>
            <a:r>
              <a:rPr lang="en-US" sz="2000" dirty="0" smtClean="0"/>
              <a:t>partnerships </a:t>
            </a:r>
          </a:p>
          <a:p>
            <a:pPr marL="342900" indent="-342900"/>
            <a:r>
              <a:rPr lang="en-US" sz="2000" dirty="0" smtClean="0"/>
              <a:t>Work in the pre-competitive space</a:t>
            </a:r>
            <a:endParaRPr lang="en-US" sz="2000" dirty="0"/>
          </a:p>
          <a:p>
            <a:pPr marL="342900" indent="-342900"/>
            <a:r>
              <a:rPr lang="en-US" sz="2000" dirty="0"/>
              <a:t>Convene stakeholders and thought leaders to foster collaboration</a:t>
            </a:r>
          </a:p>
          <a:p>
            <a:pPr marL="342900" indent="-342900"/>
            <a:r>
              <a:rPr lang="en-US" sz="2000" dirty="0"/>
              <a:t>Build human capacity to advance innovation</a:t>
            </a:r>
          </a:p>
          <a:p>
            <a:pPr marL="342900" indent="-342900"/>
            <a:r>
              <a:rPr lang="en-US" sz="2000" dirty="0"/>
              <a:t>Utilize social, physical, and biological sciences to answer research questions</a:t>
            </a:r>
            <a:endParaRPr lang="en-US" altLang="en-US" sz="2000" b="1" i="1" dirty="0"/>
          </a:p>
          <a:p>
            <a:pPr marL="342900" indent="-342900"/>
            <a:endParaRPr lang="en-US" sz="2000" dirty="0"/>
          </a:p>
          <a:p>
            <a:endParaRPr lang="en-US" sz="20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32" y="0"/>
            <a:ext cx="2336935" cy="1556417"/>
          </a:xfrm>
          <a:prstGeom prst="rect">
            <a:avLst/>
          </a:prstGeom>
        </p:spPr>
      </p:pic>
    </p:spTree>
    <p:extLst>
      <p:ext uri="{BB962C8B-B14F-4D97-AF65-F5344CB8AC3E}">
        <p14:creationId xmlns:p14="http://schemas.microsoft.com/office/powerpoint/2010/main" val="38999397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44425" y="588818"/>
            <a:ext cx="3226800" cy="691082"/>
          </a:xfrm>
        </p:spPr>
        <p:txBody>
          <a:bodyPr/>
          <a:lstStyle/>
          <a:p>
            <a:r>
              <a:rPr lang="en-US" dirty="0" smtClean="0"/>
              <a:t>Partnership</a:t>
            </a:r>
            <a:endParaRPr lang="en-US" dirty="0"/>
          </a:p>
        </p:txBody>
      </p:sp>
      <p:sp>
        <p:nvSpPr>
          <p:cNvPr id="3" name="Text Placeholder 2"/>
          <p:cNvSpPr>
            <a:spLocks noGrp="1"/>
          </p:cNvSpPr>
          <p:nvPr>
            <p:ph type="body" sz="quarter" idx="10"/>
          </p:nvPr>
        </p:nvSpPr>
        <p:spPr>
          <a:xfrm>
            <a:off x="4755300" y="588818"/>
            <a:ext cx="4270935" cy="3866181"/>
          </a:xfrm>
        </p:spPr>
        <p:txBody>
          <a:bodyPr/>
          <a:lstStyle/>
          <a:p>
            <a:pPr lvl="0"/>
            <a:r>
              <a:rPr lang="en-US" sz="2000" dirty="0"/>
              <a:t>Public-private partnership is a key part of FFAR’s operating model </a:t>
            </a:r>
            <a:endParaRPr lang="en-US" sz="2000" dirty="0" smtClean="0"/>
          </a:p>
          <a:p>
            <a:pPr lvl="1"/>
            <a:r>
              <a:rPr lang="en-US" sz="1800" dirty="0"/>
              <a:t>Precompetitive space</a:t>
            </a:r>
          </a:p>
          <a:p>
            <a:pPr lvl="0"/>
            <a:r>
              <a:rPr lang="en-US" sz="2000" dirty="0" smtClean="0"/>
              <a:t>All </a:t>
            </a:r>
            <a:r>
              <a:rPr lang="en-US" sz="2000" dirty="0"/>
              <a:t>projects require matching funds from a non-Federal partner; FFAR's ability to </a:t>
            </a:r>
            <a:r>
              <a:rPr lang="en-US" sz="2000" dirty="0" smtClean="0"/>
              <a:t>leverage and multiply </a:t>
            </a:r>
            <a:r>
              <a:rPr lang="en-US" sz="2000" dirty="0"/>
              <a:t>dollars sets the foundation apart</a:t>
            </a:r>
          </a:p>
          <a:p>
            <a:r>
              <a:rPr lang="en-US" sz="2000" dirty="0"/>
              <a:t>Charged with complementing and furthering USDA-funded </a:t>
            </a:r>
            <a:r>
              <a:rPr lang="en-US" sz="2000" dirty="0" smtClean="0"/>
              <a:t>efforts</a:t>
            </a:r>
          </a:p>
          <a:p>
            <a:endParaRPr lang="en-US" sz="2000" dirty="0"/>
          </a:p>
        </p:txBody>
      </p:sp>
      <p:pic>
        <p:nvPicPr>
          <p:cNvPr id="4" name="Picture 2" descr="http://userscontent2.emaze.com/images/fc3dde60-7368-4aae-a339-f0fc82eaaee9/635383606334756966_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411975"/>
            <a:ext cx="4584878" cy="2731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99162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descr="http://www.channelassist.com/wp-content/uploads/2015/12/incentivizing-channel-partners-for-fun-and-profit.jpg"/>
          <p:cNvPicPr>
            <a:picLocks noChangeAspect="1" noChangeArrowheads="1"/>
          </p:cNvPicPr>
          <p:nvPr/>
        </p:nvPicPr>
        <p:blipFill rotWithShape="1">
          <a:blip r:embed="rId2">
            <a:extLst>
              <a:ext uri="{28A0092B-C50C-407E-A947-70E740481C1C}">
                <a14:useLocalDpi xmlns:a14="http://schemas.microsoft.com/office/drawing/2010/main" val="0"/>
              </a:ext>
            </a:extLst>
          </a:blip>
          <a:srcRect r="21995"/>
          <a:stretch/>
        </p:blipFill>
        <p:spPr bwMode="auto">
          <a:xfrm>
            <a:off x="0" y="0"/>
            <a:ext cx="10839062" cy="5208188"/>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844424" y="422500"/>
            <a:ext cx="8069331" cy="857400"/>
          </a:xfrm>
        </p:spPr>
        <p:txBody>
          <a:bodyPr/>
          <a:lstStyle/>
          <a:p>
            <a:r>
              <a:rPr lang="en-US" dirty="0" smtClean="0"/>
              <a:t>Public-Private Partnership Incentives</a:t>
            </a:r>
            <a:endParaRPr lang="en-US" dirty="0"/>
          </a:p>
        </p:txBody>
      </p:sp>
      <p:sp>
        <p:nvSpPr>
          <p:cNvPr id="7" name="Text Placeholder 6"/>
          <p:cNvSpPr>
            <a:spLocks noGrp="1"/>
          </p:cNvSpPr>
          <p:nvPr>
            <p:ph type="body" sz="quarter" idx="11"/>
          </p:nvPr>
        </p:nvSpPr>
        <p:spPr>
          <a:xfrm>
            <a:off x="129699" y="1381860"/>
            <a:ext cx="3642056" cy="3200400"/>
          </a:xfrm>
        </p:spPr>
        <p:txBody>
          <a:bodyPr/>
          <a:lstStyle/>
          <a:p>
            <a:pPr marL="0" indent="0" fontAlgn="base">
              <a:spcBef>
                <a:spcPct val="0"/>
              </a:spcBef>
              <a:spcAft>
                <a:spcPct val="0"/>
              </a:spcAft>
              <a:buNone/>
            </a:pPr>
            <a:r>
              <a:rPr lang="en-US" sz="2000" b="1" kern="1200" dirty="0">
                <a:solidFill>
                  <a:srgbClr val="00A8C6"/>
                </a:solidFill>
                <a:latin typeface="+mj-lt"/>
                <a:cs typeface="Arial" panose="020B0604020202020204" pitchFamily="34" charset="0"/>
              </a:rPr>
              <a:t>Private sector incentives:</a:t>
            </a:r>
          </a:p>
          <a:p>
            <a:pPr fontAlgn="base">
              <a:spcBef>
                <a:spcPct val="0"/>
              </a:spcBef>
              <a:spcAft>
                <a:spcPct val="0"/>
              </a:spcAft>
            </a:pPr>
            <a:r>
              <a:rPr lang="en-US" sz="2000" kern="1200" dirty="0" smtClean="0">
                <a:latin typeface="+mj-lt"/>
                <a:cs typeface="Arial" panose="020B0604020202020204" pitchFamily="34" charset="0"/>
              </a:rPr>
              <a:t>Corporate </a:t>
            </a:r>
            <a:r>
              <a:rPr lang="en-US" sz="2000" kern="1200" dirty="0">
                <a:latin typeface="+mj-lt"/>
                <a:cs typeface="Arial" panose="020B0604020202020204" pitchFamily="34" charset="0"/>
              </a:rPr>
              <a:t>social </a:t>
            </a:r>
            <a:r>
              <a:rPr lang="en-US" sz="2000" kern="1200" dirty="0" smtClean="0">
                <a:latin typeface="+mj-lt"/>
                <a:cs typeface="Arial" panose="020B0604020202020204" pitchFamily="34" charset="0"/>
              </a:rPr>
              <a:t>responsibility</a:t>
            </a:r>
          </a:p>
          <a:p>
            <a:pPr fontAlgn="base">
              <a:spcBef>
                <a:spcPct val="0"/>
              </a:spcBef>
              <a:spcAft>
                <a:spcPct val="0"/>
              </a:spcAft>
            </a:pPr>
            <a:r>
              <a:rPr lang="en-US" sz="2000" kern="1200" dirty="0" smtClean="0">
                <a:latin typeface="+mj-lt"/>
                <a:cs typeface="Arial" panose="020B0604020202020204" pitchFamily="34" charset="0"/>
              </a:rPr>
              <a:t>More </a:t>
            </a:r>
            <a:r>
              <a:rPr lang="en-US" sz="2000" kern="1200" dirty="0">
                <a:latin typeface="+mj-lt"/>
                <a:cs typeface="Arial" panose="020B0604020202020204" pitchFamily="34" charset="0"/>
              </a:rPr>
              <a:t>rapidly develop products where there are common obstacles to advancement </a:t>
            </a:r>
          </a:p>
          <a:p>
            <a:pPr fontAlgn="base">
              <a:spcBef>
                <a:spcPct val="0"/>
              </a:spcBef>
              <a:spcAft>
                <a:spcPct val="0"/>
              </a:spcAft>
            </a:pPr>
            <a:r>
              <a:rPr lang="en-US" sz="2000" kern="1200" dirty="0">
                <a:latin typeface="+mj-lt"/>
                <a:cs typeface="Arial" panose="020B0604020202020204" pitchFamily="34" charset="0"/>
              </a:rPr>
              <a:t>Cost savings </a:t>
            </a:r>
          </a:p>
          <a:p>
            <a:pPr fontAlgn="base">
              <a:spcBef>
                <a:spcPct val="0"/>
              </a:spcBef>
              <a:spcAft>
                <a:spcPct val="0"/>
              </a:spcAft>
            </a:pPr>
            <a:r>
              <a:rPr lang="en-US" sz="2000" kern="1200" dirty="0">
                <a:latin typeface="+mj-lt"/>
                <a:cs typeface="Arial" panose="020B0604020202020204" pitchFamily="34" charset="0"/>
              </a:rPr>
              <a:t>Get direct access to important fundamental research </a:t>
            </a:r>
          </a:p>
          <a:p>
            <a:pPr fontAlgn="base">
              <a:spcBef>
                <a:spcPct val="0"/>
              </a:spcBef>
              <a:spcAft>
                <a:spcPct val="0"/>
              </a:spcAft>
            </a:pPr>
            <a:r>
              <a:rPr lang="en-US" sz="2000" kern="1200" dirty="0">
                <a:latin typeface="+mj-lt"/>
                <a:cs typeface="Arial" panose="020B0604020202020204" pitchFamily="34" charset="0"/>
              </a:rPr>
              <a:t>Access to academic expertise and excellence</a:t>
            </a:r>
          </a:p>
          <a:p>
            <a:pPr fontAlgn="base">
              <a:spcBef>
                <a:spcPct val="0"/>
              </a:spcBef>
              <a:spcAft>
                <a:spcPct val="0"/>
              </a:spcAft>
            </a:pPr>
            <a:r>
              <a:rPr lang="en-US" sz="2000" kern="1200" dirty="0">
                <a:latin typeface="+mj-lt"/>
                <a:cs typeface="Arial" panose="020B0604020202020204" pitchFamily="34" charset="0"/>
              </a:rPr>
              <a:t>Bring in students and trainees</a:t>
            </a:r>
          </a:p>
          <a:p>
            <a:endParaRPr lang="en-US" sz="2000" dirty="0">
              <a:latin typeface="+mj-lt"/>
            </a:endParaRPr>
          </a:p>
        </p:txBody>
      </p:sp>
      <p:sp>
        <p:nvSpPr>
          <p:cNvPr id="6" name="Text Placeholder 5"/>
          <p:cNvSpPr>
            <a:spLocks noGrp="1"/>
          </p:cNvSpPr>
          <p:nvPr>
            <p:ph type="body" sz="quarter" idx="10"/>
          </p:nvPr>
        </p:nvSpPr>
        <p:spPr>
          <a:xfrm>
            <a:off x="4988324" y="1549714"/>
            <a:ext cx="4170136" cy="3388659"/>
          </a:xfrm>
        </p:spPr>
        <p:txBody>
          <a:bodyPr/>
          <a:lstStyle/>
          <a:p>
            <a:pPr marL="0" indent="0" fontAlgn="base">
              <a:spcBef>
                <a:spcPct val="0"/>
              </a:spcBef>
              <a:spcAft>
                <a:spcPct val="0"/>
              </a:spcAft>
              <a:buNone/>
            </a:pPr>
            <a:r>
              <a:rPr lang="en-US" sz="2000" b="1" kern="1200" dirty="0">
                <a:solidFill>
                  <a:srgbClr val="00A8C6"/>
                </a:solidFill>
                <a:latin typeface="Calibri"/>
                <a:cs typeface="Arial" panose="020B0604020202020204" pitchFamily="34" charset="0"/>
              </a:rPr>
              <a:t>Public Sector incentives:</a:t>
            </a:r>
          </a:p>
          <a:p>
            <a:pPr fontAlgn="base">
              <a:spcBef>
                <a:spcPct val="0"/>
              </a:spcBef>
              <a:spcAft>
                <a:spcPct val="0"/>
              </a:spcAft>
            </a:pPr>
            <a:r>
              <a:rPr lang="en-US" sz="2000" kern="1200" dirty="0">
                <a:solidFill>
                  <a:srgbClr val="0000FF"/>
                </a:solidFill>
                <a:latin typeface="Calibri"/>
                <a:cs typeface="Arial" panose="020B0604020202020204" pitchFamily="34" charset="0"/>
              </a:rPr>
              <a:t> </a:t>
            </a:r>
            <a:r>
              <a:rPr lang="en-US" sz="2000" kern="1200" dirty="0" smtClean="0">
                <a:latin typeface="Calibri"/>
                <a:cs typeface="Arial" panose="020B0604020202020204" pitchFamily="34" charset="0"/>
              </a:rPr>
              <a:t>Address </a:t>
            </a:r>
            <a:r>
              <a:rPr lang="en-US" sz="2000" kern="1200" dirty="0">
                <a:latin typeface="Calibri"/>
                <a:cs typeface="Arial" panose="020B0604020202020204" pitchFamily="34" charset="0"/>
              </a:rPr>
              <a:t>real world problems</a:t>
            </a:r>
          </a:p>
          <a:p>
            <a:pPr fontAlgn="base">
              <a:spcBef>
                <a:spcPct val="0"/>
              </a:spcBef>
              <a:spcAft>
                <a:spcPct val="0"/>
              </a:spcAft>
            </a:pPr>
            <a:r>
              <a:rPr lang="en-US" sz="2000" kern="1200" dirty="0">
                <a:latin typeface="Calibri"/>
                <a:cs typeface="Arial" panose="020B0604020202020204" pitchFamily="34" charset="0"/>
              </a:rPr>
              <a:t>Generate research that is transferred quickly to the economy</a:t>
            </a:r>
          </a:p>
          <a:p>
            <a:pPr fontAlgn="base">
              <a:spcBef>
                <a:spcPct val="0"/>
              </a:spcBef>
              <a:spcAft>
                <a:spcPct val="0"/>
              </a:spcAft>
            </a:pPr>
            <a:r>
              <a:rPr lang="en-US" sz="2000" kern="1200" dirty="0">
                <a:latin typeface="Calibri"/>
                <a:cs typeface="Arial" panose="020B0604020202020204" pitchFamily="34" charset="0"/>
              </a:rPr>
              <a:t>Get access to resources and data otherwise unattainable</a:t>
            </a:r>
          </a:p>
          <a:p>
            <a:pPr fontAlgn="base">
              <a:spcBef>
                <a:spcPct val="0"/>
              </a:spcBef>
              <a:spcAft>
                <a:spcPct val="0"/>
              </a:spcAft>
            </a:pPr>
            <a:r>
              <a:rPr lang="en-US" sz="2000" kern="1200" dirty="0">
                <a:latin typeface="Calibri"/>
                <a:cs typeface="Arial" panose="020B0604020202020204" pitchFamily="34" charset="0"/>
              </a:rPr>
              <a:t>Access to excellent scientists</a:t>
            </a:r>
          </a:p>
          <a:p>
            <a:endParaRPr lang="en-US" sz="2000" dirty="0"/>
          </a:p>
        </p:txBody>
      </p:sp>
    </p:spTree>
    <p:extLst>
      <p:ext uri="{BB962C8B-B14F-4D97-AF65-F5344CB8AC3E}">
        <p14:creationId xmlns:p14="http://schemas.microsoft.com/office/powerpoint/2010/main" val="23259817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Fidele template">
  <a:themeElements>
    <a:clrScheme name="Custom 1">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8FBE00"/>
      </a:accent6>
      <a:hlink>
        <a:srgbClr val="1155CC"/>
      </a:hlink>
      <a:folHlink>
        <a:srgbClr val="6611C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6625</TotalTime>
  <Words>1128</Words>
  <Application>Microsoft Office PowerPoint</Application>
  <PresentationFormat>On-screen Show (16:9)</PresentationFormat>
  <Paragraphs>154</Paragraphs>
  <Slides>24</Slides>
  <Notes>10</Notes>
  <HiddenSlides>7</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Courier New</vt:lpstr>
      <vt:lpstr>Calibri</vt:lpstr>
      <vt:lpstr>Titillium Web</vt:lpstr>
      <vt:lpstr>Helvetica</vt:lpstr>
      <vt:lpstr>Verdana</vt:lpstr>
      <vt:lpstr>Fidele template</vt:lpstr>
      <vt:lpstr>ASTA Annual Meeting June 2016</vt:lpstr>
      <vt:lpstr>Overview</vt:lpstr>
      <vt:lpstr>Who We Are</vt:lpstr>
      <vt:lpstr>History of FFAR </vt:lpstr>
      <vt:lpstr>Who We Are - Board</vt:lpstr>
      <vt:lpstr>Who We Are - Board </vt:lpstr>
      <vt:lpstr>How We Work </vt:lpstr>
      <vt:lpstr>Partnership</vt:lpstr>
      <vt:lpstr>Public-Private Partnership Incentives</vt:lpstr>
      <vt:lpstr>Pre-competitive Space</vt:lpstr>
      <vt:lpstr>Research Target Areas</vt:lpstr>
      <vt:lpstr>Advisory Councils</vt:lpstr>
      <vt:lpstr>Sample of Current FFAR Programming</vt:lpstr>
      <vt:lpstr>New Innovator Award</vt:lpstr>
      <vt:lpstr>National Prize for Food and Agriculture Science</vt:lpstr>
      <vt:lpstr>Rapid Outcomes from Agricultural Research </vt:lpstr>
      <vt:lpstr>Convening Events</vt:lpstr>
      <vt:lpstr>FFAR Programming in Development</vt:lpstr>
      <vt:lpstr>Public Perception of New Breeding Technologies </vt:lpstr>
      <vt:lpstr>Pollinator Health Fund</vt:lpstr>
      <vt:lpstr>PowerPoint Presentation</vt:lpstr>
      <vt:lpstr>On The Horizon</vt:lpstr>
      <vt:lpstr>How to reach out</vt:lpstr>
      <vt:lpstr>How to Reach Us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Madeleine O'Connor</dc:creator>
  <cp:lastModifiedBy>TMata</cp:lastModifiedBy>
  <cp:revision>75</cp:revision>
  <dcterms:modified xsi:type="dcterms:W3CDTF">2016-06-20T18:47:50Z</dcterms:modified>
</cp:coreProperties>
</file>