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5ED84-367A-4777-94C0-5614EADD500F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11CFB-1077-4AE1-9EBF-DA8C822C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24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/>
                <a:cs typeface="+mn-cs"/>
              </a:rPr>
              <a:t>Our intent is to build on the original distribution system that was developed as a pilot program to demonstrate function and interest in the system.  Interest by scientific communities and the vegetable seed industry has grown and we are confident it will evolve into a larger system.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Calibri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11CFB-1077-4AE1-9EBF-DA8C822CD6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66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/>
                <a:cs typeface="+mn-cs"/>
              </a:rPr>
              <a:t>Our intent is to build on the original distribution system that was developed as a pilot program to demonstrate function and interest in the system.  Interest by scientific communities and the vegetable seed industry has grown and we are confident it will evolve into a larger system.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Calibri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11CFB-1077-4AE1-9EBF-DA8C822CD6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66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98505D-452C-4614-8A03-D814700D8ACC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460FE3-A3F5-4DF2-B8AB-92987B5C4B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590799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Collaboration for Plant Pathogen Strain Identification (CPPSI)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71800"/>
            <a:ext cx="8229600" cy="1981200"/>
          </a:xfrm>
        </p:spPr>
        <p:txBody>
          <a:bodyPr>
            <a:normAutofit fontScale="92500" lnSpcReduction="10000"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</a:pP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A science-based </a:t>
            </a:r>
            <a:r>
              <a:rPr lang="en-US" sz="2800" dirty="0">
                <a:latin typeface="Arial Narrow"/>
                <a:ea typeface="Times New Roman"/>
                <a:cs typeface="Times New Roman"/>
              </a:rPr>
              <a:t>initiative </a:t>
            </a: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to </a:t>
            </a:r>
            <a:r>
              <a:rPr lang="en-US" sz="2800" dirty="0">
                <a:latin typeface="Arial Narrow"/>
                <a:ea typeface="Times New Roman"/>
                <a:cs typeface="Times New Roman"/>
              </a:rPr>
              <a:t>standardize the identification of plant pathogen strains and races based on sets of host differentials and reference plant pathogen </a:t>
            </a: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strains</a:t>
            </a:r>
          </a:p>
          <a:p>
            <a:pPr marR="0">
              <a:lnSpc>
                <a:spcPct val="115000"/>
              </a:lnSpc>
              <a:spcBef>
                <a:spcPts val="0"/>
              </a:spcBef>
            </a:pPr>
            <a:endParaRPr lang="en-US" sz="1100" dirty="0">
              <a:latin typeface="Arial Narrow"/>
              <a:ea typeface="Times New Roman"/>
              <a:cs typeface="Times New Roman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</a:pPr>
            <a:r>
              <a:rPr lang="en-US" sz="2200" dirty="0" smtClean="0">
                <a:latin typeface="Arial Narrow"/>
                <a:ea typeface="Times New Roman"/>
                <a:cs typeface="Times New Roman"/>
              </a:rPr>
              <a:t>2014 Progress Report 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943600"/>
            <a:ext cx="6907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Phyllis Himmel / John Schoenecker</a:t>
            </a:r>
          </a:p>
          <a:p>
            <a:r>
              <a:rPr lang="en-US" dirty="0" smtClean="0"/>
              <a:t>January 24 – 27, 2015 ASTA Vegetable and Flower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1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48072"/>
          </a:xfrm>
        </p:spPr>
        <p:txBody>
          <a:bodyPr>
            <a:normAutofit fontScale="77500" lnSpcReduction="20000"/>
          </a:bodyPr>
          <a:lstStyle/>
          <a:p>
            <a:pPr marL="0" indent="-4572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Consistent identification </a:t>
            </a:r>
            <a:r>
              <a:rPr lang="en-US" sz="2800" dirty="0">
                <a:latin typeface="Arial Narrow"/>
                <a:ea typeface="Times New Roman"/>
                <a:cs typeface="Times New Roman"/>
              </a:rPr>
              <a:t>of plant pathogen strains and races is a </a:t>
            </a: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	recognized need </a:t>
            </a:r>
            <a:r>
              <a:rPr lang="en-US" sz="2800" dirty="0">
                <a:latin typeface="Arial Narrow"/>
                <a:ea typeface="Times New Roman"/>
                <a:cs typeface="Times New Roman"/>
              </a:rPr>
              <a:t>in industry and academia </a:t>
            </a:r>
          </a:p>
          <a:p>
            <a:pPr marL="0" indent="-4572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  <a:ea typeface="Times New Roman"/>
                <a:cs typeface="Times New Roman"/>
              </a:rPr>
              <a:t>T</a:t>
            </a: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here </a:t>
            </a:r>
            <a:r>
              <a:rPr lang="en-US" sz="2800" dirty="0">
                <a:latin typeface="Arial Narrow"/>
                <a:ea typeface="Times New Roman"/>
                <a:cs typeface="Times New Roman"/>
              </a:rPr>
              <a:t>is no recognized global body that regulates the naming </a:t>
            </a: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of consistent 	naming </a:t>
            </a:r>
            <a:r>
              <a:rPr lang="en-US" sz="2800" dirty="0">
                <a:latin typeface="Arial Narrow"/>
                <a:ea typeface="Times New Roman"/>
                <a:cs typeface="Times New Roman"/>
              </a:rPr>
              <a:t>of plant pathogen strains and races </a:t>
            </a:r>
            <a:endParaRPr lang="en-US" sz="2800" dirty="0" smtClean="0">
              <a:latin typeface="Arial Narrow"/>
              <a:ea typeface="Times New Roman"/>
              <a:cs typeface="Times New Roman"/>
            </a:endParaRPr>
          </a:p>
          <a:p>
            <a:pPr marL="0" indent="-4572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  <a:ea typeface="Times New Roman"/>
                <a:cs typeface="Times New Roman"/>
              </a:rPr>
              <a:t>A</a:t>
            </a: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 </a:t>
            </a:r>
            <a:r>
              <a:rPr lang="en-US" sz="2800" dirty="0">
                <a:latin typeface="Arial Narrow"/>
                <a:ea typeface="Times New Roman"/>
                <a:cs typeface="Times New Roman"/>
              </a:rPr>
              <a:t>US based effort </a:t>
            </a: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to fill this gap was </a:t>
            </a:r>
            <a:r>
              <a:rPr lang="en-US" sz="2800" dirty="0">
                <a:latin typeface="Arial Narrow"/>
                <a:ea typeface="Times New Roman"/>
                <a:cs typeface="Times New Roman"/>
              </a:rPr>
              <a:t>initiated in 2007 by </a:t>
            </a: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ISF </a:t>
            </a:r>
            <a:r>
              <a:rPr lang="en-US" sz="2800" dirty="0">
                <a:latin typeface="Arial Narrow"/>
                <a:ea typeface="Times New Roman"/>
                <a:cs typeface="Times New Roman"/>
              </a:rPr>
              <a:t>in partnership </a:t>
            </a: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	with APS and an ad hoc committee was formed to develop a system 	to identify plant pathogen strains</a:t>
            </a:r>
          </a:p>
          <a:p>
            <a:pPr marL="0" indent="-4572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This system would be compatible with and complement existing systems 	in Europe ( NAKT, GEVES-MATREF, IBEB)</a:t>
            </a:r>
            <a:endParaRPr lang="en-US" sz="2800" dirty="0">
              <a:latin typeface="Arial Narrow"/>
              <a:ea typeface="Times New Roman"/>
              <a:cs typeface="Times New Roman"/>
            </a:endParaRPr>
          </a:p>
          <a:p>
            <a:pPr marL="0" indent="-4572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 Narrow"/>
                <a:ea typeface="Times New Roman"/>
                <a:cs typeface="Times New Roman"/>
              </a:rPr>
              <a:t>A US based system was created and four pilot differential host sets </a:t>
            </a:r>
            <a:r>
              <a:rPr lang="en-US" dirty="0" smtClean="0">
                <a:solidFill>
                  <a:prstClr val="black"/>
                </a:solidFill>
                <a:latin typeface="Arial Narrow"/>
                <a:ea typeface="Times New Roman"/>
                <a:cs typeface="Times New Roman"/>
              </a:rPr>
              <a:t>with 	reference plant pathogen strains were developed </a:t>
            </a:r>
            <a:r>
              <a:rPr lang="en-US" dirty="0">
                <a:solidFill>
                  <a:prstClr val="black"/>
                </a:solidFill>
                <a:latin typeface="Arial Narrow"/>
                <a:ea typeface="Times New Roman"/>
                <a:cs typeface="Times New Roman"/>
              </a:rPr>
              <a:t>and </a:t>
            </a:r>
            <a:r>
              <a:rPr lang="en-US" dirty="0" smtClean="0">
                <a:solidFill>
                  <a:prstClr val="black"/>
                </a:solidFill>
                <a:latin typeface="Arial Narrow"/>
                <a:ea typeface="Times New Roman"/>
                <a:cs typeface="Times New Roman"/>
              </a:rPr>
              <a:t>launched </a:t>
            </a:r>
            <a:endParaRPr lang="en-US" dirty="0">
              <a:solidFill>
                <a:prstClr val="black"/>
              </a:solidFill>
              <a:latin typeface="Arial Narrow"/>
              <a:ea typeface="Times New Roman"/>
              <a:cs typeface="Times New Roman"/>
            </a:endParaRPr>
          </a:p>
          <a:p>
            <a:pPr marL="0" indent="-4572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Arial Narrow"/>
                <a:ea typeface="Times New Roman"/>
                <a:cs typeface="Times New Roman"/>
              </a:rPr>
              <a:t>Over </a:t>
            </a:r>
            <a:r>
              <a:rPr lang="en-US" dirty="0">
                <a:solidFill>
                  <a:prstClr val="black"/>
                </a:solidFill>
                <a:latin typeface="Arial Narrow"/>
                <a:ea typeface="Times New Roman"/>
                <a:cs typeface="Times New Roman"/>
              </a:rPr>
              <a:t>time the initiative evolved from an ISF / APS based effort to one </a:t>
            </a:r>
            <a:r>
              <a:rPr lang="en-US" dirty="0" smtClean="0">
                <a:solidFill>
                  <a:prstClr val="black"/>
                </a:solidFill>
                <a:latin typeface="Arial Narrow"/>
                <a:ea typeface="Times New Roman"/>
                <a:cs typeface="Times New Roman"/>
              </a:rPr>
              <a:t>	supported </a:t>
            </a:r>
            <a:r>
              <a:rPr lang="en-US" dirty="0">
                <a:solidFill>
                  <a:prstClr val="black"/>
                </a:solidFill>
                <a:latin typeface="Arial Narrow"/>
                <a:ea typeface="Times New Roman"/>
                <a:cs typeface="Times New Roman"/>
              </a:rPr>
              <a:t>by ASTA and its members. </a:t>
            </a:r>
            <a:r>
              <a:rPr lang="en-US" dirty="0" smtClean="0">
                <a:solidFill>
                  <a:prstClr val="black"/>
                </a:solidFill>
                <a:latin typeface="Arial Narrow"/>
                <a:ea typeface="Times New Roman"/>
                <a:cs typeface="Times New Roman"/>
              </a:rPr>
              <a:t> </a:t>
            </a:r>
            <a:endParaRPr lang="en-US" sz="2800" dirty="0" smtClean="0">
              <a:latin typeface="Arial Narrow"/>
              <a:ea typeface="Times New Roman"/>
              <a:cs typeface="Times New Roman"/>
            </a:endParaRPr>
          </a:p>
          <a:p>
            <a:pPr marL="0" indent="-4572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CPPSI </a:t>
            </a:r>
            <a:r>
              <a:rPr lang="en-US" sz="2800" dirty="0">
                <a:latin typeface="Arial Narrow"/>
                <a:ea typeface="Times New Roman"/>
                <a:cs typeface="Times New Roman"/>
              </a:rPr>
              <a:t>has continuing support from </a:t>
            </a:r>
            <a:r>
              <a:rPr lang="en-US" sz="2800" dirty="0" smtClean="0">
                <a:latin typeface="Arial Narrow"/>
                <a:ea typeface="Times New Roman"/>
                <a:cs typeface="Times New Roman"/>
              </a:rPr>
              <a:t>ASTA, </a:t>
            </a:r>
            <a:r>
              <a:rPr lang="en-US" sz="2800" dirty="0">
                <a:latin typeface="Arial Narrow"/>
                <a:ea typeface="Times New Roman"/>
                <a:cs typeface="Times New Roman"/>
              </a:rPr>
              <a:t>APS and ISF. </a:t>
            </a:r>
            <a:endParaRPr lang="en-US" sz="2800" dirty="0" smtClean="0">
              <a:latin typeface="Arial Narrow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800" b="1" i="1" dirty="0">
                <a:latin typeface="Arial Narrow"/>
                <a:ea typeface="Times New Roman"/>
                <a:cs typeface="Times New Roman"/>
              </a:rPr>
              <a:t> </a:t>
            </a:r>
            <a:endParaRPr lang="en-US" sz="2800" dirty="0">
              <a:latin typeface="Calibri"/>
              <a:ea typeface="Calibri"/>
              <a:cs typeface="Times New Roman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</a:pPr>
            <a:r>
              <a:rPr lang="en-US" sz="800" b="1" i="1" dirty="0">
                <a:latin typeface="Arial Narrow"/>
                <a:ea typeface="Times New Roman"/>
                <a:cs typeface="Times New Roman"/>
              </a:rPr>
              <a:t> </a:t>
            </a:r>
            <a:endParaRPr lang="en-US" sz="2800" dirty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dirty="0" smtClean="0"/>
              <a:t>Background: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2264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572000"/>
          </a:xfrm>
        </p:spPr>
        <p:txBody>
          <a:bodyPr>
            <a:noAutofit/>
          </a:bodyPr>
          <a:lstStyle/>
          <a:p>
            <a:pPr marL="457200" marR="0" indent="-457200">
              <a:lnSpc>
                <a:spcPct val="95000"/>
              </a:lnSpc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ASTA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enlisted Darrell Maddox of Endless Skies Consulting to develop a business plan for CPPSI.  The plan was developed and distributed to ASTA, the founding supporter seed companies and the CPPSI working group.</a:t>
            </a:r>
          </a:p>
          <a:p>
            <a:pPr marL="457200" marR="0" indent="-457200">
              <a:lnSpc>
                <a:spcPct val="95000"/>
              </a:lnSpc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The UCD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Seed Biotechnology Center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will house CPPSI and provide the needed structural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support to grow this effort and make it a functioning reality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.</a:t>
            </a:r>
          </a:p>
          <a:p>
            <a:pPr marL="457200" lvl="0" indent="-457200">
              <a:lnSpc>
                <a:spcPct val="95000"/>
              </a:lnSpc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</a:rPr>
              <a:t>Seven vegetable seed companies are lined up as founding financial supporters</a:t>
            </a:r>
            <a:r>
              <a:rPr lang="en-US" sz="2000" dirty="0">
                <a:solidFill>
                  <a:srgbClr val="1F497D"/>
                </a:solidFill>
                <a:latin typeface="Arial Narrow" panose="020B0606020202030204" pitchFamily="34" charset="0"/>
                <a:ea typeface="Calibri"/>
              </a:rPr>
              <a:t>.  </a:t>
            </a:r>
            <a:r>
              <a:rPr lang="en-US" sz="2000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</a:rPr>
              <a:t>They have agreed to provide annual startup funds for our project over a three year period. </a:t>
            </a:r>
          </a:p>
          <a:p>
            <a:pPr marL="457200" lvl="0" indent="-457200">
              <a:lnSpc>
                <a:spcPct val="95000"/>
              </a:lnSpc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</a:rPr>
              <a:t>Representatives of founding companies </a:t>
            </a:r>
            <a:r>
              <a:rPr lang="en-US" sz="20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</a:rPr>
              <a:t>can </a:t>
            </a:r>
            <a:r>
              <a:rPr lang="en-US" sz="2000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</a:rPr>
              <a:t>serve as a steering committee to guide the next round of differential host sets and reference pathogen strains in collaboration with the working group who will provide technical </a:t>
            </a:r>
            <a:r>
              <a:rPr lang="en-US" sz="20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</a:rPr>
              <a:t>input</a:t>
            </a:r>
            <a:endParaRPr lang="en-US" sz="2000" dirty="0">
              <a:latin typeface="Arial Narrow" panose="020B0606020202030204" pitchFamily="34" charset="0"/>
              <a:ea typeface="Calibri"/>
            </a:endParaRPr>
          </a:p>
          <a:p>
            <a:pPr marL="457200" marR="0" indent="-457200">
              <a:lnSpc>
                <a:spcPct val="95000"/>
              </a:lnSpc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Based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on the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above financial and structural support, we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will begin a search for a full-time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Administrative Director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to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further drive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the development of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this initiative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and manage day to day activities.</a:t>
            </a:r>
            <a:r>
              <a:rPr lang="en-US" sz="2000" dirty="0">
                <a:solidFill>
                  <a:srgbClr val="1F497D"/>
                </a:solidFill>
                <a:latin typeface="Arial Narrow" panose="020B0606020202030204" pitchFamily="34" charset="0"/>
                <a:ea typeface="Calibri"/>
              </a:rPr>
              <a:t> 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The director will be hired as a UCD employee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Progress made in 2014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395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72000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95000"/>
              </a:lnSpc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</a:rPr>
              <a:t>A website domain was licensed to our committee and is named CPPSI.org.  </a:t>
            </a:r>
          </a:p>
          <a:p>
            <a:pPr marL="457200" marR="0" indent="-457200">
              <a:lnSpc>
                <a:spcPct val="95000"/>
              </a:lnSpc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While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this effort is financed by vegetable seed companies, our intention is to expand to other crop types that have an interest in these tools </a:t>
            </a:r>
            <a:r>
              <a:rPr lang="en-US" sz="2000" u="sng" dirty="0">
                <a:latin typeface="Arial Narrow" panose="020B0606020202030204" pitchFamily="34" charset="0"/>
                <a:ea typeface="Calibri"/>
              </a:rPr>
              <a:t>provided they finance and contribute technical experts to support these additional efforts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.       </a:t>
            </a:r>
          </a:p>
          <a:p>
            <a:pPr marL="457200" marR="0" indent="-457200">
              <a:lnSpc>
                <a:spcPct val="95000"/>
              </a:lnSpc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CPPSI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is now recognized by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APS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as a sub-committee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to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the APS Collections and Germplasm Committee.  This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sub-committee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and</a:t>
            </a:r>
            <a:r>
              <a:rPr lang="en-US" sz="2000" dirty="0">
                <a:solidFill>
                  <a:srgbClr val="1F497D"/>
                </a:solidFill>
                <a:latin typeface="Arial Narrow" panose="020B0606020202030204" pitchFamily="34" charset="0"/>
                <a:ea typeface="Calibri"/>
              </a:rPr>
              <a:t>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organizational ties to UCD provide us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with strong links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to Academia.  </a:t>
            </a:r>
          </a:p>
          <a:p>
            <a:pPr marL="457200" marR="0" indent="-457200">
              <a:lnSpc>
                <a:spcPct val="95000"/>
              </a:lnSpc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When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the Director is hired,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the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ties and cooperation with your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organizations will be reinvigorated to further develop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this important resource in the US.  Our goals are to avoid duplication of effort with NAKT, IBEB, ABEB and GEVES – MATREF and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continue to fully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cooperate with these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organizations. </a:t>
            </a:r>
          </a:p>
          <a:p>
            <a:pPr marL="457200" marR="0" indent="-457200">
              <a:lnSpc>
                <a:spcPct val="95000"/>
              </a:lnSpc>
              <a:spcAft>
                <a:spcPts val="5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Until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the new Director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is hired to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bring this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initiative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to its full realization, we will continue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our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Working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Group activities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to </a:t>
            </a:r>
            <a:r>
              <a:rPr lang="en-US" sz="2000" dirty="0" smtClean="0">
                <a:latin typeface="Arial Narrow" panose="020B0606020202030204" pitchFamily="34" charset="0"/>
                <a:ea typeface="Calibri"/>
              </a:rPr>
              <a:t>map out </a:t>
            </a:r>
            <a:r>
              <a:rPr lang="en-US" sz="2000" dirty="0">
                <a:latin typeface="Arial Narrow" panose="020B0606020202030204" pitchFamily="34" charset="0"/>
                <a:ea typeface="Calibri"/>
              </a:rPr>
              <a:t>the details of the system and provide needed input </a:t>
            </a:r>
            <a:endParaRPr lang="en-US" sz="2000" dirty="0" smtClean="0">
              <a:latin typeface="Arial Narrow" panose="020B0606020202030204" pitchFamily="34" charset="0"/>
              <a:ea typeface="Calibri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Progress made in 2014 (Cont.)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2378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6858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Phyllis Himmel (Chair) – Marrone Bio Innovations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Elisabetta Vivoda – HM Clause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Radha Ranganathan –International Seed Federation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Craig Sandlin - Syngenta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William Dolezal – Pioneer Hi-Bred, Inc.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Lindsey du Toit – Washing State University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Kimberly Webb – USDA ARS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Narceo Bajet– Eurofins labs, Inc.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Kees van Ettekoven – Naktuinbouw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Valerie Grimault – GEVES / Valerie Cadot - GEVES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Gary Pederson – </a:t>
            </a:r>
            <a:r>
              <a:rPr lang="en-US" altLang="en-US" sz="1600" kern="0" dirty="0">
                <a:solidFill>
                  <a:srgbClr val="000000"/>
                </a:solidFill>
                <a:latin typeface="Verdana"/>
              </a:rPr>
              <a:t>GA USDA ARS, Plant Genetic Resources </a:t>
            </a:r>
            <a:r>
              <a:rPr lang="en-US" altLang="en-US" sz="1600" kern="0" dirty="0" smtClean="0">
                <a:solidFill>
                  <a:srgbClr val="000000"/>
                </a:solidFill>
                <a:latin typeface="Verdana"/>
              </a:rPr>
              <a:t>Conservation</a:t>
            </a:r>
            <a:endParaRPr lang="en-US" altLang="en-US" sz="1600" kern="0" dirty="0">
              <a:solidFill>
                <a:srgbClr val="000000"/>
              </a:solidFill>
              <a:latin typeface="Verdana"/>
            </a:endParaRP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 smtClean="0">
                <a:solidFill>
                  <a:srgbClr val="000000"/>
                </a:solidFill>
                <a:latin typeface="Verdana"/>
              </a:rPr>
              <a:t>Stephanie Greene</a:t>
            </a: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 </a:t>
            </a:r>
            <a:r>
              <a:rPr lang="en-US" altLang="en-US" sz="1800" kern="0" dirty="0" smtClean="0">
                <a:solidFill>
                  <a:srgbClr val="000000"/>
                </a:solidFill>
                <a:latin typeface="Verdana"/>
              </a:rPr>
              <a:t>- </a:t>
            </a:r>
            <a:r>
              <a:rPr lang="en-US" altLang="en-US" sz="1600" kern="0" dirty="0" smtClean="0">
                <a:solidFill>
                  <a:srgbClr val="000000"/>
                </a:solidFill>
                <a:latin typeface="Verdana"/>
              </a:rPr>
              <a:t>CO </a:t>
            </a:r>
            <a:r>
              <a:rPr lang="en-US" altLang="en-US" sz="1600" kern="0" dirty="0">
                <a:solidFill>
                  <a:srgbClr val="000000"/>
                </a:solidFill>
                <a:latin typeface="Verdana"/>
              </a:rPr>
              <a:t>USDA ARS, Plant Genetic Resources </a:t>
            </a:r>
            <a:r>
              <a:rPr lang="en-US" altLang="en-US" sz="1600" kern="0" dirty="0" smtClean="0">
                <a:solidFill>
                  <a:srgbClr val="000000"/>
                </a:solidFill>
                <a:latin typeface="Verdana"/>
              </a:rPr>
              <a:t>Conservation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 smtClean="0">
                <a:solidFill>
                  <a:srgbClr val="000000"/>
                </a:solidFill>
                <a:latin typeface="Verdana"/>
              </a:rPr>
              <a:t>John Schoenecker – HM Clause, American Seed Trade Association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 smtClean="0">
                <a:solidFill>
                  <a:srgbClr val="000000"/>
                </a:solidFill>
                <a:latin typeface="Verdana"/>
              </a:rPr>
              <a:t>Ric </a:t>
            </a: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Dunkle - American Seed Trade Association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Staci Rosenberger– Monsanto Vegetable Seeds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Nicki Philips – </a:t>
            </a:r>
            <a:r>
              <a:rPr lang="en-US" altLang="en-US" sz="1800" kern="0" dirty="0" smtClean="0">
                <a:solidFill>
                  <a:srgbClr val="000000"/>
                </a:solidFill>
                <a:latin typeface="Verdana"/>
              </a:rPr>
              <a:t>Enza Zaden</a:t>
            </a:r>
            <a:endParaRPr lang="en-US" altLang="en-US" sz="1800" kern="0" dirty="0">
              <a:solidFill>
                <a:srgbClr val="000000"/>
              </a:solidFill>
              <a:latin typeface="Verdana"/>
            </a:endParaRP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Verdana"/>
              </a:rPr>
              <a:t>Phil Brown – </a:t>
            </a:r>
            <a:r>
              <a:rPr lang="en-US" altLang="en-US" sz="1800" kern="0" dirty="0" smtClean="0">
                <a:solidFill>
                  <a:srgbClr val="000000"/>
                </a:solidFill>
                <a:latin typeface="Verdana"/>
              </a:rPr>
              <a:t>Sakata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800" kern="0" dirty="0" smtClean="0">
                <a:solidFill>
                  <a:srgbClr val="000000"/>
                </a:solidFill>
                <a:latin typeface="Verdana"/>
              </a:rPr>
              <a:t>Mark Ricker – Bayer Crop Sciences Vegetable Seeds</a:t>
            </a:r>
            <a:endParaRPr lang="en-US" altLang="en-US" sz="1800" kern="0" dirty="0">
              <a:solidFill>
                <a:srgbClr val="000000"/>
              </a:solidFill>
              <a:latin typeface="Verdana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1845"/>
            <a:ext cx="8229600" cy="80635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Current Committee Members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1484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24200" y="2514600"/>
            <a:ext cx="3200400" cy="22524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dirty="0" smtClean="0"/>
              <a:t>Thank you!</a:t>
            </a:r>
          </a:p>
          <a:p>
            <a:pPr marL="109728" indent="0">
              <a:buNone/>
            </a:pPr>
            <a:endParaRPr lang="en-US" sz="3600" dirty="0" smtClean="0"/>
          </a:p>
          <a:p>
            <a:pPr marL="109728" indent="0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02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272</Words>
  <Application>Microsoft Office PowerPoint</Application>
  <PresentationFormat>On-screen Show (4:3)</PresentationFormat>
  <Paragraphs>54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Narrow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Collaboration for Plant Pathogen Strain Identification (CPPSI) </vt:lpstr>
      <vt:lpstr>Background:</vt:lpstr>
      <vt:lpstr>Progress made in 2014</vt:lpstr>
      <vt:lpstr>Progress made in 2014 (Cont.)</vt:lpstr>
      <vt:lpstr>Current Committee Members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Collaboration for Plant Pathogen Strain Identification (CPPSI)</dc:title>
  <dc:creator>Phyllis Himmel</dc:creator>
  <cp:lastModifiedBy>Dell</cp:lastModifiedBy>
  <cp:revision>14</cp:revision>
  <dcterms:created xsi:type="dcterms:W3CDTF">2015-01-23T21:52:30Z</dcterms:created>
  <dcterms:modified xsi:type="dcterms:W3CDTF">2015-01-24T17:50:13Z</dcterms:modified>
</cp:coreProperties>
</file>