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63" r:id="rId2"/>
    <p:sldId id="259" r:id="rId3"/>
    <p:sldId id="275" r:id="rId4"/>
    <p:sldId id="258" r:id="rId5"/>
    <p:sldId id="262" r:id="rId6"/>
    <p:sldId id="282" r:id="rId7"/>
    <p:sldId id="268" r:id="rId8"/>
    <p:sldId id="278" r:id="rId9"/>
    <p:sldId id="280" r:id="rId10"/>
    <p:sldId id="281" r:id="rId11"/>
    <p:sldId id="267"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3917"/>
    <a:srgbClr val="339933"/>
    <a:srgbClr val="FFFFCC"/>
    <a:srgbClr val="E6B48E"/>
    <a:srgbClr val="EECBB0"/>
    <a:srgbClr val="FFEBB3"/>
    <a:srgbClr val="996633"/>
    <a:srgbClr val="006600"/>
    <a:srgbClr val="E5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5973" autoAdjust="0"/>
  </p:normalViewPr>
  <p:slideViewPr>
    <p:cSldViewPr>
      <p:cViewPr varScale="1">
        <p:scale>
          <a:sx n="64" d="100"/>
          <a:sy n="64" d="100"/>
        </p:scale>
        <p:origin x="780" y="66"/>
      </p:cViewPr>
      <p:guideLst>
        <p:guide orient="horz" pos="2160"/>
        <p:guide pos="2880"/>
      </p:guideLst>
    </p:cSldViewPr>
  </p:slideViewPr>
  <p:notesTextViewPr>
    <p:cViewPr>
      <p:scale>
        <a:sx n="3" d="2"/>
        <a:sy n="3" d="2"/>
      </p:scale>
      <p:origin x="0" y="0"/>
    </p:cViewPr>
  </p:notesText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FC04B-8232-474D-AF52-A0FB2ABC3532}" type="datetimeFigureOut">
              <a:rPr lang="en-US" smtClean="0"/>
              <a:t>6/20/2016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D4287-FCFB-43DB-84C7-EF3EF2406D86}" type="slidenum">
              <a:rPr lang="en-US" smtClean="0"/>
              <a:t>‹#›</a:t>
            </a:fld>
            <a:endParaRPr lang="en-US"/>
          </a:p>
        </p:txBody>
      </p:sp>
    </p:spTree>
    <p:extLst>
      <p:ext uri="{BB962C8B-B14F-4D97-AF65-F5344CB8AC3E}">
        <p14:creationId xmlns:p14="http://schemas.microsoft.com/office/powerpoint/2010/main" val="345625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 Steven Mirsky, ARS, leading a NIFA grant for breeding crimson clover, hairy vetch, and Austrian winter pea for improved cold hardiness, decreased hard seed, and increased biomass.  Several ARS and University scientists are involved in this effort.</a:t>
            </a:r>
            <a:endParaRPr lang="en-US" dirty="0"/>
          </a:p>
        </p:txBody>
      </p:sp>
      <p:sp>
        <p:nvSpPr>
          <p:cNvPr id="4" name="Slide Number Placeholder 3"/>
          <p:cNvSpPr>
            <a:spLocks noGrp="1"/>
          </p:cNvSpPr>
          <p:nvPr>
            <p:ph type="sldNum" sz="quarter" idx="10"/>
          </p:nvPr>
        </p:nvSpPr>
        <p:spPr/>
        <p:txBody>
          <a:bodyPr/>
          <a:lstStyle/>
          <a:p>
            <a:fld id="{C35D4287-FCFB-43DB-84C7-EF3EF2406D86}" type="slidenum">
              <a:rPr lang="en-US" smtClean="0"/>
              <a:t>7</a:t>
            </a:fld>
            <a:endParaRPr lang="en-US"/>
          </a:p>
        </p:txBody>
      </p:sp>
    </p:spTree>
    <p:extLst>
      <p:ext uri="{BB962C8B-B14F-4D97-AF65-F5344CB8AC3E}">
        <p14:creationId xmlns:p14="http://schemas.microsoft.com/office/powerpoint/2010/main" val="411780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Rye = 7 week range in </a:t>
            </a:r>
            <a:r>
              <a:rPr lang="en-US" dirty="0" err="1" smtClean="0"/>
              <a:t>anthesis</a:t>
            </a:r>
            <a:r>
              <a:rPr lang="en-US" dirty="0" smtClean="0"/>
              <a:t> (4/5 – 5/24);</a:t>
            </a:r>
            <a:r>
              <a:rPr lang="en-US" baseline="0" dirty="0" smtClean="0"/>
              <a:t> Crimson = 2.5 week range of peak bloom; </a:t>
            </a:r>
            <a:r>
              <a:rPr lang="en-US" baseline="0" dirty="0" err="1" smtClean="0"/>
              <a:t>balansa</a:t>
            </a:r>
            <a:r>
              <a:rPr lang="en-US" baseline="0" dirty="0" smtClean="0"/>
              <a:t> = 3 week diff; peas total failure—need to repeat </a:t>
            </a:r>
            <a:endParaRPr lang="en-US" dirty="0"/>
          </a:p>
        </p:txBody>
      </p:sp>
      <p:sp>
        <p:nvSpPr>
          <p:cNvPr id="4" name="Slide Number Placeholder 3"/>
          <p:cNvSpPr>
            <a:spLocks noGrp="1"/>
          </p:cNvSpPr>
          <p:nvPr>
            <p:ph type="sldNum" sz="quarter" idx="10"/>
          </p:nvPr>
        </p:nvSpPr>
        <p:spPr/>
        <p:txBody>
          <a:bodyPr/>
          <a:lstStyle/>
          <a:p>
            <a:fld id="{C35D4287-FCFB-43DB-84C7-EF3EF2406D86}" type="slidenum">
              <a:rPr lang="en-US" smtClean="0"/>
              <a:t>10</a:t>
            </a:fld>
            <a:endParaRPr lang="en-US"/>
          </a:p>
        </p:txBody>
      </p:sp>
    </p:spTree>
    <p:extLst>
      <p:ext uri="{BB962C8B-B14F-4D97-AF65-F5344CB8AC3E}">
        <p14:creationId xmlns:p14="http://schemas.microsoft.com/office/powerpoint/2010/main" val="410233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0BDFCD-9D8E-4A53-A9EF-7CAB1FB8D003}" type="datetimeFigureOut">
              <a:rPr lang="en-US" smtClean="0"/>
              <a:t>6/20/2016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27E7133-8F0F-4DEE-8508-0F39D04ABD23}" type="slidenum">
              <a:rPr lang="en-US" smtClean="0"/>
              <a:t>‹#›</a:t>
            </a:fld>
            <a:endParaRPr lang="en-US"/>
          </a:p>
        </p:txBody>
      </p:sp>
    </p:spTree>
    <p:extLst>
      <p:ext uri="{BB962C8B-B14F-4D97-AF65-F5344CB8AC3E}">
        <p14:creationId xmlns:p14="http://schemas.microsoft.com/office/powerpoint/2010/main" val="40457649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0BDFCD-9D8E-4A53-A9EF-7CAB1FB8D003}" type="datetimeFigureOut">
              <a:rPr lang="en-US" smtClean="0"/>
              <a:t>6/20/2016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27E7133-8F0F-4DEE-8508-0F39D04ABD23}" type="slidenum">
              <a:rPr lang="en-US" smtClean="0"/>
              <a:t>‹#›</a:t>
            </a:fld>
            <a:endParaRPr lang="en-US"/>
          </a:p>
        </p:txBody>
      </p:sp>
    </p:spTree>
    <p:extLst>
      <p:ext uri="{BB962C8B-B14F-4D97-AF65-F5344CB8AC3E}">
        <p14:creationId xmlns:p14="http://schemas.microsoft.com/office/powerpoint/2010/main" val="192829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0BDFCD-9D8E-4A53-A9EF-7CAB1FB8D003}" type="datetimeFigureOut">
              <a:rPr lang="en-US" smtClean="0"/>
              <a:t>6/20/2016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27E7133-8F0F-4DEE-8508-0F39D04ABD23}" type="slidenum">
              <a:rPr lang="en-US" smtClean="0"/>
              <a:t>‹#›</a:t>
            </a:fld>
            <a:endParaRPr lang="en-US"/>
          </a:p>
        </p:txBody>
      </p:sp>
    </p:spTree>
    <p:extLst>
      <p:ext uri="{BB962C8B-B14F-4D97-AF65-F5344CB8AC3E}">
        <p14:creationId xmlns:p14="http://schemas.microsoft.com/office/powerpoint/2010/main" val="823386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4767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3505200" y="6477000"/>
            <a:ext cx="2438400" cy="228600"/>
          </a:xfrm>
          <a:prstGeom prst="rect">
            <a:avLst/>
          </a:prstGeom>
        </p:spPr>
        <p:txBody>
          <a:bodyPr/>
          <a:lstStyle>
            <a:lvl1pPr algn="ctr">
              <a:buNone/>
              <a:defRPr sz="1100" i="1" baseline="0"/>
            </a:lvl1pPr>
            <a:lvl5pPr>
              <a:defRPr/>
            </a:lvl5pPr>
          </a:lstStyle>
          <a:p>
            <a:pPr lvl="0"/>
            <a:r>
              <a:rPr lang="en-US" dirty="0" smtClean="0"/>
              <a:t>Helping People Help the Land</a:t>
            </a:r>
            <a:endParaRPr lang="en-US" dirty="0"/>
          </a:p>
        </p:txBody>
      </p:sp>
      <p:sp>
        <p:nvSpPr>
          <p:cNvPr id="17" name="TextBox 16"/>
          <p:cNvSpPr txBox="1"/>
          <p:nvPr userDrawn="1"/>
        </p:nvSpPr>
        <p:spPr>
          <a:xfrm>
            <a:off x="7696200" y="6477000"/>
            <a:ext cx="1371600" cy="230832"/>
          </a:xfrm>
          <a:prstGeom prst="rect">
            <a:avLst/>
          </a:prstGeom>
          <a:noFill/>
        </p:spPr>
        <p:txBody>
          <a:bodyPr wrap="square" rtlCol="0">
            <a:spAutoFit/>
          </a:bodyPr>
          <a:lstStyle/>
          <a:p>
            <a:pPr algn="r" defTabSz="457200"/>
            <a:fld id="{FD2EAF2A-3DB4-451D-92F0-597568F941CB}" type="slidenum">
              <a:rPr lang="en-US" sz="900" smtClean="0">
                <a:solidFill>
                  <a:prstClr val="black"/>
                </a:solidFill>
              </a:rPr>
              <a:pPr algn="r" defTabSz="457200"/>
              <a:t>‹#›</a:t>
            </a:fld>
            <a:endParaRPr lang="en-US" sz="900" dirty="0">
              <a:solidFill>
                <a:prstClr val="black"/>
              </a:solidFill>
            </a:endParaRPr>
          </a:p>
        </p:txBody>
      </p:sp>
    </p:spTree>
    <p:extLst>
      <p:ext uri="{BB962C8B-B14F-4D97-AF65-F5344CB8AC3E}">
        <p14:creationId xmlns:p14="http://schemas.microsoft.com/office/powerpoint/2010/main" val="27634749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32105"/>
            <a:ext cx="7886700" cy="694944"/>
          </a:xfrm>
          <a:prstGeom prst="rect">
            <a:avLst/>
          </a:prstGeom>
        </p:spPr>
        <p:txBody>
          <a:bodyPr/>
          <a:lstStyle>
            <a:lvl1pPr>
              <a:defRPr sz="4000" b="1" u="sng"/>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73352"/>
            <a:ext cx="7886700" cy="48646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13311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0BDFCD-9D8E-4A53-A9EF-7CAB1FB8D003}" type="datetimeFigureOut">
              <a:rPr lang="en-US" smtClean="0"/>
              <a:t>6/20/2016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27E7133-8F0F-4DEE-8508-0F39D04ABD23}" type="slidenum">
              <a:rPr lang="en-US" smtClean="0"/>
              <a:t>‹#›</a:t>
            </a:fld>
            <a:endParaRPr lang="en-US"/>
          </a:p>
        </p:txBody>
      </p:sp>
    </p:spTree>
    <p:extLst>
      <p:ext uri="{BB962C8B-B14F-4D97-AF65-F5344CB8AC3E}">
        <p14:creationId xmlns:p14="http://schemas.microsoft.com/office/powerpoint/2010/main" val="300902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30BDFCD-9D8E-4A53-A9EF-7CAB1FB8D003}" type="datetimeFigureOut">
              <a:rPr lang="en-US" smtClean="0"/>
              <a:t>6/20/2016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27E7133-8F0F-4DEE-8508-0F39D04ABD23}" type="slidenum">
              <a:rPr lang="en-US" smtClean="0"/>
              <a:t>‹#›</a:t>
            </a:fld>
            <a:endParaRPr lang="en-US"/>
          </a:p>
        </p:txBody>
      </p:sp>
    </p:spTree>
    <p:extLst>
      <p:ext uri="{BB962C8B-B14F-4D97-AF65-F5344CB8AC3E}">
        <p14:creationId xmlns:p14="http://schemas.microsoft.com/office/powerpoint/2010/main" val="42749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30BDFCD-9D8E-4A53-A9EF-7CAB1FB8D003}" type="datetimeFigureOut">
              <a:rPr lang="en-US" smtClean="0"/>
              <a:t>6/20/2016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27E7133-8F0F-4DEE-8508-0F39D04ABD23}" type="slidenum">
              <a:rPr lang="en-US" smtClean="0"/>
              <a:t>‹#›</a:t>
            </a:fld>
            <a:endParaRPr lang="en-US"/>
          </a:p>
        </p:txBody>
      </p:sp>
    </p:spTree>
    <p:extLst>
      <p:ext uri="{BB962C8B-B14F-4D97-AF65-F5344CB8AC3E}">
        <p14:creationId xmlns:p14="http://schemas.microsoft.com/office/powerpoint/2010/main" val="187263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30BDFCD-9D8E-4A53-A9EF-7CAB1FB8D003}" type="datetimeFigureOut">
              <a:rPr lang="en-US" smtClean="0"/>
              <a:t>6/20/2016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27E7133-8F0F-4DEE-8508-0F39D04ABD23}" type="slidenum">
              <a:rPr lang="en-US" smtClean="0"/>
              <a:t>‹#›</a:t>
            </a:fld>
            <a:endParaRPr lang="en-US"/>
          </a:p>
        </p:txBody>
      </p:sp>
    </p:spTree>
    <p:extLst>
      <p:ext uri="{BB962C8B-B14F-4D97-AF65-F5344CB8AC3E}">
        <p14:creationId xmlns:p14="http://schemas.microsoft.com/office/powerpoint/2010/main" val="346411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30BDFCD-9D8E-4A53-A9EF-7CAB1FB8D003}" type="datetimeFigureOut">
              <a:rPr lang="en-US" smtClean="0"/>
              <a:t>6/20/2016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27E7133-8F0F-4DEE-8508-0F39D04ABD23}" type="slidenum">
              <a:rPr lang="en-US" smtClean="0"/>
              <a:t>‹#›</a:t>
            </a:fld>
            <a:endParaRPr lang="en-US"/>
          </a:p>
        </p:txBody>
      </p:sp>
    </p:spTree>
    <p:extLst>
      <p:ext uri="{BB962C8B-B14F-4D97-AF65-F5344CB8AC3E}">
        <p14:creationId xmlns:p14="http://schemas.microsoft.com/office/powerpoint/2010/main" val="135239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30BDFCD-9D8E-4A53-A9EF-7CAB1FB8D003}" type="datetimeFigureOut">
              <a:rPr lang="en-US" smtClean="0"/>
              <a:t>6/20/2016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27E7133-8F0F-4DEE-8508-0F39D04ABD23}" type="slidenum">
              <a:rPr lang="en-US" smtClean="0"/>
              <a:t>‹#›</a:t>
            </a:fld>
            <a:endParaRPr lang="en-US"/>
          </a:p>
        </p:txBody>
      </p:sp>
    </p:spTree>
    <p:extLst>
      <p:ext uri="{BB962C8B-B14F-4D97-AF65-F5344CB8AC3E}">
        <p14:creationId xmlns:p14="http://schemas.microsoft.com/office/powerpoint/2010/main" val="20617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30BDFCD-9D8E-4A53-A9EF-7CAB1FB8D003}" type="datetimeFigureOut">
              <a:rPr lang="en-US" smtClean="0"/>
              <a:t>6/20/2016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27E7133-8F0F-4DEE-8508-0F39D04ABD23}" type="slidenum">
              <a:rPr lang="en-US" smtClean="0"/>
              <a:t>‹#›</a:t>
            </a:fld>
            <a:endParaRPr lang="en-US"/>
          </a:p>
        </p:txBody>
      </p:sp>
    </p:spTree>
    <p:extLst>
      <p:ext uri="{BB962C8B-B14F-4D97-AF65-F5344CB8AC3E}">
        <p14:creationId xmlns:p14="http://schemas.microsoft.com/office/powerpoint/2010/main" val="405347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17385" y="-45835"/>
            <a:ext cx="9175291" cy="696685"/>
          </a:xfrm>
          <a:prstGeom prst="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23" name="Straight Connector 22"/>
          <p:cNvCxnSpPr/>
          <p:nvPr userDrawn="1"/>
        </p:nvCxnSpPr>
        <p:spPr>
          <a:xfrm>
            <a:off x="0" y="649224"/>
            <a:ext cx="9157906" cy="0"/>
          </a:xfrm>
          <a:prstGeom prst="line">
            <a:avLst/>
          </a:prstGeom>
          <a:ln w="38100">
            <a:solidFill>
              <a:srgbClr val="0070C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575" y="118872"/>
            <a:ext cx="3044113" cy="457200"/>
          </a:xfrm>
          <a:prstGeom prst="rect">
            <a:avLst/>
          </a:prstGeom>
        </p:spPr>
      </p:pic>
    </p:spTree>
    <p:extLst>
      <p:ext uri="{BB962C8B-B14F-4D97-AF65-F5344CB8AC3E}">
        <p14:creationId xmlns:p14="http://schemas.microsoft.com/office/powerpoint/2010/main" val="20765457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 id="2147483687"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hyperlink" Target="mailto:anna.young-Mathews@or.usda.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3312" y="1453896"/>
            <a:ext cx="5852160" cy="512064"/>
          </a:xfrm>
          <a:prstGeom prst="rect">
            <a:avLst/>
          </a:prstGeom>
          <a:noFill/>
        </p:spPr>
        <p:txBody>
          <a:bodyPr wrap="square" rtlCol="0">
            <a:spAutoFit/>
          </a:bodyPr>
          <a:lstStyle/>
          <a:p>
            <a:endParaRPr lang="en-US" dirty="0"/>
          </a:p>
        </p:txBody>
      </p:sp>
      <p:sp>
        <p:nvSpPr>
          <p:cNvPr id="8" name="Rectangle 7"/>
          <p:cNvSpPr/>
          <p:nvPr/>
        </p:nvSpPr>
        <p:spPr>
          <a:xfrm>
            <a:off x="1243541" y="1622194"/>
            <a:ext cx="6459653" cy="584775"/>
          </a:xfrm>
          <a:prstGeom prst="rect">
            <a:avLst/>
          </a:prstGeom>
        </p:spPr>
        <p:txBody>
          <a:bodyPr wrap="none">
            <a:spAutoFit/>
          </a:bodyPr>
          <a:lstStyle/>
          <a:p>
            <a:pPr>
              <a:spcBef>
                <a:spcPct val="0"/>
              </a:spcBef>
              <a:buFontTx/>
              <a:buNone/>
            </a:pPr>
            <a:r>
              <a:rPr lang="en-US" altLang="en-US" sz="3200" b="1" dirty="0" smtClean="0"/>
              <a:t>USDA-NRCS </a:t>
            </a:r>
            <a:r>
              <a:rPr lang="en-US" altLang="en-US" sz="3200" b="1" dirty="0"/>
              <a:t>Plant Materials Program </a:t>
            </a:r>
          </a:p>
        </p:txBody>
      </p:sp>
      <p:sp>
        <p:nvSpPr>
          <p:cNvPr id="9" name="Rectangle 8"/>
          <p:cNvSpPr/>
          <p:nvPr/>
        </p:nvSpPr>
        <p:spPr>
          <a:xfrm>
            <a:off x="1618997" y="2447978"/>
            <a:ext cx="5708742" cy="523220"/>
          </a:xfrm>
          <a:prstGeom prst="rect">
            <a:avLst/>
          </a:prstGeom>
        </p:spPr>
        <p:txBody>
          <a:bodyPr wrap="none">
            <a:spAutoFit/>
          </a:bodyPr>
          <a:lstStyle/>
          <a:p>
            <a:pPr>
              <a:spcBef>
                <a:spcPct val="0"/>
              </a:spcBef>
              <a:buFontTx/>
              <a:buNone/>
            </a:pPr>
            <a:r>
              <a:rPr lang="en-US" altLang="en-US" sz="2800" b="1" dirty="0"/>
              <a:t>Cover </a:t>
            </a:r>
            <a:r>
              <a:rPr lang="en-US" altLang="en-US" sz="2800" b="1" dirty="0" smtClean="0"/>
              <a:t>Crops for Soil Health Activities</a:t>
            </a:r>
            <a:endParaRPr lang="en-US" altLang="en-US" sz="2800" b="1" dirty="0"/>
          </a:p>
        </p:txBody>
      </p:sp>
      <p:sp>
        <p:nvSpPr>
          <p:cNvPr id="10" name="Rectangle 9"/>
          <p:cNvSpPr/>
          <p:nvPr/>
        </p:nvSpPr>
        <p:spPr>
          <a:xfrm>
            <a:off x="1463040" y="5184648"/>
            <a:ext cx="6020657" cy="923330"/>
          </a:xfrm>
          <a:prstGeom prst="rect">
            <a:avLst/>
          </a:prstGeom>
        </p:spPr>
        <p:txBody>
          <a:bodyPr wrap="square">
            <a:spAutoFit/>
          </a:bodyPr>
          <a:lstStyle/>
          <a:p>
            <a:pPr algn="ctr">
              <a:spcBef>
                <a:spcPct val="0"/>
              </a:spcBef>
              <a:buFontTx/>
              <a:buNone/>
            </a:pPr>
            <a:r>
              <a:rPr lang="en-US" altLang="en-US" dirty="0"/>
              <a:t>American Seed  Trade  Association </a:t>
            </a:r>
            <a:r>
              <a:rPr lang="en-US" altLang="en-US" dirty="0" smtClean="0"/>
              <a:t>Convention</a:t>
            </a:r>
          </a:p>
          <a:p>
            <a:pPr algn="ctr">
              <a:spcBef>
                <a:spcPct val="0"/>
              </a:spcBef>
              <a:buFontTx/>
              <a:buNone/>
            </a:pPr>
            <a:r>
              <a:rPr lang="en-US" altLang="en-US" dirty="0" smtClean="0"/>
              <a:t>Portland, Oregon</a:t>
            </a:r>
            <a:r>
              <a:rPr lang="en-US" altLang="en-US" dirty="0"/>
              <a:t/>
            </a:r>
            <a:br>
              <a:rPr lang="en-US" altLang="en-US" dirty="0"/>
            </a:br>
            <a:r>
              <a:rPr lang="en-US" altLang="en-US" dirty="0" smtClean="0"/>
              <a:t>June 20, 2016</a:t>
            </a:r>
            <a:endParaRPr lang="en-US" altLang="en-US" dirty="0"/>
          </a:p>
        </p:txBody>
      </p:sp>
      <p:sp>
        <p:nvSpPr>
          <p:cNvPr id="11" name="TextBox 10"/>
          <p:cNvSpPr txBox="1"/>
          <p:nvPr/>
        </p:nvSpPr>
        <p:spPr>
          <a:xfrm>
            <a:off x="1181001" y="3723980"/>
            <a:ext cx="6196781" cy="707886"/>
          </a:xfrm>
          <a:prstGeom prst="rect">
            <a:avLst/>
          </a:prstGeom>
          <a:noFill/>
        </p:spPr>
        <p:txBody>
          <a:bodyPr wrap="square" rtlCol="0">
            <a:spAutoFit/>
          </a:bodyPr>
          <a:lstStyle/>
          <a:p>
            <a:pPr algn="ctr"/>
            <a:r>
              <a:rPr lang="en-US" sz="2000" dirty="0" smtClean="0"/>
              <a:t>Annie Young-Mathews, Plant Materials Center Manager</a:t>
            </a:r>
          </a:p>
          <a:p>
            <a:pPr algn="ctr"/>
            <a:r>
              <a:rPr lang="en-US" sz="2000" dirty="0" smtClean="0"/>
              <a:t>Corvallis, Oregon</a:t>
            </a:r>
            <a:endParaRPr lang="en-US" sz="2000" dirty="0"/>
          </a:p>
        </p:txBody>
      </p:sp>
    </p:spTree>
    <p:extLst>
      <p:ext uri="{BB962C8B-B14F-4D97-AF65-F5344CB8AC3E}">
        <p14:creationId xmlns:p14="http://schemas.microsoft.com/office/powerpoint/2010/main" val="1181923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5256"/>
            <a:ext cx="7886700" cy="785433"/>
          </a:xfrm>
        </p:spPr>
        <p:txBody>
          <a:bodyPr/>
          <a:lstStyle/>
          <a:p>
            <a:r>
              <a:rPr lang="en-US" sz="2800" b="1" dirty="0" smtClean="0"/>
              <a:t>First Year Corvallis PMC Observations</a:t>
            </a:r>
            <a:endParaRPr lang="en-US" sz="2800" b="1" dirty="0"/>
          </a:p>
        </p:txBody>
      </p:sp>
      <p:sp>
        <p:nvSpPr>
          <p:cNvPr id="3" name="Content Placeholder 2"/>
          <p:cNvSpPr>
            <a:spLocks noGrp="1"/>
          </p:cNvSpPr>
          <p:nvPr>
            <p:ph sz="half" idx="1"/>
          </p:nvPr>
        </p:nvSpPr>
        <p:spPr>
          <a:xfrm>
            <a:off x="610928" y="1825625"/>
            <a:ext cx="3886200" cy="4351338"/>
          </a:xfrm>
        </p:spPr>
        <p:txBody>
          <a:bodyPr/>
          <a:lstStyle/>
          <a:p>
            <a:r>
              <a:rPr lang="en-US" sz="2400" dirty="0" smtClean="0"/>
              <a:t>Significant differences in bloom time (rye, </a:t>
            </a:r>
            <a:r>
              <a:rPr lang="en-US" sz="2400" dirty="0" err="1" smtClean="0"/>
              <a:t>balansa</a:t>
            </a:r>
            <a:r>
              <a:rPr lang="en-US" sz="2400" dirty="0" smtClean="0"/>
              <a:t>, crimson)</a:t>
            </a:r>
          </a:p>
          <a:p>
            <a:r>
              <a:rPr lang="en-US" sz="2400" dirty="0" smtClean="0"/>
              <a:t>Some differences in seedling vigor and early cover (hairy vetch, peas)</a:t>
            </a:r>
          </a:p>
          <a:p>
            <a:r>
              <a:rPr lang="en-US" sz="2400" dirty="0" smtClean="0"/>
              <a:t>Varietal differences in height &amp; biomass (rye, others?)</a:t>
            </a:r>
          </a:p>
          <a:p>
            <a:r>
              <a:rPr lang="en-US" sz="2400" dirty="0" smtClean="0"/>
              <a:t>Not many differences in disease &amp; pest damage</a:t>
            </a:r>
            <a:endParaRPr lang="en-US" sz="2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2612" y="2538254"/>
            <a:ext cx="4400826" cy="2926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7130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08" y="822960"/>
            <a:ext cx="4161615" cy="603504"/>
          </a:xfrm>
        </p:spPr>
        <p:txBody>
          <a:bodyPr/>
          <a:lstStyle/>
          <a:p>
            <a:r>
              <a:rPr lang="en-US" sz="2800" b="1" dirty="0" smtClean="0"/>
              <a:t>Technology Transfer </a:t>
            </a:r>
            <a:endParaRPr lang="en-US" sz="2800" b="1" dirty="0"/>
          </a:p>
        </p:txBody>
      </p:sp>
      <p:sp>
        <p:nvSpPr>
          <p:cNvPr id="4" name="Text Placeholder 3"/>
          <p:cNvSpPr>
            <a:spLocks noGrp="1"/>
          </p:cNvSpPr>
          <p:nvPr>
            <p:ph type="body" sz="half" idx="2"/>
          </p:nvPr>
        </p:nvSpPr>
        <p:spPr>
          <a:xfrm>
            <a:off x="636808" y="1783080"/>
            <a:ext cx="2949178" cy="4745736"/>
          </a:xfrm>
        </p:spPr>
        <p:txBody>
          <a:bodyPr/>
          <a:lstStyle/>
          <a:p>
            <a:pPr marL="342900" indent="-342900">
              <a:spcBef>
                <a:spcPts val="1200"/>
              </a:spcBef>
              <a:spcAft>
                <a:spcPts val="1200"/>
              </a:spcAft>
              <a:buFont typeface="Arial" panose="020B0604020202020204" pitchFamily="34" charset="0"/>
              <a:buChar char="•"/>
            </a:pPr>
            <a:r>
              <a:rPr lang="en-US" sz="2100" dirty="0" smtClean="0"/>
              <a:t>Field days </a:t>
            </a:r>
          </a:p>
          <a:p>
            <a:pPr marL="342900" indent="-342900">
              <a:spcBef>
                <a:spcPts val="1200"/>
              </a:spcBef>
              <a:spcAft>
                <a:spcPts val="1200"/>
              </a:spcAft>
              <a:buFont typeface="Arial" panose="020B0604020202020204" pitchFamily="34" charset="0"/>
              <a:buChar char="•"/>
            </a:pPr>
            <a:r>
              <a:rPr lang="en-US" sz="2100" dirty="0" smtClean="0"/>
              <a:t>Training and workshops</a:t>
            </a:r>
          </a:p>
          <a:p>
            <a:pPr marL="342900" indent="-342900">
              <a:spcBef>
                <a:spcPts val="1200"/>
              </a:spcBef>
              <a:spcAft>
                <a:spcPts val="1200"/>
              </a:spcAft>
              <a:buFont typeface="Arial" panose="020B0604020202020204" pitchFamily="34" charset="0"/>
              <a:buChar char="•"/>
            </a:pPr>
            <a:r>
              <a:rPr lang="en-US" sz="2100" dirty="0" smtClean="0"/>
              <a:t>Cover crop plant guides and fact sheet</a:t>
            </a:r>
          </a:p>
          <a:p>
            <a:pPr marL="342900" indent="-342900">
              <a:spcBef>
                <a:spcPts val="1200"/>
              </a:spcBef>
              <a:spcAft>
                <a:spcPts val="1200"/>
              </a:spcAft>
              <a:buFont typeface="Arial" panose="020B0604020202020204" pitchFamily="34" charset="0"/>
              <a:buChar char="•"/>
            </a:pPr>
            <a:r>
              <a:rPr lang="en-US" sz="2100" dirty="0" smtClean="0"/>
              <a:t>Progress Reports</a:t>
            </a:r>
          </a:p>
          <a:p>
            <a:pPr marL="342900" indent="-342900">
              <a:spcBef>
                <a:spcPts val="1200"/>
              </a:spcBef>
              <a:spcAft>
                <a:spcPts val="1200"/>
              </a:spcAft>
              <a:buFont typeface="Arial" panose="020B0604020202020204" pitchFamily="34" charset="0"/>
              <a:buChar char="•"/>
            </a:pPr>
            <a:r>
              <a:rPr lang="en-US" sz="2100" dirty="0" smtClean="0"/>
              <a:t>Species/variety recommendations in NRCS state/regional Seeding Guides</a:t>
            </a:r>
          </a:p>
          <a:p>
            <a:pPr marL="342900" indent="-342900">
              <a:buFont typeface="Arial" panose="020B0604020202020204" pitchFamily="34" charset="0"/>
              <a:buChar char="•"/>
            </a:pPr>
            <a:endParaRPr lang="en-US" sz="2100" dirty="0" smtClean="0"/>
          </a:p>
          <a:p>
            <a:endParaRPr lang="en-US" sz="2400" dirty="0"/>
          </a:p>
        </p:txBody>
      </p:sp>
      <p:pic>
        <p:nvPicPr>
          <p:cNvPr id="5"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0339"/>
          <a:stretch/>
        </p:blipFill>
        <p:spPr>
          <a:xfrm>
            <a:off x="4299149" y="941832"/>
            <a:ext cx="4143330" cy="2194560"/>
          </a:xfrm>
          <a:prstGeom prst="rect">
            <a:avLst/>
          </a:prstGeom>
          <a:ln>
            <a:noFill/>
          </a:ln>
          <a:effectLst>
            <a:outerShdw blurRad="292100" dist="139700" dir="2700000" algn="tl" rotWithShape="0">
              <a:srgbClr val="333333">
                <a:alpha val="65000"/>
              </a:srgbClr>
            </a:outerShdw>
          </a:effectLst>
        </p:spPr>
      </p:pic>
      <p:pic>
        <p:nvPicPr>
          <p:cNvPr id="6" name="Picture 2" descr="C:\Users\Jerry.Kaiser2\Documents\My Scans\Cover crop fact she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192" y="3282696"/>
            <a:ext cx="2336743" cy="329184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0814" y="3290139"/>
            <a:ext cx="2535558" cy="3280340"/>
          </a:xfrm>
          <a:prstGeom prst="rect">
            <a:avLst/>
          </a:prstGeom>
          <a:ln w="12700">
            <a:solidFill>
              <a:srgbClr val="000000"/>
            </a:solidFill>
          </a:ln>
        </p:spPr>
      </p:pic>
    </p:spTree>
    <p:extLst>
      <p:ext uri="{BB962C8B-B14F-4D97-AF65-F5344CB8AC3E}">
        <p14:creationId xmlns:p14="http://schemas.microsoft.com/office/powerpoint/2010/main" val="2007754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p:txBody>
          <a:bodyPr/>
          <a:lstStyle/>
          <a:p>
            <a:r>
              <a:rPr lang="en-US" altLang="en-US" b="1" dirty="0" smtClean="0"/>
              <a:t>Questions?</a:t>
            </a:r>
          </a:p>
        </p:txBody>
      </p:sp>
      <p:sp>
        <p:nvSpPr>
          <p:cNvPr id="68611" name="Text Placeholder 2"/>
          <p:cNvSpPr>
            <a:spLocks noGrp="1"/>
          </p:cNvSpPr>
          <p:nvPr>
            <p:ph type="subTitle" idx="1"/>
          </p:nvPr>
        </p:nvSpPr>
        <p:spPr>
          <a:xfrm>
            <a:off x="1243584" y="6355080"/>
            <a:ext cx="6858000" cy="265874"/>
          </a:xfrm>
        </p:spPr>
        <p:txBody>
          <a:bodyPr/>
          <a:lstStyle/>
          <a:p>
            <a:r>
              <a:rPr lang="en-US" altLang="en-US" sz="1600" dirty="0" smtClean="0"/>
              <a:t>USDA is a equal opportunity employer and provider </a:t>
            </a:r>
          </a:p>
        </p:txBody>
      </p:sp>
      <p:sp>
        <p:nvSpPr>
          <p:cNvPr id="2" name="TextBox 1"/>
          <p:cNvSpPr txBox="1"/>
          <p:nvPr/>
        </p:nvSpPr>
        <p:spPr>
          <a:xfrm>
            <a:off x="1554480" y="4332357"/>
            <a:ext cx="6035040" cy="1200329"/>
          </a:xfrm>
          <a:prstGeom prst="rect">
            <a:avLst/>
          </a:prstGeom>
          <a:noFill/>
        </p:spPr>
        <p:txBody>
          <a:bodyPr wrap="square" rtlCol="0">
            <a:spAutoFit/>
          </a:bodyPr>
          <a:lstStyle/>
          <a:p>
            <a:pPr algn="ctr"/>
            <a:r>
              <a:rPr lang="en-US" dirty="0" smtClean="0"/>
              <a:t>Annie Young-Mathews</a:t>
            </a:r>
          </a:p>
          <a:p>
            <a:pPr algn="ctr"/>
            <a:r>
              <a:rPr lang="en-US" dirty="0" smtClean="0"/>
              <a:t>Corvallis PMC Manager</a:t>
            </a:r>
          </a:p>
          <a:p>
            <a:pPr algn="ctr"/>
            <a:r>
              <a:rPr lang="en-US" dirty="0" smtClean="0">
                <a:hlinkClick r:id="rId2"/>
              </a:rPr>
              <a:t>anna.young-mathews@or.usda.gov</a:t>
            </a:r>
            <a:endParaRPr lang="en-US" dirty="0" smtClean="0"/>
          </a:p>
          <a:p>
            <a:pPr algn="ctr"/>
            <a:r>
              <a:rPr lang="en-US" dirty="0" smtClean="0"/>
              <a:t>(541) 801-2282</a:t>
            </a:r>
            <a:endParaRPr lang="en-US" dirty="0"/>
          </a:p>
        </p:txBody>
      </p:sp>
    </p:spTree>
    <p:extLst>
      <p:ext uri="{BB962C8B-B14F-4D97-AF65-F5344CB8AC3E}">
        <p14:creationId xmlns:p14="http://schemas.microsoft.com/office/powerpoint/2010/main" val="2068018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976" y="829878"/>
            <a:ext cx="7479792" cy="5624391"/>
          </a:xfrm>
          <a:prstGeom prst="rect">
            <a:avLst/>
          </a:prstGeom>
          <a:ln w="22225">
            <a:solidFill>
              <a:schemeClr val="accent2"/>
            </a:solidFill>
          </a:ln>
        </p:spPr>
      </p:pic>
      <p:sp>
        <p:nvSpPr>
          <p:cNvPr id="4" name="Rectangle 3"/>
          <p:cNvSpPr/>
          <p:nvPr/>
        </p:nvSpPr>
        <p:spPr>
          <a:xfrm>
            <a:off x="3584448" y="1088136"/>
            <a:ext cx="2267712"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60320" y="1088136"/>
            <a:ext cx="4791456" cy="400110"/>
          </a:xfrm>
          <a:prstGeom prst="rect">
            <a:avLst/>
          </a:prstGeom>
          <a:noFill/>
        </p:spPr>
        <p:txBody>
          <a:bodyPr wrap="square" rtlCol="0">
            <a:spAutoFit/>
          </a:bodyPr>
          <a:lstStyle/>
          <a:p>
            <a:r>
              <a:rPr lang="en-US" sz="2000" b="1" dirty="0" smtClean="0"/>
              <a:t>Locations of NRCS Plant Materials Centers</a:t>
            </a:r>
            <a:endParaRPr lang="en-US" sz="2000" b="1" dirty="0"/>
          </a:p>
        </p:txBody>
      </p:sp>
    </p:spTree>
    <p:extLst>
      <p:ext uri="{BB962C8B-B14F-4D97-AF65-F5344CB8AC3E}">
        <p14:creationId xmlns:p14="http://schemas.microsoft.com/office/powerpoint/2010/main" val="166371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09" y="640080"/>
            <a:ext cx="9351752" cy="621792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TextBox 8"/>
          <p:cNvSpPr txBox="1">
            <a:spLocks noChangeArrowheads="1"/>
          </p:cNvSpPr>
          <p:nvPr/>
        </p:nvSpPr>
        <p:spPr bwMode="auto">
          <a:xfrm>
            <a:off x="2670285" y="900747"/>
            <a:ext cx="3803429" cy="578882"/>
          </a:xfrm>
          <a:prstGeom prst="roundRect">
            <a:avLst/>
          </a:prstGeom>
          <a:solidFill>
            <a:schemeClr val="accent2">
              <a:lumMod val="60000"/>
              <a:lumOff val="40000"/>
              <a:alpha val="78038"/>
            </a:schemeClr>
          </a:solidFill>
          <a:ln>
            <a:noFill/>
          </a:ln>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defTabSz="457200"/>
            <a:r>
              <a:rPr lang="en-US" altLang="en-US" sz="2800" b="1" dirty="0" smtClean="0">
                <a:solidFill>
                  <a:prstClr val="black"/>
                </a:solidFill>
                <a:latin typeface="Calibri" panose="020F0502020204030204" pitchFamily="34" charset="0"/>
              </a:rPr>
              <a:t>NRCS Soil Health Effort</a:t>
            </a:r>
            <a:endParaRPr lang="en-US" altLang="en-US" sz="2800" b="1" dirty="0">
              <a:solidFill>
                <a:prstClr val="black"/>
              </a:solidFill>
              <a:latin typeface="Calibri" panose="020F0502020204030204" pitchFamily="34" charset="0"/>
            </a:endParaRPr>
          </a:p>
        </p:txBody>
      </p:sp>
      <p:sp>
        <p:nvSpPr>
          <p:cNvPr id="4" name="TextBox 3"/>
          <p:cNvSpPr txBox="1"/>
          <p:nvPr/>
        </p:nvSpPr>
        <p:spPr>
          <a:xfrm>
            <a:off x="439387" y="2222937"/>
            <a:ext cx="8265226" cy="2708434"/>
          </a:xfrm>
          <a:prstGeom prst="rect">
            <a:avLst/>
          </a:prstGeom>
          <a:solidFill>
            <a:schemeClr val="bg1">
              <a:alpha val="72000"/>
            </a:schemeClr>
          </a:solidFill>
        </p:spPr>
        <p:txBody>
          <a:bodyPr wrap="square" rtlCol="0">
            <a:spAutoFit/>
          </a:bodyPr>
          <a:lstStyle/>
          <a:p>
            <a:pPr marL="171450" indent="-171450" defTabSz="457200">
              <a:spcAft>
                <a:spcPts val="1200"/>
              </a:spcAft>
              <a:buFont typeface="Arial" panose="020B0604020202020204" pitchFamily="34" charset="0"/>
              <a:buChar char="•"/>
            </a:pPr>
            <a:r>
              <a:rPr lang="en-US" sz="2800" dirty="0" smtClean="0">
                <a:solidFill>
                  <a:prstClr val="black"/>
                </a:solidFill>
                <a:latin typeface="Calibri" panose="020F0502020204030204" pitchFamily="34" charset="0"/>
              </a:rPr>
              <a:t>Major outreach effort with farmers</a:t>
            </a:r>
          </a:p>
          <a:p>
            <a:pPr marL="171450" indent="-171450" defTabSz="457200">
              <a:spcAft>
                <a:spcPts val="1200"/>
              </a:spcAft>
              <a:buFont typeface="Arial" panose="020B0604020202020204" pitchFamily="34" charset="0"/>
              <a:buChar char="•"/>
            </a:pPr>
            <a:r>
              <a:rPr lang="en-US" sz="2800" dirty="0">
                <a:solidFill>
                  <a:prstClr val="black"/>
                </a:solidFill>
                <a:latin typeface="Calibri" panose="020F0502020204030204" pitchFamily="34" charset="0"/>
              </a:rPr>
              <a:t>Emphasis on cover </a:t>
            </a:r>
            <a:r>
              <a:rPr lang="en-US" sz="2800" dirty="0" smtClean="0">
                <a:solidFill>
                  <a:prstClr val="black"/>
                </a:solidFill>
                <a:latin typeface="Calibri" panose="020F0502020204030204" pitchFamily="34" charset="0"/>
              </a:rPr>
              <a:t>crops</a:t>
            </a:r>
          </a:p>
          <a:p>
            <a:pPr marL="171450" indent="-171450" defTabSz="457200">
              <a:spcAft>
                <a:spcPts val="1200"/>
              </a:spcAft>
              <a:buFont typeface="Arial" panose="020B0604020202020204" pitchFamily="34" charset="0"/>
              <a:buChar char="•"/>
            </a:pPr>
            <a:r>
              <a:rPr lang="en-US" sz="2800" dirty="0" smtClean="0">
                <a:solidFill>
                  <a:prstClr val="black"/>
                </a:solidFill>
                <a:latin typeface="Calibri" panose="020F0502020204030204" pitchFamily="34" charset="0"/>
              </a:rPr>
              <a:t>NRCS new Soil Health Division now staffed (16 specialists)</a:t>
            </a:r>
          </a:p>
          <a:p>
            <a:pPr marL="171450" indent="-171450" defTabSz="457200">
              <a:spcAft>
                <a:spcPts val="1200"/>
              </a:spcAft>
              <a:buFont typeface="Arial" panose="020B0604020202020204" pitchFamily="34" charset="0"/>
              <a:buChar char="•"/>
            </a:pPr>
            <a:r>
              <a:rPr lang="en-US" sz="2800" dirty="0" smtClean="0">
                <a:solidFill>
                  <a:prstClr val="black"/>
                </a:solidFill>
                <a:latin typeface="Calibri" panose="020F0502020204030204" pitchFamily="34" charset="0"/>
              </a:rPr>
              <a:t>Plant Materials Center activities to support the effort</a:t>
            </a:r>
          </a:p>
        </p:txBody>
      </p:sp>
    </p:spTree>
    <p:extLst>
      <p:ext uri="{BB962C8B-B14F-4D97-AF65-F5344CB8AC3E}">
        <p14:creationId xmlns:p14="http://schemas.microsoft.com/office/powerpoint/2010/main" val="669819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38912" y="2013055"/>
            <a:ext cx="4023360" cy="4302716"/>
          </a:xfrm>
          <a:prstGeom prst="rect">
            <a:avLst/>
          </a:prstGeom>
          <a:noFill/>
        </p:spPr>
        <p:txBody>
          <a:bodyPr wrap="square">
            <a:spAutoFit/>
          </a:bodyPr>
          <a:lstStyle/>
          <a:p>
            <a:pPr>
              <a:defRPr/>
            </a:pPr>
            <a:endParaRPr lang="en-US" sz="900" dirty="0"/>
          </a:p>
          <a:p>
            <a:pPr marL="287338" lvl="1" indent="-287338">
              <a:lnSpc>
                <a:spcPct val="100000"/>
              </a:lnSpc>
              <a:spcBef>
                <a:spcPts val="600"/>
              </a:spcBef>
              <a:spcAft>
                <a:spcPts val="600"/>
              </a:spcAft>
              <a:buFont typeface="Arial" panose="020B0604020202020204" pitchFamily="34" charset="0"/>
              <a:buChar char="•"/>
              <a:defRPr/>
            </a:pPr>
            <a:r>
              <a:rPr lang="en-US" sz="2100" dirty="0" smtClean="0"/>
              <a:t>Demonstration plantings (PMC and on-farm)</a:t>
            </a:r>
          </a:p>
          <a:p>
            <a:pPr marL="287338" lvl="1" indent="-287338">
              <a:lnSpc>
                <a:spcPct val="100000"/>
              </a:lnSpc>
              <a:spcBef>
                <a:spcPts val="600"/>
              </a:spcBef>
              <a:spcAft>
                <a:spcPts val="600"/>
              </a:spcAft>
              <a:buFont typeface="Arial" panose="020B0604020202020204" pitchFamily="34" charset="0"/>
              <a:buChar char="•"/>
              <a:defRPr/>
            </a:pPr>
            <a:r>
              <a:rPr lang="en-US" sz="2100" dirty="0" smtClean="0"/>
              <a:t>Technology development</a:t>
            </a:r>
            <a:endParaRPr lang="en-US" sz="900" dirty="0"/>
          </a:p>
          <a:p>
            <a:pPr marL="257175" indent="-257175">
              <a:lnSpc>
                <a:spcPct val="150000"/>
              </a:lnSpc>
              <a:spcBef>
                <a:spcPts val="600"/>
              </a:spcBef>
              <a:spcAft>
                <a:spcPts val="600"/>
              </a:spcAft>
              <a:buFont typeface="Arial" panose="020B0604020202020204" pitchFamily="34" charset="0"/>
              <a:buChar char="•"/>
              <a:defRPr/>
            </a:pPr>
            <a:r>
              <a:rPr lang="en-US" sz="2100" dirty="0" smtClean="0"/>
              <a:t>Variety/cultivar adaptation trials</a:t>
            </a:r>
            <a:endParaRPr lang="en-US" sz="2100" dirty="0"/>
          </a:p>
          <a:p>
            <a:pPr marL="287338" lvl="1" indent="-287338">
              <a:lnSpc>
                <a:spcPct val="100000"/>
              </a:lnSpc>
              <a:spcBef>
                <a:spcPts val="600"/>
              </a:spcBef>
              <a:spcAft>
                <a:spcPts val="600"/>
              </a:spcAft>
              <a:defRPr/>
            </a:pPr>
            <a:r>
              <a:rPr lang="en-US" sz="2100" dirty="0" smtClean="0"/>
              <a:t>Training </a:t>
            </a:r>
            <a:r>
              <a:rPr lang="en-US" sz="2100" dirty="0"/>
              <a:t>and workshops for NRCS and conservation </a:t>
            </a:r>
            <a:r>
              <a:rPr lang="en-US" sz="2100" dirty="0" smtClean="0"/>
              <a:t>districts</a:t>
            </a:r>
          </a:p>
          <a:p>
            <a:pPr marL="287338" lvl="1" indent="-287338">
              <a:lnSpc>
                <a:spcPct val="100000"/>
              </a:lnSpc>
              <a:spcBef>
                <a:spcPts val="600"/>
              </a:spcBef>
              <a:spcAft>
                <a:spcPts val="600"/>
              </a:spcAft>
              <a:defRPr/>
            </a:pPr>
            <a:r>
              <a:rPr lang="en-US" sz="2100" dirty="0">
                <a:solidFill>
                  <a:prstClr val="black"/>
                </a:solidFill>
              </a:rPr>
              <a:t>Technical notes, plant guides, standard and specifications, data to support conservation planning </a:t>
            </a:r>
            <a:r>
              <a:rPr lang="en-US" sz="2100" dirty="0" smtClean="0">
                <a:solidFill>
                  <a:prstClr val="black"/>
                </a:solidFill>
              </a:rPr>
              <a:t>tools</a:t>
            </a:r>
            <a:endParaRPr lang="en-US" sz="2100" dirty="0">
              <a:solidFill>
                <a:prstClr val="black"/>
              </a:solidFill>
            </a:endParaRPr>
          </a:p>
        </p:txBody>
      </p:sp>
      <p:sp>
        <p:nvSpPr>
          <p:cNvPr id="6" name="TextBox 5"/>
          <p:cNvSpPr txBox="1"/>
          <p:nvPr/>
        </p:nvSpPr>
        <p:spPr>
          <a:xfrm>
            <a:off x="1207008" y="1055900"/>
            <a:ext cx="7242048" cy="954107"/>
          </a:xfrm>
          <a:prstGeom prst="rect">
            <a:avLst/>
          </a:prstGeom>
          <a:noFill/>
        </p:spPr>
        <p:txBody>
          <a:bodyPr wrap="square" rtlCol="0">
            <a:spAutoFit/>
          </a:bodyPr>
          <a:lstStyle/>
          <a:p>
            <a:pPr algn="ctr"/>
            <a:r>
              <a:rPr lang="en-US" sz="2800" dirty="0"/>
              <a:t>What is the plant materials </a:t>
            </a:r>
            <a:r>
              <a:rPr lang="en-US" sz="2800" dirty="0" smtClean="0"/>
              <a:t>program’s </a:t>
            </a:r>
            <a:r>
              <a:rPr lang="en-US" sz="2800" dirty="0"/>
              <a:t>role in promoting </a:t>
            </a:r>
            <a:r>
              <a:rPr lang="en-US" sz="2800" dirty="0" smtClean="0"/>
              <a:t>cover crops?</a:t>
            </a:r>
            <a:endParaRPr lang="en-US" sz="28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7819" r="10691"/>
          <a:stretch/>
        </p:blipFill>
        <p:spPr>
          <a:xfrm>
            <a:off x="4681728" y="2884253"/>
            <a:ext cx="4184713" cy="2560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9128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098" y="1795550"/>
            <a:ext cx="3854414" cy="3139321"/>
          </a:xfrm>
          <a:prstGeom prst="rect">
            <a:avLst/>
          </a:prstGeom>
        </p:spPr>
        <p:txBody>
          <a:bodyPr wrap="square">
            <a:spAutoFit/>
          </a:bodyPr>
          <a:lstStyle/>
          <a:p>
            <a:pPr marL="342900" indent="-342900">
              <a:spcAft>
                <a:spcPts val="1200"/>
              </a:spcAft>
              <a:buFont typeface="Arial" panose="020B0604020202020204" pitchFamily="34" charset="0"/>
              <a:buChar char="•"/>
              <a:defRPr/>
            </a:pPr>
            <a:r>
              <a:rPr lang="en-US" sz="2100" dirty="0" smtClean="0"/>
              <a:t>Multiple species/varieties (warm and cool season) - legumes, grasses, small grains, brassicas, other </a:t>
            </a:r>
            <a:r>
              <a:rPr lang="en-US" sz="2100" dirty="0" err="1" smtClean="0"/>
              <a:t>broadleafs</a:t>
            </a:r>
            <a:r>
              <a:rPr lang="en-US" sz="2100" dirty="0" smtClean="0"/>
              <a:t>  </a:t>
            </a:r>
          </a:p>
          <a:p>
            <a:pPr marL="342900" indent="-342900">
              <a:spcAft>
                <a:spcPts val="1200"/>
              </a:spcAft>
              <a:buFont typeface="Arial" panose="020B0604020202020204" pitchFamily="34" charset="0"/>
              <a:buChar char="•"/>
              <a:defRPr/>
            </a:pPr>
            <a:r>
              <a:rPr lang="en-US" sz="2100" dirty="0" smtClean="0"/>
              <a:t>Observations and comparisons</a:t>
            </a:r>
          </a:p>
          <a:p>
            <a:pPr marL="342900" indent="-342900">
              <a:spcAft>
                <a:spcPts val="1200"/>
              </a:spcAft>
              <a:buFont typeface="Arial" panose="020B0604020202020204" pitchFamily="34" charset="0"/>
              <a:buChar char="•"/>
              <a:defRPr/>
            </a:pPr>
            <a:r>
              <a:rPr lang="en-US" sz="2100" dirty="0" smtClean="0"/>
              <a:t>Traditional and “new” species </a:t>
            </a:r>
          </a:p>
          <a:p>
            <a:pPr>
              <a:defRPr/>
            </a:pPr>
            <a:endParaRPr lang="en-US" sz="2100" dirty="0"/>
          </a:p>
        </p:txBody>
      </p:sp>
      <p:sp>
        <p:nvSpPr>
          <p:cNvPr id="3" name="TextBox 2"/>
          <p:cNvSpPr txBox="1"/>
          <p:nvPr/>
        </p:nvSpPr>
        <p:spPr>
          <a:xfrm>
            <a:off x="242098" y="868680"/>
            <a:ext cx="7607808" cy="523220"/>
          </a:xfrm>
          <a:prstGeom prst="rect">
            <a:avLst/>
          </a:prstGeom>
          <a:noFill/>
        </p:spPr>
        <p:txBody>
          <a:bodyPr wrap="square" rtlCol="0">
            <a:spAutoFit/>
          </a:bodyPr>
          <a:lstStyle/>
          <a:p>
            <a:r>
              <a:rPr lang="en-US" sz="2800" dirty="0" smtClean="0"/>
              <a:t>PMC Cover Crop Demonstrations</a:t>
            </a:r>
            <a:endParaRPr lang="en-US" sz="2800" dirty="0"/>
          </a:p>
        </p:txBody>
      </p:sp>
      <p:grpSp>
        <p:nvGrpSpPr>
          <p:cNvPr id="5" name="Group 4"/>
          <p:cNvGrpSpPr/>
          <p:nvPr/>
        </p:nvGrpSpPr>
        <p:grpSpPr>
          <a:xfrm>
            <a:off x="4046002" y="1709928"/>
            <a:ext cx="4937760" cy="2181931"/>
            <a:chOff x="1245446" y="1844266"/>
            <a:chExt cx="7510843" cy="3083945"/>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0095" r="18212"/>
            <a:stretch/>
          </p:blipFill>
          <p:spPr>
            <a:xfrm>
              <a:off x="5306865" y="1844266"/>
              <a:ext cx="3449424" cy="2972553"/>
            </a:xfrm>
            <a:prstGeom prst="rect">
              <a:avLst/>
            </a:prstGeom>
            <a:ln>
              <a:noFill/>
            </a:ln>
            <a:effectLst>
              <a:outerShdw blurRad="292100" dist="139700" dir="2700000" algn="tl" rotWithShape="0">
                <a:srgbClr val="333333">
                  <a:alpha val="65000"/>
                </a:srgbClr>
              </a:outerShdw>
            </a:effectLst>
          </p:spPr>
        </p:pic>
        <p:pic>
          <p:nvPicPr>
            <p:cNvPr id="8" name="Picture 7" descr="E:\DCIM\100NCD90\DSC_0158.JPG"/>
            <p:cNvPicPr/>
            <p:nvPr/>
          </p:nvPicPr>
          <p:blipFill>
            <a:blip r:embed="rId3" cstate="print"/>
            <a:srcRect/>
            <a:stretch>
              <a:fillRect/>
            </a:stretch>
          </p:blipFill>
          <p:spPr bwMode="auto">
            <a:xfrm>
              <a:off x="1245446" y="1844266"/>
              <a:ext cx="3899129" cy="3083945"/>
            </a:xfrm>
            <a:prstGeom prst="rect">
              <a:avLst/>
            </a:prstGeom>
            <a:ln>
              <a:noFill/>
            </a:ln>
            <a:effectLst>
              <a:outerShdw blurRad="292100" dist="139700" dir="2700000" algn="tl" rotWithShape="0">
                <a:srgbClr val="333333">
                  <a:alpha val="65000"/>
                </a:srgbClr>
              </a:outerShdw>
            </a:effectLst>
          </p:spPr>
        </p:pic>
      </p:gr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4940795" y="3758184"/>
            <a:ext cx="3438144"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3644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098" y="1795550"/>
            <a:ext cx="3854414" cy="3754874"/>
          </a:xfrm>
          <a:prstGeom prst="rect">
            <a:avLst/>
          </a:prstGeom>
        </p:spPr>
        <p:txBody>
          <a:bodyPr wrap="square">
            <a:spAutoFit/>
          </a:bodyPr>
          <a:lstStyle/>
          <a:p>
            <a:pPr marL="342900" indent="-342900">
              <a:spcAft>
                <a:spcPts val="1200"/>
              </a:spcAft>
              <a:buFontTx/>
              <a:buChar char="-"/>
              <a:defRPr/>
            </a:pPr>
            <a:r>
              <a:rPr lang="en-US" sz="2100" dirty="0" smtClean="0"/>
              <a:t>Seeding rates</a:t>
            </a:r>
          </a:p>
          <a:p>
            <a:pPr marL="342900" indent="-342900">
              <a:spcAft>
                <a:spcPts val="1200"/>
              </a:spcAft>
              <a:buFontTx/>
              <a:buChar char="-"/>
              <a:defRPr/>
            </a:pPr>
            <a:r>
              <a:rPr lang="en-US" sz="2100" dirty="0" smtClean="0"/>
              <a:t>Seeding dates</a:t>
            </a:r>
          </a:p>
          <a:p>
            <a:pPr marL="342900" indent="-342900">
              <a:spcAft>
                <a:spcPts val="1200"/>
              </a:spcAft>
              <a:buFontTx/>
              <a:buChar char="-"/>
              <a:defRPr/>
            </a:pPr>
            <a:r>
              <a:rPr lang="en-US" sz="2100" dirty="0" smtClean="0"/>
              <a:t>Establishment methods</a:t>
            </a:r>
          </a:p>
          <a:p>
            <a:pPr marL="342900" indent="-342900">
              <a:spcAft>
                <a:spcPts val="1200"/>
              </a:spcAft>
              <a:buFontTx/>
              <a:buChar char="-"/>
              <a:defRPr/>
            </a:pPr>
            <a:r>
              <a:rPr lang="en-US" sz="2100" dirty="0" smtClean="0"/>
              <a:t>Cover crop mixes</a:t>
            </a:r>
          </a:p>
          <a:p>
            <a:pPr marL="342900" indent="-342900">
              <a:spcAft>
                <a:spcPts val="1200"/>
              </a:spcAft>
              <a:buFontTx/>
              <a:buChar char="-"/>
              <a:defRPr/>
            </a:pPr>
            <a:r>
              <a:rPr lang="en-US" sz="2100" dirty="0" smtClean="0"/>
              <a:t>Management</a:t>
            </a:r>
          </a:p>
          <a:p>
            <a:pPr marL="342900" indent="-342900">
              <a:spcAft>
                <a:spcPts val="1200"/>
              </a:spcAft>
              <a:buFontTx/>
              <a:buChar char="-"/>
              <a:defRPr/>
            </a:pPr>
            <a:r>
              <a:rPr lang="en-US" sz="2100" dirty="0" smtClean="0"/>
              <a:t>Termination methods</a:t>
            </a:r>
          </a:p>
          <a:p>
            <a:pPr marL="342900" indent="-342900">
              <a:spcAft>
                <a:spcPts val="1200"/>
              </a:spcAft>
              <a:buFontTx/>
              <a:buChar char="-"/>
              <a:defRPr/>
            </a:pPr>
            <a:r>
              <a:rPr lang="en-US" sz="2100" dirty="0" smtClean="0"/>
              <a:t>Termination dates </a:t>
            </a:r>
            <a:endParaRPr lang="en-US" sz="2100" dirty="0"/>
          </a:p>
          <a:p>
            <a:pPr marL="342900" indent="-342900">
              <a:spcAft>
                <a:spcPts val="1200"/>
              </a:spcAft>
              <a:buFontTx/>
              <a:buChar char="-"/>
              <a:defRPr/>
            </a:pPr>
            <a:r>
              <a:rPr lang="en-US" sz="2100" dirty="0" smtClean="0"/>
              <a:t>Effects on soil properties</a:t>
            </a:r>
          </a:p>
        </p:txBody>
      </p:sp>
      <p:sp>
        <p:nvSpPr>
          <p:cNvPr id="3" name="TextBox 2"/>
          <p:cNvSpPr txBox="1"/>
          <p:nvPr/>
        </p:nvSpPr>
        <p:spPr>
          <a:xfrm>
            <a:off x="242098" y="868680"/>
            <a:ext cx="7607808" cy="523220"/>
          </a:xfrm>
          <a:prstGeom prst="rect">
            <a:avLst/>
          </a:prstGeom>
          <a:noFill/>
        </p:spPr>
        <p:txBody>
          <a:bodyPr wrap="square" rtlCol="0">
            <a:spAutoFit/>
          </a:bodyPr>
          <a:lstStyle/>
          <a:p>
            <a:r>
              <a:rPr lang="en-US" sz="2800" dirty="0" smtClean="0"/>
              <a:t>Cover Crop Technology Development Studies</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4123" y="1791373"/>
            <a:ext cx="4125783" cy="27432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333" b="11067"/>
          <a:stretch/>
        </p:blipFill>
        <p:spPr>
          <a:xfrm>
            <a:off x="6473952" y="2916936"/>
            <a:ext cx="2377440" cy="3669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7707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41" y="941833"/>
            <a:ext cx="7886700" cy="514026"/>
          </a:xfrm>
        </p:spPr>
        <p:txBody>
          <a:bodyPr/>
          <a:lstStyle/>
          <a:p>
            <a:r>
              <a:rPr lang="en-US" sz="2800" b="1" dirty="0" smtClean="0"/>
              <a:t>National Cover Crop Adaptation Trial – 24 PMCs</a:t>
            </a:r>
            <a:endParaRPr lang="en-US" sz="2800" b="1" dirty="0"/>
          </a:p>
        </p:txBody>
      </p:sp>
      <p:sp>
        <p:nvSpPr>
          <p:cNvPr id="3" name="Content Placeholder 2"/>
          <p:cNvSpPr>
            <a:spLocks noGrp="1"/>
          </p:cNvSpPr>
          <p:nvPr>
            <p:ph sz="half" idx="1"/>
          </p:nvPr>
        </p:nvSpPr>
        <p:spPr>
          <a:xfrm>
            <a:off x="619941" y="2331719"/>
            <a:ext cx="5597979" cy="4059936"/>
          </a:xfrm>
        </p:spPr>
        <p:txBody>
          <a:bodyPr/>
          <a:lstStyle/>
          <a:p>
            <a:pPr>
              <a:spcAft>
                <a:spcPts val="600"/>
              </a:spcAft>
              <a:buFont typeface="Wingdings" panose="05000000000000000000" pitchFamily="2" charset="2"/>
              <a:buChar char="v"/>
            </a:pPr>
            <a:r>
              <a:rPr lang="en-US" sz="2100" dirty="0" smtClean="0"/>
              <a:t>  54 variety/cultivars – Commercially available</a:t>
            </a:r>
          </a:p>
          <a:p>
            <a:pPr>
              <a:spcAft>
                <a:spcPts val="600"/>
              </a:spcAft>
              <a:buFont typeface="Wingdings" panose="05000000000000000000" pitchFamily="2" charset="2"/>
              <a:buChar char="v"/>
            </a:pPr>
            <a:r>
              <a:rPr lang="en-US" sz="2100" dirty="0" smtClean="0"/>
              <a:t>  2-year replicated trial; </a:t>
            </a:r>
            <a:r>
              <a:rPr lang="en-US" sz="2100" dirty="0"/>
              <a:t>collaborating with ARS </a:t>
            </a:r>
            <a:endParaRPr lang="en-US" sz="2100" dirty="0" smtClean="0"/>
          </a:p>
          <a:p>
            <a:pPr lvl="1"/>
            <a:r>
              <a:rPr lang="en-US" sz="2000" dirty="0"/>
              <a:t>Germination &amp; Field Emergence</a:t>
            </a:r>
          </a:p>
          <a:p>
            <a:pPr lvl="1"/>
            <a:r>
              <a:rPr lang="en-US" sz="2000" dirty="0"/>
              <a:t>Canopy Cover</a:t>
            </a:r>
          </a:p>
          <a:p>
            <a:pPr lvl="1"/>
            <a:r>
              <a:rPr lang="en-US" sz="2000" dirty="0"/>
              <a:t>Winter Hardiness</a:t>
            </a:r>
          </a:p>
          <a:p>
            <a:pPr lvl="1"/>
            <a:r>
              <a:rPr lang="en-US" sz="2000" dirty="0"/>
              <a:t>Spring Green Up</a:t>
            </a:r>
          </a:p>
          <a:p>
            <a:pPr lvl="1"/>
            <a:r>
              <a:rPr lang="en-US" sz="2000" dirty="0"/>
              <a:t>Bloom </a:t>
            </a:r>
            <a:r>
              <a:rPr lang="en-US" sz="2000" dirty="0" smtClean="0"/>
              <a:t>Period</a:t>
            </a:r>
            <a:endParaRPr lang="en-US" sz="2000" dirty="0"/>
          </a:p>
          <a:p>
            <a:pPr lvl="1"/>
            <a:r>
              <a:rPr lang="en-US" sz="2000" dirty="0"/>
              <a:t>Plant Height</a:t>
            </a:r>
          </a:p>
          <a:p>
            <a:pPr lvl="1"/>
            <a:r>
              <a:rPr lang="en-US" sz="2000" dirty="0" smtClean="0"/>
              <a:t>Aboveground Biomass</a:t>
            </a:r>
            <a:endParaRPr lang="en-US" sz="2000" dirty="0"/>
          </a:p>
          <a:p>
            <a:pPr lvl="1"/>
            <a:r>
              <a:rPr lang="en-US" sz="2000" dirty="0"/>
              <a:t>Nitrogen Content</a:t>
            </a:r>
          </a:p>
          <a:p>
            <a:pPr lvl="1"/>
            <a:r>
              <a:rPr lang="en-US" sz="2000" dirty="0"/>
              <a:t>Disease &amp; Insect Resistance</a:t>
            </a:r>
          </a:p>
          <a:p>
            <a:pPr marL="0" indent="0">
              <a:buNone/>
            </a:pPr>
            <a:endParaRPr lang="en-US" sz="2100" dirty="0"/>
          </a:p>
        </p:txBody>
      </p:sp>
      <p:sp>
        <p:nvSpPr>
          <p:cNvPr id="6" name="TextBox 5"/>
          <p:cNvSpPr txBox="1"/>
          <p:nvPr/>
        </p:nvSpPr>
        <p:spPr>
          <a:xfrm>
            <a:off x="619941" y="1524457"/>
            <a:ext cx="7635785" cy="738664"/>
          </a:xfrm>
          <a:prstGeom prst="rect">
            <a:avLst/>
          </a:prstGeom>
          <a:noFill/>
        </p:spPr>
        <p:txBody>
          <a:bodyPr wrap="square" rtlCol="0">
            <a:spAutoFit/>
          </a:bodyPr>
          <a:lstStyle/>
          <a:p>
            <a:pPr marL="342900" indent="-342900">
              <a:buFont typeface="Wingdings" panose="05000000000000000000" pitchFamily="2" charset="2"/>
              <a:buChar char="v"/>
            </a:pPr>
            <a:r>
              <a:rPr lang="en-US" sz="2100" dirty="0"/>
              <a:t>Core species identified by NRCS State Agronomists and Soil Health </a:t>
            </a:r>
            <a:r>
              <a:rPr lang="en-US" sz="2100" dirty="0" smtClean="0"/>
              <a:t>Specialists</a:t>
            </a:r>
            <a:endParaRPr lang="en-US" sz="2100" dirty="0"/>
          </a:p>
        </p:txBody>
      </p:sp>
      <p:pic>
        <p:nvPicPr>
          <p:cNvPr id="8" name="Content Placeholder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4257" y="4290926"/>
            <a:ext cx="2741567" cy="2026483"/>
          </a:xfrm>
          <a:prstGeom prst="rect">
            <a:avLst/>
          </a:prstGeom>
          <a:ln>
            <a:noFill/>
          </a:ln>
          <a:effectLst>
            <a:outerShdw blurRad="292100" dist="139700" dir="2700000" algn="tl" rotWithShape="0">
              <a:srgbClr val="333333">
                <a:alpha val="65000"/>
              </a:srgbClr>
            </a:outerShdw>
          </a:effectLst>
        </p:spPr>
      </p:pic>
      <p:pic>
        <p:nvPicPr>
          <p:cNvPr id="9" name="Content Placeholder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217920" y="2401282"/>
            <a:ext cx="2670048" cy="2027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2126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475488" y="838438"/>
            <a:ext cx="8265226" cy="578882"/>
          </a:xfrm>
          <a:prstGeom prst="roundRect">
            <a:avLst/>
          </a:prstGeom>
          <a:noFill/>
          <a:ln>
            <a:noFill/>
          </a:ln>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defTabSz="457200"/>
            <a:r>
              <a:rPr lang="en-US" altLang="en-US" sz="2800" b="1" dirty="0" smtClean="0">
                <a:solidFill>
                  <a:prstClr val="black"/>
                </a:solidFill>
                <a:latin typeface="+mj-lt"/>
              </a:rPr>
              <a:t>National Cover Crop Adaptation Trial</a:t>
            </a:r>
            <a:endParaRPr lang="en-US" altLang="en-US" sz="2800" b="1" dirty="0">
              <a:solidFill>
                <a:prstClr val="black"/>
              </a:solidFill>
              <a:latin typeface="+mj-lt"/>
            </a:endParaRPr>
          </a:p>
        </p:txBody>
      </p:sp>
      <p:sp>
        <p:nvSpPr>
          <p:cNvPr id="5" name="TextBox 4"/>
          <p:cNvSpPr txBox="1"/>
          <p:nvPr/>
        </p:nvSpPr>
        <p:spPr>
          <a:xfrm>
            <a:off x="877824" y="1410986"/>
            <a:ext cx="3005778" cy="5170646"/>
          </a:xfrm>
          <a:prstGeom prst="rect">
            <a:avLst/>
          </a:prstGeom>
          <a:noFill/>
          <a:ln>
            <a:noFill/>
          </a:ln>
        </p:spPr>
        <p:txBody>
          <a:bodyPr wrap="square" rtlCol="0">
            <a:spAutoFit/>
          </a:bodyPr>
          <a:lstStyle/>
          <a:p>
            <a:pPr defTabSz="457200"/>
            <a:r>
              <a:rPr lang="en-US" sz="2000" u="sng" dirty="0" smtClean="0">
                <a:solidFill>
                  <a:prstClr val="black"/>
                </a:solidFill>
                <a:latin typeface="Calibri" panose="020F0502020204030204" pitchFamily="34" charset="0"/>
              </a:rPr>
              <a:t>Crimson Clover </a:t>
            </a:r>
            <a:r>
              <a:rPr lang="en-US" sz="2000" dirty="0" smtClean="0">
                <a:solidFill>
                  <a:prstClr val="black"/>
                </a:solidFill>
                <a:latin typeface="Calibri" panose="020F0502020204030204" pitchFamily="34" charset="0"/>
              </a:rPr>
              <a:t>(6)</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AU Robin</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AU Sunrise</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AU Sunset</a:t>
            </a: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Cantea</a:t>
            </a:r>
            <a:endParaRPr lang="en-US" sz="2000" dirty="0" smtClean="0">
              <a:solidFill>
                <a:prstClr val="black"/>
              </a:solidFill>
              <a:latin typeface="Calibri" panose="020F0502020204030204" pitchFamily="34" charset="0"/>
            </a:endParaRP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Dixie</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Kentucky Pride</a:t>
            </a:r>
          </a:p>
          <a:p>
            <a:pPr defTabSz="457200">
              <a:spcBef>
                <a:spcPts val="600"/>
              </a:spcBef>
            </a:pPr>
            <a:r>
              <a:rPr lang="en-US" sz="2000" u="sng" dirty="0" smtClean="0">
                <a:solidFill>
                  <a:prstClr val="black"/>
                </a:solidFill>
                <a:latin typeface="Calibri" panose="020F0502020204030204" pitchFamily="34" charset="0"/>
              </a:rPr>
              <a:t>Red Clover </a:t>
            </a:r>
            <a:r>
              <a:rPr lang="en-US" sz="2000" dirty="0" smtClean="0">
                <a:solidFill>
                  <a:prstClr val="black"/>
                </a:solidFill>
                <a:latin typeface="Calibri" panose="020F0502020204030204" pitchFamily="34" charset="0"/>
              </a:rPr>
              <a:t>(8)</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Cyclone II</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Dynamite</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Freedom!</a:t>
            </a: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Kenland</a:t>
            </a:r>
            <a:endParaRPr lang="en-US" sz="2000" dirty="0" smtClean="0">
              <a:solidFill>
                <a:prstClr val="black"/>
              </a:solidFill>
              <a:latin typeface="Calibri" panose="020F0502020204030204" pitchFamily="34" charset="0"/>
            </a:endParaRP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Cinnamon Plus</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Starfire</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Starfire II</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Wildcat</a:t>
            </a:r>
          </a:p>
        </p:txBody>
      </p:sp>
      <p:sp>
        <p:nvSpPr>
          <p:cNvPr id="6" name="TextBox 5"/>
          <p:cNvSpPr txBox="1"/>
          <p:nvPr/>
        </p:nvSpPr>
        <p:spPr>
          <a:xfrm>
            <a:off x="4791456" y="1412400"/>
            <a:ext cx="3768437" cy="5093702"/>
          </a:xfrm>
          <a:prstGeom prst="rect">
            <a:avLst/>
          </a:prstGeom>
          <a:noFill/>
          <a:ln>
            <a:noFill/>
          </a:ln>
        </p:spPr>
        <p:txBody>
          <a:bodyPr wrap="square" rtlCol="0">
            <a:spAutoFit/>
          </a:bodyPr>
          <a:lstStyle/>
          <a:p>
            <a:pPr defTabSz="457200"/>
            <a:r>
              <a:rPr lang="en-US" sz="2000" u="sng" dirty="0">
                <a:solidFill>
                  <a:prstClr val="black"/>
                </a:solidFill>
                <a:latin typeface="Calibri" panose="020F0502020204030204" pitchFamily="34" charset="0"/>
              </a:rPr>
              <a:t>Hairy Vetch </a:t>
            </a:r>
            <a:r>
              <a:rPr lang="en-US" sz="2000" dirty="0">
                <a:solidFill>
                  <a:prstClr val="black"/>
                </a:solidFill>
                <a:latin typeface="Calibri" panose="020F0502020204030204" pitchFamily="34" charset="0"/>
              </a:rPr>
              <a:t>(6</a:t>
            </a:r>
            <a:r>
              <a:rPr lang="en-US" sz="2000" dirty="0" smtClean="0">
                <a:solidFill>
                  <a:prstClr val="black"/>
                </a:solidFill>
                <a:latin typeface="Calibri" panose="020F0502020204030204" pitchFamily="34" charset="0"/>
              </a:rPr>
              <a:t>)</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Lana</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Purple Bounty</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Purple Prosperity</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TNT</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CSS – Groff</a:t>
            </a: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Vilana</a:t>
            </a:r>
            <a:endParaRPr lang="en-US" sz="2000" dirty="0">
              <a:solidFill>
                <a:prstClr val="black"/>
              </a:solidFill>
              <a:latin typeface="Calibri" panose="020F0502020204030204" pitchFamily="34" charset="0"/>
            </a:endParaRPr>
          </a:p>
          <a:p>
            <a:pPr defTabSz="457200">
              <a:spcBef>
                <a:spcPts val="600"/>
              </a:spcBef>
            </a:pPr>
            <a:r>
              <a:rPr lang="en-US" sz="2000" u="sng" dirty="0">
                <a:solidFill>
                  <a:prstClr val="black"/>
                </a:solidFill>
                <a:latin typeface="Calibri" panose="020F0502020204030204" pitchFamily="34" charset="0"/>
              </a:rPr>
              <a:t>Austrian Winter Pea </a:t>
            </a:r>
            <a:r>
              <a:rPr lang="en-US" sz="2000" dirty="0">
                <a:solidFill>
                  <a:prstClr val="black"/>
                </a:solidFill>
                <a:latin typeface="Calibri" panose="020F0502020204030204" pitchFamily="34" charset="0"/>
              </a:rPr>
              <a:t>(8</a:t>
            </a:r>
            <a:r>
              <a:rPr lang="en-US" sz="2000" dirty="0" smtClean="0">
                <a:solidFill>
                  <a:prstClr val="black"/>
                </a:solidFill>
                <a:latin typeface="Calibri" panose="020F0502020204030204" pitchFamily="34" charset="0"/>
              </a:rPr>
              <a:t>)</a:t>
            </a: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Arvica</a:t>
            </a:r>
            <a:r>
              <a:rPr lang="en-US" sz="2000" dirty="0" smtClean="0">
                <a:solidFill>
                  <a:prstClr val="black"/>
                </a:solidFill>
                <a:latin typeface="Calibri" panose="020F0502020204030204" pitchFamily="34" charset="0"/>
              </a:rPr>
              <a:t> 4010</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Dunn</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Frost Master</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Lynx</a:t>
            </a: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Maxum</a:t>
            </a:r>
            <a:endParaRPr lang="en-US" sz="2000" dirty="0" smtClean="0">
              <a:solidFill>
                <a:prstClr val="black"/>
              </a:solidFill>
              <a:latin typeface="Calibri" panose="020F0502020204030204" pitchFamily="34" charset="0"/>
            </a:endParaRP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Survivor 15</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Whistler</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Windham</a:t>
            </a:r>
            <a:endParaRPr lang="en-US" sz="2000" dirty="0">
              <a:solidFill>
                <a:prstClr val="black"/>
              </a:solidFill>
              <a:latin typeface="Calibri" panose="020F05020202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102" t="23333" r="13102" b="26001"/>
          <a:stretch/>
        </p:blipFill>
        <p:spPr>
          <a:xfrm>
            <a:off x="2687861" y="1742190"/>
            <a:ext cx="1920240" cy="1982853"/>
          </a:xfrm>
          <a:prstGeom prst="ellipse">
            <a:avLst/>
          </a:prstGeom>
          <a:ln>
            <a:noFill/>
          </a:ln>
          <a:effectLst>
            <a:softEdge rad="112500"/>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2727" t="29734" r="25936" b="36788"/>
          <a:stretch/>
        </p:blipFill>
        <p:spPr>
          <a:xfrm>
            <a:off x="7026013" y="1742190"/>
            <a:ext cx="2011680" cy="1973070"/>
          </a:xfrm>
          <a:prstGeom prst="ellipse">
            <a:avLst/>
          </a:prstGeom>
          <a:ln>
            <a:noFill/>
          </a:ln>
          <a:effectLst>
            <a:softEdge rad="112500"/>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4000" t="16912" r="23999" b="19920"/>
          <a:stretch/>
        </p:blipFill>
        <p:spPr>
          <a:xfrm>
            <a:off x="2688099" y="4049913"/>
            <a:ext cx="2011680" cy="2011679"/>
          </a:xfrm>
          <a:prstGeom prst="ellipse">
            <a:avLst/>
          </a:prstGeom>
          <a:ln>
            <a:noFill/>
          </a:ln>
          <a:effectLst>
            <a:softEdge rad="1125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4000" t="18716" r="30205" b="27540"/>
          <a:stretch/>
        </p:blipFill>
        <p:spPr>
          <a:xfrm rot="5400000">
            <a:off x="7024303" y="4051624"/>
            <a:ext cx="2011680" cy="2008259"/>
          </a:xfrm>
          <a:prstGeom prst="ellipse">
            <a:avLst/>
          </a:prstGeom>
          <a:ln>
            <a:noFill/>
          </a:ln>
          <a:effectLst>
            <a:softEdge rad="112500"/>
          </a:effectLst>
        </p:spPr>
      </p:pic>
    </p:spTree>
    <p:extLst>
      <p:ext uri="{BB962C8B-B14F-4D97-AF65-F5344CB8AC3E}">
        <p14:creationId xmlns:p14="http://schemas.microsoft.com/office/powerpoint/2010/main" val="1876550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475488" y="838438"/>
            <a:ext cx="8265226" cy="578882"/>
          </a:xfrm>
          <a:prstGeom prst="roundRect">
            <a:avLst/>
          </a:prstGeom>
          <a:noFill/>
          <a:ln>
            <a:noFill/>
          </a:ln>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defTabSz="457200"/>
            <a:r>
              <a:rPr lang="en-US" altLang="en-US" sz="2800" b="1" dirty="0" smtClean="0">
                <a:solidFill>
                  <a:prstClr val="black"/>
                </a:solidFill>
                <a:latin typeface="+mj-lt"/>
              </a:rPr>
              <a:t>National Cover Crop Adaptation Trial</a:t>
            </a:r>
            <a:endParaRPr lang="en-US" altLang="en-US" sz="2800" b="1" dirty="0">
              <a:solidFill>
                <a:prstClr val="black"/>
              </a:solidFill>
              <a:latin typeface="+mj-lt"/>
            </a:endParaRPr>
          </a:p>
        </p:txBody>
      </p:sp>
      <p:sp>
        <p:nvSpPr>
          <p:cNvPr id="5" name="TextBox 4"/>
          <p:cNvSpPr txBox="1"/>
          <p:nvPr/>
        </p:nvSpPr>
        <p:spPr>
          <a:xfrm>
            <a:off x="877824" y="1410986"/>
            <a:ext cx="3005778" cy="4708981"/>
          </a:xfrm>
          <a:prstGeom prst="rect">
            <a:avLst/>
          </a:prstGeom>
          <a:noFill/>
          <a:ln>
            <a:noFill/>
          </a:ln>
        </p:spPr>
        <p:txBody>
          <a:bodyPr wrap="square" rtlCol="0">
            <a:spAutoFit/>
          </a:bodyPr>
          <a:lstStyle/>
          <a:p>
            <a:pPr defTabSz="457200"/>
            <a:r>
              <a:rPr lang="en-US" sz="2000" u="sng" dirty="0">
                <a:solidFill>
                  <a:prstClr val="black"/>
                </a:solidFill>
                <a:latin typeface="Calibri" panose="020F0502020204030204" pitchFamily="34" charset="0"/>
              </a:rPr>
              <a:t>Cereal Rye (11</a:t>
            </a:r>
            <a:r>
              <a:rPr lang="en-US" sz="2000" u="sng" dirty="0" smtClean="0">
                <a:solidFill>
                  <a:prstClr val="black"/>
                </a:solidFill>
                <a:latin typeface="Calibri" panose="020F0502020204030204" pitchFamily="34" charset="0"/>
              </a:rPr>
              <a:t>)</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Aroostook</a:t>
            </a: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Brasetto</a:t>
            </a:r>
            <a:endParaRPr lang="en-US" sz="2000" dirty="0" smtClean="0">
              <a:solidFill>
                <a:prstClr val="black"/>
              </a:solidFill>
              <a:latin typeface="Calibri" panose="020F0502020204030204" pitchFamily="34" charset="0"/>
            </a:endParaRP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Elbon</a:t>
            </a:r>
            <a:endParaRPr lang="en-US" sz="2000" dirty="0" smtClean="0">
              <a:solidFill>
                <a:prstClr val="black"/>
              </a:solidFill>
              <a:latin typeface="Calibri" panose="020F0502020204030204" pitchFamily="34" charset="0"/>
            </a:endParaRP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FL 401</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Guardian</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Hazlet</a:t>
            </a: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Maton</a:t>
            </a:r>
            <a:endParaRPr lang="en-US" sz="2000" dirty="0" smtClean="0">
              <a:solidFill>
                <a:prstClr val="black"/>
              </a:solidFill>
              <a:latin typeface="Calibri" panose="020F0502020204030204" pitchFamily="34" charset="0"/>
            </a:endParaRP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Maton</a:t>
            </a:r>
            <a:r>
              <a:rPr lang="en-US" sz="2000" dirty="0" smtClean="0">
                <a:solidFill>
                  <a:prstClr val="black"/>
                </a:solidFill>
                <a:latin typeface="Calibri" panose="020F0502020204030204" pitchFamily="34" charset="0"/>
              </a:rPr>
              <a:t> II</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Merced</a:t>
            </a: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Oklon</a:t>
            </a:r>
            <a:endParaRPr lang="en-US" sz="2000" dirty="0" smtClean="0">
              <a:solidFill>
                <a:prstClr val="black"/>
              </a:solidFill>
              <a:latin typeface="Calibri" panose="020F0502020204030204" pitchFamily="34" charset="0"/>
            </a:endParaRP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Prima</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Wheeler</a:t>
            </a: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Wintergrazer</a:t>
            </a:r>
            <a:r>
              <a:rPr lang="en-US" sz="2000" dirty="0" smtClean="0">
                <a:solidFill>
                  <a:prstClr val="black"/>
                </a:solidFill>
                <a:latin typeface="Calibri" panose="020F0502020204030204" pitchFamily="34" charset="0"/>
              </a:rPr>
              <a:t> 70</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Wrens Abruzzi</a:t>
            </a:r>
            <a:endParaRPr lang="en-US" sz="2000" dirty="0">
              <a:solidFill>
                <a:prstClr val="black"/>
              </a:solidFill>
              <a:latin typeface="Calibri" panose="020F0502020204030204" pitchFamily="34" charset="0"/>
            </a:endParaRPr>
          </a:p>
        </p:txBody>
      </p:sp>
      <p:sp>
        <p:nvSpPr>
          <p:cNvPr id="6" name="TextBox 5"/>
          <p:cNvSpPr txBox="1"/>
          <p:nvPr/>
        </p:nvSpPr>
        <p:spPr>
          <a:xfrm>
            <a:off x="4791456" y="1412400"/>
            <a:ext cx="3768437" cy="5016758"/>
          </a:xfrm>
          <a:prstGeom prst="rect">
            <a:avLst/>
          </a:prstGeom>
          <a:noFill/>
          <a:ln>
            <a:noFill/>
          </a:ln>
        </p:spPr>
        <p:txBody>
          <a:bodyPr wrap="square" rtlCol="0">
            <a:spAutoFit/>
          </a:bodyPr>
          <a:lstStyle/>
          <a:p>
            <a:pPr defTabSz="457200"/>
            <a:r>
              <a:rPr lang="en-US" sz="2000" u="sng" dirty="0" err="1">
                <a:solidFill>
                  <a:prstClr val="black"/>
                </a:solidFill>
                <a:latin typeface="Calibri" panose="020F0502020204030204" pitchFamily="34" charset="0"/>
              </a:rPr>
              <a:t>Balansa</a:t>
            </a:r>
            <a:r>
              <a:rPr lang="en-US" sz="2000" u="sng" dirty="0">
                <a:solidFill>
                  <a:prstClr val="black"/>
                </a:solidFill>
                <a:latin typeface="Calibri" panose="020F0502020204030204" pitchFamily="34" charset="0"/>
              </a:rPr>
              <a:t> Clover (2</a:t>
            </a:r>
            <a:r>
              <a:rPr lang="en-US" sz="2000" u="sng" dirty="0" smtClean="0">
                <a:solidFill>
                  <a:prstClr val="black"/>
                </a:solidFill>
                <a:latin typeface="Calibri" panose="020F0502020204030204" pitchFamily="34" charset="0"/>
              </a:rPr>
              <a:t>)</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Fixation</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Frontier</a:t>
            </a:r>
            <a:endParaRPr lang="en-US" sz="2000" dirty="0">
              <a:solidFill>
                <a:prstClr val="black"/>
              </a:solidFill>
              <a:latin typeface="Calibri" panose="020F0502020204030204" pitchFamily="34" charset="0"/>
            </a:endParaRPr>
          </a:p>
          <a:p>
            <a:pPr defTabSz="457200">
              <a:spcBef>
                <a:spcPts val="1200"/>
              </a:spcBef>
            </a:pPr>
            <a:r>
              <a:rPr lang="en-US" sz="2000" u="sng" dirty="0">
                <a:solidFill>
                  <a:prstClr val="black"/>
                </a:solidFill>
                <a:latin typeface="Calibri" panose="020F0502020204030204" pitchFamily="34" charset="0"/>
              </a:rPr>
              <a:t>Black Oats (2</a:t>
            </a:r>
            <a:r>
              <a:rPr lang="en-US" sz="2000" u="sng" dirty="0" smtClean="0">
                <a:solidFill>
                  <a:prstClr val="black"/>
                </a:solidFill>
                <a:latin typeface="Calibri" panose="020F0502020204030204" pitchFamily="34" charset="0"/>
              </a:rPr>
              <a:t>)</a:t>
            </a:r>
          </a:p>
          <a:p>
            <a:pPr marL="342900" indent="-342900" defTabSz="457200">
              <a:buFont typeface="Arial" panose="020B0604020202020204" pitchFamily="34" charset="0"/>
              <a:buChar char="•"/>
            </a:pPr>
            <a:r>
              <a:rPr lang="en-US" sz="2000" dirty="0" err="1" smtClean="0">
                <a:solidFill>
                  <a:prstClr val="black"/>
                </a:solidFill>
                <a:latin typeface="Calibri" panose="020F0502020204030204" pitchFamily="34" charset="0"/>
              </a:rPr>
              <a:t>Cosaque</a:t>
            </a:r>
            <a:endParaRPr lang="en-US" sz="2000" dirty="0" smtClean="0">
              <a:solidFill>
                <a:prstClr val="black"/>
              </a:solidFill>
              <a:latin typeface="Calibri" panose="020F0502020204030204" pitchFamily="34" charset="0"/>
            </a:endParaRP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Soil Saver</a:t>
            </a:r>
            <a:endParaRPr lang="en-US" sz="2000" dirty="0">
              <a:solidFill>
                <a:prstClr val="black"/>
              </a:solidFill>
              <a:latin typeface="Calibri" panose="020F0502020204030204" pitchFamily="34" charset="0"/>
            </a:endParaRPr>
          </a:p>
          <a:p>
            <a:pPr defTabSz="457200">
              <a:spcBef>
                <a:spcPts val="1200"/>
              </a:spcBef>
            </a:pPr>
            <a:r>
              <a:rPr lang="en-US" sz="2000" u="sng" dirty="0">
                <a:solidFill>
                  <a:prstClr val="black"/>
                </a:solidFill>
                <a:latin typeface="Calibri" panose="020F0502020204030204" pitchFamily="34" charset="0"/>
              </a:rPr>
              <a:t>Daikon Radish (8)</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Defender</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Driller</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Eco-till</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Groundhog</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Lunch</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Nitro</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Tillage</a:t>
            </a:r>
          </a:p>
          <a:p>
            <a:pPr marL="342900" indent="-342900" defTabSz="457200">
              <a:buFont typeface="Arial" panose="020B0604020202020204" pitchFamily="34" charset="0"/>
              <a:buChar char="•"/>
            </a:pPr>
            <a:r>
              <a:rPr lang="en-US" sz="2000" dirty="0" smtClean="0">
                <a:solidFill>
                  <a:prstClr val="black"/>
                </a:solidFill>
                <a:latin typeface="Calibri" panose="020F0502020204030204" pitchFamily="34" charset="0"/>
              </a:rPr>
              <a:t>Sodbuster Blend</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2353" r="26738" b="39334"/>
          <a:stretch/>
        </p:blipFill>
        <p:spPr>
          <a:xfrm>
            <a:off x="2633236" y="1644379"/>
            <a:ext cx="1865376" cy="4160520"/>
          </a:xfrm>
          <a:prstGeom prst="ellipse">
            <a:avLst/>
          </a:prstGeom>
          <a:ln>
            <a:noFill/>
          </a:ln>
          <a:effectLst>
            <a:softEdge rad="112500"/>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5200" t="28343" r="28000" b="1270"/>
          <a:stretch/>
        </p:blipFill>
        <p:spPr>
          <a:xfrm>
            <a:off x="6945582" y="4415107"/>
            <a:ext cx="2011680" cy="2011680"/>
          </a:xfrm>
          <a:prstGeom prst="ellipse">
            <a:avLst/>
          </a:prstGeom>
          <a:ln>
            <a:noFill/>
          </a:ln>
          <a:effectLst>
            <a:softEdge rad="112500"/>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200" t="28944" r="50000" b="13303"/>
          <a:stretch/>
        </p:blipFill>
        <p:spPr>
          <a:xfrm>
            <a:off x="6945582" y="750639"/>
            <a:ext cx="2011680" cy="1990945"/>
          </a:xfrm>
          <a:prstGeom prst="ellipse">
            <a:avLst/>
          </a:prstGeom>
          <a:ln>
            <a:noFill/>
          </a:ln>
          <a:effectLst>
            <a:softEdge rad="112500"/>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800" t="12299" r="50533" b="29145"/>
          <a:stretch/>
        </p:blipFill>
        <p:spPr>
          <a:xfrm rot="5400000">
            <a:off x="6587663" y="2647852"/>
            <a:ext cx="2011680" cy="1835658"/>
          </a:xfrm>
          <a:prstGeom prst="ellipse">
            <a:avLst/>
          </a:prstGeom>
          <a:ln>
            <a:noFill/>
          </a:ln>
          <a:effectLst>
            <a:softEdge rad="112500"/>
          </a:effectLst>
        </p:spPr>
      </p:pic>
    </p:spTree>
    <p:extLst>
      <p:ext uri="{BB962C8B-B14F-4D97-AF65-F5344CB8AC3E}">
        <p14:creationId xmlns:p14="http://schemas.microsoft.com/office/powerpoint/2010/main" val="1633931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1478</TotalTime>
  <Words>515</Words>
  <Application>Microsoft Office PowerPoint</Application>
  <PresentationFormat>On-screen Show (4:3)</PresentationFormat>
  <Paragraphs>130</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National Cover Crop Adaptation Trial – 24 PMCs</vt:lpstr>
      <vt:lpstr>PowerPoint Presentation</vt:lpstr>
      <vt:lpstr>PowerPoint Presentation</vt:lpstr>
      <vt:lpstr>First Year Corvallis PMC Observations</vt:lpstr>
      <vt:lpstr>Technology Transfer </vt:lpstr>
      <vt:lpstr>Questions?</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Garner, Ramona - NRCS, Greensboro, NC</dc:creator>
  <cp:lastModifiedBy>USER</cp:lastModifiedBy>
  <cp:revision>86</cp:revision>
  <dcterms:created xsi:type="dcterms:W3CDTF">2015-04-02T13:34:52Z</dcterms:created>
  <dcterms:modified xsi:type="dcterms:W3CDTF">2016-06-20T20:38:42Z</dcterms:modified>
</cp:coreProperties>
</file>