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6" r:id="rId3"/>
    <p:sldId id="287" r:id="rId4"/>
    <p:sldId id="294" r:id="rId5"/>
    <p:sldId id="293" r:id="rId6"/>
    <p:sldId id="292" r:id="rId7"/>
    <p:sldId id="291" r:id="rId8"/>
    <p:sldId id="290" r:id="rId9"/>
    <p:sldId id="289" r:id="rId10"/>
    <p:sldId id="295" r:id="rId11"/>
    <p:sldId id="296" r:id="rId12"/>
    <p:sldId id="308" r:id="rId13"/>
    <p:sldId id="309" r:id="rId14"/>
    <p:sldId id="298" r:id="rId15"/>
    <p:sldId id="302" r:id="rId16"/>
    <p:sldId id="301" r:id="rId17"/>
    <p:sldId id="300" r:id="rId18"/>
    <p:sldId id="303" r:id="rId19"/>
    <p:sldId id="307" r:id="rId20"/>
    <p:sldId id="304" r:id="rId21"/>
    <p:sldId id="305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82F"/>
    <a:srgbClr val="4578B5"/>
    <a:srgbClr val="E9EE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0609" y="457200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20574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28EBD-7B83-4E73-916B-7631C74A52B4}" type="datetimeFigureOut">
              <a:rPr lang="en-US" smtClean="0"/>
              <a:pPr/>
              <a:t>1/15/2015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4C75E-E59E-4A1D-9298-BBDD035FB32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09" y="5897880"/>
            <a:ext cx="9144000" cy="960120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24909" y="3810000"/>
            <a:ext cx="7543800" cy="91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4873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28EBD-7B83-4E73-916B-7631C74A52B4}" type="datetimeFigureOut">
              <a:rPr lang="en-US" smtClean="0"/>
              <a:pPr/>
              <a:t>1/15/2015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4C75E-E59E-4A1D-9298-BBDD035FB3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330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28EBD-7B83-4E73-916B-7631C74A52B4}" type="datetimeFigureOut">
              <a:rPr lang="en-US" smtClean="0"/>
              <a:pPr/>
              <a:t>1/15/2015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4C75E-E59E-4A1D-9298-BBDD035FB3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221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28EBD-7B83-4E73-916B-7631C74A52B4}" type="datetimeFigureOut">
              <a:rPr lang="en-US" smtClean="0"/>
              <a:pPr/>
              <a:t>1/15/2015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4C75E-E59E-4A1D-9298-BBDD035FB3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636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28EBD-7B83-4E73-916B-7631C74A52B4}" type="datetimeFigureOut">
              <a:rPr lang="en-US" smtClean="0"/>
              <a:pPr/>
              <a:t>1/15/2015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4C75E-E59E-4A1D-9298-BBDD035FB3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916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28EBD-7B83-4E73-916B-7631C74A52B4}" type="datetimeFigureOut">
              <a:rPr lang="en-US" smtClean="0"/>
              <a:pPr/>
              <a:t>1/15/2015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4C75E-E59E-4A1D-9298-BBDD035FB3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865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28EBD-7B83-4E73-916B-7631C74A52B4}" type="datetimeFigureOut">
              <a:rPr lang="en-US" smtClean="0"/>
              <a:pPr/>
              <a:t>1/15/2015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4C75E-E59E-4A1D-9298-BBDD035FB3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704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28EBD-7B83-4E73-916B-7631C74A52B4}" type="datetimeFigureOut">
              <a:rPr lang="en-US" smtClean="0"/>
              <a:pPr/>
              <a:t>1/15/2015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4C75E-E59E-4A1D-9298-BBDD035FB3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745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28EBD-7B83-4E73-916B-7631C74A52B4}" type="datetimeFigureOut">
              <a:rPr lang="en-US" smtClean="0"/>
              <a:pPr/>
              <a:t>1/15/2015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4C75E-E59E-4A1D-9298-BBDD035FB3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395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28EBD-7B83-4E73-916B-7631C74A52B4}" type="datetimeFigureOut">
              <a:rPr lang="en-US" smtClean="0"/>
              <a:pPr/>
              <a:t>1/15/2015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4C75E-E59E-4A1D-9298-BBDD035FB3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724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28EBD-7B83-4E73-916B-7631C74A52B4}" type="datetimeFigureOut">
              <a:rPr lang="en-US" smtClean="0"/>
              <a:pPr/>
              <a:t>1/15/2015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4C75E-E59E-4A1D-9298-BBDD035FB3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633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7000">
              <a:srgbClr val="4578B5"/>
            </a:gs>
            <a:gs pos="87000">
              <a:schemeClr val="bg2">
                <a:shade val="88000"/>
                <a:hueMod val="96000"/>
                <a:satMod val="120000"/>
                <a:lumMod val="74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728EBD-7B83-4E73-916B-7631C74A52B4}" type="datetimeFigureOut">
              <a:rPr lang="en-US" smtClean="0"/>
              <a:pPr/>
              <a:t>1/15/2015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D4C75E-E59E-4A1D-9298-BBDD035FB3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34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tif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tif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tif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tif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gif"/><Relationship Id="rId4" Type="http://schemas.openxmlformats.org/officeDocument/2006/relationships/hyperlink" Target="http://www.cdnseed.org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tiff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908720"/>
            <a:ext cx="77724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Neonicotinoid Treated Seed</a:t>
            </a:r>
            <a:br>
              <a:rPr lang="en-US" dirty="0" smtClean="0"/>
            </a:br>
            <a:r>
              <a:rPr lang="en-US" dirty="0" smtClean="0"/>
              <a:t>and </a:t>
            </a:r>
            <a:br>
              <a:rPr lang="en-US" dirty="0" smtClean="0"/>
            </a:br>
            <a:r>
              <a:rPr lang="en-US" dirty="0" smtClean="0"/>
              <a:t>Bee Health  in Canada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97880"/>
            <a:ext cx="9144000" cy="9601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33500" y="4572000"/>
            <a:ext cx="6477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Patty Townsend</a:t>
            </a:r>
          </a:p>
          <a:p>
            <a:pPr algn="ctr"/>
            <a:r>
              <a:rPr lang="en-US" sz="2800" dirty="0" smtClean="0"/>
              <a:t>CEO </a:t>
            </a:r>
            <a:endParaRPr lang="en-US" sz="2800" dirty="0"/>
          </a:p>
        </p:txBody>
      </p:sp>
      <p:pic>
        <p:nvPicPr>
          <p:cNvPr id="6" name="Picture 5" descr="CSTAlogotransparentbkgrd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91880" y="2708920"/>
            <a:ext cx="2457088" cy="1228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526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5678336"/>
            <a:ext cx="1371600" cy="1056756"/>
          </a:xfrm>
          <a:prstGeom prst="rect">
            <a:avLst/>
          </a:prstGeom>
        </p:spPr>
      </p:pic>
      <p:pic>
        <p:nvPicPr>
          <p:cNvPr id="5" name="Content Placeholder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400800"/>
            <a:ext cx="2701636" cy="253538"/>
          </a:xfrm>
          <a:prstGeom prst="rect">
            <a:avLst/>
          </a:prstGeom>
        </p:spPr>
      </p:pic>
      <p:pic>
        <p:nvPicPr>
          <p:cNvPr id="4098" name="Picture 2" descr="http://www.bcbeekeepers.com/images/ianbissonnette/DSCN159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260648"/>
            <a:ext cx="4050449" cy="576064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355976" y="260648"/>
            <a:ext cx="4712868" cy="5775940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 wrap="square" rtlCol="0">
            <a:spAutoFit/>
          </a:bodyPr>
          <a:lstStyle/>
          <a:p>
            <a:pPr>
              <a:spcAft>
                <a:spcPts val="400"/>
              </a:spcAft>
            </a:pPr>
            <a:r>
              <a:rPr lang="en-CA" sz="2400" b="1" dirty="0" smtClean="0"/>
              <a:t>National Bee Health Roundtable</a:t>
            </a:r>
          </a:p>
          <a:p>
            <a:pPr>
              <a:spcAft>
                <a:spcPts val="400"/>
              </a:spcAft>
            </a:pPr>
            <a:r>
              <a:rPr lang="en-CA" sz="2400" b="1" dirty="0" smtClean="0"/>
              <a:t>Established October, 2014</a:t>
            </a:r>
          </a:p>
          <a:p>
            <a:pPr marL="363538" indent="-363538">
              <a:spcAft>
                <a:spcPts val="400"/>
              </a:spcAft>
              <a:buFont typeface="Arial" pitchFamily="34" charset="0"/>
              <a:buChar char="•"/>
            </a:pPr>
            <a:r>
              <a:rPr lang="en-CA" sz="2400" dirty="0" smtClean="0"/>
              <a:t>Chaired by AAFC and Canadian Honey Council</a:t>
            </a:r>
          </a:p>
          <a:p>
            <a:pPr marL="363538" indent="-363538">
              <a:spcAft>
                <a:spcPts val="400"/>
              </a:spcAft>
              <a:buFont typeface="Arial" pitchFamily="34" charset="0"/>
              <a:buChar char="•"/>
            </a:pPr>
            <a:r>
              <a:rPr lang="en-CA" sz="2400" dirty="0" smtClean="0"/>
              <a:t>Membership</a:t>
            </a:r>
          </a:p>
          <a:p>
            <a:pPr marL="901700" lvl="1" indent="-363538">
              <a:spcAft>
                <a:spcPts val="400"/>
              </a:spcAft>
              <a:buFont typeface="Calibri" pitchFamily="34" charset="0"/>
              <a:buChar char="-"/>
            </a:pPr>
            <a:r>
              <a:rPr lang="en-CA" sz="2400" dirty="0" smtClean="0"/>
              <a:t>Farmer organizations from all crop kinds and horticulture</a:t>
            </a:r>
          </a:p>
          <a:p>
            <a:pPr marL="901700" lvl="1" indent="-363538">
              <a:spcAft>
                <a:spcPts val="400"/>
              </a:spcAft>
              <a:buFont typeface="Calibri" pitchFamily="34" charset="0"/>
              <a:buChar char="-"/>
            </a:pPr>
            <a:r>
              <a:rPr lang="en-CA" sz="2400" dirty="0" smtClean="0"/>
              <a:t>Apiculturists</a:t>
            </a:r>
          </a:p>
          <a:p>
            <a:pPr marL="901700" lvl="1" indent="-363538">
              <a:spcAft>
                <a:spcPts val="400"/>
              </a:spcAft>
              <a:buFont typeface="Calibri" pitchFamily="34" charset="0"/>
              <a:buChar char="-"/>
            </a:pPr>
            <a:r>
              <a:rPr lang="en-CA" sz="2400" dirty="0" smtClean="0"/>
              <a:t>CSTA</a:t>
            </a:r>
          </a:p>
          <a:p>
            <a:pPr marL="901700" lvl="1" indent="-363538">
              <a:spcAft>
                <a:spcPts val="400"/>
              </a:spcAft>
              <a:buFont typeface="Calibri" pitchFamily="34" charset="0"/>
              <a:buChar char="-"/>
            </a:pPr>
            <a:r>
              <a:rPr lang="en-CA" sz="2400" dirty="0" err="1" smtClean="0"/>
              <a:t>CropLife</a:t>
            </a:r>
            <a:endParaRPr lang="en-CA" sz="2400" dirty="0" smtClean="0"/>
          </a:p>
          <a:p>
            <a:pPr marL="901700" lvl="1" indent="-363538">
              <a:spcAft>
                <a:spcPts val="400"/>
              </a:spcAft>
              <a:buFont typeface="Calibri" pitchFamily="34" charset="0"/>
              <a:buChar char="-"/>
            </a:pPr>
            <a:r>
              <a:rPr lang="en-CA" sz="2400" dirty="0" smtClean="0"/>
              <a:t>Equipment Manufacturers</a:t>
            </a:r>
          </a:p>
          <a:p>
            <a:pPr marL="901700" lvl="1" indent="-363538">
              <a:spcAft>
                <a:spcPts val="400"/>
              </a:spcAft>
              <a:buFont typeface="Calibri" pitchFamily="34" charset="0"/>
              <a:buChar char="-"/>
            </a:pPr>
            <a:r>
              <a:rPr lang="en-CA" sz="2400" dirty="0" smtClean="0"/>
              <a:t>Provincial and Federal Governments</a:t>
            </a:r>
          </a:p>
          <a:p>
            <a:pPr marL="901700" lvl="1" indent="-363538">
              <a:spcAft>
                <a:spcPts val="400"/>
              </a:spcAft>
              <a:buFont typeface="Calibri" pitchFamily="34" charset="0"/>
              <a:buChar char="-"/>
            </a:pPr>
            <a:r>
              <a:rPr lang="en-CA" sz="2400" dirty="0" smtClean="0"/>
              <a:t>Academia</a:t>
            </a:r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3526538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400800"/>
            <a:ext cx="2701636" cy="253538"/>
          </a:xfrm>
          <a:prstGeom prst="rect">
            <a:avLst/>
          </a:prstGeom>
        </p:spPr>
      </p:pic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0" y="500063"/>
            <a:ext cx="7886700" cy="585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Content Placeholder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5678336"/>
            <a:ext cx="1371600" cy="1056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375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56015"/>
            <a:ext cx="7560840" cy="648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Content Placeholder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400800"/>
            <a:ext cx="2701636" cy="253538"/>
          </a:xfrm>
          <a:prstGeom prst="rect">
            <a:avLst/>
          </a:prstGeom>
        </p:spPr>
      </p:pic>
      <p:pic>
        <p:nvPicPr>
          <p:cNvPr id="4" name="Content Placeholder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5678336"/>
            <a:ext cx="1371600" cy="1056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375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400800"/>
            <a:ext cx="2701636" cy="25353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88640"/>
            <a:ext cx="7583882" cy="6116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Content Placeholder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5678336"/>
            <a:ext cx="1371600" cy="1056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375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5678336"/>
            <a:ext cx="1371600" cy="1056756"/>
          </a:xfrm>
          <a:prstGeom prst="rect">
            <a:avLst/>
          </a:prstGeom>
        </p:spPr>
      </p:pic>
      <p:pic>
        <p:nvPicPr>
          <p:cNvPr id="5" name="Content Placeholder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400800"/>
            <a:ext cx="2701636" cy="253538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260648"/>
            <a:ext cx="4427057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597052" y="260649"/>
            <a:ext cx="4367436" cy="5293757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CA" sz="2800" dirty="0" smtClean="0"/>
              <a:t>November 24 – Province of Ontario Issues “</a:t>
            </a:r>
            <a:r>
              <a:rPr lang="en-CA" sz="2800" dirty="0" err="1" smtClean="0"/>
              <a:t>Aspirational</a:t>
            </a:r>
            <a:r>
              <a:rPr lang="en-CA" sz="2800" dirty="0" smtClean="0"/>
              <a:t> Goals”</a:t>
            </a:r>
          </a:p>
          <a:p>
            <a:pPr marL="450850" indent="-450850">
              <a:spcAft>
                <a:spcPts val="1200"/>
              </a:spcAft>
              <a:buFont typeface="Arial" pitchFamily="34" charset="0"/>
              <a:buChar char="•"/>
            </a:pPr>
            <a:r>
              <a:rPr lang="en-CA" sz="2800" dirty="0" smtClean="0"/>
              <a:t>Reduce overwintering bee mortality to 15% by 2020</a:t>
            </a:r>
          </a:p>
          <a:p>
            <a:pPr marL="450850" indent="-450850">
              <a:spcAft>
                <a:spcPts val="1200"/>
              </a:spcAft>
              <a:buFont typeface="Arial" pitchFamily="34" charset="0"/>
              <a:buChar char="•"/>
            </a:pPr>
            <a:r>
              <a:rPr lang="en-CA" sz="2800" dirty="0" smtClean="0"/>
              <a:t>Reduce acres planted with </a:t>
            </a:r>
            <a:r>
              <a:rPr lang="en-CA" sz="2800" dirty="0" err="1" smtClean="0"/>
              <a:t>neonic</a:t>
            </a:r>
            <a:r>
              <a:rPr lang="en-CA" sz="2800" dirty="0" smtClean="0"/>
              <a:t> treated </a:t>
            </a:r>
            <a:r>
              <a:rPr lang="en-CA" sz="2800" b="1" dirty="0" smtClean="0"/>
              <a:t>corn and soybeans </a:t>
            </a:r>
            <a:r>
              <a:rPr lang="en-CA" sz="2800" dirty="0" smtClean="0"/>
              <a:t>by 80% by 2017</a:t>
            </a:r>
          </a:p>
          <a:p>
            <a:pPr marL="450850" indent="-450850">
              <a:buFont typeface="Arial" pitchFamily="34" charset="0"/>
              <a:buChar char="•"/>
            </a:pP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606335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400800"/>
            <a:ext cx="2701636" cy="253538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3" y="188640"/>
            <a:ext cx="4320480" cy="6120680"/>
          </a:xfrm>
          <a:prstGeom prst="rect">
            <a:avLst/>
          </a:prstGeom>
          <a:noFill/>
          <a:ln w="15875">
            <a:solidFill>
              <a:srgbClr val="00682F"/>
            </a:solidFill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499992" y="188640"/>
            <a:ext cx="4644008" cy="6186309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CA" sz="2400" dirty="0" smtClean="0"/>
              <a:t>Proposed Regulations would class seed treated with </a:t>
            </a:r>
            <a:r>
              <a:rPr lang="en-CA" sz="2400" dirty="0" err="1" smtClean="0"/>
              <a:t>Neonics</a:t>
            </a:r>
            <a:r>
              <a:rPr lang="en-CA" sz="2400" dirty="0" smtClean="0"/>
              <a:t> as Pesticides and require:</a:t>
            </a:r>
          </a:p>
          <a:p>
            <a:pPr marL="363538" indent="-363538">
              <a:spcAft>
                <a:spcPts val="1200"/>
              </a:spcAft>
              <a:buFont typeface="Arial" pitchFamily="34" charset="0"/>
              <a:buChar char="•"/>
            </a:pPr>
            <a:r>
              <a:rPr lang="en-CA" sz="2400" dirty="0" smtClean="0"/>
              <a:t>farmers to be licensed to use NNI treated seed</a:t>
            </a:r>
          </a:p>
          <a:p>
            <a:pPr marL="363538" indent="-363538">
              <a:spcAft>
                <a:spcPts val="1200"/>
              </a:spcAft>
              <a:buFont typeface="Arial" pitchFamily="34" charset="0"/>
              <a:buChar char="•"/>
            </a:pPr>
            <a:r>
              <a:rPr lang="en-CA" sz="2400" dirty="0" smtClean="0"/>
              <a:t>a 3</a:t>
            </a:r>
            <a:r>
              <a:rPr lang="en-CA" sz="2400" baseline="30000" dirty="0" smtClean="0"/>
              <a:t>rd</a:t>
            </a:r>
            <a:r>
              <a:rPr lang="en-CA" sz="2400" dirty="0" smtClean="0"/>
              <a:t> party  assessment of need</a:t>
            </a:r>
          </a:p>
          <a:p>
            <a:pPr marL="363538" indent="-363538">
              <a:spcAft>
                <a:spcPts val="1200"/>
              </a:spcAft>
              <a:buFont typeface="Arial" pitchFamily="34" charset="0"/>
              <a:buChar char="•"/>
            </a:pPr>
            <a:r>
              <a:rPr lang="en-CA" sz="2400" dirty="0" smtClean="0"/>
              <a:t>vendors to be licensed to sell </a:t>
            </a:r>
          </a:p>
          <a:p>
            <a:pPr marL="820738" lvl="1" indent="-363538">
              <a:spcAft>
                <a:spcPts val="1200"/>
              </a:spcAft>
              <a:buFont typeface="Arial" pitchFamily="34" charset="0"/>
              <a:buChar char="•"/>
            </a:pPr>
            <a:r>
              <a:rPr lang="en-CA" sz="2400" dirty="0" smtClean="0"/>
              <a:t>only to qualified farmers with a “prescription” from a 3</a:t>
            </a:r>
            <a:r>
              <a:rPr lang="en-CA" sz="2400" baseline="30000" dirty="0" smtClean="0"/>
              <a:t>rd</a:t>
            </a:r>
            <a:r>
              <a:rPr lang="en-CA" sz="2400" dirty="0" smtClean="0"/>
              <a:t> party</a:t>
            </a:r>
          </a:p>
          <a:p>
            <a:pPr marL="363538" indent="-363538">
              <a:spcAft>
                <a:spcPts val="1200"/>
              </a:spcAft>
              <a:buFont typeface="Arial" pitchFamily="34" charset="0"/>
              <a:buChar char="•"/>
            </a:pPr>
            <a:r>
              <a:rPr lang="en-CA" sz="2400" dirty="0" smtClean="0"/>
              <a:t>Vendors to report all sales of NNI treated seed</a:t>
            </a:r>
          </a:p>
          <a:p>
            <a:pPr marL="363538" indent="-363538">
              <a:spcAft>
                <a:spcPts val="1200"/>
              </a:spcAft>
              <a:buFont typeface="Arial" pitchFamily="34" charset="0"/>
              <a:buChar char="•"/>
            </a:pPr>
            <a:r>
              <a:rPr lang="en-CA" sz="2400" dirty="0" smtClean="0"/>
              <a:t>vendors to make untreated seed available</a:t>
            </a:r>
          </a:p>
        </p:txBody>
      </p:sp>
    </p:spTree>
    <p:extLst>
      <p:ext uri="{BB962C8B-B14F-4D97-AF65-F5344CB8AC3E}">
        <p14:creationId xmlns:p14="http://schemas.microsoft.com/office/powerpoint/2010/main" val="606335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400800"/>
            <a:ext cx="2701636" cy="253538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3" y="188641"/>
            <a:ext cx="4481788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23528" y="4509120"/>
            <a:ext cx="8640960" cy="1692771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CA" sz="2600" dirty="0" smtClean="0"/>
              <a:t>The same day, Health Canada’s PMRA concluded there is not sufficient evidence to draw conclusions regarding a link between these colony effects and potential neonicotinoid exposure</a:t>
            </a:r>
            <a:endParaRPr lang="en-CA" sz="2600" dirty="0"/>
          </a:p>
        </p:txBody>
      </p:sp>
      <p:pic>
        <p:nvPicPr>
          <p:cNvPr id="4" name="Content Placeholder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5678336"/>
            <a:ext cx="1371600" cy="1056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335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5678336"/>
            <a:ext cx="1371600" cy="1056756"/>
          </a:xfrm>
          <a:prstGeom prst="rect">
            <a:avLst/>
          </a:prstGeom>
        </p:spPr>
      </p:pic>
      <p:pic>
        <p:nvPicPr>
          <p:cNvPr id="5" name="Content Placeholder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400800"/>
            <a:ext cx="2701636" cy="253538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 l="950" r="1204" b="4171"/>
          <a:stretch>
            <a:fillRect/>
          </a:stretch>
        </p:blipFill>
        <p:spPr bwMode="auto">
          <a:xfrm>
            <a:off x="827584" y="332656"/>
            <a:ext cx="7416824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51520" y="2204864"/>
            <a:ext cx="8568952" cy="3200876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CA" sz="2600" b="1" dirty="0" smtClean="0"/>
              <a:t>In 2014:</a:t>
            </a:r>
          </a:p>
          <a:p>
            <a:pPr marL="450850" indent="-450850">
              <a:spcAft>
                <a:spcPts val="1200"/>
              </a:spcAft>
              <a:buFont typeface="Arial" pitchFamily="34" charset="0"/>
              <a:buChar char="•"/>
            </a:pPr>
            <a:r>
              <a:rPr lang="en-CA" sz="2600" dirty="0" smtClean="0"/>
              <a:t>Bee death incidents during planting in Canada were down 70% from 2014</a:t>
            </a:r>
          </a:p>
          <a:p>
            <a:pPr marL="450850" indent="-450850">
              <a:spcAft>
                <a:spcPts val="1200"/>
              </a:spcAft>
              <a:buFont typeface="Arial" pitchFamily="34" charset="0"/>
              <a:buChar char="•"/>
            </a:pPr>
            <a:r>
              <a:rPr lang="en-CA" sz="2600" dirty="0" smtClean="0"/>
              <a:t>Bee death incidents during planting in Ontario were down 79% from 2014</a:t>
            </a:r>
          </a:p>
          <a:p>
            <a:pPr marL="450850" indent="-450850">
              <a:spcAft>
                <a:spcPts val="1200"/>
              </a:spcAft>
              <a:buFont typeface="Arial" pitchFamily="34" charset="0"/>
              <a:buChar char="•"/>
            </a:pPr>
            <a:r>
              <a:rPr lang="en-CA" sz="2600" dirty="0" smtClean="0"/>
              <a:t>72% of the post planting colony effects were reported by only 3 beekeepers in Ontario</a:t>
            </a:r>
            <a:endParaRPr lang="en-CA" sz="2600" dirty="0"/>
          </a:p>
        </p:txBody>
      </p:sp>
    </p:spTree>
    <p:extLst>
      <p:ext uri="{BB962C8B-B14F-4D97-AF65-F5344CB8AC3E}">
        <p14:creationId xmlns:p14="http://schemas.microsoft.com/office/powerpoint/2010/main" val="606335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5678336"/>
            <a:ext cx="1371600" cy="1056756"/>
          </a:xfrm>
          <a:prstGeom prst="rect">
            <a:avLst/>
          </a:prstGeom>
        </p:spPr>
      </p:pic>
      <p:pic>
        <p:nvPicPr>
          <p:cNvPr id="5" name="Content Placeholder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400800"/>
            <a:ext cx="2701636" cy="25353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11960" y="1052736"/>
            <a:ext cx="4752528" cy="4688656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 wrap="square" rtlCol="0">
            <a:spAutoFit/>
          </a:bodyPr>
          <a:lstStyle/>
          <a:p>
            <a:pPr marL="450850" indent="-450850">
              <a:spcAft>
                <a:spcPts val="1200"/>
              </a:spcAft>
              <a:buFont typeface="Arial" pitchFamily="34" charset="0"/>
              <a:buChar char="•"/>
            </a:pPr>
            <a:r>
              <a:rPr lang="en-CA" sz="2600" dirty="0" smtClean="0"/>
              <a:t>Colony numbers in Canada in 2014  4% higher than in 2013</a:t>
            </a:r>
          </a:p>
          <a:p>
            <a:pPr marL="908050" lvl="1" indent="-450850">
              <a:spcAft>
                <a:spcPts val="1200"/>
              </a:spcAft>
              <a:buFont typeface="Arial" pitchFamily="34" charset="0"/>
              <a:buChar char="•"/>
            </a:pPr>
            <a:r>
              <a:rPr lang="en-CA" sz="2600" dirty="0" smtClean="0"/>
              <a:t>12% higher than 5 years ago</a:t>
            </a:r>
          </a:p>
          <a:p>
            <a:pPr marL="450850" indent="-450850">
              <a:spcAft>
                <a:spcPts val="1200"/>
              </a:spcAft>
              <a:buFont typeface="Arial" pitchFamily="34" charset="0"/>
              <a:buChar char="•"/>
            </a:pPr>
            <a:r>
              <a:rPr lang="en-CA" sz="2600" dirty="0" smtClean="0"/>
              <a:t>Beekeepers in Canada in 2014  3.4% higher than last year</a:t>
            </a:r>
          </a:p>
          <a:p>
            <a:pPr marL="908050" lvl="1" indent="-450850">
              <a:spcAft>
                <a:spcPts val="3600"/>
              </a:spcAft>
              <a:buFont typeface="Arial" pitchFamily="34" charset="0"/>
              <a:buChar char="•"/>
            </a:pPr>
            <a:r>
              <a:rPr lang="en-CA" sz="2600" dirty="0" smtClean="0"/>
              <a:t>18.5% higher than 5 years ago</a:t>
            </a:r>
          </a:p>
          <a:p>
            <a:endParaRPr lang="en-CA" sz="2600" dirty="0" smtClean="0"/>
          </a:p>
        </p:txBody>
      </p:sp>
      <p:pic>
        <p:nvPicPr>
          <p:cNvPr id="4100" name="Picture 4" descr="http://farm4.staticflickr.com/3896/15144741730_e3b72a796d_z.jpg"/>
          <p:cNvPicPr>
            <a:picLocks noChangeAspect="1" noChangeArrowheads="1"/>
          </p:cNvPicPr>
          <p:nvPr/>
        </p:nvPicPr>
        <p:blipFill>
          <a:blip r:embed="rId4" cstate="print"/>
          <a:srcRect l="14174" r="13188"/>
          <a:stretch>
            <a:fillRect/>
          </a:stretch>
        </p:blipFill>
        <p:spPr bwMode="auto">
          <a:xfrm>
            <a:off x="0" y="1124744"/>
            <a:ext cx="4283968" cy="463448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188640"/>
            <a:ext cx="8964488" cy="954107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CA" sz="2800" b="1" dirty="0" smtClean="0"/>
              <a:t>December 9, 2014 Statistics Canada Report on Bees in Canada:</a:t>
            </a:r>
            <a:endParaRPr lang="en-CA" b="1" dirty="0"/>
          </a:p>
        </p:txBody>
      </p:sp>
      <p:pic>
        <p:nvPicPr>
          <p:cNvPr id="7" name="Picture 4" descr="http://farm4.staticflickr.com/3896/15144741730_e3b72a796d_z.jpg"/>
          <p:cNvPicPr>
            <a:picLocks noChangeAspect="1" noChangeArrowheads="1"/>
          </p:cNvPicPr>
          <p:nvPr/>
        </p:nvPicPr>
        <p:blipFill>
          <a:blip r:embed="rId4" cstate="print"/>
          <a:srcRect l="14174" r="13188"/>
          <a:stretch>
            <a:fillRect/>
          </a:stretch>
        </p:blipFill>
        <p:spPr bwMode="auto">
          <a:xfrm>
            <a:off x="0" y="1052736"/>
            <a:ext cx="4283968" cy="46344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06335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5678336"/>
            <a:ext cx="1371600" cy="1056756"/>
          </a:xfrm>
          <a:prstGeom prst="rect">
            <a:avLst/>
          </a:prstGeom>
        </p:spPr>
      </p:pic>
      <p:pic>
        <p:nvPicPr>
          <p:cNvPr id="5" name="Content Placeholder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400800"/>
            <a:ext cx="2701636" cy="25353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73241" y="1102291"/>
            <a:ext cx="4720980" cy="3755868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 wrap="square" rtlCol="0">
            <a:spAutoFit/>
          </a:bodyPr>
          <a:lstStyle/>
          <a:p>
            <a:pPr marL="450850" indent="-450850">
              <a:buFont typeface="Arial" pitchFamily="34" charset="0"/>
              <a:buChar char="•"/>
            </a:pPr>
            <a:r>
              <a:rPr lang="en-CA" sz="2600" dirty="0" smtClean="0"/>
              <a:t>Bee colonies in Ontario in 2014 15.7% higher than in 2013</a:t>
            </a:r>
          </a:p>
          <a:p>
            <a:pPr marL="908050" lvl="1" indent="-450850">
              <a:buFont typeface="Arial" pitchFamily="34" charset="0"/>
              <a:buChar char="•"/>
            </a:pPr>
            <a:r>
              <a:rPr lang="en-CA" sz="2600" dirty="0" smtClean="0"/>
              <a:t>35.7% higher than 5 years ago</a:t>
            </a:r>
          </a:p>
          <a:p>
            <a:pPr marL="450850" indent="-450850">
              <a:buFont typeface="Arial" pitchFamily="34" charset="0"/>
              <a:buChar char="•"/>
            </a:pPr>
            <a:r>
              <a:rPr lang="en-CA" sz="2600" dirty="0" smtClean="0"/>
              <a:t>Beekeepers in Ontario in 2014 3.39% higher than in 2013</a:t>
            </a:r>
          </a:p>
          <a:p>
            <a:pPr marL="908050" lvl="1" indent="-450850">
              <a:buFont typeface="Arial" pitchFamily="34" charset="0"/>
              <a:buChar char="•"/>
            </a:pPr>
            <a:r>
              <a:rPr lang="en-CA" sz="2600" dirty="0" smtClean="0"/>
              <a:t>25.7% higher than 5 years ago</a:t>
            </a:r>
          </a:p>
        </p:txBody>
      </p:sp>
      <p:pic>
        <p:nvPicPr>
          <p:cNvPr id="1026" name="Picture 2" descr="http://media.kimatv.com/images/Bees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7415" y="1115216"/>
            <a:ext cx="4164968" cy="367240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23578" y="598168"/>
            <a:ext cx="8864280" cy="523220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CA" sz="2800" b="1" dirty="0" smtClean="0"/>
              <a:t>Statistics Canada Numbers for Ontario</a:t>
            </a:r>
            <a:endParaRPr lang="en-CA" sz="2800" b="1" dirty="0"/>
          </a:p>
        </p:txBody>
      </p:sp>
    </p:spTree>
    <p:extLst>
      <p:ext uri="{BB962C8B-B14F-4D97-AF65-F5344CB8AC3E}">
        <p14:creationId xmlns:p14="http://schemas.microsoft.com/office/powerpoint/2010/main" val="606335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5678336"/>
            <a:ext cx="1371600" cy="1056756"/>
          </a:xfrm>
          <a:prstGeom prst="rect">
            <a:avLst/>
          </a:prstGeom>
        </p:spPr>
      </p:pic>
      <p:pic>
        <p:nvPicPr>
          <p:cNvPr id="5" name="Content Placeholder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400800"/>
            <a:ext cx="2701636" cy="25353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116632"/>
            <a:ext cx="9144000" cy="2062103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CA" sz="3200" b="1" dirty="0" smtClean="0"/>
              <a:t>Neonicotinoids  Treated Seed and Bee Health </a:t>
            </a:r>
          </a:p>
          <a:p>
            <a:pPr algn="ctr"/>
            <a:r>
              <a:rPr lang="en-CA" sz="3200" b="1" dirty="0" smtClean="0"/>
              <a:t>in Canada</a:t>
            </a:r>
          </a:p>
          <a:p>
            <a:pPr algn="ctr"/>
            <a:endParaRPr lang="en-CA" sz="3200" b="1" dirty="0" smtClean="0"/>
          </a:p>
          <a:p>
            <a:pPr algn="ctr"/>
            <a:endParaRPr lang="en-CA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062364" y="1680642"/>
            <a:ext cx="4067944" cy="3703578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 wrap="square" rtlCol="0">
            <a:spAutoFit/>
          </a:bodyPr>
          <a:lstStyle/>
          <a:p>
            <a:pPr marL="361950" indent="-361950">
              <a:spcAft>
                <a:spcPts val="1600"/>
              </a:spcAft>
            </a:pPr>
            <a:r>
              <a:rPr lang="en-CA" sz="2800" dirty="0" smtClean="0"/>
              <a:t>Contents</a:t>
            </a:r>
          </a:p>
          <a:p>
            <a:pPr marL="361950" indent="-361950">
              <a:spcAft>
                <a:spcPts val="1600"/>
              </a:spcAft>
              <a:buFont typeface="+mj-lt"/>
              <a:buAutoNum type="arabicPeriod"/>
            </a:pPr>
            <a:r>
              <a:rPr lang="en-CA" sz="2800" dirty="0" err="1" smtClean="0"/>
              <a:t>Neonic</a:t>
            </a:r>
            <a:r>
              <a:rPr lang="en-CA" sz="2800" dirty="0" smtClean="0"/>
              <a:t> Use in Canada</a:t>
            </a:r>
          </a:p>
          <a:p>
            <a:pPr marL="361950" indent="-361950">
              <a:spcAft>
                <a:spcPts val="1600"/>
              </a:spcAft>
              <a:buFont typeface="+mj-lt"/>
              <a:buAutoNum type="arabicPeriod"/>
            </a:pPr>
            <a:r>
              <a:rPr lang="en-CA" sz="2800" dirty="0" smtClean="0"/>
              <a:t>Regulation </a:t>
            </a:r>
          </a:p>
          <a:p>
            <a:pPr marL="361950" indent="-361950">
              <a:spcAft>
                <a:spcPts val="1600"/>
              </a:spcAft>
              <a:buFont typeface="+mj-lt"/>
              <a:buAutoNum type="arabicPeriod"/>
            </a:pPr>
            <a:r>
              <a:rPr lang="en-CA" sz="2800" dirty="0" smtClean="0"/>
              <a:t>The Issue</a:t>
            </a:r>
          </a:p>
          <a:p>
            <a:pPr marL="361950" indent="-361950">
              <a:spcAft>
                <a:spcPts val="1600"/>
              </a:spcAft>
              <a:buFont typeface="+mj-lt"/>
              <a:buAutoNum type="arabicPeriod"/>
            </a:pPr>
            <a:r>
              <a:rPr lang="en-CA" sz="2800" dirty="0" smtClean="0"/>
              <a:t>CSTA’s Role</a:t>
            </a:r>
          </a:p>
          <a:p>
            <a:pPr marL="361950" indent="-361950">
              <a:spcAft>
                <a:spcPts val="1600"/>
              </a:spcAft>
              <a:buFont typeface="+mj-lt"/>
              <a:buAutoNum type="arabicPeriod"/>
            </a:pPr>
            <a:r>
              <a:rPr lang="en-CA" sz="2800" dirty="0" smtClean="0"/>
              <a:t>Where we are now</a:t>
            </a:r>
            <a:endParaRPr lang="en-CA" sz="2800" dirty="0"/>
          </a:p>
        </p:txBody>
      </p:sp>
      <p:pic>
        <p:nvPicPr>
          <p:cNvPr id="7" name="Picture 6" descr="Planting Corn in Ontario.jpg"/>
          <p:cNvPicPr>
            <a:picLocks noChangeAspect="1"/>
          </p:cNvPicPr>
          <p:nvPr/>
        </p:nvPicPr>
        <p:blipFill>
          <a:blip r:embed="rId4" cstate="print"/>
          <a:srcRect b="3774"/>
          <a:stretch>
            <a:fillRect/>
          </a:stretch>
        </p:blipFill>
        <p:spPr>
          <a:xfrm>
            <a:off x="0" y="1700808"/>
            <a:ext cx="5088565" cy="3672408"/>
          </a:xfrm>
          <a:prstGeom prst="rect">
            <a:avLst/>
          </a:prstGeom>
          <a:ln w="15875">
            <a:solidFill>
              <a:srgbClr val="00682F"/>
            </a:solidFill>
          </a:ln>
        </p:spPr>
      </p:pic>
    </p:spTree>
    <p:extLst>
      <p:ext uri="{BB962C8B-B14F-4D97-AF65-F5344CB8AC3E}">
        <p14:creationId xmlns:p14="http://schemas.microsoft.com/office/powerpoint/2010/main" val="2185877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photos.newswire.ca/images/download/20141113_C6943_PHOTO_EN_80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3044155" cy="1728192"/>
          </a:xfrm>
          <a:prstGeom prst="rect">
            <a:avLst/>
          </a:prstGeom>
          <a:noFill/>
          <a:ln w="15875">
            <a:solidFill>
              <a:srgbClr val="00682F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3203848" y="260648"/>
            <a:ext cx="5760640" cy="1769715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CA" sz="2600" dirty="0" smtClean="0"/>
              <a:t>Ontario farmer organization formed to  fight back on government regulations that will “strangle” agriculture in Ontario</a:t>
            </a:r>
          </a:p>
          <a:p>
            <a:r>
              <a:rPr lang="en-CA" sz="2600" dirty="0" smtClean="0"/>
              <a:t>Considering its next steps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8045" y="2032831"/>
            <a:ext cx="8784976" cy="4708981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 wrap="square" rtlCol="0">
            <a:spAutoFit/>
          </a:bodyPr>
          <a:lstStyle/>
          <a:p>
            <a:pPr marL="450850" indent="-450850">
              <a:spcAft>
                <a:spcPts val="1200"/>
              </a:spcAft>
              <a:buFont typeface="Arial" pitchFamily="34" charset="0"/>
              <a:buChar char="•"/>
            </a:pPr>
            <a:r>
              <a:rPr lang="en-CA" sz="2600" dirty="0" smtClean="0"/>
              <a:t>Insurance and banking communities expressing concerns about potential impact on their sectors</a:t>
            </a:r>
          </a:p>
          <a:p>
            <a:pPr marL="450850" indent="-450850">
              <a:spcAft>
                <a:spcPts val="1200"/>
              </a:spcAft>
              <a:buFont typeface="Arial" pitchFamily="34" charset="0"/>
              <a:buChar char="•"/>
            </a:pPr>
            <a:r>
              <a:rPr lang="en-CA" sz="2600" dirty="0" smtClean="0"/>
              <a:t>Non-farm media declaring that the government in Ontario has gone too far</a:t>
            </a:r>
          </a:p>
          <a:p>
            <a:pPr marL="450850" indent="-450850">
              <a:spcAft>
                <a:spcPts val="1200"/>
              </a:spcAft>
              <a:buFont typeface="Arial" pitchFamily="34" charset="0"/>
              <a:buChar char="•"/>
            </a:pPr>
            <a:r>
              <a:rPr lang="en-CA" sz="2600" dirty="0" smtClean="0"/>
              <a:t>Value Chain continues to communicate with other provinces</a:t>
            </a:r>
          </a:p>
          <a:p>
            <a:pPr marL="450850" indent="-450850">
              <a:spcAft>
                <a:spcPts val="1200"/>
              </a:spcAft>
              <a:buFont typeface="Arial" pitchFamily="34" charset="0"/>
              <a:buChar char="•"/>
            </a:pPr>
            <a:r>
              <a:rPr lang="en-CA" sz="2600" dirty="0" smtClean="0"/>
              <a:t>CSTA continues to focus on science and to insist that if the government of Ontario moves forward with these regulations, an independent 3</a:t>
            </a:r>
            <a:r>
              <a:rPr lang="en-CA" sz="2600" baseline="30000" dirty="0" smtClean="0"/>
              <a:t>rd</a:t>
            </a:r>
            <a:r>
              <a:rPr lang="en-CA" sz="2600" dirty="0" smtClean="0"/>
              <a:t> party monitors</a:t>
            </a:r>
          </a:p>
          <a:p>
            <a:pPr marL="450850" indent="-450850" algn="ctr">
              <a:spcAft>
                <a:spcPts val="1200"/>
              </a:spcAft>
            </a:pPr>
            <a:r>
              <a:rPr lang="en-CA" sz="2600" b="1" dirty="0" smtClean="0"/>
              <a:t>We need to work to keep federal regulators and other provinces focused on and supportive of science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06335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5678336"/>
            <a:ext cx="1371600" cy="1056756"/>
          </a:xfrm>
          <a:prstGeom prst="rect">
            <a:avLst/>
          </a:prstGeom>
        </p:spPr>
      </p:pic>
      <p:pic>
        <p:nvPicPr>
          <p:cNvPr id="5" name="Content Placeholder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400800"/>
            <a:ext cx="2701636" cy="25353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79712" y="1988840"/>
            <a:ext cx="5184576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 smtClean="0"/>
              <a:t>Canadian Seed Trade Association</a:t>
            </a:r>
          </a:p>
          <a:p>
            <a:r>
              <a:rPr lang="en-CA" sz="2800" dirty="0" smtClean="0"/>
              <a:t>Suite 505 2039 Robertson Road</a:t>
            </a:r>
          </a:p>
          <a:p>
            <a:r>
              <a:rPr lang="en-CA" sz="2800" dirty="0" smtClean="0"/>
              <a:t>Ottawa, Ontario K2H 8R2</a:t>
            </a:r>
          </a:p>
          <a:p>
            <a:r>
              <a:rPr lang="en-CA" sz="2800" dirty="0" smtClean="0">
                <a:hlinkClick r:id="rId4"/>
              </a:rPr>
              <a:t>www.cdnseed.org</a:t>
            </a:r>
            <a:r>
              <a:rPr lang="en-CA" dirty="0" smtClean="0"/>
              <a:t/>
            </a:r>
            <a:br>
              <a:rPr lang="en-CA" dirty="0" smtClean="0"/>
            </a:br>
            <a:endParaRPr lang="en-CA" dirty="0"/>
          </a:p>
        </p:txBody>
      </p:sp>
      <p:pic>
        <p:nvPicPr>
          <p:cNvPr id="7" name="Picture 6" descr="CSTAlogotransparentbkgrd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03848" y="836712"/>
            <a:ext cx="2457088" cy="1228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335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400800"/>
            <a:ext cx="2701636" cy="253538"/>
          </a:xfrm>
          <a:prstGeom prst="rect">
            <a:avLst/>
          </a:prstGeom>
        </p:spPr>
      </p:pic>
      <p:pic>
        <p:nvPicPr>
          <p:cNvPr id="6" name="Picture 5" descr="corn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692696"/>
            <a:ext cx="1224136" cy="1815456"/>
          </a:xfrm>
          <a:prstGeom prst="rect">
            <a:avLst/>
          </a:prstGeom>
          <a:ln w="15875">
            <a:solidFill>
              <a:srgbClr val="00682F"/>
            </a:solidFill>
          </a:ln>
        </p:spPr>
      </p:pic>
      <p:pic>
        <p:nvPicPr>
          <p:cNvPr id="7" name="Picture 6" descr="soy16.jpg"/>
          <p:cNvPicPr>
            <a:picLocks noChangeAspect="1"/>
          </p:cNvPicPr>
          <p:nvPr/>
        </p:nvPicPr>
        <p:blipFill>
          <a:blip r:embed="rId4" cstate="print"/>
          <a:srcRect l="5556" b="16726"/>
          <a:stretch>
            <a:fillRect/>
          </a:stretch>
        </p:blipFill>
        <p:spPr>
          <a:xfrm>
            <a:off x="251520" y="2636912"/>
            <a:ext cx="1224136" cy="1728192"/>
          </a:xfrm>
          <a:prstGeom prst="rect">
            <a:avLst/>
          </a:prstGeom>
          <a:ln w="15875">
            <a:solidFill>
              <a:srgbClr val="00682F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0" y="11663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800" b="1" dirty="0" smtClean="0"/>
              <a:t>Neonicotinoid Treated Seed Use in Canada </a:t>
            </a:r>
            <a:endParaRPr lang="en-CA" sz="2800" b="1" dirty="0"/>
          </a:p>
        </p:txBody>
      </p:sp>
      <p:pic>
        <p:nvPicPr>
          <p:cNvPr id="11266" name="Picture 2" descr="http://upload.wikimedia.org/wikipedia/commons/8/8d/Canola_plan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4509120"/>
            <a:ext cx="1249788" cy="1768180"/>
          </a:xfrm>
          <a:prstGeom prst="rect">
            <a:avLst/>
          </a:prstGeom>
          <a:noFill/>
          <a:ln w="15875">
            <a:solidFill>
              <a:srgbClr val="00682F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1619672" y="692696"/>
            <a:ext cx="6984776" cy="1815882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CA" sz="2800" dirty="0" smtClean="0"/>
              <a:t>Corn</a:t>
            </a:r>
          </a:p>
          <a:p>
            <a:pPr marL="361950" indent="-361950">
              <a:buFont typeface="Arial" pitchFamily="34" charset="0"/>
              <a:buChar char="•"/>
            </a:pPr>
            <a:r>
              <a:rPr lang="en-CA" sz="2800" dirty="0" smtClean="0"/>
              <a:t>3.1 million acres planted</a:t>
            </a:r>
          </a:p>
          <a:p>
            <a:pPr marL="361950" indent="-361950">
              <a:buFont typeface="Arial" pitchFamily="34" charset="0"/>
              <a:buChar char="•"/>
            </a:pPr>
            <a:r>
              <a:rPr lang="en-CA" sz="2800" dirty="0" smtClean="0"/>
              <a:t>95% of the acres are planted with neonicotinoid treated seed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644055" y="2636912"/>
            <a:ext cx="6984776" cy="1815882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CA" sz="2800" dirty="0" smtClean="0"/>
              <a:t>Soybeans</a:t>
            </a:r>
          </a:p>
          <a:p>
            <a:pPr marL="361950" indent="-361950">
              <a:buFont typeface="Arial" pitchFamily="34" charset="0"/>
              <a:buChar char="•"/>
            </a:pPr>
            <a:r>
              <a:rPr lang="en-CA" sz="2800" dirty="0" smtClean="0"/>
              <a:t>5.5 million acres planted</a:t>
            </a:r>
          </a:p>
          <a:p>
            <a:pPr marL="361950" indent="-361950">
              <a:buFont typeface="Arial" pitchFamily="34" charset="0"/>
              <a:buChar char="•"/>
            </a:pPr>
            <a:r>
              <a:rPr lang="en-CA" sz="2800" dirty="0" smtClean="0"/>
              <a:t>60% of the acres are planted with neonicotinoid treated seed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691680" y="4581128"/>
            <a:ext cx="6984776" cy="1815882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CA" sz="2800" dirty="0" smtClean="0"/>
              <a:t>Canola</a:t>
            </a:r>
          </a:p>
          <a:p>
            <a:pPr marL="361950" indent="-361950">
              <a:buFont typeface="Arial" pitchFamily="34" charset="0"/>
              <a:buChar char="•"/>
            </a:pPr>
            <a:r>
              <a:rPr lang="en-CA" sz="2800" dirty="0" smtClean="0"/>
              <a:t>19.9 million acres planted</a:t>
            </a:r>
          </a:p>
          <a:p>
            <a:pPr marL="361950" indent="-361950">
              <a:buFont typeface="Arial" pitchFamily="34" charset="0"/>
              <a:buChar char="•"/>
            </a:pPr>
            <a:r>
              <a:rPr lang="en-CA" sz="2800" dirty="0" smtClean="0"/>
              <a:t>99% of the acres are planted with neonicotinoid treated seed</a:t>
            </a:r>
          </a:p>
        </p:txBody>
      </p:sp>
      <p:pic>
        <p:nvPicPr>
          <p:cNvPr id="4" name="Content Placeholder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5678336"/>
            <a:ext cx="1371600" cy="1056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342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400800"/>
            <a:ext cx="2701636" cy="25353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7504" y="260648"/>
            <a:ext cx="892899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800" b="1" dirty="0" smtClean="0"/>
              <a:t>Regulation in Canada</a:t>
            </a:r>
          </a:p>
          <a:p>
            <a:endParaRPr lang="en-CA" dirty="0"/>
          </a:p>
        </p:txBody>
      </p:sp>
      <p:pic>
        <p:nvPicPr>
          <p:cNvPr id="10242" name="Picture 2" descr="http://www.etechpestcontrol.ca/Page_Images/Health-Canada-Flag-Image.jpg"/>
          <p:cNvPicPr>
            <a:picLocks noChangeAspect="1" noChangeArrowheads="1"/>
          </p:cNvPicPr>
          <p:nvPr/>
        </p:nvPicPr>
        <p:blipFill>
          <a:blip r:embed="rId3" cstate="print"/>
          <a:srcRect t="11630"/>
          <a:stretch>
            <a:fillRect/>
          </a:stretch>
        </p:blipFill>
        <p:spPr bwMode="auto">
          <a:xfrm>
            <a:off x="0" y="692696"/>
            <a:ext cx="2324100" cy="54711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1340768"/>
            <a:ext cx="9144000" cy="4478149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 wrap="square" rtlCol="0">
            <a:spAutoFit/>
          </a:bodyPr>
          <a:lstStyle/>
          <a:p>
            <a:pPr marL="447675" indent="-447675">
              <a:spcAft>
                <a:spcPts val="600"/>
              </a:spcAft>
              <a:buFont typeface="Arial" pitchFamily="34" charset="0"/>
              <a:buChar char="•"/>
            </a:pPr>
            <a:r>
              <a:rPr lang="en-CA" sz="2600" dirty="0" smtClean="0"/>
              <a:t>Pest Management Regulatory Agency of Health Canada has jurisdiction over pest control products in Canada – under </a:t>
            </a:r>
            <a:r>
              <a:rPr lang="en-CA" sz="2600" i="1" dirty="0" smtClean="0"/>
              <a:t>Pest Control Products Act</a:t>
            </a:r>
          </a:p>
          <a:p>
            <a:pPr marL="904875" lvl="1" indent="-447675">
              <a:spcAft>
                <a:spcPts val="600"/>
              </a:spcAft>
              <a:buFont typeface="Calibri" pitchFamily="34" charset="0"/>
              <a:buChar char="-"/>
            </a:pPr>
            <a:r>
              <a:rPr lang="en-CA" sz="2600" dirty="0" smtClean="0"/>
              <a:t>Primary objective </a:t>
            </a:r>
            <a:r>
              <a:rPr lang="en-CA" sz="2600" i="1" dirty="0" smtClean="0"/>
              <a:t>“prevent unacceptable risks to people and the environment from the use of pest control products”. </a:t>
            </a:r>
          </a:p>
          <a:p>
            <a:pPr marL="1362075" lvl="2" indent="-447675">
              <a:spcAft>
                <a:spcPts val="600"/>
              </a:spcAft>
              <a:buSzPct val="50000"/>
              <a:buFont typeface="Wingdings" pitchFamily="2" charset="2"/>
              <a:buChar char="§"/>
            </a:pPr>
            <a:r>
              <a:rPr lang="en-CA" sz="2600" dirty="0" smtClean="0"/>
              <a:t>Pre-Market Review (science-based evaluation) </a:t>
            </a:r>
          </a:p>
          <a:p>
            <a:pPr marL="1362075" lvl="2" indent="-447675">
              <a:spcAft>
                <a:spcPts val="600"/>
              </a:spcAft>
              <a:buSzPct val="50000"/>
              <a:buFont typeface="Wingdings" pitchFamily="2" charset="2"/>
              <a:buChar char="§"/>
            </a:pPr>
            <a:r>
              <a:rPr lang="en-CA" sz="2600" dirty="0" smtClean="0"/>
              <a:t>Post-registration oversight </a:t>
            </a:r>
          </a:p>
          <a:p>
            <a:pPr marL="1362075" lvl="2" indent="-447675">
              <a:spcAft>
                <a:spcPts val="600"/>
              </a:spcAft>
              <a:buSzPct val="50000"/>
              <a:buFont typeface="Wingdings" pitchFamily="2" charset="2"/>
              <a:buChar char="§"/>
            </a:pPr>
            <a:r>
              <a:rPr lang="en-CA" sz="2600" dirty="0" smtClean="0"/>
              <a:t>Compliance, Incident Reporting and Sales Data Reporting </a:t>
            </a:r>
          </a:p>
          <a:p>
            <a:pPr marL="1362075" lvl="2" indent="-447675">
              <a:spcAft>
                <a:spcPts val="600"/>
              </a:spcAft>
              <a:buSzPct val="50000"/>
              <a:buFont typeface="Wingdings" pitchFamily="2" charset="2"/>
              <a:buChar char="§"/>
            </a:pPr>
            <a:r>
              <a:rPr lang="en-CA" sz="2600" dirty="0" smtClean="0"/>
              <a:t>Re-evaluation (scientific re-assessment – 15 year cycle) </a:t>
            </a:r>
            <a:endParaRPr lang="en-CA" sz="2800" dirty="0"/>
          </a:p>
        </p:txBody>
      </p:sp>
      <p:pic>
        <p:nvPicPr>
          <p:cNvPr id="4" name="Content Placeholder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5678336"/>
            <a:ext cx="1371600" cy="1056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005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5678336"/>
            <a:ext cx="1371600" cy="1056756"/>
          </a:xfrm>
          <a:prstGeom prst="rect">
            <a:avLst/>
          </a:prstGeom>
        </p:spPr>
      </p:pic>
      <p:pic>
        <p:nvPicPr>
          <p:cNvPr id="5" name="Content Placeholder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400800"/>
            <a:ext cx="2701636" cy="25353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9512" y="476672"/>
            <a:ext cx="8856984" cy="4893647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 wrap="square" rtlCol="0">
            <a:spAutoFit/>
          </a:bodyPr>
          <a:lstStyle/>
          <a:p>
            <a:pPr marL="361950" indent="-361950">
              <a:spcAft>
                <a:spcPts val="600"/>
              </a:spcAft>
              <a:buFont typeface="Arial" pitchFamily="34" charset="0"/>
              <a:buChar char="•"/>
            </a:pPr>
            <a:r>
              <a:rPr lang="en-CA" sz="2600" dirty="0" smtClean="0"/>
              <a:t>15 year re-evaluation launched in 2012 </a:t>
            </a:r>
          </a:p>
          <a:p>
            <a:pPr marL="361950" indent="-361950">
              <a:spcAft>
                <a:spcPts val="1200"/>
              </a:spcAft>
              <a:buFont typeface="Arial" pitchFamily="34" charset="0"/>
              <a:buChar char="•"/>
            </a:pPr>
            <a:r>
              <a:rPr lang="en-CA" sz="2600" b="1" dirty="0" smtClean="0"/>
              <a:t>Re-evaluation includes: </a:t>
            </a:r>
          </a:p>
          <a:p>
            <a:pPr marL="819150" lvl="1" indent="-361950">
              <a:spcAft>
                <a:spcPts val="1200"/>
              </a:spcAft>
              <a:buFont typeface="Calibri" pitchFamily="34" charset="0"/>
              <a:buChar char="-"/>
            </a:pPr>
            <a:r>
              <a:rPr lang="en-CA" sz="2600" dirty="0" err="1" smtClean="0"/>
              <a:t>Thiamethoxam</a:t>
            </a:r>
            <a:r>
              <a:rPr lang="en-CA" sz="2600" dirty="0" smtClean="0"/>
              <a:t>, </a:t>
            </a:r>
            <a:r>
              <a:rPr lang="en-CA" sz="2600" dirty="0" err="1" smtClean="0"/>
              <a:t>clothianidin</a:t>
            </a:r>
            <a:r>
              <a:rPr lang="en-CA" sz="2600" dirty="0" smtClean="0"/>
              <a:t> and </a:t>
            </a:r>
            <a:r>
              <a:rPr lang="en-CA" sz="2600" dirty="0" err="1" smtClean="0"/>
              <a:t>imidacloprid</a:t>
            </a:r>
            <a:r>
              <a:rPr lang="en-CA" sz="2600" dirty="0" smtClean="0"/>
              <a:t> </a:t>
            </a:r>
          </a:p>
          <a:p>
            <a:pPr marL="819150" lvl="1" indent="-361950">
              <a:spcAft>
                <a:spcPts val="1200"/>
              </a:spcAft>
              <a:buFont typeface="Calibri" pitchFamily="34" charset="0"/>
              <a:buChar char="-"/>
            </a:pPr>
            <a:r>
              <a:rPr lang="en-CA" sz="2600" dirty="0" smtClean="0"/>
              <a:t>All uses and application methods (e.g. soil, foliar, seed treatment) </a:t>
            </a:r>
          </a:p>
          <a:p>
            <a:pPr marL="819150" lvl="1" indent="-361950">
              <a:spcAft>
                <a:spcPts val="1200"/>
              </a:spcAft>
              <a:buFont typeface="Calibri" pitchFamily="34" charset="0"/>
              <a:buChar char="-"/>
            </a:pPr>
            <a:r>
              <a:rPr lang="en-CA" sz="2600" dirty="0" smtClean="0"/>
              <a:t>Acute exposures (includes treated corn/soy seed) </a:t>
            </a:r>
          </a:p>
          <a:p>
            <a:pPr marL="819150" lvl="1" indent="-361950">
              <a:spcAft>
                <a:spcPts val="1200"/>
              </a:spcAft>
              <a:buFont typeface="Calibri" pitchFamily="34" charset="0"/>
              <a:buChar char="-"/>
            </a:pPr>
            <a:r>
              <a:rPr lang="en-CA" sz="2600" dirty="0" smtClean="0"/>
              <a:t>Potential for sub-lethal / chronic effects from longer term exposure</a:t>
            </a:r>
          </a:p>
          <a:p>
            <a:pPr marL="361950" indent="-361950">
              <a:spcAft>
                <a:spcPts val="600"/>
              </a:spcAft>
              <a:buFont typeface="Arial" pitchFamily="34" charset="0"/>
              <a:buChar char="•"/>
            </a:pPr>
            <a:r>
              <a:rPr lang="en-CA" sz="2600" dirty="0" smtClean="0"/>
              <a:t>Re-evaluation to be completed in 2017 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87773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400800"/>
            <a:ext cx="2701636" cy="25353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7504" y="260648"/>
            <a:ext cx="8856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800" b="1" dirty="0" smtClean="0"/>
              <a:t>The Issue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635896" y="764704"/>
            <a:ext cx="5256584" cy="3046988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 wrap="square" rtlCol="0">
            <a:spAutoFit/>
          </a:bodyPr>
          <a:lstStyle/>
          <a:p>
            <a:pPr marL="542925" indent="-457200">
              <a:spcAft>
                <a:spcPts val="600"/>
              </a:spcAft>
              <a:buFont typeface="Arial" pitchFamily="34" charset="0"/>
              <a:buChar char="•"/>
            </a:pPr>
            <a:r>
              <a:rPr lang="en-CA" sz="2600" dirty="0" smtClean="0"/>
              <a:t>2012 high number of bee deaths reported after spring planting</a:t>
            </a:r>
          </a:p>
          <a:p>
            <a:pPr marL="542925" indent="-457200">
              <a:spcAft>
                <a:spcPts val="600"/>
              </a:spcAft>
              <a:buFont typeface="Arial" pitchFamily="34" charset="0"/>
              <a:buChar char="•"/>
            </a:pPr>
            <a:r>
              <a:rPr lang="en-CA" sz="2600" dirty="0" smtClean="0"/>
              <a:t>&gt;5000 hives in corn growing areas of Ontario (some in Québec)</a:t>
            </a:r>
          </a:p>
          <a:p>
            <a:pPr marL="542925" indent="-457200">
              <a:spcAft>
                <a:spcPts val="600"/>
              </a:spcAft>
              <a:buFont typeface="Arial" pitchFamily="34" charset="0"/>
              <a:buChar char="•"/>
            </a:pPr>
            <a:r>
              <a:rPr lang="en-CA" sz="2600" dirty="0" smtClean="0"/>
              <a:t>Attributed to dust generated during planting 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1520" y="3810000"/>
            <a:ext cx="8640960" cy="2697926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 wrap="square" rtlCol="0">
            <a:spAutoFit/>
          </a:bodyPr>
          <a:lstStyle/>
          <a:p>
            <a:pPr marL="361950" indent="-361950">
              <a:spcAft>
                <a:spcPts val="1200"/>
              </a:spcAft>
              <a:buFont typeface="Arial" pitchFamily="34" charset="0"/>
              <a:buChar char="•"/>
            </a:pPr>
            <a:r>
              <a:rPr lang="en-CA" sz="2600" dirty="0" smtClean="0"/>
              <a:t>2013 PMRA updated re-evaluation to focus on risks to pollinators and value of the product</a:t>
            </a:r>
          </a:p>
          <a:p>
            <a:pPr marL="361950" indent="-361950">
              <a:buFont typeface="Arial" pitchFamily="34" charset="0"/>
              <a:buChar char="•"/>
            </a:pPr>
            <a:r>
              <a:rPr lang="en-CA" sz="2600" dirty="0" smtClean="0"/>
              <a:t>Issued Notice of Intent establishing measures during           re-evaluation</a:t>
            </a:r>
          </a:p>
          <a:p>
            <a:pPr marL="361950" indent="-361950">
              <a:buFont typeface="Arial" pitchFamily="34" charset="0"/>
              <a:buChar char="•"/>
            </a:pPr>
            <a:r>
              <a:rPr lang="en-CA" sz="2600" dirty="0" smtClean="0"/>
              <a:t>Preliminary Pollinator Risk Assessment to be completed in 2015</a:t>
            </a:r>
            <a:endParaRPr lang="en-CA" sz="2600" dirty="0"/>
          </a:p>
        </p:txBody>
      </p:sp>
      <p:pic>
        <p:nvPicPr>
          <p:cNvPr id="11" name="Picture 2" descr="http://www.gocorn.net/v2006/Images/magh122000pg14pic2.jpg"/>
          <p:cNvPicPr>
            <a:picLocks noChangeAspect="1" noChangeArrowheads="1"/>
          </p:cNvPicPr>
          <p:nvPr/>
        </p:nvPicPr>
        <p:blipFill>
          <a:blip r:embed="rId3" cstate="print"/>
          <a:srcRect l="28533" r="14147"/>
          <a:stretch>
            <a:fillRect/>
          </a:stretch>
        </p:blipFill>
        <p:spPr bwMode="auto">
          <a:xfrm>
            <a:off x="251520" y="764704"/>
            <a:ext cx="3488154" cy="3096344"/>
          </a:xfrm>
          <a:prstGeom prst="rect">
            <a:avLst/>
          </a:prstGeom>
          <a:noFill/>
          <a:ln w="15875">
            <a:solidFill>
              <a:srgbClr val="00682F"/>
            </a:solidFill>
          </a:ln>
        </p:spPr>
      </p:pic>
    </p:spTree>
    <p:extLst>
      <p:ext uri="{BB962C8B-B14F-4D97-AF65-F5344CB8AC3E}">
        <p14:creationId xmlns:p14="http://schemas.microsoft.com/office/powerpoint/2010/main" val="3526538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400800"/>
            <a:ext cx="2701636" cy="25353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1520" y="260648"/>
            <a:ext cx="8568952" cy="5709255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CA" sz="2600" b="1" dirty="0" smtClean="0"/>
              <a:t>PMRA August 2013 Notice of Intent</a:t>
            </a:r>
          </a:p>
          <a:p>
            <a:pPr marL="450850" indent="-450850">
              <a:spcAft>
                <a:spcPts val="600"/>
              </a:spcAft>
              <a:buFont typeface="Arial" pitchFamily="34" charset="0"/>
              <a:buChar char="•"/>
            </a:pPr>
            <a:r>
              <a:rPr lang="en-CA" sz="2600" dirty="0" smtClean="0"/>
              <a:t>Generated over 16,000 responses across Canada</a:t>
            </a:r>
          </a:p>
          <a:p>
            <a:pPr marL="450850" indent="-450850">
              <a:spcAft>
                <a:spcPts val="600"/>
              </a:spcAft>
              <a:buFont typeface="Arial" pitchFamily="34" charset="0"/>
              <a:buChar char="•"/>
            </a:pPr>
            <a:r>
              <a:rPr lang="en-CA" sz="2600" dirty="0" smtClean="0"/>
              <a:t>Concluded:  “Current agricultural practices related to the use of neonicotinoid treated corn and soybean seed are not sustainable”.</a:t>
            </a:r>
          </a:p>
          <a:p>
            <a:pPr marL="450850" indent="-450850">
              <a:spcAft>
                <a:spcPts val="600"/>
              </a:spcAft>
              <a:buFont typeface="Arial" pitchFamily="34" charset="0"/>
              <a:buChar char="•"/>
            </a:pPr>
            <a:r>
              <a:rPr lang="en-CA" sz="2600" dirty="0" smtClean="0"/>
              <a:t>Mandated:</a:t>
            </a:r>
          </a:p>
          <a:p>
            <a:pPr marL="908050" lvl="1" indent="-450850">
              <a:spcAft>
                <a:spcPts val="600"/>
              </a:spcAft>
              <a:buFont typeface="Calibri" pitchFamily="34" charset="0"/>
              <a:buChar char="-"/>
            </a:pPr>
            <a:r>
              <a:rPr lang="en-CA" sz="2600" dirty="0" smtClean="0"/>
              <a:t>the use of safer dust-reducing seed flow lubricants;</a:t>
            </a:r>
          </a:p>
          <a:p>
            <a:pPr marL="908050" lvl="1" indent="-450850">
              <a:spcAft>
                <a:spcPts val="600"/>
              </a:spcAft>
              <a:buFont typeface="Calibri" pitchFamily="34" charset="0"/>
              <a:buChar char="-"/>
            </a:pPr>
            <a:r>
              <a:rPr lang="en-CA" sz="2600" dirty="0" smtClean="0"/>
              <a:t>adherence to safer seed planting practices;</a:t>
            </a:r>
          </a:p>
          <a:p>
            <a:pPr marL="908050" lvl="1" indent="-450850">
              <a:spcAft>
                <a:spcPts val="600"/>
              </a:spcAft>
              <a:buFont typeface="Calibri" pitchFamily="34" charset="0"/>
              <a:buChar char="-"/>
            </a:pPr>
            <a:r>
              <a:rPr lang="en-CA" sz="2600" dirty="0" smtClean="0"/>
              <a:t>new pesticide and seed package labels with enhanced warnings</a:t>
            </a:r>
          </a:p>
          <a:p>
            <a:pPr marL="908050" lvl="1" indent="-450850">
              <a:spcAft>
                <a:spcPts val="600"/>
              </a:spcAft>
              <a:buFont typeface="Calibri" pitchFamily="34" charset="0"/>
              <a:buChar char="-"/>
            </a:pPr>
            <a:r>
              <a:rPr lang="en-CA" sz="2600" dirty="0" smtClean="0"/>
              <a:t>updated value information be provided to support the continued need for neonicotinoid treatment</a:t>
            </a:r>
          </a:p>
          <a:p>
            <a:endParaRPr lang="en-CA" dirty="0"/>
          </a:p>
        </p:txBody>
      </p:sp>
      <p:pic>
        <p:nvPicPr>
          <p:cNvPr id="4" name="Content Placeholder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5678336"/>
            <a:ext cx="1371600" cy="1056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375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400800"/>
            <a:ext cx="2701636" cy="25353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9512" y="260648"/>
            <a:ext cx="8964488" cy="6063198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CA" sz="2600" b="1" dirty="0" smtClean="0"/>
              <a:t>July, 2013 Seed Applied Insecticide and Pollinator Health Value Chain Coalition formed </a:t>
            </a:r>
            <a:r>
              <a:rPr lang="en-CA" sz="2600" dirty="0" smtClean="0"/>
              <a:t>- Facilitated by CSTA </a:t>
            </a:r>
          </a:p>
          <a:p>
            <a:pPr marL="450850" indent="-276225">
              <a:spcAft>
                <a:spcPts val="600"/>
              </a:spcAft>
              <a:buFont typeface="Arial" pitchFamily="34" charset="0"/>
              <a:buChar char="•"/>
            </a:pPr>
            <a:r>
              <a:rPr lang="en-CA" sz="2600" dirty="0" smtClean="0"/>
              <a:t>Grower groups from across Canada</a:t>
            </a:r>
          </a:p>
          <a:p>
            <a:pPr marL="450850" indent="-276225">
              <a:spcAft>
                <a:spcPts val="600"/>
              </a:spcAft>
              <a:buFont typeface="Arial" pitchFamily="34" charset="0"/>
              <a:buChar char="•"/>
            </a:pPr>
            <a:r>
              <a:rPr lang="en-CA" sz="2600" dirty="0" smtClean="0"/>
              <a:t>Technology developers</a:t>
            </a:r>
          </a:p>
          <a:p>
            <a:pPr marL="450850" indent="-276225">
              <a:spcAft>
                <a:spcPts val="600"/>
              </a:spcAft>
              <a:buFont typeface="Arial" pitchFamily="34" charset="0"/>
              <a:buChar char="•"/>
            </a:pPr>
            <a:r>
              <a:rPr lang="en-CA" sz="2600" dirty="0" smtClean="0"/>
              <a:t>Applicators</a:t>
            </a:r>
          </a:p>
          <a:p>
            <a:pPr marL="450850" indent="-276225">
              <a:spcAft>
                <a:spcPts val="600"/>
              </a:spcAft>
              <a:buFont typeface="Arial" pitchFamily="34" charset="0"/>
              <a:buChar char="•"/>
            </a:pPr>
            <a:r>
              <a:rPr lang="en-CA" sz="2600" dirty="0" smtClean="0"/>
              <a:t>Seed Trade</a:t>
            </a:r>
          </a:p>
          <a:p>
            <a:pPr>
              <a:spcAft>
                <a:spcPts val="600"/>
              </a:spcAft>
            </a:pPr>
            <a:r>
              <a:rPr lang="en-CA" sz="2600" dirty="0" smtClean="0"/>
              <a:t>5 key commitments</a:t>
            </a:r>
          </a:p>
          <a:p>
            <a:pPr marL="801688" indent="-538163">
              <a:spcAft>
                <a:spcPts val="600"/>
              </a:spcAft>
              <a:buFont typeface="+mj-lt"/>
              <a:buAutoNum type="arabicPeriod"/>
            </a:pPr>
            <a:r>
              <a:rPr lang="en-CA" sz="2600" dirty="0" smtClean="0"/>
              <a:t>Development and promotion of Best Management Practises</a:t>
            </a:r>
          </a:p>
          <a:p>
            <a:pPr marL="801688" indent="-538163">
              <a:spcAft>
                <a:spcPts val="600"/>
              </a:spcAft>
              <a:buFont typeface="+mj-lt"/>
              <a:buAutoNum type="arabicPeriod"/>
            </a:pPr>
            <a:r>
              <a:rPr lang="en-CA" sz="2600" dirty="0" smtClean="0"/>
              <a:t>Additional labelling</a:t>
            </a:r>
          </a:p>
          <a:p>
            <a:pPr marL="801688" indent="-538163">
              <a:spcAft>
                <a:spcPts val="600"/>
              </a:spcAft>
              <a:buFont typeface="+mj-lt"/>
              <a:buAutoNum type="arabicPeriod"/>
            </a:pPr>
            <a:r>
              <a:rPr lang="en-CA" sz="2600" dirty="0" smtClean="0"/>
              <a:t>Improved technology for dust mitigation</a:t>
            </a:r>
          </a:p>
          <a:p>
            <a:pPr marL="801688" indent="-538163">
              <a:spcAft>
                <a:spcPts val="600"/>
              </a:spcAft>
              <a:buFont typeface="+mj-lt"/>
              <a:buAutoNum type="arabicPeriod"/>
            </a:pPr>
            <a:r>
              <a:rPr lang="en-CA" sz="2600" dirty="0" smtClean="0"/>
              <a:t>Lifecycle stewardship of seed treatments and treated seed</a:t>
            </a:r>
          </a:p>
          <a:p>
            <a:pPr marL="801688" indent="-538163">
              <a:spcAft>
                <a:spcPts val="600"/>
              </a:spcAft>
              <a:buFont typeface="+mj-lt"/>
              <a:buAutoNum type="arabicPeriod"/>
            </a:pPr>
            <a:r>
              <a:rPr lang="en-CA" sz="2600" dirty="0" smtClean="0"/>
              <a:t>Choice for farmers</a:t>
            </a:r>
            <a:endParaRPr lang="en-CA" dirty="0"/>
          </a:p>
        </p:txBody>
      </p:sp>
      <p:pic>
        <p:nvPicPr>
          <p:cNvPr id="4" name="Content Placeholder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5678336"/>
            <a:ext cx="1371600" cy="1056756"/>
          </a:xfrm>
          <a:prstGeom prst="rect">
            <a:avLst/>
          </a:prstGeom>
        </p:spPr>
      </p:pic>
      <p:pic>
        <p:nvPicPr>
          <p:cNvPr id="10" name="Picture 9" descr="planting cor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6056" y="1628800"/>
            <a:ext cx="3420887" cy="1656184"/>
          </a:xfrm>
          <a:prstGeom prst="rect">
            <a:avLst/>
          </a:prstGeom>
          <a:ln w="15875">
            <a:solidFill>
              <a:srgbClr val="00682F"/>
            </a:solidFill>
          </a:ln>
        </p:spPr>
      </p:pic>
    </p:spTree>
    <p:extLst>
      <p:ext uri="{BB962C8B-B14F-4D97-AF65-F5344CB8AC3E}">
        <p14:creationId xmlns:p14="http://schemas.microsoft.com/office/powerpoint/2010/main" val="2000845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400800"/>
            <a:ext cx="2701636" cy="25353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9512" y="188640"/>
            <a:ext cx="8784976" cy="6232475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CA" sz="2600" b="1" dirty="0" smtClean="0"/>
              <a:t>Coalition</a:t>
            </a:r>
          </a:p>
          <a:p>
            <a:pPr marL="363538" indent="-363538">
              <a:spcAft>
                <a:spcPts val="600"/>
              </a:spcAft>
              <a:buFont typeface="Arial" pitchFamily="34" charset="0"/>
              <a:buChar char="•"/>
            </a:pPr>
            <a:r>
              <a:rPr lang="en-CA" sz="2600" dirty="0" smtClean="0"/>
              <a:t>Communicated with federal and provincial Ministers of Agriculture and the Environment</a:t>
            </a:r>
          </a:p>
          <a:p>
            <a:pPr marL="363538" indent="-363538">
              <a:spcAft>
                <a:spcPts val="600"/>
              </a:spcAft>
              <a:buFont typeface="Arial" pitchFamily="34" charset="0"/>
              <a:buChar char="•"/>
            </a:pPr>
            <a:r>
              <a:rPr lang="en-CA" sz="2600" dirty="0" smtClean="0"/>
              <a:t>Intense promotion, education, training on BMPs</a:t>
            </a:r>
          </a:p>
          <a:p>
            <a:pPr marL="363538" indent="-363538">
              <a:spcAft>
                <a:spcPts val="600"/>
              </a:spcAft>
              <a:buFont typeface="Arial" pitchFamily="34" charset="0"/>
              <a:buChar char="•"/>
            </a:pPr>
            <a:r>
              <a:rPr lang="en-CA" sz="2600" dirty="0" smtClean="0"/>
              <a:t>CSTA became the liaison between the PMRA and the seed sector</a:t>
            </a:r>
          </a:p>
          <a:p>
            <a:pPr marL="820738" lvl="1" indent="-363538">
              <a:spcAft>
                <a:spcPts val="600"/>
              </a:spcAft>
              <a:buFont typeface="Calibri" pitchFamily="34" charset="0"/>
              <a:buChar char="-"/>
            </a:pPr>
            <a:r>
              <a:rPr lang="en-CA" sz="2600" dirty="0" smtClean="0"/>
              <a:t>Additional labelling </a:t>
            </a:r>
          </a:p>
          <a:p>
            <a:pPr marL="820738" lvl="1" indent="-363538">
              <a:spcAft>
                <a:spcPts val="600"/>
              </a:spcAft>
              <a:buFont typeface="Calibri" pitchFamily="34" charset="0"/>
              <a:buChar char="-"/>
            </a:pPr>
            <a:r>
              <a:rPr lang="en-CA" sz="2600" dirty="0" smtClean="0"/>
              <a:t>All seed companies sold Fluency Agent</a:t>
            </a:r>
          </a:p>
          <a:p>
            <a:pPr marL="1277938" lvl="2" indent="-363538">
              <a:spcAft>
                <a:spcPts val="600"/>
              </a:spcAft>
              <a:buSzPct val="75000"/>
              <a:buFont typeface="Wingdings" pitchFamily="2" charset="2"/>
              <a:buChar char="§"/>
            </a:pPr>
            <a:r>
              <a:rPr lang="en-CA" sz="2600" dirty="0" smtClean="0"/>
              <a:t>Growers purchased enough Fluency Agent to cover all corn and soybean acres</a:t>
            </a:r>
          </a:p>
          <a:p>
            <a:pPr marL="820738" lvl="1" indent="-363538">
              <a:spcAft>
                <a:spcPts val="600"/>
              </a:spcAft>
              <a:buFont typeface="Calibri" pitchFamily="34" charset="0"/>
              <a:buChar char="-"/>
            </a:pPr>
            <a:r>
              <a:rPr lang="en-CA" sz="2600" dirty="0" smtClean="0"/>
              <a:t>More seed and treated seed options in a wider range of maturity zones</a:t>
            </a:r>
          </a:p>
          <a:p>
            <a:pPr marL="1277938" lvl="2" indent="-363538">
              <a:spcAft>
                <a:spcPts val="600"/>
              </a:spcAft>
              <a:buSzPct val="75000"/>
              <a:buFont typeface="Wingdings" pitchFamily="2" charset="2"/>
              <a:buChar char="§"/>
            </a:pPr>
            <a:r>
              <a:rPr lang="en-CA" sz="2600" dirty="0" err="1" smtClean="0"/>
              <a:t>Neonic</a:t>
            </a:r>
            <a:r>
              <a:rPr lang="en-CA" sz="2600" dirty="0" smtClean="0"/>
              <a:t> treated seed; fungicide only treated seed; bare seed</a:t>
            </a:r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606335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SS Template FIN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CSS Template FINAL</Template>
  <TotalTime>509</TotalTime>
  <Words>875</Words>
  <Application>Microsoft Office PowerPoint</Application>
  <PresentationFormat>On-screen Show (4:3)</PresentationFormat>
  <Paragraphs>117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CSS Template FINAL</vt:lpstr>
      <vt:lpstr>Neonicotinoid Treated Seed and  Bee Health  in Canada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Neonicotinoid Treated Seed and Bee Health  in Canada</dc:title>
  <dc:creator>Patty</dc:creator>
  <cp:lastModifiedBy>Tera Fair</cp:lastModifiedBy>
  <cp:revision>44</cp:revision>
  <dcterms:created xsi:type="dcterms:W3CDTF">2014-11-28T21:25:32Z</dcterms:created>
  <dcterms:modified xsi:type="dcterms:W3CDTF">2015-01-15T20:28:49Z</dcterms:modified>
</cp:coreProperties>
</file>