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96" r:id="rId4"/>
    <p:sldId id="292" r:id="rId5"/>
    <p:sldId id="270" r:id="rId6"/>
    <p:sldId id="297" r:id="rId7"/>
    <p:sldId id="299" r:id="rId8"/>
    <p:sldId id="300" r:id="rId9"/>
    <p:sldId id="306" r:id="rId10"/>
    <p:sldId id="293" r:id="rId11"/>
    <p:sldId id="307" r:id="rId12"/>
    <p:sldId id="295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 varScale="1">
        <p:scale>
          <a:sx n="77" d="100"/>
          <a:sy n="77" d="100"/>
        </p:scale>
        <p:origin x="-1167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ABF5-16F6-4B39-A4B2-B954B968369E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7E9E1-8CE1-4926-9A60-EE5CC28C3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3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3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Partnership with CLI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6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7E9E1-8CE1-4926-9A60-EE5CC28C3F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638800"/>
            <a:ext cx="2895600" cy="10010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581352"/>
            <a:ext cx="2590800" cy="895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2925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95560" y="28956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10200"/>
            <a:ext cx="1219200" cy="73907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BA9A-9CAC-476C-8E05-1264A324A1D5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343BA9A-9CAC-476C-8E05-1264A324A1D5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4A613B8-BBCC-46E1-8239-FFEDEF91FA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Breeding innovation Communications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1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5562600"/>
            <a:ext cx="3200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b="1" dirty="0"/>
              <a:t>Plant Breeding Media </a:t>
            </a:r>
            <a:r>
              <a:rPr lang="en-US" sz="3600" b="1" dirty="0" smtClean="0"/>
              <a:t>Tour / Video </a:t>
            </a:r>
            <a:r>
              <a:rPr lang="en-US" sz="3600" b="1" dirty="0"/>
              <a:t>Series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First one planned for Aug. 17 &amp; 18 in CA</a:t>
            </a:r>
            <a:endParaRPr lang="en-US" sz="1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Hosts: ASTA, NGB, CSA, UC Davis</a:t>
            </a:r>
            <a:endParaRPr lang="en-US" sz="112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Tour Stops: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1200" dirty="0" err="1" smtClean="0"/>
              <a:t>HM.Clause</a:t>
            </a:r>
            <a:r>
              <a:rPr lang="en-US" sz="11200" dirty="0"/>
              <a:t> </a:t>
            </a:r>
            <a:r>
              <a:rPr lang="en-US" sz="11200" dirty="0" smtClean="0"/>
              <a:t>– field day and briefing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1200" dirty="0" err="1" smtClean="0"/>
              <a:t>Seminis</a:t>
            </a:r>
            <a:r>
              <a:rPr lang="en-US" sz="11200" dirty="0" smtClean="0"/>
              <a:t> – field day and briefing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UC Davis  -- Seed Biotech Center, greenhouse, farm</a:t>
            </a:r>
            <a:endParaRPr lang="en-US" sz="112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1200" dirty="0" smtClean="0"/>
              <a:t>Additional tours to be planned for Midwest, Northeast…partner with Universities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200" b="1" dirty="0"/>
              <a:t> </a:t>
            </a:r>
            <a:endParaRPr lang="en-US" sz="62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9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Cornerstone </a:t>
            </a:r>
            <a:r>
              <a:rPr lang="en-US" sz="3600" b="1" dirty="0"/>
              <a:t>Animated </a:t>
            </a:r>
            <a:r>
              <a:rPr lang="en-US" sz="3600" b="1" dirty="0" smtClean="0"/>
              <a:t>Video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Story of plant breeding evolution and what’s on the horizon (including tools like gene editing)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5334000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66970"/>
            <a:ext cx="6477000" cy="399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64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95600" y="5334000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What’s Next?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en-US" sz="5100" dirty="0" smtClean="0"/>
              <a:t>Third-Party Spokesperson Network </a:t>
            </a:r>
          </a:p>
          <a:p>
            <a:pPr lvl="1">
              <a:spcBef>
                <a:spcPts val="0"/>
              </a:spcBef>
            </a:pPr>
            <a:r>
              <a:rPr lang="en-US" sz="4400" dirty="0" smtClean="0"/>
              <a:t>Farmers, nutritionists, scientists to help carry the message </a:t>
            </a:r>
          </a:p>
          <a:p>
            <a:pPr lvl="1">
              <a:spcBef>
                <a:spcPts val="0"/>
              </a:spcBef>
            </a:pPr>
            <a:r>
              <a:rPr lang="en-US" sz="4400" dirty="0" smtClean="0"/>
              <a:t>Train on messages; identify engagement opportunities to reach outside the industry (online and speaking/events) </a:t>
            </a:r>
          </a:p>
          <a:p>
            <a:pPr>
              <a:spcBef>
                <a:spcPts val="0"/>
              </a:spcBef>
            </a:pPr>
            <a:r>
              <a:rPr lang="en-US" sz="5100" dirty="0" smtClean="0"/>
              <a:t>Continued collateral development</a:t>
            </a:r>
          </a:p>
          <a:p>
            <a:pPr lvl="1">
              <a:spcBef>
                <a:spcPts val="0"/>
              </a:spcBef>
            </a:pPr>
            <a:r>
              <a:rPr lang="en-US" sz="4400" dirty="0" smtClean="0"/>
              <a:t>Infographics</a:t>
            </a:r>
            <a:endParaRPr lang="en-US" sz="4400" dirty="0"/>
          </a:p>
          <a:p>
            <a:pPr lvl="1">
              <a:spcBef>
                <a:spcPts val="0"/>
              </a:spcBef>
            </a:pPr>
            <a:r>
              <a:rPr lang="en-US" sz="4400" dirty="0" smtClean="0"/>
              <a:t>Additional videos </a:t>
            </a:r>
          </a:p>
          <a:p>
            <a:pPr lvl="1">
              <a:spcBef>
                <a:spcPts val="0"/>
              </a:spcBef>
            </a:pPr>
            <a:r>
              <a:rPr lang="en-US" sz="4400" dirty="0" smtClean="0"/>
              <a:t>Blog content </a:t>
            </a:r>
            <a:endParaRPr lang="en-US" sz="4400" dirty="0"/>
          </a:p>
          <a:p>
            <a:pPr>
              <a:spcBef>
                <a:spcPts val="0"/>
              </a:spcBef>
            </a:pPr>
            <a:r>
              <a:rPr lang="en-US" sz="5100" dirty="0" smtClean="0"/>
              <a:t>Continued collaboration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100" dirty="0" smtClean="0"/>
              <a:t>  with value chain</a:t>
            </a:r>
          </a:p>
          <a:p>
            <a:pPr>
              <a:spcBef>
                <a:spcPts val="0"/>
              </a:spcBef>
            </a:pPr>
            <a:r>
              <a:rPr lang="en-US" sz="5100" dirty="0" smtClean="0"/>
              <a:t>Continued collaboration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100" dirty="0"/>
              <a:t> </a:t>
            </a:r>
            <a:r>
              <a:rPr lang="en-US" sz="5100" dirty="0" smtClean="0"/>
              <a:t>  at international level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http://webmarketingaz.com/wp-content/uploads/2016/09/Roadmap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389" y="3352800"/>
            <a:ext cx="3852652" cy="3328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59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Questions &amp; Answers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9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Message Testing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2" y="1521767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Focus Groups: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Consumer Influencers 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Looking at: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Plant breeding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G</a:t>
            </a:r>
            <a:r>
              <a:rPr lang="en-US" dirty="0" smtClean="0"/>
              <a:t>ene editing 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33767" y="3944230"/>
            <a:ext cx="424702" cy="518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1791029" y="3990530"/>
            <a:ext cx="509776" cy="5167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88" y="3944230"/>
            <a:ext cx="438077" cy="5374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91002" y="1521767"/>
            <a:ext cx="343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“The jury is still out.”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1992921"/>
            <a:ext cx="449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1"/>
                </a:solidFill>
              </a:rPr>
              <a:t>Consumers want to know seeds are safe for them and safe for the environment. 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2934661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Put it in the context of real-life benefits – for farmers, consumers and the environment.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91000" y="3858267"/>
            <a:ext cx="456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Show safe history of use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4227599"/>
            <a:ext cx="4561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1"/>
                </a:solidFill>
              </a:rPr>
              <a:t>Who do they trust? 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       -Scientists</a:t>
            </a:r>
          </a:p>
          <a:p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   -Farmers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5542455"/>
            <a:ext cx="3124200" cy="10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91000" y="1454162"/>
            <a:ext cx="4561496" cy="5114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1001" y="5150929"/>
            <a:ext cx="4561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/>
              <a:t>What messages resonate? </a:t>
            </a:r>
          </a:p>
          <a:p>
            <a:r>
              <a:rPr lang="en-US" b="1" dirty="0" smtClean="0"/>
              <a:t>      -Efficient </a:t>
            </a:r>
            <a:r>
              <a:rPr lang="en-US" b="1" dirty="0"/>
              <a:t>use of </a:t>
            </a:r>
            <a:r>
              <a:rPr lang="en-US" b="1" dirty="0" smtClean="0"/>
              <a:t>resources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-Sustainable impact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-Environmental benefits</a:t>
            </a:r>
            <a:endParaRPr lang="en-US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89" y="5253474"/>
            <a:ext cx="735787" cy="9810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23" y="5253475"/>
            <a:ext cx="781267" cy="9810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29" y="5242560"/>
            <a:ext cx="735787" cy="9810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27" y="5242560"/>
            <a:ext cx="735787" cy="9810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0" y="5242560"/>
            <a:ext cx="735787" cy="9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8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Research &amp; Messaging Guide 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5562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784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183" y="4030579"/>
            <a:ext cx="5076249" cy="268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9232" y="1580147"/>
            <a:ext cx="6553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Summary of focus group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Messages that do (and don’t) resonate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to talk about PBI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Addressing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Personalizing the message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1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Industry Presentation Template 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5562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 smtClean="0"/>
              <a:t>Evolution of Plant Breeding Story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What is PBI?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How does gene editing work?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What’s in it for farmers, consumers?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Industry commitment to quality, track-record of safe use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What could the future hold?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Policy overview: domestic and international </a:t>
            </a:r>
          </a:p>
          <a:p>
            <a:pPr lvl="1"/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U:\Communication\Stock Photos\People\Child w C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94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Microsite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Public Facing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Educational Resource: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FAQs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Breeder profiles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Blog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Videos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One-pagers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News articles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Ongoing promotion &amp;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updating with new content</a:t>
            </a:r>
          </a:p>
          <a:p>
            <a:pPr marL="274320" lvl="1" indent="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95600" y="5486400"/>
            <a:ext cx="2895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31" y="1600200"/>
            <a:ext cx="4438169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46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Walt Disney World: EPCOT Flower &amp; Garden Festival 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895600" y="5486400"/>
            <a:ext cx="2895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08747"/>
            <a:ext cx="6172199" cy="48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VIDEO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bshively\Downloads\32464908584_0bc0e62fc6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6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VIDEO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bshively\Downloads\32464923014_4aaec436de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2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533400"/>
            <a:ext cx="3801979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ASTA Garden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590800" y="5486400"/>
            <a:ext cx="3048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shively\Downloads\33153884352_f936b28e83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79" y="3556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shively\Downloads\33152337742_c6b13fffd4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93696"/>
            <a:ext cx="22860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shively\Downloads\33152342322_c443d9da9f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02" y="1905000"/>
            <a:ext cx="3064933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">
      <a:dk1>
        <a:srgbClr val="292934"/>
      </a:dk1>
      <a:lt1>
        <a:srgbClr val="FFFFFF"/>
      </a:lt1>
      <a:dk2>
        <a:srgbClr val="DD4814"/>
      </a:dk2>
      <a:lt2>
        <a:srgbClr val="F3F2DC"/>
      </a:lt2>
      <a:accent1>
        <a:srgbClr val="A2AD00"/>
      </a:accent1>
      <a:accent2>
        <a:srgbClr val="51626F"/>
      </a:accent2>
      <a:accent3>
        <a:srgbClr val="584528"/>
      </a:accent3>
      <a:accent4>
        <a:srgbClr val="394A58"/>
      </a:accent4>
      <a:accent5>
        <a:srgbClr val="8E908F"/>
      </a:accent5>
      <a:accent6>
        <a:srgbClr val="EAAB00"/>
      </a:accent6>
      <a:hlink>
        <a:srgbClr val="2A6EBB"/>
      </a:hlink>
      <a:folHlink>
        <a:srgbClr val="C9DD03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491</TotalTime>
  <Words>355</Words>
  <Application>Microsoft Office PowerPoint</Application>
  <PresentationFormat>On-screen Show (4:3)</PresentationFormat>
  <Paragraphs>91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Plant Breeding innovation Communications </vt:lpstr>
      <vt:lpstr>Message Testing</vt:lpstr>
      <vt:lpstr>Research &amp; Messaging Guide </vt:lpstr>
      <vt:lpstr>Industry Presentation Template </vt:lpstr>
      <vt:lpstr>Microsite </vt:lpstr>
      <vt:lpstr>Walt Disney World: EPCOT Flower &amp; Garden Festival  </vt:lpstr>
      <vt:lpstr>VIDEO</vt:lpstr>
      <vt:lpstr>VIDEO</vt:lpstr>
      <vt:lpstr>The ASTA Garden</vt:lpstr>
      <vt:lpstr>Plant Breeding Media Tour / Video Series  </vt:lpstr>
      <vt:lpstr>Cornerstone Animated Video </vt:lpstr>
      <vt:lpstr>What’s Next? </vt:lpstr>
      <vt:lpstr>Questions &amp;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Barnes</dc:creator>
  <cp:lastModifiedBy>Bernice Slutsky</cp:lastModifiedBy>
  <cp:revision>49</cp:revision>
  <dcterms:created xsi:type="dcterms:W3CDTF">2016-02-19T14:48:16Z</dcterms:created>
  <dcterms:modified xsi:type="dcterms:W3CDTF">2017-06-20T16:01:49Z</dcterms:modified>
</cp:coreProperties>
</file>