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7" r:id="rId2"/>
    <p:sldId id="258" r:id="rId3"/>
    <p:sldId id="262" r:id="rId4"/>
    <p:sldId id="261" r:id="rId5"/>
    <p:sldId id="260" r:id="rId6"/>
    <p:sldId id="259" r:id="rId7"/>
    <p:sldId id="268" r:id="rId8"/>
    <p:sldId id="270" r:id="rId9"/>
    <p:sldId id="271" r:id="rId10"/>
    <p:sldId id="263" r:id="rId11"/>
    <p:sldId id="264" r:id="rId12"/>
    <p:sldId id="269" r:id="rId13"/>
    <p:sldId id="265" r:id="rId14"/>
    <p:sldId id="26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nice Slutsky" initials="BS" lastIdx="11" clrIdx="0"/>
  <p:cmAuthor id="1" name="Andy LaVigne" initials="AL" lastIdx="7" clrIdx="1"/>
  <p:cmAuthor id="2" name="Bethany Shively" initials="BS" lastIdx="1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0980" autoAdjust="0"/>
  </p:normalViewPr>
  <p:slideViewPr>
    <p:cSldViewPr>
      <p:cViewPr>
        <p:scale>
          <a:sx n="75" d="100"/>
          <a:sy n="75" d="100"/>
        </p:scale>
        <p:origin x="-1224" y="-3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52644-C048-47F5-B723-93FA0BA1B6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D8EB8F-DBB6-49B5-B494-A4FA3F6F1659}">
      <dgm:prSet custT="1"/>
      <dgm:spPr>
        <a:solidFill>
          <a:schemeClr val="accent3">
            <a:lumMod val="75000"/>
          </a:schemeClr>
        </a:solidFill>
      </dgm:spPr>
      <dgm:t>
        <a:bodyPr/>
        <a:lstStyle/>
        <a:p>
          <a:pPr rtl="0"/>
          <a:r>
            <a:rPr lang="en-US" sz="2400" dirty="0" smtClean="0"/>
            <a:t>Solve </a:t>
          </a:r>
          <a:r>
            <a:rPr lang="en-US" sz="2400" smtClean="0"/>
            <a:t>local </a:t>
          </a:r>
          <a:r>
            <a:rPr lang="en-US" sz="2400" smtClean="0"/>
            <a:t>needs</a:t>
          </a:r>
          <a:endParaRPr lang="en-US" sz="2400" dirty="0"/>
        </a:p>
      </dgm:t>
    </dgm:pt>
    <dgm:pt modelId="{1C26A915-8E9A-40E8-A296-FB8A7542BB2C}" type="parTrans" cxnId="{DEDA4520-55C2-4CF3-ADE6-EB879C812521}">
      <dgm:prSet/>
      <dgm:spPr/>
      <dgm:t>
        <a:bodyPr/>
        <a:lstStyle/>
        <a:p>
          <a:endParaRPr lang="en-US"/>
        </a:p>
      </dgm:t>
    </dgm:pt>
    <dgm:pt modelId="{AC0CC5B1-3591-4ADB-90C6-6E996D9592C2}" type="sibTrans" cxnId="{DEDA4520-55C2-4CF3-ADE6-EB879C812521}">
      <dgm:prSet/>
      <dgm:spPr/>
      <dgm:t>
        <a:bodyPr/>
        <a:lstStyle/>
        <a:p>
          <a:endParaRPr lang="en-US"/>
        </a:p>
      </dgm:t>
    </dgm:pt>
    <dgm:pt modelId="{A47E1280-ABB3-4039-8A9F-0AA8D029C894}">
      <dgm:prSet custT="1"/>
      <dgm:spPr/>
      <dgm:t>
        <a:bodyPr/>
        <a:lstStyle/>
        <a:p>
          <a:pPr rtl="0"/>
          <a:r>
            <a:rPr lang="en-US" sz="2400" dirty="0" smtClean="0"/>
            <a:t>Manage changing weather</a:t>
          </a:r>
          <a:endParaRPr lang="en-US" sz="2400" dirty="0"/>
        </a:p>
      </dgm:t>
    </dgm:pt>
    <dgm:pt modelId="{663973BA-7F35-4BB0-BCED-1A82E8ECEBDB}" type="parTrans" cxnId="{ED55F80A-754B-42FC-955D-B5E460B434AA}">
      <dgm:prSet/>
      <dgm:spPr/>
      <dgm:t>
        <a:bodyPr/>
        <a:lstStyle/>
        <a:p>
          <a:endParaRPr lang="en-US"/>
        </a:p>
      </dgm:t>
    </dgm:pt>
    <dgm:pt modelId="{F1728F99-04AA-49A7-9F1D-AA9C54BB8F25}" type="sibTrans" cxnId="{ED55F80A-754B-42FC-955D-B5E460B434AA}">
      <dgm:prSet/>
      <dgm:spPr/>
      <dgm:t>
        <a:bodyPr/>
        <a:lstStyle/>
        <a:p>
          <a:endParaRPr lang="en-US"/>
        </a:p>
      </dgm:t>
    </dgm:pt>
    <dgm:pt modelId="{0F4934C1-800C-4F61-A7D4-C42C7B1BEA94}">
      <dgm:prSet custT="1"/>
      <dgm:spPr/>
      <dgm:t>
        <a:bodyPr/>
        <a:lstStyle/>
        <a:p>
          <a:pPr rtl="0"/>
          <a:r>
            <a:rPr lang="en-US" sz="2400" dirty="0" smtClean="0"/>
            <a:t>Fight plant disease and pests</a:t>
          </a:r>
          <a:endParaRPr lang="en-US" sz="2400" dirty="0"/>
        </a:p>
      </dgm:t>
    </dgm:pt>
    <dgm:pt modelId="{AB95A7E4-41F7-46DE-8A26-3629CDC35A47}" type="parTrans" cxnId="{A12E0588-6993-4F2E-A6CA-1D8FC15876F6}">
      <dgm:prSet/>
      <dgm:spPr/>
      <dgm:t>
        <a:bodyPr/>
        <a:lstStyle/>
        <a:p>
          <a:endParaRPr lang="en-US"/>
        </a:p>
      </dgm:t>
    </dgm:pt>
    <dgm:pt modelId="{0423280A-BA0E-47AA-A349-A51CAF215D87}" type="sibTrans" cxnId="{A12E0588-6993-4F2E-A6CA-1D8FC15876F6}">
      <dgm:prSet/>
      <dgm:spPr/>
      <dgm:t>
        <a:bodyPr/>
        <a:lstStyle/>
        <a:p>
          <a:endParaRPr lang="en-US"/>
        </a:p>
      </dgm:t>
    </dgm:pt>
    <dgm:pt modelId="{27CEFBC8-7C50-47FD-9435-761F10851BBD}">
      <dgm:prSet custT="1"/>
      <dgm:spPr/>
      <dgm:t>
        <a:bodyPr/>
        <a:lstStyle/>
        <a:p>
          <a:pPr rtl="0"/>
          <a:r>
            <a:rPr lang="en-US" sz="2400" dirty="0" smtClean="0"/>
            <a:t>Use fewer crop inputs and  conserve natural resources</a:t>
          </a:r>
          <a:endParaRPr lang="en-US" sz="2400" dirty="0"/>
        </a:p>
      </dgm:t>
    </dgm:pt>
    <dgm:pt modelId="{343507B1-9060-4BC1-A112-EC9D92734658}" type="parTrans" cxnId="{FD8C5075-D855-460D-838D-47D01A8767F5}">
      <dgm:prSet/>
      <dgm:spPr/>
      <dgm:t>
        <a:bodyPr/>
        <a:lstStyle/>
        <a:p>
          <a:endParaRPr lang="en-US"/>
        </a:p>
      </dgm:t>
    </dgm:pt>
    <dgm:pt modelId="{BA17088F-9AFF-4F71-BE74-C25876E5959F}" type="sibTrans" cxnId="{FD8C5075-D855-460D-838D-47D01A8767F5}">
      <dgm:prSet/>
      <dgm:spPr/>
      <dgm:t>
        <a:bodyPr/>
        <a:lstStyle/>
        <a:p>
          <a:endParaRPr lang="en-US"/>
        </a:p>
      </dgm:t>
    </dgm:pt>
    <dgm:pt modelId="{8EFAC822-5009-40DC-9C9A-156744A651CB}" type="pres">
      <dgm:prSet presAssocID="{DC652644-C048-47F5-B723-93FA0BA1B6F9}" presName="linear" presStyleCnt="0">
        <dgm:presLayoutVars>
          <dgm:animLvl val="lvl"/>
          <dgm:resizeHandles val="exact"/>
        </dgm:presLayoutVars>
      </dgm:prSet>
      <dgm:spPr/>
      <dgm:t>
        <a:bodyPr/>
        <a:lstStyle/>
        <a:p>
          <a:endParaRPr lang="en-US"/>
        </a:p>
      </dgm:t>
    </dgm:pt>
    <dgm:pt modelId="{1968B80A-1DF1-44E5-BE5F-29FB2212E838}" type="pres">
      <dgm:prSet presAssocID="{34D8EB8F-DBB6-49B5-B494-A4FA3F6F1659}" presName="parentText" presStyleLbl="node1" presStyleIdx="0" presStyleCnt="4" custLinFactY="-66083" custLinFactNeighborY="-100000">
        <dgm:presLayoutVars>
          <dgm:chMax val="0"/>
          <dgm:bulletEnabled val="1"/>
        </dgm:presLayoutVars>
      </dgm:prSet>
      <dgm:spPr/>
      <dgm:t>
        <a:bodyPr/>
        <a:lstStyle/>
        <a:p>
          <a:endParaRPr lang="en-US"/>
        </a:p>
      </dgm:t>
    </dgm:pt>
    <dgm:pt modelId="{34365DDC-5629-47E8-999F-ABE8100485DD}" type="pres">
      <dgm:prSet presAssocID="{AC0CC5B1-3591-4ADB-90C6-6E996D9592C2}" presName="spacer" presStyleCnt="0"/>
      <dgm:spPr/>
    </dgm:pt>
    <dgm:pt modelId="{3DCFC795-4797-40A3-A424-6B402F605687}" type="pres">
      <dgm:prSet presAssocID="{A47E1280-ABB3-4039-8A9F-0AA8D029C894}" presName="parentText" presStyleLbl="node1" presStyleIdx="1" presStyleCnt="4">
        <dgm:presLayoutVars>
          <dgm:chMax val="0"/>
          <dgm:bulletEnabled val="1"/>
        </dgm:presLayoutVars>
      </dgm:prSet>
      <dgm:spPr/>
      <dgm:t>
        <a:bodyPr/>
        <a:lstStyle/>
        <a:p>
          <a:endParaRPr lang="en-US"/>
        </a:p>
      </dgm:t>
    </dgm:pt>
    <dgm:pt modelId="{239C25C4-0A6A-415C-B814-B3588778A2D7}" type="pres">
      <dgm:prSet presAssocID="{F1728F99-04AA-49A7-9F1D-AA9C54BB8F25}" presName="spacer" presStyleCnt="0"/>
      <dgm:spPr/>
    </dgm:pt>
    <dgm:pt modelId="{8A4614CC-FA8A-48D5-80C8-80385A91AB0F}" type="pres">
      <dgm:prSet presAssocID="{0F4934C1-800C-4F61-A7D4-C42C7B1BEA94}" presName="parentText" presStyleLbl="node1" presStyleIdx="2" presStyleCnt="4">
        <dgm:presLayoutVars>
          <dgm:chMax val="0"/>
          <dgm:bulletEnabled val="1"/>
        </dgm:presLayoutVars>
      </dgm:prSet>
      <dgm:spPr/>
      <dgm:t>
        <a:bodyPr/>
        <a:lstStyle/>
        <a:p>
          <a:endParaRPr lang="en-US"/>
        </a:p>
      </dgm:t>
    </dgm:pt>
    <dgm:pt modelId="{2E3CFF33-2790-4017-8618-E97B658FD3BE}" type="pres">
      <dgm:prSet presAssocID="{0423280A-BA0E-47AA-A349-A51CAF215D87}" presName="spacer" presStyleCnt="0"/>
      <dgm:spPr/>
    </dgm:pt>
    <dgm:pt modelId="{6FAF8A15-10F5-4F6D-A13C-2DCEE1DE66BE}" type="pres">
      <dgm:prSet presAssocID="{27CEFBC8-7C50-47FD-9435-761F10851BBD}" presName="parentText" presStyleLbl="node1" presStyleIdx="3" presStyleCnt="4" custScaleY="134494">
        <dgm:presLayoutVars>
          <dgm:chMax val="0"/>
          <dgm:bulletEnabled val="1"/>
        </dgm:presLayoutVars>
      </dgm:prSet>
      <dgm:spPr/>
      <dgm:t>
        <a:bodyPr/>
        <a:lstStyle/>
        <a:p>
          <a:endParaRPr lang="en-US"/>
        </a:p>
      </dgm:t>
    </dgm:pt>
  </dgm:ptLst>
  <dgm:cxnLst>
    <dgm:cxn modelId="{D82575B7-5828-4620-A23E-AD54986EA941}" type="presOf" srcId="{A47E1280-ABB3-4039-8A9F-0AA8D029C894}" destId="{3DCFC795-4797-40A3-A424-6B402F605687}" srcOrd="0" destOrd="0" presId="urn:microsoft.com/office/officeart/2005/8/layout/vList2"/>
    <dgm:cxn modelId="{6EC12CD8-6530-4472-983A-0312B82088FA}" type="presOf" srcId="{27CEFBC8-7C50-47FD-9435-761F10851BBD}" destId="{6FAF8A15-10F5-4F6D-A13C-2DCEE1DE66BE}" srcOrd="0" destOrd="0" presId="urn:microsoft.com/office/officeart/2005/8/layout/vList2"/>
    <dgm:cxn modelId="{DEDA4520-55C2-4CF3-ADE6-EB879C812521}" srcId="{DC652644-C048-47F5-B723-93FA0BA1B6F9}" destId="{34D8EB8F-DBB6-49B5-B494-A4FA3F6F1659}" srcOrd="0" destOrd="0" parTransId="{1C26A915-8E9A-40E8-A296-FB8A7542BB2C}" sibTransId="{AC0CC5B1-3591-4ADB-90C6-6E996D9592C2}"/>
    <dgm:cxn modelId="{ED55F80A-754B-42FC-955D-B5E460B434AA}" srcId="{DC652644-C048-47F5-B723-93FA0BA1B6F9}" destId="{A47E1280-ABB3-4039-8A9F-0AA8D029C894}" srcOrd="1" destOrd="0" parTransId="{663973BA-7F35-4BB0-BCED-1A82E8ECEBDB}" sibTransId="{F1728F99-04AA-49A7-9F1D-AA9C54BB8F25}"/>
    <dgm:cxn modelId="{FD8C5075-D855-460D-838D-47D01A8767F5}" srcId="{DC652644-C048-47F5-B723-93FA0BA1B6F9}" destId="{27CEFBC8-7C50-47FD-9435-761F10851BBD}" srcOrd="3" destOrd="0" parTransId="{343507B1-9060-4BC1-A112-EC9D92734658}" sibTransId="{BA17088F-9AFF-4F71-BE74-C25876E5959F}"/>
    <dgm:cxn modelId="{6759C40F-CEDA-4439-AB09-39554427CAA6}" type="presOf" srcId="{0F4934C1-800C-4F61-A7D4-C42C7B1BEA94}" destId="{8A4614CC-FA8A-48D5-80C8-80385A91AB0F}" srcOrd="0" destOrd="0" presId="urn:microsoft.com/office/officeart/2005/8/layout/vList2"/>
    <dgm:cxn modelId="{A12E0588-6993-4F2E-A6CA-1D8FC15876F6}" srcId="{DC652644-C048-47F5-B723-93FA0BA1B6F9}" destId="{0F4934C1-800C-4F61-A7D4-C42C7B1BEA94}" srcOrd="2" destOrd="0" parTransId="{AB95A7E4-41F7-46DE-8A26-3629CDC35A47}" sibTransId="{0423280A-BA0E-47AA-A349-A51CAF215D87}"/>
    <dgm:cxn modelId="{3439FC3C-8408-44FC-9B5A-0289C4A08361}" type="presOf" srcId="{34D8EB8F-DBB6-49B5-B494-A4FA3F6F1659}" destId="{1968B80A-1DF1-44E5-BE5F-29FB2212E838}" srcOrd="0" destOrd="0" presId="urn:microsoft.com/office/officeart/2005/8/layout/vList2"/>
    <dgm:cxn modelId="{D2441D9D-9870-4A11-9E71-99102757595B}" type="presOf" srcId="{DC652644-C048-47F5-B723-93FA0BA1B6F9}" destId="{8EFAC822-5009-40DC-9C9A-156744A651CB}" srcOrd="0" destOrd="0" presId="urn:microsoft.com/office/officeart/2005/8/layout/vList2"/>
    <dgm:cxn modelId="{ED4EA037-D216-4282-88D0-5C48219B8B7E}" type="presParOf" srcId="{8EFAC822-5009-40DC-9C9A-156744A651CB}" destId="{1968B80A-1DF1-44E5-BE5F-29FB2212E838}" srcOrd="0" destOrd="0" presId="urn:microsoft.com/office/officeart/2005/8/layout/vList2"/>
    <dgm:cxn modelId="{F15CE973-E18F-40A4-B75E-0ABBADBDEA78}" type="presParOf" srcId="{8EFAC822-5009-40DC-9C9A-156744A651CB}" destId="{34365DDC-5629-47E8-999F-ABE8100485DD}" srcOrd="1" destOrd="0" presId="urn:microsoft.com/office/officeart/2005/8/layout/vList2"/>
    <dgm:cxn modelId="{942A1442-503C-440F-A8AF-F2CEAE08B7B4}" type="presParOf" srcId="{8EFAC822-5009-40DC-9C9A-156744A651CB}" destId="{3DCFC795-4797-40A3-A424-6B402F605687}" srcOrd="2" destOrd="0" presId="urn:microsoft.com/office/officeart/2005/8/layout/vList2"/>
    <dgm:cxn modelId="{651983CC-9022-4EAA-B13E-73D8782694FF}" type="presParOf" srcId="{8EFAC822-5009-40DC-9C9A-156744A651CB}" destId="{239C25C4-0A6A-415C-B814-B3588778A2D7}" srcOrd="3" destOrd="0" presId="urn:microsoft.com/office/officeart/2005/8/layout/vList2"/>
    <dgm:cxn modelId="{96E68E73-038C-48D4-BC98-3C47C1D50EEC}" type="presParOf" srcId="{8EFAC822-5009-40DC-9C9A-156744A651CB}" destId="{8A4614CC-FA8A-48D5-80C8-80385A91AB0F}" srcOrd="4" destOrd="0" presId="urn:microsoft.com/office/officeart/2005/8/layout/vList2"/>
    <dgm:cxn modelId="{297D5624-AF92-4C97-80C7-76CEADA7EA11}" type="presParOf" srcId="{8EFAC822-5009-40DC-9C9A-156744A651CB}" destId="{2E3CFF33-2790-4017-8618-E97B658FD3BE}" srcOrd="5" destOrd="0" presId="urn:microsoft.com/office/officeart/2005/8/layout/vList2"/>
    <dgm:cxn modelId="{8ABAE658-3362-47C5-BDAC-576F7068B7EF}" type="presParOf" srcId="{8EFAC822-5009-40DC-9C9A-156744A651CB}" destId="{6FAF8A15-10F5-4F6D-A13C-2DCEE1DE66B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60456-30FF-4706-B6FA-43323E0493F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E722AF9-0D7B-4FCC-9F3D-314ED93705E0}">
      <dgm:prSet/>
      <dgm:spPr/>
      <dgm:t>
        <a:bodyPr/>
        <a:lstStyle/>
        <a:p>
          <a:pPr rtl="0"/>
          <a:r>
            <a:rPr lang="en-US" dirty="0" smtClean="0"/>
            <a:t>Consumers want </a:t>
          </a:r>
          <a:r>
            <a:rPr lang="en-US" b="1" dirty="0" smtClean="0"/>
            <a:t>healthy, safe food for their families, environment</a:t>
          </a:r>
          <a:r>
            <a:rPr lang="en-US" dirty="0" smtClean="0"/>
            <a:t> </a:t>
          </a:r>
          <a:r>
            <a:rPr lang="en-US" b="1" dirty="0" smtClean="0"/>
            <a:t>and  community</a:t>
          </a:r>
          <a:r>
            <a:rPr lang="en-US" dirty="0" smtClean="0"/>
            <a:t> – today and in the future. </a:t>
          </a:r>
          <a:endParaRPr lang="en-US" dirty="0"/>
        </a:p>
      </dgm:t>
    </dgm:pt>
    <dgm:pt modelId="{CFE47111-F7C2-48EB-BCAC-616CCA2E6C3E}" type="sibTrans" cxnId="{03AD633C-5077-43CD-8732-B29C2E82FAE4}">
      <dgm:prSet/>
      <dgm:spPr/>
      <dgm:t>
        <a:bodyPr/>
        <a:lstStyle/>
        <a:p>
          <a:endParaRPr lang="en-US"/>
        </a:p>
      </dgm:t>
    </dgm:pt>
    <dgm:pt modelId="{8C6E5572-AE38-4560-AAF7-828ACC58B82D}" type="parTrans" cxnId="{03AD633C-5077-43CD-8732-B29C2E82FAE4}">
      <dgm:prSet/>
      <dgm:spPr/>
      <dgm:t>
        <a:bodyPr/>
        <a:lstStyle/>
        <a:p>
          <a:endParaRPr lang="en-US"/>
        </a:p>
      </dgm:t>
    </dgm:pt>
    <dgm:pt modelId="{0A5C7C41-9D8B-4AEC-BF95-C342D8C96BFA}" type="pres">
      <dgm:prSet presAssocID="{88060456-30FF-4706-B6FA-43323E0493FE}" presName="linear" presStyleCnt="0">
        <dgm:presLayoutVars>
          <dgm:animLvl val="lvl"/>
          <dgm:resizeHandles val="exact"/>
        </dgm:presLayoutVars>
      </dgm:prSet>
      <dgm:spPr/>
      <dgm:t>
        <a:bodyPr/>
        <a:lstStyle/>
        <a:p>
          <a:endParaRPr lang="en-US"/>
        </a:p>
      </dgm:t>
    </dgm:pt>
    <dgm:pt modelId="{63C87E15-8D04-4F75-AEA5-E7102AAE9292}" type="pres">
      <dgm:prSet presAssocID="{0E722AF9-0D7B-4FCC-9F3D-314ED93705E0}" presName="parentText" presStyleLbl="node1" presStyleIdx="0" presStyleCnt="1" custScaleY="58237" custLinFactNeighborX="4478" custLinFactNeighborY="728">
        <dgm:presLayoutVars>
          <dgm:chMax val="0"/>
          <dgm:bulletEnabled val="1"/>
        </dgm:presLayoutVars>
      </dgm:prSet>
      <dgm:spPr/>
      <dgm:t>
        <a:bodyPr/>
        <a:lstStyle/>
        <a:p>
          <a:endParaRPr lang="en-US"/>
        </a:p>
      </dgm:t>
    </dgm:pt>
  </dgm:ptLst>
  <dgm:cxnLst>
    <dgm:cxn modelId="{03AD633C-5077-43CD-8732-B29C2E82FAE4}" srcId="{88060456-30FF-4706-B6FA-43323E0493FE}" destId="{0E722AF9-0D7B-4FCC-9F3D-314ED93705E0}" srcOrd="0" destOrd="0" parTransId="{8C6E5572-AE38-4560-AAF7-828ACC58B82D}" sibTransId="{CFE47111-F7C2-48EB-BCAC-616CCA2E6C3E}"/>
    <dgm:cxn modelId="{93936201-0769-442D-BE46-6B0BD8A0216D}" type="presOf" srcId="{88060456-30FF-4706-B6FA-43323E0493FE}" destId="{0A5C7C41-9D8B-4AEC-BF95-C342D8C96BFA}" srcOrd="0" destOrd="0" presId="urn:microsoft.com/office/officeart/2005/8/layout/vList2"/>
    <dgm:cxn modelId="{DCA60317-D349-405C-A43D-82202C18C145}" type="presOf" srcId="{0E722AF9-0D7B-4FCC-9F3D-314ED93705E0}" destId="{63C87E15-8D04-4F75-AEA5-E7102AAE9292}" srcOrd="0" destOrd="0" presId="urn:microsoft.com/office/officeart/2005/8/layout/vList2"/>
    <dgm:cxn modelId="{2AE9E1D8-E7E0-4C49-9B50-8C4A246F38B1}" type="presParOf" srcId="{0A5C7C41-9D8B-4AEC-BF95-C342D8C96BFA}" destId="{63C87E15-8D04-4F75-AEA5-E7102AAE929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1BE661-E904-462C-8C2A-3D2B17D5E5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D2D35E-6289-4083-837A-54DF5087E692}">
      <dgm:prSet custT="1"/>
      <dgm:spPr/>
      <dgm:t>
        <a:bodyPr/>
        <a:lstStyle/>
        <a:p>
          <a:pPr rtl="0"/>
          <a:r>
            <a:rPr lang="en-US" sz="2200" dirty="0" smtClean="0"/>
            <a:t>They want farmers to produce a </a:t>
          </a:r>
          <a:r>
            <a:rPr lang="en-US" sz="2200" b="1" dirty="0" smtClean="0"/>
            <a:t>variety of food choices</a:t>
          </a:r>
          <a:r>
            <a:rPr lang="en-US" sz="2200" dirty="0" smtClean="0"/>
            <a:t>, while conserving </a:t>
          </a:r>
          <a:r>
            <a:rPr lang="en-US" sz="2200" b="1" dirty="0" smtClean="0"/>
            <a:t>natural resources,</a:t>
          </a:r>
          <a:r>
            <a:rPr lang="en-US" sz="2200" dirty="0" smtClean="0"/>
            <a:t> and reducing crop inputs.</a:t>
          </a:r>
          <a:endParaRPr lang="en-US" sz="2200" dirty="0"/>
        </a:p>
      </dgm:t>
    </dgm:pt>
    <dgm:pt modelId="{CD740420-7EAD-4F20-AC33-47B55D8EB7AB}" type="parTrans" cxnId="{5D9014ED-F54A-4CED-8038-EE72ECA829B9}">
      <dgm:prSet/>
      <dgm:spPr/>
      <dgm:t>
        <a:bodyPr/>
        <a:lstStyle/>
        <a:p>
          <a:endParaRPr lang="en-US"/>
        </a:p>
      </dgm:t>
    </dgm:pt>
    <dgm:pt modelId="{0162B049-AF36-415B-AEAB-1D81468CCCA6}" type="sibTrans" cxnId="{5D9014ED-F54A-4CED-8038-EE72ECA829B9}">
      <dgm:prSet/>
      <dgm:spPr/>
      <dgm:t>
        <a:bodyPr/>
        <a:lstStyle/>
        <a:p>
          <a:endParaRPr lang="en-US"/>
        </a:p>
      </dgm:t>
    </dgm:pt>
    <dgm:pt modelId="{225AAFD1-F07B-479B-B2C9-6F0F821F51D2}" type="pres">
      <dgm:prSet presAssocID="{931BE661-E904-462C-8C2A-3D2B17D5E596}" presName="linear" presStyleCnt="0">
        <dgm:presLayoutVars>
          <dgm:animLvl val="lvl"/>
          <dgm:resizeHandles val="exact"/>
        </dgm:presLayoutVars>
      </dgm:prSet>
      <dgm:spPr/>
      <dgm:t>
        <a:bodyPr/>
        <a:lstStyle/>
        <a:p>
          <a:endParaRPr lang="en-US"/>
        </a:p>
      </dgm:t>
    </dgm:pt>
    <dgm:pt modelId="{CB7DF4C7-0F04-4A31-813D-B668838ECCA8}" type="pres">
      <dgm:prSet presAssocID="{4ED2D35E-6289-4083-837A-54DF5087E692}" presName="parentText" presStyleLbl="node1" presStyleIdx="0" presStyleCnt="1" custLinFactNeighborY="-59069">
        <dgm:presLayoutVars>
          <dgm:chMax val="0"/>
          <dgm:bulletEnabled val="1"/>
        </dgm:presLayoutVars>
      </dgm:prSet>
      <dgm:spPr/>
      <dgm:t>
        <a:bodyPr/>
        <a:lstStyle/>
        <a:p>
          <a:endParaRPr lang="en-US"/>
        </a:p>
      </dgm:t>
    </dgm:pt>
  </dgm:ptLst>
  <dgm:cxnLst>
    <dgm:cxn modelId="{1714FF59-FA31-4F5E-8C48-2B2EDA9868FC}" type="presOf" srcId="{931BE661-E904-462C-8C2A-3D2B17D5E596}" destId="{225AAFD1-F07B-479B-B2C9-6F0F821F51D2}" srcOrd="0" destOrd="0" presId="urn:microsoft.com/office/officeart/2005/8/layout/vList2"/>
    <dgm:cxn modelId="{5D9014ED-F54A-4CED-8038-EE72ECA829B9}" srcId="{931BE661-E904-462C-8C2A-3D2B17D5E596}" destId="{4ED2D35E-6289-4083-837A-54DF5087E692}" srcOrd="0" destOrd="0" parTransId="{CD740420-7EAD-4F20-AC33-47B55D8EB7AB}" sibTransId="{0162B049-AF36-415B-AEAB-1D81468CCCA6}"/>
    <dgm:cxn modelId="{945EAF45-DB29-47DD-837A-12FC904490F6}" type="presOf" srcId="{4ED2D35E-6289-4083-837A-54DF5087E692}" destId="{CB7DF4C7-0F04-4A31-813D-B668838ECCA8}" srcOrd="0" destOrd="0" presId="urn:microsoft.com/office/officeart/2005/8/layout/vList2"/>
    <dgm:cxn modelId="{AFDBCA57-0F73-4133-A6CC-2ACAA29B4CA1}" type="presParOf" srcId="{225AAFD1-F07B-479B-B2C9-6F0F821F51D2}" destId="{CB7DF4C7-0F04-4A31-813D-B668838ECCA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B0231C-4C15-4ACE-8DC6-37F6AC52A8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7CD826-CB77-477F-8064-09A9C63A1917}">
      <dgm:prSet/>
      <dgm:spPr/>
      <dgm:t>
        <a:bodyPr/>
        <a:lstStyle/>
        <a:p>
          <a:pPr rtl="0"/>
          <a:r>
            <a:rPr lang="en-US" dirty="0" smtClean="0"/>
            <a:t>Like traditional breeding methods, using gene editing techniques we can develop new plant varieties </a:t>
          </a:r>
          <a:r>
            <a:rPr lang="en-US" b="1" dirty="0" smtClean="0"/>
            <a:t>without incorporating foreign DNA</a:t>
          </a:r>
          <a:r>
            <a:rPr lang="en-US" dirty="0" smtClean="0"/>
            <a:t>.  </a:t>
          </a:r>
          <a:endParaRPr lang="en-US" dirty="0"/>
        </a:p>
      </dgm:t>
    </dgm:pt>
    <dgm:pt modelId="{14C78F4D-A259-4BA1-82DE-A4B5E5FF9BA2}" type="parTrans" cxnId="{783FB803-671C-4C90-A4F1-A0D32C590BB2}">
      <dgm:prSet/>
      <dgm:spPr/>
      <dgm:t>
        <a:bodyPr/>
        <a:lstStyle/>
        <a:p>
          <a:endParaRPr lang="en-US"/>
        </a:p>
      </dgm:t>
    </dgm:pt>
    <dgm:pt modelId="{964BCF1C-8EC6-460C-A343-B7753687D10E}" type="sibTrans" cxnId="{783FB803-671C-4C90-A4F1-A0D32C590BB2}">
      <dgm:prSet/>
      <dgm:spPr/>
      <dgm:t>
        <a:bodyPr/>
        <a:lstStyle/>
        <a:p>
          <a:endParaRPr lang="en-US"/>
        </a:p>
      </dgm:t>
    </dgm:pt>
    <dgm:pt modelId="{8E805CC8-A71C-4C10-9751-AB0E8E8D38FD}" type="pres">
      <dgm:prSet presAssocID="{ABB0231C-4C15-4ACE-8DC6-37F6AC52A883}" presName="linear" presStyleCnt="0">
        <dgm:presLayoutVars>
          <dgm:animLvl val="lvl"/>
          <dgm:resizeHandles val="exact"/>
        </dgm:presLayoutVars>
      </dgm:prSet>
      <dgm:spPr/>
      <dgm:t>
        <a:bodyPr/>
        <a:lstStyle/>
        <a:p>
          <a:endParaRPr lang="en-US"/>
        </a:p>
      </dgm:t>
    </dgm:pt>
    <dgm:pt modelId="{EF61A9DF-F6B7-4081-B2BF-1A97588233F2}" type="pres">
      <dgm:prSet presAssocID="{827CD826-CB77-477F-8064-09A9C63A1917}" presName="parentText" presStyleLbl="node1" presStyleIdx="0" presStyleCnt="1">
        <dgm:presLayoutVars>
          <dgm:chMax val="0"/>
          <dgm:bulletEnabled val="1"/>
        </dgm:presLayoutVars>
      </dgm:prSet>
      <dgm:spPr/>
      <dgm:t>
        <a:bodyPr/>
        <a:lstStyle/>
        <a:p>
          <a:endParaRPr lang="en-US"/>
        </a:p>
      </dgm:t>
    </dgm:pt>
  </dgm:ptLst>
  <dgm:cxnLst>
    <dgm:cxn modelId="{892B5E3C-9DB7-4EE7-B55D-789C72E9FC5C}" type="presOf" srcId="{827CD826-CB77-477F-8064-09A9C63A1917}" destId="{EF61A9DF-F6B7-4081-B2BF-1A97588233F2}" srcOrd="0" destOrd="0" presId="urn:microsoft.com/office/officeart/2005/8/layout/vList2"/>
    <dgm:cxn modelId="{8FB190A9-44FC-49A2-8EA7-0B5E4590F8C7}" type="presOf" srcId="{ABB0231C-4C15-4ACE-8DC6-37F6AC52A883}" destId="{8E805CC8-A71C-4C10-9751-AB0E8E8D38FD}" srcOrd="0" destOrd="0" presId="urn:microsoft.com/office/officeart/2005/8/layout/vList2"/>
    <dgm:cxn modelId="{783FB803-671C-4C90-A4F1-A0D32C590BB2}" srcId="{ABB0231C-4C15-4ACE-8DC6-37F6AC52A883}" destId="{827CD826-CB77-477F-8064-09A9C63A1917}" srcOrd="0" destOrd="0" parTransId="{14C78F4D-A259-4BA1-82DE-A4B5E5FF9BA2}" sibTransId="{964BCF1C-8EC6-460C-A343-B7753687D10E}"/>
    <dgm:cxn modelId="{E0EA121B-5CBA-4F94-B14E-FCB3D5B902D6}" type="presParOf" srcId="{8E805CC8-A71C-4C10-9751-AB0E8E8D38FD}" destId="{EF61A9DF-F6B7-4081-B2BF-1A97588233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7A9CB8-AC5A-468D-A7D9-129411300F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FF8293-BE00-4223-BA70-7B7D5D3504FD}">
      <dgm:prSet custT="1"/>
      <dgm:spPr/>
      <dgm:t>
        <a:bodyPr/>
        <a:lstStyle/>
        <a:p>
          <a:pPr algn="ctr" rtl="0"/>
          <a:r>
            <a:rPr lang="en-US" sz="2000" i="1" dirty="0" smtClean="0"/>
            <a:t>CRISPR–</a:t>
          </a:r>
          <a:r>
            <a:rPr lang="en-US" sz="2000" i="1" dirty="0" err="1" smtClean="0"/>
            <a:t>Cas</a:t>
          </a:r>
          <a:r>
            <a:rPr lang="en-US" sz="2000" i="1" dirty="0" smtClean="0"/>
            <a:t> is one example of a gene editing tool </a:t>
          </a:r>
          <a:endParaRPr lang="en-US" sz="2000" i="1" dirty="0"/>
        </a:p>
      </dgm:t>
    </dgm:pt>
    <dgm:pt modelId="{89DE1DE9-9079-43D2-A609-63E9BA04022E}" type="parTrans" cxnId="{8143830A-C2C4-459F-91A4-84611BD586BD}">
      <dgm:prSet/>
      <dgm:spPr/>
      <dgm:t>
        <a:bodyPr/>
        <a:lstStyle/>
        <a:p>
          <a:endParaRPr lang="en-US"/>
        </a:p>
      </dgm:t>
    </dgm:pt>
    <dgm:pt modelId="{4AF8591D-44EC-430C-88D1-688FD2125545}" type="sibTrans" cxnId="{8143830A-C2C4-459F-91A4-84611BD586BD}">
      <dgm:prSet/>
      <dgm:spPr/>
      <dgm:t>
        <a:bodyPr/>
        <a:lstStyle/>
        <a:p>
          <a:endParaRPr lang="en-US"/>
        </a:p>
      </dgm:t>
    </dgm:pt>
    <dgm:pt modelId="{3CDB2DB2-3FA3-44E5-A5BF-69A32F69F6E7}" type="pres">
      <dgm:prSet presAssocID="{BF7A9CB8-AC5A-468D-A7D9-129411300F98}" presName="linear" presStyleCnt="0">
        <dgm:presLayoutVars>
          <dgm:animLvl val="lvl"/>
          <dgm:resizeHandles val="exact"/>
        </dgm:presLayoutVars>
      </dgm:prSet>
      <dgm:spPr/>
      <dgm:t>
        <a:bodyPr/>
        <a:lstStyle/>
        <a:p>
          <a:endParaRPr lang="en-US"/>
        </a:p>
      </dgm:t>
    </dgm:pt>
    <dgm:pt modelId="{B44A4410-E604-42B5-B4FB-78F6CCE1AD71}" type="pres">
      <dgm:prSet presAssocID="{5EFF8293-BE00-4223-BA70-7B7D5D3504FD}" presName="parentText" presStyleLbl="node1" presStyleIdx="0" presStyleCnt="1" custLinFactY="2163" custLinFactNeighborY="100000">
        <dgm:presLayoutVars>
          <dgm:chMax val="0"/>
          <dgm:bulletEnabled val="1"/>
        </dgm:presLayoutVars>
      </dgm:prSet>
      <dgm:spPr/>
      <dgm:t>
        <a:bodyPr/>
        <a:lstStyle/>
        <a:p>
          <a:endParaRPr lang="en-US"/>
        </a:p>
      </dgm:t>
    </dgm:pt>
  </dgm:ptLst>
  <dgm:cxnLst>
    <dgm:cxn modelId="{2D4E3C03-3651-4B12-B22C-5C01211174D4}" type="presOf" srcId="{BF7A9CB8-AC5A-468D-A7D9-129411300F98}" destId="{3CDB2DB2-3FA3-44E5-A5BF-69A32F69F6E7}" srcOrd="0" destOrd="0" presId="urn:microsoft.com/office/officeart/2005/8/layout/vList2"/>
    <dgm:cxn modelId="{43BD3824-102D-4BA1-AB68-F17D87A8612C}" type="presOf" srcId="{5EFF8293-BE00-4223-BA70-7B7D5D3504FD}" destId="{B44A4410-E604-42B5-B4FB-78F6CCE1AD71}" srcOrd="0" destOrd="0" presId="urn:microsoft.com/office/officeart/2005/8/layout/vList2"/>
    <dgm:cxn modelId="{8143830A-C2C4-459F-91A4-84611BD586BD}" srcId="{BF7A9CB8-AC5A-468D-A7D9-129411300F98}" destId="{5EFF8293-BE00-4223-BA70-7B7D5D3504FD}" srcOrd="0" destOrd="0" parTransId="{89DE1DE9-9079-43D2-A609-63E9BA04022E}" sibTransId="{4AF8591D-44EC-430C-88D1-688FD2125545}"/>
    <dgm:cxn modelId="{67554E6D-DDF6-46D7-9F23-57D754E812A2}" type="presParOf" srcId="{3CDB2DB2-3FA3-44E5-A5BF-69A32F69F6E7}" destId="{B44A4410-E604-42B5-B4FB-78F6CCE1AD7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8B80A-1DF1-44E5-BE5F-29FB2212E838}">
      <dsp:nvSpPr>
        <dsp:cNvPr id="0" name=""/>
        <dsp:cNvSpPr/>
      </dsp:nvSpPr>
      <dsp:spPr>
        <a:xfrm>
          <a:off x="0" y="25173"/>
          <a:ext cx="4152900" cy="435964"/>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Solve </a:t>
          </a:r>
          <a:r>
            <a:rPr lang="en-US" sz="2400" kern="1200" smtClean="0"/>
            <a:t>local </a:t>
          </a:r>
          <a:r>
            <a:rPr lang="en-US" sz="2400" kern="1200" smtClean="0"/>
            <a:t>needs</a:t>
          </a:r>
          <a:endParaRPr lang="en-US" sz="2400" kern="1200" dirty="0"/>
        </a:p>
      </dsp:txBody>
      <dsp:txXfrm>
        <a:off x="21282" y="46455"/>
        <a:ext cx="4110336" cy="393400"/>
      </dsp:txXfrm>
    </dsp:sp>
    <dsp:sp modelId="{3DCFC795-4797-40A3-A424-6B402F605687}">
      <dsp:nvSpPr>
        <dsp:cNvPr id="0" name=""/>
        <dsp:cNvSpPr/>
      </dsp:nvSpPr>
      <dsp:spPr>
        <a:xfrm>
          <a:off x="0" y="777502"/>
          <a:ext cx="4152900" cy="4359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Manage changing weather</a:t>
          </a:r>
          <a:endParaRPr lang="en-US" sz="2400" kern="1200" dirty="0"/>
        </a:p>
      </dsp:txBody>
      <dsp:txXfrm>
        <a:off x="21282" y="798784"/>
        <a:ext cx="4110336" cy="393400"/>
      </dsp:txXfrm>
    </dsp:sp>
    <dsp:sp modelId="{8A4614CC-FA8A-48D5-80C8-80385A91AB0F}">
      <dsp:nvSpPr>
        <dsp:cNvPr id="0" name=""/>
        <dsp:cNvSpPr/>
      </dsp:nvSpPr>
      <dsp:spPr>
        <a:xfrm>
          <a:off x="0" y="1227599"/>
          <a:ext cx="4152900" cy="4359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Fight plant disease and pests</a:t>
          </a:r>
          <a:endParaRPr lang="en-US" sz="2400" kern="1200" dirty="0"/>
        </a:p>
      </dsp:txBody>
      <dsp:txXfrm>
        <a:off x="21282" y="1248881"/>
        <a:ext cx="4110336" cy="393400"/>
      </dsp:txXfrm>
    </dsp:sp>
    <dsp:sp modelId="{6FAF8A15-10F5-4F6D-A13C-2DCEE1DE66BE}">
      <dsp:nvSpPr>
        <dsp:cNvPr id="0" name=""/>
        <dsp:cNvSpPr/>
      </dsp:nvSpPr>
      <dsp:spPr>
        <a:xfrm>
          <a:off x="0" y="1677696"/>
          <a:ext cx="4152900" cy="5863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Use fewer crop inputs and  conserve natural resources</a:t>
          </a:r>
          <a:endParaRPr lang="en-US" sz="2400" kern="1200" dirty="0"/>
        </a:p>
      </dsp:txBody>
      <dsp:txXfrm>
        <a:off x="28623" y="1706319"/>
        <a:ext cx="4095654" cy="529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87E15-8D04-4F75-AEA5-E7102AAE9292}">
      <dsp:nvSpPr>
        <dsp:cNvPr id="0" name=""/>
        <dsp:cNvSpPr/>
      </dsp:nvSpPr>
      <dsp:spPr>
        <a:xfrm>
          <a:off x="0" y="78663"/>
          <a:ext cx="5105400" cy="171433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Consumers want </a:t>
          </a:r>
          <a:r>
            <a:rPr lang="en-US" sz="2400" b="1" kern="1200" dirty="0" smtClean="0"/>
            <a:t>healthy, safe food for their families, environment</a:t>
          </a:r>
          <a:r>
            <a:rPr lang="en-US" sz="2400" kern="1200" dirty="0" smtClean="0"/>
            <a:t> </a:t>
          </a:r>
          <a:r>
            <a:rPr lang="en-US" sz="2400" b="1" kern="1200" dirty="0" smtClean="0"/>
            <a:t>and  community</a:t>
          </a:r>
          <a:r>
            <a:rPr lang="en-US" sz="2400" kern="1200" dirty="0" smtClean="0"/>
            <a:t> – today and in the future. </a:t>
          </a:r>
          <a:endParaRPr lang="en-US" sz="2400" kern="1200" dirty="0"/>
        </a:p>
      </dsp:txBody>
      <dsp:txXfrm>
        <a:off x="83687" y="162350"/>
        <a:ext cx="4938026" cy="154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DF4C7-0F04-4A31-813D-B668838ECCA8}">
      <dsp:nvSpPr>
        <dsp:cNvPr id="0" name=""/>
        <dsp:cNvSpPr/>
      </dsp:nvSpPr>
      <dsp:spPr>
        <a:xfrm>
          <a:off x="0" y="0"/>
          <a:ext cx="5029199"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They want farmers to produce a </a:t>
          </a:r>
          <a:r>
            <a:rPr lang="en-US" sz="2200" b="1" kern="1200" dirty="0" smtClean="0"/>
            <a:t>variety of food choices</a:t>
          </a:r>
          <a:r>
            <a:rPr lang="en-US" sz="2200" kern="1200" dirty="0" smtClean="0"/>
            <a:t>, while conserving </a:t>
          </a:r>
          <a:r>
            <a:rPr lang="en-US" sz="2200" b="1" kern="1200" dirty="0" smtClean="0"/>
            <a:t>natural resources,</a:t>
          </a:r>
          <a:r>
            <a:rPr lang="en-US" sz="2200" kern="1200" dirty="0" smtClean="0"/>
            <a:t> and reducing crop inputs.</a:t>
          </a:r>
          <a:endParaRPr lang="en-US" sz="2200" kern="1200" dirty="0"/>
        </a:p>
      </dsp:txBody>
      <dsp:txXfrm>
        <a:off x="59399" y="59399"/>
        <a:ext cx="491040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1A9DF-F6B7-4081-B2BF-1A97588233F2}">
      <dsp:nvSpPr>
        <dsp:cNvPr id="0" name=""/>
        <dsp:cNvSpPr/>
      </dsp:nvSpPr>
      <dsp:spPr>
        <a:xfrm>
          <a:off x="0" y="62160"/>
          <a:ext cx="8384628" cy="1814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Like traditional breeding methods, using gene editing techniques we can develop new plant varieties </a:t>
          </a:r>
          <a:r>
            <a:rPr lang="en-US" sz="3300" b="1" kern="1200" dirty="0" smtClean="0"/>
            <a:t>without incorporating foreign DNA</a:t>
          </a:r>
          <a:r>
            <a:rPr lang="en-US" sz="3300" kern="1200" dirty="0" smtClean="0"/>
            <a:t>.  </a:t>
          </a:r>
          <a:endParaRPr lang="en-US" sz="3300" kern="1200" dirty="0"/>
        </a:p>
      </dsp:txBody>
      <dsp:txXfrm>
        <a:off x="88585" y="150745"/>
        <a:ext cx="8207458" cy="163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A4410-E604-42B5-B4FB-78F6CCE1AD71}">
      <dsp:nvSpPr>
        <dsp:cNvPr id="0" name=""/>
        <dsp:cNvSpPr/>
      </dsp:nvSpPr>
      <dsp:spPr>
        <a:xfrm>
          <a:off x="0" y="2248"/>
          <a:ext cx="2514599" cy="1198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1" kern="1200" dirty="0" smtClean="0"/>
            <a:t>CRISPR–</a:t>
          </a:r>
          <a:r>
            <a:rPr lang="en-US" sz="2000" i="1" kern="1200" dirty="0" err="1" smtClean="0"/>
            <a:t>Cas</a:t>
          </a:r>
          <a:r>
            <a:rPr lang="en-US" sz="2000" i="1" kern="1200" dirty="0" smtClean="0"/>
            <a:t> is one example of a gene editing tool </a:t>
          </a:r>
          <a:endParaRPr lang="en-US" sz="2000" i="1" kern="1200" dirty="0"/>
        </a:p>
      </dsp:txBody>
      <dsp:txXfrm>
        <a:off x="58485" y="60733"/>
        <a:ext cx="2397629" cy="10811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0B4E81-40BC-427C-A360-846352A5265E}"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322C4B-1ED3-4626-A3AB-AED454C5AFC1}" type="slidenum">
              <a:rPr lang="en-US" smtClean="0"/>
              <a:t>‹#›</a:t>
            </a:fld>
            <a:endParaRPr lang="en-US"/>
          </a:p>
        </p:txBody>
      </p:sp>
    </p:spTree>
    <p:extLst>
      <p:ext uri="{BB962C8B-B14F-4D97-AF65-F5344CB8AC3E}">
        <p14:creationId xmlns:p14="http://schemas.microsoft.com/office/powerpoint/2010/main" val="292539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Through advancements in agriculture and the development of new crop varieties, humans have </a:t>
            </a:r>
            <a:r>
              <a:rPr lang="en-US" sz="1200" b="0" i="0" u="none" strike="sngStrike" kern="1200" baseline="0" dirty="0" smtClean="0">
                <a:solidFill>
                  <a:schemeClr val="tx1"/>
                </a:solidFill>
                <a:latin typeface="+mn-lt"/>
                <a:ea typeface="+mn-ea"/>
                <a:cs typeface="+mn-cs"/>
              </a:rPr>
              <a:t>historically</a:t>
            </a:r>
            <a:r>
              <a:rPr lang="en-US" sz="1200" b="0" i="0" u="none" strike="noStrike" kern="1200" baseline="0" dirty="0" smtClean="0">
                <a:solidFill>
                  <a:schemeClr val="tx1"/>
                </a:solidFill>
                <a:latin typeface="+mn-lt"/>
                <a:ea typeface="+mn-ea"/>
                <a:cs typeface="+mn-cs"/>
              </a:rPr>
              <a:t> strived to meet the needs of a growing population and to develop a safe, reliable and sustainable food supply. How will we continue to meet this challenge, while dealing with a changing climate and threats of new pests and diseases? Just like in other industries, continued innovation is paramount to the future of agriculture, and our quality of life.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ASTA recently conducted consumer focus groups to better understand the attitudes, feelings and perceptions of key stakeholder groups – Consumer Food Connectors (or “foodies”), Environmental Evangelists (people who take sustainability into account when making purchase decisions) and Millennials Moms – around issues related to seed improvement and plant breeding innovation. This research has been used to refine our messages and inform the underlying themes of our public-facing communications plan on plant breeding innovations. At the core of our findings is this -- </a:t>
            </a:r>
            <a:r>
              <a:rPr lang="en-US" sz="1200"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Consumers want healthy and safe food for their families, their environment and their community – today and in the future. They want farmers to produce a variety of food choices, while wisely using natural resources, solving challenges locally, and reducing crop inputs.  Plant breeding innovation, like gene editing, allows for this and more.</a:t>
            </a:r>
            <a:r>
              <a:rPr lang="en-US" sz="1200" baseline="0" dirty="0" smtClean="0">
                <a:solidFill>
                  <a:schemeClr val="tx1"/>
                </a:solidFill>
              </a:rPr>
              <a:t> </a:t>
            </a:r>
            <a:r>
              <a:rPr lang="en-US" sz="1200" b="0" dirty="0" smtClean="0"/>
              <a:t>Through</a:t>
            </a:r>
            <a:r>
              <a:rPr lang="en-US" sz="1200" b="0" baseline="0" dirty="0" smtClean="0"/>
              <a:t> e</a:t>
            </a:r>
            <a:r>
              <a:rPr lang="en-US" sz="1200" b="0" dirty="0" smtClean="0"/>
              <a:t>volving plant breeding methods that work within the genetic makeup of plants’ own families, plant scientists and breeders provide farmers with seeds that can thrive despite challenges, such as changing weather, plant diseases and pests, while reducing crop inputs.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2322C4B-1ED3-4626-A3AB-AED454C5AFC1}" type="slidenum">
              <a:rPr lang="en-US" smtClean="0"/>
              <a:t>1</a:t>
            </a:fld>
            <a:endParaRPr lang="en-US"/>
          </a:p>
        </p:txBody>
      </p:sp>
    </p:spTree>
    <p:extLst>
      <p:ext uri="{BB962C8B-B14F-4D97-AF65-F5344CB8AC3E}">
        <p14:creationId xmlns:p14="http://schemas.microsoft.com/office/powerpoint/2010/main" val="12901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realize</a:t>
            </a:r>
            <a:r>
              <a:rPr lang="en-US" baseline="0" dirty="0" smtClean="0"/>
              <a:t> these exciting possibilities, we need a policy climate that allows, and encourages, continued innovation.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overarching</a:t>
            </a:r>
            <a:r>
              <a:rPr lang="en-US" baseline="0" dirty="0" smtClean="0"/>
              <a:t> position is this: </a:t>
            </a:r>
            <a:r>
              <a:rPr lang="en-US" i="0" dirty="0" smtClean="0">
                <a:solidFill>
                  <a:schemeClr val="bg1"/>
                </a:solidFill>
              </a:rPr>
              <a:t>Plant varieties developed through the latest breeding methods should not be differentially regulated if they are similar to or indistinguishable from varieties that could have been produced through earlier breeding methods.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solidFill>
                  <a:schemeClr val="bg1"/>
                </a:solidFill>
              </a:rPr>
              <a:t>The</a:t>
            </a:r>
            <a:r>
              <a:rPr lang="en-US" i="0" baseline="0" dirty="0" smtClean="0">
                <a:solidFill>
                  <a:schemeClr val="bg1"/>
                </a:solidFill>
              </a:rPr>
              <a:t> seed industry has a phenomenal track record of safety. And i</a:t>
            </a:r>
            <a:r>
              <a:rPr lang="en-US" i="0" dirty="0" smtClean="0">
                <a:solidFill>
                  <a:schemeClr val="bg1"/>
                </a:solidFill>
              </a:rPr>
              <a:t>t’s important to keep in mind</a:t>
            </a:r>
            <a:r>
              <a:rPr lang="en-US" i="0" baseline="0" dirty="0" smtClean="0">
                <a:solidFill>
                  <a:schemeClr val="bg1"/>
                </a:solidFill>
              </a:rPr>
              <a:t> that -- </a:t>
            </a: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r>
              <a:rPr lang="en-US" sz="1200" b="0" i="0" u="none" strike="noStrike" kern="1200" baseline="0" dirty="0" smtClean="0">
                <a:solidFill>
                  <a:schemeClr val="tx1"/>
                </a:solidFill>
                <a:latin typeface="+mn-lt"/>
                <a:ea typeface="+mn-ea"/>
                <a:cs typeface="+mn-cs"/>
              </a:rPr>
              <a:t>All foods derived from plants are regulated in the U.S. by the FDA and seeds are comprehensively regulated by USDA. Most new agricultural plant varieties are introduced without a specific pre-market safety review, given the long history of safe use of the underlying varieties used for breeding. A key feature of the plant breeding process is extensive testing and evaluation  starting early in the breeding process and continuing until the final product is commercially available.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tests are based on procedures breeders have used for many decades to create new plant varieties that are safe to grow and eat. </a:t>
            </a:r>
            <a:endParaRPr lang="en-US" i="0" dirty="0"/>
          </a:p>
        </p:txBody>
      </p:sp>
      <p:sp>
        <p:nvSpPr>
          <p:cNvPr id="4" name="Slide Number Placeholder 3"/>
          <p:cNvSpPr>
            <a:spLocks noGrp="1"/>
          </p:cNvSpPr>
          <p:nvPr>
            <p:ph type="sldNum" sz="quarter" idx="10"/>
          </p:nvPr>
        </p:nvSpPr>
        <p:spPr/>
        <p:txBody>
          <a:bodyPr/>
          <a:lstStyle/>
          <a:p>
            <a:fld id="{C2BCB2A2-FF89-43A8-B13A-0C885C7694EB}" type="slidenum">
              <a:rPr lang="en-US" smtClean="0"/>
              <a:t>10</a:t>
            </a:fld>
            <a:endParaRPr lang="en-US"/>
          </a:p>
        </p:txBody>
      </p:sp>
    </p:spTree>
    <p:extLst>
      <p:ext uri="{BB962C8B-B14F-4D97-AF65-F5344CB8AC3E}">
        <p14:creationId xmlns:p14="http://schemas.microsoft.com/office/powerpoint/2010/main" val="305549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The seed industry</a:t>
            </a:r>
            <a:r>
              <a:rPr lang="en-US" baseline="0" dirty="0" smtClean="0">
                <a:solidFill>
                  <a:srgbClr val="FF0000"/>
                </a:solidFill>
              </a:rPr>
              <a:t> and agriculture in general are global. </a:t>
            </a:r>
          </a:p>
          <a:p>
            <a:endParaRPr lang="en-US" baseline="0" dirty="0" smtClean="0">
              <a:solidFill>
                <a:srgbClr val="FF0000"/>
              </a:solidFill>
            </a:endParaRPr>
          </a:p>
          <a:p>
            <a:r>
              <a:rPr lang="en-US" baseline="0" dirty="0" smtClean="0">
                <a:solidFill>
                  <a:srgbClr val="FF0000"/>
                </a:solidFill>
              </a:rPr>
              <a:t>Inconsistent global policies can negatively impact trade in agricultural products. </a:t>
            </a:r>
          </a:p>
          <a:p>
            <a:endParaRPr lang="en-US" baseline="0" dirty="0" smtClean="0">
              <a:solidFill>
                <a:srgbClr val="FF0000"/>
              </a:solidFill>
            </a:endParaRPr>
          </a:p>
          <a:p>
            <a:r>
              <a:rPr lang="en-US" baseline="0" dirty="0" smtClean="0">
                <a:solidFill>
                  <a:srgbClr val="FF0000"/>
                </a:solidFill>
              </a:rPr>
              <a:t>Research collaborations cross country boundaries – inconsistent and overly burdensome policies will have a chilling affect on these collaborations (public/public and public/private)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Inconsistent and overly burdensome policies will have a disproportionately negative effect on crops with smaller or niche markets</a:t>
            </a:r>
            <a:endParaRPr lang="en-US" sz="1200" kern="1200" dirty="0" smtClean="0">
              <a:solidFill>
                <a:schemeClr val="tx1"/>
              </a:solidFill>
              <a:effectLst/>
              <a:latin typeface="+mn-lt"/>
              <a:ea typeface="+mn-ea"/>
              <a:cs typeface="+mn-cs"/>
            </a:endParaRPr>
          </a:p>
          <a:p>
            <a:endParaRPr lang="en-US" b="1" i="1" baseline="0" dirty="0" smtClean="0">
              <a:solidFill>
                <a:srgbClr val="FF0000"/>
              </a:solidFill>
            </a:endParaRPr>
          </a:p>
          <a:p>
            <a:r>
              <a:rPr lang="en-US" baseline="0" dirty="0" smtClean="0">
                <a:solidFill>
                  <a:srgbClr val="FF0000"/>
                </a:solidFill>
              </a:rPr>
              <a:t>Consistent and appropriate policies are needed for overall </a:t>
            </a:r>
            <a:r>
              <a:rPr lang="en-US" baseline="0" smtClean="0">
                <a:solidFill>
                  <a:srgbClr val="FF0000"/>
                </a:solidFill>
              </a:rPr>
              <a:t>agriculture innovation and development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11</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*Current</a:t>
            </a:r>
            <a:r>
              <a:rPr lang="en-US" b="1" baseline="0" dirty="0" smtClean="0">
                <a:solidFill>
                  <a:srgbClr val="FF0000"/>
                </a:solidFill>
              </a:rPr>
              <a:t> as February 2017 (please check with ASTA for latest information) </a:t>
            </a:r>
          </a:p>
          <a:p>
            <a:endParaRPr lang="en-US" b="1" baseline="0" dirty="0" smtClean="0">
              <a:solidFill>
                <a:srgbClr val="FF0000"/>
              </a:solidFill>
            </a:endParaRPr>
          </a:p>
          <a:p>
            <a:pPr marL="342900" lvl="0" indent="-342900">
              <a:buFont typeface="Arial" panose="020B0604020202020204" pitchFamily="34" charset="0"/>
              <a:buChar char="•"/>
            </a:pPr>
            <a:r>
              <a:rPr lang="en-US" sz="2400" b="0" dirty="0" smtClean="0"/>
              <a:t>During the last few days of the outgoing Obama</a:t>
            </a:r>
            <a:r>
              <a:rPr lang="en-US" sz="2400" b="0" baseline="0" dirty="0" smtClean="0"/>
              <a:t> administration, USDA and FDA issued notices related to plant breeding innovation. </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1200" b="0" i="0" kern="1200" dirty="0" smtClean="0">
                <a:solidFill>
                  <a:schemeClr val="tx1"/>
                </a:solidFill>
                <a:effectLst/>
                <a:latin typeface="+mn-lt"/>
                <a:ea typeface="+mn-ea"/>
                <a:cs typeface="+mn-cs"/>
              </a:rPr>
              <a:t>USDA released a proposed rule-making notice related to plant breeding innovation.</a:t>
            </a:r>
            <a:r>
              <a:rPr lang="en-US" sz="1200" b="0" i="0" kern="1200" baseline="0" dirty="0" smtClean="0">
                <a:solidFill>
                  <a:schemeClr val="tx1"/>
                </a:solidFill>
                <a:effectLst/>
                <a:latin typeface="+mn-lt"/>
                <a:ea typeface="+mn-ea"/>
                <a:cs typeface="+mn-cs"/>
              </a:rPr>
              <a:t> ASTA has </a:t>
            </a:r>
            <a:r>
              <a:rPr lang="en-US" sz="1200" b="0" i="0" kern="1200" dirty="0" smtClean="0">
                <a:solidFill>
                  <a:schemeClr val="tx1"/>
                </a:solidFill>
                <a:effectLst/>
                <a:latin typeface="+mn-lt"/>
                <a:ea typeface="+mn-ea"/>
                <a:cs typeface="+mn-cs"/>
              </a:rPr>
              <a:t>been actively engaged in discussions with the agency throughout the rule-making process, and is pleased that the proposal recognizes plant breeders’ long track record of safety and quality.</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2400" dirty="0" smtClean="0"/>
              <a:t>FDA</a:t>
            </a:r>
            <a:r>
              <a:rPr lang="en-US" sz="2400" baseline="0" dirty="0" smtClean="0"/>
              <a:t> issued a s</a:t>
            </a:r>
            <a:r>
              <a:rPr lang="en-US" sz="2400" dirty="0" smtClean="0"/>
              <a:t>olicitation for comments on new plant varieties developed through gene editing techniques</a:t>
            </a:r>
          </a:p>
          <a:p>
            <a:pPr marL="342900" lvl="0" indent="-342900">
              <a:buFont typeface="Arial" panose="020B0604020202020204" pitchFamily="34" charset="0"/>
              <a:buChar char="•"/>
            </a:pPr>
            <a:endParaRPr lang="en-US" sz="2400" dirty="0" smtClean="0">
              <a:solidFill>
                <a:srgbClr val="FF0000"/>
              </a:solidFill>
            </a:endParaRPr>
          </a:p>
          <a:p>
            <a:pPr marL="342900" lvl="0" indent="-342900">
              <a:buFont typeface="Arial" panose="020B0604020202020204" pitchFamily="34" charset="0"/>
              <a:buChar char="•"/>
            </a:pPr>
            <a:r>
              <a:rPr lang="en-US" sz="2400" b="1" dirty="0" smtClean="0">
                <a:solidFill>
                  <a:srgbClr val="FF0000"/>
                </a:solidFill>
              </a:rPr>
              <a:t>Both agencies acknowledged that some applications of gene editing result in plants that could be developed through more traditional breeding methods (in line with ASTA’s policy) </a:t>
            </a:r>
          </a:p>
          <a:p>
            <a:pPr marL="342900" lvl="0" indent="-342900">
              <a:buFont typeface="Arial" panose="020B0604020202020204" pitchFamily="34" charset="0"/>
              <a:buChar char="•"/>
            </a:pPr>
            <a:endParaRPr lang="en-US" sz="2400" b="1" dirty="0" smtClean="0">
              <a:solidFill>
                <a:srgbClr val="FF0000"/>
              </a:solidFill>
            </a:endParaRPr>
          </a:p>
          <a:p>
            <a:pPr marL="342900" lvl="0" indent="-342900">
              <a:buFont typeface="Arial" panose="020B0604020202020204" pitchFamily="34" charset="0"/>
              <a:buChar char="•"/>
            </a:pPr>
            <a:r>
              <a:rPr lang="en-US" sz="2400" b="0" dirty="0" smtClean="0"/>
              <a:t>Unclear what direction Trump administration will take. We will continue</a:t>
            </a:r>
            <a:r>
              <a:rPr lang="en-US" sz="2400" b="0" baseline="0" dirty="0" smtClean="0"/>
              <a:t> to engage with the new administration as the process continues. </a:t>
            </a:r>
            <a:endParaRPr lang="en-US" sz="2400" b="0" dirty="0" smtClean="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12</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Through advancements in agriculture and the development of new crop varieties, humans have historically strived to meet the needs of a growing population and develop a safe, reliable and sustainable food supply. How will we continue to meet this challenge, while dealing with a changing climate, threats of new pests and diseases, and ever-changing public demand? </a:t>
            </a:r>
            <a:br>
              <a:rPr lang="en-US" dirty="0" smtClean="0">
                <a:effectLst/>
              </a:rPr>
            </a:br>
            <a:r>
              <a:rPr lang="en-US" dirty="0" smtClean="0">
                <a:effectLst/>
              </a:rPr>
              <a:t/>
            </a:r>
            <a:br>
              <a:rPr lang="en-US" dirty="0" smtClean="0">
                <a:effectLst/>
              </a:rPr>
            </a:br>
            <a:r>
              <a:rPr lang="en-US" dirty="0" smtClean="0">
                <a:effectLst/>
              </a:rPr>
              <a:t>Farmers will need </a:t>
            </a:r>
            <a:r>
              <a:rPr lang="en-US" baseline="0" dirty="0" smtClean="0">
                <a:effectLst/>
              </a:rPr>
              <a:t>access </a:t>
            </a:r>
            <a:r>
              <a:rPr lang="en-US" dirty="0" smtClean="0">
                <a:effectLst/>
              </a:rPr>
              <a:t>to every tool available to do so in a safe, affordable and responsible manner. And</a:t>
            </a:r>
            <a:r>
              <a:rPr lang="en-US" baseline="0" dirty="0" smtClean="0">
                <a:effectLst/>
              </a:rPr>
              <a:t> it starts with the seed. </a:t>
            </a:r>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13</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14</a:t>
            </a:fld>
            <a:endParaRPr lang="en-US"/>
          </a:p>
        </p:txBody>
      </p:sp>
    </p:spTree>
    <p:extLst>
      <p:ext uri="{BB962C8B-B14F-4D97-AF65-F5344CB8AC3E}">
        <p14:creationId xmlns:p14="http://schemas.microsoft.com/office/powerpoint/2010/main" val="194777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talk about plant breeding innovation, it’s important that we start with our history.</a:t>
            </a:r>
          </a:p>
          <a:p>
            <a:endParaRPr lang="en-US" dirty="0" smtClean="0"/>
          </a:p>
          <a:p>
            <a:r>
              <a:rPr lang="en-US" dirty="0" smtClean="0"/>
              <a:t>Over the last several thousand years, humans have taken a more active role in improving plant characteristics by specifically selecting seed from plants that looked, smelled or tasted particularly interesting. </a:t>
            </a:r>
          </a:p>
          <a:p>
            <a:endParaRPr lang="en-US" dirty="0" smtClean="0"/>
          </a:p>
          <a:p>
            <a:r>
              <a:rPr lang="en-US" dirty="0" smtClean="0"/>
              <a:t>The result was the domestication of plants, making it easier to grow and harvest them and become better, more reliable and nutritious sources of food. This same process continues today, though in a more formalized manner, using the science and art of plant breeding.</a:t>
            </a:r>
          </a:p>
          <a:p>
            <a:r>
              <a:rPr lang="en-US" dirty="0" smtClean="0">
                <a:effectLst/>
              </a:rPr>
              <a:t/>
            </a:r>
            <a:br>
              <a:rPr lang="en-US" dirty="0" smtClean="0">
                <a:effectLst/>
              </a:rPr>
            </a:br>
            <a:r>
              <a:rPr lang="en-US" dirty="0" smtClean="0">
                <a:effectLst/>
              </a:rPr>
              <a:t>No matter the method used, the goal of today's plant breeders remains the same: producing better seed for a better quality of life.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fact, you could say plant breeders are problem solvers. They are constantly innovating to find new ways to address farmers’ local challenges and meet the chang</a:t>
            </a:r>
            <a:r>
              <a:rPr lang="en-US" baseline="0" dirty="0" smtClean="0">
                <a:solidFill>
                  <a:srgbClr val="FF0000"/>
                </a:solidFill>
              </a:rPr>
              <a:t>ing</a:t>
            </a:r>
            <a:r>
              <a:rPr lang="en-US" baseline="0" dirty="0" smtClean="0"/>
              <a:t> needs of consumers. </a:t>
            </a:r>
          </a:p>
          <a:p>
            <a:pPr marL="457200" indent="-457200"/>
            <a:endParaRPr lang="en-US" sz="1200" dirty="0" smtClean="0"/>
          </a:p>
          <a:p>
            <a:pPr marL="457200" indent="-457200"/>
            <a:r>
              <a:rPr lang="en-US" sz="1200" dirty="0" smtClean="0"/>
              <a:t>Evolving plant breeding methods </a:t>
            </a:r>
            <a:r>
              <a:rPr lang="en-US" sz="1200" dirty="0" smtClean="0">
                <a:solidFill>
                  <a:srgbClr val="FF0000"/>
                </a:solidFill>
              </a:rPr>
              <a:t>--</a:t>
            </a:r>
            <a:r>
              <a:rPr lang="en-US" sz="1200" dirty="0" smtClean="0"/>
              <a:t> like gene editing </a:t>
            </a:r>
            <a:r>
              <a:rPr lang="en-US" sz="1200" dirty="0" smtClean="0">
                <a:solidFill>
                  <a:srgbClr val="FF0000"/>
                </a:solidFill>
              </a:rPr>
              <a:t>–</a:t>
            </a:r>
            <a:r>
              <a:rPr lang="en-US" sz="1200" dirty="0" smtClean="0"/>
              <a:t> </a:t>
            </a:r>
            <a:r>
              <a:rPr lang="en-US" sz="1200" dirty="0" smtClean="0">
                <a:solidFill>
                  <a:srgbClr val="FF0000"/>
                </a:solidFill>
              </a:rPr>
              <a:t>can</a:t>
            </a:r>
            <a:r>
              <a:rPr lang="en-US" sz="1200" dirty="0" smtClean="0"/>
              <a:t> </a:t>
            </a:r>
            <a:r>
              <a:rPr lang="en-US" sz="1200" b="1" dirty="0" smtClean="0"/>
              <a:t>work within the plant family’s own genetic makeup</a:t>
            </a:r>
            <a:r>
              <a:rPr lang="en-US" sz="1200" dirty="0" smtClean="0"/>
              <a:t>.</a:t>
            </a:r>
          </a:p>
          <a:p>
            <a:pPr marL="457200" indent="-457200"/>
            <a:endParaRPr lang="en-US" sz="1200" dirty="0" smtClean="0"/>
          </a:p>
          <a:p>
            <a:pPr marL="457200" indent="-457200"/>
            <a:r>
              <a:rPr lang="en-US" sz="1200" dirty="0" smtClean="0"/>
              <a:t>These methods continue to build upon the knowledge and understanding of plant systems that plant scientists and breeders have been working with for years.</a:t>
            </a:r>
          </a:p>
          <a:p>
            <a:pPr marL="457200" indent="-457200"/>
            <a:endParaRPr lang="en-US" sz="1200" dirty="0" smtClean="0"/>
          </a:p>
          <a:p>
            <a:pPr marL="457200" indent="-457200"/>
            <a:r>
              <a:rPr lang="en-US" sz="1200" dirty="0" smtClean="0"/>
              <a:t>And allow us to reach the same endpoint as through traditional methods – but in a </a:t>
            </a:r>
            <a:r>
              <a:rPr lang="en-US" sz="1200" b="1" dirty="0" smtClean="0"/>
              <a:t>more precise </a:t>
            </a:r>
            <a:r>
              <a:rPr lang="en-US" sz="1200" dirty="0" smtClean="0"/>
              <a:t>way. </a:t>
            </a:r>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2</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order to grow more using less, farmers need a variety of seed choices.</a:t>
            </a:r>
            <a:r>
              <a:rPr lang="en-US" sz="1200" baseline="0" dirty="0" smtClean="0"/>
              <a:t>  </a:t>
            </a:r>
            <a:r>
              <a:rPr lang="en-US" sz="1200" dirty="0" smtClean="0"/>
              <a:t>Plant breeders</a:t>
            </a:r>
            <a:r>
              <a:rPr lang="en-US" sz="1200" baseline="0" dirty="0" smtClean="0"/>
              <a:t> help farmers find new and innovative solutions to meet their local needs and address challenges like --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Managing the impact of changing weather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Fighting plant disease and pests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Use less crop inputs and conserve manage natural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3</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most of the general public doesn’t know a whole lot about plant breeding, recent consumer focus groups have shown that when making purchase decisions at the grocery store, people want food that is:</a:t>
            </a:r>
          </a:p>
          <a:p>
            <a:endParaRPr lang="en-US" baseline="0" dirty="0" smtClean="0"/>
          </a:p>
          <a:p>
            <a:r>
              <a:rPr lang="en-US" baseline="0" dirty="0" smtClean="0"/>
              <a:t>Healthy and safe for the their families</a:t>
            </a:r>
          </a:p>
          <a:p>
            <a:r>
              <a:rPr lang="en-US" baseline="0" dirty="0" smtClean="0"/>
              <a:t>Safe for the environment </a:t>
            </a:r>
          </a:p>
          <a:p>
            <a:r>
              <a:rPr lang="en-US" baseline="0" dirty="0" smtClean="0"/>
              <a:t>And they want a variety of option </a:t>
            </a:r>
          </a:p>
          <a:p>
            <a:endParaRPr lang="en-US" baseline="0" dirty="0" smtClean="0"/>
          </a:p>
          <a:p>
            <a:r>
              <a:rPr lang="en-US" baseline="0" dirty="0" smtClean="0"/>
              <a:t>When it comes to food production, they want farmers to produce a variety of food choices, while conserving natural wisely, and reducing crop inputs. </a:t>
            </a:r>
          </a:p>
        </p:txBody>
      </p:sp>
      <p:sp>
        <p:nvSpPr>
          <p:cNvPr id="4" name="Slide Number Placeholder 3"/>
          <p:cNvSpPr>
            <a:spLocks noGrp="1"/>
          </p:cNvSpPr>
          <p:nvPr>
            <p:ph type="sldNum" sz="quarter" idx="10"/>
          </p:nvPr>
        </p:nvSpPr>
        <p:spPr/>
        <p:txBody>
          <a:bodyPr/>
          <a:lstStyle/>
          <a:p>
            <a:fld id="{C2BCB2A2-FF89-43A8-B13A-0C885C7694EB}" type="slidenum">
              <a:rPr lang="en-US" smtClean="0"/>
              <a:t>4</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help meet the changing needs and expectations of both farmers and consumers, plant breeders are constantly innovating based on the knowledge and understanding of plant physiology developed over many years. One example of a newer plant breeding method is gene editing.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Like traditional breeding methods, through gene editing we can develop new plant varieties </a:t>
            </a:r>
            <a:r>
              <a:rPr lang="en-US" b="1" dirty="0" smtClean="0"/>
              <a:t>without incorporating foreign DNA</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One example you’ve probably heard about is CRISPR–</a:t>
            </a:r>
            <a:r>
              <a:rPr lang="en-US" sz="1200" i="0" dirty="0" err="1" smtClean="0"/>
              <a:t>Cas</a:t>
            </a:r>
            <a:r>
              <a:rPr lang="en-US" sz="1200" i="0" dirty="0" smtClean="0"/>
              <a:t>.</a:t>
            </a:r>
            <a:r>
              <a:rPr lang="en-US" sz="1200" i="0" baseline="0" dirty="0" smtClean="0"/>
              <a:t> </a:t>
            </a:r>
            <a:endParaRPr lang="en-US" i="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5</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baseline="0" dirty="0" smtClean="0">
                <a:solidFill>
                  <a:schemeClr val="tx1"/>
                </a:solidFill>
                <a:latin typeface="+mn-lt"/>
                <a:ea typeface="+mn-ea"/>
                <a:cs typeface="+mn-cs"/>
              </a:rPr>
              <a:t>So how does gene editing work? In simple terms, gene editing allows </a:t>
            </a:r>
            <a:r>
              <a:rPr lang="en-US" sz="3000" kern="1200" dirty="0" smtClean="0">
                <a:solidFill>
                  <a:schemeClr val="tx1"/>
                </a:solidFill>
                <a:latin typeface="+mn-lt"/>
                <a:ea typeface="+mn-ea"/>
                <a:cs typeface="+mn-cs"/>
              </a:rPr>
              <a:t>plant scientists and breeders to precisely make specific changes to a plant’s DNA using the plant’s own internal processes. </a:t>
            </a:r>
          </a:p>
          <a:p>
            <a:pPr marL="0" indent="0">
              <a:buFont typeface="Arial" panose="020B0604020202020204" pitchFamily="34" charset="0"/>
              <a:buNone/>
            </a:pPr>
            <a:endParaRPr lang="en-US" sz="3000" kern="1200" dirty="0" smtClean="0">
              <a:solidFill>
                <a:schemeClr val="tx1"/>
              </a:solidFill>
              <a:latin typeface="+mn-lt"/>
              <a:ea typeface="+mn-ea"/>
              <a:cs typeface="+mn-cs"/>
            </a:endParaRPr>
          </a:p>
          <a:p>
            <a:pPr marL="0" indent="0">
              <a:buFont typeface="Arial" panose="020B0604020202020204" pitchFamily="34" charset="0"/>
              <a:buNone/>
            </a:pPr>
            <a:r>
              <a:rPr lang="en-US" sz="3000" kern="1200" dirty="0" smtClean="0">
                <a:solidFill>
                  <a:schemeClr val="tx1"/>
                </a:solidFill>
                <a:latin typeface="+mn-lt"/>
                <a:ea typeface="+mn-ea"/>
                <a:cs typeface="+mn-cs"/>
              </a:rPr>
              <a:t>The result can be: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Activation</a:t>
            </a:r>
            <a:r>
              <a:rPr lang="en-US" sz="3000" kern="1200" dirty="0" smtClean="0">
                <a:solidFill>
                  <a:schemeClr val="tx1"/>
                </a:solidFill>
                <a:latin typeface="+mn-lt"/>
                <a:ea typeface="+mn-ea"/>
                <a:cs typeface="+mn-cs"/>
              </a:rPr>
              <a:t> of a beneficial characteristic – like drought tolerance or increased nutrition;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Deactivation</a:t>
            </a:r>
            <a:r>
              <a:rPr lang="en-US" sz="3000" kern="1200" dirty="0" smtClean="0">
                <a:solidFill>
                  <a:schemeClr val="tx1"/>
                </a:solidFill>
                <a:latin typeface="+mn-lt"/>
                <a:ea typeface="+mn-ea"/>
                <a:cs typeface="+mn-cs"/>
              </a:rPr>
              <a:t> of an unfavorable characteristic – like  disease sensitivity; or</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Small changes </a:t>
            </a:r>
            <a:r>
              <a:rPr lang="en-US" sz="3000" kern="1200" dirty="0" smtClean="0">
                <a:solidFill>
                  <a:schemeClr val="tx1"/>
                </a:solidFill>
                <a:latin typeface="+mn-lt"/>
                <a:ea typeface="+mn-ea"/>
                <a:cs typeface="+mn-cs"/>
              </a:rPr>
              <a:t>to the DNA that reproduce a characteristic found within the plant’s family – like disease resistant characteristic found in a wild relative.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6</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could use this technology to address very real challenges like -- </a:t>
            </a:r>
          </a:p>
          <a:p>
            <a:endParaRPr lang="en-US" baseline="0" dirty="0" smtClean="0"/>
          </a:p>
          <a:p>
            <a:pPr>
              <a:buFont typeface="Wingdings" panose="05000000000000000000" pitchFamily="2" charset="2"/>
              <a:buChar char="ü"/>
            </a:pPr>
            <a:r>
              <a:rPr lang="en-US" dirty="0" smtClean="0"/>
              <a:t>Resistance to disease &amp; insects</a:t>
            </a:r>
          </a:p>
          <a:p>
            <a:pPr>
              <a:buFont typeface="Wingdings" panose="05000000000000000000" pitchFamily="2" charset="2"/>
              <a:buChar char="ü"/>
            </a:pPr>
            <a:r>
              <a:rPr lang="en-US" dirty="0" smtClean="0"/>
              <a:t>Efficient use of water</a:t>
            </a:r>
            <a:r>
              <a:rPr lang="en-US" baseline="0" dirty="0" smtClean="0"/>
              <a:t> and nutrients – like fertilizer</a:t>
            </a:r>
            <a:r>
              <a:rPr lang="en-US" dirty="0" smtClean="0"/>
              <a:t> </a:t>
            </a:r>
          </a:p>
          <a:p>
            <a:pPr>
              <a:buFont typeface="Wingdings" panose="05000000000000000000" pitchFamily="2" charset="2"/>
              <a:buChar char="ü"/>
            </a:pPr>
            <a:r>
              <a:rPr lang="en-US" dirty="0" smtClean="0"/>
              <a:t>Improved photosynthetic capacity (higher yields in less space)</a:t>
            </a:r>
          </a:p>
          <a:p>
            <a:pPr>
              <a:buFont typeface="Wingdings" panose="05000000000000000000" pitchFamily="2" charset="2"/>
              <a:buChar char="ü"/>
            </a:pPr>
            <a:r>
              <a:rPr lang="en-US" dirty="0" smtClean="0"/>
              <a:t>Ability to grow on ‘poorer quality’ soil (resistance to salt or metals in soil)</a:t>
            </a:r>
          </a:p>
          <a:p>
            <a:pPr>
              <a:buFont typeface="Wingdings" panose="05000000000000000000" pitchFamily="2" charset="2"/>
              <a:buChar char="ü"/>
            </a:pPr>
            <a:r>
              <a:rPr lang="en-US" dirty="0" smtClean="0"/>
              <a:t>Temperature tolerance (high or low temps) </a:t>
            </a:r>
          </a:p>
          <a:p>
            <a:pPr>
              <a:buFont typeface="Wingdings" panose="05000000000000000000" pitchFamily="2" charset="2"/>
              <a:buChar char="ü"/>
            </a:pPr>
            <a:r>
              <a:rPr lang="en-US" dirty="0" smtClean="0"/>
              <a:t>Improve consumer appeal (appearance, flavor, nutrition etc.)</a:t>
            </a:r>
          </a:p>
          <a:p>
            <a:endParaRPr lang="en-US" dirty="0" smtClean="0"/>
          </a:p>
        </p:txBody>
      </p:sp>
      <p:sp>
        <p:nvSpPr>
          <p:cNvPr id="4" name="Slide Number Placeholder 3"/>
          <p:cNvSpPr>
            <a:spLocks noGrp="1"/>
          </p:cNvSpPr>
          <p:nvPr>
            <p:ph type="sldNum" sz="quarter" idx="10"/>
          </p:nvPr>
        </p:nvSpPr>
        <p:spPr/>
        <p:txBody>
          <a:bodyPr/>
          <a:lstStyle/>
          <a:p>
            <a:fld id="{82322C4B-1ED3-4626-A3AB-AED454C5AFC1}" type="slidenum">
              <a:rPr lang="en-US" smtClean="0"/>
              <a:t>7</a:t>
            </a:fld>
            <a:endParaRPr lang="en-US"/>
          </a:p>
        </p:txBody>
      </p:sp>
    </p:spTree>
    <p:extLst>
      <p:ext uri="{BB962C8B-B14F-4D97-AF65-F5344CB8AC3E}">
        <p14:creationId xmlns:p14="http://schemas.microsoft.com/office/powerpoint/2010/main" val="1017752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What</a:t>
            </a:r>
            <a:r>
              <a:rPr lang="en-US" sz="1200" b="1" baseline="0" dirty="0" smtClean="0"/>
              <a:t> could the future hold? </a:t>
            </a:r>
            <a:endParaRPr lang="en-US" sz="1200" b="1" dirty="0" smtClean="0"/>
          </a:p>
          <a:p>
            <a:endParaRPr lang="en-US" sz="1200" b="1" dirty="0" smtClean="0"/>
          </a:p>
          <a:p>
            <a:r>
              <a:rPr lang="en-US" sz="1200" b="1" dirty="0" smtClean="0"/>
              <a:t>Plant</a:t>
            </a:r>
            <a:r>
              <a:rPr lang="en-US" sz="1200" b="1" baseline="0" dirty="0" smtClean="0"/>
              <a:t> breeding innovations can h</a:t>
            </a:r>
            <a:r>
              <a:rPr lang="en-US" sz="1200" b="1" dirty="0" smtClean="0"/>
              <a:t>elp solve challenges</a:t>
            </a:r>
            <a:r>
              <a:rPr lang="en-US" sz="1200" b="1" baseline="0" dirty="0" smtClean="0"/>
              <a:t> faced by farmers now and in the future: </a:t>
            </a:r>
            <a:endParaRPr lang="en-US" sz="1200" b="1" dirty="0" smtClean="0"/>
          </a:p>
          <a:p>
            <a:r>
              <a:rPr lang="en-US" sz="1200" dirty="0" smtClean="0"/>
              <a:t>For</a:t>
            </a:r>
            <a:r>
              <a:rPr lang="en-US" sz="1200" baseline="0" dirty="0" smtClean="0"/>
              <a:t> example, p</a:t>
            </a:r>
            <a:r>
              <a:rPr lang="en-US" sz="1200" dirty="0" smtClean="0"/>
              <a:t>lant breeders are working on climate tolerant and disease resistant varieties of crops like corn and wheat that would be accessible to smallholder farmers. </a:t>
            </a:r>
          </a:p>
          <a:p>
            <a:pPr marL="0" indent="0">
              <a:buFont typeface="Wingdings" panose="05000000000000000000" pitchFamily="2" charset="2"/>
              <a:buNone/>
            </a:pPr>
            <a:endParaRPr lang="en-US" sz="1200" b="1" dirty="0" smtClean="0"/>
          </a:p>
          <a:p>
            <a:r>
              <a:rPr lang="en-US" sz="1200" b="1" dirty="0" smtClean="0"/>
              <a:t>How about allergen free wheat?</a:t>
            </a:r>
          </a:p>
          <a:p>
            <a:r>
              <a:rPr lang="en-US" sz="1200" dirty="0" smtClean="0"/>
              <a:t>Thanks to innovative tools like gene editing, plant breeders could delete gluten genes in wheat – allowing people with gluten sensitivities to enjoy a wider variety of foods. </a:t>
            </a:r>
          </a:p>
          <a:p>
            <a:pPr marL="0" indent="0">
              <a:buFont typeface="Wingdings" panose="05000000000000000000" pitchFamily="2" charset="2"/>
              <a:buNone/>
            </a:pPr>
            <a:endParaRPr lang="en-US" sz="1200" b="1" dirty="0" smtClean="0"/>
          </a:p>
          <a:p>
            <a:pPr marL="0" indent="0">
              <a:buFont typeface="Wingdings" panose="05000000000000000000" pitchFamily="2" charset="2"/>
              <a:buNone/>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8</a:t>
            </a:fld>
            <a:endParaRPr lang="en-US"/>
          </a:p>
        </p:txBody>
      </p:sp>
    </p:spTree>
    <p:extLst>
      <p:ext uri="{BB962C8B-B14F-4D97-AF65-F5344CB8AC3E}">
        <p14:creationId xmlns:p14="http://schemas.microsoft.com/office/powerpoint/2010/main" val="330835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Other</a:t>
            </a:r>
            <a:r>
              <a:rPr lang="en-US" sz="1200" b="1" baseline="0" dirty="0" smtClean="0"/>
              <a:t> applications could benefit consumers: </a:t>
            </a:r>
          </a:p>
          <a:p>
            <a:endParaRPr lang="en-US" sz="1200" b="1" baseline="0" dirty="0" smtClean="0"/>
          </a:p>
          <a:p>
            <a:r>
              <a:rPr lang="en-US" sz="1200" b="1" baseline="0" dirty="0" smtClean="0"/>
              <a:t>Would like produce that looks better, tastes better and is more nutritious?  Thanks to plant breeding innovation, we could see -- </a:t>
            </a:r>
          </a:p>
          <a:p>
            <a:pPr marL="171450" indent="-171450">
              <a:buFont typeface="Arial" panose="020B0604020202020204" pitchFamily="34" charset="0"/>
              <a:buChar char="•"/>
            </a:pPr>
            <a:r>
              <a:rPr lang="en-US" sz="1200" dirty="0" smtClean="0"/>
              <a:t>Brighter colors and  sweeter flavors of popular vegetables</a:t>
            </a:r>
          </a:p>
          <a:p>
            <a:pPr marL="171450" indent="-171450">
              <a:buFont typeface="Arial" panose="020B0604020202020204" pitchFamily="34" charset="0"/>
              <a:buChar char="•"/>
            </a:pPr>
            <a:r>
              <a:rPr lang="en-US" sz="1200" dirty="0" smtClean="0"/>
              <a:t>Produce with higher levels of beneficial nutrients, like antioxidants, carotenoids and lycopene</a:t>
            </a:r>
          </a:p>
          <a:p>
            <a:pPr marL="342900" indent="-342900">
              <a:buFont typeface="Arial" panose="020B0604020202020204" pitchFamily="34" charset="0"/>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How about vegetable</a:t>
            </a:r>
            <a:r>
              <a:rPr lang="en-US" sz="1200" b="1" baseline="0" dirty="0" smtClean="0"/>
              <a:t>s with built-in </a:t>
            </a:r>
            <a:r>
              <a:rPr lang="en-US" sz="1200" b="1" dirty="0" smtClean="0"/>
              <a:t>disease resistance?  </a:t>
            </a:r>
          </a:p>
          <a:p>
            <a:pPr marL="342900" indent="-342900">
              <a:buFont typeface="Arial" panose="020B0604020202020204" pitchFamily="34" charset="0"/>
              <a:buChar char="•"/>
            </a:pPr>
            <a:r>
              <a:rPr lang="en-US" sz="12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1200" dirty="0" smtClean="0"/>
              <a:t>Examples: Downy mildew in spinach, fungal disease in tomato and citrus greening in oranges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p>
          <a:p>
            <a:pPr marL="0" indent="0">
              <a:buFont typeface="Arial" panose="020B0604020202020204" pitchFamily="34" charset="0"/>
              <a:buNone/>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9</a:t>
            </a:fld>
            <a:endParaRPr lang="en-US"/>
          </a:p>
        </p:txBody>
      </p:sp>
    </p:spTree>
    <p:extLst>
      <p:ext uri="{BB962C8B-B14F-4D97-AF65-F5344CB8AC3E}">
        <p14:creationId xmlns:p14="http://schemas.microsoft.com/office/powerpoint/2010/main" val="3308359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7095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5856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259803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7757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FF5D1-C478-4A46-B1C9-54F6F27B240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54331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1FF5D1-C478-4A46-B1C9-54F6F27B2404}"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20100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1FF5D1-C478-4A46-B1C9-54F6F27B2404}"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91104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1FF5D1-C478-4A46-B1C9-54F6F27B2404}"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65378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FF5D1-C478-4A46-B1C9-54F6F27B2404}"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05172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39435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73670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FF5D1-C478-4A46-B1C9-54F6F27B2404}"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FB70C-8305-4A09-8030-71B1BE67258D}" type="slidenum">
              <a:rPr lang="en-US" smtClean="0"/>
              <a:t>‹#›</a:t>
            </a:fld>
            <a:endParaRPr lang="en-US"/>
          </a:p>
        </p:txBody>
      </p:sp>
    </p:spTree>
    <p:extLst>
      <p:ext uri="{BB962C8B-B14F-4D97-AF65-F5344CB8AC3E}">
        <p14:creationId xmlns:p14="http://schemas.microsoft.com/office/powerpoint/2010/main" val="291157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lum bright="-22000"/>
          </a:blip>
          <a:srcRect t="10416" b="15377"/>
          <a:stretch>
            <a:fillRect/>
          </a:stretch>
        </p:blipFill>
        <p:spPr>
          <a:xfrm>
            <a:off x="-41335" y="789488"/>
            <a:ext cx="9226670" cy="6068512"/>
          </a:xfrm>
          <a:prstGeom prst="rect">
            <a:avLst/>
          </a:prstGeom>
        </p:spPr>
      </p:pic>
      <p:sp>
        <p:nvSpPr>
          <p:cNvPr id="5" name="Rectangle 2"/>
          <p:cNvSpPr txBox="1">
            <a:spLocks noChangeArrowheads="1"/>
          </p:cNvSpPr>
          <p:nvPr/>
        </p:nvSpPr>
        <p:spPr>
          <a:xfrm>
            <a:off x="0" y="0"/>
            <a:ext cx="9144000" cy="809539"/>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b="1" dirty="0">
              <a:solidFill>
                <a:schemeClr val="bg1"/>
              </a:solidFill>
            </a:endParaRPr>
          </a:p>
        </p:txBody>
      </p:sp>
      <p:sp>
        <p:nvSpPr>
          <p:cNvPr id="6" name="TextBox 5"/>
          <p:cNvSpPr txBox="1"/>
          <p:nvPr/>
        </p:nvSpPr>
        <p:spPr>
          <a:xfrm>
            <a:off x="31630" y="20048"/>
            <a:ext cx="9182100" cy="769441"/>
          </a:xfrm>
          <a:prstGeom prst="rect">
            <a:avLst/>
          </a:prstGeom>
          <a:noFill/>
        </p:spPr>
        <p:txBody>
          <a:bodyPr wrap="square" rtlCol="0">
            <a:spAutoFit/>
          </a:bodyPr>
          <a:lstStyle/>
          <a:p>
            <a:pPr algn="ctr"/>
            <a:r>
              <a:rPr lang="en-US" sz="4400" dirty="0" smtClean="0">
                <a:solidFill>
                  <a:schemeClr val="bg1"/>
                </a:solidFill>
                <a:latin typeface="+mj-lt"/>
              </a:rPr>
              <a:t>Plant Breeding Innovation </a:t>
            </a:r>
            <a:endParaRPr lang="en-US" sz="4400" dirty="0">
              <a:solidFill>
                <a:schemeClr val="bg1"/>
              </a:solidFill>
              <a:latin typeface="+mj-lt"/>
            </a:endParaRPr>
          </a:p>
        </p:txBody>
      </p:sp>
      <p:pic>
        <p:nvPicPr>
          <p:cNvPr id="2051" name="Picture 3" descr="U:\Communication\Logos\2016 LOGOS\ASTA brand guide_Folder\Logos\ASTA Primary Logo\ASTA logo 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656053"/>
            <a:ext cx="1833343" cy="111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56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43400" y="762000"/>
            <a:ext cx="4800600" cy="6118760"/>
          </a:xfrm>
          <a:solidFill>
            <a:schemeClr val="tx1"/>
          </a:solidFill>
        </p:spPr>
        <p:txBody>
          <a:bodyPr>
            <a:normAutofit/>
          </a:bodyPr>
          <a:lstStyle/>
          <a:p>
            <a:pPr marL="0" indent="0" algn="ctr">
              <a:buNone/>
            </a:pPr>
            <a:endParaRPr lang="en-US" i="1" dirty="0" smtClean="0">
              <a:solidFill>
                <a:schemeClr val="bg1"/>
              </a:solidFill>
            </a:endParaRPr>
          </a:p>
          <a:p>
            <a:pPr marL="0" indent="0" algn="ctr">
              <a:buNone/>
            </a:pPr>
            <a:r>
              <a:rPr lang="en-US" i="1" dirty="0" smtClean="0">
                <a:solidFill>
                  <a:schemeClr val="bg1"/>
                </a:solidFill>
              </a:rPr>
              <a:t>Plant </a:t>
            </a:r>
            <a:r>
              <a:rPr lang="en-US" i="1" dirty="0">
                <a:solidFill>
                  <a:schemeClr val="bg1"/>
                </a:solidFill>
              </a:rPr>
              <a:t>varieties developed through the latest breeding methods should not be differentially regulated if they are similar </a:t>
            </a:r>
            <a:r>
              <a:rPr lang="en-US" i="1" dirty="0" smtClean="0">
                <a:solidFill>
                  <a:schemeClr val="bg1"/>
                </a:solidFill>
              </a:rPr>
              <a:t>to or </a:t>
            </a:r>
            <a:r>
              <a:rPr lang="en-US" i="1" dirty="0">
                <a:solidFill>
                  <a:schemeClr val="bg1"/>
                </a:solidFill>
              </a:rPr>
              <a:t>indistinguishable from varieties that could have been produced through earlier breeding methods. </a:t>
            </a:r>
          </a:p>
          <a:p>
            <a:pPr marL="0" indent="0">
              <a:buNone/>
            </a:pPr>
            <a:r>
              <a:rPr lang="en-US" dirty="0">
                <a:solidFill>
                  <a:schemeClr val="bg1"/>
                </a:solidFill>
              </a:rPr>
              <a:t> </a:t>
            </a:r>
          </a:p>
        </p:txBody>
      </p:sp>
      <p:sp>
        <p:nvSpPr>
          <p:cNvPr id="7"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ASTA Policy  Position</a:t>
            </a:r>
            <a:endParaRPr lang="en-US" sz="4400" cap="none" dirty="0">
              <a:solidFill>
                <a:schemeClr val="bg1"/>
              </a:solidFill>
            </a:endParaRPr>
          </a:p>
        </p:txBody>
      </p:sp>
      <p:pic>
        <p:nvPicPr>
          <p:cNvPr id="4098" name="Picture 2" descr="U:\Communication\Stock Photos\Policy\US Capit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7" y="762000"/>
            <a:ext cx="4414157" cy="611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61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lipart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896" y="947124"/>
            <a:ext cx="2329476" cy="23294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371474" y="1219200"/>
            <a:ext cx="8416925" cy="2971800"/>
          </a:xfrm>
        </p:spPr>
        <p:txBody>
          <a:bodyPr>
            <a:normAutofit fontScale="70000" lnSpcReduction="20000"/>
          </a:bodyPr>
          <a:lstStyle/>
          <a:p>
            <a:pPr marL="0" indent="0">
              <a:buNone/>
            </a:pPr>
            <a:r>
              <a:rPr lang="en-US" sz="3400" b="1" dirty="0" smtClean="0"/>
              <a:t>International Policy Impacts:</a:t>
            </a:r>
          </a:p>
          <a:p>
            <a:pPr>
              <a:buFont typeface="Courier New" panose="02070309020205020404" pitchFamily="49" charset="0"/>
              <a:buChar char="o"/>
            </a:pPr>
            <a:r>
              <a:rPr lang="en-US" sz="3400" dirty="0" smtClean="0"/>
              <a:t>Global movement of ag products</a:t>
            </a:r>
            <a:endParaRPr lang="en-US" sz="3400" dirty="0"/>
          </a:p>
          <a:p>
            <a:pPr>
              <a:buFont typeface="Courier New" panose="02070309020205020404" pitchFamily="49" charset="0"/>
              <a:buChar char="o"/>
            </a:pPr>
            <a:r>
              <a:rPr lang="en-US" sz="3400" dirty="0" smtClean="0"/>
              <a:t>Continued innovation &amp; ag </a:t>
            </a:r>
            <a:r>
              <a:rPr lang="en-US" sz="3400" dirty="0"/>
              <a:t>development</a:t>
            </a:r>
          </a:p>
          <a:p>
            <a:pPr>
              <a:buFont typeface="Courier New" panose="02070309020205020404" pitchFamily="49" charset="0"/>
              <a:buChar char="o"/>
            </a:pPr>
            <a:r>
              <a:rPr lang="en-US" sz="3400" dirty="0" smtClean="0"/>
              <a:t>Research </a:t>
            </a:r>
            <a:r>
              <a:rPr lang="en-US" sz="3400" dirty="0"/>
              <a:t>collaborations </a:t>
            </a:r>
            <a:endParaRPr lang="en-US" sz="3400" dirty="0" smtClean="0"/>
          </a:p>
          <a:p>
            <a:pPr>
              <a:buFont typeface="Courier New" panose="02070309020205020404" pitchFamily="49" charset="0"/>
              <a:buChar char="o"/>
            </a:pPr>
            <a:r>
              <a:rPr lang="en-US" sz="3400" dirty="0"/>
              <a:t>C</a:t>
            </a:r>
            <a:r>
              <a:rPr lang="en-US" sz="3400" dirty="0" smtClean="0"/>
              <a:t>ommercial </a:t>
            </a:r>
            <a:r>
              <a:rPr lang="en-US" sz="3400" dirty="0"/>
              <a:t>seed </a:t>
            </a:r>
            <a:r>
              <a:rPr lang="en-US" sz="3400" dirty="0" smtClean="0"/>
              <a:t>trade</a:t>
            </a:r>
          </a:p>
          <a:p>
            <a:pPr>
              <a:buFont typeface="Courier New" panose="02070309020205020404" pitchFamily="49" charset="0"/>
              <a:buChar char="o"/>
            </a:pPr>
            <a:r>
              <a:rPr lang="en-US" sz="3400" dirty="0" smtClean="0"/>
              <a:t>Introduction of crop innovations in smaller</a:t>
            </a:r>
          </a:p>
          <a:p>
            <a:pPr marL="0" indent="0">
              <a:buNone/>
            </a:pPr>
            <a:r>
              <a:rPr lang="en-US" sz="3400" dirty="0"/>
              <a:t> </a:t>
            </a:r>
            <a:r>
              <a:rPr lang="en-US" sz="3400" dirty="0" smtClean="0"/>
              <a:t>     or niche markets  </a:t>
            </a:r>
          </a:p>
          <a:p>
            <a:pPr marL="0" indent="0">
              <a:buNone/>
            </a:pPr>
            <a:r>
              <a:rPr lang="en-US" sz="2800" dirty="0"/>
              <a:t> </a:t>
            </a:r>
            <a:r>
              <a:rPr lang="en-US" sz="2800" dirty="0" smtClean="0"/>
              <a:t>    </a:t>
            </a:r>
            <a:endParaRPr lang="en-US" dirty="0"/>
          </a:p>
          <a:p>
            <a:pPr marL="0" indent="0">
              <a:buNone/>
            </a:pPr>
            <a:endParaRPr lang="en-US" dirty="0" smtClean="0"/>
          </a:p>
        </p:txBody>
      </p:sp>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International: Consistent Criteria is Key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5867399"/>
            <a:ext cx="2462784" cy="852577"/>
          </a:xfrm>
          <a:prstGeom prst="rect">
            <a:avLst/>
          </a:prstGeom>
        </p:spPr>
      </p:pic>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5429085"/>
            <a:ext cx="1600200" cy="1384173"/>
          </a:xfrm>
          <a:prstGeom prst="rect">
            <a:avLst/>
          </a:prstGeom>
        </p:spPr>
      </p:pic>
      <p:sp>
        <p:nvSpPr>
          <p:cNvPr id="4" name="TextBox 3"/>
          <p:cNvSpPr txBox="1"/>
          <p:nvPr/>
        </p:nvSpPr>
        <p:spPr>
          <a:xfrm>
            <a:off x="434974" y="4046815"/>
            <a:ext cx="8556625" cy="1477328"/>
          </a:xfrm>
          <a:prstGeom prst="rect">
            <a:avLst/>
          </a:prstGeom>
          <a:noFill/>
        </p:spPr>
        <p:txBody>
          <a:bodyPr wrap="square" rtlCol="0">
            <a:spAutoFit/>
          </a:bodyPr>
          <a:lstStyle/>
          <a:p>
            <a:r>
              <a:rPr lang="en-US" sz="2400" b="1" dirty="0" smtClean="0">
                <a:solidFill>
                  <a:srgbClr val="FF0000"/>
                </a:solidFill>
              </a:rPr>
              <a:t>It is key that governments </a:t>
            </a:r>
            <a:r>
              <a:rPr lang="en-US" sz="2400" b="1" dirty="0">
                <a:solidFill>
                  <a:srgbClr val="FF0000"/>
                </a:solidFill>
              </a:rPr>
              <a:t>and international organizations </a:t>
            </a:r>
            <a:r>
              <a:rPr lang="en-US" sz="2400" b="1" dirty="0" smtClean="0">
                <a:solidFill>
                  <a:srgbClr val="FF0000"/>
                </a:solidFill>
              </a:rPr>
              <a:t>work together </a:t>
            </a:r>
            <a:r>
              <a:rPr lang="en-US" sz="2400" b="1" dirty="0">
                <a:solidFill>
                  <a:srgbClr val="FF0000"/>
                </a:solidFill>
              </a:rPr>
              <a:t>to avoid creating new trade barriers or disruptions due to </a:t>
            </a:r>
            <a:r>
              <a:rPr lang="en-US" sz="2400" b="1" dirty="0" smtClean="0">
                <a:solidFill>
                  <a:srgbClr val="FF0000"/>
                </a:solidFill>
              </a:rPr>
              <a:t>inconsistent policies </a:t>
            </a:r>
            <a:r>
              <a:rPr lang="en-US" sz="2400" b="1" dirty="0">
                <a:solidFill>
                  <a:srgbClr val="FF0000"/>
                </a:solidFill>
              </a:rPr>
              <a:t>and practices.</a:t>
            </a:r>
          </a:p>
          <a:p>
            <a:endParaRPr lang="en-US" dirty="0"/>
          </a:p>
        </p:txBody>
      </p:sp>
    </p:spTree>
    <p:extLst>
      <p:ext uri="{BB962C8B-B14F-4D97-AF65-F5344CB8AC3E}">
        <p14:creationId xmlns:p14="http://schemas.microsoft.com/office/powerpoint/2010/main" val="3873305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Domestic Policy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85775" y="1269999"/>
            <a:ext cx="5619741" cy="1938992"/>
          </a:xfrm>
          <a:prstGeom prst="rect">
            <a:avLst/>
          </a:prstGeom>
          <a:noFill/>
        </p:spPr>
        <p:txBody>
          <a:bodyPr wrap="square" rtlCol="0">
            <a:spAutoFit/>
          </a:bodyPr>
          <a:lstStyle/>
          <a:p>
            <a:r>
              <a:rPr lang="en-US" sz="2400" b="1" dirty="0" smtClean="0"/>
              <a:t>USDA</a:t>
            </a:r>
            <a:r>
              <a:rPr lang="en-US" sz="2400" dirty="0" smtClean="0"/>
              <a:t>:   Proposed </a:t>
            </a:r>
            <a:r>
              <a:rPr lang="en-US" sz="2400" dirty="0"/>
              <a:t>Rule </a:t>
            </a:r>
            <a:r>
              <a:rPr lang="en-US" sz="2400" dirty="0" smtClean="0"/>
              <a:t>to Revise Biotech    	  Regulations </a:t>
            </a:r>
          </a:p>
          <a:p>
            <a:endParaRPr lang="en-US" sz="2400" b="1" dirty="0" smtClean="0"/>
          </a:p>
          <a:p>
            <a:r>
              <a:rPr lang="en-US" sz="2400" b="1" dirty="0" smtClean="0"/>
              <a:t>FDA</a:t>
            </a:r>
            <a:r>
              <a:rPr lang="en-US" sz="2400" dirty="0"/>
              <a:t>: </a:t>
            </a:r>
            <a:r>
              <a:rPr lang="en-US" sz="2400" dirty="0" smtClean="0"/>
              <a:t>     Request for Information </a:t>
            </a:r>
          </a:p>
          <a:p>
            <a:pPr marL="342900" indent="-342900">
              <a:buFont typeface="Arial" panose="020B0604020202020204" pitchFamily="34" charset="0"/>
              <a:buChar char="•"/>
            </a:pPr>
            <a:endParaRPr lang="en-US" sz="2400" dirty="0">
              <a:solidFill>
                <a:srgbClr val="FF0000"/>
              </a:solidFill>
            </a:endParaRPr>
          </a:p>
        </p:txBody>
      </p:sp>
      <p:pic>
        <p:nvPicPr>
          <p:cNvPr id="1026" name="Picture 2" descr="Image result for usd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16" y="1295400"/>
            <a:ext cx="2330235" cy="159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d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72" y="3581400"/>
            <a:ext cx="2886083" cy="28860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2775" y="3619500"/>
            <a:ext cx="5518141" cy="1938992"/>
          </a:xfrm>
          <a:prstGeom prst="rect">
            <a:avLst/>
          </a:prstGeom>
          <a:noFill/>
        </p:spPr>
        <p:txBody>
          <a:bodyPr wrap="square" rtlCol="0">
            <a:spAutoFit/>
          </a:bodyPr>
          <a:lstStyle/>
          <a:p>
            <a:r>
              <a:rPr lang="en-US" sz="2400" b="1" dirty="0" smtClean="0">
                <a:solidFill>
                  <a:srgbClr val="FF0000"/>
                </a:solidFill>
              </a:rPr>
              <a:t>Both USDA &amp; FDA acknowledged </a:t>
            </a:r>
            <a:r>
              <a:rPr lang="en-US" sz="2400" b="1" dirty="0">
                <a:solidFill>
                  <a:srgbClr val="FF0000"/>
                </a:solidFill>
              </a:rPr>
              <a:t>that some applications of gene editing result in plants that could be developed through more traditional breeding methods (in line with ASTA’s policy</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875945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descr="BDP Grafik Baukasten der Pflanzenzüchter ohne Headline_eng.jpg"/>
          <p:cNvPicPr>
            <a:picLocks noChangeAspect="1"/>
          </p:cNvPicPr>
          <p:nvPr/>
        </p:nvPicPr>
        <p:blipFill>
          <a:blip r:embed="rId3" cstate="print"/>
          <a:stretch>
            <a:fillRect/>
          </a:stretch>
        </p:blipFill>
        <p:spPr>
          <a:xfrm>
            <a:off x="1886118" y="1391263"/>
            <a:ext cx="5481633" cy="4525963"/>
          </a:xfrm>
          <a:prstGeom prst="rect">
            <a:avLst/>
          </a:prstGeom>
        </p:spPr>
      </p:pic>
      <p:sp>
        <p:nvSpPr>
          <p:cNvPr id="6"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Goal: Access the Entire Toolbox</a:t>
            </a:r>
            <a:endParaRPr lang="en-US" sz="4400" cap="none" dirty="0">
              <a:solidFill>
                <a:schemeClr val="bg1"/>
              </a:solidFill>
            </a:endParaRPr>
          </a:p>
        </p:txBody>
      </p:sp>
    </p:spTree>
    <p:extLst>
      <p:ext uri="{BB962C8B-B14F-4D97-AF65-F5344CB8AC3E}">
        <p14:creationId xmlns:p14="http://schemas.microsoft.com/office/powerpoint/2010/main" val="3599378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76800"/>
          </a:xfrm>
        </p:spPr>
        <p:txBody>
          <a:bodyPr/>
          <a:lstStyle/>
          <a:p>
            <a:pPr marL="0" indent="0" algn="ctr">
              <a:buNone/>
            </a:pPr>
            <a:endParaRPr lang="en-US" sz="5400" dirty="0" smtClean="0"/>
          </a:p>
          <a:p>
            <a:pPr marL="0" indent="0" algn="ctr">
              <a:buNone/>
            </a:pPr>
            <a:r>
              <a:rPr lang="en-US" sz="5400" dirty="0" smtClean="0"/>
              <a:t>QUESTIONS?</a:t>
            </a:r>
            <a:endParaRPr lang="en-US" sz="5400" dirty="0"/>
          </a:p>
        </p:txBody>
      </p:sp>
      <p:sp>
        <p:nvSpPr>
          <p:cNvPr id="4" name="Rectangle 2"/>
          <p:cNvSpPr txBox="1">
            <a:spLocks noChangeArrowheads="1"/>
          </p:cNvSpPr>
          <p:nvPr/>
        </p:nvSpPr>
        <p:spPr>
          <a:xfrm>
            <a:off x="0" y="0"/>
            <a:ext cx="9144000" cy="5334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4800600"/>
            <a:ext cx="5143500" cy="1780600"/>
          </a:xfrm>
          <a:prstGeom prst="rect">
            <a:avLst/>
          </a:prstGeom>
        </p:spPr>
      </p:pic>
    </p:spTree>
    <p:extLst>
      <p:ext uri="{BB962C8B-B14F-4D97-AF65-F5344CB8AC3E}">
        <p14:creationId xmlns:p14="http://schemas.microsoft.com/office/powerpoint/2010/main" val="3969403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21872"/>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sp>
        <p:nvSpPr>
          <p:cNvPr id="3" name="Title 2"/>
          <p:cNvSpPr>
            <a:spLocks noGrp="1"/>
          </p:cNvSpPr>
          <p:nvPr>
            <p:ph type="title"/>
          </p:nvPr>
        </p:nvSpPr>
        <p:spPr>
          <a:xfrm>
            <a:off x="468086" y="46038"/>
            <a:ext cx="8229600" cy="639762"/>
          </a:xfrm>
        </p:spPr>
        <p:txBody>
          <a:bodyPr>
            <a:noAutofit/>
          </a:bodyPr>
          <a:lstStyle/>
          <a:p>
            <a:r>
              <a:rPr lang="en-US" dirty="0" smtClean="0">
                <a:solidFill>
                  <a:schemeClr val="bg1"/>
                </a:solidFill>
              </a:rPr>
              <a:t>Evolution of Plant Breeding</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8" y="821872"/>
            <a:ext cx="9166578" cy="6036128"/>
          </a:xfrm>
          <a:prstGeom prst="rect">
            <a:avLst/>
          </a:prstGeom>
        </p:spPr>
      </p:pic>
    </p:spTree>
    <p:extLst>
      <p:ext uri="{BB962C8B-B14F-4D97-AF65-F5344CB8AC3E}">
        <p14:creationId xmlns:p14="http://schemas.microsoft.com/office/powerpoint/2010/main" val="4137021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Communication\Stock Photos\People\Farmer in Wheat 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22109"/>
            <a:ext cx="9144000" cy="648487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370114" y="990600"/>
            <a:ext cx="8305800" cy="1143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dirty="0" smtClean="0"/>
              <a:t>In order to grow more, using less, farmers need a variety of seed choices to:</a:t>
            </a:r>
          </a:p>
          <a:p>
            <a:pPr marL="0" indent="0">
              <a:buNone/>
            </a:pPr>
            <a:endParaRPr lang="en-US" dirty="0" smtClean="0"/>
          </a:p>
        </p:txBody>
      </p:sp>
      <p:sp>
        <p:nvSpPr>
          <p:cNvPr id="8"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Farmers </a:t>
            </a:r>
            <a:endParaRPr lang="en-US" sz="4400" cap="none" dirty="0">
              <a:solidFill>
                <a:schemeClr val="bg1"/>
              </a:solidFill>
            </a:endParaRPr>
          </a:p>
        </p:txBody>
      </p:sp>
      <p:graphicFrame>
        <p:nvGraphicFramePr>
          <p:cNvPr id="7" name="Diagram 6"/>
          <p:cNvGraphicFramePr/>
          <p:nvPr>
            <p:extLst>
              <p:ext uri="{D42A27DB-BD31-4B8C-83A1-F6EECF244321}">
                <p14:modId xmlns:p14="http://schemas.microsoft.com/office/powerpoint/2010/main" val="2166381811"/>
              </p:ext>
            </p:extLst>
          </p:nvPr>
        </p:nvGraphicFramePr>
        <p:xfrm>
          <a:off x="381000" y="2513952"/>
          <a:ext cx="4152900" cy="2591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5105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Communication\Stock Photos\Vegetables\Vegetable 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546979"/>
            <a:ext cx="9144000" cy="63219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603510574"/>
              </p:ext>
            </p:extLst>
          </p:nvPr>
        </p:nvGraphicFramePr>
        <p:xfrm>
          <a:off x="152400" y="1295400"/>
          <a:ext cx="5105400" cy="182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Consumers</a:t>
            </a:r>
            <a:endParaRPr lang="en-US" sz="4400" cap="none" dirty="0">
              <a:solidFill>
                <a:schemeClr val="bg1"/>
              </a:solidFill>
            </a:endParaRPr>
          </a:p>
        </p:txBody>
      </p:sp>
      <p:graphicFrame>
        <p:nvGraphicFramePr>
          <p:cNvPr id="17" name="Diagram 16"/>
          <p:cNvGraphicFramePr/>
          <p:nvPr>
            <p:extLst>
              <p:ext uri="{D42A27DB-BD31-4B8C-83A1-F6EECF244321}">
                <p14:modId xmlns:p14="http://schemas.microsoft.com/office/powerpoint/2010/main" val="3204448408"/>
              </p:ext>
            </p:extLst>
          </p:nvPr>
        </p:nvGraphicFramePr>
        <p:xfrm>
          <a:off x="3962400" y="3740589"/>
          <a:ext cx="5029200" cy="1969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24729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2192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457200" indent="-457200"/>
            <a:endParaRPr lang="en-US" dirty="0" smtClean="0"/>
          </a:p>
          <a:p>
            <a:pPr marL="457200" indent="-457200"/>
            <a:endParaRPr lang="en-US" dirty="0" smtClean="0"/>
          </a:p>
        </p:txBody>
      </p:sp>
      <p:graphicFrame>
        <p:nvGraphicFramePr>
          <p:cNvPr id="8" name="Diagram 7"/>
          <p:cNvGraphicFramePr/>
          <p:nvPr>
            <p:extLst>
              <p:ext uri="{D42A27DB-BD31-4B8C-83A1-F6EECF244321}">
                <p14:modId xmlns:p14="http://schemas.microsoft.com/office/powerpoint/2010/main" val="3109990519"/>
              </p:ext>
            </p:extLst>
          </p:nvPr>
        </p:nvGraphicFramePr>
        <p:xfrm>
          <a:off x="378372" y="1143000"/>
          <a:ext cx="8384628"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592544915"/>
              </p:ext>
            </p:extLst>
          </p:nvPr>
        </p:nvGraphicFramePr>
        <p:xfrm>
          <a:off x="914400" y="3657600"/>
          <a:ext cx="2514600" cy="1200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is Gene Editing?</a:t>
            </a:r>
            <a:endParaRPr lang="en-US" sz="4400" cap="none" dirty="0">
              <a:solidFill>
                <a:schemeClr val="bg1"/>
              </a:solidFill>
            </a:endParaRPr>
          </a:p>
        </p:txBody>
      </p:sp>
      <p:pic>
        <p:nvPicPr>
          <p:cNvPr id="1026" name="Picture 2" descr="U:\Communication\Stock Photos\People\seed breedin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4730" y="3276600"/>
            <a:ext cx="4859442" cy="323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29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6764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0" indent="0">
              <a:buNone/>
            </a:pPr>
            <a:endParaRPr lang="en-US" dirty="0" smtClean="0"/>
          </a:p>
          <a:p>
            <a:pPr marL="457200" indent="-457200"/>
            <a:endParaRPr lang="en-US" dirty="0" smtClean="0"/>
          </a:p>
        </p:txBody>
      </p:sp>
      <p:sp>
        <p:nvSpPr>
          <p:cNvPr id="3" name="Rectangle 2"/>
          <p:cNvSpPr/>
          <p:nvPr/>
        </p:nvSpPr>
        <p:spPr>
          <a:xfrm>
            <a:off x="3200400" y="919877"/>
            <a:ext cx="2288628" cy="553998"/>
          </a:xfrm>
          <a:prstGeom prst="rect">
            <a:avLst/>
          </a:prstGeom>
        </p:spPr>
        <p:txBody>
          <a:bodyPr wrap="square">
            <a:spAutoFit/>
          </a:bodyPr>
          <a:lstStyle/>
          <a:p>
            <a:r>
              <a:rPr lang="en-US" sz="3000" dirty="0" smtClean="0">
                <a:latin typeface="+mj-lt"/>
              </a:rPr>
              <a:t>Three Ways: </a:t>
            </a:r>
          </a:p>
        </p:txBody>
      </p:sp>
      <p:sp>
        <p:nvSpPr>
          <p:cNvPr id="5"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Gene Editing Examples</a:t>
            </a:r>
            <a:endParaRPr lang="en-US" sz="4400" cap="none"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351" y="1767352"/>
            <a:ext cx="1941613" cy="10513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5" y="5206878"/>
            <a:ext cx="1632371" cy="97942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125" y="3277615"/>
            <a:ext cx="1361560" cy="1369569"/>
          </a:xfrm>
          <a:prstGeom prst="rect">
            <a:avLst/>
          </a:prstGeom>
        </p:spPr>
      </p:pic>
      <p:sp>
        <p:nvSpPr>
          <p:cNvPr id="47" name="TextBox 46"/>
          <p:cNvSpPr txBox="1"/>
          <p:nvPr/>
        </p:nvSpPr>
        <p:spPr>
          <a:xfrm>
            <a:off x="378372" y="2133600"/>
            <a:ext cx="1645515" cy="461665"/>
          </a:xfrm>
          <a:prstGeom prst="rect">
            <a:avLst/>
          </a:prstGeom>
          <a:noFill/>
        </p:spPr>
        <p:txBody>
          <a:bodyPr wrap="none" rtlCol="0">
            <a:spAutoFit/>
          </a:bodyPr>
          <a:lstStyle/>
          <a:p>
            <a:pPr algn="ctr"/>
            <a:r>
              <a:rPr lang="en-US" sz="2400" dirty="0" smtClean="0"/>
              <a:t>#1 Activate </a:t>
            </a:r>
            <a:endParaRPr lang="en-US" sz="2400" dirty="0"/>
          </a:p>
        </p:txBody>
      </p:sp>
      <p:sp>
        <p:nvSpPr>
          <p:cNvPr id="48" name="TextBox 47"/>
          <p:cNvSpPr txBox="1"/>
          <p:nvPr/>
        </p:nvSpPr>
        <p:spPr>
          <a:xfrm>
            <a:off x="374073" y="3670012"/>
            <a:ext cx="1958100" cy="461665"/>
          </a:xfrm>
          <a:prstGeom prst="rect">
            <a:avLst/>
          </a:prstGeom>
          <a:noFill/>
        </p:spPr>
        <p:txBody>
          <a:bodyPr wrap="none" rtlCol="0">
            <a:spAutoFit/>
          </a:bodyPr>
          <a:lstStyle/>
          <a:p>
            <a:pPr algn="ctr"/>
            <a:r>
              <a:rPr lang="en-US" sz="2400" dirty="0" smtClean="0"/>
              <a:t>#2 Deactivate </a:t>
            </a:r>
            <a:endParaRPr lang="en-US" sz="2400" dirty="0"/>
          </a:p>
        </p:txBody>
      </p:sp>
      <p:sp>
        <p:nvSpPr>
          <p:cNvPr id="49" name="TextBox 48"/>
          <p:cNvSpPr txBox="1"/>
          <p:nvPr/>
        </p:nvSpPr>
        <p:spPr>
          <a:xfrm>
            <a:off x="344651" y="5232193"/>
            <a:ext cx="2069476" cy="830997"/>
          </a:xfrm>
          <a:prstGeom prst="rect">
            <a:avLst/>
          </a:prstGeom>
          <a:noFill/>
        </p:spPr>
        <p:txBody>
          <a:bodyPr wrap="none" rtlCol="0">
            <a:spAutoFit/>
          </a:bodyPr>
          <a:lstStyle/>
          <a:p>
            <a:pPr algn="ctr"/>
            <a:r>
              <a:rPr lang="en-US" sz="2400" dirty="0" smtClean="0"/>
              <a:t>#3 Make Small </a:t>
            </a:r>
          </a:p>
          <a:p>
            <a:pPr algn="ctr"/>
            <a:r>
              <a:rPr lang="en-US" sz="2400" dirty="0" smtClean="0"/>
              <a:t>Changes</a:t>
            </a:r>
            <a:endParaRPr lang="en-US" sz="2400" dirty="0"/>
          </a:p>
        </p:txBody>
      </p:sp>
      <p:sp>
        <p:nvSpPr>
          <p:cNvPr id="18" name="Equal 17"/>
          <p:cNvSpPr/>
          <p:nvPr/>
        </p:nvSpPr>
        <p:spPr>
          <a:xfrm>
            <a:off x="4740882" y="2176758"/>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Equal 50"/>
          <p:cNvSpPr/>
          <p:nvPr/>
        </p:nvSpPr>
        <p:spPr>
          <a:xfrm>
            <a:off x="4752109" y="3670012"/>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Equal 51"/>
          <p:cNvSpPr/>
          <p:nvPr/>
        </p:nvSpPr>
        <p:spPr>
          <a:xfrm>
            <a:off x="4772891" y="5463101"/>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5638800" y="2207383"/>
            <a:ext cx="3200400" cy="461665"/>
          </a:xfrm>
          <a:prstGeom prst="rect">
            <a:avLst/>
          </a:prstGeom>
          <a:noFill/>
        </p:spPr>
        <p:txBody>
          <a:bodyPr wrap="square" rtlCol="0">
            <a:spAutoFit/>
          </a:bodyPr>
          <a:lstStyle/>
          <a:p>
            <a:pPr algn="ctr"/>
            <a:r>
              <a:rPr lang="en-US" sz="2400" dirty="0" smtClean="0"/>
              <a:t>e.g. drought tolerance</a:t>
            </a:r>
            <a:endParaRPr lang="en-US" sz="2400" dirty="0"/>
          </a:p>
        </p:txBody>
      </p:sp>
      <p:sp>
        <p:nvSpPr>
          <p:cNvPr id="55" name="TextBox 54"/>
          <p:cNvSpPr txBox="1"/>
          <p:nvPr/>
        </p:nvSpPr>
        <p:spPr>
          <a:xfrm>
            <a:off x="5638800" y="3654715"/>
            <a:ext cx="3200400" cy="461665"/>
          </a:xfrm>
          <a:prstGeom prst="rect">
            <a:avLst/>
          </a:prstGeom>
          <a:noFill/>
        </p:spPr>
        <p:txBody>
          <a:bodyPr wrap="square" rtlCol="0">
            <a:spAutoFit/>
          </a:bodyPr>
          <a:lstStyle/>
          <a:p>
            <a:pPr algn="ctr"/>
            <a:r>
              <a:rPr lang="en-US" sz="2400" dirty="0" smtClean="0"/>
              <a:t>e.g. disease sensitivity </a:t>
            </a:r>
          </a:p>
        </p:txBody>
      </p:sp>
      <p:sp>
        <p:nvSpPr>
          <p:cNvPr id="56" name="TextBox 55"/>
          <p:cNvSpPr txBox="1"/>
          <p:nvPr/>
        </p:nvSpPr>
        <p:spPr>
          <a:xfrm>
            <a:off x="5798127" y="5109081"/>
            <a:ext cx="3200400" cy="830997"/>
          </a:xfrm>
          <a:prstGeom prst="rect">
            <a:avLst/>
          </a:prstGeom>
          <a:noFill/>
        </p:spPr>
        <p:txBody>
          <a:bodyPr wrap="square" rtlCol="0">
            <a:spAutoFit/>
          </a:bodyPr>
          <a:lstStyle/>
          <a:p>
            <a:r>
              <a:rPr lang="en-US" sz="2400" dirty="0" smtClean="0"/>
              <a:t>e.g. mimic characteristic found in wild relatives</a:t>
            </a:r>
            <a:endParaRPr lang="en-US" sz="2400" dirty="0"/>
          </a:p>
        </p:txBody>
      </p:sp>
    </p:spTree>
    <p:extLst>
      <p:ext uri="{BB962C8B-B14F-4D97-AF65-F5344CB8AC3E}">
        <p14:creationId xmlns:p14="http://schemas.microsoft.com/office/powerpoint/2010/main" val="2477919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8900"/>
            <a:ext cx="4572000" cy="4286250"/>
          </a:xfrm>
        </p:spPr>
        <p:txBody>
          <a:bodyPr>
            <a:normAutofit/>
          </a:bodyPr>
          <a:lstStyle/>
          <a:p>
            <a:pPr marL="0" indent="0">
              <a:buNone/>
            </a:pPr>
            <a:r>
              <a:rPr lang="en-US" sz="2400" b="1" dirty="0" smtClean="0"/>
              <a:t>More Sustainable Production</a:t>
            </a:r>
          </a:p>
          <a:p>
            <a:pPr>
              <a:buFont typeface="Wingdings" panose="05000000000000000000" pitchFamily="2" charset="2"/>
              <a:buChar char="ü"/>
            </a:pPr>
            <a:r>
              <a:rPr lang="en-US" sz="2400" dirty="0" smtClean="0"/>
              <a:t>More efficient use of water and nutrients </a:t>
            </a:r>
          </a:p>
          <a:p>
            <a:pPr>
              <a:buFont typeface="Wingdings" panose="05000000000000000000" pitchFamily="2" charset="2"/>
              <a:buChar char="ü"/>
            </a:pPr>
            <a:r>
              <a:rPr lang="en-US" sz="2400" dirty="0" smtClean="0"/>
              <a:t>Ability to grow on ‘poorer quality’ soils</a:t>
            </a:r>
            <a:endParaRPr lang="en-US" sz="2400" dirty="0"/>
          </a:p>
          <a:p>
            <a:pPr>
              <a:buFont typeface="Wingdings" panose="05000000000000000000" pitchFamily="2" charset="2"/>
              <a:buChar char="ü"/>
            </a:pPr>
            <a:r>
              <a:rPr lang="en-US" sz="2400" dirty="0" smtClean="0"/>
              <a:t>Increased temperature </a:t>
            </a:r>
            <a:r>
              <a:rPr lang="en-US" sz="2400" dirty="0"/>
              <a:t>tolerance </a:t>
            </a:r>
            <a:endParaRPr lang="en-US" sz="2400" dirty="0" smtClean="0"/>
          </a:p>
          <a:p>
            <a:pPr>
              <a:buFont typeface="Wingdings" panose="05000000000000000000" pitchFamily="2" charset="2"/>
              <a:buChar char="ü"/>
            </a:pPr>
            <a:r>
              <a:rPr lang="en-US" sz="2400" dirty="0" smtClean="0"/>
              <a:t>Improved </a:t>
            </a:r>
            <a:r>
              <a:rPr lang="en-US" sz="2400" dirty="0"/>
              <a:t>photosynthetic </a:t>
            </a:r>
            <a:r>
              <a:rPr lang="en-US" sz="2400" dirty="0" smtClean="0"/>
              <a:t>capacity</a:t>
            </a:r>
          </a:p>
          <a:p>
            <a:pPr>
              <a:buFont typeface="Wingdings" panose="05000000000000000000" pitchFamily="2" charset="2"/>
              <a:buChar char="ü"/>
            </a:pPr>
            <a:r>
              <a:rPr lang="en-US" sz="2400" dirty="0" smtClean="0"/>
              <a:t>Reduced use of inputs </a:t>
            </a:r>
            <a:endParaRPr lang="en-US" sz="2400" dirty="0"/>
          </a:p>
          <a:p>
            <a:pPr>
              <a:buFont typeface="Wingdings" panose="05000000000000000000" pitchFamily="2" charset="2"/>
              <a:buChar char="ü"/>
            </a:pPr>
            <a:endParaRPr lang="en-US" dirty="0"/>
          </a:p>
        </p:txBody>
      </p:sp>
      <p:sp>
        <p:nvSpPr>
          <p:cNvPr id="4"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sz="4400" cap="none" dirty="0">
              <a:solidFill>
                <a:schemeClr val="bg1"/>
              </a:solidFill>
            </a:endParaRPr>
          </a:p>
        </p:txBody>
      </p:sp>
      <p:pic>
        <p:nvPicPr>
          <p:cNvPr id="5" name="Picture 4" descr="U:\Communication\Stock Photos\People\Child w Co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543299" cy="5314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27057"/>
            <a:ext cx="8001000" cy="707886"/>
          </a:xfrm>
          <a:prstGeom prst="rect">
            <a:avLst/>
          </a:prstGeom>
          <a:noFill/>
        </p:spPr>
        <p:txBody>
          <a:bodyPr wrap="square" rtlCol="0">
            <a:spAutoFit/>
          </a:bodyPr>
          <a:lstStyle/>
          <a:p>
            <a:r>
              <a:rPr lang="en-US" sz="4000" dirty="0" smtClean="0">
                <a:solidFill>
                  <a:schemeClr val="bg1"/>
                </a:solidFill>
              </a:rPr>
              <a:t>What could we do with gene editing? </a:t>
            </a:r>
            <a:endParaRPr lang="en-US" sz="4000" dirty="0">
              <a:solidFill>
                <a:schemeClr val="bg1"/>
              </a:solidFill>
            </a:endParaRPr>
          </a:p>
        </p:txBody>
      </p:sp>
    </p:spTree>
    <p:extLst>
      <p:ext uri="{BB962C8B-B14F-4D97-AF65-F5344CB8AC3E}">
        <p14:creationId xmlns:p14="http://schemas.microsoft.com/office/powerpoint/2010/main" val="1986247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215901" y="1143000"/>
            <a:ext cx="2146299"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190500" y="4572000"/>
            <a:ext cx="2146299" cy="1877437"/>
          </a:xfrm>
          <a:prstGeom prst="rect">
            <a:avLst/>
          </a:prstGeom>
          <a:noFill/>
        </p:spPr>
        <p:txBody>
          <a:bodyPr wrap="square" rtlCol="0">
            <a:spAutoFit/>
          </a:bodyPr>
          <a:lstStyle/>
          <a:p>
            <a:r>
              <a:rPr lang="en-US" sz="2000" b="1" dirty="0" smtClean="0">
                <a:solidFill>
                  <a:schemeClr val="bg1"/>
                </a:solidFill>
              </a:rPr>
              <a:t>Spinach</a:t>
            </a:r>
          </a:p>
          <a:p>
            <a:r>
              <a:rPr lang="en-US" sz="2000" dirty="0" smtClean="0">
                <a:solidFill>
                  <a:schemeClr val="bg1"/>
                </a:solidFill>
              </a:rPr>
              <a:t>-Disease </a:t>
            </a:r>
          </a:p>
          <a:p>
            <a:r>
              <a:rPr lang="en-US" sz="2000" dirty="0" smtClean="0">
                <a:solidFill>
                  <a:schemeClr val="bg1"/>
                </a:solidFill>
              </a:rPr>
              <a:t>Resistance</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11" name="TextBox 10"/>
          <p:cNvSpPr txBox="1"/>
          <p:nvPr/>
        </p:nvSpPr>
        <p:spPr>
          <a:xfrm>
            <a:off x="368299" y="1161127"/>
            <a:ext cx="4724400" cy="2308324"/>
          </a:xfrm>
          <a:prstGeom prst="rect">
            <a:avLst/>
          </a:prstGeom>
          <a:noFill/>
        </p:spPr>
        <p:txBody>
          <a:bodyPr wrap="square" rtlCol="0">
            <a:spAutoFit/>
          </a:bodyPr>
          <a:lstStyle/>
          <a:p>
            <a:r>
              <a:rPr lang="en-US" sz="2400" b="1" dirty="0" smtClean="0"/>
              <a:t>Help Solve Farmers’ Challenges </a:t>
            </a:r>
          </a:p>
          <a:p>
            <a:r>
              <a:rPr lang="en-US" sz="2400" dirty="0" smtClean="0"/>
              <a:t>Plant breeders are working on climate tolerant and </a:t>
            </a:r>
            <a:r>
              <a:rPr lang="en-US" sz="2400" dirty="0"/>
              <a:t>disease </a:t>
            </a:r>
            <a:r>
              <a:rPr lang="en-US" sz="2400" dirty="0" smtClean="0"/>
              <a:t>resistant varieties of crops like </a:t>
            </a:r>
            <a:r>
              <a:rPr lang="en-US" sz="2400" dirty="0"/>
              <a:t>corn and </a:t>
            </a:r>
            <a:r>
              <a:rPr lang="en-US" sz="2400" dirty="0" smtClean="0"/>
              <a:t>wheat that would be accessible to smallholder farmers. </a:t>
            </a:r>
            <a:endParaRPr lang="en-US" sz="2400" dirty="0"/>
          </a:p>
        </p:txBody>
      </p:sp>
      <p:sp>
        <p:nvSpPr>
          <p:cNvPr id="12" name="TextBox 11"/>
          <p:cNvSpPr txBox="1"/>
          <p:nvPr/>
        </p:nvSpPr>
        <p:spPr>
          <a:xfrm>
            <a:off x="368299" y="3619500"/>
            <a:ext cx="4724400" cy="2677656"/>
          </a:xfrm>
          <a:prstGeom prst="rect">
            <a:avLst/>
          </a:prstGeom>
          <a:noFill/>
        </p:spPr>
        <p:txBody>
          <a:bodyPr wrap="square" rtlCol="0">
            <a:spAutoFit/>
          </a:bodyPr>
          <a:lstStyle/>
          <a:p>
            <a:r>
              <a:rPr lang="en-US" sz="2400" b="1" dirty="0" smtClean="0"/>
              <a:t>Reducing Allergens</a:t>
            </a:r>
          </a:p>
          <a:p>
            <a:r>
              <a:rPr lang="en-US" sz="2400" dirty="0" smtClean="0"/>
              <a:t>Research is being done on deleting gluten genes in wheat so people with gluten sensitivities can eat bread and baked goods made with wheat flour.</a:t>
            </a:r>
          </a:p>
          <a:p>
            <a:endParaRPr lang="en-US" sz="2400" dirty="0"/>
          </a:p>
        </p:txBody>
      </p:sp>
      <p:pic>
        <p:nvPicPr>
          <p:cNvPr id="2050" name="Picture 2" descr="U:\Communication\Stock Photos\Grain\Baked B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3657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18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546100" y="1143001"/>
            <a:ext cx="8140700"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457200" y="1114554"/>
            <a:ext cx="5410200" cy="3570208"/>
          </a:xfrm>
          <a:prstGeom prst="rect">
            <a:avLst/>
          </a:prstGeom>
          <a:noFill/>
        </p:spPr>
        <p:txBody>
          <a:bodyPr wrap="square" rtlCol="0">
            <a:spAutoFit/>
          </a:bodyPr>
          <a:lstStyle/>
          <a:p>
            <a:r>
              <a:rPr lang="en-US" sz="2400" b="1" dirty="0" smtClean="0"/>
              <a:t>Producing Fruits &amp; Vegetables with Better Taste, Appearance and Nutrition</a:t>
            </a:r>
          </a:p>
          <a:p>
            <a:pPr marL="342900" indent="-342900">
              <a:buFont typeface="Arial" panose="020B0604020202020204" pitchFamily="34" charset="0"/>
              <a:buChar char="•"/>
            </a:pPr>
            <a:r>
              <a:rPr lang="en-US" sz="2400" dirty="0" smtClean="0"/>
              <a:t>Brighter colors</a:t>
            </a:r>
            <a:r>
              <a:rPr lang="en-US" sz="2400" dirty="0"/>
              <a:t> </a:t>
            </a:r>
            <a:r>
              <a:rPr lang="en-US" sz="2400" dirty="0" smtClean="0"/>
              <a:t>and sweeter flavors</a:t>
            </a:r>
          </a:p>
          <a:p>
            <a:pPr marL="342900" indent="-342900">
              <a:buFont typeface="Arial" panose="020B0604020202020204" pitchFamily="34" charset="0"/>
              <a:buChar char="•"/>
            </a:pPr>
            <a:r>
              <a:rPr lang="en-US" sz="2400" dirty="0"/>
              <a:t>H</a:t>
            </a:r>
            <a:r>
              <a:rPr lang="en-US" sz="2400" dirty="0" smtClean="0"/>
              <a:t>igher levels of beneficial nutrients, like antioxidants, carotenoids and lycopene</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smtClean="0">
                <a:solidFill>
                  <a:schemeClr val="bg1"/>
                </a:solidFill>
              </a:rPr>
              <a:t>Disease</a:t>
            </a:r>
            <a:endParaRPr lang="en-US" dirty="0" smtClean="0"/>
          </a:p>
          <a:p>
            <a:r>
              <a:rPr lang="en-US" dirty="0" smtClean="0"/>
              <a:t> </a:t>
            </a:r>
            <a:endParaRPr lang="en-US" dirty="0"/>
          </a:p>
        </p:txBody>
      </p:sp>
      <p:pic>
        <p:nvPicPr>
          <p:cNvPr id="2" name="Picture 2" descr="U:\Communication\Stock Photos\Vegetables\Toma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076" y="1603920"/>
            <a:ext cx="3538224" cy="2343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3505200"/>
            <a:ext cx="8140700" cy="2308324"/>
          </a:xfrm>
          <a:prstGeom prst="rect">
            <a:avLst/>
          </a:prstGeom>
          <a:noFill/>
        </p:spPr>
        <p:txBody>
          <a:bodyPr wrap="square" rtlCol="0">
            <a:spAutoFit/>
          </a:bodyPr>
          <a:lstStyle/>
          <a:p>
            <a:r>
              <a:rPr lang="en-US" sz="2400" b="1" dirty="0" smtClean="0"/>
              <a:t>Increasing Resistance to Disease </a:t>
            </a:r>
          </a:p>
          <a:p>
            <a:pPr marL="342900" indent="-342900">
              <a:buFont typeface="Arial" panose="020B0604020202020204" pitchFamily="34" charset="0"/>
              <a:buChar char="•"/>
            </a:pPr>
            <a:r>
              <a:rPr lang="en-US" sz="24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2400" dirty="0" smtClean="0"/>
              <a:t>Examples: Downy mildew in spinach, fungal disease in tomato and citrus greening in oranges </a:t>
            </a:r>
            <a:endParaRPr lang="en-US" sz="2400" dirty="0"/>
          </a:p>
        </p:txBody>
      </p:sp>
    </p:spTree>
    <p:extLst>
      <p:ext uri="{BB962C8B-B14F-4D97-AF65-F5344CB8AC3E}">
        <p14:creationId xmlns:p14="http://schemas.microsoft.com/office/powerpoint/2010/main" val="3132874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TotalTime>
  <Words>1862</Words>
  <Application>Microsoft Office PowerPoint</Application>
  <PresentationFormat>On-screen Show (4:3)</PresentationFormat>
  <Paragraphs>202</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Evolution of Plant Breeding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Breeding Innovation</dc:title>
  <dc:creator>Bethany Shively</dc:creator>
  <cp:lastModifiedBy>Bethany Shively</cp:lastModifiedBy>
  <cp:revision>78</cp:revision>
  <dcterms:created xsi:type="dcterms:W3CDTF">2016-12-14T13:46:21Z</dcterms:created>
  <dcterms:modified xsi:type="dcterms:W3CDTF">2017-02-10T16:47:42Z</dcterms:modified>
</cp:coreProperties>
</file>