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341" r:id="rId3"/>
    <p:sldId id="332" r:id="rId4"/>
    <p:sldId id="333" r:id="rId5"/>
    <p:sldId id="342" r:id="rId6"/>
    <p:sldId id="335" r:id="rId7"/>
    <p:sldId id="336" r:id="rId8"/>
    <p:sldId id="343" r:id="rId9"/>
    <p:sldId id="338" r:id="rId10"/>
    <p:sldId id="339" r:id="rId11"/>
    <p:sldId id="340" r:id="rId12"/>
    <p:sldId id="351" r:id="rId13"/>
    <p:sldId id="352" r:id="rId14"/>
    <p:sldId id="344" r:id="rId15"/>
    <p:sldId id="345" r:id="rId16"/>
    <p:sldId id="347" r:id="rId17"/>
    <p:sldId id="346" r:id="rId18"/>
    <p:sldId id="353" r:id="rId19"/>
    <p:sldId id="348" r:id="rId20"/>
    <p:sldId id="350" r:id="rId21"/>
    <p:sldId id="349" r:id="rId22"/>
    <p:sldId id="26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p:scale>
          <a:sx n="70" d="100"/>
          <a:sy n="70" d="100"/>
        </p:scale>
        <p:origin x="62" y="-4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BC529E-256D-463C-9330-C8848B0A77B0}" type="datetimeFigureOut">
              <a:rPr lang="en-US" smtClean="0"/>
              <a:t>6/19/2017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24CBEC-F9D0-4C52-A6F9-D5D6F5BC3D3B}" type="slidenum">
              <a:rPr lang="en-US" smtClean="0"/>
              <a:t>‹#›</a:t>
            </a:fld>
            <a:endParaRPr lang="en-US"/>
          </a:p>
        </p:txBody>
      </p:sp>
    </p:spTree>
    <p:extLst>
      <p:ext uri="{BB962C8B-B14F-4D97-AF65-F5344CB8AC3E}">
        <p14:creationId xmlns:p14="http://schemas.microsoft.com/office/powerpoint/2010/main" val="29906524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129F32-52C6-46A5-A7B7-8794FFC15096}" type="slidenum">
              <a:rPr lang="en-US" smtClean="0"/>
              <a:t>6</a:t>
            </a:fld>
            <a:endParaRPr lang="en-US"/>
          </a:p>
        </p:txBody>
      </p:sp>
    </p:spTree>
    <p:extLst>
      <p:ext uri="{BB962C8B-B14F-4D97-AF65-F5344CB8AC3E}">
        <p14:creationId xmlns:p14="http://schemas.microsoft.com/office/powerpoint/2010/main" val="1028720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24CBEC-F9D0-4C52-A6F9-D5D6F5BC3D3B}" type="slidenum">
              <a:rPr lang="en-US" smtClean="0"/>
              <a:t>10</a:t>
            </a:fld>
            <a:endParaRPr lang="en-US"/>
          </a:p>
        </p:txBody>
      </p:sp>
    </p:spTree>
    <p:extLst>
      <p:ext uri="{BB962C8B-B14F-4D97-AF65-F5344CB8AC3E}">
        <p14:creationId xmlns:p14="http://schemas.microsoft.com/office/powerpoint/2010/main" val="2280062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1000D9D-B02A-4A61-82E2-AEC775580B54}" type="slidenum">
              <a:rPr lang="en-US" smtClean="0"/>
              <a:t>21</a:t>
            </a:fld>
            <a:endParaRPr lang="en-US"/>
          </a:p>
        </p:txBody>
      </p:sp>
    </p:spTree>
    <p:extLst>
      <p:ext uri="{BB962C8B-B14F-4D97-AF65-F5344CB8AC3E}">
        <p14:creationId xmlns:p14="http://schemas.microsoft.com/office/powerpoint/2010/main" val="26493237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00400" y="5638800"/>
            <a:ext cx="2895600" cy="100101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43BA9A-9CAC-476C-8E05-1264A324A1D5}"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613B8-BBCC-46E1-8239-FFEDEF91FAB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43BA9A-9CAC-476C-8E05-1264A324A1D5}" type="datetimeFigureOut">
              <a:rPr lang="en-US" smtClean="0"/>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A613B8-BBCC-46E1-8239-FFEDEF91FAB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24200" y="5581352"/>
            <a:ext cx="2590800" cy="8956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542925"/>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048000"/>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cxnSp>
        <p:nvCxnSpPr>
          <p:cNvPr id="7" name="Straight Connector 6"/>
          <p:cNvCxnSpPr/>
          <p:nvPr/>
        </p:nvCxnSpPr>
        <p:spPr>
          <a:xfrm>
            <a:off x="695560" y="289560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62800" y="5410200"/>
            <a:ext cx="1219200" cy="739076"/>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43BA9A-9CAC-476C-8E05-1264A324A1D5}"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613B8-BBCC-46E1-8239-FFEDEF91FAB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343BA9A-9CAC-476C-8E05-1264A324A1D5}" type="datetimeFigureOut">
              <a:rPr lang="en-US" smtClean="0"/>
              <a:t>6/19/2017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A613B8-BBCC-46E1-8239-FFEDEF91FAB3}"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43BA9A-9CAC-476C-8E05-1264A324A1D5}" type="datetimeFigureOut">
              <a:rPr lang="en-US" smtClean="0"/>
              <a:t>6/19/2017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A613B8-BBCC-46E1-8239-FFEDEF91FAB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3BA9A-9CAC-476C-8E05-1264A324A1D5}" type="datetimeFigureOut">
              <a:rPr lang="en-US" smtClean="0"/>
              <a:t>6/19/2017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A613B8-BBCC-46E1-8239-FFEDEF91FAB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43BA9A-9CAC-476C-8E05-1264A324A1D5}"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613B8-BBCC-46E1-8239-FFEDEF91FAB3}"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43BA9A-9CAC-476C-8E05-1264A324A1D5}" type="datetimeFigureOut">
              <a:rPr lang="en-US" smtClean="0"/>
              <a:t>6/19/2017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A613B8-BBCC-46E1-8239-FFEDEF91FAB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343BA9A-9CAC-476C-8E05-1264A324A1D5}" type="datetimeFigureOut">
              <a:rPr lang="en-US" smtClean="0"/>
              <a:t>6/19/2017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4A613B8-BBCC-46E1-8239-FFEDEF91FAB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phytodatabase.org/log.ph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b="1" dirty="0" smtClean="0"/>
              <a:t>ASTA Phytosanitary Issues</a:t>
            </a:r>
            <a:endParaRPr lang="en-US" sz="4400" b="1" dirty="0">
              <a:solidFill>
                <a:schemeClr val="accent4">
                  <a:lumMod val="60000"/>
                  <a:lumOff val="40000"/>
                </a:schemeClr>
              </a:solidFill>
            </a:endParaRPr>
          </a:p>
        </p:txBody>
      </p:sp>
      <p:sp>
        <p:nvSpPr>
          <p:cNvPr id="3" name="Subtitle 2"/>
          <p:cNvSpPr>
            <a:spLocks noGrp="1"/>
          </p:cNvSpPr>
          <p:nvPr>
            <p:ph type="subTitle" idx="1"/>
          </p:nvPr>
        </p:nvSpPr>
        <p:spPr/>
        <p:txBody>
          <a:bodyPr/>
          <a:lstStyle/>
          <a:p>
            <a:r>
              <a:rPr lang="en-US" dirty="0" smtClean="0"/>
              <a:t>Ric Dunkle, ASTA</a:t>
            </a:r>
          </a:p>
          <a:p>
            <a:r>
              <a:rPr lang="en-US" dirty="0" smtClean="0"/>
              <a:t>ASTA V/ EIWG</a:t>
            </a:r>
          </a:p>
          <a:p>
            <a:r>
              <a:rPr lang="en-US" dirty="0" smtClean="0"/>
              <a:t>June 20, 2017</a:t>
            </a:r>
            <a:endParaRPr lang="en-US" dirty="0"/>
          </a:p>
        </p:txBody>
      </p:sp>
    </p:spTree>
    <p:extLst>
      <p:ext uri="{BB962C8B-B14F-4D97-AF65-F5344CB8AC3E}">
        <p14:creationId xmlns:p14="http://schemas.microsoft.com/office/powerpoint/2010/main" val="22944103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71846" y="-60960"/>
            <a:ext cx="4748348" cy="539931"/>
          </a:xfrm>
        </p:spPr>
        <p:txBody>
          <a:bodyPr>
            <a:noAutofit/>
          </a:bodyPr>
          <a:lstStyle/>
          <a:p>
            <a:r>
              <a:rPr lang="en-US" sz="2400" b="1" dirty="0" smtClean="0"/>
              <a:t>Overall Seed Production Model</a:t>
            </a:r>
            <a:endParaRPr lang="en-US" sz="2400" b="1" dirty="0"/>
          </a:p>
        </p:txBody>
      </p:sp>
      <p:sp>
        <p:nvSpPr>
          <p:cNvPr id="2" name="Rectangle 1"/>
          <p:cNvSpPr/>
          <p:nvPr/>
        </p:nvSpPr>
        <p:spPr>
          <a:xfrm>
            <a:off x="457200" y="685800"/>
            <a:ext cx="762000" cy="51816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b="1" dirty="0" smtClean="0"/>
              <a:t>Field Production Variables - A</a:t>
            </a:r>
            <a:endParaRPr lang="en-US" b="1" dirty="0"/>
          </a:p>
        </p:txBody>
      </p:sp>
      <p:sp>
        <p:nvSpPr>
          <p:cNvPr id="4" name="Rectangle 3"/>
          <p:cNvSpPr/>
          <p:nvPr/>
        </p:nvSpPr>
        <p:spPr>
          <a:xfrm>
            <a:off x="1552575" y="609600"/>
            <a:ext cx="6553200" cy="3810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Lab Testing Variables - A</a:t>
            </a:r>
            <a:endParaRPr lang="en-US" b="1" dirty="0"/>
          </a:p>
        </p:txBody>
      </p:sp>
      <p:sp>
        <p:nvSpPr>
          <p:cNvPr id="5" name="Rectangle 4"/>
          <p:cNvSpPr/>
          <p:nvPr/>
        </p:nvSpPr>
        <p:spPr>
          <a:xfrm>
            <a:off x="2590800" y="2495550"/>
            <a:ext cx="1447800" cy="862012"/>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Plant Operations Outcome</a:t>
            </a:r>
            <a:endParaRPr lang="en-US" b="1" dirty="0"/>
          </a:p>
        </p:txBody>
      </p:sp>
      <p:sp>
        <p:nvSpPr>
          <p:cNvPr id="10" name="Rectangle 9"/>
          <p:cNvSpPr/>
          <p:nvPr/>
        </p:nvSpPr>
        <p:spPr>
          <a:xfrm>
            <a:off x="3800475" y="4572000"/>
            <a:ext cx="4572000" cy="6858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Plant Operations Variables - B</a:t>
            </a:r>
            <a:endParaRPr lang="en-US" b="1" dirty="0"/>
          </a:p>
        </p:txBody>
      </p:sp>
      <p:sp>
        <p:nvSpPr>
          <p:cNvPr id="11" name="Rectangle 10"/>
          <p:cNvSpPr/>
          <p:nvPr/>
        </p:nvSpPr>
        <p:spPr>
          <a:xfrm>
            <a:off x="1600202" y="1133475"/>
            <a:ext cx="2971798" cy="36195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Seed Health Test</a:t>
            </a:r>
            <a:endParaRPr lang="en-US" b="1" dirty="0"/>
          </a:p>
        </p:txBody>
      </p:sp>
      <p:sp>
        <p:nvSpPr>
          <p:cNvPr id="12" name="Rectangle 11"/>
          <p:cNvSpPr/>
          <p:nvPr/>
        </p:nvSpPr>
        <p:spPr>
          <a:xfrm>
            <a:off x="3114675" y="1638300"/>
            <a:ext cx="5257800" cy="36195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Lab Testing Variables - B</a:t>
            </a:r>
            <a:endParaRPr lang="en-US" b="1" dirty="0"/>
          </a:p>
        </p:txBody>
      </p:sp>
      <p:sp>
        <p:nvSpPr>
          <p:cNvPr id="13" name="Rectangle 12"/>
          <p:cNvSpPr/>
          <p:nvPr/>
        </p:nvSpPr>
        <p:spPr>
          <a:xfrm>
            <a:off x="4191000" y="2152650"/>
            <a:ext cx="927734" cy="36195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ISHI Protocol</a:t>
            </a:r>
            <a:endParaRPr lang="en-US" sz="1200" b="1" dirty="0"/>
          </a:p>
        </p:txBody>
      </p:sp>
      <p:sp>
        <p:nvSpPr>
          <p:cNvPr id="14" name="Rectangle 13"/>
          <p:cNvSpPr/>
          <p:nvPr/>
        </p:nvSpPr>
        <p:spPr>
          <a:xfrm>
            <a:off x="1466850" y="1579246"/>
            <a:ext cx="762000" cy="3221355"/>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b="1" dirty="0" smtClean="0"/>
              <a:t>Seed Production Outcome</a:t>
            </a:r>
            <a:endParaRPr lang="en-US" b="1" dirty="0"/>
          </a:p>
        </p:txBody>
      </p:sp>
      <p:sp>
        <p:nvSpPr>
          <p:cNvPr id="6" name="Rectangle 5"/>
          <p:cNvSpPr/>
          <p:nvPr/>
        </p:nvSpPr>
        <p:spPr>
          <a:xfrm>
            <a:off x="6524625" y="3867150"/>
            <a:ext cx="2190750" cy="590544"/>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Trade Operations Variables</a:t>
            </a:r>
            <a:endParaRPr lang="en-US" b="1" dirty="0"/>
          </a:p>
        </p:txBody>
      </p:sp>
      <p:sp>
        <p:nvSpPr>
          <p:cNvPr id="15" name="Rectangle 14"/>
          <p:cNvSpPr/>
          <p:nvPr/>
        </p:nvSpPr>
        <p:spPr>
          <a:xfrm>
            <a:off x="4724400" y="2667000"/>
            <a:ext cx="1533526" cy="7620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Seed Health Test</a:t>
            </a:r>
            <a:endParaRPr lang="en-US" b="1" dirty="0"/>
          </a:p>
        </p:txBody>
      </p:sp>
      <p:sp>
        <p:nvSpPr>
          <p:cNvPr id="16" name="Rectangle 15"/>
          <p:cNvSpPr/>
          <p:nvPr/>
        </p:nvSpPr>
        <p:spPr>
          <a:xfrm>
            <a:off x="1466850" y="5715000"/>
            <a:ext cx="1514475" cy="9525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Disease </a:t>
            </a:r>
            <a:r>
              <a:rPr lang="en-US" b="1" dirty="0" err="1" smtClean="0">
                <a:solidFill>
                  <a:schemeClr val="bg1"/>
                </a:solidFill>
              </a:rPr>
              <a:t>Endemnicity</a:t>
            </a:r>
            <a:endParaRPr lang="en-US" b="1" dirty="0" smtClean="0">
              <a:solidFill>
                <a:schemeClr val="bg1"/>
              </a:solidFill>
            </a:endParaRPr>
          </a:p>
          <a:p>
            <a:pPr algn="ctr"/>
            <a:r>
              <a:rPr lang="en-US" b="1" dirty="0" smtClean="0">
                <a:solidFill>
                  <a:schemeClr val="bg1"/>
                </a:solidFill>
              </a:rPr>
              <a:t>Variables </a:t>
            </a:r>
            <a:endParaRPr lang="en-US" b="1" dirty="0">
              <a:solidFill>
                <a:schemeClr val="bg1"/>
              </a:solidFill>
            </a:endParaRPr>
          </a:p>
        </p:txBody>
      </p:sp>
      <p:sp>
        <p:nvSpPr>
          <p:cNvPr id="21" name="Down Arrow 20"/>
          <p:cNvSpPr/>
          <p:nvPr/>
        </p:nvSpPr>
        <p:spPr>
          <a:xfrm rot="16200000">
            <a:off x="1376363" y="3228978"/>
            <a:ext cx="95256" cy="35242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Down Arrow 22"/>
          <p:cNvSpPr/>
          <p:nvPr/>
        </p:nvSpPr>
        <p:spPr>
          <a:xfrm rot="10800000">
            <a:off x="1676400" y="1314450"/>
            <a:ext cx="75011" cy="25527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886326" y="1133475"/>
            <a:ext cx="2886074" cy="36195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Seed Test Accuracy</a:t>
            </a:r>
            <a:endParaRPr lang="en-US" b="1" dirty="0"/>
          </a:p>
        </p:txBody>
      </p:sp>
      <p:sp>
        <p:nvSpPr>
          <p:cNvPr id="26" name="Down Arrow 25"/>
          <p:cNvSpPr/>
          <p:nvPr/>
        </p:nvSpPr>
        <p:spPr>
          <a:xfrm rot="5400000">
            <a:off x="4585568" y="1107047"/>
            <a:ext cx="115735" cy="44767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a:off x="6181726" y="971550"/>
            <a:ext cx="76200" cy="2286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Down Arrow 26"/>
          <p:cNvSpPr/>
          <p:nvPr/>
        </p:nvSpPr>
        <p:spPr>
          <a:xfrm rot="16200000">
            <a:off x="2443159" y="2443160"/>
            <a:ext cx="95257" cy="50482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28"/>
          <p:cNvSpPr/>
          <p:nvPr/>
        </p:nvSpPr>
        <p:spPr>
          <a:xfrm>
            <a:off x="5562600" y="2514600"/>
            <a:ext cx="76200" cy="2286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29"/>
          <p:cNvSpPr/>
          <p:nvPr/>
        </p:nvSpPr>
        <p:spPr>
          <a:xfrm rot="16200000">
            <a:off x="4404875" y="2943228"/>
            <a:ext cx="86598" cy="761999"/>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rot="10800000">
            <a:off x="1561504" y="4333884"/>
            <a:ext cx="75011" cy="58101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549140" y="3321846"/>
            <a:ext cx="45719" cy="2488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1412083" y="4914900"/>
            <a:ext cx="2157409" cy="533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Disease Endemic Location</a:t>
            </a:r>
            <a:endParaRPr lang="en-US" b="1" dirty="0">
              <a:solidFill>
                <a:schemeClr val="bg1"/>
              </a:solidFill>
            </a:endParaRPr>
          </a:p>
        </p:txBody>
      </p:sp>
      <p:sp>
        <p:nvSpPr>
          <p:cNvPr id="22" name="Down Arrow 21"/>
          <p:cNvSpPr/>
          <p:nvPr/>
        </p:nvSpPr>
        <p:spPr>
          <a:xfrm rot="10800000">
            <a:off x="1676399" y="5257800"/>
            <a:ext cx="150023" cy="457200"/>
          </a:xfrm>
          <a:prstGeom prst="downArrow">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7839075" y="2152650"/>
            <a:ext cx="1219200" cy="36195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t>Control Parameters</a:t>
            </a:r>
            <a:endParaRPr lang="en-US" sz="1200" b="1" dirty="0"/>
          </a:p>
        </p:txBody>
      </p:sp>
      <p:sp>
        <p:nvSpPr>
          <p:cNvPr id="36" name="Rectangle 35"/>
          <p:cNvSpPr/>
          <p:nvPr/>
        </p:nvSpPr>
        <p:spPr>
          <a:xfrm>
            <a:off x="5467349" y="2152650"/>
            <a:ext cx="2209800" cy="36195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Seed Test Accuracy</a:t>
            </a:r>
            <a:endParaRPr lang="en-US" b="1" dirty="0"/>
          </a:p>
        </p:txBody>
      </p:sp>
      <p:sp>
        <p:nvSpPr>
          <p:cNvPr id="28" name="Down Arrow 27"/>
          <p:cNvSpPr/>
          <p:nvPr/>
        </p:nvSpPr>
        <p:spPr>
          <a:xfrm>
            <a:off x="7162800" y="2009775"/>
            <a:ext cx="76200" cy="2286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Down Arrow 36"/>
          <p:cNvSpPr/>
          <p:nvPr/>
        </p:nvSpPr>
        <p:spPr>
          <a:xfrm rot="5400000">
            <a:off x="7684114" y="2217483"/>
            <a:ext cx="76557" cy="23336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Down Arrow 37"/>
          <p:cNvSpPr/>
          <p:nvPr/>
        </p:nvSpPr>
        <p:spPr>
          <a:xfrm rot="16200000">
            <a:off x="5313329" y="2158080"/>
            <a:ext cx="73730" cy="42481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2943218" y="3550450"/>
            <a:ext cx="1447800" cy="862012"/>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Plant Operations Variables -A</a:t>
            </a:r>
            <a:endParaRPr lang="en-US" b="1" dirty="0"/>
          </a:p>
        </p:txBody>
      </p:sp>
      <p:sp>
        <p:nvSpPr>
          <p:cNvPr id="41" name="Down Arrow 40"/>
          <p:cNvSpPr/>
          <p:nvPr/>
        </p:nvSpPr>
        <p:spPr>
          <a:xfrm rot="10800000">
            <a:off x="2661261" y="3238499"/>
            <a:ext cx="72412" cy="156210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2702715" y="4750596"/>
            <a:ext cx="1085849" cy="5000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693190" y="3817146"/>
            <a:ext cx="240503" cy="5000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6638925" y="2926556"/>
            <a:ext cx="1905000" cy="772477"/>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Trade Conditions</a:t>
            </a:r>
            <a:endParaRPr lang="en-US" b="1" dirty="0"/>
          </a:p>
        </p:txBody>
      </p:sp>
      <p:sp>
        <p:nvSpPr>
          <p:cNvPr id="32" name="Down Arrow 31"/>
          <p:cNvSpPr/>
          <p:nvPr/>
        </p:nvSpPr>
        <p:spPr>
          <a:xfrm rot="16200000">
            <a:off x="5684518" y="2378156"/>
            <a:ext cx="114305" cy="238505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Down Arrow 46"/>
          <p:cNvSpPr/>
          <p:nvPr/>
        </p:nvSpPr>
        <p:spPr>
          <a:xfrm rot="10800000">
            <a:off x="8334967" y="3504007"/>
            <a:ext cx="75011" cy="35361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086101" y="5562600"/>
            <a:ext cx="2933699" cy="1066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9588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Current Ongoing Activities</a:t>
            </a:r>
            <a:endParaRPr lang="en-US" b="1" dirty="0"/>
          </a:p>
        </p:txBody>
      </p:sp>
      <p:sp>
        <p:nvSpPr>
          <p:cNvPr id="3" name="Content Placeholder 2"/>
          <p:cNvSpPr>
            <a:spLocks noGrp="1"/>
          </p:cNvSpPr>
          <p:nvPr>
            <p:ph idx="1"/>
          </p:nvPr>
        </p:nvSpPr>
        <p:spPr>
          <a:xfrm>
            <a:off x="457200" y="1981200"/>
            <a:ext cx="8229600" cy="4495800"/>
          </a:xfrm>
        </p:spPr>
        <p:txBody>
          <a:bodyPr/>
          <a:lstStyle/>
          <a:p>
            <a:r>
              <a:rPr lang="en-US" dirty="0" smtClean="0"/>
              <a:t>Researchers (Dr. </a:t>
            </a:r>
            <a:r>
              <a:rPr lang="en-US" dirty="0" err="1" smtClean="0"/>
              <a:t>Gottwald</a:t>
            </a:r>
            <a:r>
              <a:rPr lang="en-US" dirty="0" smtClean="0"/>
              <a:t> and </a:t>
            </a:r>
            <a:r>
              <a:rPr lang="en-US" dirty="0" err="1" smtClean="0"/>
              <a:t>Laboda</a:t>
            </a:r>
            <a:r>
              <a:rPr lang="en-US" dirty="0" smtClean="0"/>
              <a:t>) are populating the model with data/information/expert opinion for </a:t>
            </a:r>
            <a:r>
              <a:rPr lang="en-US" dirty="0" err="1" smtClean="0"/>
              <a:t>Cmm</a:t>
            </a:r>
            <a:r>
              <a:rPr lang="en-US" dirty="0" smtClean="0"/>
              <a:t> and tomato seed</a:t>
            </a:r>
          </a:p>
          <a:p>
            <a:r>
              <a:rPr lang="en-US" dirty="0" smtClean="0"/>
              <a:t>This application will be demonstrated sometime this fall and at the next ASTA vegetable and flower convention (San Diego)</a:t>
            </a:r>
          </a:p>
          <a:p>
            <a:r>
              <a:rPr lang="en-US" dirty="0" smtClean="0"/>
              <a:t>Next application: CGMMV and melon seed species</a:t>
            </a:r>
          </a:p>
          <a:p>
            <a:r>
              <a:rPr lang="en-US" dirty="0" smtClean="0"/>
              <a:t>Project will be published in a peer refereed journal in 2018.</a:t>
            </a:r>
            <a:endParaRPr lang="en-US" dirty="0"/>
          </a:p>
        </p:txBody>
      </p:sp>
    </p:spTree>
    <p:extLst>
      <p:ext uri="{BB962C8B-B14F-4D97-AF65-F5344CB8AC3E}">
        <p14:creationId xmlns:p14="http://schemas.microsoft.com/office/powerpoint/2010/main" val="22390875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Spinach Downy Mildew</a:t>
            </a:r>
            <a:endParaRPr lang="en-US" dirty="0"/>
          </a:p>
        </p:txBody>
      </p:sp>
      <p:sp>
        <p:nvSpPr>
          <p:cNvPr id="3" name="Content Placeholder 2"/>
          <p:cNvSpPr>
            <a:spLocks noGrp="1"/>
          </p:cNvSpPr>
          <p:nvPr>
            <p:ph idx="1"/>
          </p:nvPr>
        </p:nvSpPr>
        <p:spPr/>
        <p:txBody>
          <a:bodyPr/>
          <a:lstStyle/>
          <a:p>
            <a:r>
              <a:rPr lang="en-US" dirty="0" smtClean="0"/>
              <a:t>Seed borne oospores: based on recent research (</a:t>
            </a:r>
            <a:r>
              <a:rPr lang="en-US" dirty="0" err="1" smtClean="0"/>
              <a:t>Klosterman</a:t>
            </a:r>
            <a:r>
              <a:rPr lang="en-US" dirty="0" smtClean="0"/>
              <a:t>, </a:t>
            </a:r>
            <a:r>
              <a:rPr lang="en-US" dirty="0" err="1" smtClean="0"/>
              <a:t>Correll</a:t>
            </a:r>
            <a:r>
              <a:rPr lang="en-US" dirty="0" smtClean="0"/>
              <a:t>), there has been a push </a:t>
            </a:r>
            <a:r>
              <a:rPr lang="en-US" dirty="0" smtClean="0"/>
              <a:t>(by growers) to </a:t>
            </a:r>
            <a:r>
              <a:rPr lang="en-US" dirty="0" smtClean="0"/>
              <a:t>test spinach seed for organic production for DM oospores</a:t>
            </a:r>
          </a:p>
          <a:p>
            <a:r>
              <a:rPr lang="en-US" dirty="0" smtClean="0"/>
              <a:t>Varieties with DM resistance claims often show sporulation in the field, raising concerns that a new deviating DM isolate has shown up</a:t>
            </a:r>
          </a:p>
          <a:p>
            <a:r>
              <a:rPr lang="en-US" dirty="0" smtClean="0"/>
              <a:t>Testing for such potential deviating isolates has often proven to be a mixture of existing races and some of the supposed resistant varieties lack full resistance to one or more of these races. </a:t>
            </a:r>
            <a:endParaRPr lang="en-US" dirty="0"/>
          </a:p>
        </p:txBody>
      </p:sp>
    </p:spTree>
    <p:extLst>
      <p:ext uri="{BB962C8B-B14F-4D97-AF65-F5344CB8AC3E}">
        <p14:creationId xmlns:p14="http://schemas.microsoft.com/office/powerpoint/2010/main" val="33602928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Spinach Downey </a:t>
            </a:r>
            <a:r>
              <a:rPr lang="en-US" dirty="0" smtClean="0"/>
              <a:t>Mildew</a:t>
            </a:r>
            <a:endParaRPr lang="en-US" dirty="0"/>
          </a:p>
        </p:txBody>
      </p:sp>
      <p:sp>
        <p:nvSpPr>
          <p:cNvPr id="3" name="Content Placeholder 2"/>
          <p:cNvSpPr>
            <a:spLocks noGrp="1"/>
          </p:cNvSpPr>
          <p:nvPr>
            <p:ph idx="1"/>
          </p:nvPr>
        </p:nvSpPr>
        <p:spPr/>
        <p:txBody>
          <a:bodyPr/>
          <a:lstStyle/>
          <a:p>
            <a:r>
              <a:rPr lang="en-US" dirty="0" smtClean="0"/>
              <a:t>Seed </a:t>
            </a:r>
            <a:r>
              <a:rPr lang="en-US" dirty="0"/>
              <a:t>companies are against </a:t>
            </a:r>
            <a:r>
              <a:rPr lang="en-US" dirty="0" smtClean="0"/>
              <a:t>testing as </a:t>
            </a:r>
            <a:r>
              <a:rPr lang="en-US" dirty="0"/>
              <a:t>long as there is no standard method. </a:t>
            </a:r>
            <a:endParaRPr lang="en-US" dirty="0" smtClean="0"/>
          </a:p>
          <a:p>
            <a:r>
              <a:rPr lang="en-US" dirty="0"/>
              <a:t>The growers and some UC Davis researchers suspect the rapid development of new races are due to the fact that seed is infested with oospores and these oospores promote sexual reproduction.  </a:t>
            </a:r>
            <a:endParaRPr lang="en-US" dirty="0" smtClean="0"/>
          </a:p>
          <a:p>
            <a:r>
              <a:rPr lang="en-US" dirty="0" smtClean="0"/>
              <a:t>More research on epidemiology and development of a standardized seed health test is needed</a:t>
            </a:r>
            <a:r>
              <a:rPr lang="en-US" dirty="0"/>
              <a:t> </a:t>
            </a:r>
            <a:r>
              <a:rPr lang="en-US" dirty="0" smtClean="0"/>
              <a:t>(possible support through the V/F permanent </a:t>
            </a:r>
            <a:r>
              <a:rPr lang="en-US" dirty="0"/>
              <a:t>research </a:t>
            </a:r>
            <a:r>
              <a:rPr lang="en-US" dirty="0" smtClean="0"/>
              <a:t>fund?). </a:t>
            </a:r>
          </a:p>
        </p:txBody>
      </p:sp>
    </p:spTree>
    <p:extLst>
      <p:ext uri="{BB962C8B-B14F-4D97-AF65-F5344CB8AC3E}">
        <p14:creationId xmlns:p14="http://schemas.microsoft.com/office/powerpoint/2010/main" val="2399379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Mexico</a:t>
            </a:r>
            <a:endParaRPr lang="en-US" dirty="0"/>
          </a:p>
        </p:txBody>
      </p:sp>
      <p:sp>
        <p:nvSpPr>
          <p:cNvPr id="3" name="Content Placeholder 2"/>
          <p:cNvSpPr>
            <a:spLocks noGrp="1"/>
          </p:cNvSpPr>
          <p:nvPr>
            <p:ph idx="1"/>
          </p:nvPr>
        </p:nvSpPr>
        <p:spPr/>
        <p:txBody>
          <a:bodyPr/>
          <a:lstStyle/>
          <a:p>
            <a:r>
              <a:rPr lang="en-US" dirty="0" smtClean="0"/>
              <a:t>Recent politics are impacting our relations with Mexico: wall rhetoric, NAFTA renegotiation, etc. </a:t>
            </a:r>
          </a:p>
          <a:p>
            <a:r>
              <a:rPr lang="en-US" dirty="0" smtClean="0"/>
              <a:t>Successful cross border workshop (Nogales, June 6-7)</a:t>
            </a:r>
          </a:p>
          <a:p>
            <a:pPr lvl="1"/>
            <a:r>
              <a:rPr lang="en-US" dirty="0" err="1" smtClean="0"/>
              <a:t>PMMoV</a:t>
            </a:r>
            <a:r>
              <a:rPr lang="en-US" dirty="0" smtClean="0"/>
              <a:t>,  movement of untreated seed, pilot harmonization project, general seed testing issues,  need for a workshop on risk management, sampling issues, seed treatment issues (heat treatment concerns)</a:t>
            </a:r>
          </a:p>
          <a:p>
            <a:r>
              <a:rPr lang="en-US" dirty="0" smtClean="0"/>
              <a:t>Delegation to visit U.S. in August: first step toward a pilot project for Mexico to accept U.S. test results without retesting at the border</a:t>
            </a:r>
            <a:endParaRPr lang="en-US" dirty="0"/>
          </a:p>
        </p:txBody>
      </p:sp>
    </p:spTree>
    <p:extLst>
      <p:ext uri="{BB962C8B-B14F-4D97-AF65-F5344CB8AC3E}">
        <p14:creationId xmlns:p14="http://schemas.microsoft.com/office/powerpoint/2010/main" val="26654646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Korea</a:t>
            </a:r>
            <a:endParaRPr lang="en-US" dirty="0"/>
          </a:p>
        </p:txBody>
      </p:sp>
      <p:sp>
        <p:nvSpPr>
          <p:cNvPr id="3" name="Content Placeholder 2"/>
          <p:cNvSpPr>
            <a:spLocks noGrp="1"/>
          </p:cNvSpPr>
          <p:nvPr>
            <p:ph idx="1"/>
          </p:nvPr>
        </p:nvSpPr>
        <p:spPr/>
        <p:txBody>
          <a:bodyPr/>
          <a:lstStyle/>
          <a:p>
            <a:r>
              <a:rPr lang="en-US" dirty="0" smtClean="0"/>
              <a:t>Korea’s policy of testing/re-testing at POEs has become a major technical trade barrier: shipment rejections for pathogens that were never identified as requirements on import permits or official website; information not in </a:t>
            </a:r>
            <a:r>
              <a:rPr lang="en-US" dirty="0" err="1" smtClean="0"/>
              <a:t>PExD</a:t>
            </a:r>
            <a:endParaRPr lang="en-US" dirty="0" smtClean="0"/>
          </a:p>
          <a:p>
            <a:r>
              <a:rPr lang="en-US" dirty="0" smtClean="0"/>
              <a:t>Ryegrass (Pseudomonas </a:t>
            </a:r>
            <a:r>
              <a:rPr lang="en-US" dirty="0" err="1" smtClean="0"/>
              <a:t>syringae</a:t>
            </a:r>
            <a:r>
              <a:rPr lang="en-US" dirty="0" smtClean="0"/>
              <a:t> </a:t>
            </a:r>
            <a:r>
              <a:rPr lang="en-US" dirty="0" err="1" smtClean="0"/>
              <a:t>atrofaciens</a:t>
            </a:r>
            <a:r>
              <a:rPr lang="en-US" dirty="0" smtClean="0"/>
              <a:t>), alfalfa (CMI), tomato (tomato streak virus), spinach (spinach latent virus), soil, </a:t>
            </a:r>
            <a:r>
              <a:rPr lang="en-US" dirty="0" err="1" smtClean="0"/>
              <a:t>etc</a:t>
            </a:r>
            <a:r>
              <a:rPr lang="en-US" dirty="0" smtClean="0"/>
              <a:t>…..)</a:t>
            </a:r>
            <a:endParaRPr lang="en-US" dirty="0" smtClean="0"/>
          </a:p>
          <a:p>
            <a:r>
              <a:rPr lang="en-US" dirty="0" smtClean="0"/>
              <a:t>Ambiguous, </a:t>
            </a:r>
            <a:r>
              <a:rPr lang="en-US" dirty="0" err="1" smtClean="0"/>
              <a:t>unvalidated</a:t>
            </a:r>
            <a:r>
              <a:rPr lang="en-US" dirty="0" smtClean="0"/>
              <a:t> testing methods</a:t>
            </a:r>
          </a:p>
          <a:p>
            <a:r>
              <a:rPr lang="en-US" dirty="0" smtClean="0"/>
              <a:t>Korea has agreed to send a delegation to the U.S. this fall</a:t>
            </a:r>
          </a:p>
          <a:p>
            <a:r>
              <a:rPr lang="en-US" dirty="0" smtClean="0"/>
              <a:t>Korea agreed to provide seed species-specific pest lists</a:t>
            </a:r>
          </a:p>
          <a:p>
            <a:endParaRPr lang="en-US" dirty="0" smtClean="0"/>
          </a:p>
        </p:txBody>
      </p:sp>
    </p:spTree>
    <p:extLst>
      <p:ext uri="{BB962C8B-B14F-4D97-AF65-F5344CB8AC3E}">
        <p14:creationId xmlns:p14="http://schemas.microsoft.com/office/powerpoint/2010/main" val="9619683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Brazil</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r>
              <a:rPr lang="en-US" sz="2000" dirty="0" smtClean="0"/>
              <a:t>NI-16 now in force.  Based on recent </a:t>
            </a:r>
            <a:r>
              <a:rPr lang="en-US" sz="2000" dirty="0" err="1" smtClean="0"/>
              <a:t>meetnigs</a:t>
            </a:r>
            <a:r>
              <a:rPr lang="en-US" sz="2000" dirty="0" smtClean="0"/>
              <a:t> and inputs, the U.S. annex XIV has been modified.  ASTA provided additional analyses and inputs to APHIS and MAPA; MAPA still analyzing</a:t>
            </a:r>
          </a:p>
          <a:p>
            <a:r>
              <a:rPr lang="en-US" sz="2000" dirty="0" smtClean="0"/>
              <a:t>NI 52 (small seed lots) also in force.  Based on member feedback, the new process is still very cumbersome and takes many months before seed is released.  Most of the delays are associated with import permit approvals.</a:t>
            </a:r>
          </a:p>
          <a:p>
            <a:r>
              <a:rPr lang="en-US" sz="2000" dirty="0" smtClean="0"/>
              <a:t>Pilot project proposals are in preparation:</a:t>
            </a:r>
          </a:p>
          <a:p>
            <a:pPr lvl="1"/>
            <a:r>
              <a:rPr lang="en-US" dirty="0" smtClean="0"/>
              <a:t>Remove specific AD requirements (revert back to NI 1)</a:t>
            </a:r>
          </a:p>
          <a:p>
            <a:pPr lvl="1"/>
            <a:r>
              <a:rPr lang="en-US" dirty="0" smtClean="0"/>
              <a:t>Accredit Breeding programs</a:t>
            </a:r>
          </a:p>
          <a:p>
            <a:pPr lvl="1"/>
            <a:r>
              <a:rPr lang="en-US" dirty="0" smtClean="0"/>
              <a:t>Reduce requirements for low risk seed species</a:t>
            </a:r>
            <a:endParaRPr lang="en-US" dirty="0"/>
          </a:p>
        </p:txBody>
      </p:sp>
    </p:spTree>
    <p:extLst>
      <p:ext uri="{BB962C8B-B14F-4D97-AF65-F5344CB8AC3E}">
        <p14:creationId xmlns:p14="http://schemas.microsoft.com/office/powerpoint/2010/main" val="13480487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and Seeds for Sprouting</a:t>
            </a:r>
            <a:endParaRPr lang="en-US" dirty="0"/>
          </a:p>
        </p:txBody>
      </p:sp>
      <p:sp>
        <p:nvSpPr>
          <p:cNvPr id="3" name="Content Placeholder 2"/>
          <p:cNvSpPr>
            <a:spLocks noGrp="1"/>
          </p:cNvSpPr>
          <p:nvPr>
            <p:ph idx="1"/>
          </p:nvPr>
        </p:nvSpPr>
        <p:spPr/>
        <p:txBody>
          <a:bodyPr/>
          <a:lstStyle/>
          <a:p>
            <a:r>
              <a:rPr lang="en-US" dirty="0" smtClean="0"/>
              <a:t>Currently U.S. origin seeds for sprouting are banned entry into the EU (due to changes in EU regulations in 2013)</a:t>
            </a:r>
          </a:p>
          <a:p>
            <a:r>
              <a:rPr lang="en-US" dirty="0" smtClean="0"/>
              <a:t>Some seed companies produce seed specifically for the sprout industry</a:t>
            </a:r>
          </a:p>
          <a:p>
            <a:r>
              <a:rPr lang="en-US" dirty="0" smtClean="0"/>
              <a:t>A certification program needs to be set up to comply with EU requirements</a:t>
            </a:r>
          </a:p>
          <a:p>
            <a:r>
              <a:rPr lang="en-US" dirty="0" smtClean="0"/>
              <a:t>USDA – AMS and FDA are putting together a certification program for use in 2018.  Industry input is critical!</a:t>
            </a:r>
            <a:endParaRPr lang="en-US" dirty="0"/>
          </a:p>
        </p:txBody>
      </p:sp>
    </p:spTree>
    <p:extLst>
      <p:ext uri="{BB962C8B-B14F-4D97-AF65-F5344CB8AC3E}">
        <p14:creationId xmlns:p14="http://schemas.microsoft.com/office/powerpoint/2010/main" val="2805470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Phomopsis</a:t>
            </a:r>
            <a:endParaRPr lang="en-US" dirty="0"/>
          </a:p>
        </p:txBody>
      </p:sp>
      <p:sp>
        <p:nvSpPr>
          <p:cNvPr id="3" name="Content Placeholder 2"/>
          <p:cNvSpPr>
            <a:spLocks noGrp="1"/>
          </p:cNvSpPr>
          <p:nvPr>
            <p:ph idx="1"/>
          </p:nvPr>
        </p:nvSpPr>
        <p:spPr/>
        <p:txBody>
          <a:bodyPr/>
          <a:lstStyle/>
          <a:p>
            <a:r>
              <a:rPr lang="en-US" dirty="0" smtClean="0"/>
              <a:t>More (high value) shipment rejections in 2017</a:t>
            </a:r>
          </a:p>
          <a:p>
            <a:r>
              <a:rPr lang="en-US" dirty="0" smtClean="0"/>
              <a:t>APHIS is conducting a PRA; nearing completion</a:t>
            </a:r>
          </a:p>
          <a:p>
            <a:r>
              <a:rPr lang="en-US" dirty="0" smtClean="0"/>
              <a:t>Major issues: taxonomy in the genus </a:t>
            </a:r>
            <a:r>
              <a:rPr lang="en-US" dirty="0" err="1" smtClean="0"/>
              <a:t>Diaporthe</a:t>
            </a:r>
            <a:r>
              <a:rPr lang="en-US" dirty="0" smtClean="0"/>
              <a:t> is in disarray; no good seed health test</a:t>
            </a:r>
          </a:p>
          <a:p>
            <a:r>
              <a:rPr lang="en-US" dirty="0" smtClean="0"/>
              <a:t>APS will have a session on </a:t>
            </a:r>
            <a:r>
              <a:rPr lang="en-US" dirty="0" err="1" smtClean="0"/>
              <a:t>Phomopsis</a:t>
            </a:r>
            <a:r>
              <a:rPr lang="en-US" dirty="0" smtClean="0"/>
              <a:t> at annual meeting (August 6-10, San Antonio, TX)</a:t>
            </a:r>
            <a:endParaRPr lang="en-US" dirty="0"/>
          </a:p>
        </p:txBody>
      </p:sp>
    </p:spTree>
    <p:extLst>
      <p:ext uri="{BB962C8B-B14F-4D97-AF65-F5344CB8AC3E}">
        <p14:creationId xmlns:p14="http://schemas.microsoft.com/office/powerpoint/2010/main" val="33155781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Priorities for Moving Forward</a:t>
            </a:r>
            <a:endParaRPr lang="en-US" dirty="0"/>
          </a:p>
        </p:txBody>
      </p:sp>
      <p:sp>
        <p:nvSpPr>
          <p:cNvPr id="3" name="Content Placeholder 2"/>
          <p:cNvSpPr>
            <a:spLocks noGrp="1"/>
          </p:cNvSpPr>
          <p:nvPr>
            <p:ph idx="1"/>
          </p:nvPr>
        </p:nvSpPr>
        <p:spPr/>
        <p:txBody>
          <a:bodyPr>
            <a:normAutofit/>
          </a:bodyPr>
          <a:lstStyle/>
          <a:p>
            <a:r>
              <a:rPr lang="en-US" sz="2000" dirty="0" smtClean="0"/>
              <a:t>Training/workshops on ISPM 38 (including ASTA webinar for members, if interested)</a:t>
            </a:r>
          </a:p>
          <a:p>
            <a:r>
              <a:rPr lang="en-US" sz="2000" dirty="0" smtClean="0"/>
              <a:t>Encouraging governments to remove pests from regulation for which seed is a pathway</a:t>
            </a:r>
          </a:p>
          <a:p>
            <a:r>
              <a:rPr lang="en-US" sz="2000" dirty="0" smtClean="0"/>
              <a:t>Continue development of </a:t>
            </a:r>
            <a:r>
              <a:rPr lang="en-US" sz="2000" dirty="0" err="1" smtClean="0"/>
              <a:t>ReFreSH</a:t>
            </a:r>
            <a:r>
              <a:rPr lang="en-US" sz="2000" dirty="0" smtClean="0"/>
              <a:t>, NSHAPP, risk reduction model</a:t>
            </a:r>
          </a:p>
          <a:p>
            <a:r>
              <a:rPr lang="en-US" sz="2000" dirty="0" smtClean="0"/>
              <a:t>Continue to promote harmonization of seed testing methods (bilaterally: Mexico, Korea, Brazil, Australia, NZ, etc.); multilaterally: ISHI-Veg, NSHS)</a:t>
            </a:r>
          </a:p>
          <a:p>
            <a:r>
              <a:rPr lang="en-US" sz="2000" dirty="0" smtClean="0"/>
              <a:t>Support development of pest lists (ISF, ASTA)</a:t>
            </a:r>
          </a:p>
          <a:p>
            <a:r>
              <a:rPr lang="en-US" sz="2000" dirty="0" smtClean="0"/>
              <a:t>Continue to serve as a technical resource for ASTA members</a:t>
            </a:r>
          </a:p>
          <a:p>
            <a:endParaRPr lang="en-US" sz="2000" dirty="0"/>
          </a:p>
        </p:txBody>
      </p:sp>
    </p:spTree>
    <p:extLst>
      <p:ext uri="{BB962C8B-B14F-4D97-AF65-F5344CB8AC3E}">
        <p14:creationId xmlns:p14="http://schemas.microsoft.com/office/powerpoint/2010/main" val="855212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ISPM 38</a:t>
            </a:r>
            <a:endParaRPr lang="en-US" dirty="0"/>
          </a:p>
        </p:txBody>
      </p:sp>
      <p:sp>
        <p:nvSpPr>
          <p:cNvPr id="3" name="Content Placeholder 2"/>
          <p:cNvSpPr>
            <a:spLocks noGrp="1"/>
          </p:cNvSpPr>
          <p:nvPr>
            <p:ph idx="1"/>
          </p:nvPr>
        </p:nvSpPr>
        <p:spPr/>
        <p:txBody>
          <a:bodyPr/>
          <a:lstStyle/>
          <a:p>
            <a:r>
              <a:rPr lang="en-US" dirty="0" smtClean="0"/>
              <a:t>Adopted by IPPC at CPM 12 (April, 2017)</a:t>
            </a:r>
          </a:p>
          <a:p>
            <a:r>
              <a:rPr lang="en-US" dirty="0" smtClean="0"/>
              <a:t>Next step: NPPOs have 12-18 months to prepare to implement</a:t>
            </a:r>
          </a:p>
          <a:p>
            <a:pPr lvl="1"/>
            <a:r>
              <a:rPr lang="en-US" dirty="0" smtClean="0"/>
              <a:t>Training sessions and workshops are being planned</a:t>
            </a:r>
          </a:p>
          <a:p>
            <a:r>
              <a:rPr lang="en-US" dirty="0" smtClean="0"/>
              <a:t>ISF has developed a training manual and several </a:t>
            </a:r>
            <a:r>
              <a:rPr lang="en-US" dirty="0" err="1" smtClean="0"/>
              <a:t>ppts</a:t>
            </a:r>
            <a:endParaRPr lang="en-US" dirty="0" smtClean="0"/>
          </a:p>
          <a:p>
            <a:r>
              <a:rPr lang="en-US" dirty="0" smtClean="0"/>
              <a:t>Major benefits: specific guidance on PRA, recognition of seed production practices that reduce phytosanitary risk, paves way for accreditation approaches</a:t>
            </a:r>
          </a:p>
          <a:p>
            <a:r>
              <a:rPr lang="en-US" dirty="0" smtClean="0"/>
              <a:t>Immediate impact: eliminate pests where seed is not a pathway</a:t>
            </a:r>
            <a:endParaRPr lang="en-US" dirty="0"/>
          </a:p>
        </p:txBody>
      </p:sp>
    </p:spTree>
    <p:extLst>
      <p:ext uri="{BB962C8B-B14F-4D97-AF65-F5344CB8AC3E}">
        <p14:creationId xmlns:p14="http://schemas.microsoft.com/office/powerpoint/2010/main" val="24726641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19200"/>
          </a:xfrm>
        </p:spPr>
        <p:txBody>
          <a:bodyPr>
            <a:normAutofit/>
          </a:bodyPr>
          <a:lstStyle/>
          <a:p>
            <a:r>
              <a:rPr lang="en-US" dirty="0" smtClean="0"/>
              <a:t>ASTA Seed Pest Database</a:t>
            </a:r>
            <a:endParaRPr lang="en-US" dirty="0"/>
          </a:p>
        </p:txBody>
      </p:sp>
      <p:sp>
        <p:nvSpPr>
          <p:cNvPr id="3" name="Content Placeholder 2"/>
          <p:cNvSpPr>
            <a:spLocks noGrp="1"/>
          </p:cNvSpPr>
          <p:nvPr>
            <p:ph idx="1"/>
          </p:nvPr>
        </p:nvSpPr>
        <p:spPr/>
        <p:txBody>
          <a:bodyPr/>
          <a:lstStyle/>
          <a:p>
            <a:r>
              <a:rPr lang="en-US" sz="2800" u="sng" dirty="0" smtClean="0">
                <a:hlinkClick r:id="rId2"/>
              </a:rPr>
              <a:t>http</a:t>
            </a:r>
            <a:r>
              <a:rPr lang="en-US" sz="2800" u="sng" dirty="0">
                <a:hlinkClick r:id="rId2"/>
              </a:rPr>
              <a:t>://www.phytodatabase.org/log.php</a:t>
            </a:r>
            <a:endParaRPr lang="en-US" sz="2800" dirty="0"/>
          </a:p>
          <a:p>
            <a:pPr lvl="1"/>
            <a:r>
              <a:rPr lang="en-US" sz="2800" dirty="0"/>
              <a:t> </a:t>
            </a:r>
            <a:r>
              <a:rPr lang="en-US" sz="2800" dirty="0" smtClean="0"/>
              <a:t>user name:</a:t>
            </a:r>
            <a:r>
              <a:rPr lang="en-US" sz="2800" dirty="0"/>
              <a:t>  </a:t>
            </a:r>
            <a:r>
              <a:rPr lang="en-US" sz="2800" dirty="0" err="1"/>
              <a:t>PDBGuest</a:t>
            </a:r>
            <a:endParaRPr lang="en-US" sz="2800" dirty="0"/>
          </a:p>
          <a:p>
            <a:pPr lvl="1"/>
            <a:r>
              <a:rPr lang="en-US" sz="2800" dirty="0" smtClean="0"/>
              <a:t>password: </a:t>
            </a:r>
            <a:r>
              <a:rPr lang="en-US" sz="2800" dirty="0"/>
              <a:t>jEUtx4591A!</a:t>
            </a:r>
          </a:p>
          <a:p>
            <a:pPr marL="0" indent="0">
              <a:buNone/>
            </a:pPr>
            <a:endParaRPr lang="en-US" sz="2800" dirty="0"/>
          </a:p>
          <a:p>
            <a:pPr marL="0" indent="0">
              <a:buNone/>
            </a:pPr>
            <a:endParaRPr lang="en-US" sz="2800" dirty="0"/>
          </a:p>
          <a:p>
            <a:endParaRPr lang="en-US" dirty="0"/>
          </a:p>
          <a:p>
            <a:endParaRPr lang="en-US" dirty="0"/>
          </a:p>
        </p:txBody>
      </p:sp>
    </p:spTree>
    <p:extLst>
      <p:ext uri="{BB962C8B-B14F-4D97-AF65-F5344CB8AC3E}">
        <p14:creationId xmlns:p14="http://schemas.microsoft.com/office/powerpoint/2010/main" val="1936964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337560" y="2477068"/>
            <a:ext cx="2196338" cy="4247317"/>
          </a:xfrm>
          <a:prstGeom prst="rect">
            <a:avLst/>
          </a:prstGeom>
          <a:ln/>
        </p:spPr>
        <p:style>
          <a:lnRef idx="2">
            <a:schemeClr val="accent3"/>
          </a:lnRef>
          <a:fillRef idx="1">
            <a:schemeClr val="lt1"/>
          </a:fillRef>
          <a:effectRef idx="0">
            <a:schemeClr val="accent3"/>
          </a:effectRef>
          <a:fontRef idx="minor">
            <a:schemeClr val="dk1"/>
          </a:fontRef>
        </p:style>
        <p:txBody>
          <a:bodyPr wrap="square" numCol="1" rtlCol="0">
            <a:spAutoFit/>
          </a:bodyPr>
          <a:lstStyle/>
          <a:p>
            <a:pPr algn="ctr"/>
            <a:r>
              <a:rPr lang="en-US" sz="1000" b="1" dirty="0" smtClean="0">
                <a:latin typeface="Times New Roman" pitchFamily="18" charset="0"/>
                <a:cs typeface="Times New Roman" pitchFamily="18" charset="0"/>
              </a:rPr>
              <a:t>Hesham Abuelnaga, Trade Director</a:t>
            </a:r>
          </a:p>
          <a:p>
            <a:pPr algn="ctr"/>
            <a:r>
              <a:rPr lang="en-US" sz="1000" i="1" u="sng" dirty="0" smtClean="0">
                <a:latin typeface="Times New Roman" pitchFamily="18" charset="0"/>
                <a:cs typeface="Times New Roman" pitchFamily="18" charset="0"/>
              </a:rPr>
              <a:t>Middle </a:t>
            </a:r>
            <a:r>
              <a:rPr lang="en-US" sz="1000" i="1" u="sng" dirty="0">
                <a:latin typeface="Times New Roman" pitchFamily="18" charset="0"/>
                <a:cs typeface="Times New Roman" pitchFamily="18" charset="0"/>
              </a:rPr>
              <a:t>East and Africa</a:t>
            </a:r>
            <a:endParaRPr lang="en-US" sz="1000" b="1" u="sng" dirty="0">
              <a:latin typeface="Times" pitchFamily="18" charset="0"/>
              <a:cs typeface="Times New Roman" pitchFamily="18" charset="0"/>
            </a:endParaRPr>
          </a:p>
          <a:p>
            <a:pPr algn="ctr"/>
            <a:endParaRPr lang="en-US" sz="1000" b="1" dirty="0" smtClean="0">
              <a:latin typeface="Times New Roman" pitchFamily="18" charset="0"/>
              <a:cs typeface="Times New Roman" pitchFamily="18" charset="0"/>
            </a:endParaRPr>
          </a:p>
          <a:p>
            <a:pPr algn="ctr"/>
            <a:r>
              <a:rPr lang="en-US" sz="1000" b="1" dirty="0">
                <a:latin typeface="Times New Roman" pitchFamily="18" charset="0"/>
                <a:cs typeface="Times New Roman" pitchFamily="18" charset="0"/>
              </a:rPr>
              <a:t>Karen </a:t>
            </a:r>
            <a:r>
              <a:rPr lang="en-US" sz="1000" b="1" dirty="0" smtClean="0">
                <a:latin typeface="Times New Roman" pitchFamily="18" charset="0"/>
                <a:cs typeface="Times New Roman" pitchFamily="18" charset="0"/>
              </a:rPr>
              <a:t>Ackerman, Trade Director</a:t>
            </a:r>
          </a:p>
          <a:p>
            <a:pPr algn="ctr"/>
            <a:r>
              <a:rPr lang="en-US" sz="1000" i="1" u="sng" dirty="0" smtClean="0">
                <a:latin typeface="Times New Roman" pitchFamily="18" charset="0"/>
                <a:cs typeface="Times New Roman" pitchFamily="18" charset="0"/>
              </a:rPr>
              <a:t>Australia</a:t>
            </a:r>
            <a:r>
              <a:rPr lang="en-US" sz="1000" i="1" u="sng" dirty="0">
                <a:latin typeface="Times New Roman" pitchFamily="18" charset="0"/>
                <a:cs typeface="Times New Roman" pitchFamily="18" charset="0"/>
              </a:rPr>
              <a:t>, New </a:t>
            </a:r>
            <a:r>
              <a:rPr lang="en-US" sz="1000" i="1" u="sng" dirty="0" smtClean="0">
                <a:latin typeface="Times New Roman" pitchFamily="18" charset="0"/>
                <a:cs typeface="Times New Roman" pitchFamily="18" charset="0"/>
              </a:rPr>
              <a:t>Zealand, </a:t>
            </a:r>
          </a:p>
          <a:p>
            <a:pPr algn="ctr"/>
            <a:r>
              <a:rPr lang="en-US" sz="1000" i="1" u="sng" dirty="0" smtClean="0">
                <a:latin typeface="Times New Roman" pitchFamily="18" charset="0"/>
                <a:cs typeface="Times New Roman" pitchFamily="18" charset="0"/>
              </a:rPr>
              <a:t>Pacific </a:t>
            </a:r>
            <a:r>
              <a:rPr lang="en-US" sz="1000" i="1" u="sng" dirty="0">
                <a:latin typeface="Times New Roman" pitchFamily="18" charset="0"/>
                <a:cs typeface="Times New Roman" pitchFamily="18" charset="0"/>
              </a:rPr>
              <a:t>Islands</a:t>
            </a:r>
          </a:p>
          <a:p>
            <a:pPr algn="ctr"/>
            <a:endParaRPr lang="en-US" sz="1000" b="1" dirty="0" smtClean="0">
              <a:latin typeface="Times New Roman" pitchFamily="18" charset="0"/>
              <a:cs typeface="Times New Roman" pitchFamily="18" charset="0"/>
            </a:endParaRPr>
          </a:p>
          <a:p>
            <a:pPr algn="ctr"/>
            <a:r>
              <a:rPr lang="en-US" sz="1000" b="1" dirty="0" smtClean="0">
                <a:latin typeface="Times New Roman" pitchFamily="18" charset="0"/>
                <a:cs typeface="Times New Roman" pitchFamily="18" charset="0"/>
              </a:rPr>
              <a:t>Sheauchi </a:t>
            </a:r>
            <a:r>
              <a:rPr lang="en-US" sz="1000" b="1" dirty="0">
                <a:latin typeface="Times New Roman" pitchFamily="18" charset="0"/>
                <a:cs typeface="Times New Roman" pitchFamily="18" charset="0"/>
              </a:rPr>
              <a:t>Cheng, Assistant Trade Director</a:t>
            </a:r>
          </a:p>
          <a:p>
            <a:pPr algn="ctr"/>
            <a:endParaRPr lang="en-US" sz="1000" b="1" dirty="0" smtClean="0">
              <a:latin typeface="Times New Roman" pitchFamily="18" charset="0"/>
              <a:cs typeface="Times New Roman" pitchFamily="18" charset="0"/>
            </a:endParaRPr>
          </a:p>
          <a:p>
            <a:pPr algn="ctr"/>
            <a:r>
              <a:rPr lang="en-US" sz="1000" b="1" dirty="0" smtClean="0">
                <a:latin typeface="Times New Roman" pitchFamily="18" charset="0"/>
                <a:cs typeface="Times New Roman" pitchFamily="18" charset="0"/>
              </a:rPr>
              <a:t>Prakash Hebbar, Trade </a:t>
            </a:r>
            <a:r>
              <a:rPr lang="en-US" sz="1000" b="1" dirty="0">
                <a:latin typeface="Times New Roman" pitchFamily="18" charset="0"/>
                <a:cs typeface="Times New Roman" pitchFamily="18" charset="0"/>
              </a:rPr>
              <a:t>Director</a:t>
            </a:r>
          </a:p>
          <a:p>
            <a:pPr algn="ctr"/>
            <a:r>
              <a:rPr lang="en-US" sz="1000" i="1" u="sng" dirty="0" smtClean="0">
                <a:latin typeface="Times New Roman" pitchFamily="18" charset="0"/>
                <a:cs typeface="Times New Roman" pitchFamily="18" charset="0"/>
              </a:rPr>
              <a:t>India</a:t>
            </a:r>
            <a:r>
              <a:rPr lang="en-US" sz="1000" i="1" u="sng" dirty="0">
                <a:latin typeface="Times New Roman" pitchFamily="18" charset="0"/>
                <a:cs typeface="Times New Roman" pitchFamily="18" charset="0"/>
              </a:rPr>
              <a:t>, Japan, Korea, and ASEAN Countries</a:t>
            </a:r>
          </a:p>
          <a:p>
            <a:pPr algn="ctr"/>
            <a:endParaRPr lang="en-US" sz="1000" b="1" dirty="0" smtClean="0">
              <a:latin typeface="Times New Roman" pitchFamily="18" charset="0"/>
              <a:cs typeface="Times New Roman" pitchFamily="18" charset="0"/>
            </a:endParaRPr>
          </a:p>
          <a:p>
            <a:pPr algn="ctr"/>
            <a:r>
              <a:rPr lang="en-US" sz="1000" b="1" dirty="0">
                <a:latin typeface="Times New Roman" pitchFamily="18" charset="0"/>
                <a:cs typeface="Times New Roman" pitchFamily="18" charset="0"/>
              </a:rPr>
              <a:t>Wenbin </a:t>
            </a:r>
            <a:r>
              <a:rPr lang="en-US" sz="1000" b="1" dirty="0" smtClean="0">
                <a:latin typeface="Times New Roman" pitchFamily="18" charset="0"/>
                <a:cs typeface="Times New Roman" pitchFamily="18" charset="0"/>
              </a:rPr>
              <a:t>Li, Trade </a:t>
            </a:r>
            <a:r>
              <a:rPr lang="en-US" sz="1000" b="1" dirty="0">
                <a:latin typeface="Times New Roman" pitchFamily="18" charset="0"/>
                <a:cs typeface="Times New Roman" pitchFamily="18" charset="0"/>
              </a:rPr>
              <a:t>Director</a:t>
            </a:r>
          </a:p>
          <a:p>
            <a:pPr algn="ctr"/>
            <a:r>
              <a:rPr lang="en-US" sz="1000" i="1" u="sng" dirty="0" smtClean="0">
                <a:latin typeface="Times New Roman" pitchFamily="18" charset="0"/>
                <a:cs typeface="Times New Roman" pitchFamily="18" charset="0"/>
              </a:rPr>
              <a:t>China</a:t>
            </a:r>
            <a:r>
              <a:rPr lang="en-US" sz="1000" i="1" u="sng" dirty="0">
                <a:latin typeface="Times New Roman" pitchFamily="18" charset="0"/>
                <a:cs typeface="Times New Roman" pitchFamily="18" charset="0"/>
              </a:rPr>
              <a:t>, Mongolia, </a:t>
            </a:r>
            <a:r>
              <a:rPr lang="en-US" sz="1000" i="1" u="sng" dirty="0" smtClean="0">
                <a:latin typeface="Times New Roman" pitchFamily="18" charset="0"/>
                <a:cs typeface="Times New Roman" pitchFamily="18" charset="0"/>
              </a:rPr>
              <a:t>Taiwan, </a:t>
            </a:r>
            <a:r>
              <a:rPr lang="en-US" sz="1000" i="1" u="sng" dirty="0">
                <a:latin typeface="Times New Roman" pitchFamily="18" charset="0"/>
                <a:cs typeface="Times New Roman" pitchFamily="18" charset="0"/>
              </a:rPr>
              <a:t>Pakistan</a:t>
            </a:r>
            <a:r>
              <a:rPr lang="en-US" sz="1000" i="1" u="sng" dirty="0" smtClean="0">
                <a:latin typeface="Times New Roman" pitchFamily="18" charset="0"/>
                <a:cs typeface="Times New Roman" pitchFamily="18" charset="0"/>
              </a:rPr>
              <a:t>,</a:t>
            </a:r>
          </a:p>
          <a:p>
            <a:pPr algn="ctr"/>
            <a:r>
              <a:rPr lang="en-US" sz="1000" i="1" u="sng" dirty="0" smtClean="0">
                <a:latin typeface="Times New Roman" pitchFamily="18" charset="0"/>
                <a:cs typeface="Times New Roman" pitchFamily="18" charset="0"/>
              </a:rPr>
              <a:t> </a:t>
            </a:r>
            <a:r>
              <a:rPr lang="en-US" sz="1000" i="1" u="sng" dirty="0">
                <a:latin typeface="Times New Roman" pitchFamily="18" charset="0"/>
                <a:cs typeface="Times New Roman" pitchFamily="18" charset="0"/>
              </a:rPr>
              <a:t>Sri Lanka</a:t>
            </a:r>
            <a:endParaRPr lang="en-US" sz="1000" b="1" i="1" u="sng" dirty="0">
              <a:latin typeface="Times New Roman" pitchFamily="18" charset="0"/>
              <a:cs typeface="Times New Roman" pitchFamily="18" charset="0"/>
            </a:endParaRPr>
          </a:p>
          <a:p>
            <a:pPr algn="ctr"/>
            <a:endParaRPr lang="en-US" sz="1000" b="1" dirty="0" smtClean="0">
              <a:latin typeface="Times" pitchFamily="18" charset="0"/>
              <a:cs typeface="Times New Roman" pitchFamily="18" charset="0"/>
            </a:endParaRPr>
          </a:p>
          <a:p>
            <a:pPr algn="ctr"/>
            <a:r>
              <a:rPr lang="en-US" sz="1000" b="1" dirty="0" smtClean="0">
                <a:latin typeface="Times New Roman" pitchFamily="18" charset="0"/>
                <a:cs typeface="Times New Roman" pitchFamily="18" charset="0"/>
              </a:rPr>
              <a:t>Judy Macias, Assistant Trade </a:t>
            </a:r>
            <a:r>
              <a:rPr lang="en-US" sz="1000" b="1" dirty="0">
                <a:latin typeface="Times New Roman" pitchFamily="18" charset="0"/>
                <a:cs typeface="Times New Roman" pitchFamily="18" charset="0"/>
              </a:rPr>
              <a:t>Director</a:t>
            </a:r>
          </a:p>
          <a:p>
            <a:pPr algn="ctr"/>
            <a:r>
              <a:rPr lang="en-US" sz="1000" i="1" u="sng" dirty="0" smtClean="0">
                <a:latin typeface="Times" pitchFamily="18" charset="0"/>
                <a:cs typeface="Times New Roman" pitchFamily="18" charset="0"/>
              </a:rPr>
              <a:t>Horticultural Products</a:t>
            </a:r>
          </a:p>
          <a:p>
            <a:pPr algn="ctr"/>
            <a:endParaRPr lang="en-US" sz="1000" b="1" dirty="0" smtClean="0">
              <a:latin typeface="Times" pitchFamily="18" charset="0"/>
              <a:cs typeface="Times New Roman" pitchFamily="18" charset="0"/>
            </a:endParaRPr>
          </a:p>
          <a:p>
            <a:pPr algn="ctr"/>
            <a:r>
              <a:rPr lang="en-US" sz="1000" b="1" dirty="0" smtClean="0">
                <a:latin typeface="Times" pitchFamily="18" charset="0"/>
                <a:cs typeface="Times New Roman" pitchFamily="18" charset="0"/>
              </a:rPr>
              <a:t>Matthew Messenger, </a:t>
            </a:r>
            <a:r>
              <a:rPr lang="en-US" sz="1000" b="1" dirty="0" smtClean="0">
                <a:latin typeface="Times New Roman" pitchFamily="18" charset="0"/>
                <a:cs typeface="Times New Roman" pitchFamily="18" charset="0"/>
              </a:rPr>
              <a:t>Trade </a:t>
            </a:r>
            <a:r>
              <a:rPr lang="en-US" sz="1000" b="1" dirty="0">
                <a:latin typeface="Times New Roman" pitchFamily="18" charset="0"/>
                <a:cs typeface="Times New Roman" pitchFamily="18" charset="0"/>
              </a:rPr>
              <a:t>Director</a:t>
            </a:r>
          </a:p>
          <a:p>
            <a:pPr algn="ctr"/>
            <a:r>
              <a:rPr lang="en-US" sz="1000" i="1" u="sng" dirty="0" smtClean="0">
                <a:latin typeface="Times" pitchFamily="18" charset="0"/>
                <a:cs typeface="Times New Roman" pitchFamily="18" charset="0"/>
              </a:rPr>
              <a:t>Central </a:t>
            </a:r>
            <a:r>
              <a:rPr lang="en-US" sz="1000" i="1" u="sng" dirty="0">
                <a:latin typeface="Times" pitchFamily="18" charset="0"/>
                <a:cs typeface="Times New Roman" pitchFamily="18" charset="0"/>
              </a:rPr>
              <a:t>Asia and </a:t>
            </a:r>
            <a:r>
              <a:rPr lang="en-US" sz="1000" i="1" u="sng" dirty="0" smtClean="0">
                <a:latin typeface="Times" pitchFamily="18" charset="0"/>
                <a:cs typeface="Times New Roman" pitchFamily="18" charset="0"/>
              </a:rPr>
              <a:t>Europe</a:t>
            </a:r>
          </a:p>
          <a:p>
            <a:pPr algn="ctr"/>
            <a:endParaRPr lang="en-US" sz="1000" i="1" dirty="0">
              <a:latin typeface="Times" pitchFamily="18" charset="0"/>
              <a:cs typeface="Times New Roman" pitchFamily="18" charset="0"/>
            </a:endParaRPr>
          </a:p>
          <a:p>
            <a:pPr algn="ctr"/>
            <a:r>
              <a:rPr lang="en-US" sz="1000" b="1" dirty="0">
                <a:latin typeface="Times New Roman" pitchFamily="18" charset="0"/>
                <a:cs typeface="Times New Roman" pitchFamily="18" charset="0"/>
              </a:rPr>
              <a:t>George </a:t>
            </a:r>
            <a:r>
              <a:rPr lang="en-US" sz="1000" b="1" dirty="0" smtClean="0">
                <a:latin typeface="Times New Roman" pitchFamily="18" charset="0"/>
                <a:cs typeface="Times New Roman" pitchFamily="18" charset="0"/>
              </a:rPr>
              <a:t>Galasso, Trade </a:t>
            </a:r>
            <a:r>
              <a:rPr lang="en-US" sz="1000" b="1" dirty="0">
                <a:latin typeface="Times New Roman" pitchFamily="18" charset="0"/>
                <a:cs typeface="Times New Roman" pitchFamily="18" charset="0"/>
              </a:rPr>
              <a:t>Director</a:t>
            </a:r>
          </a:p>
          <a:p>
            <a:pPr algn="ctr"/>
            <a:r>
              <a:rPr lang="en-US" sz="1000" i="1" u="sng" dirty="0" smtClean="0">
                <a:latin typeface="Times New Roman" pitchFamily="18" charset="0"/>
                <a:cs typeface="Times New Roman" pitchFamily="18" charset="0"/>
              </a:rPr>
              <a:t>Global Grain Commodities</a:t>
            </a:r>
            <a:endParaRPr lang="en-US" sz="1000" i="1" u="sng" dirty="0">
              <a:latin typeface="Times New Roman" pitchFamily="18" charset="0"/>
              <a:cs typeface="Times New Roman" pitchFamily="18" charset="0"/>
            </a:endParaRPr>
          </a:p>
        </p:txBody>
      </p:sp>
      <p:sp>
        <p:nvSpPr>
          <p:cNvPr id="17" name="TextBox 16"/>
          <p:cNvSpPr txBox="1"/>
          <p:nvPr/>
        </p:nvSpPr>
        <p:spPr>
          <a:xfrm>
            <a:off x="1755932" y="126128"/>
            <a:ext cx="5227422" cy="1200329"/>
          </a:xfrm>
          <a:prstGeom prst="rect">
            <a:avLst/>
          </a:prstGeom>
          <a:solidFill>
            <a:schemeClr val="accent3">
              <a:lumMod val="40000"/>
              <a:lumOff val="60000"/>
            </a:schemeClr>
          </a:solidFill>
          <a:ln w="12700">
            <a:solidFill>
              <a:schemeClr val="accent3">
                <a:lumMod val="75000"/>
              </a:schemeClr>
            </a:solidFill>
          </a:ln>
          <a:effectLst>
            <a:outerShdw blurRad="50800" dist="38100" algn="l" rotWithShape="0">
              <a:schemeClr val="accent3">
                <a:lumMod val="50000"/>
                <a:alpha val="40000"/>
              </a:schemeClr>
            </a:outerShdw>
          </a:effectLst>
        </p:spPr>
        <p:txBody>
          <a:bodyPr wrap="square" rtlCol="0">
            <a:spAutoFit/>
          </a:bodyPr>
          <a:lstStyle/>
          <a:p>
            <a:pPr algn="ctr"/>
            <a:r>
              <a:rPr lang="en-US" sz="1200" b="1" dirty="0" smtClean="0">
                <a:latin typeface="Times New Roman" pitchFamily="18" charset="0"/>
                <a:cs typeface="Times New Roman" pitchFamily="18" charset="0"/>
              </a:rPr>
              <a:t>Phytosanitary Issues Management - </a:t>
            </a:r>
            <a:r>
              <a:rPr lang="en-US" sz="1100" b="1" dirty="0" smtClean="0">
                <a:latin typeface="Times New Roman" pitchFamily="18" charset="0"/>
                <a:cs typeface="Times New Roman" pitchFamily="18" charset="0"/>
              </a:rPr>
              <a:t>Office of the Deputy Administrator</a:t>
            </a:r>
          </a:p>
          <a:p>
            <a:pPr algn="ctr"/>
            <a:endParaRPr lang="en-US" sz="1200" b="1" dirty="0" smtClean="0">
              <a:latin typeface="Times New Roman" pitchFamily="18" charset="0"/>
              <a:cs typeface="Times New Roman" pitchFamily="18" charset="0"/>
            </a:endParaRPr>
          </a:p>
          <a:p>
            <a:pPr algn="ctr"/>
            <a:r>
              <a:rPr lang="en-US" sz="1200" b="1" dirty="0" smtClean="0">
                <a:latin typeface="Times New Roman" pitchFamily="18" charset="0"/>
                <a:cs typeface="Times New Roman" pitchFamily="18" charset="0"/>
              </a:rPr>
              <a:t>Andrea Simao, Director</a:t>
            </a:r>
          </a:p>
          <a:p>
            <a:pPr algn="ctr"/>
            <a:r>
              <a:rPr lang="en-US" sz="1200" b="1" i="1" dirty="0" smtClean="0">
                <a:latin typeface="Times New Roman" pitchFamily="18" charset="0"/>
                <a:cs typeface="Times New Roman" pitchFamily="18" charset="0"/>
              </a:rPr>
              <a:t>Assistant Deputy Administrator</a:t>
            </a:r>
          </a:p>
          <a:p>
            <a:pPr algn="ctr"/>
            <a:endParaRPr lang="en-US" sz="1200" b="1" i="1" dirty="0" smtClean="0">
              <a:latin typeface="Times New Roman" pitchFamily="18" charset="0"/>
              <a:cs typeface="Times New Roman" pitchFamily="18" charset="0"/>
            </a:endParaRPr>
          </a:p>
          <a:p>
            <a:pPr algn="ctr"/>
            <a:r>
              <a:rPr lang="en-US" sz="1200" b="1" dirty="0">
                <a:latin typeface="Times New Roman" pitchFamily="18" charset="0"/>
                <a:cs typeface="Times New Roman" pitchFamily="18" charset="0"/>
              </a:rPr>
              <a:t>Michael </a:t>
            </a:r>
            <a:r>
              <a:rPr lang="en-US" sz="1200" b="1" dirty="0" smtClean="0">
                <a:latin typeface="Times New Roman" pitchFamily="18" charset="0"/>
                <a:cs typeface="Times New Roman" pitchFamily="18" charset="0"/>
              </a:rPr>
              <a:t>Guidicipietro,  </a:t>
            </a:r>
            <a:r>
              <a:rPr lang="en-US" sz="1200" b="1" dirty="0">
                <a:latin typeface="Times New Roman" pitchFamily="18" charset="0"/>
                <a:cs typeface="Times New Roman" pitchFamily="18" charset="0"/>
              </a:rPr>
              <a:t>Associate </a:t>
            </a:r>
            <a:r>
              <a:rPr lang="en-US" sz="1200" b="1" dirty="0" smtClean="0">
                <a:latin typeface="Times New Roman" pitchFamily="18" charset="0"/>
                <a:cs typeface="Times New Roman" pitchFamily="18" charset="0"/>
              </a:rPr>
              <a:t>Director</a:t>
            </a:r>
            <a:endParaRPr lang="en-US" sz="1200" b="1" i="1" dirty="0" smtClean="0">
              <a:latin typeface="Times New Roman" pitchFamily="18" charset="0"/>
              <a:cs typeface="Times New Roman" pitchFamily="18" charset="0"/>
            </a:endParaRPr>
          </a:p>
        </p:txBody>
      </p:sp>
      <p:sp>
        <p:nvSpPr>
          <p:cNvPr id="19" name="TextBox 18"/>
          <p:cNvSpPr txBox="1"/>
          <p:nvPr/>
        </p:nvSpPr>
        <p:spPr>
          <a:xfrm>
            <a:off x="76200" y="2504415"/>
            <a:ext cx="2348737" cy="4247317"/>
          </a:xfrm>
          <a:prstGeom prst="rect">
            <a:avLst/>
          </a:prstGeom>
          <a:ln/>
        </p:spPr>
        <p:style>
          <a:lnRef idx="2">
            <a:schemeClr val="accent3"/>
          </a:lnRef>
          <a:fillRef idx="1">
            <a:schemeClr val="lt1"/>
          </a:fillRef>
          <a:effectRef idx="0">
            <a:schemeClr val="accent3"/>
          </a:effectRef>
          <a:fontRef idx="minor">
            <a:schemeClr val="dk1"/>
          </a:fontRef>
        </p:style>
        <p:txBody>
          <a:bodyPr wrap="square" numCol="1" rtlCol="0">
            <a:spAutoFit/>
          </a:bodyPr>
          <a:lstStyle/>
          <a:p>
            <a:pPr algn="ctr"/>
            <a:r>
              <a:rPr lang="en-US" sz="1000" b="1" dirty="0">
                <a:latin typeface="Times New Roman" pitchFamily="18" charset="0"/>
                <a:cs typeface="Times New Roman" pitchFamily="18" charset="0"/>
              </a:rPr>
              <a:t>Tyrone Jones, Trade Director</a:t>
            </a:r>
          </a:p>
          <a:p>
            <a:pPr algn="ctr"/>
            <a:r>
              <a:rPr lang="en-US" sz="1000" i="1" u="sng" dirty="0">
                <a:latin typeface="Times New Roman" pitchFamily="18" charset="0"/>
                <a:cs typeface="Times New Roman" pitchFamily="18" charset="0"/>
              </a:rPr>
              <a:t>Global Forestry </a:t>
            </a:r>
            <a:r>
              <a:rPr lang="en-US" sz="1000" i="1" u="sng" dirty="0" smtClean="0">
                <a:latin typeface="Times New Roman" pitchFamily="18" charset="0"/>
                <a:cs typeface="Times New Roman" pitchFamily="18" charset="0"/>
              </a:rPr>
              <a:t>Products</a:t>
            </a:r>
            <a:endParaRPr lang="en-US" sz="1000" i="1" u="sng" dirty="0">
              <a:latin typeface="Times New Roman" pitchFamily="18" charset="0"/>
              <a:cs typeface="Times New Roman" pitchFamily="18" charset="0"/>
            </a:endParaRPr>
          </a:p>
          <a:p>
            <a:pPr algn="ctr"/>
            <a:endParaRPr lang="en-US" sz="1000" b="1" dirty="0" smtClean="0">
              <a:latin typeface="Times New Roman" pitchFamily="18" charset="0"/>
              <a:cs typeface="Times New Roman" pitchFamily="18" charset="0"/>
            </a:endParaRPr>
          </a:p>
          <a:p>
            <a:pPr algn="ctr"/>
            <a:r>
              <a:rPr lang="en-US" sz="1000" b="1" dirty="0">
                <a:latin typeface="Times New Roman" pitchFamily="18" charset="0"/>
                <a:cs typeface="Times New Roman" pitchFamily="18" charset="0"/>
              </a:rPr>
              <a:t>Lisa Kohl, Assistant Trade Director</a:t>
            </a:r>
          </a:p>
          <a:p>
            <a:pPr algn="ctr"/>
            <a:endParaRPr lang="en-US" sz="1000" b="1" dirty="0" smtClean="0">
              <a:latin typeface="Times New Roman" pitchFamily="18" charset="0"/>
              <a:cs typeface="Times New Roman" pitchFamily="18" charset="0"/>
            </a:endParaRPr>
          </a:p>
          <a:p>
            <a:pPr algn="ctr"/>
            <a:r>
              <a:rPr lang="en-US" sz="1000" b="1" dirty="0" smtClean="0">
                <a:latin typeface="Times New Roman" pitchFamily="18" charset="0"/>
                <a:cs typeface="Times New Roman" pitchFamily="18" charset="0"/>
              </a:rPr>
              <a:t>Eric </a:t>
            </a:r>
            <a:r>
              <a:rPr lang="en-US" sz="1000" b="1" dirty="0">
                <a:latin typeface="Times New Roman" pitchFamily="18" charset="0"/>
                <a:cs typeface="Times New Roman" pitchFamily="18" charset="0"/>
              </a:rPr>
              <a:t>Longen, Trade Director</a:t>
            </a:r>
          </a:p>
          <a:p>
            <a:pPr algn="ctr"/>
            <a:r>
              <a:rPr lang="en-US" sz="1000" i="1" u="sng" dirty="0">
                <a:latin typeface="Times New Roman" pitchFamily="18" charset="0"/>
                <a:cs typeface="Times New Roman" pitchFamily="18" charset="0"/>
              </a:rPr>
              <a:t>Mexico</a:t>
            </a:r>
          </a:p>
          <a:p>
            <a:pPr algn="ctr"/>
            <a:endParaRPr lang="en-US" sz="1000" b="1" dirty="0" smtClean="0">
              <a:latin typeface="Times New Roman" pitchFamily="18" charset="0"/>
              <a:cs typeface="Times New Roman" pitchFamily="18" charset="0"/>
            </a:endParaRPr>
          </a:p>
          <a:p>
            <a:pPr algn="ctr"/>
            <a:r>
              <a:rPr lang="en-US" sz="1000" b="1" dirty="0" smtClean="0">
                <a:latin typeface="Times New Roman" pitchFamily="18" charset="0"/>
                <a:cs typeface="Times New Roman" pitchFamily="18" charset="0"/>
              </a:rPr>
              <a:t>Shelah Morita, Trade </a:t>
            </a:r>
            <a:r>
              <a:rPr lang="en-US" sz="1000" b="1" dirty="0">
                <a:latin typeface="Times New Roman" pitchFamily="18" charset="0"/>
                <a:cs typeface="Times New Roman" pitchFamily="18" charset="0"/>
              </a:rPr>
              <a:t>Director</a:t>
            </a:r>
          </a:p>
          <a:p>
            <a:pPr algn="ctr"/>
            <a:r>
              <a:rPr lang="en-US" sz="1000" i="1" u="sng" dirty="0" smtClean="0">
                <a:latin typeface="Times New Roman" pitchFamily="18" charset="0"/>
                <a:cs typeface="Times New Roman" pitchFamily="18" charset="0"/>
              </a:rPr>
              <a:t>Canada, Costa </a:t>
            </a:r>
            <a:r>
              <a:rPr lang="en-US" sz="1000" i="1" u="sng" dirty="0">
                <a:latin typeface="Times New Roman" pitchFamily="18" charset="0"/>
                <a:cs typeface="Times New Roman" pitchFamily="18" charset="0"/>
              </a:rPr>
              <a:t>Rica, Panama, </a:t>
            </a:r>
            <a:endParaRPr lang="en-US" sz="1000" i="1" u="sng" dirty="0" smtClean="0">
              <a:latin typeface="Times New Roman" pitchFamily="18" charset="0"/>
              <a:cs typeface="Times New Roman" pitchFamily="18" charset="0"/>
            </a:endParaRPr>
          </a:p>
          <a:p>
            <a:pPr algn="ctr"/>
            <a:r>
              <a:rPr lang="en-US" sz="1000" i="1" u="sng" dirty="0" smtClean="0">
                <a:latin typeface="Times New Roman" pitchFamily="18" charset="0"/>
                <a:cs typeface="Times New Roman" pitchFamily="18" charset="0"/>
              </a:rPr>
              <a:t> Guatemala</a:t>
            </a:r>
          </a:p>
          <a:p>
            <a:pPr algn="ctr"/>
            <a:endParaRPr lang="en-US" sz="1000" i="1" u="sng" dirty="0">
              <a:latin typeface="Times New Roman" pitchFamily="18" charset="0"/>
              <a:cs typeface="Times New Roman" pitchFamily="18" charset="0"/>
            </a:endParaRPr>
          </a:p>
          <a:p>
            <a:pPr algn="ctr"/>
            <a:r>
              <a:rPr lang="en-US" sz="1000" b="1" dirty="0">
                <a:latin typeface="Times New Roman" pitchFamily="18" charset="0"/>
                <a:cs typeface="Times New Roman" pitchFamily="18" charset="0"/>
              </a:rPr>
              <a:t>Mohamed Sedegui, Trade Director</a:t>
            </a:r>
          </a:p>
          <a:p>
            <a:pPr algn="ctr"/>
            <a:r>
              <a:rPr lang="en-US" sz="1000" i="1" u="sng" dirty="0">
                <a:latin typeface="Times New Roman" pitchFamily="18" charset="0"/>
                <a:cs typeface="Times New Roman" pitchFamily="18" charset="0"/>
              </a:rPr>
              <a:t>Peru Ecuador, Colombia, Venezuela, Guyana, Suriname, Belize, Nicaragua,</a:t>
            </a:r>
          </a:p>
          <a:p>
            <a:pPr algn="ctr"/>
            <a:r>
              <a:rPr lang="en-US" sz="1000" i="1" u="sng" dirty="0">
                <a:latin typeface="Times New Roman" pitchFamily="18" charset="0"/>
                <a:cs typeface="Times New Roman" pitchFamily="18" charset="0"/>
              </a:rPr>
              <a:t>El Salvador, Honduras, Jamaica, Haiti, Dominican Republic</a:t>
            </a:r>
          </a:p>
          <a:p>
            <a:pPr algn="ctr"/>
            <a:endParaRPr lang="en-US" sz="1000" b="1" dirty="0" smtClean="0">
              <a:latin typeface="Times New Roman" pitchFamily="18" charset="0"/>
              <a:cs typeface="Times New Roman" pitchFamily="18" charset="0"/>
            </a:endParaRPr>
          </a:p>
          <a:p>
            <a:pPr algn="ctr"/>
            <a:r>
              <a:rPr lang="en-US" sz="1000" b="1" dirty="0" smtClean="0">
                <a:latin typeface="Times New Roman" pitchFamily="18" charset="0"/>
                <a:cs typeface="Times New Roman" pitchFamily="18" charset="0"/>
              </a:rPr>
              <a:t>Barbara Spangler, Trade </a:t>
            </a:r>
            <a:r>
              <a:rPr lang="en-US" sz="1000" b="1" dirty="0">
                <a:latin typeface="Times New Roman" pitchFamily="18" charset="0"/>
                <a:cs typeface="Times New Roman" pitchFamily="18" charset="0"/>
              </a:rPr>
              <a:t>Director</a:t>
            </a:r>
          </a:p>
          <a:p>
            <a:pPr algn="ctr"/>
            <a:r>
              <a:rPr lang="en-US" sz="1000" i="1" u="sng" dirty="0" smtClean="0">
                <a:latin typeface="Times New Roman" pitchFamily="18" charset="0"/>
                <a:cs typeface="Times New Roman" pitchFamily="18" charset="0"/>
              </a:rPr>
              <a:t>Argentina</a:t>
            </a:r>
            <a:r>
              <a:rPr lang="en-US" sz="1000" i="1" u="sng" dirty="0">
                <a:latin typeface="Times New Roman" pitchFamily="18" charset="0"/>
                <a:cs typeface="Times New Roman" pitchFamily="18" charset="0"/>
              </a:rPr>
              <a:t>, </a:t>
            </a:r>
            <a:r>
              <a:rPr lang="en-US" sz="1000" i="1" u="sng" dirty="0" smtClean="0">
                <a:latin typeface="Times New Roman" pitchFamily="18" charset="0"/>
                <a:cs typeface="Times New Roman" pitchFamily="18" charset="0"/>
              </a:rPr>
              <a:t>Brazil</a:t>
            </a:r>
            <a:r>
              <a:rPr lang="en-US" sz="1000" i="1" u="sng" dirty="0">
                <a:latin typeface="Times New Roman" pitchFamily="18" charset="0"/>
                <a:cs typeface="Times New Roman" pitchFamily="18" charset="0"/>
              </a:rPr>
              <a:t>, </a:t>
            </a:r>
            <a:r>
              <a:rPr lang="en-US" sz="1000" i="1" u="sng" dirty="0" smtClean="0">
                <a:latin typeface="Times New Roman" pitchFamily="18" charset="0"/>
                <a:cs typeface="Times New Roman" pitchFamily="18" charset="0"/>
              </a:rPr>
              <a:t>Chile</a:t>
            </a:r>
            <a:r>
              <a:rPr lang="en-US" sz="1000" i="1" u="sng" dirty="0">
                <a:latin typeface="Times New Roman" pitchFamily="18" charset="0"/>
                <a:cs typeface="Times New Roman" pitchFamily="18" charset="0"/>
              </a:rPr>
              <a:t>, </a:t>
            </a:r>
            <a:r>
              <a:rPr lang="en-US" sz="1000" i="1" u="sng" dirty="0" smtClean="0">
                <a:latin typeface="Times New Roman" pitchFamily="18" charset="0"/>
                <a:cs typeface="Times New Roman" pitchFamily="18" charset="0"/>
              </a:rPr>
              <a:t>Bolivia</a:t>
            </a:r>
            <a:r>
              <a:rPr lang="en-US" sz="1000" i="1" u="sng" dirty="0">
                <a:latin typeface="Times New Roman" pitchFamily="18" charset="0"/>
                <a:cs typeface="Times New Roman" pitchFamily="18" charset="0"/>
              </a:rPr>
              <a:t>, </a:t>
            </a:r>
            <a:r>
              <a:rPr lang="en-US" sz="1000" i="1" u="sng" dirty="0" smtClean="0">
                <a:latin typeface="Times New Roman" pitchFamily="18" charset="0"/>
                <a:cs typeface="Times New Roman" pitchFamily="18" charset="0"/>
              </a:rPr>
              <a:t>Paraguay</a:t>
            </a:r>
            <a:r>
              <a:rPr lang="en-US" sz="1000" i="1" u="sng" dirty="0">
                <a:latin typeface="Times New Roman" pitchFamily="18" charset="0"/>
                <a:cs typeface="Times New Roman" pitchFamily="18" charset="0"/>
              </a:rPr>
              <a:t>, </a:t>
            </a:r>
            <a:r>
              <a:rPr lang="en-US" sz="1000" i="1" u="sng" dirty="0" smtClean="0">
                <a:latin typeface="Times New Roman" pitchFamily="18" charset="0"/>
                <a:cs typeface="Times New Roman" pitchFamily="18" charset="0"/>
              </a:rPr>
              <a:t>Uruguay</a:t>
            </a:r>
            <a:r>
              <a:rPr lang="en-US" sz="1000" i="1" u="sng" dirty="0">
                <a:latin typeface="Times New Roman" pitchFamily="18" charset="0"/>
                <a:cs typeface="Times New Roman" pitchFamily="18" charset="0"/>
              </a:rPr>
              <a:t>, </a:t>
            </a:r>
            <a:r>
              <a:rPr lang="en-US" sz="1000" i="1" u="sng" dirty="0" smtClean="0">
                <a:latin typeface="Times New Roman" pitchFamily="18" charset="0"/>
                <a:cs typeface="Times New Roman" pitchFamily="18" charset="0"/>
              </a:rPr>
              <a:t>French Guiana, and Caribbean (except Jamaica, Haiti, and  Dominican Republic)</a:t>
            </a:r>
          </a:p>
          <a:p>
            <a:pPr algn="ctr"/>
            <a:endParaRPr lang="en-US" sz="1000" b="1" i="1" u="sng" dirty="0">
              <a:latin typeface="Times New Roman" pitchFamily="18" charset="0"/>
              <a:cs typeface="Times New Roman" pitchFamily="18" charset="0"/>
            </a:endParaRPr>
          </a:p>
          <a:p>
            <a:pPr algn="ctr"/>
            <a:endParaRPr lang="en-US" sz="1000" b="1" dirty="0" smtClean="0">
              <a:latin typeface="Times New Roman" pitchFamily="18" charset="0"/>
              <a:cs typeface="Times New Roman" pitchFamily="18" charset="0"/>
            </a:endParaRPr>
          </a:p>
          <a:p>
            <a:pPr algn="ctr"/>
            <a:endParaRPr lang="en-US" sz="1000" b="1" dirty="0" smtClean="0">
              <a:latin typeface="Times New Roman" pitchFamily="18" charset="0"/>
              <a:cs typeface="Times New Roman" pitchFamily="18" charset="0"/>
            </a:endParaRPr>
          </a:p>
          <a:p>
            <a:pPr algn="ctr"/>
            <a:endParaRPr lang="en-US" sz="1000" b="1" dirty="0" smtClean="0">
              <a:latin typeface="Times New Roman" pitchFamily="18" charset="0"/>
              <a:cs typeface="Times New Roman" pitchFamily="18" charset="0"/>
            </a:endParaRPr>
          </a:p>
        </p:txBody>
      </p:sp>
      <p:sp>
        <p:nvSpPr>
          <p:cNvPr id="20" name="TextBox 19"/>
          <p:cNvSpPr txBox="1"/>
          <p:nvPr/>
        </p:nvSpPr>
        <p:spPr>
          <a:xfrm>
            <a:off x="7767268" y="2474639"/>
            <a:ext cx="1220855" cy="4231928"/>
          </a:xfrm>
          <a:prstGeom prst="rect">
            <a:avLst/>
          </a:prstGeom>
          <a:ln/>
        </p:spPr>
        <p:style>
          <a:lnRef idx="2">
            <a:schemeClr val="accent3"/>
          </a:lnRef>
          <a:fillRef idx="1">
            <a:schemeClr val="lt1"/>
          </a:fillRef>
          <a:effectRef idx="0">
            <a:schemeClr val="accent3"/>
          </a:effectRef>
          <a:fontRef idx="minor">
            <a:schemeClr val="dk1"/>
          </a:fontRef>
        </p:style>
        <p:txBody>
          <a:bodyPr wrap="square" rtlCol="0">
            <a:spAutoFit/>
          </a:bodyPr>
          <a:lstStyle/>
          <a:p>
            <a:pPr lvl="0" algn="ctr"/>
            <a:r>
              <a:rPr lang="en-US" sz="950" b="1" dirty="0" smtClean="0">
                <a:solidFill>
                  <a:prstClr val="black"/>
                </a:solidFill>
                <a:latin typeface="Times New Roman" pitchFamily="18" charset="0"/>
                <a:cs typeface="Times New Roman" pitchFamily="18" charset="0"/>
              </a:rPr>
              <a:t>Administrative Global Support </a:t>
            </a:r>
          </a:p>
          <a:p>
            <a:pPr lvl="0"/>
            <a:endParaRPr lang="en-US" sz="1000" b="1" dirty="0">
              <a:solidFill>
                <a:prstClr val="black"/>
              </a:solidFill>
              <a:latin typeface="Times New Roman" pitchFamily="18" charset="0"/>
              <a:cs typeface="Times New Roman" pitchFamily="18" charset="0"/>
            </a:endParaRPr>
          </a:p>
          <a:p>
            <a:pPr lvl="0" algn="ctr"/>
            <a:r>
              <a:rPr lang="en-US" sz="1000" b="1" dirty="0" smtClean="0">
                <a:solidFill>
                  <a:prstClr val="black"/>
                </a:solidFill>
                <a:latin typeface="Times New Roman" pitchFamily="18" charset="0"/>
                <a:cs typeface="Times New Roman" pitchFamily="18" charset="0"/>
              </a:rPr>
              <a:t>Vacant, Special Assistant</a:t>
            </a:r>
          </a:p>
          <a:p>
            <a:pPr lvl="0" algn="ctr"/>
            <a:r>
              <a:rPr lang="en-US" sz="1000" i="1" u="sng" dirty="0" smtClean="0">
                <a:solidFill>
                  <a:prstClr val="black"/>
                </a:solidFill>
                <a:latin typeface="Times New Roman" pitchFamily="18" charset="0"/>
                <a:cs typeface="Times New Roman" pitchFamily="18" charset="0"/>
              </a:rPr>
              <a:t>Chief </a:t>
            </a:r>
            <a:r>
              <a:rPr lang="en-US" sz="1000" i="1" u="sng" dirty="0">
                <a:solidFill>
                  <a:prstClr val="black"/>
                </a:solidFill>
                <a:latin typeface="Times New Roman" pitchFamily="18" charset="0"/>
                <a:cs typeface="Times New Roman" pitchFamily="18" charset="0"/>
              </a:rPr>
              <a:t>of </a:t>
            </a:r>
            <a:r>
              <a:rPr lang="en-US" sz="1000" i="1" u="sng" dirty="0" smtClean="0">
                <a:solidFill>
                  <a:prstClr val="black"/>
                </a:solidFill>
                <a:latin typeface="Times New Roman" pitchFamily="18" charset="0"/>
                <a:cs typeface="Times New Roman" pitchFamily="18" charset="0"/>
              </a:rPr>
              <a:t>Staff</a:t>
            </a:r>
          </a:p>
          <a:p>
            <a:pPr lvl="0" algn="ctr"/>
            <a:endParaRPr lang="en-US" sz="1000" i="1" dirty="0">
              <a:solidFill>
                <a:prstClr val="black"/>
              </a:solidFill>
              <a:latin typeface="Times New Roman" pitchFamily="18" charset="0"/>
              <a:cs typeface="Times New Roman" pitchFamily="18" charset="0"/>
            </a:endParaRPr>
          </a:p>
          <a:p>
            <a:pPr algn="ctr"/>
            <a:r>
              <a:rPr lang="en-US" sz="1000" b="1" dirty="0" smtClean="0">
                <a:latin typeface="Times New Roman" pitchFamily="18" charset="0"/>
                <a:cs typeface="Times New Roman" pitchFamily="18" charset="0"/>
              </a:rPr>
              <a:t>Patricia Somervell, Writer-Editor</a:t>
            </a:r>
            <a:endParaRPr lang="en-US" sz="1000" b="1" dirty="0">
              <a:latin typeface="Times New Roman" pitchFamily="18" charset="0"/>
              <a:cs typeface="Times New Roman" pitchFamily="18" charset="0"/>
            </a:endParaRPr>
          </a:p>
          <a:p>
            <a:pPr algn="ctr"/>
            <a:r>
              <a:rPr lang="en-US" sz="1000" i="1" u="sng" dirty="0" smtClean="0">
                <a:latin typeface="Times New Roman" pitchFamily="18" charset="0"/>
                <a:cs typeface="Times New Roman" pitchFamily="18" charset="0"/>
              </a:rPr>
              <a:t>Trade Correspondence </a:t>
            </a:r>
            <a:r>
              <a:rPr lang="en-US" sz="1000" i="1" u="sng" dirty="0">
                <a:latin typeface="Times New Roman" pitchFamily="18" charset="0"/>
                <a:cs typeface="Times New Roman" pitchFamily="18" charset="0"/>
              </a:rPr>
              <a:t>Manager</a:t>
            </a:r>
          </a:p>
          <a:p>
            <a:pPr algn="ctr"/>
            <a:endParaRPr lang="en-US" sz="600" i="1" dirty="0">
              <a:latin typeface="Times New Roman" pitchFamily="18" charset="0"/>
              <a:cs typeface="Times New Roman" pitchFamily="18" charset="0"/>
            </a:endParaRPr>
          </a:p>
          <a:p>
            <a:pPr algn="ctr"/>
            <a:endParaRPr lang="en-US" sz="1000" b="1" dirty="0" smtClean="0">
              <a:latin typeface="Times New Roman" pitchFamily="18" charset="0"/>
              <a:cs typeface="Times New Roman" pitchFamily="18" charset="0"/>
            </a:endParaRPr>
          </a:p>
          <a:p>
            <a:pPr algn="ctr"/>
            <a:r>
              <a:rPr lang="en-US" sz="1000" b="1" dirty="0" smtClean="0">
                <a:latin typeface="Times New Roman" pitchFamily="18" charset="0"/>
                <a:cs typeface="Times New Roman" pitchFamily="18" charset="0"/>
              </a:rPr>
              <a:t>Monica Montero, </a:t>
            </a:r>
            <a:r>
              <a:rPr lang="en-US" sz="950" b="1" dirty="0" smtClean="0">
                <a:latin typeface="Times New Roman" pitchFamily="18" charset="0"/>
                <a:cs typeface="Times New Roman" pitchFamily="18" charset="0"/>
              </a:rPr>
              <a:t>Trade Support Specialist</a:t>
            </a:r>
            <a:endParaRPr lang="en-US" sz="950" b="1" dirty="0">
              <a:latin typeface="Times New Roman" pitchFamily="18" charset="0"/>
              <a:cs typeface="Times New Roman" pitchFamily="18" charset="0"/>
            </a:endParaRPr>
          </a:p>
          <a:p>
            <a:pPr algn="ctr"/>
            <a:r>
              <a:rPr lang="en-US" sz="1000" i="1" u="sng" dirty="0" smtClean="0">
                <a:latin typeface="Times New Roman" pitchFamily="18" charset="0"/>
                <a:cs typeface="Times New Roman" pitchFamily="18" charset="0"/>
              </a:rPr>
              <a:t>English/Spanish </a:t>
            </a:r>
            <a:r>
              <a:rPr lang="en-US" sz="1000" i="1" u="sng" dirty="0">
                <a:latin typeface="Times New Roman" pitchFamily="18" charset="0"/>
                <a:cs typeface="Times New Roman" pitchFamily="18" charset="0"/>
              </a:rPr>
              <a:t>Translation</a:t>
            </a:r>
          </a:p>
          <a:p>
            <a:pPr algn="ctr"/>
            <a:r>
              <a:rPr lang="en-US" sz="1000" i="1" u="sng" dirty="0" smtClean="0">
                <a:latin typeface="Times New Roman" pitchFamily="18" charset="0"/>
                <a:cs typeface="Times New Roman" pitchFamily="18" charset="0"/>
              </a:rPr>
              <a:t>PIM </a:t>
            </a:r>
            <a:r>
              <a:rPr lang="en-US" sz="1000" i="1" u="sng" dirty="0" err="1" smtClean="0">
                <a:latin typeface="Times New Roman" pitchFamily="18" charset="0"/>
                <a:cs typeface="Times New Roman" pitchFamily="18" charset="0"/>
              </a:rPr>
              <a:t>Sharepoint</a:t>
            </a:r>
            <a:r>
              <a:rPr lang="en-US" sz="1000" i="1" u="sng" dirty="0" smtClean="0">
                <a:latin typeface="Times New Roman" pitchFamily="18" charset="0"/>
                <a:cs typeface="Times New Roman" pitchFamily="18" charset="0"/>
              </a:rPr>
              <a:t>/</a:t>
            </a:r>
          </a:p>
          <a:p>
            <a:pPr algn="ctr"/>
            <a:r>
              <a:rPr lang="en-US" sz="1000" i="1" u="sng" dirty="0" smtClean="0">
                <a:latin typeface="Times New Roman" pitchFamily="18" charset="0"/>
                <a:cs typeface="Times New Roman" pitchFamily="18" charset="0"/>
              </a:rPr>
              <a:t>Salesforce Database</a:t>
            </a:r>
          </a:p>
          <a:p>
            <a:pPr algn="ctr"/>
            <a:endParaRPr lang="en-US" sz="1000" i="1" u="sng" dirty="0" smtClean="0">
              <a:latin typeface="Times New Roman" pitchFamily="18" charset="0"/>
              <a:cs typeface="Times New Roman" pitchFamily="18" charset="0"/>
            </a:endParaRPr>
          </a:p>
          <a:p>
            <a:pPr algn="ctr"/>
            <a:endParaRPr lang="en-US" sz="1000" i="1" u="sng" dirty="0">
              <a:latin typeface="Times New Roman" pitchFamily="18" charset="0"/>
              <a:cs typeface="Times New Roman" pitchFamily="18" charset="0"/>
            </a:endParaRPr>
          </a:p>
          <a:p>
            <a:pPr algn="ctr"/>
            <a:endParaRPr lang="en-US" sz="1000" i="1" u="sng" dirty="0" smtClean="0">
              <a:latin typeface="Times New Roman" pitchFamily="18" charset="0"/>
              <a:cs typeface="Times New Roman" pitchFamily="18" charset="0"/>
            </a:endParaRPr>
          </a:p>
          <a:p>
            <a:pPr algn="ctr"/>
            <a:endParaRPr lang="en-US" sz="1400" i="1" u="sng" dirty="0">
              <a:latin typeface="Times New Roman" pitchFamily="18" charset="0"/>
              <a:cs typeface="Times New Roman" pitchFamily="18" charset="0"/>
            </a:endParaRPr>
          </a:p>
          <a:p>
            <a:endParaRPr lang="en-US" sz="100" i="1" dirty="0">
              <a:latin typeface="Times New Roman" pitchFamily="18" charset="0"/>
              <a:cs typeface="Times New Roman" pitchFamily="18" charset="0"/>
            </a:endParaRPr>
          </a:p>
        </p:txBody>
      </p:sp>
      <p:sp>
        <p:nvSpPr>
          <p:cNvPr id="18" name="TextBox 28"/>
          <p:cNvSpPr txBox="1">
            <a:spLocks noChangeArrowheads="1"/>
          </p:cNvSpPr>
          <p:nvPr/>
        </p:nvSpPr>
        <p:spPr bwMode="auto">
          <a:xfrm>
            <a:off x="2584458" y="2504415"/>
            <a:ext cx="2438401" cy="4247317"/>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en-US" sz="1000" b="1" dirty="0" smtClean="0">
                <a:latin typeface="Times New Roman" panose="02020603050405020304" pitchFamily="18" charset="0"/>
                <a:cs typeface="Times New Roman" panose="02020603050405020304" pitchFamily="18" charset="0"/>
              </a:rPr>
              <a:t>Julie Clapp, Export </a:t>
            </a:r>
            <a:r>
              <a:rPr lang="en-US" sz="1000" b="1" dirty="0">
                <a:latin typeface="Times New Roman" panose="02020603050405020304" pitchFamily="18" charset="0"/>
                <a:cs typeface="Times New Roman" panose="02020603050405020304" pitchFamily="18" charset="0"/>
              </a:rPr>
              <a:t>Specialist </a:t>
            </a:r>
            <a:endParaRPr lang="en-US" sz="1000" b="1" dirty="0" smtClean="0">
              <a:latin typeface="Times New Roman" panose="02020603050405020304" pitchFamily="18" charset="0"/>
              <a:cs typeface="Times New Roman" panose="02020603050405020304" pitchFamily="18" charset="0"/>
            </a:endParaRPr>
          </a:p>
          <a:p>
            <a:pPr algn="ctr"/>
            <a:r>
              <a:rPr lang="en-US" sz="1000" i="1" u="sng" dirty="0" err="1" smtClean="0">
                <a:latin typeface="Times New Roman" panose="02020603050405020304" pitchFamily="18" charset="0"/>
                <a:cs typeface="Times New Roman" panose="02020603050405020304" pitchFamily="18" charset="0"/>
              </a:rPr>
              <a:t>PExD</a:t>
            </a:r>
            <a:endParaRPr lang="en-US" sz="1000" i="1" u="sng" dirty="0">
              <a:latin typeface="Times New Roman" panose="02020603050405020304" pitchFamily="18" charset="0"/>
              <a:cs typeface="Times New Roman" panose="02020603050405020304" pitchFamily="18" charset="0"/>
            </a:endParaRPr>
          </a:p>
          <a:p>
            <a:pPr algn="ctr"/>
            <a:endParaRPr lang="en-US" sz="1000" b="1" dirty="0">
              <a:latin typeface="Times New Roman" panose="02020603050405020304" pitchFamily="18" charset="0"/>
              <a:cs typeface="Times New Roman" panose="02020603050405020304" pitchFamily="18" charset="0"/>
            </a:endParaRPr>
          </a:p>
          <a:p>
            <a:pPr algn="ctr"/>
            <a:r>
              <a:rPr lang="en-US" sz="1000" b="1" dirty="0">
                <a:latin typeface="Times New Roman" panose="02020603050405020304" pitchFamily="18" charset="0"/>
                <a:cs typeface="Times New Roman" panose="02020603050405020304" pitchFamily="18" charset="0"/>
              </a:rPr>
              <a:t>Allen </a:t>
            </a:r>
            <a:r>
              <a:rPr lang="en-US" sz="1000" b="1" dirty="0" smtClean="0">
                <a:latin typeface="Times New Roman" panose="02020603050405020304" pitchFamily="18" charset="0"/>
                <a:cs typeface="Times New Roman" panose="02020603050405020304" pitchFamily="18" charset="0"/>
              </a:rPr>
              <a:t>Dawson, Senior Export Specialist</a:t>
            </a:r>
          </a:p>
          <a:p>
            <a:pPr algn="ctr"/>
            <a:r>
              <a:rPr lang="en-US" sz="1000" i="1" u="sng" dirty="0" smtClean="0">
                <a:latin typeface="Times New Roman" panose="02020603050405020304" pitchFamily="18" charset="0"/>
                <a:cs typeface="Times New Roman" panose="02020603050405020304" pitchFamily="18" charset="0"/>
              </a:rPr>
              <a:t>Africa, Bahrain, Iran, Iraq, Israel, Jordan, Kuwait, Lebanon, Oman, Palestinian Territory, Qatar, Saudi Arabia, Syria, Turkey, UAE, and Yemen </a:t>
            </a:r>
          </a:p>
          <a:p>
            <a:pPr algn="ctr"/>
            <a:endParaRPr lang="en-US" sz="1000" i="1" dirty="0">
              <a:latin typeface="Times New Roman" panose="02020603050405020304" pitchFamily="18" charset="0"/>
              <a:cs typeface="Times New Roman" panose="02020603050405020304" pitchFamily="18" charset="0"/>
            </a:endParaRPr>
          </a:p>
          <a:p>
            <a:pPr algn="ctr">
              <a:defRPr/>
            </a:pPr>
            <a:r>
              <a:rPr lang="en-US" sz="1000" b="1" dirty="0">
                <a:latin typeface="Times New Roman" panose="02020603050405020304" pitchFamily="18" charset="0"/>
                <a:cs typeface="Times New Roman" panose="02020603050405020304" pitchFamily="18" charset="0"/>
              </a:rPr>
              <a:t>Marcus </a:t>
            </a:r>
            <a:r>
              <a:rPr lang="en-US" sz="1000" b="1" dirty="0" smtClean="0">
                <a:latin typeface="Times New Roman" panose="02020603050405020304" pitchFamily="18" charset="0"/>
                <a:cs typeface="Times New Roman" panose="02020603050405020304" pitchFamily="18" charset="0"/>
              </a:rPr>
              <a:t>McElvaine, Senior </a:t>
            </a:r>
            <a:r>
              <a:rPr lang="en-US" sz="1000" b="1" dirty="0">
                <a:latin typeface="Times New Roman" panose="02020603050405020304" pitchFamily="18" charset="0"/>
                <a:cs typeface="Times New Roman" panose="02020603050405020304" pitchFamily="18" charset="0"/>
              </a:rPr>
              <a:t>Export Specialist </a:t>
            </a:r>
            <a:endParaRPr lang="en-US" sz="1000" b="1" dirty="0" smtClean="0">
              <a:latin typeface="Times New Roman" panose="02020603050405020304" pitchFamily="18" charset="0"/>
              <a:cs typeface="Times New Roman" panose="02020603050405020304" pitchFamily="18" charset="0"/>
            </a:endParaRPr>
          </a:p>
          <a:p>
            <a:pPr algn="ctr">
              <a:defRPr/>
            </a:pPr>
            <a:r>
              <a:rPr lang="en-US" sz="1000" i="1" dirty="0" smtClean="0">
                <a:latin typeface="Times New Roman" panose="02020603050405020304" pitchFamily="18" charset="0"/>
                <a:cs typeface="Times New Roman" panose="02020603050405020304" pitchFamily="18" charset="0"/>
              </a:rPr>
              <a:t> </a:t>
            </a:r>
            <a:r>
              <a:rPr lang="en-US" sz="1000" i="1" u="sng" dirty="0" smtClean="0">
                <a:latin typeface="Times New Roman" panose="02020603050405020304" pitchFamily="18" charset="0"/>
                <a:cs typeface="Times New Roman" panose="02020603050405020304" pitchFamily="18" charset="0"/>
              </a:rPr>
              <a:t>Asia, Australia, New Zealand</a:t>
            </a:r>
            <a:endParaRPr lang="en-US" sz="1000" i="1" u="sng" dirty="0">
              <a:latin typeface="Times New Roman" panose="02020603050405020304" pitchFamily="18" charset="0"/>
              <a:cs typeface="Times New Roman" panose="02020603050405020304" pitchFamily="18" charset="0"/>
            </a:endParaRPr>
          </a:p>
          <a:p>
            <a:pPr algn="ctr">
              <a:defRPr/>
            </a:pPr>
            <a:endParaRPr lang="en-US" sz="1000" dirty="0">
              <a:latin typeface="Times New Roman" panose="02020603050405020304" pitchFamily="18" charset="0"/>
              <a:cs typeface="Times New Roman" panose="02020603050405020304" pitchFamily="18" charset="0"/>
            </a:endParaRPr>
          </a:p>
          <a:p>
            <a:pPr algn="ctr">
              <a:defRPr/>
            </a:pPr>
            <a:r>
              <a:rPr lang="en-US" sz="1000" b="1" dirty="0" smtClean="0">
                <a:latin typeface="Times New Roman" panose="02020603050405020304" pitchFamily="18" charset="0"/>
                <a:cs typeface="Times New Roman" panose="02020603050405020304" pitchFamily="18" charset="0"/>
              </a:rPr>
              <a:t>Sarika Negi</a:t>
            </a:r>
            <a:r>
              <a:rPr lang="en-US" sz="1000" b="1" dirty="0">
                <a:latin typeface="Times New Roman" panose="02020603050405020304" pitchFamily="18" charset="0"/>
                <a:cs typeface="Times New Roman" panose="02020603050405020304" pitchFamily="18" charset="0"/>
              </a:rPr>
              <a:t>, Policy </a:t>
            </a:r>
            <a:r>
              <a:rPr lang="en-US" sz="1000" b="1" dirty="0" smtClean="0">
                <a:latin typeface="Times New Roman" panose="02020603050405020304" pitchFamily="18" charset="0"/>
                <a:cs typeface="Times New Roman" panose="02020603050405020304" pitchFamily="18" charset="0"/>
              </a:rPr>
              <a:t>Manager </a:t>
            </a:r>
            <a:endParaRPr lang="en-US" sz="1000" b="1" dirty="0">
              <a:latin typeface="Times New Roman" panose="02020603050405020304" pitchFamily="18" charset="0"/>
              <a:cs typeface="Times New Roman" panose="02020603050405020304" pitchFamily="18" charset="0"/>
            </a:endParaRPr>
          </a:p>
          <a:p>
            <a:pPr algn="ctr">
              <a:defRPr/>
            </a:pPr>
            <a:r>
              <a:rPr lang="en-US" sz="1000" i="1" u="sng" dirty="0" smtClean="0">
                <a:latin typeface="Times New Roman" panose="02020603050405020304" pitchFamily="18" charset="0"/>
                <a:cs typeface="Times New Roman" panose="02020603050405020304" pitchFamily="18" charset="0"/>
              </a:rPr>
              <a:t>Accreditation/Certification</a:t>
            </a:r>
            <a:endParaRPr lang="en-US" sz="1000" i="1" u="sng" dirty="0">
              <a:latin typeface="Times New Roman" panose="02020603050405020304" pitchFamily="18" charset="0"/>
              <a:cs typeface="Times New Roman" panose="02020603050405020304" pitchFamily="18" charset="0"/>
            </a:endParaRPr>
          </a:p>
          <a:p>
            <a:pPr algn="ctr">
              <a:defRPr/>
            </a:pPr>
            <a:endParaRPr lang="en-US" sz="1000" b="1" dirty="0">
              <a:latin typeface="Times New Roman" panose="02020603050405020304" pitchFamily="18" charset="0"/>
              <a:cs typeface="Times New Roman" panose="02020603050405020304" pitchFamily="18" charset="0"/>
            </a:endParaRPr>
          </a:p>
          <a:p>
            <a:pPr algn="ctr">
              <a:defRPr/>
            </a:pPr>
            <a:r>
              <a:rPr lang="en-US" sz="1000" b="1" dirty="0" smtClean="0">
                <a:latin typeface="Times New Roman" panose="02020603050405020304" pitchFamily="18" charset="0"/>
                <a:cs typeface="Times New Roman" panose="02020603050405020304" pitchFamily="18" charset="0"/>
              </a:rPr>
              <a:t>Michael Perry, Senior </a:t>
            </a:r>
            <a:r>
              <a:rPr lang="en-US" sz="1000" b="1" dirty="0">
                <a:latin typeface="Times New Roman" panose="02020603050405020304" pitchFamily="18" charset="0"/>
                <a:cs typeface="Times New Roman" panose="02020603050405020304" pitchFamily="18" charset="0"/>
              </a:rPr>
              <a:t>Export </a:t>
            </a:r>
            <a:r>
              <a:rPr lang="en-US" sz="1000" b="1" dirty="0" smtClean="0">
                <a:latin typeface="Times New Roman" panose="02020603050405020304" pitchFamily="18" charset="0"/>
                <a:cs typeface="Times New Roman" panose="02020603050405020304" pitchFamily="18" charset="0"/>
              </a:rPr>
              <a:t>Specialist</a:t>
            </a:r>
          </a:p>
          <a:p>
            <a:pPr algn="ctr">
              <a:defRPr/>
            </a:pPr>
            <a:r>
              <a:rPr lang="en-US" sz="1000" i="1" u="sng" dirty="0" smtClean="0">
                <a:latin typeface="Times New Roman" panose="02020603050405020304" pitchFamily="18" charset="0"/>
                <a:cs typeface="Times New Roman" panose="02020603050405020304" pitchFamily="18" charset="0"/>
              </a:rPr>
              <a:t>PCIT</a:t>
            </a:r>
            <a:r>
              <a:rPr lang="en-US" sz="1000" i="1" u="sng" dirty="0">
                <a:latin typeface="Times New Roman" panose="02020603050405020304" pitchFamily="18" charset="0"/>
                <a:cs typeface="Times New Roman" panose="02020603050405020304" pitchFamily="18" charset="0"/>
              </a:rPr>
              <a:t>, </a:t>
            </a:r>
            <a:r>
              <a:rPr lang="en-US" sz="1000" i="1" u="sng" dirty="0" smtClean="0">
                <a:latin typeface="Times New Roman" panose="02020603050405020304" pitchFamily="18" charset="0"/>
                <a:cs typeface="Times New Roman" panose="02020603050405020304" pitchFamily="18" charset="0"/>
              </a:rPr>
              <a:t>Export Program Manual (XPM), European Union</a:t>
            </a:r>
            <a:endParaRPr lang="en-US" sz="1000" i="1" u="sng" dirty="0">
              <a:latin typeface="Times New Roman" panose="02020603050405020304" pitchFamily="18" charset="0"/>
              <a:cs typeface="Times New Roman" panose="02020603050405020304" pitchFamily="18" charset="0"/>
            </a:endParaRPr>
          </a:p>
          <a:p>
            <a:pPr algn="ctr">
              <a:defRPr/>
            </a:pPr>
            <a:endParaRPr lang="en-US" sz="1000" b="1" i="1" dirty="0">
              <a:latin typeface="Times New Roman" panose="02020603050405020304" pitchFamily="18" charset="0"/>
              <a:cs typeface="Times New Roman" panose="02020603050405020304" pitchFamily="18" charset="0"/>
            </a:endParaRPr>
          </a:p>
          <a:p>
            <a:pPr algn="ctr">
              <a:defRPr/>
            </a:pPr>
            <a:r>
              <a:rPr lang="en-US" sz="1000" b="1" dirty="0">
                <a:latin typeface="Times New Roman" panose="02020603050405020304" pitchFamily="18" charset="0"/>
                <a:cs typeface="Times New Roman" panose="02020603050405020304" pitchFamily="18" charset="0"/>
              </a:rPr>
              <a:t>Margaret </a:t>
            </a:r>
            <a:r>
              <a:rPr lang="en-US" sz="1000" b="1" dirty="0" smtClean="0">
                <a:latin typeface="Times New Roman" panose="02020603050405020304" pitchFamily="18" charset="0"/>
                <a:cs typeface="Times New Roman" panose="02020603050405020304" pitchFamily="18" charset="0"/>
              </a:rPr>
              <a:t>Smither, Senior </a:t>
            </a:r>
            <a:r>
              <a:rPr lang="en-US" sz="1000" b="1" dirty="0">
                <a:latin typeface="Times New Roman" panose="02020603050405020304" pitchFamily="18" charset="0"/>
                <a:cs typeface="Times New Roman" panose="02020603050405020304" pitchFamily="18" charset="0"/>
              </a:rPr>
              <a:t>Export Specialist </a:t>
            </a:r>
            <a:r>
              <a:rPr lang="en-US" sz="1000" b="1" dirty="0" smtClean="0">
                <a:latin typeface="Times New Roman" panose="02020603050405020304" pitchFamily="18" charset="0"/>
                <a:cs typeface="Times New Roman" panose="02020603050405020304" pitchFamily="18" charset="0"/>
              </a:rPr>
              <a:t> </a:t>
            </a:r>
            <a:r>
              <a:rPr lang="en-US" sz="1000" i="1" u="sng" dirty="0">
                <a:latin typeface="Times New Roman" panose="02020603050405020304" pitchFamily="18" charset="0"/>
                <a:cs typeface="Times New Roman" panose="02020603050405020304" pitchFamily="18" charset="0"/>
              </a:rPr>
              <a:t>Central/South America, Irradiation</a:t>
            </a:r>
          </a:p>
          <a:p>
            <a:pPr algn="ctr">
              <a:defRPr/>
            </a:pPr>
            <a:endParaRPr lang="en-US" sz="1000" dirty="0">
              <a:latin typeface="Times New Roman" panose="02020603050405020304" pitchFamily="18" charset="0"/>
              <a:cs typeface="Times New Roman" panose="02020603050405020304" pitchFamily="18" charset="0"/>
            </a:endParaRPr>
          </a:p>
          <a:p>
            <a:pPr algn="ctr">
              <a:defRPr/>
            </a:pPr>
            <a:r>
              <a:rPr lang="en-US" sz="1000" b="1" dirty="0">
                <a:latin typeface="Times New Roman" panose="02020603050405020304" pitchFamily="18" charset="0"/>
                <a:cs typeface="Times New Roman" panose="02020603050405020304" pitchFamily="18" charset="0"/>
              </a:rPr>
              <a:t>Terrance </a:t>
            </a:r>
            <a:r>
              <a:rPr lang="en-US" sz="1000" b="1" dirty="0" smtClean="0">
                <a:latin typeface="Times New Roman" panose="02020603050405020304" pitchFamily="18" charset="0"/>
                <a:cs typeface="Times New Roman" panose="02020603050405020304" pitchFamily="18" charset="0"/>
              </a:rPr>
              <a:t>Wells</a:t>
            </a:r>
            <a:r>
              <a:rPr lang="en-US" sz="1000" dirty="0" smtClean="0">
                <a:latin typeface="Times New Roman" panose="02020603050405020304" pitchFamily="18" charset="0"/>
                <a:cs typeface="Times New Roman" panose="02020603050405020304" pitchFamily="18" charset="0"/>
              </a:rPr>
              <a:t>, </a:t>
            </a:r>
            <a:r>
              <a:rPr lang="en-US" sz="1000" b="1" dirty="0" smtClean="0">
                <a:latin typeface="Times New Roman" panose="02020603050405020304" pitchFamily="18" charset="0"/>
                <a:cs typeface="Times New Roman" panose="02020603050405020304" pitchFamily="18" charset="0"/>
              </a:rPr>
              <a:t>Senior </a:t>
            </a:r>
            <a:r>
              <a:rPr lang="en-US" sz="1000" b="1" dirty="0">
                <a:latin typeface="Times New Roman" panose="02020603050405020304" pitchFamily="18" charset="0"/>
                <a:cs typeface="Times New Roman" panose="02020603050405020304" pitchFamily="18" charset="0"/>
              </a:rPr>
              <a:t>Export Specialist </a:t>
            </a:r>
            <a:endParaRPr lang="en-US" sz="1000" b="1" dirty="0" smtClean="0">
              <a:latin typeface="Times New Roman" panose="02020603050405020304" pitchFamily="18" charset="0"/>
              <a:cs typeface="Times New Roman" panose="02020603050405020304" pitchFamily="18" charset="0"/>
            </a:endParaRPr>
          </a:p>
          <a:p>
            <a:pPr algn="ctr">
              <a:defRPr/>
            </a:pPr>
            <a:r>
              <a:rPr lang="en-US" sz="1000" i="1" u="sng" dirty="0" smtClean="0">
                <a:latin typeface="Times New Roman" panose="02020603050405020304" pitchFamily="18" charset="0"/>
                <a:cs typeface="Times New Roman" panose="02020603050405020304" pitchFamily="18" charset="0"/>
              </a:rPr>
              <a:t>Canada</a:t>
            </a:r>
            <a:r>
              <a:rPr lang="en-US" sz="1000" i="1" u="sng" dirty="0">
                <a:latin typeface="Times New Roman" panose="02020603050405020304" pitchFamily="18" charset="0"/>
                <a:cs typeface="Times New Roman" panose="02020603050405020304" pitchFamily="18" charset="0"/>
              </a:rPr>
              <a:t>, Mexico, </a:t>
            </a:r>
            <a:r>
              <a:rPr lang="en-US" sz="1000" i="1" u="sng" dirty="0" smtClean="0">
                <a:latin typeface="Times New Roman" panose="02020603050405020304" pitchFamily="18" charset="0"/>
                <a:cs typeface="Times New Roman" panose="02020603050405020304" pitchFamily="18" charset="0"/>
              </a:rPr>
              <a:t>Caribbean, Mexico, U.S. Territory Wood </a:t>
            </a:r>
            <a:r>
              <a:rPr lang="en-US" sz="1000" i="1" u="sng" dirty="0">
                <a:latin typeface="Times New Roman" panose="02020603050405020304" pitchFamily="18" charset="0"/>
                <a:cs typeface="Times New Roman" panose="02020603050405020304" pitchFamily="18" charset="0"/>
              </a:rPr>
              <a:t>Products, </a:t>
            </a:r>
            <a:r>
              <a:rPr lang="en-US" sz="1000" i="1" u="sng" dirty="0" smtClean="0">
                <a:latin typeface="Times New Roman" panose="02020603050405020304" pitchFamily="18" charset="0"/>
                <a:cs typeface="Times New Roman" panose="02020603050405020304" pitchFamily="18" charset="0"/>
              </a:rPr>
              <a:t>Budget</a:t>
            </a:r>
            <a:endParaRPr lang="en-US" sz="1000" i="1" dirty="0" smtClean="0">
              <a:latin typeface="Times New Roman" panose="02020603050405020304" pitchFamily="18" charset="0"/>
              <a:cs typeface="Times New Roman" panose="02020603050405020304" pitchFamily="18" charset="0"/>
            </a:endParaRPr>
          </a:p>
        </p:txBody>
      </p:sp>
      <p:sp>
        <p:nvSpPr>
          <p:cNvPr id="41" name="TextBox 40"/>
          <p:cNvSpPr txBox="1"/>
          <p:nvPr/>
        </p:nvSpPr>
        <p:spPr>
          <a:xfrm>
            <a:off x="5638800" y="1638588"/>
            <a:ext cx="1844270" cy="64633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1200" b="1" dirty="0" smtClean="0">
                <a:latin typeface="Times New Roman" pitchFamily="18" charset="0"/>
                <a:cs typeface="Times New Roman" pitchFamily="18" charset="0"/>
              </a:rPr>
              <a:t>Jill Wallace </a:t>
            </a:r>
          </a:p>
          <a:p>
            <a:pPr algn="ctr"/>
            <a:r>
              <a:rPr lang="en-US" sz="1200" b="1" dirty="0" smtClean="0">
                <a:latin typeface="Times New Roman" pitchFamily="18" charset="0"/>
                <a:cs typeface="Times New Roman" pitchFamily="18" charset="0"/>
              </a:rPr>
              <a:t>Deputy Director</a:t>
            </a:r>
          </a:p>
          <a:p>
            <a:pPr algn="ctr"/>
            <a:r>
              <a:rPr lang="en-US" sz="1200" b="1" i="1" u="sng" dirty="0" smtClean="0">
                <a:latin typeface="Times New Roman" pitchFamily="18" charset="0"/>
                <a:cs typeface="Times New Roman" pitchFamily="18" charset="0"/>
              </a:rPr>
              <a:t>Eastern Hemisphere</a:t>
            </a:r>
            <a:endParaRPr lang="en-US" sz="1200" b="1" i="1" u="sng" dirty="0">
              <a:latin typeface="Times New Roman" pitchFamily="18" charset="0"/>
              <a:cs typeface="Times New Roman" pitchFamily="18" charset="0"/>
            </a:endParaRPr>
          </a:p>
        </p:txBody>
      </p:sp>
      <p:sp>
        <p:nvSpPr>
          <p:cNvPr id="42" name="TextBox 41"/>
          <p:cNvSpPr txBox="1"/>
          <p:nvPr/>
        </p:nvSpPr>
        <p:spPr>
          <a:xfrm>
            <a:off x="2770485" y="1655545"/>
            <a:ext cx="2041676" cy="64633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sz="1200" b="1" dirty="0" smtClean="0">
                <a:latin typeface="Times New Roman" panose="02020603050405020304" pitchFamily="18" charset="0"/>
                <a:cs typeface="Times New Roman" panose="02020603050405020304" pitchFamily="18" charset="0"/>
              </a:rPr>
              <a:t>Christian </a:t>
            </a:r>
            <a:r>
              <a:rPr lang="en-US" sz="1200" b="1" dirty="0">
                <a:latin typeface="Times New Roman" panose="02020603050405020304" pitchFamily="18" charset="0"/>
                <a:cs typeface="Times New Roman" panose="02020603050405020304" pitchFamily="18" charset="0"/>
              </a:rPr>
              <a:t>Dellis </a:t>
            </a:r>
          </a:p>
          <a:p>
            <a:pPr algn="ctr"/>
            <a:r>
              <a:rPr lang="en-US" sz="1200" b="1" i="1" dirty="0">
                <a:latin typeface="Times New Roman" panose="02020603050405020304" pitchFamily="18" charset="0"/>
                <a:cs typeface="Times New Roman" panose="02020603050405020304" pitchFamily="18" charset="0"/>
              </a:rPr>
              <a:t> </a:t>
            </a:r>
            <a:r>
              <a:rPr lang="en-US" sz="1200" b="1" dirty="0">
                <a:latin typeface="Times New Roman" panose="02020603050405020304" pitchFamily="18" charset="0"/>
                <a:cs typeface="Times New Roman" panose="02020603050405020304" pitchFamily="18" charset="0"/>
              </a:rPr>
              <a:t>Deputy Director </a:t>
            </a:r>
            <a:endParaRPr lang="en-US" sz="1200" b="1" dirty="0" smtClean="0">
              <a:latin typeface="Times New Roman" panose="02020603050405020304" pitchFamily="18" charset="0"/>
              <a:cs typeface="Times New Roman" panose="02020603050405020304" pitchFamily="18" charset="0"/>
            </a:endParaRPr>
          </a:p>
          <a:p>
            <a:pPr algn="ctr"/>
            <a:r>
              <a:rPr lang="en-US" sz="1200" b="1" i="1" u="sng" dirty="0">
                <a:latin typeface="Times New Roman" panose="02020603050405020304" pitchFamily="18" charset="0"/>
                <a:cs typeface="Times New Roman" panose="02020603050405020304" pitchFamily="18" charset="0"/>
              </a:rPr>
              <a:t>Export </a:t>
            </a:r>
            <a:r>
              <a:rPr lang="en-US" sz="1200" b="1" i="1" u="sng" dirty="0" smtClean="0">
                <a:latin typeface="Times New Roman" panose="02020603050405020304" pitchFamily="18" charset="0"/>
                <a:cs typeface="Times New Roman" panose="02020603050405020304" pitchFamily="18" charset="0"/>
              </a:rPr>
              <a:t>Services</a:t>
            </a:r>
            <a:endParaRPr lang="en-US" sz="1200" b="1" u="sng" dirty="0">
              <a:latin typeface="Times New Roman" panose="02020603050405020304" pitchFamily="18" charset="0"/>
              <a:cs typeface="Times New Roman" panose="02020603050405020304" pitchFamily="18" charset="0"/>
            </a:endParaRPr>
          </a:p>
        </p:txBody>
      </p:sp>
      <p:sp>
        <p:nvSpPr>
          <p:cNvPr id="44" name="Rectangle 43"/>
          <p:cNvSpPr/>
          <p:nvPr/>
        </p:nvSpPr>
        <p:spPr>
          <a:xfrm>
            <a:off x="76200" y="1660882"/>
            <a:ext cx="2286000" cy="64633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lvl="0" algn="ctr"/>
            <a:r>
              <a:rPr lang="en-US" sz="1200" b="1" dirty="0" smtClean="0">
                <a:latin typeface="Times New Roman" pitchFamily="18" charset="0"/>
                <a:cs typeface="Times New Roman" pitchFamily="18" charset="0"/>
              </a:rPr>
              <a:t>Ingrid </a:t>
            </a:r>
            <a:r>
              <a:rPr lang="en-US" sz="1200" b="1" dirty="0">
                <a:latin typeface="Times New Roman" pitchFamily="18" charset="0"/>
                <a:cs typeface="Times New Roman" pitchFamily="18" charset="0"/>
              </a:rPr>
              <a:t>Watson</a:t>
            </a:r>
          </a:p>
          <a:p>
            <a:pPr lvl="0" algn="ctr"/>
            <a:r>
              <a:rPr lang="en-US" sz="1200" b="1" dirty="0">
                <a:latin typeface="Times New Roman" pitchFamily="18" charset="0"/>
                <a:cs typeface="Times New Roman" pitchFamily="18" charset="0"/>
              </a:rPr>
              <a:t>Deputy Director</a:t>
            </a:r>
          </a:p>
          <a:p>
            <a:pPr algn="ctr"/>
            <a:r>
              <a:rPr lang="en-US" sz="1200" b="1" i="1" u="sng" dirty="0">
                <a:solidFill>
                  <a:prstClr val="black"/>
                </a:solidFill>
                <a:latin typeface="Times New Roman" pitchFamily="18" charset="0"/>
                <a:cs typeface="Times New Roman" pitchFamily="18" charset="0"/>
              </a:rPr>
              <a:t>Western Hemisphere</a:t>
            </a:r>
          </a:p>
        </p:txBody>
      </p:sp>
      <p:cxnSp>
        <p:nvCxnSpPr>
          <p:cNvPr id="104" name="Straight Connector 103"/>
          <p:cNvCxnSpPr/>
          <p:nvPr/>
        </p:nvCxnSpPr>
        <p:spPr>
          <a:xfrm>
            <a:off x="1293058" y="2333360"/>
            <a:ext cx="0" cy="141279"/>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754266" y="1355683"/>
            <a:ext cx="1666" cy="304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573335" y="2301876"/>
            <a:ext cx="0" cy="1412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497622" y="779469"/>
            <a:ext cx="0" cy="169517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977615" y="779469"/>
            <a:ext cx="1520007" cy="5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a:endCxn id="42" idx="0"/>
          </p:cNvCxnSpPr>
          <p:nvPr/>
        </p:nvCxnSpPr>
        <p:spPr>
          <a:xfrm>
            <a:off x="3787118" y="1387125"/>
            <a:ext cx="4205" cy="26842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803658" y="2333360"/>
            <a:ext cx="0" cy="1412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560934" y="1372989"/>
            <a:ext cx="1" cy="28255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64893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Calibri" pitchFamily="34" charset="0"/>
                <a:cs typeface="Calibri" pitchFamily="34" charset="0"/>
              </a:rPr>
              <a:t>Questions &amp; Answers</a:t>
            </a:r>
            <a:endParaRPr lang="en-US" b="1" dirty="0">
              <a:latin typeface="Calibri" pitchFamily="34" charset="0"/>
              <a:cs typeface="Calibri" pitchFamily="34" charset="0"/>
            </a:endParaRPr>
          </a:p>
        </p:txBody>
      </p:sp>
    </p:spTree>
    <p:extLst>
      <p:ext uri="{BB962C8B-B14F-4D97-AF65-F5344CB8AC3E}">
        <p14:creationId xmlns:p14="http://schemas.microsoft.com/office/powerpoint/2010/main" val="3107996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Features</a:t>
            </a:r>
            <a:endParaRPr lang="en-US" dirty="0"/>
          </a:p>
        </p:txBody>
      </p:sp>
      <p:sp>
        <p:nvSpPr>
          <p:cNvPr id="3" name="Content Placeholder 2"/>
          <p:cNvSpPr>
            <a:spLocks noGrp="1"/>
          </p:cNvSpPr>
          <p:nvPr>
            <p:ph idx="1"/>
          </p:nvPr>
        </p:nvSpPr>
        <p:spPr/>
        <p:txBody>
          <a:bodyPr/>
          <a:lstStyle/>
          <a:p>
            <a:r>
              <a:rPr lang="en-US" dirty="0" smtClean="0"/>
              <a:t>Importance of determining the nature of the seed pathway</a:t>
            </a:r>
          </a:p>
          <a:p>
            <a:pPr lvl="1"/>
            <a:r>
              <a:rPr lang="en-US" dirty="0" smtClean="0"/>
              <a:t>Is the plant a host?  Is the pathogen seed transmitted, seed borne or a contaminant on the seed? </a:t>
            </a:r>
          </a:p>
          <a:p>
            <a:r>
              <a:rPr lang="en-US" dirty="0" smtClean="0"/>
              <a:t>ISPM 38 takes into account that different uses of seed pose different phytosanitary risks</a:t>
            </a:r>
          </a:p>
          <a:p>
            <a:r>
              <a:rPr lang="en-US" dirty="0" smtClean="0"/>
              <a:t>Recognition that many seed production practices reduce phytosanitary risk</a:t>
            </a:r>
          </a:p>
          <a:p>
            <a:r>
              <a:rPr lang="en-US" dirty="0" smtClean="0"/>
              <a:t>ISPM 38 references the ISF regulated pest listing database</a:t>
            </a:r>
          </a:p>
          <a:p>
            <a:r>
              <a:rPr lang="en-US" dirty="0" smtClean="0"/>
              <a:t>Recognition that, to facilitate export and re-export, phytosanitary measures need to be harmonized</a:t>
            </a:r>
            <a:endParaRPr lang="en-US" dirty="0"/>
          </a:p>
        </p:txBody>
      </p:sp>
    </p:spTree>
    <p:extLst>
      <p:ext uri="{BB962C8B-B14F-4D97-AF65-F5344CB8AC3E}">
        <p14:creationId xmlns:p14="http://schemas.microsoft.com/office/powerpoint/2010/main" val="3746270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 Guidance in ISPM 38</a:t>
            </a:r>
            <a:endParaRPr lang="en-US" dirty="0"/>
          </a:p>
        </p:txBody>
      </p:sp>
      <p:sp>
        <p:nvSpPr>
          <p:cNvPr id="3" name="Content Placeholder 2"/>
          <p:cNvSpPr>
            <a:spLocks noGrp="1"/>
          </p:cNvSpPr>
          <p:nvPr>
            <p:ph idx="1"/>
          </p:nvPr>
        </p:nvSpPr>
        <p:spPr/>
        <p:txBody>
          <a:bodyPr>
            <a:normAutofit fontScale="70000" lnSpcReduction="20000"/>
          </a:bodyPr>
          <a:lstStyle/>
          <a:p>
            <a:r>
              <a:rPr lang="en-US" dirty="0"/>
              <a:t>Pest Risk Analysis ............................................................................................................................6</a:t>
            </a:r>
          </a:p>
          <a:p>
            <a:r>
              <a:rPr lang="en-US" dirty="0"/>
              <a:t>1.1 Seeds as pests ....................................................................................................................6</a:t>
            </a:r>
          </a:p>
          <a:p>
            <a:r>
              <a:rPr lang="en-US" dirty="0"/>
              <a:t>1.2 Seeds as pathways .............................................................................................................6</a:t>
            </a:r>
          </a:p>
          <a:p>
            <a:r>
              <a:rPr lang="en-US" dirty="0"/>
              <a:t>1.3 Purpose of import..............................................................................................................7</a:t>
            </a:r>
          </a:p>
          <a:p>
            <a:r>
              <a:rPr lang="en-US" dirty="0"/>
              <a:t>1.3.1 Seeds for laboratory testing or destructive analysis ..........................................................7</a:t>
            </a:r>
          </a:p>
          <a:p>
            <a:r>
              <a:rPr lang="en-US" dirty="0"/>
              <a:t>1.3.2 Seeds for planting under restricted conditions ..................................................................7</a:t>
            </a:r>
          </a:p>
          <a:p>
            <a:r>
              <a:rPr lang="en-US" dirty="0"/>
              <a:t>1.3.3 Seeds for field planting .....................................................................................................8</a:t>
            </a:r>
          </a:p>
          <a:p>
            <a:r>
              <a:rPr lang="en-US" dirty="0"/>
              <a:t>1.4 Mixing, blending and bulking of seeds .............................................................................8</a:t>
            </a:r>
          </a:p>
          <a:p>
            <a:r>
              <a:rPr lang="en-US" dirty="0"/>
              <a:t>1.5 Pest management in seed production ................................................................................8</a:t>
            </a:r>
          </a:p>
          <a:p>
            <a:r>
              <a:rPr lang="en-US" dirty="0"/>
              <a:t>1.5.1 Seed certification schemes ................................................................................................9</a:t>
            </a:r>
          </a:p>
          <a:p>
            <a:r>
              <a:rPr lang="en-US" dirty="0"/>
              <a:t>1.5.2 Resistant plant varieties.....................................................................................................9</a:t>
            </a:r>
          </a:p>
          <a:p>
            <a:r>
              <a:rPr lang="en-US" dirty="0"/>
              <a:t>1.5.3 Seed treatment.................................................................................................................10</a:t>
            </a:r>
          </a:p>
        </p:txBody>
      </p:sp>
    </p:spTree>
    <p:extLst>
      <p:ext uri="{BB962C8B-B14F-4D97-AF65-F5344CB8AC3E}">
        <p14:creationId xmlns:p14="http://schemas.microsoft.com/office/powerpoint/2010/main" val="3938878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ReFreSH</a:t>
            </a:r>
            <a:endParaRPr lang="en-US" dirty="0"/>
          </a:p>
        </p:txBody>
      </p:sp>
      <p:sp>
        <p:nvSpPr>
          <p:cNvPr id="3" name="Content Placeholder 2"/>
          <p:cNvSpPr>
            <a:spLocks noGrp="1"/>
          </p:cNvSpPr>
          <p:nvPr>
            <p:ph idx="1"/>
          </p:nvPr>
        </p:nvSpPr>
        <p:spPr>
          <a:xfrm>
            <a:off x="457200" y="1981200"/>
            <a:ext cx="8229600" cy="4495800"/>
          </a:xfrm>
        </p:spPr>
        <p:txBody>
          <a:bodyPr/>
          <a:lstStyle/>
          <a:p>
            <a:r>
              <a:rPr lang="en-US" dirty="0" smtClean="0"/>
              <a:t>Ed Podleckis is the new APHIS Seed Health Coordinator</a:t>
            </a:r>
          </a:p>
          <a:p>
            <a:r>
              <a:rPr lang="en-US" dirty="0" err="1" smtClean="0"/>
              <a:t>ReFreSH</a:t>
            </a:r>
            <a:r>
              <a:rPr lang="en-US" dirty="0" smtClean="0"/>
              <a:t> is still in progress: lots of work going on behind the scenes</a:t>
            </a:r>
          </a:p>
          <a:p>
            <a:r>
              <a:rPr lang="en-US" dirty="0" smtClean="0"/>
              <a:t>NSHAPP may merge into </a:t>
            </a:r>
            <a:r>
              <a:rPr lang="en-US" dirty="0" err="1" smtClean="0"/>
              <a:t>ReFreSH</a:t>
            </a:r>
            <a:r>
              <a:rPr lang="en-US" dirty="0" smtClean="0"/>
              <a:t> (seed QM practices are being incorporated for CGMMV)</a:t>
            </a:r>
          </a:p>
          <a:p>
            <a:endParaRPr lang="en-US" dirty="0"/>
          </a:p>
        </p:txBody>
      </p:sp>
    </p:spTree>
    <p:extLst>
      <p:ext uri="{BB962C8B-B14F-4D97-AF65-F5344CB8AC3E}">
        <p14:creationId xmlns:p14="http://schemas.microsoft.com/office/powerpoint/2010/main" val="3304410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Risk Characterization: Needed for Key Pests/Crop Species</a:t>
            </a:r>
            <a:endParaRPr lang="en-US" sz="3600" dirty="0"/>
          </a:p>
        </p:txBody>
      </p:sp>
      <p:sp>
        <p:nvSpPr>
          <p:cNvPr id="3" name="Content Placeholder 2"/>
          <p:cNvSpPr>
            <a:spLocks noGrp="1"/>
          </p:cNvSpPr>
          <p:nvPr>
            <p:ph idx="1"/>
          </p:nvPr>
        </p:nvSpPr>
        <p:spPr/>
        <p:txBody>
          <a:bodyPr>
            <a:normAutofit/>
          </a:bodyPr>
          <a:lstStyle/>
          <a:p>
            <a:r>
              <a:rPr lang="en-US" sz="3200" dirty="0" smtClean="0"/>
              <a:t>Pathway analysis</a:t>
            </a:r>
          </a:p>
          <a:p>
            <a:r>
              <a:rPr lang="en-US" sz="3200" dirty="0" smtClean="0"/>
              <a:t>Pest risk assessment of high profile crops</a:t>
            </a:r>
          </a:p>
          <a:p>
            <a:r>
              <a:rPr lang="en-US" sz="3200" dirty="0" smtClean="0"/>
              <a:t>Determine critical quarantine pests that follow the seed pathway</a:t>
            </a:r>
          </a:p>
          <a:p>
            <a:r>
              <a:rPr lang="en-US" sz="3200" b="1" dirty="0" smtClean="0"/>
              <a:t>APHIS has started with spinach, tomato, Capsicum seed</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9000" y="4419600"/>
            <a:ext cx="1821238" cy="2438399"/>
          </a:xfrm>
          <a:prstGeom prst="rect">
            <a:avLst/>
          </a:prstGeom>
        </p:spPr>
      </p:pic>
    </p:spTree>
    <p:extLst>
      <p:ext uri="{BB962C8B-B14F-4D97-AF65-F5344CB8AC3E}">
        <p14:creationId xmlns:p14="http://schemas.microsoft.com/office/powerpoint/2010/main" val="1794323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Leading a Global Conversation</a:t>
            </a:r>
          </a:p>
        </p:txBody>
      </p:sp>
      <p:sp>
        <p:nvSpPr>
          <p:cNvPr id="3" name="Content Placeholder 2"/>
          <p:cNvSpPr>
            <a:spLocks noGrp="1"/>
          </p:cNvSpPr>
          <p:nvPr>
            <p:ph idx="1"/>
          </p:nvPr>
        </p:nvSpPr>
        <p:spPr>
          <a:xfrm>
            <a:off x="457200" y="1752600"/>
            <a:ext cx="8229600" cy="4724400"/>
          </a:xfrm>
        </p:spPr>
        <p:txBody>
          <a:bodyPr>
            <a:normAutofit/>
          </a:bodyPr>
          <a:lstStyle/>
          <a:p>
            <a:r>
              <a:rPr lang="en-US" sz="2800" dirty="0" smtClean="0"/>
              <a:t>APHIS is working with other NPPOs to establish widely accepted global seed movement system that promotes a managed risk approach</a:t>
            </a:r>
          </a:p>
          <a:p>
            <a:r>
              <a:rPr lang="en-US" sz="2800" dirty="0" smtClean="0"/>
              <a:t>APHIS has had initial conversations with QUADs countries (CA, AUS, NZ) and Netherlands</a:t>
            </a:r>
          </a:p>
          <a:p>
            <a:r>
              <a:rPr lang="en-US" sz="2800" b="1" dirty="0" smtClean="0"/>
              <a:t>Initial discussions for an international NPPO meeting this year on seeds </a:t>
            </a:r>
          </a:p>
          <a:p>
            <a:endParaRPr lang="en-US" dirty="0"/>
          </a:p>
        </p:txBody>
      </p:sp>
    </p:spTree>
    <p:extLst>
      <p:ext uri="{BB962C8B-B14F-4D97-AF65-F5344CB8AC3E}">
        <p14:creationId xmlns:p14="http://schemas.microsoft.com/office/powerpoint/2010/main" val="3795671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Gottwald</a:t>
            </a:r>
            <a:r>
              <a:rPr lang="en-US" dirty="0" smtClean="0"/>
              <a:t> Research Project</a:t>
            </a:r>
            <a:endParaRPr lang="en-US" dirty="0"/>
          </a:p>
        </p:txBody>
      </p:sp>
      <p:sp>
        <p:nvSpPr>
          <p:cNvPr id="3" name="Content Placeholder 2"/>
          <p:cNvSpPr>
            <a:spLocks noGrp="1"/>
          </p:cNvSpPr>
          <p:nvPr>
            <p:ph idx="1"/>
          </p:nvPr>
        </p:nvSpPr>
        <p:spPr/>
        <p:txBody>
          <a:bodyPr/>
          <a:lstStyle/>
          <a:p>
            <a:r>
              <a:rPr lang="en-US" sz="3200" dirty="0" smtClean="0"/>
              <a:t>Basic framework/model has been developed</a:t>
            </a:r>
          </a:p>
          <a:p>
            <a:r>
              <a:rPr lang="en-US" sz="3200" dirty="0" smtClean="0"/>
              <a:t>Model is applicable to all seed types</a:t>
            </a:r>
          </a:p>
          <a:p>
            <a:r>
              <a:rPr lang="en-US" sz="3200" dirty="0" smtClean="0"/>
              <a:t>Components and relationships among components have been </a:t>
            </a:r>
            <a:r>
              <a:rPr lang="en-US" sz="3200" dirty="0" smtClean="0"/>
              <a:t>identified/characterized</a:t>
            </a:r>
          </a:p>
          <a:p>
            <a:r>
              <a:rPr lang="en-US" sz="3200" dirty="0" smtClean="0"/>
              <a:t>May form the foundation for </a:t>
            </a:r>
            <a:r>
              <a:rPr lang="en-US" sz="3200" dirty="0" err="1" smtClean="0"/>
              <a:t>ReFreSH</a:t>
            </a:r>
            <a:endParaRPr lang="en-US" sz="3200" dirty="0" smtClean="0"/>
          </a:p>
          <a:p>
            <a:endParaRPr lang="en-US" dirty="0"/>
          </a:p>
        </p:txBody>
      </p:sp>
    </p:spTree>
    <p:extLst>
      <p:ext uri="{BB962C8B-B14F-4D97-AF65-F5344CB8AC3E}">
        <p14:creationId xmlns:p14="http://schemas.microsoft.com/office/powerpoint/2010/main" val="39565814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71846" y="-60960"/>
            <a:ext cx="4748348" cy="539931"/>
          </a:xfrm>
        </p:spPr>
        <p:txBody>
          <a:bodyPr>
            <a:noAutofit/>
          </a:bodyPr>
          <a:lstStyle/>
          <a:p>
            <a:r>
              <a:rPr lang="en-US" sz="2400" b="1" dirty="0" smtClean="0"/>
              <a:t>Overall Seed Production Model</a:t>
            </a:r>
            <a:endParaRPr lang="en-US" sz="2400" b="1"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130" y="615586"/>
            <a:ext cx="8158972" cy="6242415"/>
          </a:xfrm>
          <a:prstGeom prst="rect">
            <a:avLst/>
          </a:prstGeom>
        </p:spPr>
      </p:pic>
      <p:sp>
        <p:nvSpPr>
          <p:cNvPr id="2" name="Rectangle 1"/>
          <p:cNvSpPr/>
          <p:nvPr/>
        </p:nvSpPr>
        <p:spPr>
          <a:xfrm>
            <a:off x="460607" y="476250"/>
            <a:ext cx="7696200" cy="68226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552575" y="1364522"/>
            <a:ext cx="6857727" cy="153107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75130" y="1215661"/>
            <a:ext cx="1272670" cy="564233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752600" y="2971801"/>
            <a:ext cx="990600" cy="1219199"/>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114675" y="2971801"/>
            <a:ext cx="1828663" cy="1981199"/>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562600" y="3429000"/>
            <a:ext cx="2895600" cy="12192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029200" y="2971801"/>
            <a:ext cx="1295400" cy="60959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124200" y="5105401"/>
            <a:ext cx="5410199" cy="762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495425" y="4267200"/>
            <a:ext cx="1571625" cy="19526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7021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2">
      <a:dk1>
        <a:srgbClr val="292934"/>
      </a:dk1>
      <a:lt1>
        <a:srgbClr val="FFFFFF"/>
      </a:lt1>
      <a:dk2>
        <a:srgbClr val="DD4814"/>
      </a:dk2>
      <a:lt2>
        <a:srgbClr val="F3F2DC"/>
      </a:lt2>
      <a:accent1>
        <a:srgbClr val="A2AD00"/>
      </a:accent1>
      <a:accent2>
        <a:srgbClr val="51626F"/>
      </a:accent2>
      <a:accent3>
        <a:srgbClr val="584528"/>
      </a:accent3>
      <a:accent4>
        <a:srgbClr val="394A58"/>
      </a:accent4>
      <a:accent5>
        <a:srgbClr val="8E908F"/>
      </a:accent5>
      <a:accent6>
        <a:srgbClr val="EAAB00"/>
      </a:accent6>
      <a:hlink>
        <a:srgbClr val="2A6EBB"/>
      </a:hlink>
      <a:folHlink>
        <a:srgbClr val="C9DD03"/>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10362</TotalTime>
  <Words>1559</Words>
  <Application>Microsoft Office PowerPoint</Application>
  <PresentationFormat>On-screen Show (4:3)</PresentationFormat>
  <Paragraphs>221</Paragraphs>
  <Slides>22</Slides>
  <Notes>3</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ASTA Phytosanitary Issues</vt:lpstr>
      <vt:lpstr>ISPM 38</vt:lpstr>
      <vt:lpstr>Main Features</vt:lpstr>
      <vt:lpstr>PRA Guidance in ISPM 38</vt:lpstr>
      <vt:lpstr>ReFreSH</vt:lpstr>
      <vt:lpstr>Risk Characterization: Needed for Key Pests/Crop Species</vt:lpstr>
      <vt:lpstr>Leading a Global Conversation</vt:lpstr>
      <vt:lpstr>Gottwald Research Project</vt:lpstr>
      <vt:lpstr>Overall Seed Production Model</vt:lpstr>
      <vt:lpstr>Overall Seed Production Model</vt:lpstr>
      <vt:lpstr>Current Ongoing Activities</vt:lpstr>
      <vt:lpstr>Spinach Downy Mildew</vt:lpstr>
      <vt:lpstr>Spinach Downey Mildew</vt:lpstr>
      <vt:lpstr>Mexico</vt:lpstr>
      <vt:lpstr>Korea</vt:lpstr>
      <vt:lpstr>Brazil</vt:lpstr>
      <vt:lpstr>EU and Seeds for Sprouting</vt:lpstr>
      <vt:lpstr>Phomopsis</vt:lpstr>
      <vt:lpstr>Priorities for Moving Forward</vt:lpstr>
      <vt:lpstr>ASTA Seed Pest Database</vt:lpstr>
      <vt:lpstr>PowerPoint Presentation</vt:lpstr>
      <vt:lpstr>Questions &amp; Answers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Nikki Barnes</dc:creator>
  <cp:lastModifiedBy>Ric Dunkle</cp:lastModifiedBy>
  <cp:revision>66</cp:revision>
  <dcterms:created xsi:type="dcterms:W3CDTF">2016-02-19T14:48:16Z</dcterms:created>
  <dcterms:modified xsi:type="dcterms:W3CDTF">2017-06-19T13:27:54Z</dcterms:modified>
</cp:coreProperties>
</file>