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7"/>
  </p:notesMasterIdLst>
  <p:sldIdLst>
    <p:sldId id="256" r:id="rId2"/>
    <p:sldId id="304" r:id="rId3"/>
    <p:sldId id="305" r:id="rId4"/>
    <p:sldId id="306" r:id="rId5"/>
    <p:sldId id="307" r:id="rId6"/>
    <p:sldId id="285" r:id="rId7"/>
    <p:sldId id="266" r:id="rId8"/>
    <p:sldId id="299" r:id="rId9"/>
    <p:sldId id="267" r:id="rId10"/>
    <p:sldId id="268" r:id="rId11"/>
    <p:sldId id="269" r:id="rId12"/>
    <p:sldId id="286" r:id="rId13"/>
    <p:sldId id="287" r:id="rId14"/>
    <p:sldId id="288" r:id="rId15"/>
    <p:sldId id="261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3300"/>
    <a:srgbClr val="008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94" autoAdjust="0"/>
    <p:restoredTop sz="94660"/>
  </p:normalViewPr>
  <p:slideViewPr>
    <p:cSldViewPr>
      <p:cViewPr varScale="1">
        <p:scale>
          <a:sx n="68" d="100"/>
          <a:sy n="68" d="100"/>
        </p:scale>
        <p:origin x="121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204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C58A35D-915F-49AF-B807-F60FE61307E9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1D4683B-2A79-413C-85AD-BEAC4B3DD1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4683B-2A79-413C-85AD-BEAC4B3DD1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316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4683B-2A79-413C-85AD-BEAC4B3DD14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655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4683B-2A79-413C-85AD-BEAC4B3DD14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340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4683B-2A79-413C-85AD-BEAC4B3DD14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630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4683B-2A79-413C-85AD-BEAC4B3DD14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251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4683B-2A79-413C-85AD-BEAC4B3DD1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39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4683B-2A79-413C-85AD-BEAC4B3DD1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11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4683B-2A79-413C-85AD-BEAC4B3DD1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708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96900" y="309563"/>
            <a:ext cx="5580063" cy="3138487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4683B-2A79-413C-85AD-BEAC4B3DD1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475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4683B-2A79-413C-85AD-BEAC4B3DD1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82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4683B-2A79-413C-85AD-BEAC4B3DD1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132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4683B-2A79-413C-85AD-BEAC4B3DD14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051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D4683B-2A79-413C-85AD-BEAC4B3DD14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48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5638800"/>
            <a:ext cx="3860800" cy="100101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600" y="5809952"/>
            <a:ext cx="3454400" cy="895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42926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048001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927413" y="289560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400" y="5410200"/>
            <a:ext cx="1625600" cy="73907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343BA9A-9CAC-476C-8E05-1264A324A1D5}" type="datetimeFigureOut">
              <a:rPr lang="en-US" smtClean="0"/>
              <a:t>6/23/2017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200" y="762001"/>
            <a:ext cx="8153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>
                <a:latin typeface="Arial Narrow" panose="020B0606020202030204" pitchFamily="34" charset="0"/>
              </a:rPr>
              <a:t>Update on the Revised SMTA Under </a:t>
            </a:r>
            <a:br>
              <a:rPr lang="en-US" sz="3800" b="1" dirty="0">
                <a:latin typeface="Arial Narrow" panose="020B0606020202030204" pitchFamily="34" charset="0"/>
              </a:rPr>
            </a:br>
            <a:r>
              <a:rPr lang="en-US" sz="3800" b="1" dirty="0">
                <a:latin typeface="Arial Narrow" panose="020B0606020202030204" pitchFamily="34" charset="0"/>
              </a:rPr>
              <a:t>the International Treaty on Plant Genetic Resources for Food and Agriculture</a:t>
            </a:r>
            <a:endParaRPr lang="en-US" sz="3800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3810000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Arial Narrow" panose="020B0606020202030204" pitchFamily="34" charset="0"/>
              </a:rPr>
              <a:t>ASTA IPR Committee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2743200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 Narrow" panose="020B0606020202030204" pitchFamily="34" charset="0"/>
              </a:rPr>
              <a:t>John Duesing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209800" y="4648200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 Narrow" panose="020B0606020202030204" pitchFamily="34" charset="0"/>
              </a:rPr>
              <a:t>June 22, 2017</a:t>
            </a:r>
            <a:endParaRPr lang="en-US" sz="28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581704"/>
              </p:ext>
            </p:extLst>
          </p:nvPr>
        </p:nvGraphicFramePr>
        <p:xfrm>
          <a:off x="377824" y="5562600"/>
          <a:ext cx="5870576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8" name="Document" r:id="rId3" imgW="5956042" imgH="1801357" progId="Word.Document.12">
                  <p:embed/>
                </p:oleObj>
              </mc:Choice>
              <mc:Fallback>
                <p:oleObj name="Document" r:id="rId3" imgW="5956042" imgH="1801357" progId="Word.Document.12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7824" y="5562600"/>
                        <a:ext cx="5870576" cy="167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4410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457200"/>
            <a:ext cx="11734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>
                <a:solidFill>
                  <a:srgbClr val="CC3300"/>
                </a:solidFill>
                <a:latin typeface="Arial Narrow" panose="020B0606020202030204" pitchFamily="34" charset="0"/>
              </a:rPr>
              <a:t>Proposed and Pending Primary Conditions for Revised SMTA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1954388"/>
              </p:ext>
            </p:extLst>
          </p:nvPr>
        </p:nvGraphicFramePr>
        <p:xfrm>
          <a:off x="377824" y="5562600"/>
          <a:ext cx="5870576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0" name="Document" r:id="rId4" imgW="5956042" imgH="1801357" progId="Word.Document.12">
                  <p:embed/>
                </p:oleObj>
              </mc:Choice>
              <mc:Fallback>
                <p:oleObj name="Document" r:id="rId4" imgW="5956042" imgH="1801357" progId="Word.Document.12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7824" y="5562600"/>
                        <a:ext cx="5870576" cy="167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3"/>
          <p:cNvSpPr txBox="1">
            <a:spLocks/>
          </p:cNvSpPr>
          <p:nvPr/>
        </p:nvSpPr>
        <p:spPr>
          <a:xfrm>
            <a:off x="11517368" y="6334007"/>
            <a:ext cx="598432" cy="386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D33A6C-86AE-4CBB-A4BC-35408E9242CF}" type="slidenum"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1219200"/>
            <a:ext cx="10668000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Subscription System with annual payments to access germplasm.</a:t>
            </a:r>
          </a:p>
          <a:p>
            <a:pPr marL="342900" indent="-342900">
              <a:spcBef>
                <a:spcPts val="1500"/>
              </a:spcBef>
              <a:buFont typeface="+mj-lt"/>
              <a:buAutoNum type="arabicPeriod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Annual payment based on rate times total revenue (-30%) for all Annex 1 crops.</a:t>
            </a:r>
          </a:p>
          <a:p>
            <a:pPr marL="342900" indent="-342900">
              <a:spcBef>
                <a:spcPts val="1500"/>
              </a:spcBef>
              <a:buFont typeface="+mj-lt"/>
              <a:buAutoNum type="arabicPeriod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Annual payment rate not indicated.</a:t>
            </a:r>
          </a:p>
          <a:p>
            <a:pPr marL="342900" indent="-342900">
              <a:spcBef>
                <a:spcPts val="1500"/>
              </a:spcBef>
              <a:buFont typeface="+mj-lt"/>
              <a:buAutoNum type="arabicPeriod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Surviving rights after termination not specified.</a:t>
            </a:r>
          </a:p>
          <a:p>
            <a:pPr marL="342900" indent="-342900">
              <a:spcBef>
                <a:spcPts val="1500"/>
              </a:spcBef>
              <a:buFont typeface="+mj-lt"/>
              <a:buAutoNum type="arabicPeriod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Subscriber may bring prior and active SMTAs under the new Subscription.</a:t>
            </a:r>
          </a:p>
          <a:p>
            <a:pPr marL="342900" indent="-342900">
              <a:spcBef>
                <a:spcPts val="1500"/>
              </a:spcBef>
              <a:buFont typeface="+mj-lt"/>
              <a:buAutoNum type="arabicPeriod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Co-Chairs favor new Subscription System as only option to access germplasm;</a:t>
            </a:r>
            <a:b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current single access mechanism would be removed.  </a:t>
            </a:r>
          </a:p>
          <a:p>
            <a:pPr marL="342900" indent="-342900">
              <a:spcBef>
                <a:spcPts val="1500"/>
              </a:spcBef>
              <a:buFont typeface="+mj-lt"/>
              <a:buAutoNum type="arabicPeriod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Governing Body can make unilateral changes in terms of SMTA and Subscription.</a:t>
            </a:r>
          </a:p>
        </p:txBody>
      </p:sp>
    </p:spTree>
    <p:extLst>
      <p:ext uri="{BB962C8B-B14F-4D97-AF65-F5344CB8AC3E}">
        <p14:creationId xmlns:p14="http://schemas.microsoft.com/office/powerpoint/2010/main" val="1360265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7824" y="457200"/>
            <a:ext cx="11585576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00" b="1" dirty="0">
                <a:solidFill>
                  <a:srgbClr val="CC33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ISF Positions - Most Critical Conditions for </a:t>
            </a:r>
            <a:r>
              <a:rPr lang="en-US" sz="3700" b="1" dirty="0">
                <a:solidFill>
                  <a:srgbClr val="CC3300"/>
                </a:solidFill>
                <a:latin typeface="Arial Narrow" panose="020B0606020202030204" pitchFamily="34" charset="0"/>
              </a:rPr>
              <a:t>Revised SMTA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1954388"/>
              </p:ext>
            </p:extLst>
          </p:nvPr>
        </p:nvGraphicFramePr>
        <p:xfrm>
          <a:off x="377824" y="5562600"/>
          <a:ext cx="5870576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5" name="Document" r:id="rId4" imgW="5956042" imgH="1801357" progId="Word.Document.12">
                  <p:embed/>
                </p:oleObj>
              </mc:Choice>
              <mc:Fallback>
                <p:oleObj name="Document" r:id="rId4" imgW="5956042" imgH="1801357" progId="Word.Document.12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7824" y="5562600"/>
                        <a:ext cx="5870576" cy="167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3400" y="1219200"/>
            <a:ext cx="112776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Annual Subscription rate at 0.01% of revenues for all Annex 1 PGRFA crops (-30 %).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Paid-up right to sell Products after Subscription termination if 10 annual payments made. 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Surviving rights to continue developing Products from Materials accessed. </a:t>
            </a:r>
          </a:p>
          <a:p>
            <a:pPr marL="342900" marR="0" lvl="0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Post-termination conditions apply to prior SMTAs rolled into Subscription.</a:t>
            </a:r>
          </a:p>
          <a:p>
            <a:pPr marL="342900" marR="0" lvl="0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Retain current “single access” mechanism in addition to new Subscription system. 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Fully paid subscription ensures compliance with Nagoya during and after Subscription term for any products derived from PGRFA accessed during the Subscription term.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Governing Body must develop and execute a plan to expand number of Annex 1 crops.</a:t>
            </a: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11517368" y="6334007"/>
            <a:ext cx="598432" cy="386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D33A6C-86AE-4CBB-A4BC-35408E9242CF}" type="slidenum"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726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7824" y="457200"/>
            <a:ext cx="106711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>
                <a:solidFill>
                  <a:srgbClr val="CC3300"/>
                </a:solidFill>
                <a:latin typeface="Arial Narrow" panose="020B0606020202030204" pitchFamily="34" charset="0"/>
              </a:rPr>
              <a:t>Adding Crops to Annex 1 of the International Treaty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77824" y="5562600"/>
          <a:ext cx="5870576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6" name="Document" r:id="rId4" imgW="5956042" imgH="1801357" progId="Word.Document.12">
                  <p:embed/>
                </p:oleObj>
              </mc:Choice>
              <mc:Fallback>
                <p:oleObj name="Document" r:id="rId4" imgW="5956042" imgH="1801357" progId="Word.Document.12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7824" y="5562600"/>
                        <a:ext cx="5870576" cy="167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38200" y="1303666"/>
            <a:ext cx="10439400" cy="4030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Swiss Gov’t proposal to Governing Body to amend Annex 1 to cover all PGRFA.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Governing Body may not have </a:t>
            </a:r>
            <a:r>
              <a:rPr lang="en-US" sz="2600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absolute</a:t>
            </a: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authority to add new crops to Annex 1. 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Adding new crops to Annex 1 requires an </a:t>
            </a:r>
            <a:r>
              <a:rPr lang="en-US" sz="2600" u="sng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amendment</a:t>
            </a: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the Treaty.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Contracting Parties may need to deposit new instruments of ratification,</a:t>
            </a:r>
            <a:b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acceptance or approval for the Treaty and amendment for Annex 1.</a:t>
            </a:r>
          </a:p>
          <a:p>
            <a:pPr marL="457200" marR="0" lvl="0" indent="-4572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CP’s may have no interest or political will to re-ratify or approve the amendment.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Could take 3-5 years before ⅔ of the Contracting Parties deposit their instrument.</a:t>
            </a:r>
            <a:endParaRPr lang="en-US" sz="2600" dirty="0">
              <a:latin typeface="Arial Narrow" panose="020B0606020202030204" pitchFamily="34" charset="0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11517368" y="6334007"/>
            <a:ext cx="598432" cy="386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D33A6C-86AE-4CBB-A4BC-35408E9242CF}" type="slidenum"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2160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457200"/>
            <a:ext cx="9220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>
                <a:solidFill>
                  <a:srgbClr val="CC3300"/>
                </a:solidFill>
                <a:latin typeface="Arial Narrow" panose="020B0606020202030204" pitchFamily="34" charset="0"/>
              </a:rPr>
              <a:t>International Treaty on PGRFA – Next Steps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77824" y="5562600"/>
          <a:ext cx="5870576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8" name="Document" r:id="rId4" imgW="5956042" imgH="1801357" progId="Word.Document.12">
                  <p:embed/>
                </p:oleObj>
              </mc:Choice>
              <mc:Fallback>
                <p:oleObj name="Document" r:id="rId4" imgW="5956042" imgH="1801357" progId="Word.Document.12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7824" y="5562600"/>
                        <a:ext cx="5870576" cy="167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1303666"/>
            <a:ext cx="10515600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ISF will communicate its Statement to Seed Associations &amp; other stakeholders.</a:t>
            </a:r>
          </a:p>
          <a:p>
            <a:pPr marL="339725" indent="-339725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Contracting Parties need to understand how terms and conditions for the</a:t>
            </a:r>
            <a:b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Subscription System must make business sense to be attractive. </a:t>
            </a: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11517368" y="6334007"/>
            <a:ext cx="598432" cy="386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D33A6C-86AE-4CBB-A4BC-35408E9242CF}" type="slidenum"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2971800"/>
            <a:ext cx="10515600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ISF SAC members will represent the Seed Industry in the next sessions of</a:t>
            </a:r>
          </a:p>
          <a:p>
            <a:pPr marL="855663" lvl="1" indent="-398463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Working Group in Q3 2017 (to be scheduled); and</a:t>
            </a:r>
          </a:p>
          <a:p>
            <a:pPr marL="855663" lvl="1" indent="-398463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Governing Body in late October/early November 2017.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4495800"/>
            <a:ext cx="10744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ASTA representatives will maintain contact with U.S. Gov’t to ensure they know</a:t>
            </a:r>
            <a:b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6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seed industry views regarding the new SMTA and adding new crops to Annex 1.</a:t>
            </a:r>
          </a:p>
        </p:txBody>
      </p:sp>
    </p:spTree>
    <p:extLst>
      <p:ext uri="{BB962C8B-B14F-4D97-AF65-F5344CB8AC3E}">
        <p14:creationId xmlns:p14="http://schemas.microsoft.com/office/powerpoint/2010/main" val="1162255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457200"/>
            <a:ext cx="9220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>
                <a:solidFill>
                  <a:srgbClr val="CC3300"/>
                </a:solidFill>
                <a:latin typeface="Arial Narrow" panose="020B0606020202030204" pitchFamily="34" charset="0"/>
              </a:rPr>
              <a:t>International Treaty on PGRFA – Summary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77824" y="5562600"/>
          <a:ext cx="5870576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0" name="Document" r:id="rId4" imgW="5956042" imgH="1801357" progId="Word.Document.12">
                  <p:embed/>
                </p:oleObj>
              </mc:Choice>
              <mc:Fallback>
                <p:oleObj name="Document" r:id="rId4" imgW="5956042" imgH="1801357" progId="Word.Document.12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7824" y="5562600"/>
                        <a:ext cx="5870576" cy="167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5400" y="1219200"/>
            <a:ext cx="1022196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ASTA is actively engaged in current negotiations to enhance </a:t>
            </a:r>
            <a:br>
              <a:rPr lang="en-US" sz="2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functioning of the Treaty through the ASTA ABS Working Group. </a:t>
            </a:r>
            <a:endParaRPr lang="en-US" sz="2300" i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50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likely the new SMTA will be finalized by the end of the year.</a:t>
            </a:r>
          </a:p>
          <a:p>
            <a:pPr marL="457200" indent="-457200">
              <a:spcBef>
                <a:spcPts val="150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final terms and conditions of the SMTA will determine whether </a:t>
            </a:r>
            <a:br>
              <a:rPr lang="en-US" sz="2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seed companies decide to enroll in the Subscription System.</a:t>
            </a:r>
          </a:p>
          <a:p>
            <a:pPr marL="457200" indent="-457200">
              <a:spcBef>
                <a:spcPts val="150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single access mechanism might be retained through strong outreach</a:t>
            </a:r>
            <a:br>
              <a:rPr lang="en-US" sz="2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efforts to Contracting Parties supportive of the seed industry.</a:t>
            </a:r>
          </a:p>
          <a:p>
            <a:pPr marL="457200" indent="-457200">
              <a:spcBef>
                <a:spcPts val="150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seems that adding new crops to Annex 1 could require 3-5 years. </a:t>
            </a: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11517368" y="6334007"/>
            <a:ext cx="598432" cy="386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D33A6C-86AE-4CBB-A4BC-35408E9242CF}" type="slidenum"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0027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alibri" pitchFamily="34" charset="0"/>
                <a:cs typeface="Calibri" pitchFamily="34" charset="0"/>
              </a:rPr>
              <a:t>Questions &amp; Answers</a:t>
            </a:r>
          </a:p>
        </p:txBody>
      </p:sp>
    </p:spTree>
    <p:extLst>
      <p:ext uri="{BB962C8B-B14F-4D97-AF65-F5344CB8AC3E}">
        <p14:creationId xmlns:p14="http://schemas.microsoft.com/office/powerpoint/2010/main" val="310799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25624" y="1443603"/>
            <a:ext cx="8994776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latin typeface="Arial Narrow" panose="020B0606020202030204" pitchFamily="34" charset="0"/>
              </a:rPr>
              <a:t>Primary Objectives</a:t>
            </a:r>
            <a:r>
              <a:rPr lang="en-US" sz="2800" dirty="0">
                <a:latin typeface="Arial Narrow" panose="020B0606020202030204" pitchFamily="34" charset="0"/>
              </a:rPr>
              <a:t>: 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 panose="020B0606020202030204" pitchFamily="34" charset="0"/>
              </a:rPr>
              <a:t>Establish a system for PGRFA compatible with the CBD (1993).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 panose="020B0606020202030204" pitchFamily="34" charset="0"/>
              </a:rPr>
              <a:t>Ensure conservation and sustainable use of PGRFA.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 panose="020B0606020202030204" pitchFamily="34" charset="0"/>
              </a:rPr>
              <a:t>Secure fair and equitable sharing of benefits from use. </a:t>
            </a:r>
          </a:p>
          <a:p>
            <a:pPr>
              <a:spcBef>
                <a:spcPts val="1200"/>
              </a:spcBef>
            </a:pPr>
            <a:r>
              <a:rPr lang="en-US" sz="2700" b="1" dirty="0">
                <a:latin typeface="Arial Narrow" panose="020B0606020202030204" pitchFamily="34" charset="0"/>
              </a:rPr>
              <a:t>=  “multilateral system” (MLS) for access &amp; benefit sharing. </a:t>
            </a: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800" u="sng" dirty="0">
                <a:latin typeface="Arial Narrow" panose="020B0606020202030204" pitchFamily="34" charset="0"/>
              </a:rPr>
              <a:t>Treaty entered into Force</a:t>
            </a:r>
            <a:r>
              <a:rPr lang="en-US" sz="2800" dirty="0">
                <a:latin typeface="Arial Narrow" panose="020B0606020202030204" pitchFamily="34" charset="0"/>
              </a:rPr>
              <a:t>: June 29, 2004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25624" y="457200"/>
            <a:ext cx="83851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>
                <a:solidFill>
                  <a:srgbClr val="CC3300"/>
                </a:solidFill>
                <a:latin typeface="Arial Narrow" panose="020B0606020202030204" pitchFamily="34" charset="0"/>
              </a:rPr>
              <a:t>International Treaty on PGRFA - Intro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377824" y="5562600"/>
          <a:ext cx="5870576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Document" r:id="rId4" imgW="5956042" imgH="1801357" progId="Word.Document.12">
                  <p:embed/>
                </p:oleObj>
              </mc:Choice>
              <mc:Fallback>
                <p:oleObj name="Document" r:id="rId4" imgW="5956042" imgH="1801357" progId="Word.Document.12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7824" y="5562600"/>
                        <a:ext cx="5870576" cy="167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Slide Number Placeholder 3"/>
          <p:cNvSpPr txBox="1">
            <a:spLocks/>
          </p:cNvSpPr>
          <p:nvPr/>
        </p:nvSpPr>
        <p:spPr>
          <a:xfrm>
            <a:off x="11517368" y="6334007"/>
            <a:ext cx="598432" cy="386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D33A6C-86AE-4CBB-A4BC-35408E9242CF}" type="slidenum"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7732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81200" y="1490008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000" u="sng">
                <a:latin typeface="Arial Narrow" panose="020B0606020202030204" pitchFamily="34" charset="0"/>
              </a:defRPr>
            </a:lvl1pPr>
          </a:lstStyle>
          <a:p>
            <a:r>
              <a:rPr lang="en-US" sz="2800" dirty="0"/>
              <a:t>Contracting Parties</a:t>
            </a:r>
            <a:r>
              <a:rPr lang="en-US" sz="2800" u="none" dirty="0"/>
              <a:t>: 138 countries and the European Union. U.S. formally joined in March 2017.</a:t>
            </a:r>
          </a:p>
          <a:p>
            <a:endParaRPr lang="en-US" sz="2800" dirty="0"/>
          </a:p>
          <a:p>
            <a:r>
              <a:rPr lang="en-US" sz="2800" dirty="0"/>
              <a:t>Not members</a:t>
            </a:r>
            <a:r>
              <a:rPr lang="en-US" sz="2800" u="none" dirty="0"/>
              <a:t>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648200" y="2819400"/>
          <a:ext cx="51054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2700">
                  <a:extLst>
                    <a:ext uri="{9D8B030D-6E8A-4147-A177-3AD203B41FA5}">
                      <a16:colId xmlns:a16="http://schemas.microsoft.com/office/drawing/2014/main" val="4277543070"/>
                    </a:ext>
                  </a:extLst>
                </a:gridCol>
                <a:gridCol w="2552700">
                  <a:extLst>
                    <a:ext uri="{9D8B030D-6E8A-4147-A177-3AD203B41FA5}">
                      <a16:colId xmlns:a16="http://schemas.microsoft.com/office/drawing/2014/main" val="1448709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</a:rPr>
                        <a:t>China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</a:rPr>
                        <a:t>S. Africa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5533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</a:rPr>
                        <a:t>Colombia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</a:rPr>
                        <a:t>Thailand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2144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</a:rPr>
                        <a:t>Mexico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</a:rPr>
                        <a:t>Ukraine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8269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</a:rPr>
                        <a:t>Russia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</a:rPr>
                        <a:t>Vietnam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651220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825624" y="457200"/>
            <a:ext cx="83851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>
                <a:solidFill>
                  <a:srgbClr val="CC3300"/>
                </a:solidFill>
                <a:latin typeface="Arial Narrow" panose="020B0606020202030204" pitchFamily="34" charset="0"/>
              </a:rPr>
              <a:t>International Treaty on PGRFA - Intro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377824" y="5562600"/>
          <a:ext cx="5870576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Document" r:id="rId4" imgW="5956042" imgH="1801357" progId="Word.Document.12">
                  <p:embed/>
                </p:oleObj>
              </mc:Choice>
              <mc:Fallback>
                <p:oleObj name="Document" r:id="rId4" imgW="5956042" imgH="1801357" progId="Word.Document.12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7824" y="5562600"/>
                        <a:ext cx="5870576" cy="167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3"/>
          <p:cNvSpPr txBox="1">
            <a:spLocks/>
          </p:cNvSpPr>
          <p:nvPr/>
        </p:nvSpPr>
        <p:spPr>
          <a:xfrm>
            <a:off x="11517368" y="6334007"/>
            <a:ext cx="598432" cy="386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D33A6C-86AE-4CBB-A4BC-35408E9242CF}" type="slidenum"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8456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09800" y="1198602"/>
            <a:ext cx="8001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u="sng" dirty="0">
                <a:latin typeface="Arial Narrow" panose="020B0606020202030204" pitchFamily="34" charset="0"/>
              </a:rPr>
              <a:t>Genera and crops included in Annex 1 of the Treaty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600200" y="1905000"/>
          <a:ext cx="9601200" cy="3505200"/>
        </p:xfrm>
        <a:graphic>
          <a:graphicData uri="http://schemas.openxmlformats.org/drawingml/2006/table">
            <a:tbl>
              <a:tblPr firstRow="1" firstCol="1" bandRow="1"/>
              <a:tblGrid>
                <a:gridCol w="2717321">
                  <a:extLst>
                    <a:ext uri="{9D8B030D-6E8A-4147-A177-3AD203B41FA5}">
                      <a16:colId xmlns:a16="http://schemas.microsoft.com/office/drawing/2014/main" val="1377661346"/>
                    </a:ext>
                  </a:extLst>
                </a:gridCol>
                <a:gridCol w="2638706">
                  <a:extLst>
                    <a:ext uri="{9D8B030D-6E8A-4147-A177-3AD203B41FA5}">
                      <a16:colId xmlns:a16="http://schemas.microsoft.com/office/drawing/2014/main" val="1388829124"/>
                    </a:ext>
                  </a:extLst>
                </a:gridCol>
                <a:gridCol w="2214873">
                  <a:extLst>
                    <a:ext uri="{9D8B030D-6E8A-4147-A177-3AD203B41FA5}">
                      <a16:colId xmlns:a16="http://schemas.microsoft.com/office/drawing/2014/main" val="730319306"/>
                    </a:ext>
                  </a:extLst>
                </a:gridCol>
                <a:gridCol w="2030300">
                  <a:extLst>
                    <a:ext uri="{9D8B030D-6E8A-4147-A177-3AD203B41FA5}">
                      <a16:colId xmlns:a16="http://schemas.microsoft.com/office/drawing/2014/main" val="2978373913"/>
                    </a:ext>
                  </a:extLst>
                </a:gridCol>
              </a:tblGrid>
              <a:tr h="388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Apple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Carrot</a:t>
                      </a:r>
                      <a:endParaRPr lang="en-US" sz="2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Maize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Rye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209048"/>
                  </a:ext>
                </a:extLst>
              </a:tr>
              <a:tr h="388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Asparagus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Cassava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Major aroids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Sorghum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2354"/>
                  </a:ext>
                </a:extLst>
              </a:tr>
              <a:tr h="3941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Banana / Plantain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Chickpea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Millet, Finger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Strawberry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181245"/>
                  </a:ext>
                </a:extLst>
              </a:tr>
              <a:tr h="388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Barley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Citrus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Millet,</a:t>
                      </a:r>
                      <a:r>
                        <a:rPr lang="en-US" sz="2200" b="1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Pearl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Sunflower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481222"/>
                  </a:ext>
                </a:extLst>
              </a:tr>
              <a:tr h="388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Bean 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(Phaseolus)</a:t>
                      </a:r>
                      <a:endParaRPr lang="en-US" sz="22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Coconut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Oat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Sweet Potato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245566"/>
                  </a:ext>
                </a:extLst>
              </a:tr>
              <a:tr h="388886">
                <a:tc>
                  <a:txBody>
                    <a:bodyPr/>
                    <a:lstStyle/>
                    <a:p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Bean/Vetch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(Vicia)</a:t>
                      </a:r>
                      <a:endParaRPr lang="en-US" sz="2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Cowpea et al.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Pea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Triticale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0120481"/>
                  </a:ext>
                </a:extLst>
              </a:tr>
              <a:tr h="388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Beet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Eggplant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Pigeon Pea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Wheat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249088"/>
                  </a:ext>
                </a:extLst>
              </a:tr>
              <a:tr h="388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Brassica complex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Grass pea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Potato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Yams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534405"/>
                  </a:ext>
                </a:extLst>
              </a:tr>
              <a:tr h="3888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Breadfruit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Lentil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Rice</a:t>
                      </a: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565376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825624" y="457200"/>
            <a:ext cx="83851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>
                <a:solidFill>
                  <a:srgbClr val="CC3300"/>
                </a:solidFill>
                <a:latin typeface="Arial Narrow" panose="020B0606020202030204" pitchFamily="34" charset="0"/>
              </a:rPr>
              <a:t>International Treaty on PGRFA - Intro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377824" y="5562600"/>
          <a:ext cx="5870576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Document" r:id="rId4" imgW="5956042" imgH="1801357" progId="Word.Document.12">
                  <p:embed/>
                </p:oleObj>
              </mc:Choice>
              <mc:Fallback>
                <p:oleObj name="Document" r:id="rId4" imgW="5956042" imgH="1801357" progId="Word.Document.12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7824" y="5562600"/>
                        <a:ext cx="5870576" cy="167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Slide Number Placeholder 3"/>
          <p:cNvSpPr txBox="1">
            <a:spLocks/>
          </p:cNvSpPr>
          <p:nvPr/>
        </p:nvSpPr>
        <p:spPr>
          <a:xfrm>
            <a:off x="11517368" y="6334007"/>
            <a:ext cx="598432" cy="386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D33A6C-86AE-4CBB-A4BC-35408E9242CF}" type="slidenum"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53901" y="5410200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latin typeface="Arial Narrow" panose="020B0606020202030204" pitchFamily="34" charset="0"/>
              </a:rPr>
              <a:t>35 food crops and </a:t>
            </a:r>
            <a:br>
              <a:rPr lang="en-US" sz="2400" b="1" i="1" dirty="0">
                <a:latin typeface="Arial Narrow" panose="020B0606020202030204" pitchFamily="34" charset="0"/>
              </a:rPr>
            </a:br>
            <a:r>
              <a:rPr lang="en-US" sz="2400" b="1" i="1" dirty="0">
                <a:latin typeface="Arial Narrow" panose="020B0606020202030204" pitchFamily="34" charset="0"/>
              </a:rPr>
              <a:t>29 forage crops</a:t>
            </a:r>
          </a:p>
        </p:txBody>
      </p:sp>
    </p:spTree>
    <p:extLst>
      <p:ext uri="{BB962C8B-B14F-4D97-AF65-F5344CB8AC3E}">
        <p14:creationId xmlns:p14="http://schemas.microsoft.com/office/powerpoint/2010/main" val="1281167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77824" y="5562600"/>
          <a:ext cx="5870576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Document" r:id="rId4" imgW="5956042" imgH="1801357" progId="Word.Document.12">
                  <p:embed/>
                </p:oleObj>
              </mc:Choice>
              <mc:Fallback>
                <p:oleObj name="Document" r:id="rId4" imgW="5956042" imgH="1801357" progId="Word.Document.12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7824" y="5562600"/>
                        <a:ext cx="5870576" cy="167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4400" y="457200"/>
            <a:ext cx="9753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>
                <a:solidFill>
                  <a:srgbClr val="CC3300"/>
                </a:solidFill>
                <a:latin typeface="Arial Narrow" panose="020B0606020202030204" pitchFamily="34" charset="0"/>
              </a:rPr>
              <a:t>International Treaty on PGRFA – Current SMTA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24000" y="1332905"/>
            <a:ext cx="96012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latin typeface="Arial Narrow" panose="020B0606020202030204" pitchFamily="34" charset="0"/>
              </a:rPr>
              <a:t>S</a:t>
            </a:r>
            <a:r>
              <a:rPr lang="en-US" sz="2800" u="sng" dirty="0">
                <a:latin typeface="Arial Narrow" panose="020B0606020202030204" pitchFamily="34" charset="0"/>
              </a:rPr>
              <a:t>tandard </a:t>
            </a:r>
            <a:r>
              <a:rPr lang="en-US" sz="2800" b="1" u="sng" dirty="0">
                <a:latin typeface="Arial Narrow" panose="020B0606020202030204" pitchFamily="34" charset="0"/>
              </a:rPr>
              <a:t>M</a:t>
            </a:r>
            <a:r>
              <a:rPr lang="en-US" sz="2800" u="sng" dirty="0">
                <a:latin typeface="Arial Narrow" panose="020B0606020202030204" pitchFamily="34" charset="0"/>
              </a:rPr>
              <a:t>aterial </a:t>
            </a:r>
            <a:r>
              <a:rPr lang="en-US" sz="2800" b="1" u="sng" dirty="0">
                <a:latin typeface="Arial Narrow" panose="020B0606020202030204" pitchFamily="34" charset="0"/>
              </a:rPr>
              <a:t>T</a:t>
            </a:r>
            <a:r>
              <a:rPr lang="en-US" sz="2800" u="sng" dirty="0">
                <a:latin typeface="Arial Narrow" panose="020B0606020202030204" pitchFamily="34" charset="0"/>
              </a:rPr>
              <a:t>ransfer </a:t>
            </a:r>
            <a:r>
              <a:rPr lang="en-US" sz="2800" b="1" u="sng" dirty="0">
                <a:latin typeface="Arial Narrow" panose="020B0606020202030204" pitchFamily="34" charset="0"/>
              </a:rPr>
              <a:t>A</a:t>
            </a:r>
            <a:r>
              <a:rPr lang="en-US" sz="2800" u="sng" dirty="0">
                <a:latin typeface="Arial Narrow" panose="020B0606020202030204" pitchFamily="34" charset="0"/>
              </a:rPr>
              <a:t>greement</a:t>
            </a:r>
            <a:r>
              <a:rPr lang="en-US" sz="2800" dirty="0">
                <a:latin typeface="Arial Narrow" panose="020B0606020202030204" pitchFamily="34" charset="0"/>
              </a:rPr>
              <a:t>: effective January 2007</a:t>
            </a:r>
          </a:p>
          <a:p>
            <a:pPr marL="574675" lvl="1" indent="-398463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 panose="020B0606020202030204" pitchFamily="34" charset="0"/>
              </a:rPr>
              <a:t>Established terms for facilitated access under the MLS.</a:t>
            </a:r>
          </a:p>
          <a:p>
            <a:pPr marL="574675" lvl="1" indent="-398463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 panose="020B0606020202030204" pitchFamily="34" charset="0"/>
              </a:rPr>
              <a:t>Defined conditions to make monetary benefit-sharing payments.</a:t>
            </a:r>
          </a:p>
          <a:p>
            <a:pPr>
              <a:spcBef>
                <a:spcPts val="1800"/>
              </a:spcBef>
            </a:pPr>
            <a:r>
              <a:rPr lang="en-US" sz="2800" u="sng" dirty="0">
                <a:latin typeface="Arial Narrow" panose="020B0606020202030204" pitchFamily="34" charset="0"/>
              </a:rPr>
              <a:t>Payments for Products derived from MLS Material accessed:</a:t>
            </a:r>
          </a:p>
          <a:p>
            <a:pPr>
              <a:spcBef>
                <a:spcPts val="600"/>
              </a:spcBef>
              <a:tabLst>
                <a:tab pos="1312863" algn="l"/>
              </a:tabLst>
            </a:pPr>
            <a:r>
              <a:rPr lang="en-US" sz="2800" dirty="0">
                <a:latin typeface="Arial Narrow" panose="020B0606020202030204" pitchFamily="34" charset="0"/>
              </a:rPr>
              <a:t> 6.7 – 1.1% on Sales of Product (-30%) if sold </a:t>
            </a:r>
            <a:r>
              <a:rPr lang="en-US" sz="2800" b="1" u="sng" dirty="0">
                <a:latin typeface="Arial Narrow" panose="020B0606020202030204" pitchFamily="34" charset="0"/>
              </a:rPr>
              <a:t>with</a:t>
            </a:r>
            <a:r>
              <a:rPr lang="en-US" sz="2800" dirty="0">
                <a:latin typeface="Arial Narrow" panose="020B0606020202030204" pitchFamily="34" charset="0"/>
              </a:rPr>
              <a:t> restriction </a:t>
            </a:r>
            <a:br>
              <a:rPr lang="en-US" sz="2800" dirty="0">
                <a:latin typeface="Arial Narrow" panose="020B0606020202030204" pitchFamily="34" charset="0"/>
              </a:rPr>
            </a:br>
            <a:r>
              <a:rPr lang="en-US" sz="2800" dirty="0">
                <a:latin typeface="Arial Narrow" panose="020B0606020202030204" pitchFamily="34" charset="0"/>
              </a:rPr>
              <a:t>	on further research and breeding (e.g., utility patents)</a:t>
            </a:r>
          </a:p>
          <a:p>
            <a:pPr>
              <a:spcBef>
                <a:spcPts val="600"/>
              </a:spcBef>
              <a:tabLst>
                <a:tab pos="1312863" algn="l"/>
              </a:tabLst>
            </a:pPr>
            <a:r>
              <a:rPr lang="en-US" sz="2800" dirty="0">
                <a:latin typeface="Arial Narrow" panose="020B0606020202030204" pitchFamily="34" charset="0"/>
              </a:rPr>
              <a:t> 6.8 – Voluntary when Product is sold </a:t>
            </a:r>
            <a:r>
              <a:rPr lang="en-US" sz="2800" b="1" u="sng" dirty="0">
                <a:latin typeface="Arial Narrow" panose="020B0606020202030204" pitchFamily="34" charset="0"/>
              </a:rPr>
              <a:t>without</a:t>
            </a:r>
            <a:r>
              <a:rPr lang="en-US" sz="2800" dirty="0">
                <a:latin typeface="Arial Narrow" panose="020B0606020202030204" pitchFamily="34" charset="0"/>
              </a:rPr>
              <a:t> restriction </a:t>
            </a:r>
            <a:br>
              <a:rPr lang="en-US" sz="2800" dirty="0">
                <a:latin typeface="Arial Narrow" panose="020B0606020202030204" pitchFamily="34" charset="0"/>
              </a:rPr>
            </a:br>
            <a:r>
              <a:rPr lang="en-US" sz="2800" dirty="0">
                <a:latin typeface="Arial Narrow" panose="020B0606020202030204" pitchFamily="34" charset="0"/>
              </a:rPr>
              <a:t>	on further research and breeding (e.g., PVP or no IPR)</a:t>
            </a: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11517368" y="6334007"/>
            <a:ext cx="598432" cy="386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D33A6C-86AE-4CBB-A4BC-35408E9242CF}" type="slidenum"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272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77824" y="5562600"/>
          <a:ext cx="5870576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6" name="Document" r:id="rId3" imgW="5956042" imgH="1801357" progId="Word.Document.12">
                  <p:embed/>
                </p:oleObj>
              </mc:Choice>
              <mc:Fallback>
                <p:oleObj name="Document" r:id="rId3" imgW="5956042" imgH="1801357" progId="Word.Document.12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7824" y="5562600"/>
                        <a:ext cx="5870576" cy="167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3400" y="457200"/>
            <a:ext cx="10439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>
                <a:solidFill>
                  <a:srgbClr val="CC3300"/>
                </a:solidFill>
                <a:latin typeface="Arial Narrow" panose="020B0606020202030204" pitchFamily="34" charset="0"/>
              </a:rPr>
              <a:t>Impasse with Int’l Treaty, Current SMTA &amp; BSF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1222950"/>
            <a:ext cx="105156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88000"/>
              <a:buFont typeface="Wingdings" panose="05000000000000000000" pitchFamily="2" charset="2"/>
              <a:buChar char="q"/>
            </a:pPr>
            <a:r>
              <a:rPr lang="en-US" sz="2800" dirty="0">
                <a:latin typeface="Arial Narrow" panose="020B0606020202030204" pitchFamily="34" charset="0"/>
              </a:rPr>
              <a:t>Treaty, MLS and SMTA are not working as intended. </a:t>
            </a:r>
          </a:p>
          <a:p>
            <a:pPr marL="457200" indent="-457200">
              <a:spcBef>
                <a:spcPts val="1600"/>
              </a:spcBef>
              <a:buSzPct val="88000"/>
              <a:buFont typeface="Wingdings" panose="05000000000000000000" pitchFamily="2" charset="2"/>
              <a:buChar char="q"/>
            </a:pPr>
            <a:r>
              <a:rPr lang="en-US" sz="2800" dirty="0">
                <a:latin typeface="Arial Narrow" panose="020B0606020202030204" pitchFamily="34" charset="0"/>
              </a:rPr>
              <a:t>Limited use of SMTA by industry and no use of “Subscription System” (6.11).</a:t>
            </a:r>
          </a:p>
          <a:p>
            <a:pPr marL="457200" indent="-457200">
              <a:spcBef>
                <a:spcPts val="1600"/>
              </a:spcBef>
              <a:buSzPct val="88000"/>
              <a:buFont typeface="Wingdings" panose="05000000000000000000" pitchFamily="2" charset="2"/>
              <a:buChar char="q"/>
            </a:pPr>
            <a:r>
              <a:rPr lang="en-US" sz="2800" dirty="0">
                <a:latin typeface="Arial Narrow" panose="020B0606020202030204" pitchFamily="34" charset="0"/>
              </a:rPr>
              <a:t>SMTA not generating sufficient (any?) payments for Benefit Sharing Fund.</a:t>
            </a:r>
          </a:p>
          <a:p>
            <a:pPr marL="457200" indent="-457200">
              <a:spcBef>
                <a:spcPts val="1600"/>
              </a:spcBef>
              <a:buSzPct val="88000"/>
              <a:buFont typeface="Wingdings" panose="05000000000000000000" pitchFamily="2" charset="2"/>
              <a:buChar char="q"/>
            </a:pPr>
            <a:r>
              <a:rPr lang="en-US" sz="2800" dirty="0">
                <a:latin typeface="Arial Narrow" panose="020B0606020202030204" pitchFamily="34" charset="0"/>
              </a:rPr>
              <a:t>Benefit Sharing Funds not meeting Governing Body expectations. </a:t>
            </a:r>
          </a:p>
          <a:p>
            <a:pPr marL="457200" indent="-457200">
              <a:spcBef>
                <a:spcPts val="1600"/>
              </a:spcBef>
              <a:buSzPct val="88000"/>
              <a:buFont typeface="Wingdings" panose="05000000000000000000" pitchFamily="2" charset="2"/>
              <a:buChar char="q"/>
            </a:pPr>
            <a:r>
              <a:rPr lang="en-US" sz="2800" dirty="0">
                <a:latin typeface="Arial Narrow" panose="020B0606020202030204" pitchFamily="34" charset="0"/>
              </a:rPr>
              <a:t>Contracting Parties are not releasing MLS germplasm as required.</a:t>
            </a:r>
          </a:p>
          <a:p>
            <a:pPr marL="457200" indent="-457200">
              <a:spcBef>
                <a:spcPts val="1600"/>
              </a:spcBef>
              <a:buSzPct val="88000"/>
              <a:buFont typeface="Wingdings" panose="05000000000000000000" pitchFamily="2" charset="2"/>
              <a:buChar char="q"/>
            </a:pPr>
            <a:r>
              <a:rPr lang="en-US" sz="2800" dirty="0">
                <a:latin typeface="Arial Narrow" panose="020B0606020202030204" pitchFamily="34" charset="0"/>
              </a:rPr>
              <a:t>Contracting Parties withholding MLS materials until they ‘see the money’. </a:t>
            </a:r>
          </a:p>
          <a:p>
            <a:pPr marL="457200" indent="-457200">
              <a:spcBef>
                <a:spcPts val="1600"/>
              </a:spcBef>
              <a:buSzPct val="88000"/>
              <a:buFont typeface="Wingdings" panose="05000000000000000000" pitchFamily="2" charset="2"/>
              <a:buChar char="q"/>
            </a:pPr>
            <a:r>
              <a:rPr lang="en-US" sz="2800" dirty="0">
                <a:latin typeface="Arial Narrow" panose="020B0606020202030204" pitchFamily="34" charset="0"/>
              </a:rPr>
              <a:t>Annex 1 does not contain all important commercial crops.</a:t>
            </a:r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11517368" y="6334007"/>
            <a:ext cx="598432" cy="386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D33A6C-86AE-4CBB-A4BC-35408E9242CF}" type="slidenum"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2890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09800" y="12192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>
                <a:latin typeface="Arial Narrow" panose="020B0606020202030204" pitchFamily="34" charset="0"/>
              </a:rPr>
              <a:t>15 of the top 35 global crops</a:t>
            </a:r>
            <a:r>
              <a:rPr lang="en-US" sz="2800" dirty="0">
                <a:latin typeface="Arial Narrow" panose="020B0606020202030204" pitchFamily="34" charset="0"/>
              </a:rPr>
              <a:t> are missing from Annex 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8052"/>
              </p:ext>
            </p:extLst>
          </p:nvPr>
        </p:nvGraphicFramePr>
        <p:xfrm>
          <a:off x="2133600" y="1828800"/>
          <a:ext cx="8153400" cy="1881703"/>
        </p:xfrm>
        <a:graphic>
          <a:graphicData uri="http://schemas.openxmlformats.org/drawingml/2006/table">
            <a:tbl>
              <a:tblPr firstRow="1" firstCol="1" bandRow="1"/>
              <a:tblGrid>
                <a:gridCol w="1981200">
                  <a:extLst>
                    <a:ext uri="{9D8B030D-6E8A-4147-A177-3AD203B41FA5}">
                      <a16:colId xmlns:a16="http://schemas.microsoft.com/office/drawing/2014/main" val="1377661346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38882912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730319306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978373913"/>
                    </a:ext>
                  </a:extLst>
                </a:gridCol>
              </a:tblGrid>
              <a:tr h="47200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Cocoa</a:t>
                      </a:r>
                      <a:endParaRPr lang="en-US" sz="2800" b="1" i="1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Oil palm</a:t>
                      </a:r>
                      <a:endParaRPr lang="en-US" sz="2800" b="1" u="none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Peanut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Soybean</a:t>
                      </a:r>
                      <a:endParaRPr lang="en-US" sz="2800" b="1" i="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209048"/>
                  </a:ext>
                </a:extLst>
              </a:tr>
              <a:tr h="47200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Cotton</a:t>
                      </a:r>
                      <a:endParaRPr lang="en-US" sz="2800" b="1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Olive</a:t>
                      </a:r>
                      <a:endParaRPr lang="en-US" sz="2800" b="1" i="1" u="none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Pear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Sugar cane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2354"/>
                  </a:ext>
                </a:extLst>
              </a:tr>
              <a:tr h="4656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Onion</a:t>
                      </a:r>
                      <a:endParaRPr lang="en-US" sz="2800" b="1" i="1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Pineapple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Tomato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181245"/>
                  </a:ext>
                </a:extLst>
              </a:tr>
              <a:tr h="47200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u="non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Grape</a:t>
                      </a:r>
                      <a:endParaRPr lang="en-US" sz="2800" b="1" i="0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u="non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Paprika</a:t>
                      </a:r>
                      <a:endParaRPr lang="en-US" sz="2800" b="1" i="1" u="non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u="none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Sesame</a:t>
                      </a:r>
                      <a:endParaRPr lang="en-US" sz="28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481222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133600" y="3886200"/>
            <a:ext cx="82296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>
                <a:latin typeface="Arial Narrow" panose="020B0606020202030204" pitchFamily="34" charset="0"/>
              </a:rPr>
              <a:t>Other crops missing</a:t>
            </a:r>
            <a:endParaRPr lang="en-US" sz="2800" b="1" dirty="0">
              <a:latin typeface="Arial Narrow" panose="020B060602020203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US" sz="2800" b="1" dirty="0">
                <a:latin typeface="Arial Narrow" panose="020B0606020202030204" pitchFamily="34" charset="0"/>
              </a:rPr>
              <a:t>Alfalfa, Coffee, Cucumber, Flax, Lettuce, Melons,</a:t>
            </a:r>
          </a:p>
          <a:p>
            <a:pPr algn="ctr">
              <a:spcBef>
                <a:spcPts val="600"/>
              </a:spcBef>
            </a:pPr>
            <a:r>
              <a:rPr lang="en-US" sz="2800" b="1" i="1" dirty="0">
                <a:latin typeface="Arial Narrow" panose="020B0606020202030204" pitchFamily="34" charset="0"/>
              </a:rPr>
              <a:t>Prunus</a:t>
            </a:r>
            <a:r>
              <a:rPr lang="en-US" sz="2800" b="1" dirty="0">
                <a:latin typeface="Arial Narrow" panose="020B0606020202030204" pitchFamily="34" charset="0"/>
              </a:rPr>
              <a:t>, Pumpkin, Squash, Spinach, Tea and Watermelon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25624" y="465892"/>
            <a:ext cx="83851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>
                <a:solidFill>
                  <a:srgbClr val="CC3300"/>
                </a:solidFill>
                <a:latin typeface="Arial Narrow" panose="020B0606020202030204" pitchFamily="34" charset="0"/>
              </a:rPr>
              <a:t>International Treaty on PGRFA – Annex 1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581704"/>
              </p:ext>
            </p:extLst>
          </p:nvPr>
        </p:nvGraphicFramePr>
        <p:xfrm>
          <a:off x="377824" y="5562600"/>
          <a:ext cx="5870576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" name="Document" r:id="rId4" imgW="5956042" imgH="1801357" progId="Word.Document.12">
                  <p:embed/>
                </p:oleObj>
              </mc:Choice>
              <mc:Fallback>
                <p:oleObj name="Document" r:id="rId4" imgW="5956042" imgH="1801357" progId="Word.Document.12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7824" y="5562600"/>
                        <a:ext cx="5870576" cy="167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Slide Number Placeholder 3"/>
          <p:cNvSpPr txBox="1">
            <a:spLocks/>
          </p:cNvSpPr>
          <p:nvPr/>
        </p:nvSpPr>
        <p:spPr>
          <a:xfrm>
            <a:off x="11517368" y="6334007"/>
            <a:ext cx="598432" cy="386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D33A6C-86AE-4CBB-A4BC-35408E9242CF}" type="slidenum"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0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77824" y="5562600"/>
          <a:ext cx="5870576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6" name="Document" r:id="rId4" imgW="5956042" imgH="1801357" progId="Word.Document.12">
                  <p:embed/>
                </p:oleObj>
              </mc:Choice>
              <mc:Fallback>
                <p:oleObj name="Document" r:id="rId4" imgW="5956042" imgH="1801357" progId="Word.Document.12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7824" y="5562600"/>
                        <a:ext cx="5870576" cy="167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77824" y="457200"/>
            <a:ext cx="115093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>
                <a:solidFill>
                  <a:srgbClr val="CC3300"/>
                </a:solidFill>
                <a:latin typeface="Arial Narrow" panose="020B0606020202030204" pitchFamily="34" charset="0"/>
              </a:rPr>
              <a:t>Int’l Treaty Working Group¹ Established in February 2013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219200"/>
            <a:ext cx="10363200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SzPct val="88000"/>
              <a:buFont typeface="Wingdings" panose="05000000000000000000" pitchFamily="2" charset="2"/>
              <a:buChar char="q"/>
            </a:pPr>
            <a:r>
              <a:rPr lang="en-US" sz="2800" dirty="0">
                <a:latin typeface="Arial Narrow" panose="020B0606020202030204" pitchFamily="34" charset="0"/>
              </a:rPr>
              <a:t>Governing Body formed and tasked a WG to develop a range of measures:</a:t>
            </a:r>
          </a:p>
          <a:p>
            <a:pPr marL="860425" indent="-341313">
              <a:spcBef>
                <a:spcPts val="600"/>
              </a:spcBef>
              <a:buSzPct val="88000"/>
              <a:buFont typeface="Wingdings" panose="05000000000000000000" pitchFamily="2" charset="2"/>
              <a:buChar char="§"/>
            </a:pPr>
            <a:r>
              <a:rPr lang="en-US" sz="2800" dirty="0">
                <a:latin typeface="Arial Narrow" panose="020B0606020202030204" pitchFamily="34" charset="0"/>
              </a:rPr>
              <a:t>To expand the list of Annex 1 crops;</a:t>
            </a:r>
          </a:p>
          <a:p>
            <a:pPr marL="860425" indent="-341313">
              <a:spcBef>
                <a:spcPts val="600"/>
              </a:spcBef>
              <a:buSzPct val="88000"/>
              <a:buFont typeface="Wingdings" panose="05000000000000000000" pitchFamily="2" charset="2"/>
              <a:buChar char="§"/>
            </a:pPr>
            <a:r>
              <a:rPr lang="en-US" sz="2800" dirty="0">
                <a:latin typeface="Arial Narrow" panose="020B0606020202030204" pitchFamily="34" charset="0"/>
              </a:rPr>
              <a:t>To increase user-based payments and contributions to the Benefit Sharing Fund in a sustainable and predictable long-term manner; and</a:t>
            </a:r>
          </a:p>
          <a:p>
            <a:pPr marL="860425" indent="-341313">
              <a:spcBef>
                <a:spcPts val="600"/>
              </a:spcBef>
              <a:buSzPct val="88000"/>
              <a:buFont typeface="Wingdings" panose="05000000000000000000" pitchFamily="2" charset="2"/>
              <a:buChar char="§"/>
            </a:pPr>
            <a:r>
              <a:rPr lang="en-US" sz="2800" dirty="0">
                <a:latin typeface="Arial Narrow" panose="020B0606020202030204" pitchFamily="34" charset="0"/>
              </a:rPr>
              <a:t>To enhance the functioning of the MLS System by additional measures.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14400" y="3810000"/>
            <a:ext cx="1066800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SzPct val="88000"/>
              <a:buFont typeface="Wingdings" panose="05000000000000000000" pitchFamily="2" charset="2"/>
              <a:buChar char="q"/>
            </a:pPr>
            <a:r>
              <a:rPr lang="en-US" sz="2800" dirty="0">
                <a:latin typeface="Arial Narrow" panose="020B0606020202030204" pitchFamily="34" charset="0"/>
              </a:rPr>
              <a:t>Seven Working Group meetings since 2013.</a:t>
            </a:r>
          </a:p>
          <a:p>
            <a:pPr marL="457200" indent="-457200">
              <a:spcBef>
                <a:spcPts val="1800"/>
              </a:spcBef>
              <a:buSzPct val="88000"/>
              <a:buFont typeface="Wingdings" panose="05000000000000000000" pitchFamily="2" charset="2"/>
              <a:buChar char="q"/>
            </a:pPr>
            <a:r>
              <a:rPr lang="en-US" sz="2800" dirty="0">
                <a:latin typeface="Arial Narrow" panose="020B0606020202030204" pitchFamily="34" charset="0"/>
              </a:rPr>
              <a:t>No consensus yet on a final report for the Governing Body to consider</a:t>
            </a:r>
            <a:br>
              <a:rPr lang="en-US" sz="2800" dirty="0">
                <a:latin typeface="Arial Narrow" panose="020B0606020202030204" pitchFamily="34" charset="0"/>
              </a:rPr>
            </a:br>
            <a:r>
              <a:rPr lang="en-US" sz="2800" dirty="0">
                <a:latin typeface="Arial Narrow" panose="020B0606020202030204" pitchFamily="34" charset="0"/>
              </a:rPr>
              <a:t>	at its 6</a:t>
            </a:r>
            <a:r>
              <a:rPr lang="en-US" sz="2800" baseline="30000" dirty="0">
                <a:latin typeface="Arial Narrow" panose="020B0606020202030204" pitchFamily="34" charset="0"/>
              </a:rPr>
              <a:t>th</a:t>
            </a:r>
            <a:r>
              <a:rPr lang="en-US" sz="2800" dirty="0">
                <a:latin typeface="Arial Narrow" panose="020B0606020202030204" pitchFamily="34" charset="0"/>
              </a:rPr>
              <a:t> Session in November 2017. </a:t>
            </a:r>
          </a:p>
        </p:txBody>
      </p:sp>
      <p:sp>
        <p:nvSpPr>
          <p:cNvPr id="3" name="Rectangle 2"/>
          <p:cNvSpPr/>
          <p:nvPr/>
        </p:nvSpPr>
        <p:spPr>
          <a:xfrm>
            <a:off x="8229600" y="5276671"/>
            <a:ext cx="3657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00" b="1" dirty="0">
                <a:solidFill>
                  <a:srgbClr val="CC33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¹ </a:t>
            </a:r>
            <a:r>
              <a:rPr lang="en-US" sz="19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 Hoc Open-ended Working Group </a:t>
            </a:r>
            <a:br>
              <a:rPr lang="en-US" sz="19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9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to Enhance the Functioning of the</a:t>
            </a:r>
            <a:br>
              <a:rPr lang="en-US" sz="19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9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Multilateral System of Access and</a:t>
            </a:r>
            <a:br>
              <a:rPr lang="en-US" sz="19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9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Benefit-sharing of the Treaty</a:t>
            </a:r>
            <a:endParaRPr lang="en-US" sz="1900" dirty="0"/>
          </a:p>
        </p:txBody>
      </p:sp>
      <p:sp>
        <p:nvSpPr>
          <p:cNvPr id="8" name="Slide Number Placeholder 3"/>
          <p:cNvSpPr txBox="1">
            <a:spLocks/>
          </p:cNvSpPr>
          <p:nvPr/>
        </p:nvSpPr>
        <p:spPr>
          <a:xfrm>
            <a:off x="11517368" y="6334007"/>
            <a:ext cx="598432" cy="386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D33A6C-86AE-4CBB-A4BC-35408E9242CF}" type="slidenum"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7454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1954388"/>
              </p:ext>
            </p:extLst>
          </p:nvPr>
        </p:nvGraphicFramePr>
        <p:xfrm>
          <a:off x="377824" y="5562600"/>
          <a:ext cx="5870576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4" name="Document" r:id="rId4" imgW="5956042" imgH="1801357" progId="Word.Document.12">
                  <p:embed/>
                </p:oleObj>
              </mc:Choice>
              <mc:Fallback>
                <p:oleObj name="Document" r:id="rId4" imgW="5956042" imgH="1801357" progId="Word.Document.12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7824" y="5562600"/>
                        <a:ext cx="5870576" cy="167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457200"/>
            <a:ext cx="10439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>
                <a:solidFill>
                  <a:srgbClr val="CC3300"/>
                </a:solidFill>
                <a:latin typeface="Arial Narrow" panose="020B0606020202030204" pitchFamily="34" charset="0"/>
              </a:rPr>
              <a:t>Int’l Treaty on PGRFA – Industry Engagement</a:t>
            </a:r>
          </a:p>
        </p:txBody>
      </p:sp>
      <p:sp>
        <p:nvSpPr>
          <p:cNvPr id="8" name="Slide Number Placeholder 3"/>
          <p:cNvSpPr txBox="1">
            <a:spLocks/>
          </p:cNvSpPr>
          <p:nvPr/>
        </p:nvSpPr>
        <p:spPr>
          <a:xfrm>
            <a:off x="11517368" y="6334007"/>
            <a:ext cx="598432" cy="386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D33A6C-86AE-4CBB-A4BC-35408E9242CF}" type="slidenum"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1371600"/>
            <a:ext cx="10972800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88000"/>
              <a:buFont typeface="Wingdings" panose="05000000000000000000" pitchFamily="2" charset="2"/>
              <a:buChar char="q"/>
            </a:pPr>
            <a:r>
              <a:rPr lang="en-US" sz="2800" dirty="0">
                <a:latin typeface="Arial Narrow" panose="020B0606020202030204" pitchFamily="34" charset="0"/>
              </a:rPr>
              <a:t>ISF Sustainable Ag Committee (SAC) regularly engaged in Treaty work.</a:t>
            </a:r>
          </a:p>
          <a:p>
            <a:pPr marL="457200" indent="-457200">
              <a:spcBef>
                <a:spcPts val="2400"/>
              </a:spcBef>
              <a:buSzPct val="88000"/>
              <a:buFont typeface="Wingdings" panose="05000000000000000000" pitchFamily="2" charset="2"/>
              <a:buChar char="q"/>
            </a:pPr>
            <a:r>
              <a:rPr lang="en-US" sz="2800" dirty="0">
                <a:latin typeface="Arial Narrow" panose="020B0606020202030204" pitchFamily="34" charset="0"/>
              </a:rPr>
              <a:t>Bernice Slutsky, Tom Nickson and John Duesing represent ASTA on SAC.</a:t>
            </a:r>
          </a:p>
          <a:p>
            <a:pPr marL="914400" lvl="1" indent="-457200">
              <a:spcBef>
                <a:spcPts val="600"/>
              </a:spcBef>
              <a:buSzPct val="88000"/>
              <a:buFont typeface="Wingdings" panose="05000000000000000000" pitchFamily="2" charset="2"/>
              <a:buChar char="Ø"/>
            </a:pPr>
            <a:r>
              <a:rPr lang="en-US" sz="2600" dirty="0">
                <a:latin typeface="Arial Narrow" panose="020B0606020202030204" pitchFamily="34" charset="0"/>
              </a:rPr>
              <a:t>ASTA Access and Benefit Sharing (ABS) Working Group provides direction.</a:t>
            </a:r>
          </a:p>
          <a:p>
            <a:pPr marL="457200" indent="-457200">
              <a:spcBef>
                <a:spcPts val="2400"/>
              </a:spcBef>
              <a:buSzPct val="88000"/>
              <a:buFont typeface="Wingdings" panose="05000000000000000000" pitchFamily="2" charset="2"/>
              <a:buChar char="q"/>
            </a:pPr>
            <a:r>
              <a:rPr lang="en-US" sz="2800" dirty="0">
                <a:latin typeface="Arial Narrow" panose="020B0606020202030204" pitchFamily="34" charset="0"/>
              </a:rPr>
              <a:t>Anke van den Hurk (Plantum) and Tom Nickson are SAC co-chairs.</a:t>
            </a:r>
          </a:p>
          <a:p>
            <a:pPr marL="457200" indent="-457200">
              <a:spcBef>
                <a:spcPts val="2400"/>
              </a:spcBef>
              <a:buSzPct val="88000"/>
              <a:buFont typeface="Wingdings" panose="05000000000000000000" pitchFamily="2" charset="2"/>
              <a:buChar char="q"/>
            </a:pPr>
            <a:r>
              <a:rPr lang="en-US" sz="2800" dirty="0">
                <a:latin typeface="Arial Narrow" panose="020B0606020202030204" pitchFamily="34" charset="0"/>
              </a:rPr>
              <a:t>Anke and Tom are the official ISF representatives to Treaty negotiations.</a:t>
            </a:r>
          </a:p>
          <a:p>
            <a:pPr marL="457200" indent="-457200">
              <a:spcBef>
                <a:spcPts val="2400"/>
              </a:spcBef>
              <a:buSzPct val="88000"/>
              <a:buFont typeface="Wingdings" panose="05000000000000000000" pitchFamily="2" charset="2"/>
              <a:buChar char="q"/>
            </a:pPr>
            <a:r>
              <a:rPr lang="en-US" sz="2800" dirty="0">
                <a:latin typeface="Arial Narrow" panose="020B0606020202030204" pitchFamily="34" charset="0"/>
              </a:rPr>
              <a:t>SAC formed a subgroup to track and respond to Working Group activities.</a:t>
            </a:r>
          </a:p>
        </p:txBody>
      </p:sp>
    </p:spTree>
    <p:extLst>
      <p:ext uri="{BB962C8B-B14F-4D97-AF65-F5344CB8AC3E}">
        <p14:creationId xmlns:p14="http://schemas.microsoft.com/office/powerpoint/2010/main" val="21048505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D4814"/>
      </a:dk2>
      <a:lt2>
        <a:srgbClr val="F3F2DC"/>
      </a:lt2>
      <a:accent1>
        <a:srgbClr val="A2AD00"/>
      </a:accent1>
      <a:accent2>
        <a:srgbClr val="51626F"/>
      </a:accent2>
      <a:accent3>
        <a:srgbClr val="584528"/>
      </a:accent3>
      <a:accent4>
        <a:srgbClr val="394A58"/>
      </a:accent4>
      <a:accent5>
        <a:srgbClr val="8E908F"/>
      </a:accent5>
      <a:accent6>
        <a:srgbClr val="EAAB00"/>
      </a:accent6>
      <a:hlink>
        <a:srgbClr val="2A6EBB"/>
      </a:hlink>
      <a:folHlink>
        <a:srgbClr val="C9DD03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942</Words>
  <Application>Microsoft Office PowerPoint</Application>
  <PresentationFormat>Widescreen</PresentationFormat>
  <Paragraphs>175</Paragraphs>
  <Slides>15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Arial Narrow</vt:lpstr>
      <vt:lpstr>Calibri</vt:lpstr>
      <vt:lpstr>Cambria</vt:lpstr>
      <vt:lpstr>Times New Roman</vt:lpstr>
      <vt:lpstr>Wingdings</vt:lpstr>
      <vt:lpstr>Clarity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 &amp; Answers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2017-06-20T21:30:31Z</dcterms:created>
  <dcterms:modified xsi:type="dcterms:W3CDTF">2017-06-23T13:14:10Z</dcterms:modified>
</cp:coreProperties>
</file>