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2" r:id="rId5"/>
    <p:sldId id="261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Imports of all planting seeds from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'All-Imports-by-country'!$E$6</c:f>
              <c:strCache>
                <c:ptCount val="1"/>
                <c:pt idx="0">
                  <c:v>2017-2017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'All-Imports-by-country'!$F$6:$I$6</c:f>
              <c:numCache>
                <c:formatCode>#,##0</c:formatCode>
                <c:ptCount val="4"/>
                <c:pt idx="0">
                  <c:v>92106</c:v>
                </c:pt>
                <c:pt idx="1">
                  <c:v>51159</c:v>
                </c:pt>
                <c:pt idx="2">
                  <c:v>52327</c:v>
                </c:pt>
                <c:pt idx="3">
                  <c:v>73686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EC-4DFB-A9F0-D40F98EC6EB2}"/>
            </c:ext>
          </c:extLst>
        </c:ser>
        <c:ser>
          <c:idx val="1"/>
          <c:order val="1"/>
          <c:tx>
            <c:strRef>
              <c:f>'All-Imports-by-country'!$E$7</c:f>
              <c:strCache>
                <c:ptCount val="1"/>
                <c:pt idx="0">
                  <c:v>2018-2018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'All-Imports-by-country'!$F$7:$I$7</c:f>
              <c:numCache>
                <c:formatCode>#,##0</c:formatCode>
                <c:ptCount val="4"/>
                <c:pt idx="0">
                  <c:v>93507</c:v>
                </c:pt>
                <c:pt idx="1">
                  <c:v>80800</c:v>
                </c:pt>
                <c:pt idx="2">
                  <c:v>53812</c:v>
                </c:pt>
                <c:pt idx="3">
                  <c:v>54513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7EC-4DFB-A9F0-D40F98EC6EB2}"/>
            </c:ext>
          </c:extLst>
        </c:ser>
        <c:ser>
          <c:idx val="2"/>
          <c:order val="2"/>
          <c:tx>
            <c:strRef>
              <c:f>'All-Imports-by-country'!$E$8</c:f>
              <c:strCache>
                <c:ptCount val="1"/>
                <c:pt idx="0">
                  <c:v>2019-2019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'All-Imports-by-country'!$F$8:$I$8</c:f>
              <c:numCache>
                <c:formatCode>#,##0</c:formatCode>
                <c:ptCount val="4"/>
                <c:pt idx="0">
                  <c:v>71248</c:v>
                </c:pt>
                <c:pt idx="1">
                  <c:v>63486</c:v>
                </c:pt>
                <c:pt idx="2">
                  <c:v>58378</c:v>
                </c:pt>
                <c:pt idx="3">
                  <c:v>48628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EC-4DFB-A9F0-D40F98EC6EB2}"/>
            </c:ext>
          </c:extLst>
        </c:ser>
        <c:ser>
          <c:idx val="3"/>
          <c:order val="3"/>
          <c:tx>
            <c:strRef>
              <c:f>'All-Imports-by-country'!$E$9</c:f>
              <c:strCache>
                <c:ptCount val="1"/>
                <c:pt idx="0">
                  <c:v>2020-2020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'All-Imports-by-country'!$F$9:$I$9</c:f>
              <c:numCache>
                <c:formatCode>#,##0</c:formatCode>
                <c:ptCount val="4"/>
                <c:pt idx="0">
                  <c:v>101479</c:v>
                </c:pt>
                <c:pt idx="1">
                  <c:v>56076</c:v>
                </c:pt>
                <c:pt idx="2">
                  <c:v>58004</c:v>
                </c:pt>
                <c:pt idx="3">
                  <c:v>64421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EC-4DFB-A9F0-D40F98EC6EB2}"/>
            </c:ext>
          </c:extLst>
        </c:ser>
        <c:ser>
          <c:idx val="4"/>
          <c:order val="4"/>
          <c:tx>
            <c:strRef>
              <c:f>'All-Imports-by-country'!$E$10</c:f>
              <c:strCache>
                <c:ptCount val="1"/>
                <c:pt idx="0">
                  <c:v>2021-2021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'All-Imports-by-country'!$F$10:$I$10</c:f>
              <c:numCache>
                <c:formatCode>#,##0</c:formatCode>
                <c:ptCount val="4"/>
                <c:pt idx="0">
                  <c:v>86597</c:v>
                </c:pt>
                <c:pt idx="1">
                  <c:v>56612</c:v>
                </c:pt>
                <c:pt idx="2">
                  <c:v>93732</c:v>
                </c:pt>
                <c:pt idx="3">
                  <c:v>110528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7EC-4DFB-A9F0-D40F98EC6EB2}"/>
            </c:ext>
          </c:extLst>
        </c:ser>
        <c:ser>
          <c:idx val="5"/>
          <c:order val="5"/>
          <c:tx>
            <c:strRef>
              <c:f>'All-Imports-by-country'!$E$11</c:f>
              <c:strCache>
                <c:ptCount val="1"/>
                <c:pt idx="0">
                  <c:v>2022-2022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'All-Imports-by-country'!$F$11:$I$11</c:f>
              <c:numCache>
                <c:formatCode>#,##0</c:formatCode>
                <c:ptCount val="4"/>
                <c:pt idx="0">
                  <c:v>128522</c:v>
                </c:pt>
                <c:pt idx="1">
                  <c:v>107382</c:v>
                </c:pt>
                <c:pt idx="2">
                  <c:v>96514</c:v>
                </c:pt>
                <c:pt idx="3">
                  <c:v>81505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7EC-4DFB-A9F0-D40F98EC6EB2}"/>
            </c:ext>
          </c:extLst>
        </c:ser>
        <c:ser>
          <c:idx val="6"/>
          <c:order val="6"/>
          <c:tx>
            <c:strRef>
              <c:f>'All-Imports-by-country'!$E$12</c:f>
              <c:strCache>
                <c:ptCount val="1"/>
                <c:pt idx="0">
                  <c:v>2023-2023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'All-Imports-by-country'!$F$12:$I$12</c:f>
              <c:numCache>
                <c:formatCode>#,##0</c:formatCode>
                <c:ptCount val="4"/>
                <c:pt idx="0">
                  <c:v>125546</c:v>
                </c:pt>
                <c:pt idx="1">
                  <c:v>91523</c:v>
                </c:pt>
                <c:pt idx="2">
                  <c:v>96561</c:v>
                </c:pt>
                <c:pt idx="3">
                  <c:v>83691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7EC-4DFB-A9F0-D40F98EC6EB2}"/>
            </c:ext>
          </c:extLst>
        </c:ser>
        <c:ser>
          <c:idx val="7"/>
          <c:order val="7"/>
          <c:tx>
            <c:strRef>
              <c:f>'All-Imports-by-country'!$E$13</c:f>
              <c:strCache>
                <c:ptCount val="1"/>
                <c:pt idx="0">
                  <c:v>2024-2024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'All-Imports-by-country'!$F$13:$I$13</c:f>
              <c:numCache>
                <c:formatCode>#,##0</c:formatCode>
                <c:ptCount val="4"/>
                <c:pt idx="0">
                  <c:v>113582</c:v>
                </c:pt>
                <c:pt idx="1">
                  <c:v>66286</c:v>
                </c:pt>
                <c:pt idx="2">
                  <c:v>72898</c:v>
                </c:pt>
                <c:pt idx="3">
                  <c:v>32236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7EC-4DFB-A9F0-D40F98EC6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237967"/>
        <c:axId val="26235567"/>
      </c:lineChart>
      <c:catAx>
        <c:axId val="26237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235567"/>
        <c:crosses val="autoZero"/>
        <c:auto val="1"/>
        <c:lblAlgn val="ctr"/>
        <c:lblOffset val="100"/>
        <c:noMultiLvlLbl val="0"/>
      </c:catAx>
      <c:valAx>
        <c:axId val="26235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237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Grass Seed Exports to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'Exports-to-CA-by-crop'!$A$28</c:f>
              <c:strCache>
                <c:ptCount val="1"/>
                <c:pt idx="0">
                  <c:v>FESCUE SD, TALL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'Exports-to-CA-by-crop'!$E$28:$H$28</c:f>
              <c:numCache>
                <c:formatCode>General</c:formatCode>
                <c:ptCount val="4"/>
                <c:pt idx="0">
                  <c:v>1330.125</c:v>
                </c:pt>
                <c:pt idx="1">
                  <c:v>1343.25</c:v>
                </c:pt>
                <c:pt idx="2">
                  <c:v>546.875</c:v>
                </c:pt>
                <c:pt idx="3">
                  <c:v>521.25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82-4C1B-8512-08C8DBE11569}"/>
            </c:ext>
          </c:extLst>
        </c:ser>
        <c:ser>
          <c:idx val="1"/>
          <c:order val="1"/>
          <c:tx>
            <c:strRef>
              <c:f>'Exports-to-CA-by-crop'!$A$29</c:f>
              <c:strCache>
                <c:ptCount val="1"/>
                <c:pt idx="0">
                  <c:v>FESCUE SD,CRP RD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'Exports-to-CA-by-crop'!$E$29:$H$29</c:f>
              <c:numCache>
                <c:formatCode>General</c:formatCode>
                <c:ptCount val="4"/>
                <c:pt idx="0">
                  <c:v>1517.875</c:v>
                </c:pt>
                <c:pt idx="1">
                  <c:v>1624.75</c:v>
                </c:pt>
                <c:pt idx="2">
                  <c:v>313.5</c:v>
                </c:pt>
                <c:pt idx="3">
                  <c:v>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82-4C1B-8512-08C8DBE11569}"/>
            </c:ext>
          </c:extLst>
        </c:ser>
        <c:ser>
          <c:idx val="2"/>
          <c:order val="2"/>
          <c:tx>
            <c:strRef>
              <c:f>'Exports-to-CA-by-crop'!$A$30</c:f>
              <c:strCache>
                <c:ptCount val="1"/>
                <c:pt idx="0">
                  <c:v>FESCUE SD,OTHER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'Exports-to-CA-by-crop'!$E$30:$H$30</c:f>
              <c:numCache>
                <c:formatCode>General</c:formatCode>
                <c:ptCount val="4"/>
                <c:pt idx="0">
                  <c:v>1338</c:v>
                </c:pt>
                <c:pt idx="1">
                  <c:v>990.625</c:v>
                </c:pt>
                <c:pt idx="2">
                  <c:v>537.875</c:v>
                </c:pt>
                <c:pt idx="3">
                  <c:v>490.25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82-4C1B-8512-08C8DBE11569}"/>
            </c:ext>
          </c:extLst>
        </c:ser>
        <c:ser>
          <c:idx val="3"/>
          <c:order val="3"/>
          <c:tx>
            <c:strRef>
              <c:f>'Exports-to-CA-by-crop'!$A$31</c:f>
              <c:strCache>
                <c:ptCount val="1"/>
                <c:pt idx="0">
                  <c:v>BLUEGRASS SD, KY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'Exports-to-CA-by-crop'!$E$31:$H$31</c:f>
              <c:numCache>
                <c:formatCode>General</c:formatCode>
                <c:ptCount val="4"/>
                <c:pt idx="0">
                  <c:v>4310.25</c:v>
                </c:pt>
                <c:pt idx="1">
                  <c:v>4860.25</c:v>
                </c:pt>
                <c:pt idx="2">
                  <c:v>2455.875</c:v>
                </c:pt>
                <c:pt idx="3">
                  <c:v>2637.625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C82-4C1B-8512-08C8DBE11569}"/>
            </c:ext>
          </c:extLst>
        </c:ser>
        <c:ser>
          <c:idx val="4"/>
          <c:order val="4"/>
          <c:tx>
            <c:strRef>
              <c:f>'Exports-to-CA-by-crop'!$A$32</c:f>
              <c:strCache>
                <c:ptCount val="1"/>
                <c:pt idx="0">
                  <c:v>RYEGRASS SD, ANN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'Exports-to-CA-by-crop'!$E$32:$H$32</c:f>
              <c:numCache>
                <c:formatCode>General</c:formatCode>
                <c:ptCount val="4"/>
                <c:pt idx="0">
                  <c:v>996.625</c:v>
                </c:pt>
                <c:pt idx="1">
                  <c:v>896.875</c:v>
                </c:pt>
                <c:pt idx="2">
                  <c:v>1084</c:v>
                </c:pt>
                <c:pt idx="3">
                  <c:v>393.25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C82-4C1B-8512-08C8DBE11569}"/>
            </c:ext>
          </c:extLst>
        </c:ser>
        <c:ser>
          <c:idx val="5"/>
          <c:order val="5"/>
          <c:tx>
            <c:strRef>
              <c:f>'Exports-to-CA-by-crop'!$A$33</c:f>
              <c:strCache>
                <c:ptCount val="1"/>
                <c:pt idx="0">
                  <c:v>RYEGRASS SD, PER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'Exports-to-CA-by-crop'!$E$33:$H$33</c:f>
              <c:numCache>
                <c:formatCode>General</c:formatCode>
                <c:ptCount val="4"/>
                <c:pt idx="0">
                  <c:v>5426.875</c:v>
                </c:pt>
                <c:pt idx="1">
                  <c:v>5296.25</c:v>
                </c:pt>
                <c:pt idx="2">
                  <c:v>2304</c:v>
                </c:pt>
                <c:pt idx="3">
                  <c:v>2491.5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C82-4C1B-8512-08C8DBE11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3814752"/>
        <c:axId val="753812832"/>
      </c:lineChart>
      <c:catAx>
        <c:axId val="75381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812832"/>
        <c:crosses val="autoZero"/>
        <c:auto val="1"/>
        <c:lblAlgn val="ctr"/>
        <c:lblOffset val="100"/>
        <c:noMultiLvlLbl val="0"/>
      </c:catAx>
      <c:valAx>
        <c:axId val="7538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81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Forage Crop Seed Exports to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'Exports-to-CA-by-crop'!$A$23</c:f>
              <c:strCache>
                <c:ptCount val="1"/>
                <c:pt idx="0">
                  <c:v>ALFALFA SD, CRT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'Exports-to-CA-by-crop'!$E$23:$H$23</c:f>
              <c:numCache>
                <c:formatCode>General</c:formatCode>
                <c:ptCount val="4"/>
                <c:pt idx="0">
                  <c:v>3194.25</c:v>
                </c:pt>
                <c:pt idx="1">
                  <c:v>608</c:v>
                </c:pt>
                <c:pt idx="2">
                  <c:v>164.5</c:v>
                </c:pt>
                <c:pt idx="3">
                  <c:v>1076.5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8C-42F5-A1AE-D4F021EFD5AD}"/>
            </c:ext>
          </c:extLst>
        </c:ser>
        <c:ser>
          <c:idx val="1"/>
          <c:order val="1"/>
          <c:tx>
            <c:strRef>
              <c:f>'Exports-to-CA-by-crop'!$A$24</c:f>
              <c:strCache>
                <c:ptCount val="1"/>
                <c:pt idx="0">
                  <c:v>CLOVER SD,WHT/LD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'Exports-to-CA-by-crop'!$E$24:$H$24</c:f>
              <c:numCache>
                <c:formatCode>General</c:formatCode>
                <c:ptCount val="4"/>
                <c:pt idx="0">
                  <c:v>358</c:v>
                </c:pt>
                <c:pt idx="1">
                  <c:v>243.75</c:v>
                </c:pt>
                <c:pt idx="2">
                  <c:v>119</c:v>
                </c:pt>
                <c:pt idx="3">
                  <c:v>227.75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8C-42F5-A1AE-D4F021EFD5AD}"/>
            </c:ext>
          </c:extLst>
        </c:ser>
        <c:ser>
          <c:idx val="2"/>
          <c:order val="2"/>
          <c:tx>
            <c:strRef>
              <c:f>'Exports-to-CA-by-crop'!$A$25</c:f>
              <c:strCache>
                <c:ptCount val="1"/>
                <c:pt idx="0">
                  <c:v>CLOVERSD, OTHRED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'Exports-to-CA-by-crop'!$E$25:$H$25</c:f>
              <c:numCache>
                <c:formatCode>General</c:formatCode>
                <c:ptCount val="4"/>
                <c:pt idx="0">
                  <c:v>1937.375</c:v>
                </c:pt>
                <c:pt idx="1">
                  <c:v>418.25</c:v>
                </c:pt>
                <c:pt idx="2">
                  <c:v>138.125</c:v>
                </c:pt>
                <c:pt idx="3">
                  <c:v>642.375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8C-42F5-A1AE-D4F021EFD5AD}"/>
            </c:ext>
          </c:extLst>
        </c:ser>
        <c:ser>
          <c:idx val="3"/>
          <c:order val="3"/>
          <c:tx>
            <c:strRef>
              <c:f>'Exports-to-CA-by-crop'!$A$26</c:f>
              <c:strCache>
                <c:ptCount val="1"/>
                <c:pt idx="0">
                  <c:v>CLOVER SD, 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'Exports-to-CA-by-crop'!$E$26:$H$26</c:f>
              <c:numCache>
                <c:formatCode>General</c:formatCode>
                <c:ptCount val="4"/>
                <c:pt idx="0">
                  <c:v>374.5</c:v>
                </c:pt>
                <c:pt idx="1">
                  <c:v>281.875</c:v>
                </c:pt>
                <c:pt idx="2">
                  <c:v>134.125</c:v>
                </c:pt>
                <c:pt idx="3">
                  <c:v>150.875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8C-42F5-A1AE-D4F021EFD5AD}"/>
            </c:ext>
          </c:extLst>
        </c:ser>
        <c:ser>
          <c:idx val="4"/>
          <c:order val="4"/>
          <c:tx>
            <c:strRef>
              <c:f>'Exports-to-CA-by-crop'!$A$27</c:f>
              <c:strCache>
                <c:ptCount val="1"/>
                <c:pt idx="0">
                  <c:v>FORAGE SEEDS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'Exports-to-CA-by-crop'!$E$27:$H$27</c:f>
              <c:numCache>
                <c:formatCode>General</c:formatCode>
                <c:ptCount val="4"/>
                <c:pt idx="0">
                  <c:v>5422.625</c:v>
                </c:pt>
                <c:pt idx="1">
                  <c:v>4534.25</c:v>
                </c:pt>
                <c:pt idx="2">
                  <c:v>1201.625</c:v>
                </c:pt>
                <c:pt idx="3">
                  <c:v>1574.875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D8C-42F5-A1AE-D4F021EFD5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0879696"/>
        <c:axId val="800880656"/>
      </c:lineChart>
      <c:catAx>
        <c:axId val="80087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880656"/>
        <c:crosses val="autoZero"/>
        <c:auto val="1"/>
        <c:lblAlgn val="ctr"/>
        <c:lblOffset val="100"/>
        <c:noMultiLvlLbl val="0"/>
      </c:catAx>
      <c:valAx>
        <c:axId val="800880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0879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Forage Crop Seed Imports from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'Imports-from-CA-by-crop'!$A$24</c:f>
              <c:strCache>
                <c:ptCount val="1"/>
                <c:pt idx="0">
                  <c:v>ALFALFA SD,CRT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'Imports-from-CA-by-crop'!$E$24:$H$24</c:f>
              <c:numCache>
                <c:formatCode>General</c:formatCode>
                <c:ptCount val="4"/>
                <c:pt idx="0">
                  <c:v>4611</c:v>
                </c:pt>
                <c:pt idx="1">
                  <c:v>3026.5</c:v>
                </c:pt>
                <c:pt idx="2">
                  <c:v>1524.375</c:v>
                </c:pt>
                <c:pt idx="3">
                  <c:v>4596.5714285714284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DCA-4474-961D-DAD5ADB9BF5D}"/>
            </c:ext>
          </c:extLst>
        </c:ser>
        <c:ser>
          <c:idx val="1"/>
          <c:order val="1"/>
          <c:tx>
            <c:strRef>
              <c:f>'Imports-from-CA-by-crop'!$A$25</c:f>
              <c:strCache>
                <c:ptCount val="1"/>
                <c:pt idx="0">
                  <c:v>ALFALFA SD,UNCRT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'Imports-from-CA-by-crop'!$E$25:$H$25</c:f>
              <c:numCache>
                <c:formatCode>General</c:formatCode>
                <c:ptCount val="4"/>
                <c:pt idx="0">
                  <c:v>7984.875</c:v>
                </c:pt>
                <c:pt idx="1">
                  <c:v>2988.875</c:v>
                </c:pt>
                <c:pt idx="2">
                  <c:v>1961</c:v>
                </c:pt>
                <c:pt idx="3">
                  <c:v>3336.2857142857142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CA-4474-961D-DAD5ADB9BF5D}"/>
            </c:ext>
          </c:extLst>
        </c:ser>
        <c:ser>
          <c:idx val="2"/>
          <c:order val="2"/>
          <c:tx>
            <c:strRef>
              <c:f>'Imports-from-CA-by-crop'!$A$26</c:f>
              <c:strCache>
                <c:ptCount val="1"/>
                <c:pt idx="0">
                  <c:v>CLOVER SD,WHT/LD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'Imports-from-CA-by-crop'!$E$26:$H$26</c:f>
              <c:numCache>
                <c:formatCode>General</c:formatCode>
                <c:ptCount val="4"/>
                <c:pt idx="0">
                  <c:v>90</c:v>
                </c:pt>
                <c:pt idx="1">
                  <c:v>34.125</c:v>
                </c:pt>
                <c:pt idx="2">
                  <c:v>42.25</c:v>
                </c:pt>
                <c:pt idx="3">
                  <c:v>39.571428571428569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DCA-4474-961D-DAD5ADB9BF5D}"/>
            </c:ext>
          </c:extLst>
        </c:ser>
        <c:ser>
          <c:idx val="3"/>
          <c:order val="3"/>
          <c:tx>
            <c:strRef>
              <c:f>'Imports-from-CA-by-crop'!$A$27</c:f>
              <c:strCache>
                <c:ptCount val="1"/>
                <c:pt idx="0">
                  <c:v>CLOVER SD,ALSIKE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'Imports-from-CA-by-crop'!$E$27:$H$27</c:f>
              <c:numCache>
                <c:formatCode>General</c:formatCode>
                <c:ptCount val="4"/>
                <c:pt idx="0">
                  <c:v>555.625</c:v>
                </c:pt>
                <c:pt idx="1">
                  <c:v>149.625</c:v>
                </c:pt>
                <c:pt idx="2">
                  <c:v>151.5</c:v>
                </c:pt>
                <c:pt idx="3">
                  <c:v>201.28571428571428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DCA-4474-961D-DAD5ADB9BF5D}"/>
            </c:ext>
          </c:extLst>
        </c:ser>
        <c:ser>
          <c:idx val="4"/>
          <c:order val="4"/>
          <c:tx>
            <c:strRef>
              <c:f>'Imports-from-CA-by-crop'!$A$28</c:f>
              <c:strCache>
                <c:ptCount val="1"/>
                <c:pt idx="0">
                  <c:v>CLOVER SD,CRIM.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'Imports-from-CA-by-crop'!$E$28:$H$28</c:f>
              <c:numCache>
                <c:formatCode>General</c:formatCode>
                <c:ptCount val="4"/>
                <c:pt idx="0">
                  <c:v>13.714285714285714</c:v>
                </c:pt>
                <c:pt idx="1">
                  <c:v>4.4285714285714288</c:v>
                </c:pt>
                <c:pt idx="2">
                  <c:v>7.1428571428571432</c:v>
                </c:pt>
                <c:pt idx="3">
                  <c:v>4.2857142857142856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DCA-4474-961D-DAD5ADB9BF5D}"/>
            </c:ext>
          </c:extLst>
        </c:ser>
        <c:ser>
          <c:idx val="5"/>
          <c:order val="5"/>
          <c:tx>
            <c:strRef>
              <c:f>'Imports-from-CA-by-crop'!$A$29</c:f>
              <c:strCache>
                <c:ptCount val="1"/>
                <c:pt idx="0">
                  <c:v>CLOVRSD,RD,DBLCT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'Imports-from-CA-by-crop'!$E$29:$H$29</c:f>
              <c:numCache>
                <c:formatCode>General</c:formatCode>
                <c:ptCount val="4"/>
                <c:pt idx="0">
                  <c:v>301.5</c:v>
                </c:pt>
                <c:pt idx="1">
                  <c:v>66.5</c:v>
                </c:pt>
                <c:pt idx="2">
                  <c:v>28.625</c:v>
                </c:pt>
                <c:pt idx="3">
                  <c:v>166.71428571428572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DCA-4474-961D-DAD5ADB9BF5D}"/>
            </c:ext>
          </c:extLst>
        </c:ser>
        <c:ser>
          <c:idx val="6"/>
          <c:order val="6"/>
          <c:tx>
            <c:strRef>
              <c:f>'Imports-from-CA-by-crop'!$A$30</c:f>
              <c:strCache>
                <c:ptCount val="1"/>
                <c:pt idx="0">
                  <c:v>CLOVRSD,RD, OTH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'Imports-from-CA-by-crop'!$E$30:$H$30</c:f>
              <c:numCache>
                <c:formatCode>General</c:formatCode>
                <c:ptCount val="4"/>
                <c:pt idx="0">
                  <c:v>666.375</c:v>
                </c:pt>
                <c:pt idx="1">
                  <c:v>197.125</c:v>
                </c:pt>
                <c:pt idx="2">
                  <c:v>108.125</c:v>
                </c:pt>
                <c:pt idx="3">
                  <c:v>258.14285714285717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DCA-4474-961D-DAD5ADB9BF5D}"/>
            </c:ext>
          </c:extLst>
        </c:ser>
        <c:ser>
          <c:idx val="7"/>
          <c:order val="7"/>
          <c:tx>
            <c:strRef>
              <c:f>'Imports-from-CA-by-crop'!$A$31</c:f>
              <c:strCache>
                <c:ptCount val="1"/>
                <c:pt idx="0">
                  <c:v>CLOVER SD, SWEET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'Imports-from-CA-by-crop'!$E$31:$H$31</c:f>
              <c:numCache>
                <c:formatCode>General</c:formatCode>
                <c:ptCount val="4"/>
                <c:pt idx="0">
                  <c:v>349</c:v>
                </c:pt>
                <c:pt idx="1">
                  <c:v>154.75</c:v>
                </c:pt>
                <c:pt idx="2">
                  <c:v>83.75</c:v>
                </c:pt>
                <c:pt idx="3">
                  <c:v>170.57142857142858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DCA-4474-961D-DAD5ADB9BF5D}"/>
            </c:ext>
          </c:extLst>
        </c:ser>
        <c:ser>
          <c:idx val="8"/>
          <c:order val="8"/>
          <c:tx>
            <c:strRef>
              <c:f>'Imports-from-CA-by-crop'!$A$32</c:f>
              <c:strCache>
                <c:ptCount val="1"/>
                <c:pt idx="0">
                  <c:v>CLOVER SD, OTHER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'Imports-from-CA-by-crop'!$E$32:$H$32</c:f>
              <c:numCache>
                <c:formatCode>General</c:formatCode>
                <c:ptCount val="4"/>
                <c:pt idx="0">
                  <c:v>43.75</c:v>
                </c:pt>
                <c:pt idx="1">
                  <c:v>22.375</c:v>
                </c:pt>
                <c:pt idx="2">
                  <c:v>2.625</c:v>
                </c:pt>
                <c:pt idx="3">
                  <c:v>7.5714285714285712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DCA-4474-961D-DAD5ADB9BF5D}"/>
            </c:ext>
          </c:extLst>
        </c:ser>
        <c:ser>
          <c:idx val="9"/>
          <c:order val="9"/>
          <c:tx>
            <c:strRef>
              <c:f>'Imports-from-CA-by-crop'!$A$33</c:f>
              <c:strCache>
                <c:ptCount val="1"/>
                <c:pt idx="0">
                  <c:v>FORAGE SD, OTHER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'Imports-from-CA-by-crop'!$E$33:$H$33</c:f>
              <c:numCache>
                <c:formatCode>General</c:formatCode>
                <c:ptCount val="4"/>
                <c:pt idx="0">
                  <c:v>593.125</c:v>
                </c:pt>
                <c:pt idx="1">
                  <c:v>413.125</c:v>
                </c:pt>
                <c:pt idx="2">
                  <c:v>108.125</c:v>
                </c:pt>
                <c:pt idx="3">
                  <c:v>335.71428571428572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DCA-4474-961D-DAD5ADB9B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8424032"/>
        <c:axId val="708424512"/>
      </c:lineChart>
      <c:catAx>
        <c:axId val="70842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424512"/>
        <c:crosses val="autoZero"/>
        <c:auto val="1"/>
        <c:lblAlgn val="ctr"/>
        <c:lblOffset val="100"/>
        <c:noMultiLvlLbl val="0"/>
      </c:catAx>
      <c:valAx>
        <c:axId val="70842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8424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Imports of Other Seeds from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'Imports-from-CA-by-crop'!$A$68</c:f>
              <c:strCache>
                <c:ptCount val="1"/>
                <c:pt idx="0">
                  <c:v>PETUNIA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'Imports-from-CA-by-crop'!$E$68:$H$68</c:f>
              <c:numCache>
                <c:formatCode>General</c:formatCode>
                <c:ptCount val="4"/>
                <c:pt idx="0">
                  <c:v>0</c:v>
                </c:pt>
                <c:pt idx="1">
                  <c:v>7.5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360-4FEC-B0CC-0040C0C723E8}"/>
            </c:ext>
          </c:extLst>
        </c:ser>
        <c:ser>
          <c:idx val="1"/>
          <c:order val="1"/>
          <c:tx>
            <c:strRef>
              <c:f>'Imports-from-CA-by-crop'!$A$69</c:f>
              <c:strCache>
                <c:ptCount val="1"/>
                <c:pt idx="0">
                  <c:v>FLOWER SD, OTHER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'Imports-from-CA-by-crop'!$E$69:$H$69</c:f>
              <c:numCache>
                <c:formatCode>General</c:formatCode>
                <c:ptCount val="4"/>
                <c:pt idx="0">
                  <c:v>7</c:v>
                </c:pt>
                <c:pt idx="1">
                  <c:v>6.7142857142857144</c:v>
                </c:pt>
                <c:pt idx="2">
                  <c:v>15</c:v>
                </c:pt>
                <c:pt idx="3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60-4FEC-B0CC-0040C0C723E8}"/>
            </c:ext>
          </c:extLst>
        </c:ser>
        <c:ser>
          <c:idx val="2"/>
          <c:order val="2"/>
          <c:tx>
            <c:strRef>
              <c:f>'Imports-from-CA-by-crop'!$A$70</c:f>
              <c:strCache>
                <c:ptCount val="1"/>
                <c:pt idx="0">
                  <c:v>TREE &amp; SHRUB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'Imports-from-CA-by-crop'!$E$70:$H$70</c:f>
              <c:numCache>
                <c:formatCode>General</c:formatCode>
                <c:ptCount val="4"/>
                <c:pt idx="0">
                  <c:v>113.625</c:v>
                </c:pt>
                <c:pt idx="1">
                  <c:v>32.125</c:v>
                </c:pt>
                <c:pt idx="2">
                  <c:v>10</c:v>
                </c:pt>
                <c:pt idx="3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60-4FEC-B0CC-0040C0C723E8}"/>
            </c:ext>
          </c:extLst>
        </c:ser>
        <c:ser>
          <c:idx val="3"/>
          <c:order val="3"/>
          <c:tx>
            <c:strRef>
              <c:f>'Imports-from-CA-by-crop'!$A$71</c:f>
              <c:strCache>
                <c:ptCount val="1"/>
                <c:pt idx="0">
                  <c:v>TOBACCO SEED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'Imports-from-CA-by-crop'!$E$71:$H$71</c:f>
              <c:numCache>
                <c:formatCode>General</c:formatCode>
                <c:ptCount val="4"/>
                <c:pt idx="0">
                  <c:v>4.666666666666667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360-4FEC-B0CC-0040C0C723E8}"/>
            </c:ext>
          </c:extLst>
        </c:ser>
        <c:ser>
          <c:idx val="4"/>
          <c:order val="4"/>
          <c:tx>
            <c:strRef>
              <c:f>'Imports-from-CA-by-crop'!$A$72</c:f>
              <c:strCache>
                <c:ptCount val="1"/>
                <c:pt idx="0">
                  <c:v>OTHER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'Imports-from-CA-by-crop'!$E$72:$H$72</c:f>
              <c:numCache>
                <c:formatCode>General</c:formatCode>
                <c:ptCount val="4"/>
                <c:pt idx="0">
                  <c:v>53</c:v>
                </c:pt>
                <c:pt idx="1">
                  <c:v>27.25</c:v>
                </c:pt>
                <c:pt idx="2">
                  <c:v>63.75</c:v>
                </c:pt>
                <c:pt idx="3">
                  <c:v>38.285714285714285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360-4FEC-B0CC-0040C0C723E8}"/>
            </c:ext>
          </c:extLst>
        </c:ser>
        <c:ser>
          <c:idx val="5"/>
          <c:order val="5"/>
          <c:tx>
            <c:strRef>
              <c:f>'Imports-from-CA-by-crop'!$A$73</c:f>
              <c:strCache>
                <c:ptCount val="1"/>
                <c:pt idx="0">
                  <c:v>BEET 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'Imports-from-CA-by-crop'!$E$73:$H$73</c:f>
              <c:numCache>
                <c:formatCode>General</c:formatCode>
                <c:ptCount val="4"/>
                <c:pt idx="0">
                  <c:v>7.6</c:v>
                </c:pt>
                <c:pt idx="1">
                  <c:v>9.4</c:v>
                </c:pt>
                <c:pt idx="2">
                  <c:v>44.8</c:v>
                </c:pt>
                <c:pt idx="3">
                  <c:v>6.25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360-4FEC-B0CC-0040C0C723E8}"/>
            </c:ext>
          </c:extLst>
        </c:ser>
        <c:ser>
          <c:idx val="6"/>
          <c:order val="6"/>
          <c:tx>
            <c:strRef>
              <c:f>'Imports-from-CA-by-crop'!$A$74</c:f>
              <c:strCache>
                <c:ptCount val="1"/>
                <c:pt idx="0">
                  <c:v>SUGAR BEET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'Imports-from-CA-by-crop'!$E$74:$H$74</c:f>
              <c:numCache>
                <c:formatCode>General</c:formatCode>
                <c:ptCount val="4"/>
                <c:pt idx="0">
                  <c:v>2</c:v>
                </c:pt>
                <c:pt idx="1">
                  <c:v>4.666666666666667</c:v>
                </c:pt>
                <c:pt idx="2">
                  <c:v>2.6666666666666665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360-4FEC-B0CC-0040C0C72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96769328"/>
        <c:axId val="1496769808"/>
      </c:lineChart>
      <c:catAx>
        <c:axId val="149676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769808"/>
        <c:crosses val="autoZero"/>
        <c:auto val="1"/>
        <c:lblAlgn val="ctr"/>
        <c:lblOffset val="100"/>
        <c:noMultiLvlLbl val="0"/>
      </c:catAx>
      <c:valAx>
        <c:axId val="149676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676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Exports of Other Seeds to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'Exports-to-CA-by-crop'!$A$52</c:f>
              <c:strCache>
                <c:ptCount val="1"/>
                <c:pt idx="0">
                  <c:v>FLOWER SD, OTHER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'Exports-to-CA-by-crop'!$E$52:$H$52</c:f>
              <c:numCache>
                <c:formatCode>General</c:formatCode>
                <c:ptCount val="4"/>
                <c:pt idx="0">
                  <c:v>3269.25</c:v>
                </c:pt>
                <c:pt idx="1">
                  <c:v>1431.25</c:v>
                </c:pt>
                <c:pt idx="2">
                  <c:v>1303.125</c:v>
                </c:pt>
                <c:pt idx="3">
                  <c:v>4295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D7-496D-BF7F-E910F5FD2595}"/>
            </c:ext>
          </c:extLst>
        </c:ser>
        <c:ser>
          <c:idx val="1"/>
          <c:order val="1"/>
          <c:tx>
            <c:strRef>
              <c:f>'Exports-to-CA-by-crop'!$A$53</c:f>
              <c:strCache>
                <c:ptCount val="1"/>
                <c:pt idx="0">
                  <c:v>SUGAR BEET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'Exports-to-CA-by-crop'!$E$53:$H$53</c:f>
              <c:numCache>
                <c:formatCode>General</c:formatCode>
                <c:ptCount val="4"/>
                <c:pt idx="0">
                  <c:v>7736.5</c:v>
                </c:pt>
                <c:pt idx="1">
                  <c:v>302.25</c:v>
                </c:pt>
                <c:pt idx="2">
                  <c:v>4.375</c:v>
                </c:pt>
                <c:pt idx="3">
                  <c:v>47.375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D7-496D-BF7F-E910F5FD2595}"/>
            </c:ext>
          </c:extLst>
        </c:ser>
        <c:ser>
          <c:idx val="2"/>
          <c:order val="2"/>
          <c:tx>
            <c:strRef>
              <c:f>'Exports-to-CA-by-crop'!$A$54</c:f>
              <c:strCache>
                <c:ptCount val="1"/>
                <c:pt idx="0">
                  <c:v>POTATO,SD,FR/CH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'Exports-to-CA-by-crop'!$E$54:$H$54</c:f>
              <c:numCache>
                <c:formatCode>General</c:formatCode>
                <c:ptCount val="4"/>
                <c:pt idx="0">
                  <c:v>862</c:v>
                </c:pt>
                <c:pt idx="1">
                  <c:v>6693.625</c:v>
                </c:pt>
                <c:pt idx="2">
                  <c:v>6</c:v>
                </c:pt>
                <c:pt idx="3">
                  <c:v>375.625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DD7-496D-BF7F-E910F5FD2595}"/>
            </c:ext>
          </c:extLst>
        </c:ser>
        <c:ser>
          <c:idx val="3"/>
          <c:order val="3"/>
          <c:tx>
            <c:strRef>
              <c:f>'Exports-to-CA-by-crop'!$A$55</c:f>
              <c:strCache>
                <c:ptCount val="1"/>
                <c:pt idx="0">
                  <c:v>TREE &amp; SHRUB SD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'Exports-to-CA-by-crop'!$E$55:$H$55</c:f>
              <c:numCache>
                <c:formatCode>General</c:formatCode>
                <c:ptCount val="4"/>
                <c:pt idx="0">
                  <c:v>163.5</c:v>
                </c:pt>
                <c:pt idx="1">
                  <c:v>64.125</c:v>
                </c:pt>
                <c:pt idx="2">
                  <c:v>19</c:v>
                </c:pt>
                <c:pt idx="3">
                  <c:v>349.5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DD7-496D-BF7F-E910F5FD2595}"/>
            </c:ext>
          </c:extLst>
        </c:ser>
        <c:ser>
          <c:idx val="4"/>
          <c:order val="4"/>
          <c:tx>
            <c:strRef>
              <c:f>'Exports-to-CA-by-crop'!$A$56</c:f>
              <c:strCache>
                <c:ptCount val="1"/>
                <c:pt idx="0">
                  <c:v>TOBACCO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'Exports-to-CA-by-crop'!$E$56:$H$56</c:f>
              <c:numCache>
                <c:formatCode>General</c:formatCode>
                <c:ptCount val="4"/>
                <c:pt idx="0">
                  <c:v>20.25</c:v>
                </c:pt>
                <c:pt idx="1">
                  <c:v>0</c:v>
                </c:pt>
                <c:pt idx="2">
                  <c:v>0</c:v>
                </c:pt>
                <c:pt idx="3">
                  <c:v>0.875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DD7-496D-BF7F-E910F5FD2595}"/>
            </c:ext>
          </c:extLst>
        </c:ser>
        <c:ser>
          <c:idx val="5"/>
          <c:order val="5"/>
          <c:tx>
            <c:strRef>
              <c:f>'Exports-to-CA-by-crop'!$A$57</c:f>
              <c:strCache>
                <c:ptCount val="1"/>
                <c:pt idx="0">
                  <c:v>OTHER SEED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'Exports-to-CA-by-crop'!$E$57:$H$57</c:f>
              <c:numCache>
                <c:formatCode>General</c:formatCode>
                <c:ptCount val="4"/>
                <c:pt idx="0">
                  <c:v>713.125</c:v>
                </c:pt>
                <c:pt idx="1">
                  <c:v>432.5</c:v>
                </c:pt>
                <c:pt idx="2">
                  <c:v>140.5</c:v>
                </c:pt>
                <c:pt idx="3">
                  <c:v>252.625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DD7-496D-BF7F-E910F5FD25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1824832"/>
        <c:axId val="1011823872"/>
      </c:lineChart>
      <c:catAx>
        <c:axId val="101182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1823872"/>
        <c:crosses val="autoZero"/>
        <c:auto val="1"/>
        <c:lblAlgn val="ctr"/>
        <c:lblOffset val="100"/>
        <c:noMultiLvlLbl val="0"/>
      </c:catAx>
      <c:valAx>
        <c:axId val="101182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182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Exports of all planting seeds to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'All-Exports-by-country'!$E$22</c:f>
              <c:strCache>
                <c:ptCount val="1"/>
                <c:pt idx="0">
                  <c:v>2017-2017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'All-Exports-by-country'!$F$22:$I$22</c:f>
              <c:numCache>
                <c:formatCode>#,##0</c:formatCode>
                <c:ptCount val="4"/>
                <c:pt idx="0">
                  <c:v>174096</c:v>
                </c:pt>
                <c:pt idx="1">
                  <c:v>81526</c:v>
                </c:pt>
                <c:pt idx="2">
                  <c:v>21905</c:v>
                </c:pt>
                <c:pt idx="3">
                  <c:v>65967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01-4931-B589-2F182EC32FF1}"/>
            </c:ext>
          </c:extLst>
        </c:ser>
        <c:ser>
          <c:idx val="1"/>
          <c:order val="1"/>
          <c:tx>
            <c:strRef>
              <c:f>'All-Exports-by-country'!$E$23</c:f>
              <c:strCache>
                <c:ptCount val="1"/>
                <c:pt idx="0">
                  <c:v>2018-2018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'All-Exports-by-country'!$F$23:$I$23</c:f>
              <c:numCache>
                <c:formatCode>#,##0</c:formatCode>
                <c:ptCount val="4"/>
                <c:pt idx="0">
                  <c:v>183029</c:v>
                </c:pt>
                <c:pt idx="1">
                  <c:v>67213</c:v>
                </c:pt>
                <c:pt idx="2">
                  <c:v>35878</c:v>
                </c:pt>
                <c:pt idx="3">
                  <c:v>103291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B01-4931-B589-2F182EC32FF1}"/>
            </c:ext>
          </c:extLst>
        </c:ser>
        <c:ser>
          <c:idx val="2"/>
          <c:order val="2"/>
          <c:tx>
            <c:strRef>
              <c:f>'All-Exports-by-country'!$E$24</c:f>
              <c:strCache>
                <c:ptCount val="1"/>
                <c:pt idx="0">
                  <c:v>2019-2019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'All-Exports-by-country'!$F$24:$I$24</c:f>
              <c:numCache>
                <c:formatCode>#,##0</c:formatCode>
                <c:ptCount val="4"/>
                <c:pt idx="0">
                  <c:v>162057</c:v>
                </c:pt>
                <c:pt idx="1">
                  <c:v>87433</c:v>
                </c:pt>
                <c:pt idx="2">
                  <c:v>22131</c:v>
                </c:pt>
                <c:pt idx="3">
                  <c:v>79792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01-4931-B589-2F182EC32FF1}"/>
            </c:ext>
          </c:extLst>
        </c:ser>
        <c:ser>
          <c:idx val="3"/>
          <c:order val="3"/>
          <c:tx>
            <c:strRef>
              <c:f>'All-Exports-by-country'!$E$25</c:f>
              <c:strCache>
                <c:ptCount val="1"/>
                <c:pt idx="0">
                  <c:v>2020-2020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'All-Exports-by-country'!$F$25:$I$25</c:f>
              <c:numCache>
                <c:formatCode>#,##0</c:formatCode>
                <c:ptCount val="4"/>
                <c:pt idx="0">
                  <c:v>176344</c:v>
                </c:pt>
                <c:pt idx="1">
                  <c:v>67380</c:v>
                </c:pt>
                <c:pt idx="2">
                  <c:v>22616</c:v>
                </c:pt>
                <c:pt idx="3">
                  <c:v>92586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B01-4931-B589-2F182EC32FF1}"/>
            </c:ext>
          </c:extLst>
        </c:ser>
        <c:ser>
          <c:idx val="4"/>
          <c:order val="4"/>
          <c:tx>
            <c:strRef>
              <c:f>'All-Exports-by-country'!$E$26</c:f>
              <c:strCache>
                <c:ptCount val="1"/>
                <c:pt idx="0">
                  <c:v>2021-2021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'All-Exports-by-country'!$F$26:$I$26</c:f>
              <c:numCache>
                <c:formatCode>#,##0</c:formatCode>
                <c:ptCount val="4"/>
                <c:pt idx="0">
                  <c:v>166761</c:v>
                </c:pt>
                <c:pt idx="1">
                  <c:v>80359</c:v>
                </c:pt>
                <c:pt idx="2">
                  <c:v>25099</c:v>
                </c:pt>
                <c:pt idx="3">
                  <c:v>80424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B01-4931-B589-2F182EC32FF1}"/>
            </c:ext>
          </c:extLst>
        </c:ser>
        <c:ser>
          <c:idx val="5"/>
          <c:order val="5"/>
          <c:tx>
            <c:strRef>
              <c:f>'All-Exports-by-country'!$E$27</c:f>
              <c:strCache>
                <c:ptCount val="1"/>
                <c:pt idx="0">
                  <c:v>2022-2022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'All-Exports-by-country'!$F$27:$I$27</c:f>
              <c:numCache>
                <c:formatCode>#,##0</c:formatCode>
                <c:ptCount val="4"/>
                <c:pt idx="0">
                  <c:v>161613</c:v>
                </c:pt>
                <c:pt idx="1">
                  <c:v>100918</c:v>
                </c:pt>
                <c:pt idx="2">
                  <c:v>19392</c:v>
                </c:pt>
                <c:pt idx="3">
                  <c:v>72202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B01-4931-B589-2F182EC32FF1}"/>
            </c:ext>
          </c:extLst>
        </c:ser>
        <c:ser>
          <c:idx val="6"/>
          <c:order val="6"/>
          <c:tx>
            <c:strRef>
              <c:f>'All-Exports-by-country'!$E$28</c:f>
              <c:strCache>
                <c:ptCount val="1"/>
                <c:pt idx="0">
                  <c:v>2023-2023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'All-Exports-by-country'!$F$28:$I$28</c:f>
              <c:numCache>
                <c:formatCode>#,##0</c:formatCode>
                <c:ptCount val="4"/>
                <c:pt idx="0">
                  <c:v>193063</c:v>
                </c:pt>
                <c:pt idx="1">
                  <c:v>78678</c:v>
                </c:pt>
                <c:pt idx="2">
                  <c:v>18850</c:v>
                </c:pt>
                <c:pt idx="3">
                  <c:v>80963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B01-4931-B589-2F182EC32FF1}"/>
            </c:ext>
          </c:extLst>
        </c:ser>
        <c:ser>
          <c:idx val="7"/>
          <c:order val="7"/>
          <c:tx>
            <c:strRef>
              <c:f>'All-Exports-by-country'!$E$29</c:f>
              <c:strCache>
                <c:ptCount val="1"/>
                <c:pt idx="0">
                  <c:v>2024-2024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'All-Exports-by-country'!$F$29:$I$29</c:f>
              <c:numCache>
                <c:formatCode>#,##0</c:formatCode>
                <c:ptCount val="4"/>
                <c:pt idx="0">
                  <c:v>183506</c:v>
                </c:pt>
                <c:pt idx="1">
                  <c:v>78020</c:v>
                </c:pt>
                <c:pt idx="2">
                  <c:v>17944</c:v>
                </c:pt>
                <c:pt idx="3">
                  <c:v>21994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2B01-4931-B589-2F182EC32F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792063"/>
        <c:axId val="28793983"/>
      </c:lineChart>
      <c:catAx>
        <c:axId val="28792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3983"/>
        <c:crosses val="autoZero"/>
        <c:auto val="1"/>
        <c:lblAlgn val="ctr"/>
        <c:lblOffset val="100"/>
        <c:noMultiLvlLbl val="0"/>
      </c:catAx>
      <c:valAx>
        <c:axId val="287939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792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Field Crop Seed Imports from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'Imports-from-CA-by-crop'!$A$14</c:f>
              <c:strCache>
                <c:ptCount val="1"/>
                <c:pt idx="0">
                  <c:v>WHEAT SD, DURUM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'Imports-from-CA-by-crop'!$E$14:$H$14</c:f>
              <c:numCache>
                <c:formatCode>General</c:formatCode>
                <c:ptCount val="4"/>
                <c:pt idx="0">
                  <c:v>83.875</c:v>
                </c:pt>
                <c:pt idx="1">
                  <c:v>171.875</c:v>
                </c:pt>
                <c:pt idx="2">
                  <c:v>3.625</c:v>
                </c:pt>
                <c:pt idx="3">
                  <c:v>16.857142857142858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B3-4D81-8699-02001F97C80E}"/>
            </c:ext>
          </c:extLst>
        </c:ser>
        <c:ser>
          <c:idx val="1"/>
          <c:order val="1"/>
          <c:tx>
            <c:strRef>
              <c:f>'Imports-from-CA-by-crop'!$A$15</c:f>
              <c:strCache>
                <c:ptCount val="1"/>
                <c:pt idx="0">
                  <c:v>WHT SD,EX DURUM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'Imports-from-CA-by-crop'!$E$15:$H$15</c:f>
              <c:numCache>
                <c:formatCode>General</c:formatCode>
                <c:ptCount val="4"/>
                <c:pt idx="0">
                  <c:v>139.375</c:v>
                </c:pt>
                <c:pt idx="1">
                  <c:v>177.75</c:v>
                </c:pt>
                <c:pt idx="2">
                  <c:v>632.75</c:v>
                </c:pt>
                <c:pt idx="3">
                  <c:v>303.85714285714283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B3-4D81-8699-02001F97C80E}"/>
            </c:ext>
          </c:extLst>
        </c:ser>
        <c:ser>
          <c:idx val="2"/>
          <c:order val="2"/>
          <c:tx>
            <c:strRef>
              <c:f>'Imports-from-CA-by-crop'!$A$16</c:f>
              <c:strCache>
                <c:ptCount val="1"/>
                <c:pt idx="0">
                  <c:v>RYE 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'Imports-from-CA-by-crop'!$E$16:$H$16</c:f>
              <c:numCache>
                <c:formatCode>General</c:formatCode>
                <c:ptCount val="4"/>
                <c:pt idx="0">
                  <c:v>458.625</c:v>
                </c:pt>
                <c:pt idx="1">
                  <c:v>1368.125</c:v>
                </c:pt>
                <c:pt idx="2">
                  <c:v>13471.625</c:v>
                </c:pt>
                <c:pt idx="3">
                  <c:v>3760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B3-4D81-8699-02001F97C80E}"/>
            </c:ext>
          </c:extLst>
        </c:ser>
        <c:ser>
          <c:idx val="3"/>
          <c:order val="3"/>
          <c:tx>
            <c:strRef>
              <c:f>'Imports-from-CA-by-crop'!$A$17</c:f>
              <c:strCache>
                <c:ptCount val="1"/>
                <c:pt idx="0">
                  <c:v>BARLEY SEED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'Imports-from-CA-by-crop'!$E$17:$H$17</c:f>
              <c:numCache>
                <c:formatCode>General</c:formatCode>
                <c:ptCount val="4"/>
                <c:pt idx="0">
                  <c:v>998.75</c:v>
                </c:pt>
                <c:pt idx="1">
                  <c:v>830.5</c:v>
                </c:pt>
                <c:pt idx="2">
                  <c:v>46.75</c:v>
                </c:pt>
                <c:pt idx="3">
                  <c:v>74.285714285714292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B3-4D81-8699-02001F97C80E}"/>
            </c:ext>
          </c:extLst>
        </c:ser>
        <c:ser>
          <c:idx val="4"/>
          <c:order val="4"/>
          <c:tx>
            <c:strRef>
              <c:f>'Imports-from-CA-by-crop'!$A$18</c:f>
              <c:strCache>
                <c:ptCount val="1"/>
                <c:pt idx="0">
                  <c:v>OATS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'Imports-from-CA-by-crop'!$E$18:$H$18</c:f>
              <c:numCache>
                <c:formatCode>General</c:formatCode>
                <c:ptCount val="4"/>
                <c:pt idx="0">
                  <c:v>1674.625</c:v>
                </c:pt>
                <c:pt idx="1">
                  <c:v>1740.625</c:v>
                </c:pt>
                <c:pt idx="2">
                  <c:v>1741.75</c:v>
                </c:pt>
                <c:pt idx="3">
                  <c:v>242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9B3-4D81-8699-02001F97C80E}"/>
            </c:ext>
          </c:extLst>
        </c:ser>
        <c:ser>
          <c:idx val="5"/>
          <c:order val="5"/>
          <c:tx>
            <c:strRef>
              <c:f>'Imports-from-CA-by-crop'!$A$19</c:f>
              <c:strCache>
                <c:ptCount val="1"/>
                <c:pt idx="0">
                  <c:v>CORN SD, YELLOW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'Imports-from-CA-by-crop'!$E$19:$H$19</c:f>
              <c:numCache>
                <c:formatCode>General</c:formatCode>
                <c:ptCount val="4"/>
                <c:pt idx="0">
                  <c:v>24937.25</c:v>
                </c:pt>
                <c:pt idx="1">
                  <c:v>6634</c:v>
                </c:pt>
                <c:pt idx="2">
                  <c:v>955.875</c:v>
                </c:pt>
                <c:pt idx="3">
                  <c:v>10865.428571428571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9B3-4D81-8699-02001F97C80E}"/>
            </c:ext>
          </c:extLst>
        </c:ser>
        <c:ser>
          <c:idx val="6"/>
          <c:order val="6"/>
          <c:tx>
            <c:strRef>
              <c:f>'Imports-from-CA-by-crop'!$A$20</c:f>
              <c:strCache>
                <c:ptCount val="1"/>
                <c:pt idx="0">
                  <c:v>CORN SD, OTHER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'Imports-from-CA-by-crop'!$E$20:$H$20</c:f>
              <c:numCache>
                <c:formatCode>General</c:formatCode>
                <c:ptCount val="4"/>
                <c:pt idx="0">
                  <c:v>283.125</c:v>
                </c:pt>
                <c:pt idx="1">
                  <c:v>50.25</c:v>
                </c:pt>
                <c:pt idx="2">
                  <c:v>285.5</c:v>
                </c:pt>
                <c:pt idx="3">
                  <c:v>482.57142857142856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9B3-4D81-8699-02001F97C80E}"/>
            </c:ext>
          </c:extLst>
        </c:ser>
        <c:ser>
          <c:idx val="7"/>
          <c:order val="7"/>
          <c:tx>
            <c:strRef>
              <c:f>'Imports-from-CA-by-crop'!$A$21</c:f>
              <c:strCache>
                <c:ptCount val="1"/>
                <c:pt idx="0">
                  <c:v>SORGHUM SEED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'Imports-from-CA-by-crop'!$E$21:$H$21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9B3-4D81-8699-02001F97C80E}"/>
            </c:ext>
          </c:extLst>
        </c:ser>
        <c:ser>
          <c:idx val="8"/>
          <c:order val="8"/>
          <c:tx>
            <c:strRef>
              <c:f>'Imports-from-CA-by-crop'!$A$22</c:f>
              <c:strCache>
                <c:ptCount val="1"/>
                <c:pt idx="0">
                  <c:v>MILLET SEED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'Imports-from-CA-by-crop'!$E$22:$H$22</c:f>
              <c:numCache>
                <c:formatCode>General</c:formatCode>
                <c:ptCount val="4"/>
                <c:pt idx="0">
                  <c:v>64.375</c:v>
                </c:pt>
                <c:pt idx="1">
                  <c:v>71.125</c:v>
                </c:pt>
                <c:pt idx="2">
                  <c:v>53.5</c:v>
                </c:pt>
                <c:pt idx="3">
                  <c:v>52.285714285714285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9B3-4D81-8699-02001F97C80E}"/>
            </c:ext>
          </c:extLst>
        </c:ser>
        <c:ser>
          <c:idx val="9"/>
          <c:order val="9"/>
          <c:tx>
            <c:strRef>
              <c:f>'Imports-from-CA-by-crop'!$A$23</c:f>
              <c:strCache>
                <c:ptCount val="1"/>
                <c:pt idx="0">
                  <c:v>SOYBEAN SD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'Imports-from-CA-by-crop'!$E$23:$H$23</c:f>
              <c:numCache>
                <c:formatCode>General</c:formatCode>
                <c:ptCount val="4"/>
                <c:pt idx="0">
                  <c:v>1660.625</c:v>
                </c:pt>
                <c:pt idx="1">
                  <c:v>2324.75</c:v>
                </c:pt>
                <c:pt idx="2">
                  <c:v>2438.875</c:v>
                </c:pt>
                <c:pt idx="3">
                  <c:v>1018.5714285714286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9B3-4D81-8699-02001F97C8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7426848"/>
        <c:axId val="757421568"/>
      </c:lineChart>
      <c:catAx>
        <c:axId val="75742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421568"/>
        <c:crosses val="autoZero"/>
        <c:auto val="1"/>
        <c:lblAlgn val="ctr"/>
        <c:lblOffset val="100"/>
        <c:noMultiLvlLbl val="0"/>
      </c:catAx>
      <c:valAx>
        <c:axId val="75742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42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Field Crop Seed Exports to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'Exports-to-CA-by-crop'!$A$11</c:f>
              <c:strCache>
                <c:ptCount val="1"/>
                <c:pt idx="0">
                  <c:v>WHEAT SD, DURUM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'Exports-to-CA-by-crop'!$E$11:$H$11</c:f>
              <c:numCache>
                <c:formatCode>General</c:formatCode>
                <c:ptCount val="4"/>
                <c:pt idx="0">
                  <c:v>1.4285714285714286</c:v>
                </c:pt>
                <c:pt idx="1">
                  <c:v>13.857142857142858</c:v>
                </c:pt>
                <c:pt idx="2">
                  <c:v>1.5714285714285714</c:v>
                </c:pt>
                <c:pt idx="3">
                  <c:v>1.2857142857142858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3F-4E5F-82B9-868DC47A6ABA}"/>
            </c:ext>
          </c:extLst>
        </c:ser>
        <c:ser>
          <c:idx val="1"/>
          <c:order val="1"/>
          <c:tx>
            <c:strRef>
              <c:f>'Exports-to-CA-by-crop'!$A$12</c:f>
              <c:strCache>
                <c:ptCount val="1"/>
                <c:pt idx="0">
                  <c:v>WHT SD,EX DURUM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'Exports-to-CA-by-crop'!$E$12:$H$12</c:f>
              <c:numCache>
                <c:formatCode>General</c:formatCode>
                <c:ptCount val="4"/>
                <c:pt idx="0">
                  <c:v>81.125</c:v>
                </c:pt>
                <c:pt idx="1">
                  <c:v>47.875</c:v>
                </c:pt>
                <c:pt idx="2">
                  <c:v>1113.5</c:v>
                </c:pt>
                <c:pt idx="3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3F-4E5F-82B9-868DC47A6ABA}"/>
            </c:ext>
          </c:extLst>
        </c:ser>
        <c:ser>
          <c:idx val="2"/>
          <c:order val="2"/>
          <c:tx>
            <c:strRef>
              <c:f>'Exports-to-CA-by-crop'!$A$13</c:f>
              <c:strCache>
                <c:ptCount val="1"/>
                <c:pt idx="0">
                  <c:v>RYE 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'Exports-to-CA-by-crop'!$E$13:$H$13</c:f>
              <c:numCache>
                <c:formatCode>General</c:formatCode>
                <c:ptCount val="4"/>
                <c:pt idx="0">
                  <c:v>0</c:v>
                </c:pt>
                <c:pt idx="1">
                  <c:v>0.5</c:v>
                </c:pt>
                <c:pt idx="2">
                  <c:v>176.125</c:v>
                </c:pt>
                <c:pt idx="3">
                  <c:v>6.625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3F-4E5F-82B9-868DC47A6ABA}"/>
            </c:ext>
          </c:extLst>
        </c:ser>
        <c:ser>
          <c:idx val="3"/>
          <c:order val="3"/>
          <c:tx>
            <c:strRef>
              <c:f>'Exports-to-CA-by-crop'!$A$14</c:f>
              <c:strCache>
                <c:ptCount val="1"/>
                <c:pt idx="0">
                  <c:v>BARLEY SEED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'Exports-to-CA-by-crop'!$E$14:$H$14</c:f>
              <c:numCache>
                <c:formatCode>General</c:formatCode>
                <c:ptCount val="4"/>
                <c:pt idx="0">
                  <c:v>47.125</c:v>
                </c:pt>
                <c:pt idx="1">
                  <c:v>31.125</c:v>
                </c:pt>
                <c:pt idx="2">
                  <c:v>4.875</c:v>
                </c:pt>
                <c:pt idx="3">
                  <c:v>3.375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53F-4E5F-82B9-868DC47A6ABA}"/>
            </c:ext>
          </c:extLst>
        </c:ser>
        <c:ser>
          <c:idx val="4"/>
          <c:order val="4"/>
          <c:tx>
            <c:strRef>
              <c:f>'Exports-to-CA-by-crop'!$A$15</c:f>
              <c:strCache>
                <c:ptCount val="1"/>
                <c:pt idx="0">
                  <c:v>OATS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'Exports-to-CA-by-crop'!$E$15:$H$15</c:f>
              <c:numCache>
                <c:formatCode>General</c:formatCode>
                <c:ptCount val="4"/>
                <c:pt idx="0">
                  <c:v>14.125</c:v>
                </c:pt>
                <c:pt idx="1">
                  <c:v>14.875</c:v>
                </c:pt>
                <c:pt idx="2">
                  <c:v>8.625</c:v>
                </c:pt>
                <c:pt idx="3">
                  <c:v>10.375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53F-4E5F-82B9-868DC47A6ABA}"/>
            </c:ext>
          </c:extLst>
        </c:ser>
        <c:ser>
          <c:idx val="5"/>
          <c:order val="5"/>
          <c:tx>
            <c:strRef>
              <c:f>'Exports-to-CA-by-crop'!$A$16</c:f>
              <c:strCache>
                <c:ptCount val="1"/>
                <c:pt idx="0">
                  <c:v>CORN SD, YELLOW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'Exports-to-CA-by-crop'!$E$16:$H$16</c:f>
              <c:numCache>
                <c:formatCode>General</c:formatCode>
                <c:ptCount val="4"/>
                <c:pt idx="0">
                  <c:v>85315.125</c:v>
                </c:pt>
                <c:pt idx="1">
                  <c:v>14078.75</c:v>
                </c:pt>
                <c:pt idx="2">
                  <c:v>1285.5</c:v>
                </c:pt>
                <c:pt idx="3">
                  <c:v>39049.375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53F-4E5F-82B9-868DC47A6ABA}"/>
            </c:ext>
          </c:extLst>
        </c:ser>
        <c:ser>
          <c:idx val="6"/>
          <c:order val="6"/>
          <c:tx>
            <c:strRef>
              <c:f>'Exports-to-CA-by-crop'!$A$17</c:f>
              <c:strCache>
                <c:ptCount val="1"/>
                <c:pt idx="0">
                  <c:v>CORN SD, OTHER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'Exports-to-CA-by-crop'!$E$17:$H$17</c:f>
              <c:numCache>
                <c:formatCode>General</c:formatCode>
                <c:ptCount val="4"/>
                <c:pt idx="0">
                  <c:v>8203.75</c:v>
                </c:pt>
                <c:pt idx="1">
                  <c:v>2382.125</c:v>
                </c:pt>
                <c:pt idx="2">
                  <c:v>60.375</c:v>
                </c:pt>
                <c:pt idx="3">
                  <c:v>1450.25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53F-4E5F-82B9-868DC47A6ABA}"/>
            </c:ext>
          </c:extLst>
        </c:ser>
        <c:ser>
          <c:idx val="7"/>
          <c:order val="7"/>
          <c:tx>
            <c:strRef>
              <c:f>'Exports-to-CA-by-crop'!$A$18</c:f>
              <c:strCache>
                <c:ptCount val="1"/>
                <c:pt idx="0">
                  <c:v>SORGHUM SEED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'Exports-to-CA-by-crop'!$E$18:$H$18</c:f>
              <c:numCache>
                <c:formatCode>General</c:formatCode>
                <c:ptCount val="4"/>
                <c:pt idx="0">
                  <c:v>70.875</c:v>
                </c:pt>
                <c:pt idx="1">
                  <c:v>81.625</c:v>
                </c:pt>
                <c:pt idx="2">
                  <c:v>69.375</c:v>
                </c:pt>
                <c:pt idx="3">
                  <c:v>65.375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53F-4E5F-82B9-868DC47A6ABA}"/>
            </c:ext>
          </c:extLst>
        </c:ser>
        <c:ser>
          <c:idx val="8"/>
          <c:order val="8"/>
          <c:tx>
            <c:strRef>
              <c:f>'Exports-to-CA-by-crop'!$A$19</c:f>
              <c:strCache>
                <c:ptCount val="1"/>
                <c:pt idx="0">
                  <c:v>MILLET SEED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'Exports-to-CA-by-crop'!$E$19:$H$19</c:f>
              <c:numCache>
                <c:formatCode>General</c:formatCode>
                <c:ptCount val="4"/>
                <c:pt idx="0">
                  <c:v>123.25</c:v>
                </c:pt>
                <c:pt idx="1">
                  <c:v>165.5</c:v>
                </c:pt>
                <c:pt idx="2">
                  <c:v>14.125</c:v>
                </c:pt>
                <c:pt idx="3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53F-4E5F-82B9-868DC47A6ABA}"/>
            </c:ext>
          </c:extLst>
        </c:ser>
        <c:ser>
          <c:idx val="9"/>
          <c:order val="9"/>
          <c:tx>
            <c:strRef>
              <c:f>'Exports-to-CA-by-crop'!$A$20</c:f>
              <c:strCache>
                <c:ptCount val="1"/>
                <c:pt idx="0">
                  <c:v>SOYBEAN SEED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'Exports-to-CA-by-crop'!$E$20:$H$20</c:f>
              <c:numCache>
                <c:formatCode>General</c:formatCode>
                <c:ptCount val="4"/>
                <c:pt idx="0">
                  <c:v>7130.75</c:v>
                </c:pt>
                <c:pt idx="1">
                  <c:v>7879.625</c:v>
                </c:pt>
                <c:pt idx="2">
                  <c:v>2805.5</c:v>
                </c:pt>
                <c:pt idx="3">
                  <c:v>4294.125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53F-4E5F-82B9-868DC47A6ABA}"/>
            </c:ext>
          </c:extLst>
        </c:ser>
        <c:ser>
          <c:idx val="10"/>
          <c:order val="10"/>
          <c:tx>
            <c:strRef>
              <c:f>'Exports-to-CA-by-crop'!$A$21</c:f>
              <c:strCache>
                <c:ptCount val="1"/>
                <c:pt idx="0">
                  <c:v>SUNFLWR SD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'Exports-to-CA-by-crop'!$E$21:$H$21</c:f>
              <c:numCache>
                <c:formatCode>General</c:formatCode>
                <c:ptCount val="4"/>
                <c:pt idx="0">
                  <c:v>1481.5</c:v>
                </c:pt>
                <c:pt idx="1">
                  <c:v>1750.375</c:v>
                </c:pt>
                <c:pt idx="2">
                  <c:v>20.625</c:v>
                </c:pt>
                <c:pt idx="3">
                  <c:v>67.25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53F-4E5F-82B9-868DC47A6ABA}"/>
            </c:ext>
          </c:extLst>
        </c:ser>
        <c:ser>
          <c:idx val="11"/>
          <c:order val="11"/>
          <c:tx>
            <c:strRef>
              <c:f>'Exports-to-CA-by-crop'!$A$22</c:f>
              <c:strCache>
                <c:ptCount val="1"/>
                <c:pt idx="0">
                  <c:v>COTTON SD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'Exports-to-CA-by-crop'!$E$22:$H$22</c:f>
              <c:numCache>
                <c:formatCode>General</c:formatCode>
                <c:ptCount val="4"/>
                <c:pt idx="0">
                  <c:v>286.375</c:v>
                </c:pt>
                <c:pt idx="1">
                  <c:v>288.5</c:v>
                </c:pt>
                <c:pt idx="2">
                  <c:v>290.25</c:v>
                </c:pt>
                <c:pt idx="3">
                  <c:v>415.5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53F-4E5F-82B9-868DC47A6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6031184"/>
        <c:axId val="806029264"/>
      </c:lineChart>
      <c:catAx>
        <c:axId val="80603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029264"/>
        <c:crosses val="autoZero"/>
        <c:auto val="1"/>
        <c:lblAlgn val="ctr"/>
        <c:lblOffset val="100"/>
        <c:noMultiLvlLbl val="0"/>
      </c:catAx>
      <c:valAx>
        <c:axId val="806029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03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Vegetable Seed Imports from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'Imports-from-CA-by-crop'!$A$53</c:f>
              <c:strCache>
                <c:ptCount val="1"/>
                <c:pt idx="0">
                  <c:v>SWEET CORN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'Imports-from-CA-by-crop'!$E$53:$H$53</c:f>
              <c:numCache>
                <c:formatCode>General</c:formatCode>
                <c:ptCount val="4"/>
                <c:pt idx="0">
                  <c:v>29</c:v>
                </c:pt>
                <c:pt idx="1">
                  <c:v>0</c:v>
                </c:pt>
                <c:pt idx="2">
                  <c:v>16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F4-426F-89A7-60849950DF88}"/>
            </c:ext>
          </c:extLst>
        </c:ser>
        <c:ser>
          <c:idx val="1"/>
          <c:order val="1"/>
          <c:tx>
            <c:strRef>
              <c:f>'Imports-from-CA-by-crop'!$A$54</c:f>
              <c:strCache>
                <c:ptCount val="1"/>
                <c:pt idx="0">
                  <c:v>WATERMELON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'Imports-from-CA-by-crop'!$E$54:$H$54</c:f>
              <c:numCache>
                <c:formatCode>General</c:formatCode>
                <c:ptCount val="4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F4-426F-89A7-60849950DF88}"/>
            </c:ext>
          </c:extLst>
        </c:ser>
        <c:ser>
          <c:idx val="2"/>
          <c:order val="2"/>
          <c:tx>
            <c:strRef>
              <c:f>'Imports-from-CA-by-crop'!$A$55</c:f>
              <c:strCache>
                <c:ptCount val="1"/>
                <c:pt idx="0">
                  <c:v>ONION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'Imports-from-CA-by-crop'!$E$55:$H$55</c:f>
              <c:numCache>
                <c:formatCode>General</c:formatCode>
                <c:ptCount val="4"/>
                <c:pt idx="0">
                  <c:v>43.333333333333336</c:v>
                </c:pt>
                <c:pt idx="1">
                  <c:v>3.3333333333333335</c:v>
                </c:pt>
                <c:pt idx="2">
                  <c:v>1.3333333333333333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F4-426F-89A7-60849950DF88}"/>
            </c:ext>
          </c:extLst>
        </c:ser>
        <c:ser>
          <c:idx val="3"/>
          <c:order val="3"/>
          <c:tx>
            <c:strRef>
              <c:f>'Imports-from-CA-by-crop'!$A$56</c:f>
              <c:strCache>
                <c:ptCount val="1"/>
                <c:pt idx="0">
                  <c:v>PEPPER SD, 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'Imports-from-CA-by-crop'!$E$56:$H$56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BF4-426F-89A7-60849950DF88}"/>
            </c:ext>
          </c:extLst>
        </c:ser>
        <c:ser>
          <c:idx val="4"/>
          <c:order val="4"/>
          <c:tx>
            <c:strRef>
              <c:f>'Imports-from-CA-by-crop'!$A$57</c:f>
              <c:strCache>
                <c:ptCount val="1"/>
                <c:pt idx="0">
                  <c:v>BROCCOLI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'Imports-from-CA-by-crop'!$E$57:$H$57</c:f>
              <c:numCache>
                <c:formatCode>General</c:formatCode>
                <c:ptCount val="4"/>
                <c:pt idx="0">
                  <c:v>0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BF4-426F-89A7-60849950DF88}"/>
            </c:ext>
          </c:extLst>
        </c:ser>
        <c:ser>
          <c:idx val="5"/>
          <c:order val="5"/>
          <c:tx>
            <c:strRef>
              <c:f>'Imports-from-CA-by-crop'!$A$58</c:f>
              <c:strCache>
                <c:ptCount val="1"/>
                <c:pt idx="0">
                  <c:v>CABBAGESD, OTHER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'Imports-from-CA-by-crop'!$E$58:$H$58</c:f>
              <c:numCache>
                <c:formatCode>General</c:formatCode>
                <c:ptCount val="4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BF4-426F-89A7-60849950DF88}"/>
            </c:ext>
          </c:extLst>
        </c:ser>
        <c:ser>
          <c:idx val="6"/>
          <c:order val="6"/>
          <c:tx>
            <c:strRef>
              <c:f>'Imports-from-CA-by-crop'!$A$59</c:f>
              <c:strCache>
                <c:ptCount val="1"/>
                <c:pt idx="0">
                  <c:v>RADISH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'Imports-from-CA-by-crop'!$E$59:$H$59</c:f>
              <c:numCache>
                <c:formatCode>General</c:formatCode>
                <c:ptCount val="4"/>
                <c:pt idx="0">
                  <c:v>1.625</c:v>
                </c:pt>
                <c:pt idx="1">
                  <c:v>6.125</c:v>
                </c:pt>
                <c:pt idx="2">
                  <c:v>8.5</c:v>
                </c:pt>
                <c:pt idx="3">
                  <c:v>3.1428571428571428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BF4-426F-89A7-60849950DF88}"/>
            </c:ext>
          </c:extLst>
        </c:ser>
        <c:ser>
          <c:idx val="7"/>
          <c:order val="7"/>
          <c:tx>
            <c:strRef>
              <c:f>'Imports-from-CA-by-crop'!$A$60</c:f>
              <c:strCache>
                <c:ptCount val="1"/>
                <c:pt idx="0">
                  <c:v>SPINACH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'Imports-from-CA-by-crop'!$E$60:$H$60</c:f>
              <c:numCache>
                <c:formatCode>General</c:formatCode>
                <c:ptCount val="4"/>
                <c:pt idx="0">
                  <c:v>284.66666666666669</c:v>
                </c:pt>
                <c:pt idx="1">
                  <c:v>17.666666666666668</c:v>
                </c:pt>
                <c:pt idx="2">
                  <c:v>10.333333333333334</c:v>
                </c:pt>
                <c:pt idx="3">
                  <c:v>58.666666666666664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BF4-426F-89A7-60849950DF88}"/>
            </c:ext>
          </c:extLst>
        </c:ser>
        <c:ser>
          <c:idx val="8"/>
          <c:order val="8"/>
          <c:tx>
            <c:strRef>
              <c:f>'Imports-from-CA-by-crop'!$A$61</c:f>
              <c:strCache>
                <c:ptCount val="1"/>
                <c:pt idx="0">
                  <c:v>CUCUMBER SD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'Imports-from-CA-by-crop'!$E$61:$H$61</c:f>
              <c:numCache>
                <c:formatCode>General</c:formatCode>
                <c:ptCount val="4"/>
                <c:pt idx="0">
                  <c:v>33.5</c:v>
                </c:pt>
                <c:pt idx="1">
                  <c:v>4.5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BF4-426F-89A7-60849950DF88}"/>
            </c:ext>
          </c:extLst>
        </c:ser>
        <c:ser>
          <c:idx val="9"/>
          <c:order val="9"/>
          <c:tx>
            <c:strRef>
              <c:f>'Imports-from-CA-by-crop'!$A$62</c:f>
              <c:strCache>
                <c:ptCount val="1"/>
                <c:pt idx="0">
                  <c:v>KALE SEED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'Imports-from-CA-by-crop'!$E$62:$H$62</c:f>
              <c:numCache>
                <c:formatCode>General</c:formatCode>
                <c:ptCount val="4"/>
                <c:pt idx="0">
                  <c:v>2.5</c:v>
                </c:pt>
                <c:pt idx="1">
                  <c:v>2.5</c:v>
                </c:pt>
                <c:pt idx="2">
                  <c:v>2.25</c:v>
                </c:pt>
                <c:pt idx="3">
                  <c:v>38.75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BF4-426F-89A7-60849950DF88}"/>
            </c:ext>
          </c:extLst>
        </c:ser>
        <c:ser>
          <c:idx val="10"/>
          <c:order val="10"/>
          <c:tx>
            <c:strRef>
              <c:f>'Imports-from-CA-by-crop'!$A$63</c:f>
              <c:strCache>
                <c:ptCount val="1"/>
                <c:pt idx="0">
                  <c:v>LETTUCE SD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'Imports-from-CA-by-crop'!$E$63:$H$63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BF4-426F-89A7-60849950DF88}"/>
            </c:ext>
          </c:extLst>
        </c:ser>
        <c:ser>
          <c:idx val="11"/>
          <c:order val="11"/>
          <c:tx>
            <c:strRef>
              <c:f>'Imports-from-CA-by-crop'!$A$64</c:f>
              <c:strCache>
                <c:ptCount val="1"/>
                <c:pt idx="0">
                  <c:v>PUMPKIN SEED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'Imports-from-CA-by-crop'!$E$64:$H$64</c:f>
              <c:numCache>
                <c:formatCode>General</c:formatCode>
                <c:ptCount val="4"/>
                <c:pt idx="0">
                  <c:v>10.25</c:v>
                </c:pt>
                <c:pt idx="1">
                  <c:v>104</c:v>
                </c:pt>
                <c:pt idx="2">
                  <c:v>195.75</c:v>
                </c:pt>
                <c:pt idx="3">
                  <c:v>54.75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BF4-426F-89A7-60849950DF88}"/>
            </c:ext>
          </c:extLst>
        </c:ser>
        <c:ser>
          <c:idx val="12"/>
          <c:order val="12"/>
          <c:tx>
            <c:strRef>
              <c:f>'Imports-from-CA-by-crop'!$A$65</c:f>
              <c:strCache>
                <c:ptCount val="1"/>
                <c:pt idx="0">
                  <c:v>TOMATO SD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'Imports-from-CA-by-crop'!$E$65:$H$65</c:f>
              <c:numCache>
                <c:formatCode>General</c:formatCode>
                <c:ptCount val="4"/>
                <c:pt idx="0">
                  <c:v>48</c:v>
                </c:pt>
                <c:pt idx="1">
                  <c:v>2.4</c:v>
                </c:pt>
                <c:pt idx="2">
                  <c:v>3.2</c:v>
                </c:pt>
                <c:pt idx="3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BF4-426F-89A7-60849950DF88}"/>
            </c:ext>
          </c:extLst>
        </c:ser>
        <c:ser>
          <c:idx val="13"/>
          <c:order val="13"/>
          <c:tx>
            <c:strRef>
              <c:f>'Imports-from-CA-by-crop'!$A$66</c:f>
              <c:strCache>
                <c:ptCount val="1"/>
                <c:pt idx="0">
                  <c:v>TURNIP SEED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'Imports-from-CA-by-crop'!$E$66:$H$66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1BF4-426F-89A7-60849950DF88}"/>
            </c:ext>
          </c:extLst>
        </c:ser>
        <c:ser>
          <c:idx val="14"/>
          <c:order val="14"/>
          <c:tx>
            <c:strRef>
              <c:f>'Imports-from-CA-by-crop'!$A$67</c:f>
              <c:strCache>
                <c:ptCount val="1"/>
                <c:pt idx="0">
                  <c:v>VEGETABLE SD,OTH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'Imports-from-CA-by-crop'!$E$67:$H$67</c:f>
              <c:numCache>
                <c:formatCode>General</c:formatCode>
                <c:ptCount val="4"/>
                <c:pt idx="0">
                  <c:v>337.375</c:v>
                </c:pt>
                <c:pt idx="1">
                  <c:v>890.375</c:v>
                </c:pt>
                <c:pt idx="2">
                  <c:v>84</c:v>
                </c:pt>
                <c:pt idx="3">
                  <c:v>22.142857142857142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BF4-426F-89A7-60849950D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6395568"/>
        <c:axId val="1696394128"/>
      </c:lineChart>
      <c:catAx>
        <c:axId val="169639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394128"/>
        <c:crosses val="autoZero"/>
        <c:auto val="1"/>
        <c:lblAlgn val="ctr"/>
        <c:lblOffset val="100"/>
        <c:noMultiLvlLbl val="0"/>
      </c:catAx>
      <c:valAx>
        <c:axId val="169639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639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Vegetable Seed Exports to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'Exports-to-CA-by-crop'!$A$34</c:f>
              <c:strCache>
                <c:ptCount val="1"/>
                <c:pt idx="0">
                  <c:v>MELON SEEDS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'Exports-to-CA-by-crop'!$E$34:$H$34</c:f>
              <c:numCache>
                <c:formatCode>General</c:formatCode>
                <c:ptCount val="4"/>
                <c:pt idx="0">
                  <c:v>765.875</c:v>
                </c:pt>
                <c:pt idx="1">
                  <c:v>150</c:v>
                </c:pt>
                <c:pt idx="2">
                  <c:v>18.125</c:v>
                </c:pt>
                <c:pt idx="3">
                  <c:v>116.25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B6-47E1-8C8C-7FAF30D430C3}"/>
            </c:ext>
          </c:extLst>
        </c:ser>
        <c:ser>
          <c:idx val="1"/>
          <c:order val="1"/>
          <c:tx>
            <c:strRef>
              <c:f>'Exports-to-CA-by-crop'!$A$35</c:f>
              <c:strCache>
                <c:ptCount val="1"/>
                <c:pt idx="0">
                  <c:v>SWEET CORN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'Exports-to-CA-by-crop'!$E$35:$H$35</c:f>
              <c:numCache>
                <c:formatCode>General</c:formatCode>
                <c:ptCount val="4"/>
                <c:pt idx="0">
                  <c:v>3284.625</c:v>
                </c:pt>
                <c:pt idx="1">
                  <c:v>2641.375</c:v>
                </c:pt>
                <c:pt idx="2">
                  <c:v>62.75</c:v>
                </c:pt>
                <c:pt idx="3">
                  <c:v>418.125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B6-47E1-8C8C-7FAF30D430C3}"/>
            </c:ext>
          </c:extLst>
        </c:ser>
        <c:ser>
          <c:idx val="2"/>
          <c:order val="2"/>
          <c:tx>
            <c:strRef>
              <c:f>'Exports-to-CA-by-crop'!$A$36</c:f>
              <c:strCache>
                <c:ptCount val="1"/>
                <c:pt idx="0">
                  <c:v>CAULIFLOWER 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'Exports-to-CA-by-crop'!$E$36:$H$36</c:f>
              <c:numCache>
                <c:formatCode>General</c:formatCode>
                <c:ptCount val="4"/>
                <c:pt idx="0">
                  <c:v>145.25</c:v>
                </c:pt>
                <c:pt idx="1">
                  <c:v>25.375</c:v>
                </c:pt>
                <c:pt idx="2">
                  <c:v>3.875</c:v>
                </c:pt>
                <c:pt idx="3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B6-47E1-8C8C-7FAF30D430C3}"/>
            </c:ext>
          </c:extLst>
        </c:ser>
        <c:ser>
          <c:idx val="3"/>
          <c:order val="3"/>
          <c:tx>
            <c:strRef>
              <c:f>'Exports-to-CA-by-crop'!$A$37</c:f>
              <c:strCache>
                <c:ptCount val="1"/>
                <c:pt idx="0">
                  <c:v>CELERY SEED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'Exports-to-CA-by-crop'!$E$37:$H$37</c:f>
              <c:numCache>
                <c:formatCode>General</c:formatCode>
                <c:ptCount val="4"/>
                <c:pt idx="0">
                  <c:v>42</c:v>
                </c:pt>
                <c:pt idx="1">
                  <c:v>2.75</c:v>
                </c:pt>
                <c:pt idx="2">
                  <c:v>0.75</c:v>
                </c:pt>
                <c:pt idx="3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B6-47E1-8C8C-7FAF30D430C3}"/>
            </c:ext>
          </c:extLst>
        </c:ser>
        <c:ser>
          <c:idx val="4"/>
          <c:order val="4"/>
          <c:tx>
            <c:strRef>
              <c:f>'Exports-to-CA-by-crop'!$A$38</c:f>
              <c:strCache>
                <c:ptCount val="1"/>
                <c:pt idx="0">
                  <c:v>ONION SD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'Exports-to-CA-by-crop'!$E$38:$H$38</c:f>
              <c:numCache>
                <c:formatCode>General</c:formatCode>
                <c:ptCount val="4"/>
                <c:pt idx="0">
                  <c:v>3141.875</c:v>
                </c:pt>
                <c:pt idx="1">
                  <c:v>762.75</c:v>
                </c:pt>
                <c:pt idx="2">
                  <c:v>20.5</c:v>
                </c:pt>
                <c:pt idx="3">
                  <c:v>376.375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FB6-47E1-8C8C-7FAF30D430C3}"/>
            </c:ext>
          </c:extLst>
        </c:ser>
        <c:ser>
          <c:idx val="5"/>
          <c:order val="5"/>
          <c:tx>
            <c:strRef>
              <c:f>'Exports-to-CA-by-crop'!$A$39</c:f>
              <c:strCache>
                <c:ptCount val="1"/>
                <c:pt idx="0">
                  <c:v>PARSLEY SEED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'Exports-to-CA-by-crop'!$E$39:$H$39</c:f>
              <c:numCache>
                <c:formatCode>General</c:formatCode>
                <c:ptCount val="4"/>
                <c:pt idx="0">
                  <c:v>119.625</c:v>
                </c:pt>
                <c:pt idx="1">
                  <c:v>17.25</c:v>
                </c:pt>
                <c:pt idx="2">
                  <c:v>3.5</c:v>
                </c:pt>
                <c:pt idx="3">
                  <c:v>10.25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FB6-47E1-8C8C-7FAF30D430C3}"/>
            </c:ext>
          </c:extLst>
        </c:ser>
        <c:ser>
          <c:idx val="6"/>
          <c:order val="6"/>
          <c:tx>
            <c:strRef>
              <c:f>'Exports-to-CA-by-crop'!$A$40</c:f>
              <c:strCache>
                <c:ptCount val="1"/>
                <c:pt idx="0">
                  <c:v>BROCCOLI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'Exports-to-CA-by-crop'!$E$40:$H$40</c:f>
              <c:numCache>
                <c:formatCode>General</c:formatCode>
                <c:ptCount val="4"/>
                <c:pt idx="0">
                  <c:v>892.75</c:v>
                </c:pt>
                <c:pt idx="1">
                  <c:v>324.75</c:v>
                </c:pt>
                <c:pt idx="2">
                  <c:v>226</c:v>
                </c:pt>
                <c:pt idx="3">
                  <c:v>647.75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FB6-47E1-8C8C-7FAF30D430C3}"/>
            </c:ext>
          </c:extLst>
        </c:ser>
        <c:ser>
          <c:idx val="7"/>
          <c:order val="7"/>
          <c:tx>
            <c:strRef>
              <c:f>'Exports-to-CA-by-crop'!$A$41</c:f>
              <c:strCache>
                <c:ptCount val="1"/>
                <c:pt idx="0">
                  <c:v>CABBAGESD, OTHER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'Exports-to-CA-by-crop'!$E$41:$H$41</c:f>
              <c:numCache>
                <c:formatCode>General</c:formatCode>
                <c:ptCount val="4"/>
                <c:pt idx="0">
                  <c:v>566</c:v>
                </c:pt>
                <c:pt idx="1">
                  <c:v>150.125</c:v>
                </c:pt>
                <c:pt idx="2">
                  <c:v>18.875</c:v>
                </c:pt>
                <c:pt idx="3">
                  <c:v>178.875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FB6-47E1-8C8C-7FAF30D430C3}"/>
            </c:ext>
          </c:extLst>
        </c:ser>
        <c:ser>
          <c:idx val="8"/>
          <c:order val="8"/>
          <c:tx>
            <c:strRef>
              <c:f>'Exports-to-CA-by-crop'!$A$42</c:f>
              <c:strCache>
                <c:ptCount val="1"/>
                <c:pt idx="0">
                  <c:v>CARROT SD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'Exports-to-CA-by-crop'!$E$42:$H$42</c:f>
              <c:numCache>
                <c:formatCode>General</c:formatCode>
                <c:ptCount val="4"/>
                <c:pt idx="0">
                  <c:v>2894</c:v>
                </c:pt>
                <c:pt idx="1">
                  <c:v>1771.25</c:v>
                </c:pt>
                <c:pt idx="2">
                  <c:v>75.5</c:v>
                </c:pt>
                <c:pt idx="3">
                  <c:v>249.5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FB6-47E1-8C8C-7FAF30D430C3}"/>
            </c:ext>
          </c:extLst>
        </c:ser>
        <c:ser>
          <c:idx val="9"/>
          <c:order val="9"/>
          <c:tx>
            <c:strRef>
              <c:f>'Exports-to-CA-by-crop'!$A$43</c:f>
              <c:strCache>
                <c:ptCount val="1"/>
                <c:pt idx="0">
                  <c:v>RADISH SD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'Exports-to-CA-by-crop'!$E$43:$H$43</c:f>
              <c:numCache>
                <c:formatCode>General</c:formatCode>
                <c:ptCount val="4"/>
                <c:pt idx="0">
                  <c:v>561.75</c:v>
                </c:pt>
                <c:pt idx="1">
                  <c:v>357.875</c:v>
                </c:pt>
                <c:pt idx="2">
                  <c:v>182.125</c:v>
                </c:pt>
                <c:pt idx="3">
                  <c:v>138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FB6-47E1-8C8C-7FAF30D430C3}"/>
            </c:ext>
          </c:extLst>
        </c:ser>
        <c:ser>
          <c:idx val="10"/>
          <c:order val="10"/>
          <c:tx>
            <c:strRef>
              <c:f>'Exports-to-CA-by-crop'!$A$44</c:f>
              <c:strCache>
                <c:ptCount val="1"/>
                <c:pt idx="0">
                  <c:v>SPINACH SD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'Exports-to-CA-by-crop'!$E$44:$H$44</c:f>
              <c:numCache>
                <c:formatCode>General</c:formatCode>
                <c:ptCount val="4"/>
                <c:pt idx="0">
                  <c:v>235.25</c:v>
                </c:pt>
                <c:pt idx="1">
                  <c:v>266.875</c:v>
                </c:pt>
                <c:pt idx="2">
                  <c:v>35</c:v>
                </c:pt>
                <c:pt idx="3">
                  <c:v>28.375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FB6-47E1-8C8C-7FAF30D430C3}"/>
            </c:ext>
          </c:extLst>
        </c:ser>
        <c:ser>
          <c:idx val="11"/>
          <c:order val="11"/>
          <c:tx>
            <c:strRef>
              <c:f>'Exports-to-CA-by-crop'!$A$45</c:f>
              <c:strCache>
                <c:ptCount val="1"/>
                <c:pt idx="0">
                  <c:v>CUCUMBER SD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'Exports-to-CA-by-crop'!$E$45:$H$45</c:f>
              <c:numCache>
                <c:formatCode>General</c:formatCode>
                <c:ptCount val="4"/>
                <c:pt idx="0">
                  <c:v>259.25</c:v>
                </c:pt>
                <c:pt idx="1">
                  <c:v>239.75</c:v>
                </c:pt>
                <c:pt idx="2">
                  <c:v>60.5</c:v>
                </c:pt>
                <c:pt idx="3">
                  <c:v>140.75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FB6-47E1-8C8C-7FAF30D430C3}"/>
            </c:ext>
          </c:extLst>
        </c:ser>
        <c:ser>
          <c:idx val="12"/>
          <c:order val="12"/>
          <c:tx>
            <c:strRef>
              <c:f>'Exports-to-CA-by-crop'!$A$46</c:f>
              <c:strCache>
                <c:ptCount val="1"/>
                <c:pt idx="0">
                  <c:v>LETTUCE SD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'Exports-to-CA-by-crop'!$E$46:$H$46</c:f>
              <c:numCache>
                <c:formatCode>General</c:formatCode>
                <c:ptCount val="4"/>
                <c:pt idx="0">
                  <c:v>790.625</c:v>
                </c:pt>
                <c:pt idx="1">
                  <c:v>383.25</c:v>
                </c:pt>
                <c:pt idx="2">
                  <c:v>76</c:v>
                </c:pt>
                <c:pt idx="3">
                  <c:v>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FB6-47E1-8C8C-7FAF30D430C3}"/>
            </c:ext>
          </c:extLst>
        </c:ser>
        <c:ser>
          <c:idx val="13"/>
          <c:order val="13"/>
          <c:tx>
            <c:strRef>
              <c:f>'Exports-to-CA-by-crop'!$A$47</c:f>
              <c:strCache>
                <c:ptCount val="1"/>
                <c:pt idx="0">
                  <c:v>PARSNIP SEED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'Exports-to-CA-by-crop'!$E$47:$H$47</c:f>
              <c:numCache>
                <c:formatCode>General</c:formatCode>
                <c:ptCount val="4"/>
                <c:pt idx="0">
                  <c:v>31.875</c:v>
                </c:pt>
                <c:pt idx="1">
                  <c:v>24</c:v>
                </c:pt>
                <c:pt idx="2">
                  <c:v>0</c:v>
                </c:pt>
                <c:pt idx="3">
                  <c:v>0.375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AFB6-47E1-8C8C-7FAF30D430C3}"/>
            </c:ext>
          </c:extLst>
        </c:ser>
        <c:ser>
          <c:idx val="14"/>
          <c:order val="14"/>
          <c:tx>
            <c:strRef>
              <c:f>'Exports-to-CA-by-crop'!$A$48</c:f>
              <c:strCache>
                <c:ptCount val="1"/>
                <c:pt idx="0">
                  <c:v>PUMPKIN SEED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'Exports-to-CA-by-crop'!$E$48:$H$48</c:f>
              <c:numCache>
                <c:formatCode>General</c:formatCode>
                <c:ptCount val="4"/>
                <c:pt idx="0">
                  <c:v>487.5</c:v>
                </c:pt>
                <c:pt idx="1">
                  <c:v>610.5</c:v>
                </c:pt>
                <c:pt idx="2">
                  <c:v>258</c:v>
                </c:pt>
                <c:pt idx="3">
                  <c:v>138.25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AFB6-47E1-8C8C-7FAF30D430C3}"/>
            </c:ext>
          </c:extLst>
        </c:ser>
        <c:ser>
          <c:idx val="15"/>
          <c:order val="15"/>
          <c:tx>
            <c:strRef>
              <c:f>'Exports-to-CA-by-crop'!$A$49</c:f>
              <c:strCache>
                <c:ptCount val="1"/>
                <c:pt idx="0">
                  <c:v>TOMATO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'Exports-to-CA-by-crop'!$E$49:$H$49</c:f>
              <c:numCache>
                <c:formatCode>General</c:formatCode>
                <c:ptCount val="4"/>
                <c:pt idx="0">
                  <c:v>464.5</c:v>
                </c:pt>
                <c:pt idx="1">
                  <c:v>128.75</c:v>
                </c:pt>
                <c:pt idx="2">
                  <c:v>97.25</c:v>
                </c:pt>
                <c:pt idx="3">
                  <c:v>306.75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AFB6-47E1-8C8C-7FAF30D430C3}"/>
            </c:ext>
          </c:extLst>
        </c:ser>
        <c:ser>
          <c:idx val="16"/>
          <c:order val="16"/>
          <c:tx>
            <c:strRef>
              <c:f>'Exports-to-CA-by-crop'!$A$50</c:f>
              <c:strCache>
                <c:ptCount val="1"/>
                <c:pt idx="0">
                  <c:v>TURNIP SEED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'Exports-to-CA-by-crop'!$E$50:$H$50</c:f>
              <c:numCache>
                <c:formatCode>General</c:formatCode>
                <c:ptCount val="4"/>
                <c:pt idx="0">
                  <c:v>75.125</c:v>
                </c:pt>
                <c:pt idx="1">
                  <c:v>47</c:v>
                </c:pt>
                <c:pt idx="2">
                  <c:v>6.875</c:v>
                </c:pt>
                <c:pt idx="3">
                  <c:v>13.25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FB6-47E1-8C8C-7FAF30D430C3}"/>
            </c:ext>
          </c:extLst>
        </c:ser>
        <c:ser>
          <c:idx val="17"/>
          <c:order val="17"/>
          <c:tx>
            <c:strRef>
              <c:f>'Exports-to-CA-by-crop'!$A$51</c:f>
              <c:strCache>
                <c:ptCount val="1"/>
                <c:pt idx="0">
                  <c:v>VEGETABLE SD,OTH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'Exports-to-CA-by-crop'!$E$51:$H$51</c:f>
              <c:numCache>
                <c:formatCode>General</c:formatCode>
                <c:ptCount val="4"/>
                <c:pt idx="0">
                  <c:v>5357.625</c:v>
                </c:pt>
                <c:pt idx="1">
                  <c:v>1919.25</c:v>
                </c:pt>
                <c:pt idx="2">
                  <c:v>542.375</c:v>
                </c:pt>
                <c:pt idx="3">
                  <c:v>1964.125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AFB6-47E1-8C8C-7FAF30D43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0078928"/>
        <c:axId val="1000079408"/>
      </c:lineChart>
      <c:catAx>
        <c:axId val="100007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0079408"/>
        <c:crosses val="autoZero"/>
        <c:auto val="1"/>
        <c:lblAlgn val="ctr"/>
        <c:lblOffset val="100"/>
        <c:noMultiLvlLbl val="0"/>
      </c:catAx>
      <c:valAx>
        <c:axId val="1000079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0078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Legume Seed Exports to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'Exports-to-CA-by-crop'!$A$2</c:f>
              <c:strCache>
                <c:ptCount val="1"/>
                <c:pt idx="0">
                  <c:v>PEA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'Exports-to-CA-by-crop'!$E$2:$H$2</c:f>
              <c:numCache>
                <c:formatCode>General</c:formatCode>
                <c:ptCount val="4"/>
                <c:pt idx="0">
                  <c:v>3588.875</c:v>
                </c:pt>
                <c:pt idx="1">
                  <c:v>2244.25</c:v>
                </c:pt>
                <c:pt idx="2">
                  <c:v>79.75</c:v>
                </c:pt>
                <c:pt idx="3">
                  <c:v>1558.875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F6-49D0-A5EA-50E4C3DA34B9}"/>
            </c:ext>
          </c:extLst>
        </c:ser>
        <c:ser>
          <c:idx val="1"/>
          <c:order val="1"/>
          <c:tx>
            <c:strRef>
              <c:f>'Exports-to-CA-by-crop'!$A$3</c:f>
              <c:strCache>
                <c:ptCount val="1"/>
                <c:pt idx="0">
                  <c:v>CHICKPEA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'Exports-to-CA-by-crop'!$E$3:$H$3</c:f>
              <c:numCache>
                <c:formatCode>General</c:formatCode>
                <c:ptCount val="4"/>
                <c:pt idx="0">
                  <c:v>13.571428571428571</c:v>
                </c:pt>
                <c:pt idx="1">
                  <c:v>43.142857142857146</c:v>
                </c:pt>
                <c:pt idx="2">
                  <c:v>9.8571428571428577</c:v>
                </c:pt>
                <c:pt idx="3">
                  <c:v>33.857142857142854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F6-49D0-A5EA-50E4C3DA34B9}"/>
            </c:ext>
          </c:extLst>
        </c:ser>
        <c:ser>
          <c:idx val="2"/>
          <c:order val="2"/>
          <c:tx>
            <c:strRef>
              <c:f>'Exports-to-CA-by-crop'!$A$4</c:f>
              <c:strCache>
                <c:ptCount val="1"/>
                <c:pt idx="0">
                  <c:v>BEAN SD, GRAM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'Exports-to-CA-by-crop'!$E$4:$H$4</c:f>
              <c:numCache>
                <c:formatCode>General</c:formatCode>
                <c:ptCount val="4"/>
                <c:pt idx="0">
                  <c:v>214.625</c:v>
                </c:pt>
                <c:pt idx="1">
                  <c:v>86.625</c:v>
                </c:pt>
                <c:pt idx="2">
                  <c:v>0</c:v>
                </c:pt>
                <c:pt idx="3">
                  <c:v>5.25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F6-49D0-A5EA-50E4C3DA34B9}"/>
            </c:ext>
          </c:extLst>
        </c:ser>
        <c:ser>
          <c:idx val="3"/>
          <c:order val="3"/>
          <c:tx>
            <c:strRef>
              <c:f>'Exports-to-CA-by-crop'!$A$5</c:f>
              <c:strCache>
                <c:ptCount val="1"/>
                <c:pt idx="0">
                  <c:v>BEAN SD,NAVY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'Exports-to-CA-by-crop'!$E$5:$H$5</c:f>
              <c:numCache>
                <c:formatCode>General</c:formatCode>
                <c:ptCount val="4"/>
                <c:pt idx="0">
                  <c:v>1779.25</c:v>
                </c:pt>
                <c:pt idx="1">
                  <c:v>1768.25</c:v>
                </c:pt>
                <c:pt idx="2">
                  <c:v>1635.375</c:v>
                </c:pt>
                <c:pt idx="3">
                  <c:v>3725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F6-49D0-A5EA-50E4C3DA34B9}"/>
            </c:ext>
          </c:extLst>
        </c:ser>
        <c:ser>
          <c:idx val="4"/>
          <c:order val="4"/>
          <c:tx>
            <c:strRef>
              <c:f>'Exports-to-CA-by-crop'!$A$6</c:f>
              <c:strCache>
                <c:ptCount val="1"/>
                <c:pt idx="0">
                  <c:v>BEAN SD,OTH KID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'Exports-to-CA-by-crop'!$E$6:$H$6</c:f>
              <c:numCache>
                <c:formatCode>General</c:formatCode>
                <c:ptCount val="4"/>
                <c:pt idx="0">
                  <c:v>1866.5</c:v>
                </c:pt>
                <c:pt idx="1">
                  <c:v>2870.75</c:v>
                </c:pt>
                <c:pt idx="2">
                  <c:v>26.375</c:v>
                </c:pt>
                <c:pt idx="3">
                  <c:v>53.625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F6-49D0-A5EA-50E4C3DA34B9}"/>
            </c:ext>
          </c:extLst>
        </c:ser>
        <c:ser>
          <c:idx val="5"/>
          <c:order val="5"/>
          <c:tx>
            <c:strRef>
              <c:f>'Exports-to-CA-by-crop'!$A$7</c:f>
              <c:strCache>
                <c:ptCount val="1"/>
                <c:pt idx="0">
                  <c:v>BEAN SD, OTHER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'Exports-to-CA-by-crop'!$E$7:$H$7</c:f>
              <c:numCache>
                <c:formatCode>General</c:formatCode>
                <c:ptCount val="4"/>
                <c:pt idx="0">
                  <c:v>2657.5</c:v>
                </c:pt>
                <c:pt idx="1">
                  <c:v>3551.375</c:v>
                </c:pt>
                <c:pt idx="2">
                  <c:v>120.875</c:v>
                </c:pt>
                <c:pt idx="3">
                  <c:v>122.75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8F6-49D0-A5EA-50E4C3DA34B9}"/>
            </c:ext>
          </c:extLst>
        </c:ser>
        <c:ser>
          <c:idx val="6"/>
          <c:order val="6"/>
          <c:tx>
            <c:strRef>
              <c:f>'Exports-to-CA-by-crop'!$A$8</c:f>
              <c:strCache>
                <c:ptCount val="1"/>
                <c:pt idx="0">
                  <c:v>LENTIL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'Exports-to-CA-by-crop'!$E$8:$H$8</c:f>
              <c:numCache>
                <c:formatCode>General</c:formatCode>
                <c:ptCount val="4"/>
                <c:pt idx="0">
                  <c:v>75.333333333333329</c:v>
                </c:pt>
                <c:pt idx="1">
                  <c:v>70.666666666666671</c:v>
                </c:pt>
                <c:pt idx="2">
                  <c:v>95.333333333333329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8F6-49D0-A5EA-50E4C3DA34B9}"/>
            </c:ext>
          </c:extLst>
        </c:ser>
        <c:ser>
          <c:idx val="7"/>
          <c:order val="7"/>
          <c:tx>
            <c:strRef>
              <c:f>'Exports-to-CA-by-crop'!$A$9</c:f>
              <c:strCache>
                <c:ptCount val="1"/>
                <c:pt idx="0">
                  <c:v>BEAN SD, BROAD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'Exports-to-CA-by-crop'!$E$9:$H$9</c:f>
              <c:numCache>
                <c:formatCode>General</c:formatCode>
                <c:ptCount val="4"/>
                <c:pt idx="0">
                  <c:v>78.25</c:v>
                </c:pt>
                <c:pt idx="1">
                  <c:v>70.625</c:v>
                </c:pt>
                <c:pt idx="2">
                  <c:v>38.875</c:v>
                </c:pt>
                <c:pt idx="3">
                  <c:v>15.125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8F6-49D0-A5EA-50E4C3DA34B9}"/>
            </c:ext>
          </c:extLst>
        </c:ser>
        <c:ser>
          <c:idx val="8"/>
          <c:order val="8"/>
          <c:tx>
            <c:strRef>
              <c:f>'Exports-to-CA-by-crop'!$A$10</c:f>
              <c:strCache>
                <c:ptCount val="1"/>
                <c:pt idx="0">
                  <c:v>LEGUME SD, OTHER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'Exports-to-CA-by-crop'!$E$10:$H$10</c:f>
              <c:numCache>
                <c:formatCode>General</c:formatCode>
                <c:ptCount val="4"/>
                <c:pt idx="0">
                  <c:v>32.5</c:v>
                </c:pt>
                <c:pt idx="1">
                  <c:v>162</c:v>
                </c:pt>
                <c:pt idx="2">
                  <c:v>59</c:v>
                </c:pt>
                <c:pt idx="3">
                  <c:v>164.5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8F6-49D0-A5EA-50E4C3DA3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6536400"/>
        <c:axId val="1686534000"/>
      </c:lineChart>
      <c:catAx>
        <c:axId val="168653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6534000"/>
        <c:crosses val="autoZero"/>
        <c:auto val="1"/>
        <c:lblAlgn val="ctr"/>
        <c:lblOffset val="100"/>
        <c:noMultiLvlLbl val="0"/>
      </c:catAx>
      <c:valAx>
        <c:axId val="168653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653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Legume Seed Imports from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'Imports-from-CA-by-crop'!$A$2</c:f>
              <c:strCache>
                <c:ptCount val="1"/>
                <c:pt idx="0">
                  <c:v>PEA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'Imports-from-CA-by-crop'!$E$2:$H$2</c:f>
              <c:numCache>
                <c:formatCode>General</c:formatCode>
                <c:ptCount val="4"/>
                <c:pt idx="0">
                  <c:v>16038</c:v>
                </c:pt>
                <c:pt idx="1">
                  <c:v>16209.5</c:v>
                </c:pt>
                <c:pt idx="2">
                  <c:v>12143.75</c:v>
                </c:pt>
                <c:pt idx="3">
                  <c:v>13780.285714285714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D7-4907-A3C3-39634E05AFAF}"/>
            </c:ext>
          </c:extLst>
        </c:ser>
        <c:ser>
          <c:idx val="1"/>
          <c:order val="1"/>
          <c:tx>
            <c:strRef>
              <c:f>'Imports-from-CA-by-crop'!$A$3</c:f>
              <c:strCache>
                <c:ptCount val="1"/>
                <c:pt idx="0">
                  <c:v>CHICKPEA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'Imports-from-CA-by-crop'!$E$3:$H$3</c:f>
              <c:numCache>
                <c:formatCode>General</c:formatCode>
                <c:ptCount val="4"/>
                <c:pt idx="0">
                  <c:v>2863.5</c:v>
                </c:pt>
                <c:pt idx="1">
                  <c:v>2488</c:v>
                </c:pt>
                <c:pt idx="2">
                  <c:v>1816.375</c:v>
                </c:pt>
                <c:pt idx="3">
                  <c:v>2038.8571428571429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D7-4907-A3C3-39634E05AFAF}"/>
            </c:ext>
          </c:extLst>
        </c:ser>
        <c:ser>
          <c:idx val="2"/>
          <c:order val="2"/>
          <c:tx>
            <c:strRef>
              <c:f>'Imports-from-CA-by-crop'!$A$4</c:f>
              <c:strCache>
                <c:ptCount val="1"/>
                <c:pt idx="0">
                  <c:v>BEAN SD, GRAM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'Imports-from-CA-by-crop'!$E$4:$H$4</c:f>
              <c:numCache>
                <c:formatCode>General</c:formatCode>
                <c:ptCount val="4"/>
                <c:pt idx="0">
                  <c:v>44.4</c:v>
                </c:pt>
                <c:pt idx="1">
                  <c:v>15.2</c:v>
                </c:pt>
                <c:pt idx="2">
                  <c:v>2.6</c:v>
                </c:pt>
                <c:pt idx="3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D7-4907-A3C3-39634E05AFAF}"/>
            </c:ext>
          </c:extLst>
        </c:ser>
        <c:ser>
          <c:idx val="3"/>
          <c:order val="3"/>
          <c:tx>
            <c:strRef>
              <c:f>'Imports-from-CA-by-crop'!$A$5</c:f>
              <c:strCache>
                <c:ptCount val="1"/>
                <c:pt idx="0">
                  <c:v>BEAN SD, SM RED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'Imports-from-CA-by-crop'!$E$5:$H$5</c:f>
              <c:numCache>
                <c:formatCode>General</c:formatCode>
                <c:ptCount val="4"/>
                <c:pt idx="0">
                  <c:v>47.166666666666664</c:v>
                </c:pt>
                <c:pt idx="1">
                  <c:v>53.333333333333336</c:v>
                </c:pt>
                <c:pt idx="2">
                  <c:v>42.333333333333336</c:v>
                </c:pt>
                <c:pt idx="3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D7-4907-A3C3-39634E05AFAF}"/>
            </c:ext>
          </c:extLst>
        </c:ser>
        <c:ser>
          <c:idx val="4"/>
          <c:order val="4"/>
          <c:tx>
            <c:strRef>
              <c:f>'Imports-from-CA-by-crop'!$A$6</c:f>
              <c:strCache>
                <c:ptCount val="1"/>
                <c:pt idx="0">
                  <c:v>BEAN SD, NAVY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'Imports-from-CA-by-crop'!$E$6:$H$6</c:f>
              <c:numCache>
                <c:formatCode>General</c:formatCode>
                <c:ptCount val="4"/>
                <c:pt idx="0">
                  <c:v>434.875</c:v>
                </c:pt>
                <c:pt idx="1">
                  <c:v>334.375</c:v>
                </c:pt>
                <c:pt idx="2">
                  <c:v>392.375</c:v>
                </c:pt>
                <c:pt idx="3">
                  <c:v>358.42857142857144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6D7-4907-A3C3-39634E05AFAF}"/>
            </c:ext>
          </c:extLst>
        </c:ser>
        <c:ser>
          <c:idx val="5"/>
          <c:order val="5"/>
          <c:tx>
            <c:strRef>
              <c:f>'Imports-from-CA-by-crop'!$A$7</c:f>
              <c:strCache>
                <c:ptCount val="1"/>
                <c:pt idx="0">
                  <c:v>BEAN SD, OTH KID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'Imports-from-CA-by-crop'!$E$7:$H$7</c:f>
              <c:numCache>
                <c:formatCode>General</c:formatCode>
                <c:ptCount val="4"/>
                <c:pt idx="0">
                  <c:v>552</c:v>
                </c:pt>
                <c:pt idx="1">
                  <c:v>566.75</c:v>
                </c:pt>
                <c:pt idx="2">
                  <c:v>294</c:v>
                </c:pt>
                <c:pt idx="3">
                  <c:v>506.42857142857144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6D7-4907-A3C3-39634E05AFAF}"/>
            </c:ext>
          </c:extLst>
        </c:ser>
        <c:ser>
          <c:idx val="6"/>
          <c:order val="6"/>
          <c:tx>
            <c:strRef>
              <c:f>'Imports-from-CA-by-crop'!$A$8</c:f>
              <c:strCache>
                <c:ptCount val="1"/>
                <c:pt idx="0">
                  <c:v>CRANBRY BEANS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'Imports-from-CA-by-crop'!$E$8:$H$8</c:f>
              <c:numCache>
                <c:formatCode>General</c:formatCode>
                <c:ptCount val="4"/>
                <c:pt idx="0">
                  <c:v>41.625</c:v>
                </c:pt>
                <c:pt idx="1">
                  <c:v>179.375</c:v>
                </c:pt>
                <c:pt idx="2">
                  <c:v>211.125</c:v>
                </c:pt>
                <c:pt idx="3">
                  <c:v>128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6D7-4907-A3C3-39634E05AFAF}"/>
            </c:ext>
          </c:extLst>
        </c:ser>
        <c:ser>
          <c:idx val="7"/>
          <c:order val="7"/>
          <c:tx>
            <c:strRef>
              <c:f>'Imports-from-CA-by-crop'!$A$9</c:f>
              <c:strCache>
                <c:ptCount val="1"/>
                <c:pt idx="0">
                  <c:v>BEANS NES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'Imports-from-CA-by-crop'!$E$9:$H$9</c:f>
              <c:numCache>
                <c:formatCode>General</c:formatCode>
                <c:ptCount val="4"/>
                <c:pt idx="0">
                  <c:v>12470</c:v>
                </c:pt>
                <c:pt idx="1">
                  <c:v>12534.75</c:v>
                </c:pt>
                <c:pt idx="2">
                  <c:v>13553.875</c:v>
                </c:pt>
                <c:pt idx="3">
                  <c:v>13114.857142857143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6D7-4907-A3C3-39634E05AFAF}"/>
            </c:ext>
          </c:extLst>
        </c:ser>
        <c:ser>
          <c:idx val="8"/>
          <c:order val="8"/>
          <c:tx>
            <c:strRef>
              <c:f>'Imports-from-CA-by-crop'!$A$10</c:f>
              <c:strCache>
                <c:ptCount val="1"/>
                <c:pt idx="0">
                  <c:v>LENTIL SD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'Imports-from-CA-by-crop'!$E$10:$H$10</c:f>
              <c:numCache>
                <c:formatCode>General</c:formatCode>
                <c:ptCount val="4"/>
                <c:pt idx="0">
                  <c:v>6821.125</c:v>
                </c:pt>
                <c:pt idx="1">
                  <c:v>5533.25</c:v>
                </c:pt>
                <c:pt idx="2">
                  <c:v>4662.875</c:v>
                </c:pt>
                <c:pt idx="3">
                  <c:v>5750.1428571428569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6D7-4907-A3C3-39634E05AFAF}"/>
            </c:ext>
          </c:extLst>
        </c:ser>
        <c:ser>
          <c:idx val="9"/>
          <c:order val="9"/>
          <c:tx>
            <c:strRef>
              <c:f>'Imports-from-CA-by-crop'!$A$11</c:f>
              <c:strCache>
                <c:ptCount val="1"/>
                <c:pt idx="0">
                  <c:v>BEAN SD, BROAD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'Imports-from-CA-by-crop'!$E$11:$H$11</c:f>
              <c:numCache>
                <c:formatCode>General</c:formatCode>
                <c:ptCount val="4"/>
                <c:pt idx="0">
                  <c:v>428.375</c:v>
                </c:pt>
                <c:pt idx="1">
                  <c:v>690.375</c:v>
                </c:pt>
                <c:pt idx="2">
                  <c:v>525.75</c:v>
                </c:pt>
                <c:pt idx="3">
                  <c:v>555.85714285714289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6D7-4907-A3C3-39634E05AFAF}"/>
            </c:ext>
          </c:extLst>
        </c:ser>
        <c:ser>
          <c:idx val="10"/>
          <c:order val="10"/>
          <c:tx>
            <c:strRef>
              <c:f>'Imports-from-CA-by-crop'!$A$12</c:f>
              <c:strCache>
                <c:ptCount val="1"/>
                <c:pt idx="0">
                  <c:v>LEGUME SD, OTHER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'Imports-from-CA-by-crop'!$E$12:$H$12</c:f>
              <c:numCache>
                <c:formatCode>General</c:formatCode>
                <c:ptCount val="4"/>
                <c:pt idx="0">
                  <c:v>2.2000000000000002</c:v>
                </c:pt>
                <c:pt idx="1">
                  <c:v>4.2</c:v>
                </c:pt>
                <c:pt idx="2">
                  <c:v>3.6</c:v>
                </c:pt>
                <c:pt idx="3">
                  <c:v>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6D7-4907-A3C3-39634E05AFAF}"/>
            </c:ext>
          </c:extLst>
        </c:ser>
        <c:ser>
          <c:idx val="11"/>
          <c:order val="11"/>
          <c:tx>
            <c:strRef>
              <c:f>'Imports-from-CA-by-crop'!$A$13</c:f>
              <c:strCache>
                <c:ptCount val="1"/>
                <c:pt idx="0">
                  <c:v>GUAR SEEDS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'Imports-from-CA-by-crop'!$E$13:$H$13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6D7-4907-A3C3-39634E05AF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7800448"/>
        <c:axId val="807800928"/>
      </c:lineChart>
      <c:catAx>
        <c:axId val="80780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7800928"/>
        <c:crosses val="autoZero"/>
        <c:auto val="1"/>
        <c:lblAlgn val="ctr"/>
        <c:lblOffset val="100"/>
        <c:noMultiLvlLbl val="0"/>
      </c:catAx>
      <c:valAx>
        <c:axId val="80780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780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Avg Grass Seed Imports from CA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'Imports-from-CA-by-crop'!$A$34</c:f>
              <c:strCache>
                <c:ptCount val="1"/>
                <c:pt idx="0">
                  <c:v>FESCUE SD, TALL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'Imports-from-CA-by-crop'!$E$34:$H$34</c:f>
              <c:numCache>
                <c:formatCode>General</c:formatCode>
                <c:ptCount val="4"/>
                <c:pt idx="0">
                  <c:v>617</c:v>
                </c:pt>
                <c:pt idx="1">
                  <c:v>618.625</c:v>
                </c:pt>
                <c:pt idx="2">
                  <c:v>949.25</c:v>
                </c:pt>
                <c:pt idx="3">
                  <c:v>408.14285714285717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14-44B3-A969-A1097646FB89}"/>
            </c:ext>
          </c:extLst>
        </c:ser>
        <c:ser>
          <c:idx val="1"/>
          <c:order val="1"/>
          <c:tx>
            <c:strRef>
              <c:f>'Imports-from-CA-by-crop'!$A$35</c:f>
              <c:strCache>
                <c:ptCount val="1"/>
                <c:pt idx="0">
                  <c:v>FESCUESD, RD CRT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'Imports-from-CA-by-crop'!$E$35:$H$35</c:f>
              <c:numCache>
                <c:formatCode>General</c:formatCode>
                <c:ptCount val="4"/>
                <c:pt idx="0">
                  <c:v>280.125</c:v>
                </c:pt>
                <c:pt idx="1">
                  <c:v>232</c:v>
                </c:pt>
                <c:pt idx="2">
                  <c:v>144.625</c:v>
                </c:pt>
                <c:pt idx="3">
                  <c:v>324.71428571428572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14-44B3-A969-A1097646FB89}"/>
            </c:ext>
          </c:extLst>
        </c:ser>
        <c:ser>
          <c:idx val="2"/>
          <c:order val="2"/>
          <c:tx>
            <c:strRef>
              <c:f>'Imports-from-CA-by-crop'!$A$36</c:f>
              <c:strCache>
                <c:ptCount val="1"/>
                <c:pt idx="0">
                  <c:v>FESCUESD,RD UCRT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'Imports-from-CA-by-crop'!$E$36:$H$36</c:f>
              <c:numCache>
                <c:formatCode>General</c:formatCode>
                <c:ptCount val="4"/>
                <c:pt idx="0">
                  <c:v>5959.375</c:v>
                </c:pt>
                <c:pt idx="1">
                  <c:v>4615</c:v>
                </c:pt>
                <c:pt idx="2">
                  <c:v>5308</c:v>
                </c:pt>
                <c:pt idx="3">
                  <c:v>4128.5714285714284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14-44B3-A969-A1097646FB89}"/>
            </c:ext>
          </c:extLst>
        </c:ser>
        <c:ser>
          <c:idx val="3"/>
          <c:order val="3"/>
          <c:tx>
            <c:strRef>
              <c:f>'Imports-from-CA-by-crop'!$A$37</c:f>
              <c:strCache>
                <c:ptCount val="1"/>
                <c:pt idx="0">
                  <c:v>FESCUE SD,MEADOW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'Imports-from-CA-by-crop'!$E$37:$H$37</c:f>
              <c:numCache>
                <c:formatCode>General</c:formatCode>
                <c:ptCount val="4"/>
                <c:pt idx="0">
                  <c:v>368.25</c:v>
                </c:pt>
                <c:pt idx="1">
                  <c:v>78.75</c:v>
                </c:pt>
                <c:pt idx="2">
                  <c:v>21.875</c:v>
                </c:pt>
                <c:pt idx="3">
                  <c:v>123.85714285714286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F14-44B3-A969-A1097646FB89}"/>
            </c:ext>
          </c:extLst>
        </c:ser>
        <c:ser>
          <c:idx val="4"/>
          <c:order val="4"/>
          <c:tx>
            <c:strRef>
              <c:f>'Imports-from-CA-by-crop'!$A$38</c:f>
              <c:strCache>
                <c:ptCount val="1"/>
                <c:pt idx="0">
                  <c:v>FESCUE SD, OTHER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'Imports-from-CA-by-crop'!$E$38:$H$38</c:f>
              <c:numCache>
                <c:formatCode>General</c:formatCode>
                <c:ptCount val="4"/>
                <c:pt idx="0">
                  <c:v>234.625</c:v>
                </c:pt>
                <c:pt idx="1">
                  <c:v>222.625</c:v>
                </c:pt>
                <c:pt idx="2">
                  <c:v>249.875</c:v>
                </c:pt>
                <c:pt idx="3">
                  <c:v>286.14285714285717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F14-44B3-A969-A1097646FB89}"/>
            </c:ext>
          </c:extLst>
        </c:ser>
        <c:ser>
          <c:idx val="5"/>
          <c:order val="5"/>
          <c:tx>
            <c:strRef>
              <c:f>'Imports-from-CA-by-crop'!$A$39</c:f>
              <c:strCache>
                <c:ptCount val="1"/>
                <c:pt idx="0">
                  <c:v>BLUEGRASS SD, KY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'Imports-from-CA-by-crop'!$E$39:$H$39</c:f>
              <c:numCache>
                <c:formatCode>General</c:formatCode>
                <c:ptCount val="4"/>
                <c:pt idx="0">
                  <c:v>149.875</c:v>
                </c:pt>
                <c:pt idx="1">
                  <c:v>146.375</c:v>
                </c:pt>
                <c:pt idx="2">
                  <c:v>126</c:v>
                </c:pt>
                <c:pt idx="3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F14-44B3-A969-A1097646FB89}"/>
            </c:ext>
          </c:extLst>
        </c:ser>
        <c:ser>
          <c:idx val="6"/>
          <c:order val="6"/>
          <c:tx>
            <c:strRef>
              <c:f>'Imports-from-CA-by-crop'!$A$40</c:f>
              <c:strCache>
                <c:ptCount val="1"/>
                <c:pt idx="0">
                  <c:v>RYEGRASS SD, ANN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'Imports-from-CA-by-crop'!$E$40:$H$40</c:f>
              <c:numCache>
                <c:formatCode>General</c:formatCode>
                <c:ptCount val="4"/>
                <c:pt idx="0">
                  <c:v>147.125</c:v>
                </c:pt>
                <c:pt idx="1">
                  <c:v>224.75</c:v>
                </c:pt>
                <c:pt idx="2">
                  <c:v>250.875</c:v>
                </c:pt>
                <c:pt idx="3">
                  <c:v>240.85714285714286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F14-44B3-A969-A1097646FB89}"/>
            </c:ext>
          </c:extLst>
        </c:ser>
        <c:ser>
          <c:idx val="7"/>
          <c:order val="7"/>
          <c:tx>
            <c:strRef>
              <c:f>'Imports-from-CA-by-crop'!$A$41</c:f>
              <c:strCache>
                <c:ptCount val="1"/>
                <c:pt idx="0">
                  <c:v>RYEGRASS SD, PER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'Imports-from-CA-by-crop'!$E$41:$H$41</c:f>
              <c:numCache>
                <c:formatCode>General</c:formatCode>
                <c:ptCount val="4"/>
                <c:pt idx="0">
                  <c:v>2064.625</c:v>
                </c:pt>
                <c:pt idx="1">
                  <c:v>2182</c:v>
                </c:pt>
                <c:pt idx="2">
                  <c:v>5984.125</c:v>
                </c:pt>
                <c:pt idx="3">
                  <c:v>2326.8571428571427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F14-44B3-A969-A1097646FB89}"/>
            </c:ext>
          </c:extLst>
        </c:ser>
        <c:ser>
          <c:idx val="9"/>
          <c:order val="8"/>
          <c:tx>
            <c:strRef>
              <c:f>'Imports-from-CA-by-crop'!$A$42</c:f>
              <c:strCache>
                <c:ptCount val="1"/>
                <c:pt idx="0">
                  <c:v>BENTGRASS SD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'Imports-from-CA-by-crop'!$E$42:$H$42</c:f>
              <c:numCache>
                <c:formatCode>General</c:formatCode>
                <c:ptCount val="4"/>
                <c:pt idx="0">
                  <c:v>17.25</c:v>
                </c:pt>
                <c:pt idx="1">
                  <c:v>17.25</c:v>
                </c:pt>
                <c:pt idx="2">
                  <c:v>4.25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F14-44B3-A969-A1097646FB89}"/>
            </c:ext>
          </c:extLst>
        </c:ser>
        <c:ser>
          <c:idx val="10"/>
          <c:order val="9"/>
          <c:tx>
            <c:strRef>
              <c:f>'Imports-from-CA-by-crop'!$A$43</c:f>
              <c:strCache>
                <c:ptCount val="1"/>
                <c:pt idx="0">
                  <c:v>BIRDSFOOT TRF SD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'Imports-from-CA-by-crop'!$E$43:$H$43</c:f>
              <c:numCache>
                <c:formatCode>General</c:formatCode>
                <c:ptCount val="4"/>
                <c:pt idx="0">
                  <c:v>677.875</c:v>
                </c:pt>
                <c:pt idx="1">
                  <c:v>241.25</c:v>
                </c:pt>
                <c:pt idx="2">
                  <c:v>167.875</c:v>
                </c:pt>
                <c:pt idx="3">
                  <c:v>234.71428571428572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F14-44B3-A969-A1097646FB89}"/>
            </c:ext>
          </c:extLst>
        </c:ser>
        <c:ser>
          <c:idx val="11"/>
          <c:order val="10"/>
          <c:tx>
            <c:strRef>
              <c:f>'Imports-from-CA-by-crop'!$A$44</c:f>
              <c:strCache>
                <c:ptCount val="1"/>
                <c:pt idx="0">
                  <c:v>BRMEGRS SD,MEADW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'Imports-from-CA-by-crop'!$E$44:$H$44</c:f>
              <c:numCache>
                <c:formatCode>General</c:formatCode>
                <c:ptCount val="4"/>
                <c:pt idx="0">
                  <c:v>454.125</c:v>
                </c:pt>
                <c:pt idx="1">
                  <c:v>285.875</c:v>
                </c:pt>
                <c:pt idx="2">
                  <c:v>96.875</c:v>
                </c:pt>
                <c:pt idx="3">
                  <c:v>150.28571428571428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F14-44B3-A969-A1097646FB89}"/>
            </c:ext>
          </c:extLst>
        </c:ser>
        <c:ser>
          <c:idx val="12"/>
          <c:order val="11"/>
          <c:tx>
            <c:strRef>
              <c:f>'Imports-from-CA-by-crop'!$A$45</c:f>
              <c:strCache>
                <c:ptCount val="1"/>
                <c:pt idx="0">
                  <c:v>BROMEGRS SD,SMTH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'Imports-from-CA-by-crop'!$E$45:$H$45</c:f>
              <c:numCache>
                <c:formatCode>General</c:formatCode>
                <c:ptCount val="4"/>
                <c:pt idx="0">
                  <c:v>609.125</c:v>
                </c:pt>
                <c:pt idx="1">
                  <c:v>208</c:v>
                </c:pt>
                <c:pt idx="2">
                  <c:v>92</c:v>
                </c:pt>
                <c:pt idx="3">
                  <c:v>319.85714285714283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F14-44B3-A969-A1097646FB89}"/>
            </c:ext>
          </c:extLst>
        </c:ser>
        <c:ser>
          <c:idx val="13"/>
          <c:order val="12"/>
          <c:tx>
            <c:strRef>
              <c:f>'Imports-from-CA-by-crop'!$A$46</c:f>
              <c:strCache>
                <c:ptCount val="1"/>
                <c:pt idx="0">
                  <c:v>BROMEGRS SD,OTH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'Imports-from-CA-by-crop'!$E$46:$H$46</c:f>
              <c:numCache>
                <c:formatCode>General</c:formatCode>
                <c:ptCount val="4"/>
                <c:pt idx="0">
                  <c:v>8</c:v>
                </c:pt>
                <c:pt idx="1">
                  <c:v>3.5</c:v>
                </c:pt>
                <c:pt idx="2">
                  <c:v>4.75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F14-44B3-A969-A1097646FB89}"/>
            </c:ext>
          </c:extLst>
        </c:ser>
        <c:ser>
          <c:idx val="14"/>
          <c:order val="13"/>
          <c:tx>
            <c:strRef>
              <c:f>'Imports-from-CA-by-crop'!$A$47</c:f>
              <c:strCache>
                <c:ptCount val="1"/>
                <c:pt idx="0">
                  <c:v>ORCHARDGRASS SD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'Imports-from-CA-by-crop'!$E$47:$H$47</c:f>
              <c:numCache>
                <c:formatCode>General</c:formatCode>
                <c:ptCount val="4"/>
                <c:pt idx="0">
                  <c:v>105.28571428571429</c:v>
                </c:pt>
                <c:pt idx="1">
                  <c:v>47.714285714285715</c:v>
                </c:pt>
                <c:pt idx="2">
                  <c:v>13.857142857142858</c:v>
                </c:pt>
                <c:pt idx="3">
                  <c:v>1.8333333333333333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F14-44B3-A969-A1097646FB89}"/>
            </c:ext>
          </c:extLst>
        </c:ser>
        <c:ser>
          <c:idx val="15"/>
          <c:order val="14"/>
          <c:tx>
            <c:strRef>
              <c:f>'Imports-from-CA-by-crop'!$A$48</c:f>
              <c:strCache>
                <c:ptCount val="1"/>
                <c:pt idx="0">
                  <c:v>SUDANGRASS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'Imports-from-CA-by-crop'!$E$48:$H$48</c:f>
              <c:numCache>
                <c:formatCode>General</c:formatCode>
                <c:ptCount val="4"/>
                <c:pt idx="0">
                  <c:v>5.5</c:v>
                </c:pt>
                <c:pt idx="1">
                  <c:v>18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BF14-44B3-A969-A1097646FB89}"/>
            </c:ext>
          </c:extLst>
        </c:ser>
        <c:ser>
          <c:idx val="16"/>
          <c:order val="15"/>
          <c:tx>
            <c:strRef>
              <c:f>'Imports-from-CA-by-crop'!$A$49</c:f>
              <c:strCache>
                <c:ptCount val="1"/>
                <c:pt idx="0">
                  <c:v>WHEATGRS SD,CRST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'Imports-from-CA-by-crop'!$E$49:$H$49</c:f>
              <c:numCache>
                <c:formatCode>General</c:formatCode>
                <c:ptCount val="4"/>
                <c:pt idx="0">
                  <c:v>426</c:v>
                </c:pt>
                <c:pt idx="1">
                  <c:v>348.25</c:v>
                </c:pt>
                <c:pt idx="2">
                  <c:v>131.75</c:v>
                </c:pt>
                <c:pt idx="3">
                  <c:v>533.28571428571433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F14-44B3-A969-A1097646FB89}"/>
            </c:ext>
          </c:extLst>
        </c:ser>
        <c:ser>
          <c:idx val="17"/>
          <c:order val="16"/>
          <c:tx>
            <c:strRef>
              <c:f>'Imports-from-CA-by-crop'!$A$50</c:f>
              <c:strCache>
                <c:ptCount val="1"/>
                <c:pt idx="0">
                  <c:v>WHEATGRS SD, OTH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'Imports-from-CA-by-crop'!$E$50:$H$50</c:f>
              <c:numCache>
                <c:formatCode>General</c:formatCode>
                <c:ptCount val="4"/>
                <c:pt idx="0">
                  <c:v>586</c:v>
                </c:pt>
                <c:pt idx="1">
                  <c:v>561</c:v>
                </c:pt>
                <c:pt idx="2">
                  <c:v>313.625</c:v>
                </c:pt>
                <c:pt idx="3">
                  <c:v>534.85714285714289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BF14-44B3-A969-A1097646FB89}"/>
            </c:ext>
          </c:extLst>
        </c:ser>
        <c:ser>
          <c:idx val="18"/>
          <c:order val="17"/>
          <c:tx>
            <c:strRef>
              <c:f>'Imports-from-CA-by-crop'!$A$51</c:f>
              <c:strCache>
                <c:ptCount val="1"/>
                <c:pt idx="0">
                  <c:v>WILD RYE SD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'Imports-from-CA-by-crop'!$E$51:$H$51</c:f>
              <c:numCache>
                <c:formatCode>General</c:formatCode>
                <c:ptCount val="4"/>
                <c:pt idx="0">
                  <c:v>26.625</c:v>
                </c:pt>
                <c:pt idx="1">
                  <c:v>38.875</c:v>
                </c:pt>
                <c:pt idx="2">
                  <c:v>10</c:v>
                </c:pt>
                <c:pt idx="3">
                  <c:v>36.285714285714285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F14-44B3-A969-A1097646FB89}"/>
            </c:ext>
          </c:extLst>
        </c:ser>
        <c:ser>
          <c:idx val="19"/>
          <c:order val="18"/>
          <c:tx>
            <c:strRef>
              <c:f>'Imports-from-CA-by-crop'!$A$52</c:f>
              <c:strCache>
                <c:ptCount val="1"/>
                <c:pt idx="0">
                  <c:v>GRASS SEEDS OTH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'Imports-from-CA-by-crop'!$E$1:$H$1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'Imports-from-CA-by-crop'!$E$52:$H$52</c:f>
              <c:numCache>
                <c:formatCode>General</c:formatCode>
                <c:ptCount val="4"/>
                <c:pt idx="0">
                  <c:v>2877.125</c:v>
                </c:pt>
                <c:pt idx="1">
                  <c:v>1490.5</c:v>
                </c:pt>
                <c:pt idx="2">
                  <c:v>1253.75</c:v>
                </c:pt>
                <c:pt idx="3">
                  <c:v>1655.2857142857142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BF14-44B3-A969-A1097646FB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6030224"/>
        <c:axId val="806028784"/>
      </c:lineChart>
      <c:catAx>
        <c:axId val="80603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028784"/>
        <c:crosses val="autoZero"/>
        <c:auto val="1"/>
        <c:lblAlgn val="ctr"/>
        <c:lblOffset val="100"/>
        <c:noMultiLvlLbl val="0"/>
      </c:catAx>
      <c:valAx>
        <c:axId val="80602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603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5848-7BCD-75D1-8304-B8E732D01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A170D-D0F0-7F4A-7B4D-AE641ACFB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95F3F-C3E9-16CF-494B-5D9545CC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72BCC-068D-591C-EF7F-B262A0196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0BCDF-814B-9DA5-AA30-B132A06B9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0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2113-13FA-DD26-B212-D6265B10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5399B-57C1-FB39-5B8F-915587625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840D-7D5A-4F58-2B44-B062DAE25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D054E-8316-6DBF-0682-9080A3A4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82F18-08E1-6D97-30B6-18C701B67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8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02232D-6C5E-135E-9B62-269435E6F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A23F81-D938-8230-0B9C-EC1A2AFBD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E8CAA-702C-82C9-AFDF-B9E5B53C9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1FCE-24EE-3FF8-C617-E53F981F8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ED1F0-0895-C5E5-9486-C4AB72E5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1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6F55A-371F-D327-00AA-4154018B0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507A6-18B0-1FEC-4DB5-341B2C45D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E76A8-364D-38FE-5F01-1E6606C4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4206B-810D-FA11-112D-5B103461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1AD8-DCD6-F043-D5B3-2B7B9188B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4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62AE-1310-F143-4780-DDB0CDED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876D9-6A80-BE20-96F2-3A886053F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4AB87-B34B-64BF-BC49-358B8944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83E7-BAE9-9BB2-EB4F-BCD05F574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86336-D063-5E28-35B8-E4890BF2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7A47F-BA72-E6A0-6C5E-EB1F45957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951DE-B0CD-2F65-5D41-7556713EA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2BF96-8D64-6D8E-E26D-1CB821CE6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864C8-123A-FB64-A8B1-2445F482B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D77F2-0988-9D8F-2B83-E0645E64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1E1B2-689C-06D2-1163-380C4913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5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341F7-9298-5C76-5B57-7325D7FF0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843D0-E0A3-3BED-DA2D-B7E329C8A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1E609-5D79-077A-2F42-858F3049B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23D935-0011-F3C4-CCB1-50FE1D0CB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D6E7F9-C024-6051-ED40-ADFEA7DA2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1511A-7ABB-09A5-14AF-C09EA063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FBBF85-66DB-C69A-666F-381F8DBD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AC7C0-A4E1-0BCA-FFF6-7EEF659C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9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E77A-8B41-EF18-3346-FEF9A756F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5655BC-2946-21DB-60B9-A73EC24D1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BF698C-FFFA-EA14-EB8E-DEAF4C67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40FE8C-124F-16B9-C7BC-3B79BF9B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9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D8EE5-9A33-94D1-B1DD-A601A7D4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99225-8AED-FCFD-EE39-96BD7A94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7C6B3-838E-A95B-816E-1F042147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4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8D620-3DD9-E742-1D1C-3A0B4C9C2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43F5-EEF4-85D4-3039-7B332B71C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0D245-3A44-CF6A-7D33-62FA2A377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4A9F9-3DA1-377C-3A89-C8A6AE6D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67FE4-FA4A-43A2-DFDC-A07C4720A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62A71-CC44-91DE-E82C-89B0A149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2BA5B-E9C4-90A2-4072-DC7520EA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E800CE-39BD-3A0D-D279-87C5A77DA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8AD41-6705-2805-B61F-937760009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C190E-5E4C-3A3A-02CE-DDBF8B2B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39B8E-A74F-FA4C-91A0-D9CF5ABB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521BB-D0BF-FE10-895A-C8FE9DDA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3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E578C8-6797-521D-7D3D-163370C2D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584B3-5E0A-FC19-4E86-E1855B4DD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61B7A-D7B8-4626-D2DB-0F99C6204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5BC20-7280-2787-9E7C-DDF91D380A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BA2C6-597D-E468-B1CD-960F62F45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7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as.usda.gov/gats/default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409B6-692A-6F37-D42B-25C3393AC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486" y="316067"/>
            <a:ext cx="10478505" cy="2387600"/>
          </a:xfrm>
        </p:spPr>
        <p:txBody>
          <a:bodyPr>
            <a:normAutofit/>
          </a:bodyPr>
          <a:lstStyle/>
          <a:p>
            <a:pPr algn="l"/>
            <a:r>
              <a:rPr lang="en-US" sz="5000" dirty="0"/>
              <a:t>Average value of trade in planting seeds between the U.S. and Canada  </a:t>
            </a:r>
            <a:br>
              <a:rPr lang="en-US" sz="5000" dirty="0"/>
            </a:br>
            <a:r>
              <a:rPr lang="en-US" sz="5000" dirty="0"/>
              <a:t>(USD, thousands)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D99FE0-0C77-04F5-50C1-8C7E0CF86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82583"/>
            <a:ext cx="9144000" cy="3159350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Data range:</a:t>
            </a:r>
            <a:r>
              <a:rPr lang="en-US" dirty="0"/>
              <a:t> 2017-2024* 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Notes</a:t>
            </a:r>
            <a:r>
              <a:rPr lang="en-US" dirty="0"/>
              <a:t>:  Please review the following information carefully -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Values depict the average value of seed shipped per quarter across 2017-2024.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Q4 data is only available for 2017-2023.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Crop descriptions are from the harmonized tariff schedule (HS) codes used by U.S. customs authorities. 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Please consult the excel files for interactive data associated with a particular crop.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Graphs on the same slide are </a:t>
            </a:r>
            <a:r>
              <a:rPr lang="en-US" u="sng" dirty="0"/>
              <a:t>not to scale </a:t>
            </a:r>
            <a:r>
              <a:rPr lang="en-US" dirty="0"/>
              <a:t>with one another – they are formatted for readability.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Graph colors on the same slide </a:t>
            </a:r>
            <a:r>
              <a:rPr lang="en-US" u="sng" dirty="0"/>
              <a:t>do not always</a:t>
            </a:r>
            <a:r>
              <a:rPr lang="en-US" dirty="0"/>
              <a:t> align between imports and exports. 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Data Source</a:t>
            </a:r>
            <a:r>
              <a:rPr lang="en-US" dirty="0"/>
              <a:t>: U.S. Census Bureau Trade Data via USDA GATS database</a:t>
            </a:r>
          </a:p>
          <a:p>
            <a:pPr algn="l">
              <a:lnSpc>
                <a:spcPct val="120000"/>
              </a:lnSpc>
            </a:pPr>
            <a:r>
              <a:rPr lang="en-US" dirty="0">
                <a:hlinkClick r:id="rId2"/>
              </a:rPr>
              <a:t>https://apps.fas.usda.gov/gats/default.aspx</a:t>
            </a:r>
            <a:r>
              <a:rPr lang="en-US" dirty="0"/>
              <a:t> </a:t>
            </a:r>
          </a:p>
          <a:p>
            <a:pPr algn="l">
              <a:lnSpc>
                <a:spcPct val="120000"/>
              </a:lnSpc>
            </a:pPr>
            <a:endParaRPr lang="en-US" dirty="0"/>
          </a:p>
          <a:p>
            <a:pPr algn="l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93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F839B58-3840-D38C-4398-61968D3BB21C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All planting seed shipments between U.S. and CA (USD, thousands)</a:t>
            </a:r>
          </a:p>
        </p:txBody>
      </p:sp>
      <p:graphicFrame>
        <p:nvGraphicFramePr>
          <p:cNvPr id="31" name="Content Placeholder 30">
            <a:extLst>
              <a:ext uri="{FF2B5EF4-FFF2-40B4-BE49-F238E27FC236}">
                <a16:creationId xmlns:a16="http://schemas.microsoft.com/office/drawing/2014/main" id="{8D321257-F5A9-F86D-8406-EBB3F0A2D17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2" name="Content Placeholder 31">
            <a:extLst>
              <a:ext uri="{FF2B5EF4-FFF2-40B4-BE49-F238E27FC236}">
                <a16:creationId xmlns:a16="http://schemas.microsoft.com/office/drawing/2014/main" id="{8FF8E10C-D1D0-1911-7077-4E81227677E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760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C576B-BC7C-8A99-3528-BB20EBC36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BB4F4CC-F8FA-271B-E0ED-610B6EFC4098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Field crop seed shipments between U.S. and CA (USD, thousands)</a:t>
            </a:r>
          </a:p>
        </p:txBody>
      </p:sp>
      <p:graphicFrame>
        <p:nvGraphicFramePr>
          <p:cNvPr id="25" name="Content Placeholder 24">
            <a:extLst>
              <a:ext uri="{FF2B5EF4-FFF2-40B4-BE49-F238E27FC236}">
                <a16:creationId xmlns:a16="http://schemas.microsoft.com/office/drawing/2014/main" id="{534516C1-973B-4D6E-97D0-CBC944BD79AA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6" name="Content Placeholder 25">
            <a:extLst>
              <a:ext uri="{FF2B5EF4-FFF2-40B4-BE49-F238E27FC236}">
                <a16:creationId xmlns:a16="http://schemas.microsoft.com/office/drawing/2014/main" id="{146F62C9-5D7E-4E7C-9C75-8DB1D1A33C4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431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8C722-BCE5-0A48-0B74-57ED1D021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B71B49C-D6E8-202B-B49B-1A87228336E2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Vegetable seed shipments between U.S. and CA (USD, thousands)</a:t>
            </a:r>
          </a:p>
        </p:txBody>
      </p:sp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206FFFFA-2372-4728-8865-65435044A18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ontent Placeholder 22">
            <a:extLst>
              <a:ext uri="{FF2B5EF4-FFF2-40B4-BE49-F238E27FC236}">
                <a16:creationId xmlns:a16="http://schemas.microsoft.com/office/drawing/2014/main" id="{291B7B7F-92D4-4B33-8021-582265650F8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21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2E66F-52B0-7741-D9B0-6058CA93F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2D4F83D-B604-383D-8112-76B059866A4F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Legume seed shipments between U.S. and CA </a:t>
            </a:r>
          </a:p>
          <a:p>
            <a:r>
              <a:rPr lang="en-US" sz="3600" b="1" dirty="0"/>
              <a:t>(USD, thousands)</a:t>
            </a:r>
          </a:p>
        </p:txBody>
      </p:sp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46A603D9-CBF9-4D25-A79E-417BC3B94BC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ontent Placeholder 22">
            <a:extLst>
              <a:ext uri="{FF2B5EF4-FFF2-40B4-BE49-F238E27FC236}">
                <a16:creationId xmlns:a16="http://schemas.microsoft.com/office/drawing/2014/main" id="{0A4557D4-3CB1-4721-9F0F-A5B6054DFAB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63CF2-EE99-C482-BD21-63B8B04E2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FC80E9B-EFE8-FADD-C685-759B2B64D2D7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Grass seed shipments between U.S. and CA </a:t>
            </a:r>
          </a:p>
          <a:p>
            <a:r>
              <a:rPr lang="en-US" sz="3600" b="1" dirty="0"/>
              <a:t>(USD, thousands)</a:t>
            </a:r>
          </a:p>
        </p:txBody>
      </p:sp>
      <p:graphicFrame>
        <p:nvGraphicFramePr>
          <p:cNvPr id="27" name="Content Placeholder 26">
            <a:extLst>
              <a:ext uri="{FF2B5EF4-FFF2-40B4-BE49-F238E27FC236}">
                <a16:creationId xmlns:a16="http://schemas.microsoft.com/office/drawing/2014/main" id="{C9645CDE-66FA-46C0-AAA1-74B2CB274A9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8" name="Content Placeholder 27">
            <a:extLst>
              <a:ext uri="{FF2B5EF4-FFF2-40B4-BE49-F238E27FC236}">
                <a16:creationId xmlns:a16="http://schemas.microsoft.com/office/drawing/2014/main" id="{765C8C36-9DC1-4F8F-BE2D-C9D86423B01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978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79F82-AA75-A48B-EE21-F5C55C647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9A873F7-405B-24B9-C727-DBFA8450A9D7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Forage seed shipments between U.S. and CA</a:t>
            </a:r>
          </a:p>
          <a:p>
            <a:r>
              <a:rPr lang="en-US" sz="3600" b="1" dirty="0"/>
              <a:t>(USD, thousands)</a:t>
            </a:r>
          </a:p>
        </p:txBody>
      </p:sp>
      <p:graphicFrame>
        <p:nvGraphicFramePr>
          <p:cNvPr id="29" name="Content Placeholder 28">
            <a:extLst>
              <a:ext uri="{FF2B5EF4-FFF2-40B4-BE49-F238E27FC236}">
                <a16:creationId xmlns:a16="http://schemas.microsoft.com/office/drawing/2014/main" id="{70B811B6-6E29-452F-B755-FC1DD670E3C2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id="{48D8CF78-7B00-42A2-9E24-90E5831D8242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026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D7887-299D-D1BE-E1DB-9FC66779B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9602577-3A4C-5305-0D9A-E95170652E34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Other types of seed shipments between U.S. and CA (USD, thousands)</a:t>
            </a:r>
          </a:p>
        </p:txBody>
      </p:sp>
      <p:graphicFrame>
        <p:nvGraphicFramePr>
          <p:cNvPr id="28" name="Content Placeholder 27">
            <a:extLst>
              <a:ext uri="{FF2B5EF4-FFF2-40B4-BE49-F238E27FC236}">
                <a16:creationId xmlns:a16="http://schemas.microsoft.com/office/drawing/2014/main" id="{CFD49D2D-43E7-4403-A68B-6FB35A90EC68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9" name="Content Placeholder 28">
            <a:extLst>
              <a:ext uri="{FF2B5EF4-FFF2-40B4-BE49-F238E27FC236}">
                <a16:creationId xmlns:a16="http://schemas.microsoft.com/office/drawing/2014/main" id="{88D68781-8B02-452B-9024-40C54AB6A41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970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398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Average value of trade in planting seeds between the U.S. and Canada   (USD, thousands)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Crowell</dc:creator>
  <cp:lastModifiedBy>Sam Crowell</cp:lastModifiedBy>
  <cp:revision>19</cp:revision>
  <dcterms:created xsi:type="dcterms:W3CDTF">2024-12-17T21:25:50Z</dcterms:created>
  <dcterms:modified xsi:type="dcterms:W3CDTF">2025-01-24T22:21:39Z</dcterms:modified>
</cp:coreProperties>
</file>