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4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2" r:id="rId5"/>
    <p:sldId id="261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rowell\Desktop\Shipping-windows\Total-CH-CA-MX-seed-shipments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crowell\Desktop\Shipping-windows\Total-CH-CA-MX-seed-shipment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Imports of all planting seeds</a:t>
            </a:r>
            <a:r>
              <a:rPr lang="en-US" baseline="0"/>
              <a:t> from China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'All-Imports-by-country'!$E$14</c:f>
              <c:strCache>
                <c:ptCount val="1"/>
                <c:pt idx="0">
                  <c:v>2017-2017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'All-Imports-by-country'!$F$14:$I$14</c:f>
              <c:numCache>
                <c:formatCode>#,##0</c:formatCode>
                <c:ptCount val="4"/>
                <c:pt idx="0">
                  <c:v>25575</c:v>
                </c:pt>
                <c:pt idx="1">
                  <c:v>16545</c:v>
                </c:pt>
                <c:pt idx="2">
                  <c:v>19931</c:v>
                </c:pt>
                <c:pt idx="3">
                  <c:v>47008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04-4027-A002-D6094696761A}"/>
            </c:ext>
          </c:extLst>
        </c:ser>
        <c:ser>
          <c:idx val="1"/>
          <c:order val="1"/>
          <c:tx>
            <c:strRef>
              <c:f>'All-Imports-by-country'!$E$15</c:f>
              <c:strCache>
                <c:ptCount val="1"/>
                <c:pt idx="0">
                  <c:v>2018-2018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'All-Imports-by-country'!$F$15:$I$15</c:f>
              <c:numCache>
                <c:formatCode>#,##0</c:formatCode>
                <c:ptCount val="4"/>
                <c:pt idx="0">
                  <c:v>19547</c:v>
                </c:pt>
                <c:pt idx="1">
                  <c:v>15572</c:v>
                </c:pt>
                <c:pt idx="2">
                  <c:v>26926</c:v>
                </c:pt>
                <c:pt idx="3">
                  <c:v>40511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04-4027-A002-D6094696761A}"/>
            </c:ext>
          </c:extLst>
        </c:ser>
        <c:ser>
          <c:idx val="2"/>
          <c:order val="2"/>
          <c:tx>
            <c:strRef>
              <c:f>'All-Imports-by-country'!$E$16</c:f>
              <c:strCache>
                <c:ptCount val="1"/>
                <c:pt idx="0">
                  <c:v>2019-2019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'All-Imports-by-country'!$F$16:$I$16</c:f>
              <c:numCache>
                <c:formatCode>#,##0</c:formatCode>
                <c:ptCount val="4"/>
                <c:pt idx="0">
                  <c:v>17457</c:v>
                </c:pt>
                <c:pt idx="1">
                  <c:v>12865</c:v>
                </c:pt>
                <c:pt idx="2">
                  <c:v>12636</c:v>
                </c:pt>
                <c:pt idx="3">
                  <c:v>25093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04-4027-A002-D6094696761A}"/>
            </c:ext>
          </c:extLst>
        </c:ser>
        <c:ser>
          <c:idx val="3"/>
          <c:order val="3"/>
          <c:tx>
            <c:strRef>
              <c:f>'All-Imports-by-country'!$E$17</c:f>
              <c:strCache>
                <c:ptCount val="1"/>
                <c:pt idx="0">
                  <c:v>2020-2020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'All-Imports-by-country'!$F$17:$I$17</c:f>
              <c:numCache>
                <c:formatCode>#,##0</c:formatCode>
                <c:ptCount val="4"/>
                <c:pt idx="0">
                  <c:v>17123</c:v>
                </c:pt>
                <c:pt idx="1">
                  <c:v>13032</c:v>
                </c:pt>
                <c:pt idx="2">
                  <c:v>12566</c:v>
                </c:pt>
                <c:pt idx="3">
                  <c:v>20375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04-4027-A002-D6094696761A}"/>
            </c:ext>
          </c:extLst>
        </c:ser>
        <c:ser>
          <c:idx val="4"/>
          <c:order val="4"/>
          <c:tx>
            <c:strRef>
              <c:f>'All-Imports-by-country'!$E$18</c:f>
              <c:strCache>
                <c:ptCount val="1"/>
                <c:pt idx="0">
                  <c:v>2021-2021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'All-Imports-by-country'!$F$18:$I$18</c:f>
              <c:numCache>
                <c:formatCode>#,##0</c:formatCode>
                <c:ptCount val="4"/>
                <c:pt idx="0">
                  <c:v>21159</c:v>
                </c:pt>
                <c:pt idx="1">
                  <c:v>14458</c:v>
                </c:pt>
                <c:pt idx="2">
                  <c:v>15933</c:v>
                </c:pt>
                <c:pt idx="3">
                  <c:v>31068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E04-4027-A002-D6094696761A}"/>
            </c:ext>
          </c:extLst>
        </c:ser>
        <c:ser>
          <c:idx val="5"/>
          <c:order val="5"/>
          <c:tx>
            <c:strRef>
              <c:f>'All-Imports-by-country'!$E$19</c:f>
              <c:strCache>
                <c:ptCount val="1"/>
                <c:pt idx="0">
                  <c:v>2022-2022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'All-Imports-by-country'!$F$19:$I$19</c:f>
              <c:numCache>
                <c:formatCode>#,##0</c:formatCode>
                <c:ptCount val="4"/>
                <c:pt idx="0">
                  <c:v>34151</c:v>
                </c:pt>
                <c:pt idx="1">
                  <c:v>18136</c:v>
                </c:pt>
                <c:pt idx="2">
                  <c:v>20048</c:v>
                </c:pt>
                <c:pt idx="3">
                  <c:v>24857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E04-4027-A002-D6094696761A}"/>
            </c:ext>
          </c:extLst>
        </c:ser>
        <c:ser>
          <c:idx val="6"/>
          <c:order val="6"/>
          <c:tx>
            <c:strRef>
              <c:f>'All-Imports-by-country'!$E$20</c:f>
              <c:strCache>
                <c:ptCount val="1"/>
                <c:pt idx="0">
                  <c:v>2023-2023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'All-Imports-by-country'!$F$20:$I$20</c:f>
              <c:numCache>
                <c:formatCode>#,##0</c:formatCode>
                <c:ptCount val="4"/>
                <c:pt idx="0">
                  <c:v>28770</c:v>
                </c:pt>
                <c:pt idx="1">
                  <c:v>17293</c:v>
                </c:pt>
                <c:pt idx="2">
                  <c:v>14474</c:v>
                </c:pt>
                <c:pt idx="3">
                  <c:v>21756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E04-4027-A002-D6094696761A}"/>
            </c:ext>
          </c:extLst>
        </c:ser>
        <c:ser>
          <c:idx val="7"/>
          <c:order val="7"/>
          <c:tx>
            <c:strRef>
              <c:f>'All-Imports-by-country'!$E$21</c:f>
              <c:strCache>
                <c:ptCount val="1"/>
                <c:pt idx="0">
                  <c:v>2024-2024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'All-Imports-by-country'!$F$5:$I$5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'All-Imports-by-country'!$F$21:$I$21</c:f>
              <c:numCache>
                <c:formatCode>#,##0</c:formatCode>
                <c:ptCount val="4"/>
                <c:pt idx="0">
                  <c:v>24636</c:v>
                </c:pt>
                <c:pt idx="1">
                  <c:v>18551</c:v>
                </c:pt>
                <c:pt idx="2">
                  <c:v>15377</c:v>
                </c:pt>
                <c:pt idx="3">
                  <c:v>4492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E04-4027-A002-D609469676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1923679"/>
        <c:axId val="461924159"/>
      </c:lineChart>
      <c:catAx>
        <c:axId val="461923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924159"/>
        <c:crosses val="autoZero"/>
        <c:auto val="1"/>
        <c:lblAlgn val="ctr"/>
        <c:lblOffset val="100"/>
        <c:noMultiLvlLbl val="0"/>
      </c:catAx>
      <c:valAx>
        <c:axId val="4619241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923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Grass Seed Imports from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'Imports-from-CN-by-crop'!$A$17</c:f>
              <c:strCache>
                <c:ptCount val="1"/>
                <c:pt idx="0">
                  <c:v>BLUEGRASS SD, KY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'Imports-from-CN-by-crop'!$E$17:$H$17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E5-4D86-A068-518511FE9C82}"/>
            </c:ext>
          </c:extLst>
        </c:ser>
        <c:ser>
          <c:idx val="1"/>
          <c:order val="1"/>
          <c:tx>
            <c:strRef>
              <c:f>'Imports-from-CN-by-crop'!$A$18</c:f>
              <c:strCache>
                <c:ptCount val="1"/>
                <c:pt idx="0">
                  <c:v>RYEGRASS SD, ANN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'Imports-from-CN-by-crop'!$E$18:$H$18</c:f>
              <c:numCache>
                <c:formatCode>General</c:formatCode>
                <c:ptCount val="4"/>
                <c:pt idx="0">
                  <c:v>7.666666666666667</c:v>
                </c:pt>
                <c:pt idx="1">
                  <c:v>2</c:v>
                </c:pt>
                <c:pt idx="2">
                  <c:v>4.333333333333333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E5-4D86-A068-518511FE9C82}"/>
            </c:ext>
          </c:extLst>
        </c:ser>
        <c:ser>
          <c:idx val="2"/>
          <c:order val="2"/>
          <c:tx>
            <c:strRef>
              <c:f>'Imports-from-CN-by-crop'!$A$19</c:f>
              <c:strCache>
                <c:ptCount val="1"/>
                <c:pt idx="0">
                  <c:v>RYEGRASS SD, PER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'Imports-from-CN-by-crop'!$E$19:$H$19</c:f>
              <c:numCache>
                <c:formatCode>General</c:formatCode>
                <c:ptCount val="4"/>
                <c:pt idx="0">
                  <c:v>9.5</c:v>
                </c:pt>
                <c:pt idx="1">
                  <c:v>0</c:v>
                </c:pt>
                <c:pt idx="2">
                  <c:v>3.5</c:v>
                </c:pt>
                <c:pt idx="3">
                  <c:v>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E5-4D86-A068-518511FE9C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8043104"/>
        <c:axId val="808041664"/>
      </c:lineChart>
      <c:catAx>
        <c:axId val="80804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041664"/>
        <c:crosses val="autoZero"/>
        <c:auto val="1"/>
        <c:lblAlgn val="ctr"/>
        <c:lblOffset val="100"/>
        <c:noMultiLvlLbl val="0"/>
      </c:catAx>
      <c:valAx>
        <c:axId val="80804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043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Forage Seed Imports from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'Imports-from-CN-by-crop'!$A$20</c:f>
              <c:strCache>
                <c:ptCount val="1"/>
                <c:pt idx="0">
                  <c:v>FORAGE SD, OTHER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'Imports-from-CN-by-crop'!$E$20:$H$20</c:f>
              <c:numCache>
                <c:formatCode>General</c:formatCode>
                <c:ptCount val="4"/>
                <c:pt idx="0">
                  <c:v>116.42857142857143</c:v>
                </c:pt>
                <c:pt idx="1">
                  <c:v>28.142857142857142</c:v>
                </c:pt>
                <c:pt idx="2">
                  <c:v>22.142857142857142</c:v>
                </c:pt>
                <c:pt idx="3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9F0-42BF-BF99-334AA7415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7552528"/>
        <c:axId val="1757551568"/>
      </c:lineChart>
      <c:catAx>
        <c:axId val="175755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551568"/>
        <c:crosses val="autoZero"/>
        <c:auto val="1"/>
        <c:lblAlgn val="ctr"/>
        <c:lblOffset val="100"/>
        <c:noMultiLvlLbl val="0"/>
      </c:catAx>
      <c:valAx>
        <c:axId val="175755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55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Forage Seed Imports from China (2017-2024*)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'Exports-to-CN-by-crop'!$A$21</c:f>
              <c:strCache>
                <c:ptCount val="1"/>
                <c:pt idx="0">
                  <c:v>ALFALFA SD, CRT</c:v>
                </c:pt>
              </c:strCache>
            </c:strRef>
          </c:tx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'Exports-to-CN-by-crop'!$E$21:$H$21</c:f>
              <c:numCache>
                <c:formatCode>General</c:formatCode>
                <c:ptCount val="4"/>
                <c:pt idx="0">
                  <c:v>345.85714285714283</c:v>
                </c:pt>
                <c:pt idx="1">
                  <c:v>318.14285714285717</c:v>
                </c:pt>
                <c:pt idx="2">
                  <c:v>86.857142857142861</c:v>
                </c:pt>
                <c:pt idx="3">
                  <c:v>27.714285714285715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8C-4C33-885B-0F74F777BF7B}"/>
            </c:ext>
          </c:extLst>
        </c:ser>
        <c:ser>
          <c:idx val="2"/>
          <c:order val="1"/>
          <c:tx>
            <c:strRef>
              <c:f>'Exports-to-CN-by-crop'!$A$22</c:f>
              <c:strCache>
                <c:ptCount val="1"/>
                <c:pt idx="0">
                  <c:v>ALFALFA SD,UNCRT</c:v>
                </c:pt>
              </c:strCache>
            </c:strRef>
          </c:tx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'Exports-to-CN-by-crop'!$E$22:$H$22</c:f>
              <c:numCache>
                <c:formatCode>General</c:formatCode>
                <c:ptCount val="4"/>
                <c:pt idx="0">
                  <c:v>110.66666666666667</c:v>
                </c:pt>
                <c:pt idx="1">
                  <c:v>103.66666666666667</c:v>
                </c:pt>
                <c:pt idx="2">
                  <c:v>172.33333333333334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8C-4C33-885B-0F74F777BF7B}"/>
            </c:ext>
          </c:extLst>
        </c:ser>
        <c:ser>
          <c:idx val="3"/>
          <c:order val="2"/>
          <c:tx>
            <c:strRef>
              <c:f>'Exports-to-CN-by-crop'!$A$23</c:f>
              <c:strCache>
                <c:ptCount val="1"/>
                <c:pt idx="0">
                  <c:v>CLOVER SD,WHT/LD</c:v>
                </c:pt>
              </c:strCache>
            </c:strRef>
          </c:tx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'Exports-to-CN-by-crop'!$E$23:$H$23</c:f>
              <c:numCache>
                <c:formatCode>General</c:formatCode>
                <c:ptCount val="4"/>
                <c:pt idx="0">
                  <c:v>1222.8</c:v>
                </c:pt>
                <c:pt idx="1">
                  <c:v>475</c:v>
                </c:pt>
                <c:pt idx="2">
                  <c:v>120.2</c:v>
                </c:pt>
                <c:pt idx="3">
                  <c:v>322.2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8C-4C33-885B-0F74F777BF7B}"/>
            </c:ext>
          </c:extLst>
        </c:ser>
        <c:ser>
          <c:idx val="4"/>
          <c:order val="3"/>
          <c:tx>
            <c:strRef>
              <c:f>'Exports-to-CN-by-crop'!$A$24</c:f>
              <c:strCache>
                <c:ptCount val="1"/>
                <c:pt idx="0">
                  <c:v>CLOVER SD, CRIM</c:v>
                </c:pt>
              </c:strCache>
            </c:strRef>
          </c:tx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'Exports-to-CN-by-crop'!$E$24:$H$24</c:f>
              <c:numCache>
                <c:formatCode>General</c:formatCode>
                <c:ptCount val="4"/>
                <c:pt idx="0">
                  <c:v>98.571428571428569</c:v>
                </c:pt>
                <c:pt idx="1">
                  <c:v>85.428571428571431</c:v>
                </c:pt>
                <c:pt idx="2">
                  <c:v>50.857142857142854</c:v>
                </c:pt>
                <c:pt idx="3">
                  <c:v>27.5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48C-4C33-885B-0F74F777BF7B}"/>
            </c:ext>
          </c:extLst>
        </c:ser>
        <c:ser>
          <c:idx val="5"/>
          <c:order val="4"/>
          <c:tx>
            <c:strRef>
              <c:f>'Exports-to-CN-by-crop'!$A$25</c:f>
              <c:strCache>
                <c:ptCount val="1"/>
                <c:pt idx="0">
                  <c:v>CLOVRSD, DBLCTRD</c:v>
                </c:pt>
              </c:strCache>
            </c:strRef>
          </c:tx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'Exports-to-CN-by-crop'!$E$25:$H$25</c:f>
              <c:numCache>
                <c:formatCode>General</c:formatCode>
                <c:ptCount val="4"/>
                <c:pt idx="0">
                  <c:v>43.5</c:v>
                </c:pt>
                <c:pt idx="1">
                  <c:v>11.5</c:v>
                </c:pt>
                <c:pt idx="2">
                  <c:v>28.5</c:v>
                </c:pt>
                <c:pt idx="3">
                  <c:v>3.75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48C-4C33-885B-0F74F777BF7B}"/>
            </c:ext>
          </c:extLst>
        </c:ser>
        <c:ser>
          <c:idx val="6"/>
          <c:order val="5"/>
          <c:tx>
            <c:strRef>
              <c:f>'Exports-to-CN-by-crop'!$A$26</c:f>
              <c:strCache>
                <c:ptCount val="1"/>
                <c:pt idx="0">
                  <c:v>CLOVERSD, OTHRED</c:v>
                </c:pt>
              </c:strCache>
            </c:strRef>
          </c:tx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'Exports-to-CN-by-crop'!$E$26:$H$26</c:f>
              <c:numCache>
                <c:formatCode>General</c:formatCode>
                <c:ptCount val="4"/>
                <c:pt idx="0">
                  <c:v>169.83333333333334</c:v>
                </c:pt>
                <c:pt idx="1">
                  <c:v>130</c:v>
                </c:pt>
                <c:pt idx="2">
                  <c:v>17.5</c:v>
                </c:pt>
                <c:pt idx="3">
                  <c:v>32.4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48C-4C33-885B-0F74F777BF7B}"/>
            </c:ext>
          </c:extLst>
        </c:ser>
        <c:ser>
          <c:idx val="7"/>
          <c:order val="6"/>
          <c:tx>
            <c:strRef>
              <c:f>'Exports-to-CN-by-crop'!$A$27</c:f>
              <c:strCache>
                <c:ptCount val="1"/>
                <c:pt idx="0">
                  <c:v>CLOVER SD, OTHER</c:v>
                </c:pt>
              </c:strCache>
            </c:strRef>
          </c:tx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'Exports-to-CN-by-crop'!$E$27:$H$27</c:f>
              <c:numCache>
                <c:formatCode>General</c:formatCode>
                <c:ptCount val="4"/>
                <c:pt idx="0">
                  <c:v>0</c:v>
                </c:pt>
                <c:pt idx="1">
                  <c:v>19</c:v>
                </c:pt>
                <c:pt idx="2">
                  <c:v>0</c:v>
                </c:pt>
                <c:pt idx="3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48C-4C33-885B-0F74F777BF7B}"/>
            </c:ext>
          </c:extLst>
        </c:ser>
        <c:ser>
          <c:idx val="8"/>
          <c:order val="7"/>
          <c:tx>
            <c:strRef>
              <c:f>'Exports-to-CN-by-crop'!$A$28</c:f>
              <c:strCache>
                <c:ptCount val="1"/>
                <c:pt idx="0">
                  <c:v>FORAGE SEEDS</c:v>
                </c:pt>
              </c:strCache>
            </c:strRef>
          </c:tx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'Exports-to-CN-by-crop'!$E$28:$H$28</c:f>
              <c:numCache>
                <c:formatCode>General</c:formatCode>
                <c:ptCount val="4"/>
                <c:pt idx="0">
                  <c:v>260.5</c:v>
                </c:pt>
                <c:pt idx="1">
                  <c:v>86.875</c:v>
                </c:pt>
                <c:pt idx="2">
                  <c:v>70.125</c:v>
                </c:pt>
                <c:pt idx="3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D48C-4C33-885B-0F74F777BF7B}"/>
            </c:ext>
          </c:extLst>
        </c:ser>
        <c:ser>
          <c:idx val="0"/>
          <c:order val="8"/>
          <c:tx>
            <c:strRef>
              <c:f>'Imports-from-CN-by-crop'!$A$20</c:f>
              <c:strCache>
                <c:ptCount val="1"/>
                <c:pt idx="0">
                  <c:v>FORAGE SD, OTHER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'Imports-from-CN-by-crop'!$E$20:$H$20</c:f>
              <c:numCache>
                <c:formatCode>General</c:formatCode>
                <c:ptCount val="4"/>
                <c:pt idx="0">
                  <c:v>116.42857142857143</c:v>
                </c:pt>
                <c:pt idx="1">
                  <c:v>28.142857142857142</c:v>
                </c:pt>
                <c:pt idx="2">
                  <c:v>22.142857142857142</c:v>
                </c:pt>
                <c:pt idx="3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48C-4C33-885B-0F74F777B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7552528"/>
        <c:axId val="1757551568"/>
      </c:lineChart>
      <c:catAx>
        <c:axId val="175755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551568"/>
        <c:crosses val="autoZero"/>
        <c:auto val="1"/>
        <c:lblAlgn val="ctr"/>
        <c:lblOffset val="100"/>
        <c:noMultiLvlLbl val="0"/>
      </c:catAx>
      <c:valAx>
        <c:axId val="175755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552528"/>
        <c:crosses val="autoZero"/>
        <c:crossBetween val="between"/>
      </c:valAx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Exports of Other Seeds to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'Exports-to-CN-by-crop'!$A$65</c:f>
              <c:strCache>
                <c:ptCount val="1"/>
                <c:pt idx="0">
                  <c:v>SUGAR BEET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'Exports-to-CN-by-crop'!$E$65:$H$65</c:f>
              <c:numCache>
                <c:formatCode>General</c:formatCode>
                <c:ptCount val="4"/>
                <c:pt idx="0">
                  <c:v>6.25</c:v>
                </c:pt>
                <c:pt idx="1">
                  <c:v>8.5</c:v>
                </c:pt>
                <c:pt idx="2">
                  <c:v>1.5</c:v>
                </c:pt>
                <c:pt idx="3">
                  <c:v>8.25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50-465C-BC00-69EE304A9CC4}"/>
            </c:ext>
          </c:extLst>
        </c:ser>
        <c:ser>
          <c:idx val="1"/>
          <c:order val="1"/>
          <c:tx>
            <c:strRef>
              <c:f>'Exports-to-CN-by-crop'!$A$66</c:f>
              <c:strCache>
                <c:ptCount val="1"/>
                <c:pt idx="0">
                  <c:v>BEET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'Exports-to-CN-by-crop'!$E$66:$H$66</c:f>
              <c:numCache>
                <c:formatCode>General</c:formatCode>
                <c:ptCount val="4"/>
                <c:pt idx="0">
                  <c:v>212.75</c:v>
                </c:pt>
                <c:pt idx="1">
                  <c:v>71.5</c:v>
                </c:pt>
                <c:pt idx="2">
                  <c:v>32.25</c:v>
                </c:pt>
                <c:pt idx="3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50-465C-BC00-69EE304A9CC4}"/>
            </c:ext>
          </c:extLst>
        </c:ser>
        <c:ser>
          <c:idx val="2"/>
          <c:order val="2"/>
          <c:tx>
            <c:strRef>
              <c:f>'Exports-to-CN-by-crop'!$A$67</c:f>
              <c:strCache>
                <c:ptCount val="1"/>
                <c:pt idx="0">
                  <c:v>PETUNIA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'Exports-to-CN-by-crop'!$E$67:$H$67</c:f>
              <c:numCache>
                <c:formatCode>General</c:formatCode>
                <c:ptCount val="4"/>
                <c:pt idx="0">
                  <c:v>1</c:v>
                </c:pt>
                <c:pt idx="1">
                  <c:v>73.5</c:v>
                </c:pt>
                <c:pt idx="2">
                  <c:v>0</c:v>
                </c:pt>
                <c:pt idx="3">
                  <c:v>62.25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50-465C-BC00-69EE304A9CC4}"/>
            </c:ext>
          </c:extLst>
        </c:ser>
        <c:ser>
          <c:idx val="3"/>
          <c:order val="3"/>
          <c:tx>
            <c:strRef>
              <c:f>'Exports-to-CN-by-crop'!$A$68</c:f>
              <c:strCache>
                <c:ptCount val="1"/>
                <c:pt idx="0">
                  <c:v>PANSY SD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'Exports-to-CN-by-crop'!$E$68:$H$68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100.5</c:v>
                </c:pt>
                <c:pt idx="3">
                  <c:v>172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50-465C-BC00-69EE304A9CC4}"/>
            </c:ext>
          </c:extLst>
        </c:ser>
        <c:ser>
          <c:idx val="4"/>
          <c:order val="4"/>
          <c:tx>
            <c:strRef>
              <c:f>'Exports-to-CN-by-crop'!$A$69</c:f>
              <c:strCache>
                <c:ptCount val="1"/>
                <c:pt idx="0">
                  <c:v>FLOWER SD, OTHER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'Exports-to-CN-by-crop'!$E$69:$H$69</c:f>
              <c:numCache>
                <c:formatCode>General</c:formatCode>
                <c:ptCount val="4"/>
                <c:pt idx="0">
                  <c:v>2269.25</c:v>
                </c:pt>
                <c:pt idx="1">
                  <c:v>2848.5</c:v>
                </c:pt>
                <c:pt idx="2">
                  <c:v>2720.625</c:v>
                </c:pt>
                <c:pt idx="3">
                  <c:v>2570.1428571428573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650-465C-BC00-69EE304A9CC4}"/>
            </c:ext>
          </c:extLst>
        </c:ser>
        <c:ser>
          <c:idx val="5"/>
          <c:order val="5"/>
          <c:tx>
            <c:strRef>
              <c:f>'Exports-to-CN-by-crop'!$A$70</c:f>
              <c:strCache>
                <c:ptCount val="1"/>
                <c:pt idx="0">
                  <c:v>TREE &amp; SHRUB 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'Exports-to-CN-by-crop'!$E$70:$H$70</c:f>
              <c:numCache>
                <c:formatCode>General</c:formatCode>
                <c:ptCount val="4"/>
                <c:pt idx="0">
                  <c:v>390.375</c:v>
                </c:pt>
                <c:pt idx="1">
                  <c:v>52.125</c:v>
                </c:pt>
                <c:pt idx="2">
                  <c:v>22.125</c:v>
                </c:pt>
                <c:pt idx="3">
                  <c:v>127.14285714285714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650-465C-BC00-69EE304A9CC4}"/>
            </c:ext>
          </c:extLst>
        </c:ser>
        <c:ser>
          <c:idx val="6"/>
          <c:order val="6"/>
          <c:tx>
            <c:strRef>
              <c:f>'Exports-to-CN-by-crop'!$A$71</c:f>
              <c:strCache>
                <c:ptCount val="1"/>
                <c:pt idx="0">
                  <c:v>TOBACCO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'Exports-to-CN-by-crop'!$E$71:$H$71</c:f>
              <c:numCache>
                <c:formatCode>General</c:formatCode>
                <c:ptCount val="4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650-465C-BC00-69EE304A9CC4}"/>
            </c:ext>
          </c:extLst>
        </c:ser>
        <c:ser>
          <c:idx val="7"/>
          <c:order val="7"/>
          <c:tx>
            <c:strRef>
              <c:f>'Exports-to-CN-by-crop'!$A$72</c:f>
              <c:strCache>
                <c:ptCount val="1"/>
                <c:pt idx="0">
                  <c:v>OTHER SEED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'Exports-to-CN-by-crop'!$E$72:$H$72</c:f>
              <c:numCache>
                <c:formatCode>General</c:formatCode>
                <c:ptCount val="4"/>
                <c:pt idx="0">
                  <c:v>113.75</c:v>
                </c:pt>
                <c:pt idx="1">
                  <c:v>82.5</c:v>
                </c:pt>
                <c:pt idx="2">
                  <c:v>43.875</c:v>
                </c:pt>
                <c:pt idx="3">
                  <c:v>62.571428571428569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650-465C-BC00-69EE304A9C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92468480"/>
        <c:axId val="1692464640"/>
      </c:lineChart>
      <c:catAx>
        <c:axId val="169246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2464640"/>
        <c:crosses val="autoZero"/>
        <c:auto val="1"/>
        <c:lblAlgn val="ctr"/>
        <c:lblOffset val="100"/>
        <c:noMultiLvlLbl val="0"/>
      </c:catAx>
      <c:valAx>
        <c:axId val="16924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246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Imports of Other Seeds from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'Imports-from-CN-by-crop'!$A$46</c:f>
              <c:strCache>
                <c:ptCount val="1"/>
                <c:pt idx="0">
                  <c:v>SUGAR BEET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'Imports-from-CN-by-crop'!$E$46:$H$46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BA-460A-B1D5-90BD9B6B3777}"/>
            </c:ext>
          </c:extLst>
        </c:ser>
        <c:ser>
          <c:idx val="1"/>
          <c:order val="1"/>
          <c:tx>
            <c:strRef>
              <c:f>'Imports-from-CN-by-crop'!$A$47</c:f>
              <c:strCache>
                <c:ptCount val="1"/>
                <c:pt idx="0">
                  <c:v>BEET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'Imports-from-CN-by-crop'!$E$47:$H$47</c:f>
              <c:numCache>
                <c:formatCode>General</c:formatCode>
                <c:ptCount val="4"/>
                <c:pt idx="0">
                  <c:v>20.5</c:v>
                </c:pt>
                <c:pt idx="1">
                  <c:v>85.666666666666671</c:v>
                </c:pt>
                <c:pt idx="2">
                  <c:v>0.5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DBA-460A-B1D5-90BD9B6B3777}"/>
            </c:ext>
          </c:extLst>
        </c:ser>
        <c:ser>
          <c:idx val="2"/>
          <c:order val="2"/>
          <c:tx>
            <c:strRef>
              <c:f>'Imports-from-CN-by-crop'!$A$48</c:f>
              <c:strCache>
                <c:ptCount val="1"/>
                <c:pt idx="0">
                  <c:v>PETUNIA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'Imports-from-CN-by-crop'!$E$48:$H$48</c:f>
              <c:numCache>
                <c:formatCode>General</c:formatCode>
                <c:ptCount val="4"/>
                <c:pt idx="0">
                  <c:v>5.75</c:v>
                </c:pt>
                <c:pt idx="1">
                  <c:v>1.75</c:v>
                </c:pt>
                <c:pt idx="2">
                  <c:v>23.25</c:v>
                </c:pt>
                <c:pt idx="3">
                  <c:v>3.5714285714285716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DBA-460A-B1D5-90BD9B6B3777}"/>
            </c:ext>
          </c:extLst>
        </c:ser>
        <c:ser>
          <c:idx val="3"/>
          <c:order val="3"/>
          <c:tx>
            <c:strRef>
              <c:f>'Imports-from-CN-by-crop'!$A$49</c:f>
              <c:strCache>
                <c:ptCount val="1"/>
                <c:pt idx="0">
                  <c:v>FLOWER SD, 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'Imports-from-CN-by-crop'!$E$49:$H$49</c:f>
              <c:numCache>
                <c:formatCode>General</c:formatCode>
                <c:ptCount val="4"/>
                <c:pt idx="0">
                  <c:v>1897.5</c:v>
                </c:pt>
                <c:pt idx="1">
                  <c:v>1479.25</c:v>
                </c:pt>
                <c:pt idx="2">
                  <c:v>1295.375</c:v>
                </c:pt>
                <c:pt idx="3">
                  <c:v>906.42857142857144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DBA-460A-B1D5-90BD9B6B3777}"/>
            </c:ext>
          </c:extLst>
        </c:ser>
        <c:ser>
          <c:idx val="4"/>
          <c:order val="4"/>
          <c:tx>
            <c:strRef>
              <c:f>'Imports-from-CN-by-crop'!$A$50</c:f>
              <c:strCache>
                <c:ptCount val="1"/>
                <c:pt idx="0">
                  <c:v>TREE &amp; SHRUB SD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'Imports-from-CN-by-crop'!$E$50:$H$50</c:f>
              <c:numCache>
                <c:formatCode>General</c:formatCode>
                <c:ptCount val="4"/>
                <c:pt idx="0">
                  <c:v>55.75</c:v>
                </c:pt>
                <c:pt idx="1">
                  <c:v>15.625</c:v>
                </c:pt>
                <c:pt idx="2">
                  <c:v>191</c:v>
                </c:pt>
                <c:pt idx="3">
                  <c:v>48.428571428571431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DBA-460A-B1D5-90BD9B6B3777}"/>
            </c:ext>
          </c:extLst>
        </c:ser>
        <c:ser>
          <c:idx val="5"/>
          <c:order val="5"/>
          <c:tx>
            <c:strRef>
              <c:f>'Imports-from-CN-by-crop'!$A$51</c:f>
              <c:strCache>
                <c:ptCount val="1"/>
                <c:pt idx="0">
                  <c:v>TOBACCO SEED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'Imports-from-CN-by-crop'!$E$51:$H$51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16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DBA-460A-B1D5-90BD9B6B3777}"/>
            </c:ext>
          </c:extLst>
        </c:ser>
        <c:ser>
          <c:idx val="6"/>
          <c:order val="6"/>
          <c:tx>
            <c:strRef>
              <c:f>'Imports-from-CN-by-crop'!$A$52</c:f>
              <c:strCache>
                <c:ptCount val="1"/>
                <c:pt idx="0">
                  <c:v>OTHER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'Imports-from-CN-by-crop'!$E$52:$H$52</c:f>
              <c:numCache>
                <c:formatCode>General</c:formatCode>
                <c:ptCount val="4"/>
                <c:pt idx="0">
                  <c:v>252.625</c:v>
                </c:pt>
                <c:pt idx="1">
                  <c:v>200</c:v>
                </c:pt>
                <c:pt idx="2">
                  <c:v>95.25</c:v>
                </c:pt>
                <c:pt idx="3">
                  <c:v>334.71428571428572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DBA-460A-B1D5-90BD9B6B37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7548688"/>
        <c:axId val="1757549168"/>
      </c:lineChart>
      <c:catAx>
        <c:axId val="1757548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549168"/>
        <c:crosses val="autoZero"/>
        <c:auto val="1"/>
        <c:lblAlgn val="ctr"/>
        <c:lblOffset val="100"/>
        <c:noMultiLvlLbl val="0"/>
      </c:catAx>
      <c:valAx>
        <c:axId val="1757549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754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Exports of all planting</a:t>
            </a:r>
            <a:r>
              <a:rPr lang="en-US" baseline="0"/>
              <a:t> seeds to CN (2017-2024*)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'All-Exports-by-country'!$E$14</c:f>
              <c:strCache>
                <c:ptCount val="1"/>
                <c:pt idx="0">
                  <c:v>2017-2017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'All-Exports-by-country'!$F$14:$I$14</c:f>
              <c:numCache>
                <c:formatCode>#,##0</c:formatCode>
                <c:ptCount val="4"/>
                <c:pt idx="0">
                  <c:v>48886</c:v>
                </c:pt>
                <c:pt idx="1">
                  <c:v>24454</c:v>
                </c:pt>
                <c:pt idx="2">
                  <c:v>31969</c:v>
                </c:pt>
                <c:pt idx="3">
                  <c:v>30797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DCF-4BFF-A203-B2D175656A84}"/>
            </c:ext>
          </c:extLst>
        </c:ser>
        <c:ser>
          <c:idx val="1"/>
          <c:order val="1"/>
          <c:tx>
            <c:strRef>
              <c:f>'All-Exports-by-country'!$E$15</c:f>
              <c:strCache>
                <c:ptCount val="1"/>
                <c:pt idx="0">
                  <c:v>2018-2018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'All-Exports-by-country'!$F$15:$I$15</c:f>
              <c:numCache>
                <c:formatCode>#,##0</c:formatCode>
                <c:ptCount val="4"/>
                <c:pt idx="0">
                  <c:v>52267</c:v>
                </c:pt>
                <c:pt idx="1">
                  <c:v>42115</c:v>
                </c:pt>
                <c:pt idx="2">
                  <c:v>27807</c:v>
                </c:pt>
                <c:pt idx="3">
                  <c:v>29751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DCF-4BFF-A203-B2D175656A84}"/>
            </c:ext>
          </c:extLst>
        </c:ser>
        <c:ser>
          <c:idx val="2"/>
          <c:order val="2"/>
          <c:tx>
            <c:strRef>
              <c:f>'All-Exports-by-country'!$E$16</c:f>
              <c:strCache>
                <c:ptCount val="1"/>
                <c:pt idx="0">
                  <c:v>2019-2019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'All-Exports-by-country'!$F$16:$I$16</c:f>
              <c:numCache>
                <c:formatCode>#,##0</c:formatCode>
                <c:ptCount val="4"/>
                <c:pt idx="0">
                  <c:v>44485</c:v>
                </c:pt>
                <c:pt idx="1">
                  <c:v>32756</c:v>
                </c:pt>
                <c:pt idx="2">
                  <c:v>28398</c:v>
                </c:pt>
                <c:pt idx="3">
                  <c:v>23181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DCF-4BFF-A203-B2D175656A84}"/>
            </c:ext>
          </c:extLst>
        </c:ser>
        <c:ser>
          <c:idx val="3"/>
          <c:order val="3"/>
          <c:tx>
            <c:strRef>
              <c:f>'All-Exports-by-country'!$E$17</c:f>
              <c:strCache>
                <c:ptCount val="1"/>
                <c:pt idx="0">
                  <c:v>2020-2020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'All-Exports-by-country'!$F$17:$I$17</c:f>
              <c:numCache>
                <c:formatCode>#,##0</c:formatCode>
                <c:ptCount val="4"/>
                <c:pt idx="0">
                  <c:v>30366</c:v>
                </c:pt>
                <c:pt idx="1">
                  <c:v>38430</c:v>
                </c:pt>
                <c:pt idx="2">
                  <c:v>31106</c:v>
                </c:pt>
                <c:pt idx="3">
                  <c:v>23297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DCF-4BFF-A203-B2D175656A84}"/>
            </c:ext>
          </c:extLst>
        </c:ser>
        <c:ser>
          <c:idx val="4"/>
          <c:order val="4"/>
          <c:tx>
            <c:strRef>
              <c:f>'All-Exports-by-country'!$E$18</c:f>
              <c:strCache>
                <c:ptCount val="1"/>
                <c:pt idx="0">
                  <c:v>2021-2021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'All-Exports-by-country'!$F$18:$I$18</c:f>
              <c:numCache>
                <c:formatCode>#,##0</c:formatCode>
                <c:ptCount val="4"/>
                <c:pt idx="0">
                  <c:v>50551</c:v>
                </c:pt>
                <c:pt idx="1">
                  <c:v>49589</c:v>
                </c:pt>
                <c:pt idx="2">
                  <c:v>39268</c:v>
                </c:pt>
                <c:pt idx="3">
                  <c:v>44617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DCF-4BFF-A203-B2D175656A84}"/>
            </c:ext>
          </c:extLst>
        </c:ser>
        <c:ser>
          <c:idx val="5"/>
          <c:order val="5"/>
          <c:tx>
            <c:strRef>
              <c:f>'All-Exports-by-country'!$E$19</c:f>
              <c:strCache>
                <c:ptCount val="1"/>
                <c:pt idx="0">
                  <c:v>2022-2022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'All-Exports-by-country'!$F$19:$I$19</c:f>
              <c:numCache>
                <c:formatCode>#,##0</c:formatCode>
                <c:ptCount val="4"/>
                <c:pt idx="0">
                  <c:v>70962</c:v>
                </c:pt>
                <c:pt idx="1">
                  <c:v>21775</c:v>
                </c:pt>
                <c:pt idx="2">
                  <c:v>21372</c:v>
                </c:pt>
                <c:pt idx="3">
                  <c:v>10540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DCF-4BFF-A203-B2D175656A84}"/>
            </c:ext>
          </c:extLst>
        </c:ser>
        <c:ser>
          <c:idx val="6"/>
          <c:order val="6"/>
          <c:tx>
            <c:strRef>
              <c:f>'All-Exports-by-country'!$E$20</c:f>
              <c:strCache>
                <c:ptCount val="1"/>
                <c:pt idx="0">
                  <c:v>2023-2023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'All-Exports-by-country'!$F$20:$I$20</c:f>
              <c:numCache>
                <c:formatCode>#,##0</c:formatCode>
                <c:ptCount val="4"/>
                <c:pt idx="0">
                  <c:v>23609</c:v>
                </c:pt>
                <c:pt idx="1">
                  <c:v>34455</c:v>
                </c:pt>
                <c:pt idx="2">
                  <c:v>33327</c:v>
                </c:pt>
                <c:pt idx="3">
                  <c:v>21760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DCF-4BFF-A203-B2D175656A84}"/>
            </c:ext>
          </c:extLst>
        </c:ser>
        <c:ser>
          <c:idx val="7"/>
          <c:order val="7"/>
          <c:tx>
            <c:strRef>
              <c:f>'All-Exports-by-country'!$E$21</c:f>
              <c:strCache>
                <c:ptCount val="1"/>
                <c:pt idx="0">
                  <c:v>2024-2024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'All-Exports-by-country'!$F$5:$I$5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Q4*(Oct-Dec)</c:v>
                </c:pt>
              </c:strCache>
            </c:strRef>
          </c:cat>
          <c:val>
            <c:numRef>
              <c:f>'All-Exports-by-country'!$F$21:$I$21</c:f>
              <c:numCache>
                <c:formatCode>#,##0</c:formatCode>
                <c:ptCount val="4"/>
                <c:pt idx="0">
                  <c:v>47361</c:v>
                </c:pt>
                <c:pt idx="1">
                  <c:v>26092</c:v>
                </c:pt>
                <c:pt idx="2">
                  <c:v>25413</c:v>
                </c:pt>
                <c:pt idx="3">
                  <c:v>3974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DCF-4BFF-A203-B2D175656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3162736"/>
        <c:axId val="1658364400"/>
      </c:lineChart>
      <c:catAx>
        <c:axId val="1723162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8364400"/>
        <c:crosses val="autoZero"/>
        <c:auto val="1"/>
        <c:lblAlgn val="ctr"/>
        <c:lblOffset val="100"/>
        <c:noMultiLvlLbl val="0"/>
      </c:catAx>
      <c:valAx>
        <c:axId val="165836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3162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Field Crop Seed Imports from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'Imports-from-CN-by-crop'!$A$10</c:f>
              <c:strCache>
                <c:ptCount val="1"/>
                <c:pt idx="0">
                  <c:v>BARLEY SEED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'Imports-from-CN-by-crop'!$E$10:$H$10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EC-46A2-BFDE-CBFBA7C664A7}"/>
            </c:ext>
          </c:extLst>
        </c:ser>
        <c:ser>
          <c:idx val="1"/>
          <c:order val="1"/>
          <c:tx>
            <c:strRef>
              <c:f>'Imports-from-CN-by-crop'!$A$11</c:f>
              <c:strCache>
                <c:ptCount val="1"/>
                <c:pt idx="0">
                  <c:v>OATS SEED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'Imports-from-CN-by-crop'!$E$11:$H$11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EC-46A2-BFDE-CBFBA7C664A7}"/>
            </c:ext>
          </c:extLst>
        </c:ser>
        <c:ser>
          <c:idx val="2"/>
          <c:order val="2"/>
          <c:tx>
            <c:strRef>
              <c:f>'Imports-from-CN-by-crop'!$A$12</c:f>
              <c:strCache>
                <c:ptCount val="1"/>
                <c:pt idx="0">
                  <c:v>CORN SD, YELLOW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'Imports-from-CN-by-crop'!$E$12:$H$12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36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EC-46A2-BFDE-CBFBA7C664A7}"/>
            </c:ext>
          </c:extLst>
        </c:ser>
        <c:ser>
          <c:idx val="3"/>
          <c:order val="3"/>
          <c:tx>
            <c:strRef>
              <c:f>'Imports-from-CN-by-crop'!$A$13</c:f>
              <c:strCache>
                <c:ptCount val="1"/>
                <c:pt idx="0">
                  <c:v>SORGHUM SEED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'Imports-from-CN-by-crop'!$E$13:$H$13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EC-46A2-BFDE-CBFBA7C664A7}"/>
            </c:ext>
          </c:extLst>
        </c:ser>
        <c:ser>
          <c:idx val="4"/>
          <c:order val="4"/>
          <c:tx>
            <c:strRef>
              <c:f>'Imports-from-CN-by-crop'!$A$14</c:f>
              <c:strCache>
                <c:ptCount val="1"/>
                <c:pt idx="0">
                  <c:v>MILLET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'Imports-from-CN-by-crop'!$E$14:$H$14</c:f>
              <c:numCache>
                <c:formatCode>General</c:formatCode>
                <c:ptCount val="4"/>
                <c:pt idx="0">
                  <c:v>21</c:v>
                </c:pt>
                <c:pt idx="1">
                  <c:v>23</c:v>
                </c:pt>
                <c:pt idx="2">
                  <c:v>10.625</c:v>
                </c:pt>
                <c:pt idx="3">
                  <c:v>24.857142857142858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6EC-46A2-BFDE-CBFBA7C664A7}"/>
            </c:ext>
          </c:extLst>
        </c:ser>
        <c:ser>
          <c:idx val="5"/>
          <c:order val="5"/>
          <c:tx>
            <c:strRef>
              <c:f>'Imports-from-CN-by-crop'!$A$15</c:f>
              <c:strCache>
                <c:ptCount val="1"/>
                <c:pt idx="0">
                  <c:v>SOYBEAN 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'Imports-from-CN-by-crop'!$E$15:$H$15</c:f>
              <c:numCache>
                <c:formatCode>General</c:formatCode>
                <c:ptCount val="4"/>
                <c:pt idx="0">
                  <c:v>43.875</c:v>
                </c:pt>
                <c:pt idx="1">
                  <c:v>36.25</c:v>
                </c:pt>
                <c:pt idx="2">
                  <c:v>2</c:v>
                </c:pt>
                <c:pt idx="3">
                  <c:v>2.5714285714285716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6EC-46A2-BFDE-CBFBA7C664A7}"/>
            </c:ext>
          </c:extLst>
        </c:ser>
        <c:ser>
          <c:idx val="6"/>
          <c:order val="6"/>
          <c:tx>
            <c:strRef>
              <c:f>'Imports-from-CN-by-crop'!$A$16</c:f>
              <c:strCache>
                <c:ptCount val="1"/>
                <c:pt idx="0">
                  <c:v>COTTON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'Imports-from-CN-by-crop'!$E$16:$H$16</c:f>
              <c:numCache>
                <c:formatCode>General</c:formatCode>
                <c:ptCount val="4"/>
                <c:pt idx="0">
                  <c:v>24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6EC-46A2-BFDE-CBFBA7C664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59393920"/>
        <c:axId val="1759392480"/>
      </c:lineChart>
      <c:catAx>
        <c:axId val="175939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392480"/>
        <c:crosses val="autoZero"/>
        <c:auto val="1"/>
        <c:lblAlgn val="ctr"/>
        <c:lblOffset val="100"/>
        <c:noMultiLvlLbl val="0"/>
      </c:catAx>
      <c:valAx>
        <c:axId val="1759392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939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Field Crop Seed Exports to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'Exports-to-CN-by-crop'!$A$11</c:f>
              <c:strCache>
                <c:ptCount val="1"/>
                <c:pt idx="0">
                  <c:v>WHT SD,EX DURUM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'Exports-to-CN-by-crop'!$E$11:$H$11</c:f>
              <c:numCache>
                <c:formatCode>General</c:formatCode>
                <c:ptCount val="4"/>
                <c:pt idx="0">
                  <c:v>29.6</c:v>
                </c:pt>
                <c:pt idx="1">
                  <c:v>105.6</c:v>
                </c:pt>
                <c:pt idx="2">
                  <c:v>1189.2</c:v>
                </c:pt>
                <c:pt idx="3">
                  <c:v>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D8C-4955-9245-21CD61CDEE49}"/>
            </c:ext>
          </c:extLst>
        </c:ser>
        <c:ser>
          <c:idx val="1"/>
          <c:order val="1"/>
          <c:tx>
            <c:strRef>
              <c:f>'Exports-to-CN-by-crop'!$A$12</c:f>
              <c:strCache>
                <c:ptCount val="1"/>
                <c:pt idx="0">
                  <c:v>RYE SEED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'Exports-to-CN-by-crop'!$E$12:$H$12</c:f>
              <c:numCache>
                <c:formatCode>General</c:formatCode>
                <c:ptCount val="4"/>
                <c:pt idx="0">
                  <c:v>39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D8C-4955-9245-21CD61CDEE49}"/>
            </c:ext>
          </c:extLst>
        </c:ser>
        <c:ser>
          <c:idx val="2"/>
          <c:order val="2"/>
          <c:tx>
            <c:strRef>
              <c:f>'Exports-to-CN-by-crop'!$A$13</c:f>
              <c:strCache>
                <c:ptCount val="1"/>
                <c:pt idx="0">
                  <c:v>OATS SEED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'Exports-to-CN-by-crop'!$E$13:$H$13</c:f>
              <c:numCache>
                <c:formatCode>General</c:formatCode>
                <c:ptCount val="4"/>
                <c:pt idx="0">
                  <c:v>1106.5</c:v>
                </c:pt>
                <c:pt idx="1">
                  <c:v>606.375</c:v>
                </c:pt>
                <c:pt idx="2">
                  <c:v>166.125</c:v>
                </c:pt>
                <c:pt idx="3">
                  <c:v>277.71428571428572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D8C-4955-9245-21CD61CDEE49}"/>
            </c:ext>
          </c:extLst>
        </c:ser>
        <c:ser>
          <c:idx val="3"/>
          <c:order val="3"/>
          <c:tx>
            <c:strRef>
              <c:f>'Exports-to-CN-by-crop'!$A$14</c:f>
              <c:strCache>
                <c:ptCount val="1"/>
                <c:pt idx="0">
                  <c:v>CORN SD, YELLOW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'Exports-to-CN-by-crop'!$E$14:$H$14</c:f>
              <c:numCache>
                <c:formatCode>General</c:formatCode>
                <c:ptCount val="4"/>
                <c:pt idx="0">
                  <c:v>64.8</c:v>
                </c:pt>
                <c:pt idx="1">
                  <c:v>49.6</c:v>
                </c:pt>
                <c:pt idx="2">
                  <c:v>21</c:v>
                </c:pt>
                <c:pt idx="3">
                  <c:v>77.599999999999994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D8C-4955-9245-21CD61CDEE49}"/>
            </c:ext>
          </c:extLst>
        </c:ser>
        <c:ser>
          <c:idx val="4"/>
          <c:order val="4"/>
          <c:tx>
            <c:strRef>
              <c:f>'Exports-to-CN-by-crop'!$A$15</c:f>
              <c:strCache>
                <c:ptCount val="1"/>
                <c:pt idx="0">
                  <c:v>CORN SD, OTHER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'Exports-to-CN-by-crop'!$E$15:$H$15</c:f>
              <c:numCache>
                <c:formatCode>General</c:formatCode>
                <c:ptCount val="4"/>
                <c:pt idx="0">
                  <c:v>238.57142857142858</c:v>
                </c:pt>
                <c:pt idx="1">
                  <c:v>0.7142857142857143</c:v>
                </c:pt>
                <c:pt idx="2">
                  <c:v>0</c:v>
                </c:pt>
                <c:pt idx="3">
                  <c:v>210.57142857142858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D8C-4955-9245-21CD61CDEE49}"/>
            </c:ext>
          </c:extLst>
        </c:ser>
        <c:ser>
          <c:idx val="5"/>
          <c:order val="5"/>
          <c:tx>
            <c:strRef>
              <c:f>'Exports-to-CN-by-crop'!$A$16</c:f>
              <c:strCache>
                <c:ptCount val="1"/>
                <c:pt idx="0">
                  <c:v>SORGHUM SEED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'Exports-to-CN-by-crop'!$E$16:$H$16</c:f>
              <c:numCache>
                <c:formatCode>General</c:formatCode>
                <c:ptCount val="4"/>
                <c:pt idx="0">
                  <c:v>362.28571428571428</c:v>
                </c:pt>
                <c:pt idx="1">
                  <c:v>109.85714285714286</c:v>
                </c:pt>
                <c:pt idx="2">
                  <c:v>27.428571428571427</c:v>
                </c:pt>
                <c:pt idx="3">
                  <c:v>100.83333333333333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D8C-4955-9245-21CD61CDEE49}"/>
            </c:ext>
          </c:extLst>
        </c:ser>
        <c:ser>
          <c:idx val="6"/>
          <c:order val="6"/>
          <c:tx>
            <c:strRef>
              <c:f>'Exports-to-CN-by-crop'!$A$17</c:f>
              <c:strCache>
                <c:ptCount val="1"/>
                <c:pt idx="0">
                  <c:v>MILLET SEED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'Exports-to-CN-by-crop'!$E$17:$H$17</c:f>
              <c:numCache>
                <c:formatCode>General</c:formatCode>
                <c:ptCount val="4"/>
                <c:pt idx="0">
                  <c:v>3.8</c:v>
                </c:pt>
                <c:pt idx="1">
                  <c:v>3.6</c:v>
                </c:pt>
                <c:pt idx="2">
                  <c:v>8.6</c:v>
                </c:pt>
                <c:pt idx="3">
                  <c:v>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D8C-4955-9245-21CD61CDEE49}"/>
            </c:ext>
          </c:extLst>
        </c:ser>
        <c:ser>
          <c:idx val="7"/>
          <c:order val="7"/>
          <c:tx>
            <c:strRef>
              <c:f>'Exports-to-CN-by-crop'!$A$18</c:f>
              <c:strCache>
                <c:ptCount val="1"/>
                <c:pt idx="0">
                  <c:v>SOYBEAN SEED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'Exports-to-CN-by-crop'!$E$18:$H$18</c:f>
              <c:numCache>
                <c:formatCode>General</c:formatCode>
                <c:ptCount val="4"/>
                <c:pt idx="0">
                  <c:v>377.66666666666669</c:v>
                </c:pt>
                <c:pt idx="1">
                  <c:v>285</c:v>
                </c:pt>
                <c:pt idx="2">
                  <c:v>83.333333333333329</c:v>
                </c:pt>
                <c:pt idx="3">
                  <c:v>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D8C-4955-9245-21CD61CDEE49}"/>
            </c:ext>
          </c:extLst>
        </c:ser>
        <c:ser>
          <c:idx val="8"/>
          <c:order val="8"/>
          <c:tx>
            <c:strRef>
              <c:f>'Exports-to-CN-by-crop'!$A$19</c:f>
              <c:strCache>
                <c:ptCount val="1"/>
                <c:pt idx="0">
                  <c:v>SUNFLWR SD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'Exports-to-CN-by-crop'!$E$19:$H$19</c:f>
              <c:numCache>
                <c:formatCode>General</c:formatCode>
                <c:ptCount val="4"/>
                <c:pt idx="0">
                  <c:v>67.2</c:v>
                </c:pt>
                <c:pt idx="1">
                  <c:v>108</c:v>
                </c:pt>
                <c:pt idx="2">
                  <c:v>38.4</c:v>
                </c:pt>
                <c:pt idx="3">
                  <c:v>474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D8C-4955-9245-21CD61CDEE49}"/>
            </c:ext>
          </c:extLst>
        </c:ser>
        <c:ser>
          <c:idx val="9"/>
          <c:order val="9"/>
          <c:tx>
            <c:strRef>
              <c:f>'Exports-to-CN-by-crop'!$A$20</c:f>
              <c:strCache>
                <c:ptCount val="1"/>
                <c:pt idx="0">
                  <c:v>COTTON SD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'Exports-to-CN-by-crop'!$E$20:$H$20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D8C-4955-9245-21CD61CDE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51373616"/>
        <c:axId val="851371696"/>
      </c:lineChart>
      <c:catAx>
        <c:axId val="85137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371696"/>
        <c:crosses val="autoZero"/>
        <c:auto val="1"/>
        <c:lblAlgn val="ctr"/>
        <c:lblOffset val="100"/>
        <c:noMultiLvlLbl val="0"/>
      </c:catAx>
      <c:valAx>
        <c:axId val="85137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37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Vegetable Seed Exports to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'Exports-to-CN-by-crop'!$A$43</c:f>
              <c:strCache>
                <c:ptCount val="1"/>
                <c:pt idx="0">
                  <c:v>POTATO,SD,FR/CH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'Exports-to-CN-by-crop'!$E$43:$H$43</c:f>
              <c:numCache>
                <c:formatCode>General</c:formatCode>
                <c:ptCount val="4"/>
                <c:pt idx="0">
                  <c:v>48</c:v>
                </c:pt>
                <c:pt idx="1">
                  <c:v>35.5</c:v>
                </c:pt>
                <c:pt idx="2">
                  <c:v>78.166666666666671</c:v>
                </c:pt>
                <c:pt idx="3">
                  <c:v>82.4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CD-45B7-A340-02569A3A3952}"/>
            </c:ext>
          </c:extLst>
        </c:ser>
        <c:ser>
          <c:idx val="1"/>
          <c:order val="1"/>
          <c:tx>
            <c:strRef>
              <c:f>'Exports-to-CN-by-crop'!$A$44</c:f>
              <c:strCache>
                <c:ptCount val="1"/>
                <c:pt idx="0">
                  <c:v>SWEET CORN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'Exports-to-CN-by-crop'!$E$44:$H$44</c:f>
              <c:numCache>
                <c:formatCode>General</c:formatCode>
                <c:ptCount val="4"/>
                <c:pt idx="0">
                  <c:v>124.375</c:v>
                </c:pt>
                <c:pt idx="1">
                  <c:v>73.625</c:v>
                </c:pt>
                <c:pt idx="2">
                  <c:v>36.125</c:v>
                </c:pt>
                <c:pt idx="3">
                  <c:v>16.428571428571427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CD-45B7-A340-02569A3A3952}"/>
            </c:ext>
          </c:extLst>
        </c:ser>
        <c:ser>
          <c:idx val="2"/>
          <c:order val="2"/>
          <c:tx>
            <c:strRef>
              <c:f>'Exports-to-CN-by-crop'!$A$45</c:f>
              <c:strCache>
                <c:ptCount val="1"/>
                <c:pt idx="0">
                  <c:v>WATERMELON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'Exports-to-CN-by-crop'!$E$45:$H$45</c:f>
              <c:numCache>
                <c:formatCode>General</c:formatCode>
                <c:ptCount val="4"/>
                <c:pt idx="0">
                  <c:v>21.857142857142858</c:v>
                </c:pt>
                <c:pt idx="1">
                  <c:v>5.4285714285714288</c:v>
                </c:pt>
                <c:pt idx="2">
                  <c:v>0.5714285714285714</c:v>
                </c:pt>
                <c:pt idx="3">
                  <c:v>13.666666666666666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CD-45B7-A340-02569A3A3952}"/>
            </c:ext>
          </c:extLst>
        </c:ser>
        <c:ser>
          <c:idx val="3"/>
          <c:order val="3"/>
          <c:tx>
            <c:strRef>
              <c:f>'Exports-to-CN-by-crop'!$A$46</c:f>
              <c:strCache>
                <c:ptCount val="1"/>
                <c:pt idx="0">
                  <c:v>MELON SEEDS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'Exports-to-CN-by-crop'!$E$46:$H$46</c:f>
              <c:numCache>
                <c:formatCode>General</c:formatCode>
                <c:ptCount val="4"/>
                <c:pt idx="0">
                  <c:v>20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ACD-45B7-A340-02569A3A3952}"/>
            </c:ext>
          </c:extLst>
        </c:ser>
        <c:ser>
          <c:idx val="4"/>
          <c:order val="4"/>
          <c:tx>
            <c:strRef>
              <c:f>'Exports-to-CN-by-crop'!$A$47</c:f>
              <c:strCache>
                <c:ptCount val="1"/>
                <c:pt idx="0">
                  <c:v>CAULIFLOWER SEED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'Exports-to-CN-by-crop'!$E$47:$H$47</c:f>
              <c:numCache>
                <c:formatCode>General</c:formatCode>
                <c:ptCount val="4"/>
                <c:pt idx="0">
                  <c:v>141</c:v>
                </c:pt>
                <c:pt idx="1">
                  <c:v>91.75</c:v>
                </c:pt>
                <c:pt idx="2">
                  <c:v>33.125</c:v>
                </c:pt>
                <c:pt idx="3">
                  <c:v>13.857142857142858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ACD-45B7-A340-02569A3A3952}"/>
            </c:ext>
          </c:extLst>
        </c:ser>
        <c:ser>
          <c:idx val="5"/>
          <c:order val="5"/>
          <c:tx>
            <c:strRef>
              <c:f>'Exports-to-CN-by-crop'!$A$48</c:f>
              <c:strCache>
                <c:ptCount val="1"/>
                <c:pt idx="0">
                  <c:v>CELERY SEED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'Exports-to-CN-by-crop'!$E$48:$H$48</c:f>
              <c:numCache>
                <c:formatCode>General</c:formatCode>
                <c:ptCount val="4"/>
                <c:pt idx="0">
                  <c:v>56.875</c:v>
                </c:pt>
                <c:pt idx="1">
                  <c:v>39.875</c:v>
                </c:pt>
                <c:pt idx="2">
                  <c:v>19.875</c:v>
                </c:pt>
                <c:pt idx="3">
                  <c:v>11.142857142857142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ACD-45B7-A340-02569A3A3952}"/>
            </c:ext>
          </c:extLst>
        </c:ser>
        <c:ser>
          <c:idx val="6"/>
          <c:order val="6"/>
          <c:tx>
            <c:strRef>
              <c:f>'Exports-to-CN-by-crop'!$A$49</c:f>
              <c:strCache>
                <c:ptCount val="1"/>
                <c:pt idx="0">
                  <c:v>ONION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'Exports-to-CN-by-crop'!$E$49:$H$49</c:f>
              <c:numCache>
                <c:formatCode>General</c:formatCode>
                <c:ptCount val="4"/>
                <c:pt idx="0">
                  <c:v>120.375</c:v>
                </c:pt>
                <c:pt idx="1">
                  <c:v>225.75</c:v>
                </c:pt>
                <c:pt idx="2">
                  <c:v>2927.5</c:v>
                </c:pt>
                <c:pt idx="3">
                  <c:v>4281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ACD-45B7-A340-02569A3A3952}"/>
            </c:ext>
          </c:extLst>
        </c:ser>
        <c:ser>
          <c:idx val="7"/>
          <c:order val="7"/>
          <c:tx>
            <c:strRef>
              <c:f>'Exports-to-CN-by-crop'!$A$50</c:f>
              <c:strCache>
                <c:ptCount val="1"/>
                <c:pt idx="0">
                  <c:v>PEPPER SD, SWEET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'Exports-to-CN-by-crop'!$E$50:$H$50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</c:v>
                </c:pt>
                <c:pt idx="3">
                  <c:v>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ACD-45B7-A340-02569A3A3952}"/>
            </c:ext>
          </c:extLst>
        </c:ser>
        <c:ser>
          <c:idx val="8"/>
          <c:order val="8"/>
          <c:tx>
            <c:strRef>
              <c:f>'Exports-to-CN-by-crop'!$A$51</c:f>
              <c:strCache>
                <c:ptCount val="1"/>
                <c:pt idx="0">
                  <c:v>PEPPER SD, OTHER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'Exports-to-CN-by-crop'!$E$51:$H$51</c:f>
              <c:numCache>
                <c:formatCode>General</c:formatCode>
                <c:ptCount val="4"/>
                <c:pt idx="0">
                  <c:v>23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ACD-45B7-A340-02569A3A3952}"/>
            </c:ext>
          </c:extLst>
        </c:ser>
        <c:ser>
          <c:idx val="9"/>
          <c:order val="9"/>
          <c:tx>
            <c:strRef>
              <c:f>'Exports-to-CN-by-crop'!$A$52</c:f>
              <c:strCache>
                <c:ptCount val="1"/>
                <c:pt idx="0">
                  <c:v>BROCCOLI SEED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'Exports-to-CN-by-crop'!$E$52:$H$52</c:f>
              <c:numCache>
                <c:formatCode>General</c:formatCode>
                <c:ptCount val="4"/>
                <c:pt idx="0">
                  <c:v>548.75</c:v>
                </c:pt>
                <c:pt idx="1">
                  <c:v>644.875</c:v>
                </c:pt>
                <c:pt idx="2">
                  <c:v>638.375</c:v>
                </c:pt>
                <c:pt idx="3">
                  <c:v>735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ACD-45B7-A340-02569A3A3952}"/>
            </c:ext>
          </c:extLst>
        </c:ser>
        <c:ser>
          <c:idx val="10"/>
          <c:order val="10"/>
          <c:tx>
            <c:strRef>
              <c:f>'Exports-to-CN-by-crop'!$A$53</c:f>
              <c:strCache>
                <c:ptCount val="1"/>
                <c:pt idx="0">
                  <c:v>CABBAGESD, GREEN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'Exports-to-CN-by-crop'!$E$53:$H$53</c:f>
              <c:numCache>
                <c:formatCode>General</c:formatCode>
                <c:ptCount val="4"/>
                <c:pt idx="0">
                  <c:v>0</c:v>
                </c:pt>
                <c:pt idx="1">
                  <c:v>25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ACD-45B7-A340-02569A3A3952}"/>
            </c:ext>
          </c:extLst>
        </c:ser>
        <c:ser>
          <c:idx val="11"/>
          <c:order val="11"/>
          <c:tx>
            <c:strRef>
              <c:f>'Exports-to-CN-by-crop'!$A$54</c:f>
              <c:strCache>
                <c:ptCount val="1"/>
                <c:pt idx="0">
                  <c:v>CABBAGESD, OTHER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'Exports-to-CN-by-crop'!$E$54:$H$54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24.8</c:v>
                </c:pt>
                <c:pt idx="3">
                  <c:v>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ACD-45B7-A340-02569A3A3952}"/>
            </c:ext>
          </c:extLst>
        </c:ser>
        <c:ser>
          <c:idx val="12"/>
          <c:order val="12"/>
          <c:tx>
            <c:strRef>
              <c:f>'Exports-to-CN-by-crop'!$A$55</c:f>
              <c:strCache>
                <c:ptCount val="1"/>
                <c:pt idx="0">
                  <c:v>CARROT SD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'Exports-to-CN-by-crop'!$E$55:$H$55</c:f>
              <c:numCache>
                <c:formatCode>General</c:formatCode>
                <c:ptCount val="4"/>
                <c:pt idx="0">
                  <c:v>153.5</c:v>
                </c:pt>
                <c:pt idx="1">
                  <c:v>81.25</c:v>
                </c:pt>
                <c:pt idx="2">
                  <c:v>110.75</c:v>
                </c:pt>
                <c:pt idx="3">
                  <c:v>294.28571428571428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BACD-45B7-A340-02569A3A3952}"/>
            </c:ext>
          </c:extLst>
        </c:ser>
        <c:ser>
          <c:idx val="13"/>
          <c:order val="13"/>
          <c:tx>
            <c:strRef>
              <c:f>'Exports-to-CN-by-crop'!$A$56</c:f>
              <c:strCache>
                <c:ptCount val="1"/>
                <c:pt idx="0">
                  <c:v>RADISH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'Exports-to-CN-by-crop'!$E$56:$H$56</c:f>
              <c:numCache>
                <c:formatCode>General</c:formatCode>
                <c:ptCount val="4"/>
                <c:pt idx="0">
                  <c:v>0</c:v>
                </c:pt>
                <c:pt idx="1">
                  <c:v>46.5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BACD-45B7-A340-02569A3A3952}"/>
            </c:ext>
          </c:extLst>
        </c:ser>
        <c:ser>
          <c:idx val="14"/>
          <c:order val="14"/>
          <c:tx>
            <c:strRef>
              <c:f>'Exports-to-CN-by-crop'!$A$57</c:f>
              <c:strCache>
                <c:ptCount val="1"/>
                <c:pt idx="0">
                  <c:v>SPINACH SD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'Exports-to-CN-by-crop'!$E$57:$H$57</c:f>
              <c:numCache>
                <c:formatCode>General</c:formatCode>
                <c:ptCount val="4"/>
                <c:pt idx="0">
                  <c:v>192.25</c:v>
                </c:pt>
                <c:pt idx="1">
                  <c:v>220.25</c:v>
                </c:pt>
                <c:pt idx="2">
                  <c:v>17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BACD-45B7-A340-02569A3A3952}"/>
            </c:ext>
          </c:extLst>
        </c:ser>
        <c:ser>
          <c:idx val="15"/>
          <c:order val="15"/>
          <c:tx>
            <c:strRef>
              <c:f>'Exports-to-CN-by-crop'!$A$58</c:f>
              <c:strCache>
                <c:ptCount val="1"/>
                <c:pt idx="0">
                  <c:v>CUCUMBER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'Exports-to-CN-by-crop'!$E$58:$H$58</c:f>
              <c:numCache>
                <c:formatCode>General</c:formatCode>
                <c:ptCount val="4"/>
                <c:pt idx="0">
                  <c:v>8.25</c:v>
                </c:pt>
                <c:pt idx="1">
                  <c:v>8.75</c:v>
                </c:pt>
                <c:pt idx="2">
                  <c:v>75.5</c:v>
                </c:pt>
                <c:pt idx="3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ACD-45B7-A340-02569A3A3952}"/>
            </c:ext>
          </c:extLst>
        </c:ser>
        <c:ser>
          <c:idx val="16"/>
          <c:order val="16"/>
          <c:tx>
            <c:strRef>
              <c:f>'Exports-to-CN-by-crop'!$A$59</c:f>
              <c:strCache>
                <c:ptCount val="1"/>
                <c:pt idx="0">
                  <c:v>KALE SEED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'Exports-to-CN-by-crop'!$E$59:$H$59</c:f>
              <c:numCache>
                <c:formatCode>General</c:formatCode>
                <c:ptCount val="4"/>
                <c:pt idx="0">
                  <c:v>12.5</c:v>
                </c:pt>
                <c:pt idx="1">
                  <c:v>0</c:v>
                </c:pt>
                <c:pt idx="2">
                  <c:v>6</c:v>
                </c:pt>
                <c:pt idx="3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BACD-45B7-A340-02569A3A3952}"/>
            </c:ext>
          </c:extLst>
        </c:ser>
        <c:ser>
          <c:idx val="17"/>
          <c:order val="17"/>
          <c:tx>
            <c:strRef>
              <c:f>'Exports-to-CN-by-crop'!$A$60</c:f>
              <c:strCache>
                <c:ptCount val="1"/>
                <c:pt idx="0">
                  <c:v>LETTUCE SD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'Exports-to-CN-by-crop'!$E$60:$H$60</c:f>
              <c:numCache>
                <c:formatCode>General</c:formatCode>
                <c:ptCount val="4"/>
                <c:pt idx="0">
                  <c:v>103.5</c:v>
                </c:pt>
                <c:pt idx="1">
                  <c:v>56</c:v>
                </c:pt>
                <c:pt idx="2">
                  <c:v>43.75</c:v>
                </c:pt>
                <c:pt idx="3">
                  <c:v>200.28571428571428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BACD-45B7-A340-02569A3A3952}"/>
            </c:ext>
          </c:extLst>
        </c:ser>
        <c:ser>
          <c:idx val="18"/>
          <c:order val="18"/>
          <c:tx>
            <c:strRef>
              <c:f>'Exports-to-CN-by-crop'!$A$61</c:f>
              <c:strCache>
                <c:ptCount val="1"/>
                <c:pt idx="0">
                  <c:v>PUMPKIN SEED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'Exports-to-CN-by-crop'!$E$61:$H$61</c:f>
              <c:numCache>
                <c:formatCode>General</c:formatCode>
                <c:ptCount val="4"/>
                <c:pt idx="0">
                  <c:v>3.75</c:v>
                </c:pt>
                <c:pt idx="1">
                  <c:v>1.5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BACD-45B7-A340-02569A3A3952}"/>
            </c:ext>
          </c:extLst>
        </c:ser>
        <c:ser>
          <c:idx val="19"/>
          <c:order val="19"/>
          <c:tx>
            <c:strRef>
              <c:f>'Exports-to-CN-by-crop'!$A$62</c:f>
              <c:strCache>
                <c:ptCount val="1"/>
                <c:pt idx="0">
                  <c:v>SQUASH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'Exports-to-CN-by-crop'!$E$62:$H$62</c:f>
              <c:numCache>
                <c:formatCode>General</c:formatCode>
                <c:ptCount val="4"/>
                <c:pt idx="0">
                  <c:v>15.125</c:v>
                </c:pt>
                <c:pt idx="1">
                  <c:v>8.125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BACD-45B7-A340-02569A3A3952}"/>
            </c:ext>
          </c:extLst>
        </c:ser>
        <c:ser>
          <c:idx val="20"/>
          <c:order val="20"/>
          <c:tx>
            <c:strRef>
              <c:f>'Exports-to-CN-by-crop'!$A$63</c:f>
              <c:strCache>
                <c:ptCount val="1"/>
                <c:pt idx="0">
                  <c:v>TOMATO SD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'Exports-to-CN-by-crop'!$E$63:$H$63</c:f>
              <c:numCache>
                <c:formatCode>General</c:formatCode>
                <c:ptCount val="4"/>
                <c:pt idx="0">
                  <c:v>899.57142857142856</c:v>
                </c:pt>
                <c:pt idx="1">
                  <c:v>30.142857142857142</c:v>
                </c:pt>
                <c:pt idx="2">
                  <c:v>24.428571428571427</c:v>
                </c:pt>
                <c:pt idx="3">
                  <c:v>1430.6666666666667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BACD-45B7-A340-02569A3A3952}"/>
            </c:ext>
          </c:extLst>
        </c:ser>
        <c:ser>
          <c:idx val="21"/>
          <c:order val="21"/>
          <c:tx>
            <c:strRef>
              <c:f>'Exports-to-CN-by-crop'!$A$64</c:f>
              <c:strCache>
                <c:ptCount val="1"/>
                <c:pt idx="0">
                  <c:v>VEGETABLE SD,OTH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'Exports-to-CN-by-crop'!$E$64:$H$64</c:f>
              <c:numCache>
                <c:formatCode>General</c:formatCode>
                <c:ptCount val="4"/>
                <c:pt idx="0">
                  <c:v>118.625</c:v>
                </c:pt>
                <c:pt idx="1">
                  <c:v>128.25</c:v>
                </c:pt>
                <c:pt idx="2">
                  <c:v>121.25</c:v>
                </c:pt>
                <c:pt idx="3">
                  <c:v>273.57142857142856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BACD-45B7-A340-02569A3A3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5430800"/>
        <c:axId val="1965433200"/>
      </c:lineChart>
      <c:catAx>
        <c:axId val="196543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5433200"/>
        <c:crosses val="autoZero"/>
        <c:auto val="1"/>
        <c:lblAlgn val="ctr"/>
        <c:lblOffset val="100"/>
        <c:noMultiLvlLbl val="0"/>
      </c:catAx>
      <c:valAx>
        <c:axId val="1965433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543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Vegetable Seed Imports from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'Imports-from-CN-by-crop'!$A$21</c:f>
              <c:strCache>
                <c:ptCount val="1"/>
                <c:pt idx="0">
                  <c:v>SWEET CORN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'Imports-from-CN-by-crop'!$E$21:$H$21</c:f>
              <c:numCache>
                <c:formatCode>General</c:formatCode>
                <c:ptCount val="4"/>
                <c:pt idx="0">
                  <c:v>10</c:v>
                </c:pt>
                <c:pt idx="1">
                  <c:v>20.5</c:v>
                </c:pt>
                <c:pt idx="2">
                  <c:v>18</c:v>
                </c:pt>
                <c:pt idx="3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E34-4423-AD80-A192CD19AB3C}"/>
            </c:ext>
          </c:extLst>
        </c:ser>
        <c:ser>
          <c:idx val="1"/>
          <c:order val="1"/>
          <c:tx>
            <c:strRef>
              <c:f>'Imports-from-CN-by-crop'!$A$22</c:f>
              <c:strCache>
                <c:ptCount val="1"/>
                <c:pt idx="0">
                  <c:v>CANTALOUPE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'Imports-from-CN-by-crop'!$E$22:$H$22</c:f>
              <c:numCache>
                <c:formatCode>General</c:formatCode>
                <c:ptCount val="4"/>
                <c:pt idx="0">
                  <c:v>40.125</c:v>
                </c:pt>
                <c:pt idx="1">
                  <c:v>73.5</c:v>
                </c:pt>
                <c:pt idx="2">
                  <c:v>94.125</c:v>
                </c:pt>
                <c:pt idx="3">
                  <c:v>619.71428571428567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E34-4423-AD80-A192CD19AB3C}"/>
            </c:ext>
          </c:extLst>
        </c:ser>
        <c:ser>
          <c:idx val="2"/>
          <c:order val="2"/>
          <c:tx>
            <c:strRef>
              <c:f>'Imports-from-CN-by-crop'!$A$23</c:f>
              <c:strCache>
                <c:ptCount val="1"/>
                <c:pt idx="0">
                  <c:v>WATERMELON SD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'Imports-from-CN-by-crop'!$E$23:$H$23</c:f>
              <c:numCache>
                <c:formatCode>General</c:formatCode>
                <c:ptCount val="4"/>
                <c:pt idx="0">
                  <c:v>473.375</c:v>
                </c:pt>
                <c:pt idx="1">
                  <c:v>93.125</c:v>
                </c:pt>
                <c:pt idx="2">
                  <c:v>243.25</c:v>
                </c:pt>
                <c:pt idx="3">
                  <c:v>843.57142857142856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E34-4423-AD80-A192CD19AB3C}"/>
            </c:ext>
          </c:extLst>
        </c:ser>
        <c:ser>
          <c:idx val="3"/>
          <c:order val="3"/>
          <c:tx>
            <c:strRef>
              <c:f>'Imports-from-CN-by-crop'!$A$24</c:f>
              <c:strCache>
                <c:ptCount val="1"/>
                <c:pt idx="0">
                  <c:v>MELON SEED,OTHER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'Imports-from-CN-by-crop'!$E$24:$H$24</c:f>
              <c:numCache>
                <c:formatCode>General</c:formatCode>
                <c:ptCount val="4"/>
                <c:pt idx="0">
                  <c:v>193.25</c:v>
                </c:pt>
                <c:pt idx="1">
                  <c:v>100.875</c:v>
                </c:pt>
                <c:pt idx="2">
                  <c:v>84.125</c:v>
                </c:pt>
                <c:pt idx="3">
                  <c:v>834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E34-4423-AD80-A192CD19AB3C}"/>
            </c:ext>
          </c:extLst>
        </c:ser>
        <c:ser>
          <c:idx val="4"/>
          <c:order val="4"/>
          <c:tx>
            <c:strRef>
              <c:f>'Imports-from-CN-by-crop'!$A$25</c:f>
              <c:strCache>
                <c:ptCount val="1"/>
                <c:pt idx="0">
                  <c:v>CAULIFLOWER SD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'Imports-from-CN-by-crop'!$E$25:$H$25</c:f>
              <c:numCache>
                <c:formatCode>General</c:formatCode>
                <c:ptCount val="4"/>
                <c:pt idx="0">
                  <c:v>4.875</c:v>
                </c:pt>
                <c:pt idx="1">
                  <c:v>2.25</c:v>
                </c:pt>
                <c:pt idx="2">
                  <c:v>11.875</c:v>
                </c:pt>
                <c:pt idx="3">
                  <c:v>11.857142857142858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E34-4423-AD80-A192CD19AB3C}"/>
            </c:ext>
          </c:extLst>
        </c:ser>
        <c:ser>
          <c:idx val="5"/>
          <c:order val="5"/>
          <c:tx>
            <c:strRef>
              <c:f>'Imports-from-CN-by-crop'!$A$26</c:f>
              <c:strCache>
                <c:ptCount val="1"/>
                <c:pt idx="0">
                  <c:v>CELERY 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'Imports-from-CN-by-crop'!$E$26:$H$26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32.333333333333336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E34-4423-AD80-A192CD19AB3C}"/>
            </c:ext>
          </c:extLst>
        </c:ser>
        <c:ser>
          <c:idx val="6"/>
          <c:order val="6"/>
          <c:tx>
            <c:strRef>
              <c:f>'Imports-from-CN-by-crop'!$A$27</c:f>
              <c:strCache>
                <c:ptCount val="1"/>
                <c:pt idx="0">
                  <c:v>ONION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'Imports-from-CN-by-crop'!$E$27:$H$27</c:f>
              <c:numCache>
                <c:formatCode>General</c:formatCode>
                <c:ptCount val="4"/>
                <c:pt idx="0">
                  <c:v>13.142857142857142</c:v>
                </c:pt>
                <c:pt idx="1">
                  <c:v>16.571428571428573</c:v>
                </c:pt>
                <c:pt idx="2">
                  <c:v>0.7142857142857143</c:v>
                </c:pt>
                <c:pt idx="3">
                  <c:v>1.3333333333333333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E34-4423-AD80-A192CD19AB3C}"/>
            </c:ext>
          </c:extLst>
        </c:ser>
        <c:ser>
          <c:idx val="7"/>
          <c:order val="7"/>
          <c:tx>
            <c:strRef>
              <c:f>'Imports-from-CN-by-crop'!$A$28</c:f>
              <c:strCache>
                <c:ptCount val="1"/>
                <c:pt idx="0">
                  <c:v>PARSLEY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'Imports-from-CN-by-crop'!$E$28:$H$28</c:f>
              <c:numCache>
                <c:formatCode>General</c:formatCode>
                <c:ptCount val="4"/>
                <c:pt idx="0">
                  <c:v>8.1666666666666661</c:v>
                </c:pt>
                <c:pt idx="1">
                  <c:v>2.6666666666666665</c:v>
                </c:pt>
                <c:pt idx="2">
                  <c:v>1.6666666666666667</c:v>
                </c:pt>
                <c:pt idx="3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E34-4423-AD80-A192CD19AB3C}"/>
            </c:ext>
          </c:extLst>
        </c:ser>
        <c:ser>
          <c:idx val="8"/>
          <c:order val="8"/>
          <c:tx>
            <c:strRef>
              <c:f>'Imports-from-CN-by-crop'!$A$29</c:f>
              <c:strCache>
                <c:ptCount val="1"/>
                <c:pt idx="0">
                  <c:v>PEPPER SD, SWEET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'Imports-from-CN-by-crop'!$E$29:$H$29</c:f>
              <c:numCache>
                <c:formatCode>General</c:formatCode>
                <c:ptCount val="4"/>
                <c:pt idx="0">
                  <c:v>589.5</c:v>
                </c:pt>
                <c:pt idx="1">
                  <c:v>386.625</c:v>
                </c:pt>
                <c:pt idx="2">
                  <c:v>459.5</c:v>
                </c:pt>
                <c:pt idx="3">
                  <c:v>225.85714285714286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E34-4423-AD80-A192CD19AB3C}"/>
            </c:ext>
          </c:extLst>
        </c:ser>
        <c:ser>
          <c:idx val="9"/>
          <c:order val="9"/>
          <c:tx>
            <c:strRef>
              <c:f>'Imports-from-CN-by-crop'!$A$30</c:f>
              <c:strCache>
                <c:ptCount val="1"/>
                <c:pt idx="0">
                  <c:v>PEPPER SD, OTHER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'Imports-from-CN-by-crop'!$E$30:$H$30</c:f>
              <c:numCache>
                <c:formatCode>General</c:formatCode>
                <c:ptCount val="4"/>
                <c:pt idx="0">
                  <c:v>1386.75</c:v>
                </c:pt>
                <c:pt idx="1">
                  <c:v>1306.5</c:v>
                </c:pt>
                <c:pt idx="2">
                  <c:v>365.5</c:v>
                </c:pt>
                <c:pt idx="3">
                  <c:v>1704.2857142857142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E34-4423-AD80-A192CD19AB3C}"/>
            </c:ext>
          </c:extLst>
        </c:ser>
        <c:ser>
          <c:idx val="10"/>
          <c:order val="10"/>
          <c:tx>
            <c:strRef>
              <c:f>'Imports-from-CN-by-crop'!$A$31</c:f>
              <c:strCache>
                <c:ptCount val="1"/>
                <c:pt idx="0">
                  <c:v>BROCCOLI SEED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'Imports-from-CN-by-crop'!$E$31:$H$31</c:f>
              <c:numCache>
                <c:formatCode>General</c:formatCode>
                <c:ptCount val="4"/>
                <c:pt idx="0">
                  <c:v>0.375</c:v>
                </c:pt>
                <c:pt idx="1">
                  <c:v>6.25</c:v>
                </c:pt>
                <c:pt idx="2">
                  <c:v>53.125</c:v>
                </c:pt>
                <c:pt idx="3">
                  <c:v>9.4285714285714288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E34-4423-AD80-A192CD19AB3C}"/>
            </c:ext>
          </c:extLst>
        </c:ser>
        <c:ser>
          <c:idx val="11"/>
          <c:order val="11"/>
          <c:tx>
            <c:strRef>
              <c:f>'Imports-from-CN-by-crop'!$A$32</c:f>
              <c:strCache>
                <c:ptCount val="1"/>
                <c:pt idx="0">
                  <c:v>CABBAGESD, GREEN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'Imports-from-CN-by-crop'!$E$32:$H$32</c:f>
              <c:numCache>
                <c:formatCode>General</c:formatCode>
                <c:ptCount val="4"/>
                <c:pt idx="0">
                  <c:v>1.8333333333333333</c:v>
                </c:pt>
                <c:pt idx="1">
                  <c:v>5.666666666666667</c:v>
                </c:pt>
                <c:pt idx="2">
                  <c:v>136.16666666666666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E34-4423-AD80-A192CD19AB3C}"/>
            </c:ext>
          </c:extLst>
        </c:ser>
        <c:ser>
          <c:idx val="12"/>
          <c:order val="12"/>
          <c:tx>
            <c:strRef>
              <c:f>'Imports-from-CN-by-crop'!$A$33</c:f>
              <c:strCache>
                <c:ptCount val="1"/>
                <c:pt idx="0">
                  <c:v>CABBAGESD, OTHER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'Imports-from-CN-by-crop'!$E$33:$H$33</c:f>
              <c:numCache>
                <c:formatCode>General</c:formatCode>
                <c:ptCount val="4"/>
                <c:pt idx="0">
                  <c:v>19.125</c:v>
                </c:pt>
                <c:pt idx="1">
                  <c:v>22.25</c:v>
                </c:pt>
                <c:pt idx="2">
                  <c:v>67.5</c:v>
                </c:pt>
                <c:pt idx="3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5E34-4423-AD80-A192CD19AB3C}"/>
            </c:ext>
          </c:extLst>
        </c:ser>
        <c:ser>
          <c:idx val="13"/>
          <c:order val="13"/>
          <c:tx>
            <c:strRef>
              <c:f>'Imports-from-CN-by-crop'!$A$34</c:f>
              <c:strCache>
                <c:ptCount val="1"/>
                <c:pt idx="0">
                  <c:v>CARROT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'Imports-from-CN-by-crop'!$E$34:$H$34</c:f>
              <c:numCache>
                <c:formatCode>General</c:formatCode>
                <c:ptCount val="4"/>
                <c:pt idx="0">
                  <c:v>73.5</c:v>
                </c:pt>
                <c:pt idx="1">
                  <c:v>28.875</c:v>
                </c:pt>
                <c:pt idx="2">
                  <c:v>13.625</c:v>
                </c:pt>
                <c:pt idx="3">
                  <c:v>81.142857142857139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5E34-4423-AD80-A192CD19AB3C}"/>
            </c:ext>
          </c:extLst>
        </c:ser>
        <c:ser>
          <c:idx val="14"/>
          <c:order val="14"/>
          <c:tx>
            <c:strRef>
              <c:f>'Imports-from-CN-by-crop'!$A$35</c:f>
              <c:strCache>
                <c:ptCount val="1"/>
                <c:pt idx="0">
                  <c:v>RADISH SD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'Imports-from-CN-by-crop'!$E$35:$H$35</c:f>
              <c:numCache>
                <c:formatCode>General</c:formatCode>
                <c:ptCount val="4"/>
                <c:pt idx="0">
                  <c:v>29.5</c:v>
                </c:pt>
                <c:pt idx="1">
                  <c:v>43.875</c:v>
                </c:pt>
                <c:pt idx="2">
                  <c:v>138.375</c:v>
                </c:pt>
                <c:pt idx="3">
                  <c:v>98.714285714285708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5E34-4423-AD80-A192CD19AB3C}"/>
            </c:ext>
          </c:extLst>
        </c:ser>
        <c:ser>
          <c:idx val="15"/>
          <c:order val="15"/>
          <c:tx>
            <c:strRef>
              <c:f>'Imports-from-CN-by-crop'!$A$36</c:f>
              <c:strCache>
                <c:ptCount val="1"/>
                <c:pt idx="0">
                  <c:v>SPINACH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'Imports-from-CN-by-crop'!$E$36:$H$36</c:f>
              <c:numCache>
                <c:formatCode>General</c:formatCode>
                <c:ptCount val="4"/>
                <c:pt idx="0">
                  <c:v>8.625</c:v>
                </c:pt>
                <c:pt idx="1">
                  <c:v>13.75</c:v>
                </c:pt>
                <c:pt idx="2">
                  <c:v>10.875</c:v>
                </c:pt>
                <c:pt idx="3">
                  <c:v>4.4285714285714288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5E34-4423-AD80-A192CD19AB3C}"/>
            </c:ext>
          </c:extLst>
        </c:ser>
        <c:ser>
          <c:idx val="16"/>
          <c:order val="16"/>
          <c:tx>
            <c:strRef>
              <c:f>'Imports-from-CN-by-crop'!$A$37</c:f>
              <c:strCache>
                <c:ptCount val="1"/>
                <c:pt idx="0">
                  <c:v>CUCUMBER SD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'Imports-from-CN-by-crop'!$E$37:$H$37</c:f>
              <c:numCache>
                <c:formatCode>General</c:formatCode>
                <c:ptCount val="4"/>
                <c:pt idx="0">
                  <c:v>104.375</c:v>
                </c:pt>
                <c:pt idx="1">
                  <c:v>33.625</c:v>
                </c:pt>
                <c:pt idx="2">
                  <c:v>38</c:v>
                </c:pt>
                <c:pt idx="3">
                  <c:v>210.28571428571428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5E34-4423-AD80-A192CD19AB3C}"/>
            </c:ext>
          </c:extLst>
        </c:ser>
        <c:ser>
          <c:idx val="17"/>
          <c:order val="17"/>
          <c:tx>
            <c:strRef>
              <c:f>'Imports-from-CN-by-crop'!$A$38</c:f>
              <c:strCache>
                <c:ptCount val="1"/>
                <c:pt idx="0">
                  <c:v>KALE SEED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'Imports-from-CN-by-crop'!$E$38:$H$38</c:f>
              <c:numCache>
                <c:formatCode>General</c:formatCode>
                <c:ptCount val="4"/>
                <c:pt idx="0">
                  <c:v>20.875</c:v>
                </c:pt>
                <c:pt idx="1">
                  <c:v>9.625</c:v>
                </c:pt>
                <c:pt idx="2">
                  <c:v>165.875</c:v>
                </c:pt>
                <c:pt idx="3">
                  <c:v>8.8571428571428577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5E34-4423-AD80-A192CD19AB3C}"/>
            </c:ext>
          </c:extLst>
        </c:ser>
        <c:ser>
          <c:idx val="18"/>
          <c:order val="18"/>
          <c:tx>
            <c:strRef>
              <c:f>'Imports-from-CN-by-crop'!$A$39</c:f>
              <c:strCache>
                <c:ptCount val="1"/>
                <c:pt idx="0">
                  <c:v>KOHLRABI SEED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'Imports-from-CN-by-crop'!$E$39:$H$39</c:f>
              <c:numCache>
                <c:formatCode>General</c:formatCode>
                <c:ptCount val="4"/>
                <c:pt idx="0">
                  <c:v>0</c:v>
                </c:pt>
                <c:pt idx="1">
                  <c:v>19</c:v>
                </c:pt>
                <c:pt idx="2">
                  <c:v>0</c:v>
                </c:pt>
                <c:pt idx="3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5E34-4423-AD80-A192CD19AB3C}"/>
            </c:ext>
          </c:extLst>
        </c:ser>
        <c:ser>
          <c:idx val="19"/>
          <c:order val="19"/>
          <c:tx>
            <c:strRef>
              <c:f>'Imports-from-CN-by-crop'!$A$40</c:f>
              <c:strCache>
                <c:ptCount val="1"/>
                <c:pt idx="0">
                  <c:v>LETTUCE SD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'Imports-from-CN-by-crop'!$E$40:$H$40</c:f>
              <c:numCache>
                <c:formatCode>General</c:formatCode>
                <c:ptCount val="4"/>
                <c:pt idx="0">
                  <c:v>73.875</c:v>
                </c:pt>
                <c:pt idx="1">
                  <c:v>56.625</c:v>
                </c:pt>
                <c:pt idx="2">
                  <c:v>17.125</c:v>
                </c:pt>
                <c:pt idx="3">
                  <c:v>71.428571428571431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5E34-4423-AD80-A192CD19AB3C}"/>
            </c:ext>
          </c:extLst>
        </c:ser>
        <c:ser>
          <c:idx val="20"/>
          <c:order val="20"/>
          <c:tx>
            <c:strRef>
              <c:f>'Imports-from-CN-by-crop'!$A$41</c:f>
              <c:strCache>
                <c:ptCount val="1"/>
                <c:pt idx="0">
                  <c:v>PUMPKIN SEED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'Imports-from-CN-by-crop'!$E$41:$H$41</c:f>
              <c:numCache>
                <c:formatCode>General</c:formatCode>
                <c:ptCount val="4"/>
                <c:pt idx="0">
                  <c:v>1869.625</c:v>
                </c:pt>
                <c:pt idx="1">
                  <c:v>1442.75</c:v>
                </c:pt>
                <c:pt idx="2">
                  <c:v>1215</c:v>
                </c:pt>
                <c:pt idx="3">
                  <c:v>2314.1428571428573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5E34-4423-AD80-A192CD19AB3C}"/>
            </c:ext>
          </c:extLst>
        </c:ser>
        <c:ser>
          <c:idx val="21"/>
          <c:order val="21"/>
          <c:tx>
            <c:strRef>
              <c:f>'Imports-from-CN-by-crop'!$A$42</c:f>
              <c:strCache>
                <c:ptCount val="1"/>
                <c:pt idx="0">
                  <c:v>SQUASH SD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'Imports-from-CN-by-crop'!$E$42:$H$42</c:f>
              <c:numCache>
                <c:formatCode>General</c:formatCode>
                <c:ptCount val="4"/>
                <c:pt idx="0">
                  <c:v>1604.25</c:v>
                </c:pt>
                <c:pt idx="1">
                  <c:v>676.25</c:v>
                </c:pt>
                <c:pt idx="2">
                  <c:v>442</c:v>
                </c:pt>
                <c:pt idx="3">
                  <c:v>3325.7142857142858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5E34-4423-AD80-A192CD19AB3C}"/>
            </c:ext>
          </c:extLst>
        </c:ser>
        <c:ser>
          <c:idx val="22"/>
          <c:order val="22"/>
          <c:tx>
            <c:strRef>
              <c:f>'Imports-from-CN-by-crop'!$A$43</c:f>
              <c:strCache>
                <c:ptCount val="1"/>
                <c:pt idx="0">
                  <c:v>TOMATO SD</c:v>
                </c:pt>
              </c:strCache>
            </c:strRef>
          </c:tx>
          <c:spPr>
            <a:ln w="28575" cap="rnd">
              <a:solidFill>
                <a:schemeClr val="accent5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'Imports-from-CN-by-crop'!$E$43:$H$43</c:f>
              <c:numCache>
                <c:formatCode>General</c:formatCode>
                <c:ptCount val="4"/>
                <c:pt idx="0">
                  <c:v>3990.75</c:v>
                </c:pt>
                <c:pt idx="1">
                  <c:v>1227.25</c:v>
                </c:pt>
                <c:pt idx="2">
                  <c:v>2052.625</c:v>
                </c:pt>
                <c:pt idx="3">
                  <c:v>6663.2857142857147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6-5E34-4423-AD80-A192CD19AB3C}"/>
            </c:ext>
          </c:extLst>
        </c:ser>
        <c:ser>
          <c:idx val="23"/>
          <c:order val="23"/>
          <c:tx>
            <c:strRef>
              <c:f>'Imports-from-CN-by-crop'!$A$44</c:f>
              <c:strCache>
                <c:ptCount val="1"/>
                <c:pt idx="0">
                  <c:v>TURNIP SEED</c:v>
                </c:pt>
              </c:strCache>
            </c:strRef>
          </c:tx>
          <c:spPr>
            <a:ln w="28575" cap="rnd">
              <a:solidFill>
                <a:schemeClr val="accent6">
                  <a:lumMod val="8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'Imports-from-CN-by-crop'!$E$44:$H$44</c:f>
              <c:numCache>
                <c:formatCode>General</c:formatCode>
                <c:ptCount val="4"/>
                <c:pt idx="0">
                  <c:v>1.3333333333333333</c:v>
                </c:pt>
                <c:pt idx="1">
                  <c:v>0</c:v>
                </c:pt>
                <c:pt idx="2">
                  <c:v>0</c:v>
                </c:pt>
                <c:pt idx="3">
                  <c:v>3.6666666666666665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7-5E34-4423-AD80-A192CD19AB3C}"/>
            </c:ext>
          </c:extLst>
        </c:ser>
        <c:ser>
          <c:idx val="24"/>
          <c:order val="24"/>
          <c:tx>
            <c:strRef>
              <c:f>'Imports-from-CN-by-crop'!$A$45</c:f>
              <c:strCache>
                <c:ptCount val="1"/>
                <c:pt idx="0">
                  <c:v>VEGETABLE SD,OTH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'Imports-from-CN-by-crop'!$E$45:$H$45</c:f>
              <c:numCache>
                <c:formatCode>General</c:formatCode>
                <c:ptCount val="4"/>
                <c:pt idx="0">
                  <c:v>392.75</c:v>
                </c:pt>
                <c:pt idx="1">
                  <c:v>329.5</c:v>
                </c:pt>
                <c:pt idx="2">
                  <c:v>405.75</c:v>
                </c:pt>
                <c:pt idx="3">
                  <c:v>945.71428571428567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5E34-4423-AD80-A192CD19AB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704431"/>
        <c:axId val="35708271"/>
      </c:lineChart>
      <c:catAx>
        <c:axId val="357044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08271"/>
        <c:crosses val="autoZero"/>
        <c:auto val="1"/>
        <c:lblAlgn val="ctr"/>
        <c:lblOffset val="100"/>
        <c:noMultiLvlLbl val="0"/>
      </c:catAx>
      <c:valAx>
        <c:axId val="35708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044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Avg Legume Seed Imports from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'Imports-from-CN-by-crop'!$A$2</c:f>
              <c:strCache>
                <c:ptCount val="1"/>
                <c:pt idx="0">
                  <c:v>PEA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'Imports-from-CN-by-crop'!$E$2:$H$2</c:f>
              <c:numCache>
                <c:formatCode>General</c:formatCode>
                <c:ptCount val="4"/>
                <c:pt idx="0">
                  <c:v>43.166666666666664</c:v>
                </c:pt>
                <c:pt idx="1">
                  <c:v>0</c:v>
                </c:pt>
                <c:pt idx="2">
                  <c:v>0</c:v>
                </c:pt>
                <c:pt idx="3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6A-4874-81DE-67105B7EEA93}"/>
            </c:ext>
          </c:extLst>
        </c:ser>
        <c:ser>
          <c:idx val="1"/>
          <c:order val="1"/>
          <c:tx>
            <c:strRef>
              <c:f>'Imports-from-CN-by-crop'!$A$3</c:f>
              <c:strCache>
                <c:ptCount val="1"/>
                <c:pt idx="0">
                  <c:v>CHICKPEA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'Imports-from-CN-by-crop'!$E$3:$H$3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6A-4874-81DE-67105B7EEA93}"/>
            </c:ext>
          </c:extLst>
        </c:ser>
        <c:ser>
          <c:idx val="2"/>
          <c:order val="2"/>
          <c:tx>
            <c:strRef>
              <c:f>'Imports-from-CN-by-crop'!$A$4</c:f>
              <c:strCache>
                <c:ptCount val="1"/>
                <c:pt idx="0">
                  <c:v>BEAN SD, GRAM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'Imports-from-CN-by-crop'!$E$4:$H$4</c:f>
              <c:numCache>
                <c:formatCode>General</c:formatCode>
                <c:ptCount val="4"/>
                <c:pt idx="0">
                  <c:v>1276</c:v>
                </c:pt>
                <c:pt idx="1">
                  <c:v>1180.125</c:v>
                </c:pt>
                <c:pt idx="2">
                  <c:v>958.875</c:v>
                </c:pt>
                <c:pt idx="3">
                  <c:v>906.85714285714289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6A-4874-81DE-67105B7EEA93}"/>
            </c:ext>
          </c:extLst>
        </c:ser>
        <c:ser>
          <c:idx val="3"/>
          <c:order val="3"/>
          <c:tx>
            <c:strRef>
              <c:f>'Imports-from-CN-by-crop'!$A$5</c:f>
              <c:strCache>
                <c:ptCount val="1"/>
                <c:pt idx="0">
                  <c:v>BEAN SD, SM RED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'Imports-from-CN-by-crop'!$E$5:$H$5</c:f>
              <c:numCache>
                <c:formatCode>General</c:formatCode>
                <c:ptCount val="4"/>
                <c:pt idx="0">
                  <c:v>12.625</c:v>
                </c:pt>
                <c:pt idx="1">
                  <c:v>8.375</c:v>
                </c:pt>
                <c:pt idx="2">
                  <c:v>12.375</c:v>
                </c:pt>
                <c:pt idx="3">
                  <c:v>17.285714285714285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06A-4874-81DE-67105B7EEA93}"/>
            </c:ext>
          </c:extLst>
        </c:ser>
        <c:ser>
          <c:idx val="4"/>
          <c:order val="4"/>
          <c:tx>
            <c:strRef>
              <c:f>'Imports-from-CN-by-crop'!$A$6</c:f>
              <c:strCache>
                <c:ptCount val="1"/>
                <c:pt idx="0">
                  <c:v>BEAN SD, OTH KID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'Imports-from-CN-by-crop'!$E$6:$H$6</c:f>
              <c:numCache>
                <c:formatCode>General</c:formatCode>
                <c:ptCount val="4"/>
                <c:pt idx="0">
                  <c:v>82.75</c:v>
                </c:pt>
                <c:pt idx="1">
                  <c:v>6.625</c:v>
                </c:pt>
                <c:pt idx="2">
                  <c:v>5.75</c:v>
                </c:pt>
                <c:pt idx="3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06A-4874-81DE-67105B7EEA93}"/>
            </c:ext>
          </c:extLst>
        </c:ser>
        <c:ser>
          <c:idx val="5"/>
          <c:order val="5"/>
          <c:tx>
            <c:strRef>
              <c:f>'Imports-from-CN-by-crop'!$A$7</c:f>
              <c:strCache>
                <c:ptCount val="1"/>
                <c:pt idx="0">
                  <c:v>BEANS NES SD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'Imports-from-CN-by-crop'!$E$7:$H$7</c:f>
              <c:numCache>
                <c:formatCode>General</c:formatCode>
                <c:ptCount val="4"/>
                <c:pt idx="0">
                  <c:v>6.2</c:v>
                </c:pt>
                <c:pt idx="1">
                  <c:v>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06A-4874-81DE-67105B7EEA93}"/>
            </c:ext>
          </c:extLst>
        </c:ser>
        <c:ser>
          <c:idx val="6"/>
          <c:order val="6"/>
          <c:tx>
            <c:strRef>
              <c:f>'Imports-from-CN-by-crop'!$A$8</c:f>
              <c:strCache>
                <c:ptCount val="1"/>
                <c:pt idx="0">
                  <c:v>BEAN SD, BROAD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'Imports-from-CN-by-crop'!$E$8:$H$8</c:f>
              <c:numCache>
                <c:formatCode>General</c:formatCode>
                <c:ptCount val="4"/>
                <c:pt idx="0">
                  <c:v>13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06A-4874-81DE-67105B7EEA93}"/>
            </c:ext>
          </c:extLst>
        </c:ser>
        <c:ser>
          <c:idx val="7"/>
          <c:order val="7"/>
          <c:tx>
            <c:strRef>
              <c:f>'Imports-from-CN-by-crop'!$A$9</c:f>
              <c:strCache>
                <c:ptCount val="1"/>
                <c:pt idx="0">
                  <c:v>LEGUME SD, OTHER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'Imports-from-CN-by-crop'!$E$1:$H$1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'Imports-from-CN-by-crop'!$E$9:$H$9</c:f>
              <c:numCache>
                <c:formatCode>General</c:formatCode>
                <c:ptCount val="4"/>
                <c:pt idx="0">
                  <c:v>8.5</c:v>
                </c:pt>
                <c:pt idx="1">
                  <c:v>9.25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06A-4874-81DE-67105B7EEA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5439920"/>
        <c:axId val="1965440400"/>
      </c:lineChart>
      <c:catAx>
        <c:axId val="196543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5440400"/>
        <c:crosses val="autoZero"/>
        <c:auto val="1"/>
        <c:lblAlgn val="ctr"/>
        <c:lblOffset val="100"/>
        <c:noMultiLvlLbl val="0"/>
      </c:catAx>
      <c:valAx>
        <c:axId val="196544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543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Legume Seed Exports to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'Exports-to-CN-by-crop'!$A$2</c:f>
              <c:strCache>
                <c:ptCount val="1"/>
                <c:pt idx="0">
                  <c:v>PEA 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'Exports-to-CN-by-crop'!$E$2:$H$2</c:f>
              <c:numCache>
                <c:formatCode>General</c:formatCode>
                <c:ptCount val="4"/>
                <c:pt idx="0">
                  <c:v>388.25</c:v>
                </c:pt>
                <c:pt idx="1">
                  <c:v>356.375</c:v>
                </c:pt>
                <c:pt idx="2">
                  <c:v>277.5</c:v>
                </c:pt>
                <c:pt idx="3">
                  <c:v>576.14285714285711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9F-46C3-A7DD-05FCDE2E819D}"/>
            </c:ext>
          </c:extLst>
        </c:ser>
        <c:ser>
          <c:idx val="1"/>
          <c:order val="1"/>
          <c:tx>
            <c:strRef>
              <c:f>'Exports-to-CN-by-crop'!$A$3</c:f>
              <c:strCache>
                <c:ptCount val="1"/>
                <c:pt idx="0">
                  <c:v>CHICKPEA 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'Exports-to-CN-by-crop'!$E$3:$H$3</c:f>
              <c:numCache>
                <c:formatCode>General</c:formatCode>
                <c:ptCount val="4"/>
                <c:pt idx="0">
                  <c:v>38.5</c:v>
                </c:pt>
                <c:pt idx="1">
                  <c:v>104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9F-46C3-A7DD-05FCDE2E819D}"/>
            </c:ext>
          </c:extLst>
        </c:ser>
        <c:ser>
          <c:idx val="2"/>
          <c:order val="2"/>
          <c:tx>
            <c:strRef>
              <c:f>'Exports-to-CN-by-crop'!$A$4</c:f>
              <c:strCache>
                <c:ptCount val="1"/>
                <c:pt idx="0">
                  <c:v>BEAN SD, GRAM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'Exports-to-CN-by-crop'!$E$4:$H$4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3.6666666666666665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9F-46C3-A7DD-05FCDE2E819D}"/>
            </c:ext>
          </c:extLst>
        </c:ser>
        <c:ser>
          <c:idx val="3"/>
          <c:order val="3"/>
          <c:tx>
            <c:strRef>
              <c:f>'Exports-to-CN-by-crop'!$A$5</c:f>
              <c:strCache>
                <c:ptCount val="1"/>
                <c:pt idx="0">
                  <c:v>BEAN SD, SM. RED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'Exports-to-CN-by-crop'!$E$5:$H$5</c:f>
              <c:numCache>
                <c:formatCode>General</c:formatCode>
                <c:ptCount val="4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9F-46C3-A7DD-05FCDE2E819D}"/>
            </c:ext>
          </c:extLst>
        </c:ser>
        <c:ser>
          <c:idx val="4"/>
          <c:order val="4"/>
          <c:tx>
            <c:strRef>
              <c:f>'Exports-to-CN-by-crop'!$A$6</c:f>
              <c:strCache>
                <c:ptCount val="1"/>
                <c:pt idx="0">
                  <c:v>BEAN SD,NAVY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'Exports-to-CN-by-crop'!$E$6:$H$6</c:f>
              <c:numCache>
                <c:formatCode>General</c:formatCode>
                <c:ptCount val="4"/>
                <c:pt idx="0">
                  <c:v>244.66666666666666</c:v>
                </c:pt>
                <c:pt idx="1">
                  <c:v>105.33333333333333</c:v>
                </c:pt>
                <c:pt idx="2">
                  <c:v>154.33333333333334</c:v>
                </c:pt>
                <c:pt idx="3">
                  <c:v>97.2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C9F-46C3-A7DD-05FCDE2E819D}"/>
            </c:ext>
          </c:extLst>
        </c:ser>
        <c:ser>
          <c:idx val="5"/>
          <c:order val="5"/>
          <c:tx>
            <c:strRef>
              <c:f>'Exports-to-CN-by-crop'!$A$7</c:f>
              <c:strCache>
                <c:ptCount val="1"/>
                <c:pt idx="0">
                  <c:v>BEAN SD,OTH KID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'Exports-to-CN-by-crop'!$E$7:$H$7</c:f>
              <c:numCache>
                <c:formatCode>General</c:formatCode>
                <c:ptCount val="4"/>
                <c:pt idx="0">
                  <c:v>73</c:v>
                </c:pt>
                <c:pt idx="1">
                  <c:v>33.142857142857146</c:v>
                </c:pt>
                <c:pt idx="2">
                  <c:v>13.285714285714286</c:v>
                </c:pt>
                <c:pt idx="3">
                  <c:v>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C9F-46C3-A7DD-05FCDE2E819D}"/>
            </c:ext>
          </c:extLst>
        </c:ser>
        <c:ser>
          <c:idx val="6"/>
          <c:order val="6"/>
          <c:tx>
            <c:strRef>
              <c:f>'Exports-to-CN-by-crop'!$A$8</c:f>
              <c:strCache>
                <c:ptCount val="1"/>
                <c:pt idx="0">
                  <c:v>BEAN SD, OTHER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'Exports-to-CN-by-crop'!$E$8:$H$8</c:f>
              <c:numCache>
                <c:formatCode>General</c:formatCode>
                <c:ptCount val="4"/>
                <c:pt idx="0">
                  <c:v>18.75</c:v>
                </c:pt>
                <c:pt idx="1">
                  <c:v>63.5</c:v>
                </c:pt>
                <c:pt idx="2">
                  <c:v>114.25</c:v>
                </c:pt>
                <c:pt idx="3">
                  <c:v>51.857142857142854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C9F-46C3-A7DD-05FCDE2E819D}"/>
            </c:ext>
          </c:extLst>
        </c:ser>
        <c:ser>
          <c:idx val="7"/>
          <c:order val="7"/>
          <c:tx>
            <c:strRef>
              <c:f>'Exports-to-CN-by-crop'!$A$9</c:f>
              <c:strCache>
                <c:ptCount val="1"/>
                <c:pt idx="0">
                  <c:v>LENTIL SD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'Exports-to-CN-by-crop'!$E$9:$H$9</c:f>
              <c:numCache>
                <c:formatCode>General</c:formatCode>
                <c:ptCount val="4"/>
                <c:pt idx="0">
                  <c:v>99.666666666666671</c:v>
                </c:pt>
                <c:pt idx="1">
                  <c:v>241.16666666666666</c:v>
                </c:pt>
                <c:pt idx="2">
                  <c:v>9.6666666666666661</c:v>
                </c:pt>
                <c:pt idx="3">
                  <c:v>149.5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C9F-46C3-A7DD-05FCDE2E819D}"/>
            </c:ext>
          </c:extLst>
        </c:ser>
        <c:ser>
          <c:idx val="8"/>
          <c:order val="8"/>
          <c:tx>
            <c:strRef>
              <c:f>'Exports-to-CN-by-crop'!$A$10</c:f>
              <c:strCache>
                <c:ptCount val="1"/>
                <c:pt idx="0">
                  <c:v>LEGUME SD, OTHER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'Exports-to-CN-by-crop'!$E$10:$H$10</c:f>
              <c:numCache>
                <c:formatCode>General</c:formatCode>
                <c:ptCount val="4"/>
                <c:pt idx="0">
                  <c:v>34</c:v>
                </c:pt>
                <c:pt idx="1">
                  <c:v>52</c:v>
                </c:pt>
                <c:pt idx="2">
                  <c:v>46.4</c:v>
                </c:pt>
                <c:pt idx="3">
                  <c:v>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C9F-46C3-A7DD-05FCDE2E81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85362208"/>
        <c:axId val="1685360288"/>
      </c:lineChart>
      <c:catAx>
        <c:axId val="168536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5360288"/>
        <c:crosses val="autoZero"/>
        <c:auto val="1"/>
        <c:lblAlgn val="ctr"/>
        <c:lblOffset val="100"/>
        <c:noMultiLvlLbl val="0"/>
      </c:catAx>
      <c:valAx>
        <c:axId val="1685360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5362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</a:rPr>
              <a:t>Avg Grass Seed Exports to China (2017-2024*)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'Exports-to-CN-by-crop'!$A$29</c:f>
              <c:strCache>
                <c:ptCount val="1"/>
                <c:pt idx="0">
                  <c:v>FESCUE SD, TALL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'Exports-to-CN-by-crop'!$E$29:$H$29</c:f>
              <c:numCache>
                <c:formatCode>General</c:formatCode>
                <c:ptCount val="4"/>
                <c:pt idx="0">
                  <c:v>11698.875</c:v>
                </c:pt>
                <c:pt idx="1">
                  <c:v>6259.375</c:v>
                </c:pt>
                <c:pt idx="2">
                  <c:v>3491.375</c:v>
                </c:pt>
                <c:pt idx="3">
                  <c:v>4255.2857142857147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F4-4C1A-88FC-47A40DE2A5C6}"/>
            </c:ext>
          </c:extLst>
        </c:ser>
        <c:ser>
          <c:idx val="1"/>
          <c:order val="1"/>
          <c:tx>
            <c:strRef>
              <c:f>'Exports-to-CN-by-crop'!$A$30</c:f>
              <c:strCache>
                <c:ptCount val="1"/>
                <c:pt idx="0">
                  <c:v>FESCUE SD,CRP RD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'Exports-to-CN-by-crop'!$E$30:$H$30</c:f>
              <c:numCache>
                <c:formatCode>General</c:formatCode>
                <c:ptCount val="4"/>
                <c:pt idx="0">
                  <c:v>83.75</c:v>
                </c:pt>
                <c:pt idx="1">
                  <c:v>115.5</c:v>
                </c:pt>
                <c:pt idx="2">
                  <c:v>14.5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F4-4C1A-88FC-47A40DE2A5C6}"/>
            </c:ext>
          </c:extLst>
        </c:ser>
        <c:ser>
          <c:idx val="2"/>
          <c:order val="2"/>
          <c:tx>
            <c:strRef>
              <c:f>'Exports-to-CN-by-crop'!$A$31</c:f>
              <c:strCache>
                <c:ptCount val="1"/>
                <c:pt idx="0">
                  <c:v>FESCUE SD,OTHER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'Exports-to-CN-by-crop'!$E$31:$H$31</c:f>
              <c:numCache>
                <c:formatCode>General</c:formatCode>
                <c:ptCount val="4"/>
                <c:pt idx="0">
                  <c:v>172</c:v>
                </c:pt>
                <c:pt idx="1">
                  <c:v>173.5</c:v>
                </c:pt>
                <c:pt idx="2">
                  <c:v>16.25</c:v>
                </c:pt>
                <c:pt idx="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F4-4C1A-88FC-47A40DE2A5C6}"/>
            </c:ext>
          </c:extLst>
        </c:ser>
        <c:ser>
          <c:idx val="3"/>
          <c:order val="3"/>
          <c:tx>
            <c:strRef>
              <c:f>'Exports-to-CN-by-crop'!$A$32</c:f>
              <c:strCache>
                <c:ptCount val="1"/>
                <c:pt idx="0">
                  <c:v>BLUEGRASS SD, KY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'Exports-to-CN-by-crop'!$E$32:$H$32</c:f>
              <c:numCache>
                <c:formatCode>General</c:formatCode>
                <c:ptCount val="4"/>
                <c:pt idx="0">
                  <c:v>9632.875</c:v>
                </c:pt>
                <c:pt idx="1">
                  <c:v>5271.25</c:v>
                </c:pt>
                <c:pt idx="2">
                  <c:v>2440.625</c:v>
                </c:pt>
                <c:pt idx="3">
                  <c:v>2886.4285714285716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F4-4C1A-88FC-47A40DE2A5C6}"/>
            </c:ext>
          </c:extLst>
        </c:ser>
        <c:ser>
          <c:idx val="4"/>
          <c:order val="4"/>
          <c:tx>
            <c:strRef>
              <c:f>'Exports-to-CN-by-crop'!$A$33</c:f>
              <c:strCache>
                <c:ptCount val="1"/>
                <c:pt idx="0">
                  <c:v>RYEGRASS SD, ANN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'Exports-to-CN-by-crop'!$E$33:$H$33</c:f>
              <c:numCache>
                <c:formatCode>General</c:formatCode>
                <c:ptCount val="4"/>
                <c:pt idx="0">
                  <c:v>3004</c:v>
                </c:pt>
                <c:pt idx="1">
                  <c:v>4464.375</c:v>
                </c:pt>
                <c:pt idx="2">
                  <c:v>4718.25</c:v>
                </c:pt>
                <c:pt idx="3">
                  <c:v>1558.2857142857142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F4-4C1A-88FC-47A40DE2A5C6}"/>
            </c:ext>
          </c:extLst>
        </c:ser>
        <c:ser>
          <c:idx val="5"/>
          <c:order val="5"/>
          <c:tx>
            <c:strRef>
              <c:f>'Exports-to-CN-by-crop'!$A$34</c:f>
              <c:strCache>
                <c:ptCount val="1"/>
                <c:pt idx="0">
                  <c:v>RYEGRASS SD, PER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'Exports-to-CN-by-crop'!$E$34:$H$34</c:f>
              <c:numCache>
                <c:formatCode>General</c:formatCode>
                <c:ptCount val="4"/>
                <c:pt idx="0">
                  <c:v>1535</c:v>
                </c:pt>
                <c:pt idx="1">
                  <c:v>2418.5</c:v>
                </c:pt>
                <c:pt idx="2">
                  <c:v>8003</c:v>
                </c:pt>
                <c:pt idx="3">
                  <c:v>1293.2857142857142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F4-4C1A-88FC-47A40DE2A5C6}"/>
            </c:ext>
          </c:extLst>
        </c:ser>
        <c:ser>
          <c:idx val="6"/>
          <c:order val="6"/>
          <c:tx>
            <c:strRef>
              <c:f>'Exports-to-CN-by-crop'!$A$35</c:f>
              <c:strCache>
                <c:ptCount val="1"/>
                <c:pt idx="0">
                  <c:v>BENTGRASS SD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'Exports-to-CN-by-crop'!$E$35:$H$35</c:f>
              <c:numCache>
                <c:formatCode>General</c:formatCode>
                <c:ptCount val="4"/>
                <c:pt idx="0">
                  <c:v>4525.375</c:v>
                </c:pt>
                <c:pt idx="1">
                  <c:v>3647.875</c:v>
                </c:pt>
                <c:pt idx="2">
                  <c:v>626.5</c:v>
                </c:pt>
                <c:pt idx="3">
                  <c:v>742.85714285714289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5F4-4C1A-88FC-47A40DE2A5C6}"/>
            </c:ext>
          </c:extLst>
        </c:ser>
        <c:ser>
          <c:idx val="7"/>
          <c:order val="7"/>
          <c:tx>
            <c:strRef>
              <c:f>'Exports-to-CN-by-crop'!$A$36</c:f>
              <c:strCache>
                <c:ptCount val="1"/>
                <c:pt idx="0">
                  <c:v>BERMUDAGRSSD,HSK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'Exports-to-CN-by-crop'!$E$36:$H$36</c:f>
              <c:numCache>
                <c:formatCode>General</c:formatCode>
                <c:ptCount val="4"/>
                <c:pt idx="0">
                  <c:v>2431.25</c:v>
                </c:pt>
                <c:pt idx="1">
                  <c:v>2061.75</c:v>
                </c:pt>
                <c:pt idx="2">
                  <c:v>427.75</c:v>
                </c:pt>
                <c:pt idx="3">
                  <c:v>493.28571428571428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5F4-4C1A-88FC-47A40DE2A5C6}"/>
            </c:ext>
          </c:extLst>
        </c:ser>
        <c:ser>
          <c:idx val="8"/>
          <c:order val="8"/>
          <c:tx>
            <c:strRef>
              <c:f>'Exports-to-CN-by-crop'!$A$37</c:f>
              <c:strCache>
                <c:ptCount val="1"/>
                <c:pt idx="0">
                  <c:v>BERMUDAGRSSD,OTH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'Exports-to-CN-by-crop'!$E$37:$H$37</c:f>
              <c:numCache>
                <c:formatCode>General</c:formatCode>
                <c:ptCount val="4"/>
                <c:pt idx="0">
                  <c:v>788.875</c:v>
                </c:pt>
                <c:pt idx="1">
                  <c:v>583.125</c:v>
                </c:pt>
                <c:pt idx="2">
                  <c:v>202.375</c:v>
                </c:pt>
                <c:pt idx="3">
                  <c:v>348.28571428571428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5F4-4C1A-88FC-47A40DE2A5C6}"/>
            </c:ext>
          </c:extLst>
        </c:ser>
        <c:ser>
          <c:idx val="9"/>
          <c:order val="9"/>
          <c:tx>
            <c:strRef>
              <c:f>'Exports-to-CN-by-crop'!$A$38</c:f>
              <c:strCache>
                <c:ptCount val="1"/>
                <c:pt idx="0">
                  <c:v>ORCHARDGRASS SD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'Exports-to-CN-by-crop'!$E$38:$H$38</c:f>
              <c:numCache>
                <c:formatCode>General</c:formatCode>
                <c:ptCount val="4"/>
                <c:pt idx="0">
                  <c:v>83.6</c:v>
                </c:pt>
                <c:pt idx="1">
                  <c:v>64.400000000000006</c:v>
                </c:pt>
                <c:pt idx="2">
                  <c:v>14</c:v>
                </c:pt>
                <c:pt idx="3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5F4-4C1A-88FC-47A40DE2A5C6}"/>
            </c:ext>
          </c:extLst>
        </c:ser>
        <c:ser>
          <c:idx val="10"/>
          <c:order val="10"/>
          <c:tx>
            <c:strRef>
              <c:f>'Exports-to-CN-by-crop'!$A$39</c:f>
              <c:strCache>
                <c:ptCount val="1"/>
                <c:pt idx="0">
                  <c:v>SORGHUM/SUDAN SD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'Exports-to-CN-by-crop'!$E$39:$H$39</c:f>
              <c:numCache>
                <c:formatCode>General</c:formatCode>
                <c:ptCount val="4"/>
                <c:pt idx="0">
                  <c:v>858.5</c:v>
                </c:pt>
                <c:pt idx="1">
                  <c:v>104.625</c:v>
                </c:pt>
                <c:pt idx="2">
                  <c:v>38.75</c:v>
                </c:pt>
                <c:pt idx="3">
                  <c:v>397.42857142857144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E5F4-4C1A-88FC-47A40DE2A5C6}"/>
            </c:ext>
          </c:extLst>
        </c:ser>
        <c:ser>
          <c:idx val="11"/>
          <c:order val="11"/>
          <c:tx>
            <c:strRef>
              <c:f>'Exports-to-CN-by-crop'!$A$40</c:f>
              <c:strCache>
                <c:ptCount val="1"/>
                <c:pt idx="0">
                  <c:v>SUDANGRASS SD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'Exports-to-CN-by-crop'!$E$40:$H$40</c:f>
              <c:numCache>
                <c:formatCode>General</c:formatCode>
                <c:ptCount val="4"/>
                <c:pt idx="0">
                  <c:v>224.4</c:v>
                </c:pt>
                <c:pt idx="1">
                  <c:v>6.8</c:v>
                </c:pt>
                <c:pt idx="2">
                  <c:v>20.6</c:v>
                </c:pt>
                <c:pt idx="3">
                  <c:v>274.25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E5F4-4C1A-88FC-47A40DE2A5C6}"/>
            </c:ext>
          </c:extLst>
        </c:ser>
        <c:ser>
          <c:idx val="12"/>
          <c:order val="12"/>
          <c:tx>
            <c:strRef>
              <c:f>'Exports-to-CN-by-crop'!$A$41</c:f>
              <c:strCache>
                <c:ptCount val="1"/>
                <c:pt idx="0">
                  <c:v>WHEATGRASS SD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'Exports-to-CN-by-crop'!$E$41:$H$41</c:f>
              <c:numCache>
                <c:formatCode>General</c:formatCode>
                <c:ptCount val="4"/>
                <c:pt idx="0">
                  <c:v>510.625</c:v>
                </c:pt>
                <c:pt idx="1">
                  <c:v>114.375</c:v>
                </c:pt>
                <c:pt idx="2">
                  <c:v>111.375</c:v>
                </c:pt>
                <c:pt idx="3">
                  <c:v>144.14285714285714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E5F4-4C1A-88FC-47A40DE2A5C6}"/>
            </c:ext>
          </c:extLst>
        </c:ser>
        <c:ser>
          <c:idx val="13"/>
          <c:order val="13"/>
          <c:tx>
            <c:strRef>
              <c:f>'Exports-to-CN-by-crop'!$A$42</c:f>
              <c:strCache>
                <c:ptCount val="1"/>
                <c:pt idx="0">
                  <c:v>GRASS SD, OTHER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'Exports-to-CN-by-crop'!$E$1:$H$1</c:f>
              <c:strCache>
                <c:ptCount val="4"/>
                <c:pt idx="0">
                  <c:v>Q1(Jan-Mar)</c:v>
                </c:pt>
                <c:pt idx="1">
                  <c:v>Q2(Apr-Jun)</c:v>
                </c:pt>
                <c:pt idx="2">
                  <c:v>Q3(Jul-Sep)</c:v>
                </c:pt>
                <c:pt idx="3">
                  <c:v>Q4(Oct-Dec)</c:v>
                </c:pt>
              </c:strCache>
            </c:strRef>
          </c:cat>
          <c:val>
            <c:numRef>
              <c:f>'Exports-to-CN-by-crop'!$E$42:$H$42</c:f>
              <c:numCache>
                <c:formatCode>General</c:formatCode>
                <c:ptCount val="4"/>
                <c:pt idx="0">
                  <c:v>365.625</c:v>
                </c:pt>
                <c:pt idx="1">
                  <c:v>457.75</c:v>
                </c:pt>
                <c:pt idx="2">
                  <c:v>150.125</c:v>
                </c:pt>
                <c:pt idx="3">
                  <c:v>228.57142857142858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5F4-4C1A-88FC-47A40DE2A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5603680"/>
        <c:axId val="1545608000"/>
      </c:lineChart>
      <c:catAx>
        <c:axId val="1545603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5608000"/>
        <c:crosses val="autoZero"/>
        <c:auto val="1"/>
        <c:lblAlgn val="ctr"/>
        <c:lblOffset val="100"/>
        <c:noMultiLvlLbl val="0"/>
      </c:catAx>
      <c:valAx>
        <c:axId val="1545608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560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5848-7BCD-75D1-8304-B8E732D01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A170D-D0F0-7F4A-7B4D-AE641ACFB9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95F3F-C3E9-16CF-494B-5D9545CC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72BCC-068D-591C-EF7F-B262A0196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0BCDF-814B-9DA5-AA30-B132A06B9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60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2113-13FA-DD26-B212-D6265B10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15399B-57C1-FB39-5B8F-915587625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840D-7D5A-4F58-2B44-B062DAE25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D054E-8316-6DBF-0682-9080A3A4F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82F18-08E1-6D97-30B6-18C701B67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8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02232D-6C5E-135E-9B62-269435E6F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A23F81-D938-8230-0B9C-EC1A2AFBD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7E8CAA-702C-82C9-AFDF-B9E5B53C9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1FCE-24EE-3FF8-C617-E53F981F8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ED1F0-0895-C5E5-9486-C4AB72E5F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1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6F55A-371F-D327-00AA-4154018B0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507A6-18B0-1FEC-4DB5-341B2C45D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E76A8-364D-38FE-5F01-1E6606C4D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4206B-810D-FA11-112D-5B103461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1AD8-DCD6-F043-D5B3-2B7B9188B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46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62AE-1310-F143-4780-DDB0CDED6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876D9-6A80-BE20-96F2-3A886053F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4AB87-B34B-64BF-BC49-358B8944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83E7-BAE9-9BB2-EB4F-BCD05F574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86336-D063-5E28-35B8-E4890BF2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8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7A47F-BA72-E6A0-6C5E-EB1F45957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951DE-B0CD-2F65-5D41-7556713EA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2BF96-8D64-6D8E-E26D-1CB821CE6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864C8-123A-FB64-A8B1-2445F482B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D77F2-0988-9D8F-2B83-E0645E64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51E1B2-689C-06D2-1163-380C4913E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5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341F7-9298-5C76-5B57-7325D7FF0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843D0-E0A3-3BED-DA2D-B7E329C8A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1E609-5D79-077A-2F42-858F3049B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23D935-0011-F3C4-CCB1-50FE1D0CBD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D6E7F9-C024-6051-ED40-ADFEA7DA2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11511A-7ABB-09A5-14AF-C09EA063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FBBF85-66DB-C69A-666F-381F8DBD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9AC7C0-A4E1-0BCA-FFF6-7EEF659C5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9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E77A-8B41-EF18-3346-FEF9A756F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5655BC-2946-21DB-60B9-A73EC24D1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BF698C-FFFA-EA14-EB8E-DEAF4C67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40FE8C-124F-16B9-C7BC-3B79BF9B5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97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D8EE5-9A33-94D1-B1DD-A601A7D4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99225-8AED-FCFD-EE39-96BD7A945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7C6B3-838E-A95B-816E-1F042147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4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8D620-3DD9-E742-1D1C-3A0B4C9C2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143F5-EEF4-85D4-3039-7B332B71C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0D245-3A44-CF6A-7D33-62FA2A377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4A9F9-3DA1-377C-3A89-C8A6AE6D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67FE4-FA4A-43A2-DFDC-A07C4720A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62A71-CC44-91DE-E82C-89B0A1496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2BA5B-E9C4-90A2-4072-DC7520EA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E800CE-39BD-3A0D-D279-87C5A77DA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A8AD41-6705-2805-B61F-937760009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C190E-5E4C-3A3A-02CE-DDBF8B2B8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39B8E-A74F-FA4C-91A0-D9CF5ABB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521BB-D0BF-FE10-895A-C8FE9DDAC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3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E578C8-6797-521D-7D3D-163370C2D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584B3-5E0A-FC19-4E86-E1855B4DD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61B7A-D7B8-4626-D2DB-0F99C6204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37861F-AF95-4568-9983-D2A07D5DCB1F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5BC20-7280-2787-9E7C-DDF91D380A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BA2C6-597D-E468-B1CD-960F62F45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BE0D8A-F8EB-46B9-A81F-8FF30A80B7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7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pps.fas.usda.gov/gats/default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409B6-692A-6F37-D42B-25C3393AC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8486" y="316067"/>
            <a:ext cx="10478505" cy="2387600"/>
          </a:xfrm>
        </p:spPr>
        <p:txBody>
          <a:bodyPr>
            <a:normAutofit/>
          </a:bodyPr>
          <a:lstStyle/>
          <a:p>
            <a:pPr algn="l"/>
            <a:r>
              <a:rPr lang="en-US" sz="5000" dirty="0"/>
              <a:t>Average value of trade in planting seeds between the U.S. and China  </a:t>
            </a:r>
            <a:br>
              <a:rPr lang="en-US" sz="5000" dirty="0"/>
            </a:br>
            <a:r>
              <a:rPr lang="en-US" sz="5000" dirty="0"/>
              <a:t>(USD, thousands)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D99FE0-0C77-04F5-50C1-8C7E0CF86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82583"/>
            <a:ext cx="9144000" cy="3159350"/>
          </a:xfrm>
        </p:spPr>
        <p:txBody>
          <a:bodyPr>
            <a:normAutofit fontScale="62500" lnSpcReduction="20000"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Data range:</a:t>
            </a:r>
            <a:r>
              <a:rPr lang="en-US" dirty="0"/>
              <a:t> 2017-2024* 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Notes</a:t>
            </a:r>
            <a:r>
              <a:rPr lang="en-US" dirty="0"/>
              <a:t>:  Please review the following information carefully -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Values depict the average value of seed shipped per quarter across 2017-2024.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Q4 data is only available for 2017-2023.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Crop descriptions are from the harmonized tariff schedule (HS) codes used by U.S. customs authorities. 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Please consult the excel files for interactive data associated with a particular crop. 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Graphs on the same slide are </a:t>
            </a:r>
            <a:r>
              <a:rPr lang="en-US" u="sng" dirty="0"/>
              <a:t>not to scale </a:t>
            </a:r>
            <a:r>
              <a:rPr lang="en-US" dirty="0"/>
              <a:t>with one another – they are formatted for readability.</a:t>
            </a:r>
          </a:p>
          <a:p>
            <a:pPr marL="800100" lvl="1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Graph colors on the same slide </a:t>
            </a:r>
            <a:r>
              <a:rPr lang="en-US" u="sng" dirty="0"/>
              <a:t>do not always</a:t>
            </a:r>
            <a:r>
              <a:rPr lang="en-US" dirty="0"/>
              <a:t> align between imports and exports. 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Data Source</a:t>
            </a:r>
            <a:r>
              <a:rPr lang="en-US" dirty="0"/>
              <a:t>: U.S. Census Bureau Trade Data via USDA GATS database</a:t>
            </a:r>
          </a:p>
          <a:p>
            <a:pPr algn="l">
              <a:lnSpc>
                <a:spcPct val="120000"/>
              </a:lnSpc>
            </a:pPr>
            <a:r>
              <a:rPr lang="en-US" dirty="0">
                <a:hlinkClick r:id="rId2"/>
              </a:rPr>
              <a:t>https://apps.fas.usda.gov/gats/default.aspx</a:t>
            </a:r>
            <a:r>
              <a:rPr lang="en-US" dirty="0"/>
              <a:t> </a:t>
            </a:r>
          </a:p>
          <a:p>
            <a:pPr algn="l">
              <a:lnSpc>
                <a:spcPct val="120000"/>
              </a:lnSpc>
            </a:pPr>
            <a:endParaRPr lang="en-US" dirty="0"/>
          </a:p>
          <a:p>
            <a:pPr algn="l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93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F839B58-3840-D38C-4398-61968D3BB21C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All planting seed shipments between U.S. and CN (USD, thousands)</a:t>
            </a:r>
          </a:p>
        </p:txBody>
      </p:sp>
      <p:graphicFrame>
        <p:nvGraphicFramePr>
          <p:cNvPr id="19" name="Content Placeholder 18">
            <a:extLst>
              <a:ext uri="{FF2B5EF4-FFF2-40B4-BE49-F238E27FC236}">
                <a16:creationId xmlns:a16="http://schemas.microsoft.com/office/drawing/2014/main" id="{ACB92376-24C9-BDE0-5ECD-F74FB421F8B9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385427F4-5298-7B97-C2D1-EB3FD0D12D7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760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4C576B-BC7C-8A99-3528-BB20EBC36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BB4F4CC-F8FA-271B-E0ED-610B6EFC4098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Field crop seed shipments between U.S. and CN (USD, thousands)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14C0074C-A5B2-4562-BDF2-EA5FD05394F0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03022137-6065-4C2F-AF69-AB0FE86C8D3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431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B8C722-BCE5-0A48-0B74-57ED1D021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B71B49C-D6E8-202B-B49B-1A87228336E2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Vegetable seed shipments between U.S. and CN (USD, thousands)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70CDBC84-0F9A-4D39-87D1-B1512142BED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A21B39B7-D233-419C-813F-F301D0616A8A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121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2E66F-52B0-7741-D9B0-6058CA93FD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2D4F83D-B604-383D-8112-76B059866A4F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Legume seed shipments between U.S. and CN </a:t>
            </a:r>
          </a:p>
          <a:p>
            <a:r>
              <a:rPr lang="en-US" sz="3600" b="1" dirty="0"/>
              <a:t>(USD, thousands)</a:t>
            </a:r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5768B5B3-5271-473C-BEE5-FF716593A04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0A2E083F-7EE2-442C-A64E-9E670AFFD25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63CF2-EE99-C482-BD21-63B8B04E2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FC80E9B-EFE8-FADD-C685-759B2B64D2D7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Grass seed shipments between U.S. and CN </a:t>
            </a:r>
          </a:p>
          <a:p>
            <a:r>
              <a:rPr lang="en-US" sz="3600" b="1" dirty="0"/>
              <a:t>(USD, thousands)</a:t>
            </a:r>
          </a:p>
        </p:txBody>
      </p:sp>
      <p:graphicFrame>
        <p:nvGraphicFramePr>
          <p:cNvPr id="21" name="Content Placeholder 20">
            <a:extLst>
              <a:ext uri="{FF2B5EF4-FFF2-40B4-BE49-F238E27FC236}">
                <a16:creationId xmlns:a16="http://schemas.microsoft.com/office/drawing/2014/main" id="{BF678C33-8A3B-46BA-86FF-35C51E64CA4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962A4070-B785-4595-9A19-8D3D3AFCBB53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978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79F82-AA75-A48B-EE21-F5C55C6478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9A873F7-405B-24B9-C727-DBFA8450A9D7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Forage seed shipments between U.S. and CN</a:t>
            </a:r>
          </a:p>
          <a:p>
            <a:r>
              <a:rPr lang="en-US" sz="3600" b="1" dirty="0"/>
              <a:t>(USD, thousands)</a:t>
            </a:r>
          </a:p>
        </p:txBody>
      </p:sp>
      <p:graphicFrame>
        <p:nvGraphicFramePr>
          <p:cNvPr id="23" name="Content Placeholder 22">
            <a:extLst>
              <a:ext uri="{FF2B5EF4-FFF2-40B4-BE49-F238E27FC236}">
                <a16:creationId xmlns:a16="http://schemas.microsoft.com/office/drawing/2014/main" id="{D881BF5E-3934-427F-A132-611F8FD5AAC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4" name="Content Placeholder 23">
            <a:extLst>
              <a:ext uri="{FF2B5EF4-FFF2-40B4-BE49-F238E27FC236}">
                <a16:creationId xmlns:a16="http://schemas.microsoft.com/office/drawing/2014/main" id="{ED50E409-1F6B-4E25-BDA9-5F1AF48E011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026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D7887-299D-D1BE-E1DB-9FC66779B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9602577-3A4C-5305-0D9A-E95170652E34}"/>
              </a:ext>
            </a:extLst>
          </p:cNvPr>
          <p:cNvSpPr txBox="1">
            <a:spLocks/>
          </p:cNvSpPr>
          <p:nvPr/>
        </p:nvSpPr>
        <p:spPr>
          <a:xfrm>
            <a:off x="416503" y="29123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Other types of seed shipments between U.S. and CN (USD, thousands)</a:t>
            </a:r>
          </a:p>
        </p:txBody>
      </p:sp>
      <p:graphicFrame>
        <p:nvGraphicFramePr>
          <p:cNvPr id="22" name="Content Placeholder 21">
            <a:extLst>
              <a:ext uri="{FF2B5EF4-FFF2-40B4-BE49-F238E27FC236}">
                <a16:creationId xmlns:a16="http://schemas.microsoft.com/office/drawing/2014/main" id="{24FE7FB0-BA8F-419D-94E6-B2065A4F5C2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ontent Placeholder 22">
            <a:extLst>
              <a:ext uri="{FF2B5EF4-FFF2-40B4-BE49-F238E27FC236}">
                <a16:creationId xmlns:a16="http://schemas.microsoft.com/office/drawing/2014/main" id="{980F8C35-3E59-4836-ABF0-F2A0F2611D10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1970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3009</TotalTime>
  <Words>396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Average value of trade in planting seeds between the U.S. and China   (USD, thousands)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Sam Crowell</dc:creator>
  <cp:lastModifiedBy>Sam Crowell</cp:lastModifiedBy>
  <cp:revision>18</cp:revision>
  <dcterms:created xsi:type="dcterms:W3CDTF">2024-12-17T21:25:50Z</dcterms:created>
  <dcterms:modified xsi:type="dcterms:W3CDTF">2025-01-24T22:05:28Z</dcterms:modified>
</cp:coreProperties>
</file>