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3" r:id="rId3"/>
    <p:sldId id="264" r:id="rId4"/>
    <p:sldId id="265" r:id="rId5"/>
    <p:sldId id="266" r:id="rId6"/>
    <p:sldId id="267" r:id="rId7"/>
    <p:sldId id="268" r:id="rId8"/>
    <p:sldId id="269" r:id="rId9"/>
    <p:sldId id="280" r:id="rId10"/>
    <p:sldId id="270" r:id="rId11"/>
    <p:sldId id="271" r:id="rId12"/>
    <p:sldId id="272" r:id="rId13"/>
    <p:sldId id="275" r:id="rId14"/>
    <p:sldId id="273" r:id="rId15"/>
    <p:sldId id="274" r:id="rId16"/>
    <p:sldId id="276" r:id="rId17"/>
    <p:sldId id="279" r:id="rId18"/>
    <p:sldId id="281" r:id="rId19"/>
    <p:sldId id="278"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03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14:27:30.064"/>
    </inkml:context>
    <inkml:brush xml:id="br0">
      <inkml:brushProperty name="width" value="0.025" units="cm"/>
      <inkml:brushProperty name="height" value="0.025" units="cm"/>
    </inkml:brush>
  </inkml:definitions>
  <inkml:trace contextRef="#ctx0" brushRef="#br0">24291 8428 7040,'-51'-17'2624,"34"17"-1408,0 17-2272,0 0 32,17 0-224,0 16 0,0 1-416,0-1-192,0 1 640,0 0 288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14:27:30.933"/>
    </inkml:context>
    <inkml:brush xml:id="br0">
      <inkml:brushProperty name="width" value="0.025" units="cm"/>
      <inkml:brushProperty name="height" value="0.025" units="cm"/>
    </inkml:brush>
  </inkml:definitions>
  <inkml:trace contextRef="#ctx0" brushRef="#br0">23248 9689 5760,'-51'-34'2176,"35"34"-1152,-1 0-1184,0 17 320,17 17-320,0-1-32,0 35 0,-17-1 128,17 34-832,0 34-256,-17 33 64,17 50 96,0 52 480,-17 66 320,-16 85 64,16 33 64,-17 84 0,-16 51 0,16 50-640,-17 34-256,1 67 256,-1 34 224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14:27:30.064"/>
    </inkml:context>
    <inkml:brush xml:id="br0">
      <inkml:brushProperty name="width" value="0.025" units="cm"/>
      <inkml:brushProperty name="height" value="0.025" units="cm"/>
    </inkml:brush>
  </inkml:definitions>
  <inkml:trace contextRef="#ctx0" brushRef="#br0">24291 8428 7040,'-51'-17'2624,"34"17"-1408,0 17-2272,0 0 32,17 0-224,0 16 0,0 1-416,0-1-192,0 1 640,0 0 288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14:27:30.933"/>
    </inkml:context>
    <inkml:brush xml:id="br0">
      <inkml:brushProperty name="width" value="0.025" units="cm"/>
      <inkml:brushProperty name="height" value="0.025" units="cm"/>
    </inkml:brush>
  </inkml:definitions>
  <inkml:trace contextRef="#ctx0" brushRef="#br0">23248 9689 5760,'-51'-34'2176,"35"34"-1152,-1 0-1184,0 17 320,17 17-320,0-1-32,0 35 0,-17-1 128,17 34-832,0 34-256,-17 33 64,17 50 96,0 52 480,-17 66 320,-16 85 64,16 33 64,-17 84 0,-16 51 0,16 50-640,-17 34-256,1 67 256,-1 34 224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4:21:24.573"/>
    </inkml:context>
    <inkml:brush xml:id="br0">
      <inkml:brushProperty name="width" value="0.025" units="cm"/>
      <inkml:brushProperty name="height" value="0.025" units="cm"/>
    </inkml:brush>
  </inkml:definitions>
  <inkml:trace contextRef="#ctx0" brushRef="#br0">23866 11139 3840,'13'-13'1472,"-13"13"-768,0-13-768,0 0 288,0 13-160,0 0-64,0 0 32,0-14 32,0 14-96,0 0-64</inkml:trace>
  <inkml:trace contextRef="#ctx0" brushRef="#br0" timeOffset="1635">23893 11140 8064,'-13'0'2976,"13"0"-1600,-13 0-768,13 0 832,0 0-544,-14 12-160,14-12-448,0 0-193,-13 0-63,13-12-32,0 12 0,0 0 0,0 0 0,0-14-447,0 14-161,0 0-672,0 0-320,0 0-1120,0 0-1632,0 0 1184</inkml:trace>
  <inkml:trace contextRef="#ctx0" brushRef="#br0" timeOffset="1147">23734 11403 14432,'-13'-13'288,"13"0"-192,0 0-640,0-14-288</inkml:trace>
  <inkml:trace contextRef="#ctx0" brushRef="#br0" timeOffset="933">23762 11390 8320,'-14'13'3072,"1"-13"-1664,13 0-1216,0 0 704</inkml:trace>
  <inkml:trace contextRef="#ctx0" brushRef="#br0" timeOffset="2535">23960 11126 9216,'0'0'3520,"0"-14"-1920,0 14-1504,0 0 736,0 0-608,0 0-128,0-12-64,0 12 32,0-14-1504,0 1 768,0 0-2464,0-1-1760,0 1 1696</inkml:trace>
  <inkml:trace contextRef="#ctx0" brushRef="#br0" timeOffset="3102">23867 11165 8704,'0'13'3328,"0"-13"-1792,-13 0-1440,13 0 736,0 0-480,0 0-32,0 0-128,0 0-32,-13 0-96,13 0-128,0 0-32,0 0-1344,-14 0-576,1 0-1792</inkml:trace>
  <inkml:trace contextRef="#ctx0" brushRef="#br0" timeOffset="4902">23841 11205 13312,'-26'13'4991,"13"14"-2687,-1-14-2336,14 1 768,0-14-608,0 0-928,0 0-352,0 0 576,0 0-1983,0-14-3585</inkml:trace>
  <inkml:trace contextRef="#ctx0" brushRef="#br0" timeOffset="4626">23894 11350 11136,'-27'14'4128,"14"-14"-2241,-1 0-2143,14 0 736,0 0-448,-13-14-32,13 14-640,-13 0-287,13-13 479,0-14-1568,0 14-512,0 0-1120</inkml:trace>
  <inkml:trace contextRef="#ctx0" brushRef="#br0" timeOffset="5480">23880 11192 12928,'-12'14'4831,"-2"-14"-2623,14 0-2144,0 0 896,0 0-640,0 0-192,0 0-288,14-14-160,-14 14 192,0 0-736,0-13-288,12 13-544,-12 0-223,0 0-2209,-12 0-1472,12 13 2368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B81157-6654-4307-A1CF-454EC77E2587}" type="datetimeFigureOut">
              <a:rPr lang="en-US" smtClean="0"/>
              <a:t>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587D4-504E-4540-B905-A521EE0C307E}" type="slidenum">
              <a:rPr lang="en-US" smtClean="0"/>
              <a:t>‹#›</a:t>
            </a:fld>
            <a:endParaRPr lang="en-US"/>
          </a:p>
        </p:txBody>
      </p:sp>
    </p:spTree>
    <p:extLst>
      <p:ext uri="{BB962C8B-B14F-4D97-AF65-F5344CB8AC3E}">
        <p14:creationId xmlns:p14="http://schemas.microsoft.com/office/powerpoint/2010/main" val="6740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41.png"/></Relationships>
</file>

<file path=ppt/notesSlides/_rels/note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image" Target="../media/image5.png"/><Relationship Id="rId5" Type="http://schemas.openxmlformats.org/officeDocument/2006/relationships/customXml" Target="../ink/ink4.xml"/><Relationship Id="rId4" Type="http://schemas.openxmlformats.org/officeDocument/2006/relationships/image" Target="../media/image41.png"/></Relationships>
</file>

<file path=ppt/notesSlides/_rels/notesSlide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40.png"/></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increasingly global nature of the seed trade presents its own unique regulatory challenges. As new seed threats both confirmed and perceived emerge, importing countries require more assurances, in the form of certifications, tests and inspections, that imported seed is free of pests of concern. Providing those certifications on a consignment by consignment basis puts a real strain on the already stretched resources of both the importing and exporting countries’ national plant protection organizations.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6AEF5C8-6649-4A57-80EF-D1B26BE9043C}" type="slidenum">
              <a:rPr lang="en-US" smtClean="0"/>
              <a:t>4</a:t>
            </a:fld>
            <a:endParaRPr lang="en-US"/>
          </a:p>
        </p:txBody>
      </p:sp>
    </p:spTree>
    <p:extLst>
      <p:ext uri="{BB962C8B-B14F-4D97-AF65-F5344CB8AC3E}">
        <p14:creationId xmlns:p14="http://schemas.microsoft.com/office/powerpoint/2010/main" val="416684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50,000 </a:t>
            </a:r>
            <a:r>
              <a:rPr lang="en-US" dirty="0" err="1" smtClean="0"/>
              <a:t>ft</a:t>
            </a:r>
            <a:r>
              <a:rPr lang="en-US" dirty="0" smtClean="0"/>
              <a:t> level characterization of the </a:t>
            </a:r>
            <a:r>
              <a:rPr lang="en-US" dirty="0" err="1" smtClean="0"/>
              <a:t>Gottwald</a:t>
            </a:r>
            <a:r>
              <a:rPr lang="en-US" dirty="0" smtClean="0"/>
              <a:t> model.  At each stage of seed production there is a production component that must factor in pest</a:t>
            </a:r>
            <a:r>
              <a:rPr lang="en-US" baseline="0" dirty="0" smtClean="0"/>
              <a:t> and disease management variables, followed by harvest and post harvest components that have their own management variables. Seed </a:t>
            </a:r>
            <a:r>
              <a:rPr lang="en-US" baseline="0" dirty="0" err="1" smtClean="0"/>
              <a:t>testng</a:t>
            </a:r>
            <a:r>
              <a:rPr lang="en-US" baseline="0" dirty="0" smtClean="0"/>
              <a:t> and inspection serve as indicators of effectiveness.</a:t>
            </a:r>
            <a:endParaRPr lang="en-US" dirty="0"/>
          </a:p>
        </p:txBody>
      </p:sp>
      <p:sp>
        <p:nvSpPr>
          <p:cNvPr id="4" name="Slide Number Placeholder 3"/>
          <p:cNvSpPr>
            <a:spLocks noGrp="1"/>
          </p:cNvSpPr>
          <p:nvPr>
            <p:ph type="sldNum" sz="quarter" idx="10"/>
          </p:nvPr>
        </p:nvSpPr>
        <p:spPr/>
        <p:txBody>
          <a:bodyPr/>
          <a:lstStyle/>
          <a:p>
            <a:fld id="{DB24CBEC-F9D0-4C52-A6F9-D5D6F5BC3D3B}" type="slidenum">
              <a:rPr lang="en-US" smtClean="0"/>
              <a:t>17</a:t>
            </a:fld>
            <a:endParaRPr lang="en-US"/>
          </a:p>
        </p:txBody>
      </p:sp>
    </p:spTree>
    <p:extLst>
      <p:ext uri="{BB962C8B-B14F-4D97-AF65-F5344CB8AC3E}">
        <p14:creationId xmlns:p14="http://schemas.microsoft.com/office/powerpoint/2010/main" val="228006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14850"/>
          </a:xfrm>
        </p:spPr>
        <p:txBody>
          <a:bodyPr/>
          <a:lstStyle/>
          <a:p>
            <a:r>
              <a:rPr lang="en-US" dirty="0"/>
              <a:t>Shortly after CGMMV was reported in the U.S. in 2013, APHIS began looking for regulatory approaches to respond to the regulatory challenges of international seed trade.  An initial response was the National Seed Health Accreditation Pilot Program or NSHAPP implemented in 2015. NSHAPP is a voluntary program where seed companies enter into an agreement to test imported cucurbit seed lots for CGMMV. To date over 10,000 lots have been tested and 22 positive lots have been detected and destroyed.</a:t>
            </a:r>
          </a:p>
          <a:p>
            <a:endParaRPr lang="en-US" dirty="0"/>
          </a:p>
          <a:p>
            <a:r>
              <a:rPr lang="en-US" dirty="0"/>
              <a:t>Recognizing that NSHAPP is limited to one pest- CGMMV-  in a limited number of crops- cucurbits- and relies solely on seed testing, APHIS and industry began looking for a broader approach. In 2016-2017, a new approach, the Regulatory Framework for Seed Health or ReFreSH was conceived as a risk-based systems approach that leverages existing industry management practices for seed pests. The overall vision is for a globally accepted system that satisfies phytosanitary certification requirements.</a:t>
            </a:r>
          </a:p>
          <a:p>
            <a:endParaRPr lang="en-US" dirty="0"/>
          </a:p>
        </p:txBody>
      </p:sp>
      <p:sp>
        <p:nvSpPr>
          <p:cNvPr id="4" name="Slide Number Placeholder 3"/>
          <p:cNvSpPr>
            <a:spLocks noGrp="1"/>
          </p:cNvSpPr>
          <p:nvPr>
            <p:ph type="sldNum" sz="quarter" idx="10"/>
          </p:nvPr>
        </p:nvSpPr>
        <p:spPr/>
        <p:txBody>
          <a:bodyPr/>
          <a:lstStyle/>
          <a:p>
            <a:fld id="{06AEF5C8-6649-4A57-80EF-D1B26BE9043C}" type="slidenum">
              <a:rPr lang="en-US" smtClean="0"/>
              <a:t>6</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F16F9EB5-A602-4498-864F-591AB234A115}"/>
                  </a:ext>
                </a:extLst>
              </p14:cNvPr>
              <p14:cNvContentPartPr/>
              <p14:nvPr/>
            </p14:nvContentPartPr>
            <p14:xfrm>
              <a:off x="3954191" y="2906667"/>
              <a:ext cx="36540" cy="78840"/>
            </p14:xfrm>
          </p:contentPart>
        </mc:Choice>
        <mc:Fallback xmlns="">
          <p:pic>
            <p:nvPicPr>
              <p:cNvPr id="5" name="Ink 4">
                <a:extLst>
                  <a:ext uri="{FF2B5EF4-FFF2-40B4-BE49-F238E27FC236}">
                    <a16:creationId xmlns:a16="http://schemas.microsoft.com/office/drawing/2014/main" id="{F16F9EB5-A602-4498-864F-591AB234A115}"/>
                  </a:ext>
                </a:extLst>
              </p:cNvPr>
              <p:cNvPicPr/>
              <p:nvPr/>
            </p:nvPicPr>
            <p:blipFill>
              <a:blip r:embed="rId4"/>
              <a:stretch>
                <a:fillRect/>
              </a:stretch>
            </p:blipFill>
            <p:spPr>
              <a:xfrm>
                <a:off x="3949892" y="2902367"/>
                <a:ext cx="45138" cy="8744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 xmlns:a16="http://schemas.microsoft.com/office/drawing/2014/main" id="{6E470AB4-8FC3-4D43-8AEB-F4F935183335}"/>
                  </a:ext>
                </a:extLst>
              </p14:cNvPr>
              <p14:cNvContentPartPr/>
              <p14:nvPr/>
            </p14:nvContentPartPr>
            <p14:xfrm>
              <a:off x="3445511" y="3354687"/>
              <a:ext cx="169740" cy="2259000"/>
            </p14:xfrm>
          </p:contentPart>
        </mc:Choice>
        <mc:Fallback xmlns="">
          <p:pic>
            <p:nvPicPr>
              <p:cNvPr id="6" name="Ink 5">
                <a:extLst>
                  <a:ext uri="{FF2B5EF4-FFF2-40B4-BE49-F238E27FC236}">
                    <a16:creationId xmlns:a16="http://schemas.microsoft.com/office/drawing/2014/main" id="{6E470AB4-8FC3-4D43-8AEB-F4F935183335}"/>
                  </a:ext>
                </a:extLst>
              </p:cNvPr>
              <p:cNvPicPr/>
              <p:nvPr/>
            </p:nvPicPr>
            <p:blipFill>
              <a:blip r:embed="rId6"/>
              <a:stretch>
                <a:fillRect/>
              </a:stretch>
            </p:blipFill>
            <p:spPr>
              <a:xfrm>
                <a:off x="3441196" y="3350367"/>
                <a:ext cx="178371" cy="2267640"/>
              </a:xfrm>
              <a:prstGeom prst="rect">
                <a:avLst/>
              </a:prstGeom>
            </p:spPr>
          </p:pic>
        </mc:Fallback>
      </mc:AlternateContent>
    </p:spTree>
    <p:extLst>
      <p:ext uri="{BB962C8B-B14F-4D97-AF65-F5344CB8AC3E}">
        <p14:creationId xmlns:p14="http://schemas.microsoft.com/office/powerpoint/2010/main" val="198403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14850"/>
          </a:xfrm>
        </p:spPr>
        <p:txBody>
          <a:bodyPr/>
          <a:lstStyle/>
          <a:p>
            <a:r>
              <a:rPr lang="en-US" dirty="0"/>
              <a:t>Shortly after CGMMV was reported in the U.S. in 2013, APHIS began looking for regulatory approaches to respond to the regulatory challenges of international seed trade.  An initial response was the National Seed Health Accreditation Pilot Program or NSHAPP implemented in 2015. NSHAPP is a voluntary program where seed companies enter into an agreement to test imported cucurbit seed lots for CGMMV. To date over 10,000 lots have been tested and 22 positive lots have been detected and destroyed.</a:t>
            </a:r>
          </a:p>
          <a:p>
            <a:endParaRPr lang="en-US" dirty="0"/>
          </a:p>
          <a:p>
            <a:r>
              <a:rPr lang="en-US" dirty="0"/>
              <a:t>Recognizing that NSHAPP is limited to one pest- CGMMV-  in a limited number of crops- cucurbits- and relies solely on seed testing, APHIS and industry began looking for a broader approach. In 2016-2017, a new approach, the Regulatory Framework for Seed Health or ReFreSH was conceived as a risk-based systems approach that leverages existing industry management practices for seed pests. The overall vision is for a globally accepted system that satisfies phytosanitary certification requirements.</a:t>
            </a:r>
          </a:p>
          <a:p>
            <a:endParaRPr lang="en-US" dirty="0"/>
          </a:p>
        </p:txBody>
      </p:sp>
      <p:sp>
        <p:nvSpPr>
          <p:cNvPr id="4" name="Slide Number Placeholder 3"/>
          <p:cNvSpPr>
            <a:spLocks noGrp="1"/>
          </p:cNvSpPr>
          <p:nvPr>
            <p:ph type="sldNum" sz="quarter" idx="10"/>
          </p:nvPr>
        </p:nvSpPr>
        <p:spPr/>
        <p:txBody>
          <a:bodyPr/>
          <a:lstStyle/>
          <a:p>
            <a:fld id="{06AEF5C8-6649-4A57-80EF-D1B26BE9043C}" type="slidenum">
              <a:rPr lang="en-US" smtClean="0"/>
              <a:t>7</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F16F9EB5-A602-4498-864F-591AB234A115}"/>
                  </a:ext>
                </a:extLst>
              </p14:cNvPr>
              <p14:cNvContentPartPr/>
              <p14:nvPr/>
            </p14:nvContentPartPr>
            <p14:xfrm>
              <a:off x="3954191" y="2906667"/>
              <a:ext cx="36540" cy="78840"/>
            </p14:xfrm>
          </p:contentPart>
        </mc:Choice>
        <mc:Fallback xmlns="">
          <p:pic>
            <p:nvPicPr>
              <p:cNvPr id="5" name="Ink 4">
                <a:extLst>
                  <a:ext uri="{FF2B5EF4-FFF2-40B4-BE49-F238E27FC236}">
                    <a16:creationId xmlns:a16="http://schemas.microsoft.com/office/drawing/2014/main" id="{F16F9EB5-A602-4498-864F-591AB234A115}"/>
                  </a:ext>
                </a:extLst>
              </p:cNvPr>
              <p:cNvPicPr/>
              <p:nvPr/>
            </p:nvPicPr>
            <p:blipFill>
              <a:blip r:embed="rId4"/>
              <a:stretch>
                <a:fillRect/>
              </a:stretch>
            </p:blipFill>
            <p:spPr>
              <a:xfrm>
                <a:off x="3949892" y="2902367"/>
                <a:ext cx="45138" cy="8744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 xmlns:a16="http://schemas.microsoft.com/office/drawing/2014/main" id="{6E470AB4-8FC3-4D43-8AEB-F4F935183335}"/>
                  </a:ext>
                </a:extLst>
              </p14:cNvPr>
              <p14:cNvContentPartPr/>
              <p14:nvPr/>
            </p14:nvContentPartPr>
            <p14:xfrm>
              <a:off x="3445511" y="3354687"/>
              <a:ext cx="169740" cy="2259000"/>
            </p14:xfrm>
          </p:contentPart>
        </mc:Choice>
        <mc:Fallback xmlns="">
          <p:pic>
            <p:nvPicPr>
              <p:cNvPr id="6" name="Ink 5">
                <a:extLst>
                  <a:ext uri="{FF2B5EF4-FFF2-40B4-BE49-F238E27FC236}">
                    <a16:creationId xmlns:a16="http://schemas.microsoft.com/office/drawing/2014/main" id="{6E470AB4-8FC3-4D43-8AEB-F4F935183335}"/>
                  </a:ext>
                </a:extLst>
              </p:cNvPr>
              <p:cNvPicPr/>
              <p:nvPr/>
            </p:nvPicPr>
            <p:blipFill>
              <a:blip r:embed="rId6"/>
              <a:stretch>
                <a:fillRect/>
              </a:stretch>
            </p:blipFill>
            <p:spPr>
              <a:xfrm>
                <a:off x="3441196" y="3350367"/>
                <a:ext cx="178371" cy="2267640"/>
              </a:xfrm>
              <a:prstGeom prst="rect">
                <a:avLst/>
              </a:prstGeom>
            </p:spPr>
          </p:pic>
        </mc:Fallback>
      </mc:AlternateContent>
    </p:spTree>
    <p:extLst>
      <p:ext uri="{BB962C8B-B14F-4D97-AF65-F5344CB8AC3E}">
        <p14:creationId xmlns:p14="http://schemas.microsoft.com/office/powerpoint/2010/main" val="342498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 system could work:</a:t>
            </a:r>
          </a:p>
          <a:p>
            <a:endParaRPr lang="en-US" dirty="0"/>
          </a:p>
          <a:p>
            <a:r>
              <a:rPr lang="en-US" dirty="0"/>
              <a:t>A company producing seed and exporting it from country A is accredited by that country’s NPPO using criteria established by ReFreSH</a:t>
            </a:r>
          </a:p>
          <a:p>
            <a:endParaRPr lang="en-US" dirty="0"/>
          </a:p>
          <a:p>
            <a:r>
              <a:rPr lang="en-US" dirty="0"/>
              <a:t>The seed is imported by Country B whose NPPO accepts the ReFreSH certification as equivalent to the current system of consignment by consignment certification via inspection/testing.</a:t>
            </a:r>
          </a:p>
          <a:p>
            <a:endParaRPr lang="en-US" dirty="0"/>
          </a:p>
          <a:p>
            <a:r>
              <a:rPr lang="en-US" dirty="0"/>
              <a:t>So, in effect, accreditation forms the basis for a phytosanitary certificate.</a:t>
            </a:r>
          </a:p>
          <a:p>
            <a:endParaRPr lang="en-US" dirty="0"/>
          </a:p>
          <a:p>
            <a:r>
              <a:rPr lang="en-US" dirty="0"/>
              <a:t>Of course, there will have to be a quality management systems component including internal and external audits to ensure that required measures are applied and all required procedures are followed.</a:t>
            </a:r>
          </a:p>
        </p:txBody>
      </p:sp>
      <p:sp>
        <p:nvSpPr>
          <p:cNvPr id="4" name="Slide Number Placeholder 3"/>
          <p:cNvSpPr>
            <a:spLocks noGrp="1"/>
          </p:cNvSpPr>
          <p:nvPr>
            <p:ph type="sldNum" sz="quarter" idx="10"/>
          </p:nvPr>
        </p:nvSpPr>
        <p:spPr/>
        <p:txBody>
          <a:bodyPr/>
          <a:lstStyle/>
          <a:p>
            <a:fld id="{06AEF5C8-6649-4A57-80EF-D1B26BE9043C}" type="slidenum">
              <a:rPr lang="en-US" smtClean="0"/>
              <a:t>8</a:t>
            </a:fld>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 xmlns:a16="http://schemas.microsoft.com/office/drawing/2014/main" id="{25F1668B-F623-42EA-BF97-76BED7271206}"/>
                  </a:ext>
                </a:extLst>
              </p14:cNvPr>
              <p14:cNvContentPartPr/>
              <p14:nvPr/>
            </p14:nvContentPartPr>
            <p14:xfrm>
              <a:off x="5533882" y="4852943"/>
              <a:ext cx="86040" cy="133380"/>
            </p14:xfrm>
          </p:contentPart>
        </mc:Choice>
        <mc:Fallback xmlns="">
          <p:pic>
            <p:nvPicPr>
              <p:cNvPr id="7" name="Ink 6">
                <a:extLst>
                  <a:ext uri="{FF2B5EF4-FFF2-40B4-BE49-F238E27FC236}">
                    <a16:creationId xmlns:a16="http://schemas.microsoft.com/office/drawing/2014/main" id="{25F1668B-F623-42EA-BF97-76BED7271206}"/>
                  </a:ext>
                </a:extLst>
              </p:cNvPr>
              <p:cNvPicPr/>
              <p:nvPr/>
            </p:nvPicPr>
            <p:blipFill>
              <a:blip r:embed="rId4"/>
              <a:stretch>
                <a:fillRect/>
              </a:stretch>
            </p:blipFill>
            <p:spPr>
              <a:xfrm>
                <a:off x="5529580" y="4848629"/>
                <a:ext cx="94644" cy="142008"/>
              </a:xfrm>
              <a:prstGeom prst="rect">
                <a:avLst/>
              </a:prstGeom>
            </p:spPr>
          </p:pic>
        </mc:Fallback>
      </mc:AlternateContent>
    </p:spTree>
    <p:extLst>
      <p:ext uri="{BB962C8B-B14F-4D97-AF65-F5344CB8AC3E}">
        <p14:creationId xmlns:p14="http://schemas.microsoft.com/office/powerpoint/2010/main" val="27801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1480" y="4400550"/>
            <a:ext cx="6012180" cy="4446270"/>
          </a:xfrm>
        </p:spPr>
        <p:txBody>
          <a:bodyPr/>
          <a:lstStyle/>
          <a:p>
            <a:r>
              <a:rPr lang="en-US" dirty="0"/>
              <a:t>ReFreSH is based on the idea of a phytosanitary HACCP (Hazard Analysis and Critical Control Points) approach using testing and phytosanitary measures applied at critical points in the production process to verify seed safety, mitigate risks and prevent pest movement.  </a:t>
            </a:r>
          </a:p>
          <a:p>
            <a:endParaRPr lang="en-US" dirty="0"/>
          </a:p>
          <a:p>
            <a:r>
              <a:rPr lang="en-US" dirty="0"/>
              <a:t>This is not a new concept, the ASTA Guide to Seed Quality Management is this type of approach.</a:t>
            </a:r>
          </a:p>
          <a:p>
            <a:endParaRPr lang="en-US" dirty="0"/>
          </a:p>
          <a:p>
            <a:r>
              <a:rPr lang="en-US" dirty="0"/>
              <a:t>The design of the ReFreSH model moves through a series of steps:</a:t>
            </a:r>
          </a:p>
          <a:p>
            <a:pPr marL="171450" indent="-171450">
              <a:buFont typeface="Arial" panose="020B0604020202020204" pitchFamily="34" charset="0"/>
              <a:buChar char="•"/>
            </a:pPr>
            <a:r>
              <a:rPr lang="en-US" dirty="0"/>
              <a:t> </a:t>
            </a:r>
            <a:r>
              <a:rPr lang="en-US" b="1" dirty="0"/>
              <a:t>Inventory current regulatory systems- </a:t>
            </a:r>
            <a:r>
              <a:rPr lang="en-US" dirty="0"/>
              <a:t>There is no need to reinvent the wheel: we can learn valuable lessons from existing systems for seeds and other commodities (GSPP, Systems Approach for Nursery Certification – SANC, the U.S./Canada Greenhouse Certification Program, etc.).</a:t>
            </a:r>
          </a:p>
          <a:p>
            <a:pPr marL="171450" indent="-171450">
              <a:buFont typeface="Arial" panose="020B0604020202020204" pitchFamily="34" charset="0"/>
              <a:buChar char="•"/>
            </a:pPr>
            <a:r>
              <a:rPr lang="en-US" b="1" dirty="0"/>
              <a:t>Identify existing industry best management practices- </a:t>
            </a:r>
            <a:r>
              <a:rPr lang="en-US" dirty="0"/>
              <a:t>just as we can leverage existing regulatory systems, we can do the same with current industry best management practices.</a:t>
            </a:r>
          </a:p>
          <a:p>
            <a:pPr marL="171450" indent="-171450">
              <a:buFont typeface="Arial" panose="020B0604020202020204" pitchFamily="34" charset="0"/>
              <a:buChar char="•"/>
            </a:pPr>
            <a:r>
              <a:rPr lang="en-US" b="1" dirty="0"/>
              <a:t>Conduct commodity PRAs-</a:t>
            </a:r>
            <a:r>
              <a:rPr lang="en-US" dirty="0"/>
              <a:t> conducting pest risk assessments for a variety of seed commodities helps identify the range of pests that the systems approach will need to mitigate.</a:t>
            </a:r>
            <a:endParaRPr lang="en-US" b="1" dirty="0"/>
          </a:p>
          <a:p>
            <a:pPr marL="171450" indent="-171450">
              <a:buFont typeface="Arial" panose="020B0604020202020204" pitchFamily="34" charset="0"/>
              <a:buChar char="•"/>
            </a:pPr>
            <a:r>
              <a:rPr lang="en-US" b="1" dirty="0"/>
              <a:t>Identify potential mitigation measures-</a:t>
            </a:r>
            <a:r>
              <a:rPr lang="en-US" dirty="0"/>
              <a:t> Determine whether there are mitigation measures to reduce the risk of pest introduction into the seed production process and where in the process they can be applied.</a:t>
            </a:r>
          </a:p>
          <a:p>
            <a:pPr marL="171450" indent="-171450">
              <a:buFont typeface="Arial" panose="020B0604020202020204" pitchFamily="34" charset="0"/>
              <a:buChar char="•"/>
            </a:pPr>
            <a:r>
              <a:rPr lang="en-US" b="1" dirty="0"/>
              <a:t>Establish performance criteria that must be met to be accredited</a:t>
            </a:r>
            <a:endParaRPr lang="en-US" dirty="0"/>
          </a:p>
          <a:p>
            <a:pPr marL="171450" indent="-171450">
              <a:buFont typeface="Arial" panose="020B0604020202020204" pitchFamily="34" charset="0"/>
              <a:buChar char="•"/>
            </a:pPr>
            <a:r>
              <a:rPr lang="en-US" b="1" dirty="0"/>
              <a:t>Validate via pilot programs- </a:t>
            </a:r>
            <a:r>
              <a:rPr lang="en-US" dirty="0"/>
              <a:t>begin with small scale pilots for limited commodities/trading partners. </a:t>
            </a:r>
            <a:endParaRPr lang="en-US" b="1" dirty="0"/>
          </a:p>
        </p:txBody>
      </p:sp>
      <p:sp>
        <p:nvSpPr>
          <p:cNvPr id="4" name="Slide Number Placeholder 3"/>
          <p:cNvSpPr>
            <a:spLocks noGrp="1"/>
          </p:cNvSpPr>
          <p:nvPr>
            <p:ph type="sldNum" sz="quarter" idx="10"/>
          </p:nvPr>
        </p:nvSpPr>
        <p:spPr/>
        <p:txBody>
          <a:bodyPr/>
          <a:lstStyle/>
          <a:p>
            <a:fld id="{06AEF5C8-6649-4A57-80EF-D1B26BE9043C}" type="slidenum">
              <a:rPr lang="en-US" smtClean="0"/>
              <a:t>10</a:t>
            </a:fld>
            <a:endParaRPr lang="en-US"/>
          </a:p>
        </p:txBody>
      </p:sp>
    </p:spTree>
    <p:extLst>
      <p:ext uri="{BB962C8B-B14F-4D97-AF65-F5344CB8AC3E}">
        <p14:creationId xmlns:p14="http://schemas.microsoft.com/office/powerpoint/2010/main" val="823488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6988" y="4201258"/>
            <a:ext cx="6012180" cy="4446270"/>
          </a:xfrm>
        </p:spPr>
        <p:txBody>
          <a:bodyPr/>
          <a:lstStyle/>
          <a:p>
            <a:pPr marL="171450" indent="-171450">
              <a:buFont typeface="Arial" panose="020B0604020202020204" pitchFamily="34" charset="0"/>
              <a:buChar char="•"/>
            </a:pPr>
            <a:r>
              <a:rPr lang="en-US" b="1" dirty="0"/>
              <a:t>ReFreSH working group</a:t>
            </a:r>
            <a:r>
              <a:rPr lang="en-US" dirty="0"/>
              <a:t> has been assembled with members from several APHIS staffs; selected industry representatives, academia and the National Plant Board. The group has met by phone and in person and a core group is scheduled to meet for two days next week at APHIS in Maryland to put what we hope are finishing touches on a draft ReFreSH concept paper.</a:t>
            </a:r>
          </a:p>
          <a:p>
            <a:pPr marL="171450" indent="-171450">
              <a:buFont typeface="Arial" panose="020B0604020202020204" pitchFamily="34" charset="0"/>
              <a:buChar char="•"/>
            </a:pPr>
            <a:r>
              <a:rPr lang="en-US" b="1" dirty="0"/>
              <a:t>Leveraging existing systems/practices:</a:t>
            </a:r>
            <a:r>
              <a:rPr lang="en-US" dirty="0"/>
              <a:t> a group from APHIS and the NPB visited seed production sites and diagnostic laboratories in Iowa (row crops) and California (vegetables) to gather background information. A UC Davis plant pathology graduate student working with the ReFreSH has compiled a summary of selected QMS and BMPs that will be used by the working group in designing ReFreSH.</a:t>
            </a:r>
          </a:p>
          <a:p>
            <a:pPr marL="171450" indent="-171450">
              <a:buFont typeface="Arial" panose="020B0604020202020204" pitchFamily="34" charset="0"/>
              <a:buChar char="•"/>
            </a:pPr>
            <a:r>
              <a:rPr lang="en-US" b="1" dirty="0"/>
              <a:t>PRAS: </a:t>
            </a:r>
            <a:r>
              <a:rPr lang="en-US" dirty="0"/>
              <a:t>To inform the development of the ReFreSH model and target specific mitigation measures, APHIS risk analysis staff are conducting multiple PRAs; a PRA for spinach seed has been completed and is undergoing review; the PRA for melon has been started.</a:t>
            </a:r>
          </a:p>
          <a:p>
            <a:pPr marL="171450" indent="-171450">
              <a:buFont typeface="Arial" panose="020B0604020202020204" pitchFamily="34" charset="0"/>
              <a:buChar char="•"/>
            </a:pPr>
            <a:r>
              <a:rPr lang="en-US" b="1" dirty="0"/>
              <a:t>Mitigation measures:</a:t>
            </a:r>
            <a:r>
              <a:rPr lang="en-US" dirty="0"/>
              <a:t> The QMS/BMPs compilation document catalogs many available measures while a gap analysis that compares those measures with the pests identified in the PRAs to determine additional measures will be conducted.</a:t>
            </a:r>
            <a:endParaRPr lang="en-US" b="1" dirty="0"/>
          </a:p>
        </p:txBody>
      </p:sp>
      <p:sp>
        <p:nvSpPr>
          <p:cNvPr id="4" name="Slide Number Placeholder 3"/>
          <p:cNvSpPr>
            <a:spLocks noGrp="1"/>
          </p:cNvSpPr>
          <p:nvPr>
            <p:ph type="sldNum" sz="quarter" idx="10"/>
          </p:nvPr>
        </p:nvSpPr>
        <p:spPr/>
        <p:txBody>
          <a:bodyPr/>
          <a:lstStyle/>
          <a:p>
            <a:fld id="{06AEF5C8-6649-4A57-80EF-D1B26BE9043C}" type="slidenum">
              <a:rPr lang="en-US" smtClean="0"/>
              <a:t>11</a:t>
            </a:fld>
            <a:endParaRPr lang="en-US"/>
          </a:p>
        </p:txBody>
      </p:sp>
    </p:spTree>
    <p:extLst>
      <p:ext uri="{BB962C8B-B14F-4D97-AF65-F5344CB8AC3E}">
        <p14:creationId xmlns:p14="http://schemas.microsoft.com/office/powerpoint/2010/main" val="204418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1480" y="4400550"/>
            <a:ext cx="6012180" cy="4446270"/>
          </a:xfrm>
        </p:spPr>
        <p:txBody>
          <a:bodyPr/>
          <a:lstStyle/>
          <a:p>
            <a:r>
              <a:rPr lang="en-US" dirty="0"/>
              <a:t>ReFreSH is based on the idea of a phytosanitary HACCP (Hazard Analysis and Critical Control Points) approach using testing and phytosanitary measures applied at critical points in the production process to verify seed safety, mitigate risks and prevent pest movement.  </a:t>
            </a:r>
          </a:p>
          <a:p>
            <a:endParaRPr lang="en-US" dirty="0"/>
          </a:p>
          <a:p>
            <a:r>
              <a:rPr lang="en-US" dirty="0"/>
              <a:t>This is not a new concept, the ASTA Guide to Seed Quality Management is this type of approach.</a:t>
            </a:r>
          </a:p>
          <a:p>
            <a:endParaRPr lang="en-US" dirty="0"/>
          </a:p>
          <a:p>
            <a:r>
              <a:rPr lang="en-US" dirty="0"/>
              <a:t>The design of the ReFreSH model moves through a series of steps:</a:t>
            </a:r>
          </a:p>
          <a:p>
            <a:pPr marL="171450" indent="-171450">
              <a:buFont typeface="Arial" panose="020B0604020202020204" pitchFamily="34" charset="0"/>
              <a:buChar char="•"/>
            </a:pPr>
            <a:r>
              <a:rPr lang="en-US" dirty="0"/>
              <a:t> </a:t>
            </a:r>
            <a:r>
              <a:rPr lang="en-US" b="1" dirty="0"/>
              <a:t>Inventory current regulatory systems- </a:t>
            </a:r>
            <a:r>
              <a:rPr lang="en-US" dirty="0"/>
              <a:t>There is no need to reinvent the wheel: we can learn valuable lessons from existing systems for seeds and other commodities (GSPP, Systems Approach for Nursery Certification – SANC, the U.S./Canada Greenhouse Certification Program, etc.).</a:t>
            </a:r>
          </a:p>
          <a:p>
            <a:pPr marL="171450" indent="-171450">
              <a:buFont typeface="Arial" panose="020B0604020202020204" pitchFamily="34" charset="0"/>
              <a:buChar char="•"/>
            </a:pPr>
            <a:r>
              <a:rPr lang="en-US" b="1" dirty="0"/>
              <a:t>Identify existing industry best management practices- </a:t>
            </a:r>
            <a:r>
              <a:rPr lang="en-US" dirty="0"/>
              <a:t>just as we can leverage existing regulatory systems, we can do the same with current industry best management practices.</a:t>
            </a:r>
          </a:p>
          <a:p>
            <a:pPr marL="171450" indent="-171450">
              <a:buFont typeface="Arial" panose="020B0604020202020204" pitchFamily="34" charset="0"/>
              <a:buChar char="•"/>
            </a:pPr>
            <a:r>
              <a:rPr lang="en-US" b="1" dirty="0"/>
              <a:t>Conduct commodity PRAs-</a:t>
            </a:r>
            <a:r>
              <a:rPr lang="en-US" dirty="0"/>
              <a:t> conducting pest risk assessments for a variety of seed commodities helps identify the range of pests that the systems approach will need to mitigate.</a:t>
            </a:r>
            <a:endParaRPr lang="en-US" b="1" dirty="0"/>
          </a:p>
          <a:p>
            <a:pPr marL="171450" indent="-171450">
              <a:buFont typeface="Arial" panose="020B0604020202020204" pitchFamily="34" charset="0"/>
              <a:buChar char="•"/>
            </a:pPr>
            <a:r>
              <a:rPr lang="en-US" b="1" dirty="0"/>
              <a:t>Identify potential mitigation measures-</a:t>
            </a:r>
            <a:r>
              <a:rPr lang="en-US" dirty="0"/>
              <a:t> Determine whether there are mitigation measures to reduce the risk of pest introduction into the seed production process and where in the process they can be applied.</a:t>
            </a:r>
          </a:p>
          <a:p>
            <a:pPr marL="171450" indent="-171450">
              <a:buFont typeface="Arial" panose="020B0604020202020204" pitchFamily="34" charset="0"/>
              <a:buChar char="•"/>
            </a:pPr>
            <a:r>
              <a:rPr lang="en-US" b="1" dirty="0"/>
              <a:t>Establish performance criteria that must be met to be accredited</a:t>
            </a:r>
            <a:endParaRPr lang="en-US" dirty="0"/>
          </a:p>
          <a:p>
            <a:pPr marL="171450" indent="-171450">
              <a:buFont typeface="Arial" panose="020B0604020202020204" pitchFamily="34" charset="0"/>
              <a:buChar char="•"/>
            </a:pPr>
            <a:r>
              <a:rPr lang="en-US" b="1" dirty="0"/>
              <a:t>Validate via pilot programs- </a:t>
            </a:r>
            <a:r>
              <a:rPr lang="en-US" dirty="0"/>
              <a:t>begin with small scale pilots for limited commodities/trading partners. </a:t>
            </a:r>
            <a:endParaRPr lang="en-US" b="1" dirty="0"/>
          </a:p>
        </p:txBody>
      </p:sp>
      <p:sp>
        <p:nvSpPr>
          <p:cNvPr id="4" name="Slide Number Placeholder 3"/>
          <p:cNvSpPr>
            <a:spLocks noGrp="1"/>
          </p:cNvSpPr>
          <p:nvPr>
            <p:ph type="sldNum" sz="quarter" idx="10"/>
          </p:nvPr>
        </p:nvSpPr>
        <p:spPr/>
        <p:txBody>
          <a:bodyPr/>
          <a:lstStyle/>
          <a:p>
            <a:fld id="{06AEF5C8-6649-4A57-80EF-D1B26BE9043C}" type="slidenum">
              <a:rPr lang="en-US" smtClean="0"/>
              <a:t>12</a:t>
            </a:fld>
            <a:endParaRPr lang="en-US"/>
          </a:p>
        </p:txBody>
      </p:sp>
    </p:spTree>
    <p:extLst>
      <p:ext uri="{BB962C8B-B14F-4D97-AF65-F5344CB8AC3E}">
        <p14:creationId xmlns:p14="http://schemas.microsoft.com/office/powerpoint/2010/main" val="274642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EF5C8-6649-4A57-80EF-D1B26BE9043C}" type="slidenum">
              <a:rPr lang="en-US" smtClean="0"/>
              <a:t>13</a:t>
            </a:fld>
            <a:endParaRPr lang="en-US"/>
          </a:p>
        </p:txBody>
      </p:sp>
    </p:spTree>
    <p:extLst>
      <p:ext uri="{BB962C8B-B14F-4D97-AF65-F5344CB8AC3E}">
        <p14:creationId xmlns:p14="http://schemas.microsoft.com/office/powerpoint/2010/main" val="389638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4800" cy="3086100"/>
          </a:xfrm>
        </p:spPr>
      </p:sp>
      <p:sp>
        <p:nvSpPr>
          <p:cNvPr id="3" name="Notes Placeholder 2"/>
          <p:cNvSpPr>
            <a:spLocks noGrp="1"/>
          </p:cNvSpPr>
          <p:nvPr>
            <p:ph type="body" idx="1"/>
          </p:nvPr>
        </p:nvSpPr>
        <p:spPr/>
        <p:txBody>
          <a:bodyPr/>
          <a:lstStyle/>
          <a:p>
            <a:r>
              <a:rPr lang="en-US" dirty="0"/>
              <a:t>The International Plant Protection Convention, IPPC, officially adopted the International Standard for Phytosanitary Measures (ISPM) 38 for the International movement of seeds in March of 2017. ISPM 38 incorporates guidance for the use of integrated measures in a systems approach for pest risk management by recognizing that the use of various measures during seed production, pre-harvest and post-harvest practices can significantly reduce and manage phytosanitary risk. The measures may be applied at any point in the during seed production and delivery cycle as long as the NPPO of the exporting country has the ability to oversee the action to ensure compliance.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6AEF5C8-6649-4A57-80EF-D1B26BE9043C}" type="slidenum">
              <a:rPr lang="en-US" smtClean="0"/>
              <a:t>16</a:t>
            </a:fld>
            <a:endParaRPr lang="en-US"/>
          </a:p>
        </p:txBody>
      </p:sp>
    </p:spTree>
    <p:extLst>
      <p:ext uri="{BB962C8B-B14F-4D97-AF65-F5344CB8AC3E}">
        <p14:creationId xmlns:p14="http://schemas.microsoft.com/office/powerpoint/2010/main" val="811203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5638800"/>
            <a:ext cx="2895600" cy="100101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3BA9A-9CAC-476C-8E05-1264A324A1D5}"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43BA9A-9CAC-476C-8E05-1264A324A1D5}"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0" y="5581352"/>
            <a:ext cx="2590800" cy="8956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42925"/>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695560" y="28956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410200"/>
            <a:ext cx="1219200" cy="7390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43BA9A-9CAC-476C-8E05-1264A324A1D5}"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43BA9A-9CAC-476C-8E05-1264A324A1D5}" type="datetimeFigureOut">
              <a:rPr lang="en-US" smtClean="0"/>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613B8-BBCC-46E1-8239-FFEDEF91FAB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3BA9A-9CAC-476C-8E05-1264A324A1D5}" type="datetimeFigureOut">
              <a:rPr lang="en-US" smtClean="0"/>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3BA9A-9CAC-476C-8E05-1264A324A1D5}" type="datetimeFigureOut">
              <a:rPr lang="en-US" smtClean="0"/>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3BA9A-9CAC-476C-8E05-1264A324A1D5}"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3BA9A-9CAC-476C-8E05-1264A324A1D5}"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343BA9A-9CAC-476C-8E05-1264A324A1D5}" type="datetimeFigureOut">
              <a:rPr lang="en-US" smtClean="0"/>
              <a:t>1/27/2018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4A613B8-BBCC-46E1-8239-FFEDEF91FA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err="1" smtClean="0">
                <a:solidFill>
                  <a:schemeClr val="tx2"/>
                </a:solidFill>
              </a:rPr>
              <a:t>R</a:t>
            </a:r>
            <a:r>
              <a:rPr lang="en-US" sz="6600" dirty="0" err="1" smtClean="0"/>
              <a:t>e</a:t>
            </a:r>
            <a:r>
              <a:rPr lang="en-US" sz="6600" dirty="0" err="1" smtClean="0">
                <a:solidFill>
                  <a:schemeClr val="tx2"/>
                </a:solidFill>
              </a:rPr>
              <a:t>F</a:t>
            </a:r>
            <a:r>
              <a:rPr lang="en-US" sz="6600" dirty="0" err="1" smtClean="0"/>
              <a:t>re</a:t>
            </a:r>
            <a:r>
              <a:rPr lang="en-US" sz="6600" dirty="0" err="1" smtClean="0">
                <a:solidFill>
                  <a:schemeClr val="tx2"/>
                </a:solidFill>
              </a:rPr>
              <a:t>sh</a:t>
            </a:r>
            <a:endParaRPr lang="en-US" dirty="0">
              <a:solidFill>
                <a:schemeClr val="tx2"/>
              </a:solidFill>
            </a:endParaRPr>
          </a:p>
        </p:txBody>
      </p:sp>
      <p:sp>
        <p:nvSpPr>
          <p:cNvPr id="3" name="Subtitle 2"/>
          <p:cNvSpPr>
            <a:spLocks noGrp="1"/>
          </p:cNvSpPr>
          <p:nvPr>
            <p:ph type="subTitle" idx="1"/>
          </p:nvPr>
        </p:nvSpPr>
        <p:spPr/>
        <p:txBody>
          <a:bodyPr/>
          <a:lstStyle/>
          <a:p>
            <a:r>
              <a:rPr lang="en-US" dirty="0" smtClean="0"/>
              <a:t>Ric Dunkle</a:t>
            </a:r>
          </a:p>
          <a:p>
            <a:r>
              <a:rPr lang="en-US" dirty="0" smtClean="0"/>
              <a:t>V/F Emerging Issues Working Group</a:t>
            </a:r>
          </a:p>
          <a:p>
            <a:r>
              <a:rPr lang="en-US" dirty="0" smtClean="0"/>
              <a:t>January 27, 2018</a:t>
            </a:r>
            <a:r>
              <a:rPr lang="en-US" dirty="0" smtClean="0"/>
              <a:t> </a:t>
            </a:r>
            <a:endParaRPr lang="en-US" dirty="0"/>
          </a:p>
        </p:txBody>
      </p:sp>
    </p:spTree>
    <p:extLst>
      <p:ext uri="{BB962C8B-B14F-4D97-AF65-F5344CB8AC3E}">
        <p14:creationId xmlns:p14="http://schemas.microsoft.com/office/powerpoint/2010/main" val="2294410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24" y="1191849"/>
            <a:ext cx="7886700" cy="635611"/>
          </a:xfrm>
        </p:spPr>
        <p:txBody>
          <a:bodyPr>
            <a:normAutofit/>
          </a:bodyPr>
          <a:lstStyle/>
          <a:p>
            <a:r>
              <a:rPr lang="en-US" sz="3200" b="1" dirty="0"/>
              <a:t>How do we get there?</a:t>
            </a:r>
            <a:endParaRPr lang="en-US" sz="3600" b="1" dirty="0"/>
          </a:p>
        </p:txBody>
      </p:sp>
      <p:grpSp>
        <p:nvGrpSpPr>
          <p:cNvPr id="35" name="Group 34"/>
          <p:cNvGrpSpPr>
            <a:grpSpLocks noChangeAspect="1"/>
          </p:cNvGrpSpPr>
          <p:nvPr/>
        </p:nvGrpSpPr>
        <p:grpSpPr>
          <a:xfrm rot="16200000">
            <a:off x="2537758" y="-480358"/>
            <a:ext cx="3687485" cy="8763002"/>
            <a:chOff x="0" y="914400"/>
            <a:chExt cx="2080424" cy="6684608"/>
          </a:xfrm>
        </p:grpSpPr>
        <p:sp>
          <p:nvSpPr>
            <p:cNvPr id="36" name="Circular Arrow 35"/>
            <p:cNvSpPr/>
            <p:nvPr/>
          </p:nvSpPr>
          <p:spPr>
            <a:xfrm rot="21338548">
              <a:off x="541020" y="914400"/>
              <a:ext cx="1539404" cy="1527133"/>
            </a:xfrm>
            <a:prstGeom prst="circularArrow">
              <a:avLst>
                <a:gd name="adj1" fmla="val 10136"/>
                <a:gd name="adj2" fmla="val 1269646"/>
                <a:gd name="adj3" fmla="val 4819711"/>
                <a:gd name="adj4" fmla="val 10131473"/>
                <a:gd name="adj5" fmla="val 12324"/>
              </a:avLst>
            </a:prstGeom>
            <a:solidFill>
              <a:schemeClr val="accent6">
                <a:lumMod val="75000"/>
              </a:schemeClr>
            </a:solidFill>
            <a:ln w="19050" cap="rnd" cmpd="sng" algn="ctr">
              <a:solidFill>
                <a:sysClr val="window" lastClr="FFFFFF">
                  <a:hueOff val="0"/>
                  <a:satOff val="0"/>
                  <a:lumOff val="0"/>
                  <a:alphaOff val="0"/>
                </a:sysClr>
              </a:solidFill>
              <a:prstDash val="solid"/>
            </a:ln>
            <a:effectLst/>
          </p:spPr>
          <p:txBody>
            <a:bodyPr wrap="square">
              <a:noAutofit/>
            </a:bodyPr>
            <a:lstStyle/>
            <a:p>
              <a:endParaRPr lang="en-US"/>
            </a:p>
          </p:txBody>
        </p:sp>
        <p:sp>
          <p:nvSpPr>
            <p:cNvPr id="37" name="Circular Arrow 36"/>
            <p:cNvSpPr/>
            <p:nvPr/>
          </p:nvSpPr>
          <p:spPr>
            <a:xfrm rot="21166612">
              <a:off x="464820" y="2674620"/>
              <a:ext cx="1539404" cy="1527133"/>
            </a:xfrm>
            <a:prstGeom prst="circularArrow">
              <a:avLst>
                <a:gd name="adj1" fmla="val 10136"/>
                <a:gd name="adj2" fmla="val 1269646"/>
                <a:gd name="adj3" fmla="val 4819711"/>
                <a:gd name="adj4" fmla="val 14098699"/>
                <a:gd name="adj5" fmla="val 12324"/>
              </a:avLst>
            </a:prstGeom>
            <a:solidFill>
              <a:srgbClr val="507E32"/>
            </a:solidFill>
            <a:ln w="19050" cap="rnd" cmpd="sng" algn="ctr">
              <a:solidFill>
                <a:sysClr val="window" lastClr="FFFFFF">
                  <a:hueOff val="0"/>
                  <a:satOff val="0"/>
                  <a:lumOff val="0"/>
                  <a:alphaOff val="0"/>
                </a:sysClr>
              </a:solidFill>
              <a:prstDash val="solid"/>
            </a:ln>
            <a:effectLst/>
          </p:spPr>
          <p:txBody>
            <a:bodyPr wrap="square">
              <a:noAutofit/>
            </a:bodyPr>
            <a:lstStyle/>
            <a:p>
              <a:endParaRPr lang="en-US"/>
            </a:p>
          </p:txBody>
        </p:sp>
        <p:sp>
          <p:nvSpPr>
            <p:cNvPr id="38" name="Shape 37"/>
            <p:cNvSpPr/>
            <p:nvPr/>
          </p:nvSpPr>
          <p:spPr>
            <a:xfrm rot="192780">
              <a:off x="152400" y="1767840"/>
              <a:ext cx="1539966" cy="1527294"/>
            </a:xfrm>
            <a:prstGeom prst="leftCircularArrow">
              <a:avLst>
                <a:gd name="adj1" fmla="val 10980"/>
                <a:gd name="adj2" fmla="val 1142322"/>
                <a:gd name="adj3" fmla="val 6300000"/>
                <a:gd name="adj4" fmla="val 18900000"/>
                <a:gd name="adj5" fmla="val 12500"/>
              </a:avLst>
            </a:prstGeom>
            <a:solidFill>
              <a:srgbClr val="99C184"/>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39" name="Shape 38"/>
            <p:cNvSpPr/>
            <p:nvPr/>
          </p:nvSpPr>
          <p:spPr>
            <a:xfrm rot="192780">
              <a:off x="91440" y="3512820"/>
              <a:ext cx="1539966" cy="1527294"/>
            </a:xfrm>
            <a:prstGeom prst="leftCircularArrow">
              <a:avLst>
                <a:gd name="adj1" fmla="val 10980"/>
                <a:gd name="adj2" fmla="val 1142322"/>
                <a:gd name="adj3" fmla="val 6300000"/>
                <a:gd name="adj4" fmla="val 18900000"/>
                <a:gd name="adj5" fmla="val 12500"/>
              </a:avLst>
            </a:prstGeom>
            <a:solidFill>
              <a:srgbClr val="99C184"/>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40" name="Circular Arrow 39"/>
            <p:cNvSpPr/>
            <p:nvPr/>
          </p:nvSpPr>
          <p:spPr>
            <a:xfrm rot="21166612">
              <a:off x="396240" y="4427220"/>
              <a:ext cx="1539404" cy="1527133"/>
            </a:xfrm>
            <a:prstGeom prst="circularArrow">
              <a:avLst>
                <a:gd name="adj1" fmla="val 10136"/>
                <a:gd name="adj2" fmla="val 1269646"/>
                <a:gd name="adj3" fmla="val 4819711"/>
                <a:gd name="adj4" fmla="val 14098699"/>
                <a:gd name="adj5" fmla="val 12324"/>
              </a:avLst>
            </a:prstGeom>
            <a:solidFill>
              <a:schemeClr val="accent6">
                <a:lumMod val="75000"/>
              </a:schemeClr>
            </a:solidFill>
            <a:ln w="19050" cap="rnd" cmpd="sng" algn="ctr">
              <a:solidFill>
                <a:sysClr val="window" lastClr="FFFFFF">
                  <a:hueOff val="0"/>
                  <a:satOff val="0"/>
                  <a:lumOff val="0"/>
                  <a:alphaOff val="0"/>
                </a:sysClr>
              </a:solidFill>
              <a:prstDash val="solid"/>
            </a:ln>
            <a:effectLst/>
          </p:spPr>
          <p:txBody>
            <a:bodyPr wrap="square">
              <a:noAutofit/>
            </a:bodyPr>
            <a:lstStyle/>
            <a:p>
              <a:endParaRPr lang="en-US"/>
            </a:p>
          </p:txBody>
        </p:sp>
        <p:sp>
          <p:nvSpPr>
            <p:cNvPr id="41" name="Shape 40"/>
            <p:cNvSpPr/>
            <p:nvPr/>
          </p:nvSpPr>
          <p:spPr>
            <a:xfrm rot="192780">
              <a:off x="0" y="5288280"/>
              <a:ext cx="1539966" cy="1527294"/>
            </a:xfrm>
            <a:prstGeom prst="leftCircularArrow">
              <a:avLst>
                <a:gd name="adj1" fmla="val 10980"/>
                <a:gd name="adj2" fmla="val 1142322"/>
                <a:gd name="adj3" fmla="val 6300000"/>
                <a:gd name="adj4" fmla="val 18900000"/>
                <a:gd name="adj5" fmla="val 12500"/>
              </a:avLst>
            </a:prstGeom>
            <a:solidFill>
              <a:srgbClr val="99C184"/>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42" name="Block Arc 41"/>
            <p:cNvSpPr/>
            <p:nvPr/>
          </p:nvSpPr>
          <p:spPr>
            <a:xfrm rot="21574235">
              <a:off x="457200" y="6286500"/>
              <a:ext cx="1323070" cy="1312508"/>
            </a:xfrm>
            <a:prstGeom prst="blockArc">
              <a:avLst>
                <a:gd name="adj1" fmla="val 13500000"/>
                <a:gd name="adj2" fmla="val 10800000"/>
                <a:gd name="adj3" fmla="val 12740"/>
              </a:avLst>
            </a:prstGeom>
            <a:solidFill>
              <a:srgbClr val="918655">
                <a:lumMod val="50000"/>
              </a:srgbClr>
            </a:solidFill>
            <a:ln w="19050" cap="rnd" cmpd="sng" algn="ctr">
              <a:solidFill>
                <a:sysClr val="window" lastClr="FFFFFF">
                  <a:hueOff val="0"/>
                  <a:satOff val="0"/>
                  <a:lumOff val="0"/>
                  <a:alphaOff val="0"/>
                </a:sysClr>
              </a:solidFill>
              <a:prstDash val="solid"/>
            </a:ln>
            <a:effectLst/>
          </p:spPr>
          <p:txBody>
            <a:bodyPr/>
            <a:lstStyle/>
            <a:p>
              <a:endParaRPr lang="en-US"/>
            </a:p>
          </p:txBody>
        </p:sp>
        <p:sp>
          <p:nvSpPr>
            <p:cNvPr id="43" name="Text Box 65"/>
            <p:cNvSpPr txBox="1"/>
            <p:nvPr/>
          </p:nvSpPr>
          <p:spPr>
            <a:xfrm rot="5400000">
              <a:off x="912854" y="1304962"/>
              <a:ext cx="902340" cy="61186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Inventory current systems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66"/>
            <p:cNvSpPr txBox="1"/>
            <p:nvPr/>
          </p:nvSpPr>
          <p:spPr>
            <a:xfrm rot="5400000">
              <a:off x="440662" y="2244790"/>
              <a:ext cx="772461" cy="51366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Identify BMPs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67"/>
            <p:cNvSpPr txBox="1"/>
            <p:nvPr/>
          </p:nvSpPr>
          <p:spPr>
            <a:xfrm rot="5400000">
              <a:off x="796253" y="2977915"/>
              <a:ext cx="945242" cy="80826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Conduct commodity PRAs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68"/>
            <p:cNvSpPr txBox="1"/>
            <p:nvPr/>
          </p:nvSpPr>
          <p:spPr>
            <a:xfrm rot="5400000">
              <a:off x="312420" y="3924300"/>
              <a:ext cx="1058856" cy="62696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Identify mitigation measures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69"/>
            <p:cNvSpPr txBox="1"/>
            <p:nvPr/>
          </p:nvSpPr>
          <p:spPr>
            <a:xfrm rot="5400000">
              <a:off x="746760" y="4819651"/>
              <a:ext cx="1058856" cy="62696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Establish accreditation criteria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70"/>
            <p:cNvSpPr txBox="1"/>
            <p:nvPr/>
          </p:nvSpPr>
          <p:spPr>
            <a:xfrm rot="5400000">
              <a:off x="45718" y="5660710"/>
              <a:ext cx="1127415" cy="62696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Validate via pilot(s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71"/>
            <p:cNvSpPr txBox="1"/>
            <p:nvPr/>
          </p:nvSpPr>
          <p:spPr>
            <a:xfrm rot="5400000">
              <a:off x="609599" y="6728461"/>
              <a:ext cx="1058856" cy="4003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ReFreSH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48615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Where are we now?</a:t>
            </a:r>
            <a:endParaRPr lang="en-US" sz="3600" b="1" dirty="0"/>
          </a:p>
        </p:txBody>
      </p:sp>
      <p:sp>
        <p:nvSpPr>
          <p:cNvPr id="5" name="Content Placeholder 4"/>
          <p:cNvSpPr>
            <a:spLocks noGrp="1"/>
          </p:cNvSpPr>
          <p:nvPr>
            <p:ph idx="1"/>
          </p:nvPr>
        </p:nvSpPr>
        <p:spPr>
          <a:xfrm>
            <a:off x="628650" y="2164378"/>
            <a:ext cx="4964168" cy="4351338"/>
          </a:xfrm>
        </p:spPr>
        <p:txBody>
          <a:bodyPr>
            <a:normAutofit/>
          </a:bodyPr>
          <a:lstStyle/>
          <a:p>
            <a:r>
              <a:rPr lang="en-US" dirty="0"/>
              <a:t>ReFreSH Working Group</a:t>
            </a:r>
          </a:p>
          <a:p>
            <a:pPr lvl="1"/>
            <a:r>
              <a:rPr lang="en-US" dirty="0"/>
              <a:t>APHIS, Industry, Academia, NPB</a:t>
            </a:r>
          </a:p>
          <a:p>
            <a:pPr lvl="1"/>
            <a:r>
              <a:rPr lang="en-US" dirty="0"/>
              <a:t>Draft ReFreSH Concept paper</a:t>
            </a:r>
          </a:p>
          <a:p>
            <a:r>
              <a:rPr lang="en-US" dirty="0"/>
              <a:t>Leveraging existing systems/practices</a:t>
            </a:r>
          </a:p>
          <a:p>
            <a:pPr lvl="1"/>
            <a:r>
              <a:rPr lang="en-US" dirty="0"/>
              <a:t>Seed production site visits to Iowa and California</a:t>
            </a:r>
          </a:p>
          <a:p>
            <a:pPr lvl="1"/>
            <a:r>
              <a:rPr lang="en-US" dirty="0"/>
              <a:t>QMS/BMP comparison document</a:t>
            </a:r>
          </a:p>
          <a:p>
            <a:r>
              <a:rPr lang="en-US" dirty="0"/>
              <a:t>PRAs</a:t>
            </a:r>
          </a:p>
          <a:p>
            <a:pPr lvl="1"/>
            <a:r>
              <a:rPr lang="en-US" dirty="0"/>
              <a:t>Spinach, Melon</a:t>
            </a:r>
          </a:p>
        </p:txBody>
      </p:sp>
      <p:sp>
        <p:nvSpPr>
          <p:cNvPr id="4" name="Rectangle 3"/>
          <p:cNvSpPr/>
          <p:nvPr/>
        </p:nvSpPr>
        <p:spPr>
          <a:xfrm>
            <a:off x="4479635" y="2967335"/>
            <a:ext cx="184731" cy="923330"/>
          </a:xfrm>
          <a:prstGeom prst="rect">
            <a:avLst/>
          </a:prstGeom>
          <a:noFill/>
        </p:spPr>
        <p:txBody>
          <a:bodyPr wrap="none" lIns="91440" tIns="45720" rIns="91440" bIns="45720">
            <a:spAutoFit/>
          </a:bodyPr>
          <a:lstStyle/>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5939" y="1289537"/>
            <a:ext cx="3808061" cy="3710900"/>
          </a:xfrm>
          <a:prstGeom prst="rect">
            <a:avLst/>
          </a:prstGeom>
          <a:noFill/>
        </p:spPr>
      </p:pic>
    </p:spTree>
    <p:extLst>
      <p:ext uri="{BB962C8B-B14F-4D97-AF65-F5344CB8AC3E}">
        <p14:creationId xmlns:p14="http://schemas.microsoft.com/office/powerpoint/2010/main" val="416156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24" y="1191849"/>
            <a:ext cx="7886700" cy="635611"/>
          </a:xfrm>
        </p:spPr>
        <p:txBody>
          <a:bodyPr>
            <a:normAutofit/>
          </a:bodyPr>
          <a:lstStyle/>
          <a:p>
            <a:r>
              <a:rPr lang="en-US" sz="3200" b="1" dirty="0"/>
              <a:t>Where are we now</a:t>
            </a:r>
            <a:endParaRPr lang="en-US" sz="3600" b="1" dirty="0"/>
          </a:p>
        </p:txBody>
      </p:sp>
      <p:grpSp>
        <p:nvGrpSpPr>
          <p:cNvPr id="35" name="Group 34"/>
          <p:cNvGrpSpPr>
            <a:grpSpLocks noChangeAspect="1"/>
          </p:cNvGrpSpPr>
          <p:nvPr/>
        </p:nvGrpSpPr>
        <p:grpSpPr>
          <a:xfrm rot="16200000">
            <a:off x="2738305" y="-893565"/>
            <a:ext cx="3505199" cy="8981809"/>
            <a:chOff x="0" y="914400"/>
            <a:chExt cx="2080424" cy="6684608"/>
          </a:xfrm>
        </p:grpSpPr>
        <p:sp>
          <p:nvSpPr>
            <p:cNvPr id="36" name="Circular Arrow 35"/>
            <p:cNvSpPr/>
            <p:nvPr/>
          </p:nvSpPr>
          <p:spPr>
            <a:xfrm rot="21338548">
              <a:off x="541020" y="914400"/>
              <a:ext cx="1539404" cy="1527133"/>
            </a:xfrm>
            <a:prstGeom prst="circularArrow">
              <a:avLst>
                <a:gd name="adj1" fmla="val 10136"/>
                <a:gd name="adj2" fmla="val 1269646"/>
                <a:gd name="adj3" fmla="val 4819711"/>
                <a:gd name="adj4" fmla="val 10131473"/>
                <a:gd name="adj5" fmla="val 12324"/>
              </a:avLst>
            </a:prstGeom>
            <a:solidFill>
              <a:schemeClr val="accent6">
                <a:lumMod val="75000"/>
              </a:schemeClr>
            </a:solidFill>
            <a:ln w="19050" cap="rnd" cmpd="sng" algn="ctr">
              <a:solidFill>
                <a:sysClr val="window" lastClr="FFFFFF">
                  <a:hueOff val="0"/>
                  <a:satOff val="0"/>
                  <a:lumOff val="0"/>
                  <a:alphaOff val="0"/>
                </a:sysClr>
              </a:solidFill>
              <a:prstDash val="solid"/>
            </a:ln>
            <a:effectLst/>
          </p:spPr>
          <p:txBody>
            <a:bodyPr wrap="square">
              <a:noAutofit/>
            </a:bodyPr>
            <a:lstStyle/>
            <a:p>
              <a:endParaRPr lang="en-US"/>
            </a:p>
          </p:txBody>
        </p:sp>
        <p:sp>
          <p:nvSpPr>
            <p:cNvPr id="37" name="Circular Arrow 36"/>
            <p:cNvSpPr/>
            <p:nvPr/>
          </p:nvSpPr>
          <p:spPr>
            <a:xfrm rot="21166612">
              <a:off x="464820" y="2674620"/>
              <a:ext cx="1539404" cy="1527133"/>
            </a:xfrm>
            <a:prstGeom prst="circularArrow">
              <a:avLst>
                <a:gd name="adj1" fmla="val 10136"/>
                <a:gd name="adj2" fmla="val 1269646"/>
                <a:gd name="adj3" fmla="val 4819711"/>
                <a:gd name="adj4" fmla="val 14098699"/>
                <a:gd name="adj5" fmla="val 12324"/>
              </a:avLst>
            </a:prstGeom>
            <a:solidFill>
              <a:srgbClr val="507E32"/>
            </a:solidFill>
            <a:ln w="19050" cap="rnd" cmpd="sng" algn="ctr">
              <a:solidFill>
                <a:sysClr val="window" lastClr="FFFFFF">
                  <a:hueOff val="0"/>
                  <a:satOff val="0"/>
                  <a:lumOff val="0"/>
                  <a:alphaOff val="0"/>
                </a:sysClr>
              </a:solidFill>
              <a:prstDash val="solid"/>
            </a:ln>
            <a:effectLst/>
          </p:spPr>
          <p:txBody>
            <a:bodyPr wrap="square">
              <a:noAutofit/>
            </a:bodyPr>
            <a:lstStyle/>
            <a:p>
              <a:endParaRPr lang="en-US"/>
            </a:p>
          </p:txBody>
        </p:sp>
        <p:sp>
          <p:nvSpPr>
            <p:cNvPr id="38" name="Shape 37"/>
            <p:cNvSpPr/>
            <p:nvPr/>
          </p:nvSpPr>
          <p:spPr>
            <a:xfrm rot="192780">
              <a:off x="152400" y="1767840"/>
              <a:ext cx="1539966" cy="1527294"/>
            </a:xfrm>
            <a:prstGeom prst="leftCircularArrow">
              <a:avLst>
                <a:gd name="adj1" fmla="val 10980"/>
                <a:gd name="adj2" fmla="val 1142322"/>
                <a:gd name="adj3" fmla="val 6300000"/>
                <a:gd name="adj4" fmla="val 18900000"/>
                <a:gd name="adj5" fmla="val 12500"/>
              </a:avLst>
            </a:prstGeom>
            <a:solidFill>
              <a:srgbClr val="99C184"/>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39" name="Shape 38"/>
            <p:cNvSpPr/>
            <p:nvPr/>
          </p:nvSpPr>
          <p:spPr>
            <a:xfrm rot="192780">
              <a:off x="91440" y="3512820"/>
              <a:ext cx="1539966" cy="1527294"/>
            </a:xfrm>
            <a:prstGeom prst="leftCircularArrow">
              <a:avLst>
                <a:gd name="adj1" fmla="val 10980"/>
                <a:gd name="adj2" fmla="val 1142322"/>
                <a:gd name="adj3" fmla="val 6300000"/>
                <a:gd name="adj4" fmla="val 18900000"/>
                <a:gd name="adj5" fmla="val 12500"/>
              </a:avLst>
            </a:prstGeom>
            <a:solidFill>
              <a:srgbClr val="99C184"/>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40" name="Circular Arrow 39"/>
            <p:cNvSpPr/>
            <p:nvPr/>
          </p:nvSpPr>
          <p:spPr>
            <a:xfrm rot="21166612">
              <a:off x="396240" y="4427220"/>
              <a:ext cx="1539404" cy="1527133"/>
            </a:xfrm>
            <a:prstGeom prst="circularArrow">
              <a:avLst>
                <a:gd name="adj1" fmla="val 10136"/>
                <a:gd name="adj2" fmla="val 1269646"/>
                <a:gd name="adj3" fmla="val 4819711"/>
                <a:gd name="adj4" fmla="val 14098699"/>
                <a:gd name="adj5" fmla="val 12324"/>
              </a:avLst>
            </a:prstGeom>
            <a:solidFill>
              <a:schemeClr val="accent6">
                <a:lumMod val="75000"/>
              </a:schemeClr>
            </a:solidFill>
            <a:ln w="19050" cap="rnd" cmpd="sng" algn="ctr">
              <a:solidFill>
                <a:sysClr val="window" lastClr="FFFFFF">
                  <a:hueOff val="0"/>
                  <a:satOff val="0"/>
                  <a:lumOff val="0"/>
                  <a:alphaOff val="0"/>
                </a:sysClr>
              </a:solidFill>
              <a:prstDash val="solid"/>
            </a:ln>
            <a:effectLst/>
          </p:spPr>
          <p:txBody>
            <a:bodyPr wrap="square">
              <a:noAutofit/>
            </a:bodyPr>
            <a:lstStyle/>
            <a:p>
              <a:endParaRPr lang="en-US"/>
            </a:p>
          </p:txBody>
        </p:sp>
        <p:sp>
          <p:nvSpPr>
            <p:cNvPr id="41" name="Shape 40"/>
            <p:cNvSpPr/>
            <p:nvPr/>
          </p:nvSpPr>
          <p:spPr>
            <a:xfrm rot="192780">
              <a:off x="0" y="5288280"/>
              <a:ext cx="1539966" cy="1527294"/>
            </a:xfrm>
            <a:prstGeom prst="leftCircularArrow">
              <a:avLst>
                <a:gd name="adj1" fmla="val 10980"/>
                <a:gd name="adj2" fmla="val 1142322"/>
                <a:gd name="adj3" fmla="val 6300000"/>
                <a:gd name="adj4" fmla="val 18900000"/>
                <a:gd name="adj5" fmla="val 12500"/>
              </a:avLst>
            </a:prstGeom>
            <a:solidFill>
              <a:srgbClr val="99C184"/>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42" name="Block Arc 41"/>
            <p:cNvSpPr/>
            <p:nvPr/>
          </p:nvSpPr>
          <p:spPr>
            <a:xfrm rot="21574235">
              <a:off x="457200" y="6286500"/>
              <a:ext cx="1323070" cy="1312508"/>
            </a:xfrm>
            <a:prstGeom prst="blockArc">
              <a:avLst>
                <a:gd name="adj1" fmla="val 13500000"/>
                <a:gd name="adj2" fmla="val 10800000"/>
                <a:gd name="adj3" fmla="val 12740"/>
              </a:avLst>
            </a:prstGeom>
            <a:solidFill>
              <a:srgbClr val="918655">
                <a:lumMod val="50000"/>
              </a:srgbClr>
            </a:solidFill>
            <a:ln w="19050" cap="rnd" cmpd="sng" algn="ctr">
              <a:solidFill>
                <a:sysClr val="window" lastClr="FFFFFF">
                  <a:hueOff val="0"/>
                  <a:satOff val="0"/>
                  <a:lumOff val="0"/>
                  <a:alphaOff val="0"/>
                </a:sysClr>
              </a:solidFill>
              <a:prstDash val="solid"/>
            </a:ln>
            <a:effectLst/>
          </p:spPr>
          <p:txBody>
            <a:bodyPr/>
            <a:lstStyle/>
            <a:p>
              <a:endParaRPr lang="en-US"/>
            </a:p>
          </p:txBody>
        </p:sp>
        <p:sp>
          <p:nvSpPr>
            <p:cNvPr id="43" name="Text Box 65"/>
            <p:cNvSpPr txBox="1"/>
            <p:nvPr/>
          </p:nvSpPr>
          <p:spPr>
            <a:xfrm rot="5400000">
              <a:off x="912854" y="1304962"/>
              <a:ext cx="902340" cy="61186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Inventory current systems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66"/>
            <p:cNvSpPr txBox="1"/>
            <p:nvPr/>
          </p:nvSpPr>
          <p:spPr>
            <a:xfrm rot="5400000">
              <a:off x="440662" y="2244790"/>
              <a:ext cx="772461" cy="51366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Identify BMPs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67"/>
            <p:cNvSpPr txBox="1"/>
            <p:nvPr/>
          </p:nvSpPr>
          <p:spPr>
            <a:xfrm rot="5400000">
              <a:off x="796253" y="2977915"/>
              <a:ext cx="945242" cy="80826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Conduct commodity PRAs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68"/>
            <p:cNvSpPr txBox="1"/>
            <p:nvPr/>
          </p:nvSpPr>
          <p:spPr>
            <a:xfrm rot="5400000">
              <a:off x="312420" y="3924300"/>
              <a:ext cx="1058856" cy="62696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Identify mitigation measures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69"/>
            <p:cNvSpPr txBox="1"/>
            <p:nvPr/>
          </p:nvSpPr>
          <p:spPr>
            <a:xfrm rot="5400000">
              <a:off x="746760" y="4819651"/>
              <a:ext cx="1058856" cy="62696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Establish accreditation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70"/>
            <p:cNvSpPr txBox="1"/>
            <p:nvPr/>
          </p:nvSpPr>
          <p:spPr>
            <a:xfrm rot="5400000">
              <a:off x="45718" y="5660710"/>
              <a:ext cx="1127415" cy="62696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Validate via pilot(s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71"/>
            <p:cNvSpPr txBox="1"/>
            <p:nvPr/>
          </p:nvSpPr>
          <p:spPr>
            <a:xfrm rot="5400000">
              <a:off x="609599" y="6728461"/>
              <a:ext cx="1058856" cy="4003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ReFreSH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Oval 5">
            <a:extLst>
              <a:ext uri="{FF2B5EF4-FFF2-40B4-BE49-F238E27FC236}">
                <a16:creationId xmlns="" xmlns:a16="http://schemas.microsoft.com/office/drawing/2014/main" id="{65F6C436-CFAF-4A8B-9DAA-DD9F406B86F8}"/>
              </a:ext>
            </a:extLst>
          </p:cNvPr>
          <p:cNvSpPr/>
          <p:nvPr/>
        </p:nvSpPr>
        <p:spPr>
          <a:xfrm>
            <a:off x="323231" y="2179781"/>
            <a:ext cx="1211861" cy="1776969"/>
          </a:xfrm>
          <a:prstGeom prst="ellipse">
            <a:avLst/>
          </a:prstGeom>
          <a:solidFill>
            <a:schemeClr val="accent6">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 xmlns:a16="http://schemas.microsoft.com/office/drawing/2014/main" id="{534BA16F-D38C-4A8D-B021-9A00F9AF5A01}"/>
              </a:ext>
            </a:extLst>
          </p:cNvPr>
          <p:cNvSpPr/>
          <p:nvPr/>
        </p:nvSpPr>
        <p:spPr>
          <a:xfrm>
            <a:off x="1581284" y="2991469"/>
            <a:ext cx="1211861" cy="1776969"/>
          </a:xfrm>
          <a:prstGeom prst="ellipse">
            <a:avLst/>
          </a:prstGeom>
          <a:solidFill>
            <a:schemeClr val="accent6">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 xmlns:a16="http://schemas.microsoft.com/office/drawing/2014/main" id="{8A407196-EEC9-4A2D-853A-F10B72D4DA40}"/>
              </a:ext>
            </a:extLst>
          </p:cNvPr>
          <p:cNvPicPr>
            <a:picLocks noChangeAspect="1"/>
          </p:cNvPicPr>
          <p:nvPr/>
        </p:nvPicPr>
        <p:blipFill>
          <a:blip r:embed="rId3"/>
          <a:stretch>
            <a:fillRect/>
          </a:stretch>
        </p:blipFill>
        <p:spPr>
          <a:xfrm>
            <a:off x="2756009" y="2206539"/>
            <a:ext cx="1211685" cy="1774090"/>
          </a:xfrm>
          <a:prstGeom prst="rect">
            <a:avLst/>
          </a:prstGeom>
        </p:spPr>
      </p:pic>
      <p:pic>
        <p:nvPicPr>
          <p:cNvPr id="8" name="Picture 7">
            <a:extLst>
              <a:ext uri="{FF2B5EF4-FFF2-40B4-BE49-F238E27FC236}">
                <a16:creationId xmlns="" xmlns:a16="http://schemas.microsoft.com/office/drawing/2014/main" id="{CA4B075F-3A4B-430A-A24B-088A0339E18E}"/>
              </a:ext>
            </a:extLst>
          </p:cNvPr>
          <p:cNvPicPr>
            <a:picLocks noChangeAspect="1"/>
          </p:cNvPicPr>
          <p:nvPr/>
        </p:nvPicPr>
        <p:blipFill>
          <a:blip r:embed="rId3"/>
          <a:stretch>
            <a:fillRect/>
          </a:stretch>
        </p:blipFill>
        <p:spPr>
          <a:xfrm>
            <a:off x="3827074" y="3269956"/>
            <a:ext cx="1136390" cy="1677873"/>
          </a:xfrm>
          <a:prstGeom prst="rect">
            <a:avLst/>
          </a:prstGeom>
        </p:spPr>
      </p:pic>
    </p:spTree>
    <p:extLst>
      <p:ext uri="{BB962C8B-B14F-4D97-AF65-F5344CB8AC3E}">
        <p14:creationId xmlns:p14="http://schemas.microsoft.com/office/powerpoint/2010/main" val="2975391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A44848-CF82-47FE-AB09-5127D48091DA}"/>
              </a:ext>
            </a:extLst>
          </p:cNvPr>
          <p:cNvSpPr>
            <a:spLocks noGrp="1"/>
          </p:cNvSpPr>
          <p:nvPr>
            <p:ph type="title"/>
          </p:nvPr>
        </p:nvSpPr>
        <p:spPr>
          <a:xfrm>
            <a:off x="628650" y="1112597"/>
            <a:ext cx="7886700" cy="635611"/>
          </a:xfrm>
        </p:spPr>
        <p:txBody>
          <a:bodyPr>
            <a:normAutofit fontScale="90000"/>
          </a:bodyPr>
          <a:lstStyle/>
          <a:p>
            <a:r>
              <a:rPr lang="en-US" b="1" dirty="0"/>
              <a:t>Buckets (aka Critical Control Points)</a:t>
            </a:r>
          </a:p>
        </p:txBody>
      </p:sp>
      <p:grpSp>
        <p:nvGrpSpPr>
          <p:cNvPr id="29" name="Group 28">
            <a:extLst>
              <a:ext uri="{FF2B5EF4-FFF2-40B4-BE49-F238E27FC236}">
                <a16:creationId xmlns="" xmlns:a16="http://schemas.microsoft.com/office/drawing/2014/main" id="{A0BA78A3-E944-41AB-A7AB-E21ED843EDDA}"/>
              </a:ext>
            </a:extLst>
          </p:cNvPr>
          <p:cNvGrpSpPr/>
          <p:nvPr/>
        </p:nvGrpSpPr>
        <p:grpSpPr>
          <a:xfrm>
            <a:off x="960318" y="2549565"/>
            <a:ext cx="1159636" cy="1089660"/>
            <a:chOff x="1235348" y="2481619"/>
            <a:chExt cx="1546181" cy="1089660"/>
          </a:xfrm>
        </p:grpSpPr>
        <p:sp>
          <p:nvSpPr>
            <p:cNvPr id="7" name="Flowchart: Alternate Process 6">
              <a:extLst>
                <a:ext uri="{FF2B5EF4-FFF2-40B4-BE49-F238E27FC236}">
                  <a16:creationId xmlns="" xmlns:a16="http://schemas.microsoft.com/office/drawing/2014/main" id="{079D93AD-87CE-4D73-9BFE-E9DFABF3F8E0}"/>
                </a:ext>
              </a:extLst>
            </p:cNvPr>
            <p:cNvSpPr/>
            <p:nvPr/>
          </p:nvSpPr>
          <p:spPr>
            <a:xfrm>
              <a:off x="1284538" y="2481619"/>
              <a:ext cx="1447800" cy="1089660"/>
            </a:xfrm>
            <a:prstGeom prst="flowChartAlternateProcess">
              <a:avLst/>
            </a:prstGeom>
            <a:solidFill>
              <a:schemeClr val="accent5">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103B65D-7BC0-49FA-AF15-32EADDBB32FF}"/>
                </a:ext>
              </a:extLst>
            </p:cNvPr>
            <p:cNvSpPr/>
            <p:nvPr/>
          </p:nvSpPr>
          <p:spPr>
            <a:xfrm>
              <a:off x="1235348" y="2564784"/>
              <a:ext cx="1546181" cy="646331"/>
            </a:xfrm>
            <a:prstGeom prst="rect">
              <a:avLst/>
            </a:prstGeom>
            <a:ln>
              <a:noFill/>
            </a:ln>
          </p:spPr>
          <p:txBody>
            <a:bodyPr wrap="square">
              <a:spAutoFit/>
            </a:bodyPr>
            <a:lstStyle/>
            <a:p>
              <a:pPr algn="ctr"/>
              <a:r>
                <a:rPr lang="en-US" sz="1200" dirty="0">
                  <a:latin typeface="Arial" panose="020B0604020202020204" pitchFamily="34" charset="0"/>
                  <a:cs typeface="Arial" panose="020B0604020202020204" pitchFamily="34" charset="0"/>
                </a:rPr>
                <a:t>Pre-planting: Site Selection &amp; Preparation</a:t>
              </a:r>
            </a:p>
          </p:txBody>
        </p:sp>
      </p:grpSp>
      <p:grpSp>
        <p:nvGrpSpPr>
          <p:cNvPr id="30" name="Group 29">
            <a:extLst>
              <a:ext uri="{FF2B5EF4-FFF2-40B4-BE49-F238E27FC236}">
                <a16:creationId xmlns="" xmlns:a16="http://schemas.microsoft.com/office/drawing/2014/main" id="{2C9FDA36-A4D8-420B-8B91-3333795DDC0D}"/>
              </a:ext>
            </a:extLst>
          </p:cNvPr>
          <p:cNvGrpSpPr/>
          <p:nvPr/>
        </p:nvGrpSpPr>
        <p:grpSpPr>
          <a:xfrm>
            <a:off x="2591081" y="2549565"/>
            <a:ext cx="1136287" cy="1089660"/>
            <a:chOff x="3349884" y="2527447"/>
            <a:chExt cx="1515049" cy="1089660"/>
          </a:xfrm>
        </p:grpSpPr>
        <p:sp>
          <p:nvSpPr>
            <p:cNvPr id="9" name="Flowchart: Alternate Process 8">
              <a:extLst>
                <a:ext uri="{FF2B5EF4-FFF2-40B4-BE49-F238E27FC236}">
                  <a16:creationId xmlns="" xmlns:a16="http://schemas.microsoft.com/office/drawing/2014/main" id="{7E9C94F0-7040-48A9-A8F5-725436018D86}"/>
                </a:ext>
              </a:extLst>
            </p:cNvPr>
            <p:cNvSpPr/>
            <p:nvPr/>
          </p:nvSpPr>
          <p:spPr>
            <a:xfrm>
              <a:off x="3383508" y="2527447"/>
              <a:ext cx="1447800" cy="1089660"/>
            </a:xfrm>
            <a:prstGeom prst="flowChartAlternateProcess">
              <a:avLst/>
            </a:prstGeom>
            <a:solidFill>
              <a:schemeClr val="accent5">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E09C265C-20DB-4B8F-ADFC-77113C70F320}"/>
                </a:ext>
              </a:extLst>
            </p:cNvPr>
            <p:cNvSpPr/>
            <p:nvPr/>
          </p:nvSpPr>
          <p:spPr>
            <a:xfrm>
              <a:off x="3349884" y="2629766"/>
              <a:ext cx="1515049" cy="646331"/>
            </a:xfrm>
            <a:prstGeom prst="rect">
              <a:avLst/>
            </a:prstGeom>
            <a:ln>
              <a:noFill/>
            </a:ln>
          </p:spPr>
          <p:txBody>
            <a:bodyPr wrap="square">
              <a:spAutoFit/>
            </a:bodyPr>
            <a:lstStyle/>
            <a:p>
              <a:pPr algn="ctr"/>
              <a:r>
                <a:rPr lang="en-US" sz="1200" dirty="0">
                  <a:latin typeface="Arial" panose="020B0604020202020204" pitchFamily="34" charset="0"/>
                  <a:cs typeface="Arial" panose="020B0604020202020204" pitchFamily="34" charset="0"/>
                </a:rPr>
                <a:t>Pre-planting: Plant &amp; Seed Inputs</a:t>
              </a:r>
            </a:p>
          </p:txBody>
        </p:sp>
      </p:grpSp>
      <p:grpSp>
        <p:nvGrpSpPr>
          <p:cNvPr id="31" name="Group 30">
            <a:extLst>
              <a:ext uri="{FF2B5EF4-FFF2-40B4-BE49-F238E27FC236}">
                <a16:creationId xmlns="" xmlns:a16="http://schemas.microsoft.com/office/drawing/2014/main" id="{95BFB442-3ACB-4AC8-BF70-42BCC4E32ED8}"/>
              </a:ext>
            </a:extLst>
          </p:cNvPr>
          <p:cNvGrpSpPr/>
          <p:nvPr/>
        </p:nvGrpSpPr>
        <p:grpSpPr>
          <a:xfrm>
            <a:off x="4245413" y="2549565"/>
            <a:ext cx="1136287" cy="1089660"/>
            <a:chOff x="5812020" y="2629766"/>
            <a:chExt cx="1515049" cy="1089660"/>
          </a:xfrm>
        </p:grpSpPr>
        <p:sp>
          <p:nvSpPr>
            <p:cNvPr id="12" name="Flowchart: Alternate Process 11">
              <a:extLst>
                <a:ext uri="{FF2B5EF4-FFF2-40B4-BE49-F238E27FC236}">
                  <a16:creationId xmlns="" xmlns:a16="http://schemas.microsoft.com/office/drawing/2014/main" id="{9DC4A99B-378D-482B-B278-6A87CA39F7C5}"/>
                </a:ext>
              </a:extLst>
            </p:cNvPr>
            <p:cNvSpPr/>
            <p:nvPr/>
          </p:nvSpPr>
          <p:spPr>
            <a:xfrm>
              <a:off x="5845644" y="2629766"/>
              <a:ext cx="1447800" cy="1089660"/>
            </a:xfrm>
            <a:prstGeom prst="flowChartAlternateProcess">
              <a:avLst/>
            </a:prstGeom>
            <a:solidFill>
              <a:schemeClr val="accent5">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786E7916-86D1-462B-85C3-5A34931C45A5}"/>
                </a:ext>
              </a:extLst>
            </p:cNvPr>
            <p:cNvSpPr/>
            <p:nvPr/>
          </p:nvSpPr>
          <p:spPr>
            <a:xfrm>
              <a:off x="5812020" y="2851431"/>
              <a:ext cx="1515049"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Production</a:t>
              </a:r>
              <a:r>
                <a:rPr lang="en-US" sz="1400" dirty="0"/>
                <a:t>: Pre-harves</a:t>
              </a:r>
              <a:r>
                <a:rPr lang="en-US" sz="1200" dirty="0"/>
                <a:t>t</a:t>
              </a:r>
            </a:p>
          </p:txBody>
        </p:sp>
      </p:grpSp>
      <p:grpSp>
        <p:nvGrpSpPr>
          <p:cNvPr id="32" name="Group 31">
            <a:extLst>
              <a:ext uri="{FF2B5EF4-FFF2-40B4-BE49-F238E27FC236}">
                <a16:creationId xmlns="" xmlns:a16="http://schemas.microsoft.com/office/drawing/2014/main" id="{B5B79FC1-228D-46D1-8A6C-C7D5E7A426A1}"/>
              </a:ext>
            </a:extLst>
          </p:cNvPr>
          <p:cNvGrpSpPr/>
          <p:nvPr/>
        </p:nvGrpSpPr>
        <p:grpSpPr>
          <a:xfrm>
            <a:off x="5960991" y="2549565"/>
            <a:ext cx="1136287" cy="1089660"/>
            <a:chOff x="7947988" y="2622047"/>
            <a:chExt cx="1515049" cy="1089660"/>
          </a:xfrm>
        </p:grpSpPr>
        <p:sp>
          <p:nvSpPr>
            <p:cNvPr id="14" name="Flowchart: Alternate Process 13">
              <a:extLst>
                <a:ext uri="{FF2B5EF4-FFF2-40B4-BE49-F238E27FC236}">
                  <a16:creationId xmlns="" xmlns:a16="http://schemas.microsoft.com/office/drawing/2014/main" id="{726191CD-7CF5-4F49-81E8-89880A3831FB}"/>
                </a:ext>
              </a:extLst>
            </p:cNvPr>
            <p:cNvSpPr/>
            <p:nvPr/>
          </p:nvSpPr>
          <p:spPr>
            <a:xfrm>
              <a:off x="7981612" y="2622047"/>
              <a:ext cx="1447800" cy="1089660"/>
            </a:xfrm>
            <a:prstGeom prst="flowChartAlternateProcess">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E0E76862-FC76-4E49-8C3D-6B7AF2D121C3}"/>
                </a:ext>
              </a:extLst>
            </p:cNvPr>
            <p:cNvSpPr/>
            <p:nvPr/>
          </p:nvSpPr>
          <p:spPr>
            <a:xfrm>
              <a:off x="7947988" y="2843712"/>
              <a:ext cx="1515049" cy="738664"/>
            </a:xfrm>
            <a:prstGeom prst="rect">
              <a:avLst/>
            </a:prstGeom>
          </p:spPr>
          <p:txBody>
            <a:bodyPr wrap="square">
              <a:spAutoFit/>
            </a:bodyPr>
            <a:lstStyle/>
            <a:p>
              <a:pPr algn="ctr"/>
              <a:r>
                <a:rPr lang="en-US" sz="1400" dirty="0"/>
                <a:t>Production: Seed Harvest</a:t>
              </a:r>
            </a:p>
          </p:txBody>
        </p:sp>
      </p:grpSp>
      <p:sp>
        <p:nvSpPr>
          <p:cNvPr id="16" name="Arrow: U-Turn 15">
            <a:extLst>
              <a:ext uri="{FF2B5EF4-FFF2-40B4-BE49-F238E27FC236}">
                <a16:creationId xmlns="" xmlns:a16="http://schemas.microsoft.com/office/drawing/2014/main" id="{59B06273-BA63-4AC5-90BB-AA41F39F74B0}"/>
              </a:ext>
            </a:extLst>
          </p:cNvPr>
          <p:cNvSpPr/>
          <p:nvPr/>
        </p:nvSpPr>
        <p:spPr>
          <a:xfrm rot="5400000">
            <a:off x="6648076" y="3526766"/>
            <a:ext cx="2359836" cy="1191283"/>
          </a:xfrm>
          <a:prstGeom prst="uturnArrow">
            <a:avLst>
              <a:gd name="adj1" fmla="val 14626"/>
              <a:gd name="adj2" fmla="val 25000"/>
              <a:gd name="adj3" fmla="val 20021"/>
              <a:gd name="adj4" fmla="val 43750"/>
              <a:gd name="adj5" fmla="val 7834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3" name="Group 32">
            <a:extLst>
              <a:ext uri="{FF2B5EF4-FFF2-40B4-BE49-F238E27FC236}">
                <a16:creationId xmlns="" xmlns:a16="http://schemas.microsoft.com/office/drawing/2014/main" id="{5A1BEA86-F9AD-4469-99A0-BE086BC0DCB0}"/>
              </a:ext>
            </a:extLst>
          </p:cNvPr>
          <p:cNvGrpSpPr/>
          <p:nvPr/>
        </p:nvGrpSpPr>
        <p:grpSpPr>
          <a:xfrm>
            <a:off x="6096065" y="4444390"/>
            <a:ext cx="1136287" cy="1089660"/>
            <a:chOff x="8046307" y="4330090"/>
            <a:chExt cx="1515049" cy="1089660"/>
          </a:xfrm>
        </p:grpSpPr>
        <p:sp>
          <p:nvSpPr>
            <p:cNvPr id="17" name="Flowchart: Alternate Process 16">
              <a:extLst>
                <a:ext uri="{FF2B5EF4-FFF2-40B4-BE49-F238E27FC236}">
                  <a16:creationId xmlns="" xmlns:a16="http://schemas.microsoft.com/office/drawing/2014/main" id="{5F20FA54-76C3-4306-81B8-FE4CC20CC433}"/>
                </a:ext>
              </a:extLst>
            </p:cNvPr>
            <p:cNvSpPr/>
            <p:nvPr/>
          </p:nvSpPr>
          <p:spPr>
            <a:xfrm>
              <a:off x="8079931" y="4330090"/>
              <a:ext cx="1447800" cy="1089660"/>
            </a:xfrm>
            <a:prstGeom prst="flowChartAlternateProcess">
              <a:avLst/>
            </a:prstGeom>
            <a:solidFill>
              <a:schemeClr val="accent5">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B9B12B76-7338-4883-A52C-1273296B1327}"/>
                </a:ext>
              </a:extLst>
            </p:cNvPr>
            <p:cNvSpPr/>
            <p:nvPr/>
          </p:nvSpPr>
          <p:spPr>
            <a:xfrm>
              <a:off x="8046307" y="4413255"/>
              <a:ext cx="1515049" cy="707886"/>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Postharvest: Conditioning &amp; Treatme</a:t>
              </a:r>
              <a:r>
                <a:rPr lang="en-US" sz="1600" dirty="0">
                  <a:latin typeface="Arial" panose="020B0604020202020204" pitchFamily="34" charset="0"/>
                  <a:cs typeface="Arial" panose="020B0604020202020204" pitchFamily="34" charset="0"/>
                </a:rPr>
                <a:t>nt</a:t>
              </a:r>
            </a:p>
          </p:txBody>
        </p:sp>
      </p:grpSp>
      <p:grpSp>
        <p:nvGrpSpPr>
          <p:cNvPr id="34" name="Group 33">
            <a:extLst>
              <a:ext uri="{FF2B5EF4-FFF2-40B4-BE49-F238E27FC236}">
                <a16:creationId xmlns="" xmlns:a16="http://schemas.microsoft.com/office/drawing/2014/main" id="{3258720E-A2D1-411A-9463-219FE938A915}"/>
              </a:ext>
            </a:extLst>
          </p:cNvPr>
          <p:cNvGrpSpPr/>
          <p:nvPr/>
        </p:nvGrpSpPr>
        <p:grpSpPr>
          <a:xfrm>
            <a:off x="4312950" y="4444390"/>
            <a:ext cx="1136287" cy="1089660"/>
            <a:chOff x="5902069" y="4482490"/>
            <a:chExt cx="1515049" cy="1089660"/>
          </a:xfrm>
        </p:grpSpPr>
        <p:sp>
          <p:nvSpPr>
            <p:cNvPr id="19" name="Flowchart: Alternate Process 18">
              <a:extLst>
                <a:ext uri="{FF2B5EF4-FFF2-40B4-BE49-F238E27FC236}">
                  <a16:creationId xmlns="" xmlns:a16="http://schemas.microsoft.com/office/drawing/2014/main" id="{DA210043-C0FB-4D82-9750-3AC9DAF6C405}"/>
                </a:ext>
              </a:extLst>
            </p:cNvPr>
            <p:cNvSpPr/>
            <p:nvPr/>
          </p:nvSpPr>
          <p:spPr>
            <a:xfrm>
              <a:off x="5935693" y="4482490"/>
              <a:ext cx="1447800" cy="1089660"/>
            </a:xfrm>
            <a:prstGeom prst="flowChartAlternateProcess">
              <a:avLst/>
            </a:prstGeom>
            <a:solidFill>
              <a:schemeClr val="accent5">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2A75AE26-51B3-46E3-9DE7-2278B937067D}"/>
                </a:ext>
              </a:extLst>
            </p:cNvPr>
            <p:cNvSpPr/>
            <p:nvPr/>
          </p:nvSpPr>
          <p:spPr>
            <a:xfrm>
              <a:off x="5902069" y="4565655"/>
              <a:ext cx="1515049" cy="800219"/>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Postharvest: Handling</a:t>
              </a:r>
              <a:r>
                <a:rPr lang="en-US" sz="1600" dirty="0">
                  <a:latin typeface="Arial" panose="020B0604020202020204" pitchFamily="34" charset="0"/>
                  <a:cs typeface="Arial" panose="020B0604020202020204" pitchFamily="34" charset="0"/>
                </a:rPr>
                <a:t> &amp; Storage</a:t>
              </a:r>
            </a:p>
          </p:txBody>
        </p:sp>
      </p:grpSp>
      <p:grpSp>
        <p:nvGrpSpPr>
          <p:cNvPr id="35" name="Group 34">
            <a:extLst>
              <a:ext uri="{FF2B5EF4-FFF2-40B4-BE49-F238E27FC236}">
                <a16:creationId xmlns="" xmlns:a16="http://schemas.microsoft.com/office/drawing/2014/main" id="{6BEA5E03-5F51-45AD-94BB-9C006B461DBB}"/>
              </a:ext>
            </a:extLst>
          </p:cNvPr>
          <p:cNvGrpSpPr/>
          <p:nvPr/>
        </p:nvGrpSpPr>
        <p:grpSpPr>
          <a:xfrm>
            <a:off x="2591081" y="4444390"/>
            <a:ext cx="1136287" cy="1089660"/>
            <a:chOff x="3328978" y="4482490"/>
            <a:chExt cx="1515049" cy="1089660"/>
          </a:xfrm>
        </p:grpSpPr>
        <p:sp>
          <p:nvSpPr>
            <p:cNvPr id="21" name="Flowchart: Alternate Process 20">
              <a:extLst>
                <a:ext uri="{FF2B5EF4-FFF2-40B4-BE49-F238E27FC236}">
                  <a16:creationId xmlns="" xmlns:a16="http://schemas.microsoft.com/office/drawing/2014/main" id="{B44928D4-F389-4664-97F1-3A5B2E40871B}"/>
                </a:ext>
              </a:extLst>
            </p:cNvPr>
            <p:cNvSpPr/>
            <p:nvPr/>
          </p:nvSpPr>
          <p:spPr>
            <a:xfrm>
              <a:off x="3362602" y="4482490"/>
              <a:ext cx="1447800" cy="1089660"/>
            </a:xfrm>
            <a:prstGeom prst="flowChartAlternateProcess">
              <a:avLst/>
            </a:prstGeom>
            <a:solidFill>
              <a:schemeClr val="accent5">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26044F32-BA5D-4165-BF89-90350DCE616A}"/>
                </a:ext>
              </a:extLst>
            </p:cNvPr>
            <p:cNvSpPr/>
            <p:nvPr/>
          </p:nvSpPr>
          <p:spPr>
            <a:xfrm>
              <a:off x="3328978" y="4565655"/>
              <a:ext cx="1515049" cy="800219"/>
            </a:xfrm>
            <a:prstGeom prst="rect">
              <a:avLst/>
            </a:prstGeom>
          </p:spPr>
          <p:txBody>
            <a:bodyPr wrap="square">
              <a:spAutoFit/>
            </a:bodyPr>
            <a:lstStyle/>
            <a:p>
              <a:pPr algn="ctr"/>
              <a:r>
                <a:rPr lang="en-US" sz="1400" dirty="0"/>
                <a:t>Postharvest: Seed Quality </a:t>
              </a:r>
              <a:r>
                <a:rPr lang="en-US" dirty="0"/>
                <a:t>Testing</a:t>
              </a:r>
            </a:p>
          </p:txBody>
        </p:sp>
      </p:grpSp>
      <p:grpSp>
        <p:nvGrpSpPr>
          <p:cNvPr id="36" name="Group 35">
            <a:extLst>
              <a:ext uri="{FF2B5EF4-FFF2-40B4-BE49-F238E27FC236}">
                <a16:creationId xmlns="" xmlns:a16="http://schemas.microsoft.com/office/drawing/2014/main" id="{D1239F65-C980-4C8D-A43C-F4F837812D52}"/>
              </a:ext>
            </a:extLst>
          </p:cNvPr>
          <p:cNvGrpSpPr/>
          <p:nvPr/>
        </p:nvGrpSpPr>
        <p:grpSpPr>
          <a:xfrm>
            <a:off x="959877" y="4444390"/>
            <a:ext cx="1136287" cy="1089660"/>
            <a:chOff x="1356631" y="4482490"/>
            <a:chExt cx="1515049" cy="1089660"/>
          </a:xfrm>
        </p:grpSpPr>
        <p:sp>
          <p:nvSpPr>
            <p:cNvPr id="23" name="Flowchart: Alternate Process 22">
              <a:extLst>
                <a:ext uri="{FF2B5EF4-FFF2-40B4-BE49-F238E27FC236}">
                  <a16:creationId xmlns="" xmlns:a16="http://schemas.microsoft.com/office/drawing/2014/main" id="{E12C75C3-0336-40F7-844C-D75BB0061E38}"/>
                </a:ext>
              </a:extLst>
            </p:cNvPr>
            <p:cNvSpPr/>
            <p:nvPr/>
          </p:nvSpPr>
          <p:spPr>
            <a:xfrm>
              <a:off x="1390255" y="4482490"/>
              <a:ext cx="1447800" cy="1089660"/>
            </a:xfrm>
            <a:prstGeom prst="flowChartAlternateProcess">
              <a:avLst/>
            </a:prstGeom>
            <a:solidFill>
              <a:schemeClr val="accent5">
                <a:lumMod val="40000"/>
                <a:lumOff val="6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EEF6102A-810B-41E3-9502-860548399636}"/>
                </a:ext>
              </a:extLst>
            </p:cNvPr>
            <p:cNvSpPr/>
            <p:nvPr/>
          </p:nvSpPr>
          <p:spPr>
            <a:xfrm>
              <a:off x="1356631" y="4704155"/>
              <a:ext cx="1515049"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Distribution &amp; Transport</a:t>
              </a:r>
            </a:p>
          </p:txBody>
        </p:sp>
      </p:grpSp>
      <p:sp>
        <p:nvSpPr>
          <p:cNvPr id="25" name="Arrow: Right 24">
            <a:extLst>
              <a:ext uri="{FF2B5EF4-FFF2-40B4-BE49-F238E27FC236}">
                <a16:creationId xmlns="" xmlns:a16="http://schemas.microsoft.com/office/drawing/2014/main" id="{B624ACE2-7042-4832-B9CD-AE15F378132F}"/>
              </a:ext>
            </a:extLst>
          </p:cNvPr>
          <p:cNvSpPr/>
          <p:nvPr/>
        </p:nvSpPr>
        <p:spPr>
          <a:xfrm>
            <a:off x="2206159" y="2813222"/>
            <a:ext cx="354254" cy="563174"/>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 xmlns:a16="http://schemas.microsoft.com/office/drawing/2014/main" id="{A12B0978-AB45-4B51-BE7D-3892F4B4E314}"/>
              </a:ext>
            </a:extLst>
          </p:cNvPr>
          <p:cNvSpPr/>
          <p:nvPr/>
        </p:nvSpPr>
        <p:spPr>
          <a:xfrm>
            <a:off x="3847882" y="2785795"/>
            <a:ext cx="354254" cy="563174"/>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 xmlns:a16="http://schemas.microsoft.com/office/drawing/2014/main" id="{E2EB5206-CA07-43D6-B785-3CC769732D31}"/>
              </a:ext>
            </a:extLst>
          </p:cNvPr>
          <p:cNvSpPr/>
          <p:nvPr/>
        </p:nvSpPr>
        <p:spPr>
          <a:xfrm>
            <a:off x="5508168" y="2784701"/>
            <a:ext cx="354254" cy="563174"/>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 xmlns:a16="http://schemas.microsoft.com/office/drawing/2014/main" id="{A1776E4F-D1A3-4A4C-82EF-B43395428564}"/>
              </a:ext>
            </a:extLst>
          </p:cNvPr>
          <p:cNvSpPr/>
          <p:nvPr/>
        </p:nvSpPr>
        <p:spPr>
          <a:xfrm rot="10800000">
            <a:off x="5573535" y="4688401"/>
            <a:ext cx="336896" cy="509305"/>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 xmlns:a16="http://schemas.microsoft.com/office/drawing/2014/main" id="{8D579CAA-57F7-4A1B-8BA5-2B5D6AD24124}"/>
              </a:ext>
            </a:extLst>
          </p:cNvPr>
          <p:cNvSpPr/>
          <p:nvPr/>
        </p:nvSpPr>
        <p:spPr>
          <a:xfrm rot="10800000">
            <a:off x="3837223" y="4666056"/>
            <a:ext cx="336896" cy="509305"/>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 xmlns:a16="http://schemas.microsoft.com/office/drawing/2014/main" id="{B43F90D3-2F48-494E-B1B5-143735BE4D05}"/>
              </a:ext>
            </a:extLst>
          </p:cNvPr>
          <p:cNvSpPr/>
          <p:nvPr/>
        </p:nvSpPr>
        <p:spPr>
          <a:xfrm rot="10800000">
            <a:off x="2155060" y="4734568"/>
            <a:ext cx="336896" cy="509305"/>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897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2136083-E973-4960-A84A-03D8B9A5F479}"/>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450" y="1131574"/>
            <a:ext cx="8610005" cy="5469252"/>
          </a:xfrm>
          <a:prstGeom prst="rect">
            <a:avLst/>
          </a:prstGeom>
        </p:spPr>
      </p:pic>
    </p:spTree>
    <p:extLst>
      <p:ext uri="{BB962C8B-B14F-4D97-AF65-F5344CB8AC3E}">
        <p14:creationId xmlns:p14="http://schemas.microsoft.com/office/powerpoint/2010/main" val="101426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F02D7BD7-E6E3-41F2-BBC4-9DAE95305472}"/>
              </a:ext>
            </a:extLst>
          </p:cNvPr>
          <p:cNvSpPr/>
          <p:nvPr/>
        </p:nvSpPr>
        <p:spPr>
          <a:xfrm>
            <a:off x="5717804" y="1649285"/>
            <a:ext cx="2082644" cy="1789531"/>
          </a:xfrm>
          <a:prstGeom prst="roundRect">
            <a:avLst/>
          </a:pr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44131F2-E460-4268-A087-7D42BBC6E6A4}"/>
              </a:ext>
            </a:extLst>
          </p:cNvPr>
          <p:cNvSpPr>
            <a:spLocks noGrp="1"/>
          </p:cNvSpPr>
          <p:nvPr>
            <p:ph type="title"/>
          </p:nvPr>
        </p:nvSpPr>
        <p:spPr/>
        <p:txBody>
          <a:bodyPr>
            <a:normAutofit/>
          </a:bodyPr>
          <a:lstStyle/>
          <a:p>
            <a:r>
              <a:rPr lang="en-US" b="1" dirty="0"/>
              <a:t>A Closer Look</a:t>
            </a:r>
          </a:p>
        </p:txBody>
      </p:sp>
      <p:pic>
        <p:nvPicPr>
          <p:cNvPr id="4" name="Picture 3">
            <a:extLst>
              <a:ext uri="{FF2B5EF4-FFF2-40B4-BE49-F238E27FC236}">
                <a16:creationId xmlns="" xmlns:a16="http://schemas.microsoft.com/office/drawing/2014/main" id="{9BEEF5B0-62A2-492D-9557-101DA49FBCEE}"/>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898" t="8949" r="74031" b="28083"/>
          <a:stretch/>
        </p:blipFill>
        <p:spPr bwMode="auto">
          <a:xfrm>
            <a:off x="1752599" y="1899932"/>
            <a:ext cx="1676399" cy="4110983"/>
          </a:xfrm>
          <a:prstGeom prst="rect">
            <a:avLst/>
          </a:prstGeom>
          <a:ln>
            <a:noFill/>
          </a:ln>
          <a:extLst>
            <a:ext uri="{53640926-AAD7-44D8-BBD7-CCE9431645EC}">
              <a14:shadowObscured xmlns:a14="http://schemas.microsoft.com/office/drawing/2010/main"/>
            </a:ext>
          </a:extLst>
        </p:spPr>
      </p:pic>
      <p:sp>
        <p:nvSpPr>
          <p:cNvPr id="5" name="Callout: Line with Border and Accent Bar 4">
            <a:extLst>
              <a:ext uri="{FF2B5EF4-FFF2-40B4-BE49-F238E27FC236}">
                <a16:creationId xmlns="" xmlns:a16="http://schemas.microsoft.com/office/drawing/2014/main" id="{5967B144-205E-4894-B01F-4D1E5681D0CA}"/>
              </a:ext>
            </a:extLst>
          </p:cNvPr>
          <p:cNvSpPr/>
          <p:nvPr/>
        </p:nvSpPr>
        <p:spPr>
          <a:xfrm flipH="1">
            <a:off x="1524000" y="1752600"/>
            <a:ext cx="1698836" cy="4375147"/>
          </a:xfrm>
          <a:prstGeom prst="accentBorderCallout1">
            <a:avLst>
              <a:gd name="adj1" fmla="val 43539"/>
              <a:gd name="adj2" fmla="val -22019"/>
              <a:gd name="adj3" fmla="val 43999"/>
              <a:gd name="adj4" fmla="val -222645"/>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4CF9706C-5D72-4D9E-B0D0-603147F15C65}"/>
              </a:ext>
            </a:extLst>
          </p:cNvPr>
          <p:cNvSpPr txBox="1"/>
          <p:nvPr/>
        </p:nvSpPr>
        <p:spPr>
          <a:xfrm>
            <a:off x="5891358" y="1899932"/>
            <a:ext cx="1735535" cy="1600438"/>
          </a:xfrm>
          <a:prstGeom prst="rect">
            <a:avLst/>
          </a:prstGeom>
          <a:noFill/>
        </p:spPr>
        <p:txBody>
          <a:bodyPr wrap="square" rtlCol="0">
            <a:spAutoFit/>
          </a:bodyPr>
          <a:lstStyle/>
          <a:p>
            <a:pPr marL="91440" indent="-91440" algn="ctr">
              <a:buFont typeface="Arial" panose="020B0604020202020204" pitchFamily="34" charset="0"/>
              <a:buChar char="•"/>
            </a:pPr>
            <a:r>
              <a:rPr lang="en-US" sz="1400" b="1" dirty="0">
                <a:latin typeface="Arial" panose="020B0604020202020204" pitchFamily="34" charset="0"/>
                <a:cs typeface="Arial" panose="020B0604020202020204" pitchFamily="34" charset="0"/>
              </a:rPr>
              <a:t>Accredit testing facilities/ certification programs</a:t>
            </a:r>
          </a:p>
          <a:p>
            <a:pPr marL="91440" indent="-91440" algn="ctr">
              <a:buFont typeface="Arial" panose="020B0604020202020204" pitchFamily="34" charset="0"/>
              <a:buChar char="•"/>
            </a:pPr>
            <a:r>
              <a:rPr lang="en-US" sz="1400" b="1" dirty="0">
                <a:latin typeface="Arial" panose="020B0604020202020204" pitchFamily="34" charset="0"/>
                <a:cs typeface="Arial" panose="020B0604020202020204" pitchFamily="34" charset="0"/>
              </a:rPr>
              <a:t>Certify transplant facilities</a:t>
            </a:r>
          </a:p>
        </p:txBody>
      </p:sp>
      <p:sp>
        <p:nvSpPr>
          <p:cNvPr id="10" name="Flowchart: Alternate Process 9">
            <a:extLst>
              <a:ext uri="{FF2B5EF4-FFF2-40B4-BE49-F238E27FC236}">
                <a16:creationId xmlns="" xmlns:a16="http://schemas.microsoft.com/office/drawing/2014/main" id="{075ADAC9-364C-4CAD-8644-3062D3B216BD}"/>
              </a:ext>
            </a:extLst>
          </p:cNvPr>
          <p:cNvSpPr/>
          <p:nvPr/>
        </p:nvSpPr>
        <p:spPr>
          <a:xfrm>
            <a:off x="5795315" y="3644724"/>
            <a:ext cx="2005133" cy="1089660"/>
          </a:xfrm>
          <a:prstGeom prst="flowChartAlternateProcess">
            <a:avLst/>
          </a:prstGeom>
          <a:solidFill>
            <a:schemeClr val="accent5">
              <a:lumMod val="40000"/>
              <a:lumOff val="6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907E831-3719-4D0B-B0D6-40830538F8BF}"/>
              </a:ext>
            </a:extLst>
          </p:cNvPr>
          <p:cNvSpPr/>
          <p:nvPr/>
        </p:nvSpPr>
        <p:spPr>
          <a:xfrm>
            <a:off x="6142599" y="3821563"/>
            <a:ext cx="1273025" cy="954107"/>
          </a:xfrm>
          <a:prstGeom prst="rect">
            <a:avLst/>
          </a:prstGeom>
          <a:ln w="38100">
            <a:noFill/>
          </a:ln>
        </p:spPr>
        <p:txBody>
          <a:bodyPr wrap="square">
            <a:spAutoFit/>
          </a:bodyPr>
          <a:lstStyle/>
          <a:p>
            <a:pPr algn="ctr"/>
            <a:r>
              <a:rPr lang="en-US" sz="1400" b="1" dirty="0">
                <a:latin typeface="Arial" panose="020B0604020202020204" pitchFamily="34" charset="0"/>
                <a:cs typeface="Arial" panose="020B0604020202020204" pitchFamily="34" charset="0"/>
              </a:rPr>
              <a:t>Pre-planting: Plant &amp; Seed Inputs</a:t>
            </a:r>
          </a:p>
        </p:txBody>
      </p:sp>
      <p:sp>
        <p:nvSpPr>
          <p:cNvPr id="12" name="Rectangle: Rounded Corners 11">
            <a:extLst>
              <a:ext uri="{FF2B5EF4-FFF2-40B4-BE49-F238E27FC236}">
                <a16:creationId xmlns="" xmlns:a16="http://schemas.microsoft.com/office/drawing/2014/main" id="{BD401560-B899-4F52-BD85-AA52E9F9CE27}"/>
              </a:ext>
            </a:extLst>
          </p:cNvPr>
          <p:cNvSpPr/>
          <p:nvPr/>
        </p:nvSpPr>
        <p:spPr>
          <a:xfrm>
            <a:off x="5757775" y="4942977"/>
            <a:ext cx="2042673" cy="1721483"/>
          </a:xfrm>
          <a:prstGeom prst="roundRect">
            <a:avLst/>
          </a:pr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0" indent="-91440" algn="ctr">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Use tested/ certified seed</a:t>
            </a:r>
          </a:p>
          <a:p>
            <a:pPr marL="91440" lvl="0" indent="-91440" algn="ctr">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Transplant sanitation</a:t>
            </a:r>
          </a:p>
          <a:p>
            <a:pPr marL="91440" lvl="0" indent="-91440" algn="ctr">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Use resistant or less susceptible cultivars</a:t>
            </a:r>
          </a:p>
          <a:p>
            <a:pPr marL="91440" lvl="0" indent="-91440" algn="ctr">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Seed treatments</a:t>
            </a:r>
          </a:p>
          <a:p>
            <a:pPr marL="91440" lvl="0" indent="-91440" algn="ctr">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Documentation</a:t>
            </a:r>
          </a:p>
        </p:txBody>
      </p:sp>
      <p:cxnSp>
        <p:nvCxnSpPr>
          <p:cNvPr id="14" name="Straight Connector 13">
            <a:extLst>
              <a:ext uri="{FF2B5EF4-FFF2-40B4-BE49-F238E27FC236}">
                <a16:creationId xmlns="" xmlns:a16="http://schemas.microsoft.com/office/drawing/2014/main" id="{2CFD2EB4-B4B2-4B90-AC20-42D13280AC79}"/>
              </a:ext>
            </a:extLst>
          </p:cNvPr>
          <p:cNvCxnSpPr/>
          <p:nvPr/>
        </p:nvCxnSpPr>
        <p:spPr>
          <a:xfrm flipV="1">
            <a:off x="3428999" y="2544049"/>
            <a:ext cx="1872276" cy="137721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2269A49-8EF5-4999-AA0F-837D80FC9C9F}"/>
              </a:ext>
            </a:extLst>
          </p:cNvPr>
          <p:cNvCxnSpPr/>
          <p:nvPr/>
        </p:nvCxnSpPr>
        <p:spPr>
          <a:xfrm>
            <a:off x="3428999" y="3952837"/>
            <a:ext cx="1943801" cy="1615627"/>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73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61" y="457200"/>
            <a:ext cx="4018413" cy="1219200"/>
          </a:xfrm>
        </p:spPr>
        <p:txBody>
          <a:bodyPr>
            <a:normAutofit/>
          </a:bodyPr>
          <a:lstStyle/>
          <a:p>
            <a:r>
              <a:rPr lang="en-US" b="1" dirty="0"/>
              <a:t>Sources</a:t>
            </a:r>
          </a:p>
        </p:txBody>
      </p:sp>
      <p:sp>
        <p:nvSpPr>
          <p:cNvPr id="3" name="TextBox 2"/>
          <p:cNvSpPr txBox="1"/>
          <p:nvPr/>
        </p:nvSpPr>
        <p:spPr>
          <a:xfrm>
            <a:off x="381000" y="1371600"/>
            <a:ext cx="8420100"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Review of existing QMS and industry BMPs </a:t>
            </a:r>
          </a:p>
          <a:p>
            <a:pPr marL="285750" indent="-285750">
              <a:buFont typeface="Arial" panose="020B0604020202020204" pitchFamily="34" charset="0"/>
              <a:buChar char="•"/>
            </a:pPr>
            <a:r>
              <a:rPr lang="en-US" sz="3200" dirty="0"/>
              <a:t>Guidance from international standards </a:t>
            </a:r>
          </a:p>
          <a:p>
            <a:pPr marL="742950" lvl="1" indent="-285750">
              <a:buFont typeface="Arial" panose="020B0604020202020204" pitchFamily="34" charset="0"/>
              <a:buChar char="•"/>
            </a:pPr>
            <a:r>
              <a:rPr lang="en-US" sz="3200" dirty="0"/>
              <a:t>ISPM 11: </a:t>
            </a:r>
            <a:r>
              <a:rPr lang="en-US" sz="3200" i="1" dirty="0"/>
              <a:t>Pest risk analysis</a:t>
            </a:r>
          </a:p>
          <a:p>
            <a:pPr marL="742950" lvl="1" indent="-285750">
              <a:buFont typeface="Arial" panose="020B0604020202020204" pitchFamily="34" charset="0"/>
              <a:buChar char="•"/>
            </a:pPr>
            <a:r>
              <a:rPr lang="en-US" sz="3200" dirty="0"/>
              <a:t>ISPM</a:t>
            </a:r>
            <a:r>
              <a:rPr lang="en-US" sz="3200" i="1" dirty="0"/>
              <a:t> </a:t>
            </a:r>
            <a:r>
              <a:rPr lang="en-US" sz="3200" dirty="0"/>
              <a:t>14: </a:t>
            </a:r>
            <a:r>
              <a:rPr lang="en-US" sz="3200" i="1" dirty="0"/>
              <a:t>Systems approaches</a:t>
            </a:r>
          </a:p>
          <a:p>
            <a:pPr marL="742950" lvl="1" indent="-285750">
              <a:buFont typeface="Arial" panose="020B0604020202020204" pitchFamily="34" charset="0"/>
              <a:buChar char="•"/>
            </a:pPr>
            <a:r>
              <a:rPr lang="en-US" sz="3200" dirty="0"/>
              <a:t>ISPM</a:t>
            </a:r>
            <a:r>
              <a:rPr lang="en-US" sz="3200" i="1" dirty="0"/>
              <a:t> </a:t>
            </a:r>
            <a:r>
              <a:rPr lang="en-US" sz="3200" dirty="0"/>
              <a:t>36: </a:t>
            </a:r>
            <a:r>
              <a:rPr lang="en-US" sz="3200" i="1" dirty="0"/>
              <a:t>Integrated measures for plants for planting</a:t>
            </a:r>
          </a:p>
          <a:p>
            <a:pPr marL="742950" lvl="1" indent="-285750">
              <a:buFont typeface="Arial" panose="020B0604020202020204" pitchFamily="34" charset="0"/>
              <a:buChar char="•"/>
            </a:pPr>
            <a:r>
              <a:rPr lang="en-US" sz="3200" dirty="0"/>
              <a:t>ISPM 38: </a:t>
            </a:r>
            <a:r>
              <a:rPr lang="en-US" sz="3200" i="1" dirty="0"/>
              <a:t>International movement of seed</a:t>
            </a:r>
          </a:p>
          <a:p>
            <a:pPr marL="742950" lvl="1" indent="-285750">
              <a:buFont typeface="Arial" panose="020B0604020202020204" pitchFamily="34" charset="0"/>
              <a:buChar char="•"/>
            </a:pPr>
            <a:r>
              <a:rPr lang="en-US" sz="3200" dirty="0"/>
              <a:t>RSPM 40: </a:t>
            </a:r>
            <a:r>
              <a:rPr lang="en-US" sz="3200" i="1" dirty="0"/>
              <a:t>Risk management</a:t>
            </a:r>
            <a:endParaRPr lang="en-US" sz="3200" dirty="0"/>
          </a:p>
        </p:txBody>
      </p:sp>
    </p:spTree>
    <p:extLst>
      <p:ext uri="{BB962C8B-B14F-4D97-AF65-F5344CB8AC3E}">
        <p14:creationId xmlns:p14="http://schemas.microsoft.com/office/powerpoint/2010/main" val="837001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1846" y="-60960"/>
            <a:ext cx="4748348" cy="539931"/>
          </a:xfrm>
        </p:spPr>
        <p:txBody>
          <a:bodyPr>
            <a:noAutofit/>
          </a:bodyPr>
          <a:lstStyle/>
          <a:p>
            <a:r>
              <a:rPr lang="en-US" sz="2400" b="1" dirty="0" smtClean="0"/>
              <a:t>Overall Seed Production Model</a:t>
            </a:r>
            <a:endParaRPr lang="en-US" sz="2400" b="1" dirty="0"/>
          </a:p>
        </p:txBody>
      </p:sp>
      <p:sp>
        <p:nvSpPr>
          <p:cNvPr id="2" name="Rectangle 1"/>
          <p:cNvSpPr/>
          <p:nvPr/>
        </p:nvSpPr>
        <p:spPr>
          <a:xfrm>
            <a:off x="457200" y="685800"/>
            <a:ext cx="762000" cy="51816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Field Production Variables - A</a:t>
            </a:r>
            <a:endParaRPr lang="en-US" b="1" dirty="0"/>
          </a:p>
        </p:txBody>
      </p:sp>
      <p:sp>
        <p:nvSpPr>
          <p:cNvPr id="4" name="Rectangle 3"/>
          <p:cNvSpPr/>
          <p:nvPr/>
        </p:nvSpPr>
        <p:spPr>
          <a:xfrm>
            <a:off x="1552575" y="609600"/>
            <a:ext cx="6553200" cy="381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Lab Testing Variables - A</a:t>
            </a:r>
            <a:endParaRPr lang="en-US" b="1" dirty="0"/>
          </a:p>
        </p:txBody>
      </p:sp>
      <p:sp>
        <p:nvSpPr>
          <p:cNvPr id="5" name="Rectangle 4"/>
          <p:cNvSpPr/>
          <p:nvPr/>
        </p:nvSpPr>
        <p:spPr>
          <a:xfrm>
            <a:off x="2590800" y="2495551"/>
            <a:ext cx="1447800" cy="8620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Plant Operations Outcome</a:t>
            </a:r>
            <a:endParaRPr lang="en-US" b="1" dirty="0"/>
          </a:p>
        </p:txBody>
      </p:sp>
      <p:sp>
        <p:nvSpPr>
          <p:cNvPr id="10" name="Rectangle 9"/>
          <p:cNvSpPr/>
          <p:nvPr/>
        </p:nvSpPr>
        <p:spPr>
          <a:xfrm>
            <a:off x="3800475" y="4572000"/>
            <a:ext cx="4572000" cy="685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Plant Operations Variables - B</a:t>
            </a:r>
            <a:endParaRPr lang="en-US" b="1" dirty="0"/>
          </a:p>
        </p:txBody>
      </p:sp>
      <p:sp>
        <p:nvSpPr>
          <p:cNvPr id="11" name="Rectangle 10"/>
          <p:cNvSpPr/>
          <p:nvPr/>
        </p:nvSpPr>
        <p:spPr>
          <a:xfrm>
            <a:off x="1600202" y="1133475"/>
            <a:ext cx="2971798" cy="3619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Seed Health Test</a:t>
            </a:r>
            <a:endParaRPr lang="en-US" b="1" dirty="0"/>
          </a:p>
        </p:txBody>
      </p:sp>
      <p:sp>
        <p:nvSpPr>
          <p:cNvPr id="12" name="Rectangle 11"/>
          <p:cNvSpPr/>
          <p:nvPr/>
        </p:nvSpPr>
        <p:spPr>
          <a:xfrm>
            <a:off x="3114675" y="1638301"/>
            <a:ext cx="5257800" cy="3619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Lab Testing Variables - B</a:t>
            </a:r>
            <a:endParaRPr lang="en-US" b="1" dirty="0"/>
          </a:p>
        </p:txBody>
      </p:sp>
      <p:sp>
        <p:nvSpPr>
          <p:cNvPr id="13" name="Rectangle 12"/>
          <p:cNvSpPr/>
          <p:nvPr/>
        </p:nvSpPr>
        <p:spPr>
          <a:xfrm>
            <a:off x="4191000" y="2152649"/>
            <a:ext cx="927734" cy="4762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ISHI Protocol</a:t>
            </a:r>
            <a:endParaRPr lang="en-US" sz="1200" b="1" dirty="0"/>
          </a:p>
        </p:txBody>
      </p:sp>
      <p:sp>
        <p:nvSpPr>
          <p:cNvPr id="14" name="Rectangle 13"/>
          <p:cNvSpPr/>
          <p:nvPr/>
        </p:nvSpPr>
        <p:spPr>
          <a:xfrm>
            <a:off x="1466850" y="1579247"/>
            <a:ext cx="762000" cy="322135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Seed Production Outcome</a:t>
            </a:r>
            <a:endParaRPr lang="en-US" b="1" dirty="0"/>
          </a:p>
        </p:txBody>
      </p:sp>
      <p:sp>
        <p:nvSpPr>
          <p:cNvPr id="6" name="Rectangle 5"/>
          <p:cNvSpPr/>
          <p:nvPr/>
        </p:nvSpPr>
        <p:spPr>
          <a:xfrm>
            <a:off x="6524625" y="3867151"/>
            <a:ext cx="2190750" cy="59054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Trade Operations Variables</a:t>
            </a:r>
            <a:endParaRPr lang="en-US" b="1" dirty="0"/>
          </a:p>
        </p:txBody>
      </p:sp>
      <p:sp>
        <p:nvSpPr>
          <p:cNvPr id="15" name="Rectangle 14"/>
          <p:cNvSpPr/>
          <p:nvPr/>
        </p:nvSpPr>
        <p:spPr>
          <a:xfrm>
            <a:off x="4724400" y="2743200"/>
            <a:ext cx="1533526" cy="685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Seed Health Test</a:t>
            </a:r>
            <a:endParaRPr lang="en-US" b="1" dirty="0"/>
          </a:p>
        </p:txBody>
      </p:sp>
      <p:sp>
        <p:nvSpPr>
          <p:cNvPr id="16" name="Rectangle 15"/>
          <p:cNvSpPr/>
          <p:nvPr/>
        </p:nvSpPr>
        <p:spPr>
          <a:xfrm>
            <a:off x="1466852" y="5715001"/>
            <a:ext cx="1514475" cy="952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Disease </a:t>
            </a:r>
            <a:r>
              <a:rPr lang="en-US" b="1" dirty="0" err="1" smtClean="0">
                <a:solidFill>
                  <a:schemeClr val="bg1"/>
                </a:solidFill>
              </a:rPr>
              <a:t>Endemnicity</a:t>
            </a:r>
            <a:endParaRPr lang="en-US" b="1" dirty="0" smtClean="0">
              <a:solidFill>
                <a:schemeClr val="bg1"/>
              </a:solidFill>
            </a:endParaRPr>
          </a:p>
          <a:p>
            <a:pPr algn="ctr"/>
            <a:r>
              <a:rPr lang="en-US" b="1" dirty="0" smtClean="0">
                <a:solidFill>
                  <a:schemeClr val="bg1"/>
                </a:solidFill>
              </a:rPr>
              <a:t>Variables </a:t>
            </a:r>
            <a:endParaRPr lang="en-US" b="1" dirty="0">
              <a:solidFill>
                <a:schemeClr val="bg1"/>
              </a:solidFill>
            </a:endParaRPr>
          </a:p>
        </p:txBody>
      </p:sp>
      <p:sp>
        <p:nvSpPr>
          <p:cNvPr id="21" name="Down Arrow 20"/>
          <p:cNvSpPr/>
          <p:nvPr/>
        </p:nvSpPr>
        <p:spPr>
          <a:xfrm rot="16200000">
            <a:off x="1376363" y="3228978"/>
            <a:ext cx="95256" cy="35242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0800000">
            <a:off x="1676402" y="1314451"/>
            <a:ext cx="75011" cy="2552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886326" y="1133475"/>
            <a:ext cx="2886074" cy="3619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Seed Test Accuracy</a:t>
            </a:r>
            <a:endParaRPr lang="en-US" b="1" dirty="0"/>
          </a:p>
        </p:txBody>
      </p:sp>
      <p:sp>
        <p:nvSpPr>
          <p:cNvPr id="26" name="Down Arrow 25"/>
          <p:cNvSpPr/>
          <p:nvPr/>
        </p:nvSpPr>
        <p:spPr>
          <a:xfrm rot="5400000">
            <a:off x="4585570" y="1107047"/>
            <a:ext cx="115735" cy="44767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181726" y="971551"/>
            <a:ext cx="762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6200000">
            <a:off x="2443161" y="2443160"/>
            <a:ext cx="95257" cy="50482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5562600" y="2514600"/>
            <a:ext cx="762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6200000">
            <a:off x="4404876" y="2943230"/>
            <a:ext cx="86599" cy="7619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0800000">
            <a:off x="1561506" y="4333884"/>
            <a:ext cx="75011" cy="581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549142" y="3321847"/>
            <a:ext cx="45719" cy="2488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412085" y="4914900"/>
            <a:ext cx="2157409"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Disease Endemic Location</a:t>
            </a:r>
            <a:endParaRPr lang="en-US" b="1" dirty="0">
              <a:solidFill>
                <a:schemeClr val="bg1"/>
              </a:solidFill>
            </a:endParaRPr>
          </a:p>
        </p:txBody>
      </p:sp>
      <p:sp>
        <p:nvSpPr>
          <p:cNvPr id="22" name="Down Arrow 21"/>
          <p:cNvSpPr/>
          <p:nvPr/>
        </p:nvSpPr>
        <p:spPr>
          <a:xfrm rot="10800000">
            <a:off x="1676401" y="5257800"/>
            <a:ext cx="150023" cy="457200"/>
          </a:xfrm>
          <a:prstGeom prst="down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839075" y="2152650"/>
            <a:ext cx="1219200" cy="3619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Control Parameters</a:t>
            </a:r>
            <a:endParaRPr lang="en-US" sz="1200" b="1" dirty="0"/>
          </a:p>
        </p:txBody>
      </p:sp>
      <p:sp>
        <p:nvSpPr>
          <p:cNvPr id="36" name="Rectangle 35"/>
          <p:cNvSpPr/>
          <p:nvPr/>
        </p:nvSpPr>
        <p:spPr>
          <a:xfrm>
            <a:off x="5541168" y="2118076"/>
            <a:ext cx="2209800" cy="5048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Seed Test Accuracy</a:t>
            </a:r>
            <a:endParaRPr lang="en-US" sz="1400" b="1" dirty="0"/>
          </a:p>
        </p:txBody>
      </p:sp>
      <p:sp>
        <p:nvSpPr>
          <p:cNvPr id="28" name="Down Arrow 27"/>
          <p:cNvSpPr/>
          <p:nvPr/>
        </p:nvSpPr>
        <p:spPr>
          <a:xfrm>
            <a:off x="7162800" y="2009775"/>
            <a:ext cx="762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rot="5400000">
            <a:off x="7684115" y="2217483"/>
            <a:ext cx="76557" cy="23336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rot="16200000">
            <a:off x="5313329" y="2158081"/>
            <a:ext cx="73731" cy="4248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43218" y="3550451"/>
            <a:ext cx="1447800" cy="8620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Plant Operations Variables -A</a:t>
            </a:r>
            <a:endParaRPr lang="en-US" b="1" dirty="0"/>
          </a:p>
        </p:txBody>
      </p:sp>
      <p:sp>
        <p:nvSpPr>
          <p:cNvPr id="41" name="Down Arrow 40"/>
          <p:cNvSpPr/>
          <p:nvPr/>
        </p:nvSpPr>
        <p:spPr>
          <a:xfrm rot="10800000">
            <a:off x="2661261" y="3238500"/>
            <a:ext cx="72412" cy="156210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702717" y="4750597"/>
            <a:ext cx="1085849" cy="50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693192" y="3817147"/>
            <a:ext cx="240503" cy="50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638925" y="2926556"/>
            <a:ext cx="1905000" cy="77247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Trade Conditions</a:t>
            </a:r>
            <a:endParaRPr lang="en-US" b="1" dirty="0"/>
          </a:p>
        </p:txBody>
      </p:sp>
      <p:sp>
        <p:nvSpPr>
          <p:cNvPr id="32" name="Down Arrow 31"/>
          <p:cNvSpPr/>
          <p:nvPr/>
        </p:nvSpPr>
        <p:spPr>
          <a:xfrm rot="16200000">
            <a:off x="5684518" y="2378156"/>
            <a:ext cx="114305" cy="238505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rot="10800000">
            <a:off x="8334969" y="3504007"/>
            <a:ext cx="75011" cy="35361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105151" y="5600700"/>
            <a:ext cx="2933699"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58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371600"/>
            <a:ext cx="8229600" cy="5105400"/>
          </a:xfrm>
        </p:spPr>
        <p:txBody>
          <a:bodyPr/>
          <a:lstStyle/>
          <a:p>
            <a:r>
              <a:rPr lang="en-US" dirty="0" smtClean="0"/>
              <a:t>Complete identifying mitigations and corresponding regulatory oversight activities</a:t>
            </a:r>
          </a:p>
          <a:p>
            <a:r>
              <a:rPr lang="en-US" dirty="0" smtClean="0"/>
              <a:t>Develop accreditation criteria for </a:t>
            </a:r>
            <a:r>
              <a:rPr lang="en-US" dirty="0" err="1" smtClean="0"/>
              <a:t>ReFreSH</a:t>
            </a:r>
            <a:endParaRPr lang="en-US" dirty="0" smtClean="0"/>
          </a:p>
          <a:p>
            <a:r>
              <a:rPr lang="en-US" dirty="0" smtClean="0"/>
              <a:t>Complete description of </a:t>
            </a:r>
            <a:r>
              <a:rPr lang="en-US" dirty="0" err="1" smtClean="0"/>
              <a:t>ReFReSH</a:t>
            </a:r>
            <a:r>
              <a:rPr lang="en-US" dirty="0" smtClean="0"/>
              <a:t> by September 30, 2018</a:t>
            </a:r>
          </a:p>
          <a:p>
            <a:r>
              <a:rPr lang="en-US" dirty="0" smtClean="0"/>
              <a:t>April 12-13: meeting with 6 countries (Chatham House rules) in Rome, Italy to discuss/promote se of systems approach internationally (USA, AUS, FR, NL, RSA, Chile)</a:t>
            </a:r>
          </a:p>
          <a:p>
            <a:r>
              <a:rPr lang="en-US" dirty="0" smtClean="0"/>
              <a:t>Bring NSHAPP under umbrella of </a:t>
            </a:r>
            <a:r>
              <a:rPr lang="en-US" dirty="0" err="1" smtClean="0"/>
              <a:t>ReFreSH</a:t>
            </a:r>
            <a:endParaRPr lang="en-US" dirty="0" smtClean="0"/>
          </a:p>
          <a:p>
            <a:r>
              <a:rPr lang="en-US" dirty="0" smtClean="0"/>
              <a:t>Explore creation of pilot projects</a:t>
            </a:r>
          </a:p>
          <a:p>
            <a:r>
              <a:rPr lang="en-US" b="1" dirty="0" err="1" smtClean="0"/>
              <a:t>ReFreSH</a:t>
            </a:r>
            <a:r>
              <a:rPr lang="en-US" b="1" dirty="0" smtClean="0"/>
              <a:t> is still a work in progress!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61386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3148FE-4370-4EE0-B25C-726D30E40539}"/>
              </a:ext>
            </a:extLst>
          </p:cNvPr>
          <p:cNvSpPr>
            <a:spLocks noGrp="1"/>
          </p:cNvSpPr>
          <p:nvPr>
            <p:ph type="title"/>
          </p:nvPr>
        </p:nvSpPr>
        <p:spPr>
          <a:xfrm>
            <a:off x="628650" y="457201"/>
            <a:ext cx="7886700" cy="914399"/>
          </a:xfrm>
        </p:spPr>
        <p:txBody>
          <a:bodyPr>
            <a:normAutofit/>
          </a:bodyPr>
          <a:lstStyle/>
          <a:p>
            <a:r>
              <a:rPr lang="en-US" b="1" dirty="0"/>
              <a:t>What’s in  it for me?</a:t>
            </a:r>
          </a:p>
        </p:txBody>
      </p:sp>
      <p:sp>
        <p:nvSpPr>
          <p:cNvPr id="3" name="Content Placeholder 2">
            <a:extLst>
              <a:ext uri="{FF2B5EF4-FFF2-40B4-BE49-F238E27FC236}">
                <a16:creationId xmlns="" xmlns:a16="http://schemas.microsoft.com/office/drawing/2014/main" id="{D29DBE2A-2645-4E8C-864C-6E92F5353B62}"/>
              </a:ext>
            </a:extLst>
          </p:cNvPr>
          <p:cNvSpPr>
            <a:spLocks noGrp="1"/>
          </p:cNvSpPr>
          <p:nvPr>
            <p:ph idx="1"/>
          </p:nvPr>
        </p:nvSpPr>
        <p:spPr>
          <a:xfrm>
            <a:off x="381000" y="1219200"/>
            <a:ext cx="7086600" cy="5209686"/>
          </a:xfrm>
        </p:spPr>
        <p:txBody>
          <a:bodyPr>
            <a:normAutofit/>
          </a:bodyPr>
          <a:lstStyle/>
          <a:p>
            <a:r>
              <a:rPr lang="en-US" dirty="0"/>
              <a:t>To justify the </a:t>
            </a:r>
            <a:r>
              <a:rPr lang="en-US" dirty="0" err="1"/>
              <a:t>ReFreSH</a:t>
            </a:r>
            <a:r>
              <a:rPr lang="en-US" dirty="0"/>
              <a:t> effort there must be a demonstrated benefit to industry and </a:t>
            </a:r>
            <a:r>
              <a:rPr lang="en-US" dirty="0" smtClean="0"/>
              <a:t>regulators</a:t>
            </a:r>
            <a:endParaRPr lang="en-US" dirty="0"/>
          </a:p>
          <a:p>
            <a:r>
              <a:rPr lang="en-US" b="1" dirty="0"/>
              <a:t>For industry:</a:t>
            </a:r>
          </a:p>
          <a:p>
            <a:pPr lvl="1"/>
            <a:r>
              <a:rPr lang="en-US" sz="2400" dirty="0"/>
              <a:t>Faster release of product at import</a:t>
            </a:r>
          </a:p>
          <a:p>
            <a:pPr lvl="1"/>
            <a:r>
              <a:rPr lang="en-US" sz="2400" dirty="0"/>
              <a:t>Reduced operational cost </a:t>
            </a:r>
          </a:p>
          <a:p>
            <a:pPr lvl="1"/>
            <a:r>
              <a:rPr lang="en-US" sz="2400" dirty="0"/>
              <a:t>Harmonized import requirements</a:t>
            </a:r>
          </a:p>
          <a:p>
            <a:r>
              <a:rPr lang="en-US" b="1" dirty="0"/>
              <a:t>For regulators:</a:t>
            </a:r>
          </a:p>
          <a:p>
            <a:pPr lvl="1"/>
            <a:r>
              <a:rPr lang="en-US" sz="2400" dirty="0"/>
              <a:t>Greater phytosanitary security</a:t>
            </a:r>
          </a:p>
          <a:p>
            <a:pPr lvl="1"/>
            <a:r>
              <a:rPr lang="en-US" sz="2400" dirty="0"/>
              <a:t>Greater efficiency and transparency</a:t>
            </a:r>
          </a:p>
        </p:txBody>
      </p:sp>
      <p:pic>
        <p:nvPicPr>
          <p:cNvPr id="4" name="Picture 3">
            <a:extLst>
              <a:ext uri="{FF2B5EF4-FFF2-40B4-BE49-F238E27FC236}">
                <a16:creationId xmlns="" xmlns:a16="http://schemas.microsoft.com/office/drawing/2014/main" id="{66A34F11-AD95-47B8-8B58-AC9ECF168D77}"/>
              </a:ext>
            </a:extLst>
          </p:cNvPr>
          <p:cNvPicPr>
            <a:picLocks noChangeAspect="1"/>
          </p:cNvPicPr>
          <p:nvPr/>
        </p:nvPicPr>
        <p:blipFill>
          <a:blip r:embed="rId2"/>
          <a:stretch>
            <a:fillRect/>
          </a:stretch>
        </p:blipFill>
        <p:spPr>
          <a:xfrm>
            <a:off x="6714470" y="3962399"/>
            <a:ext cx="1849865" cy="2466487"/>
          </a:xfrm>
          <a:prstGeom prst="rect">
            <a:avLst/>
          </a:prstGeom>
        </p:spPr>
      </p:pic>
    </p:spTree>
    <p:extLst>
      <p:ext uri="{BB962C8B-B14F-4D97-AF65-F5344CB8AC3E}">
        <p14:creationId xmlns:p14="http://schemas.microsoft.com/office/powerpoint/2010/main" val="1054676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31552D-D6B8-4E95-AB30-83E6257ADFAF}"/>
              </a:ext>
            </a:extLst>
          </p:cNvPr>
          <p:cNvSpPr>
            <a:spLocks noGrp="1"/>
          </p:cNvSpPr>
          <p:nvPr>
            <p:ph type="title"/>
          </p:nvPr>
        </p:nvSpPr>
        <p:spPr/>
        <p:txBody>
          <a:bodyPr>
            <a:normAutofit/>
          </a:bodyPr>
          <a:lstStyle/>
          <a:p>
            <a:r>
              <a:rPr lang="en-US" b="1" dirty="0"/>
              <a:t>Regulating Seed Trade (U.S.)</a:t>
            </a:r>
          </a:p>
        </p:txBody>
      </p:sp>
      <p:sp>
        <p:nvSpPr>
          <p:cNvPr id="3" name="Content Placeholder 2">
            <a:extLst>
              <a:ext uri="{FF2B5EF4-FFF2-40B4-BE49-F238E27FC236}">
                <a16:creationId xmlns="" xmlns:a16="http://schemas.microsoft.com/office/drawing/2014/main" id="{35B4736B-6868-461D-B34B-B072BA3239BE}"/>
              </a:ext>
            </a:extLst>
          </p:cNvPr>
          <p:cNvSpPr>
            <a:spLocks noGrp="1"/>
          </p:cNvSpPr>
          <p:nvPr>
            <p:ph idx="1"/>
          </p:nvPr>
        </p:nvSpPr>
        <p:spPr>
          <a:xfrm>
            <a:off x="628651" y="1676400"/>
            <a:ext cx="7165928" cy="4981206"/>
          </a:xfrm>
        </p:spPr>
        <p:txBody>
          <a:bodyPr/>
          <a:lstStyle/>
          <a:p>
            <a:r>
              <a:rPr lang="en-US" dirty="0"/>
              <a:t>Traditionally seed regarded by regulators as a relatively low risk pathway so seed moved in trade  with minimal import requirements</a:t>
            </a:r>
          </a:p>
          <a:p>
            <a:r>
              <a:rPr lang="en-US" dirty="0"/>
              <a:t>Currently, most seed for planting imported into the United States requires only a phytosanitary certificate from the country of origin and port of entry inspection</a:t>
            </a:r>
          </a:p>
          <a:p>
            <a:r>
              <a:rPr lang="en-US" dirty="0"/>
              <a:t>Phytosanitary certification on consignment by consignment basis</a:t>
            </a:r>
          </a:p>
        </p:txBody>
      </p:sp>
    </p:spTree>
    <p:extLst>
      <p:ext uri="{BB962C8B-B14F-4D97-AF65-F5344CB8AC3E}">
        <p14:creationId xmlns:p14="http://schemas.microsoft.com/office/powerpoint/2010/main" val="2351600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itchFamily="34" charset="0"/>
                <a:cs typeface="Calibri" pitchFamily="34" charset="0"/>
              </a:rPr>
              <a:t>Questions &amp; Answers</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3107996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17A782-69AC-430C-BE4E-322DF205BB3F}"/>
              </a:ext>
            </a:extLst>
          </p:cNvPr>
          <p:cNvSpPr>
            <a:spLocks noGrp="1"/>
          </p:cNvSpPr>
          <p:nvPr>
            <p:ph type="title"/>
          </p:nvPr>
        </p:nvSpPr>
        <p:spPr/>
        <p:txBody>
          <a:bodyPr>
            <a:normAutofit/>
          </a:bodyPr>
          <a:lstStyle/>
          <a:p>
            <a:r>
              <a:rPr lang="en-US" b="1" dirty="0" smtClean="0"/>
              <a:t>Why The Recent  Concern About Seeds?</a:t>
            </a:r>
            <a:endParaRPr lang="en-US" b="1" dirty="0"/>
          </a:p>
        </p:txBody>
      </p:sp>
      <p:sp>
        <p:nvSpPr>
          <p:cNvPr id="3" name="Content Placeholder 2">
            <a:extLst>
              <a:ext uri="{FF2B5EF4-FFF2-40B4-BE49-F238E27FC236}">
                <a16:creationId xmlns="" xmlns:a16="http://schemas.microsoft.com/office/drawing/2014/main" id="{8BAA4C4D-8A60-44C1-85F9-CB2B6A0F7DC7}"/>
              </a:ext>
            </a:extLst>
          </p:cNvPr>
          <p:cNvSpPr>
            <a:spLocks noGrp="1"/>
          </p:cNvSpPr>
          <p:nvPr>
            <p:ph idx="1"/>
          </p:nvPr>
        </p:nvSpPr>
        <p:spPr>
          <a:xfrm>
            <a:off x="1094013" y="1752600"/>
            <a:ext cx="6754587" cy="4789058"/>
          </a:xfrm>
        </p:spPr>
        <p:txBody>
          <a:bodyPr>
            <a:normAutofit/>
          </a:bodyPr>
          <a:lstStyle/>
          <a:p>
            <a:r>
              <a:rPr lang="en-US" sz="3600" dirty="0"/>
              <a:t>2013:  Detection of CGMMV in California</a:t>
            </a:r>
          </a:p>
          <a:p>
            <a:r>
              <a:rPr lang="en-US" sz="3600" dirty="0"/>
              <a:t>2014:  National Seed Health Summit</a:t>
            </a:r>
          </a:p>
          <a:p>
            <a:pPr marL="0" indent="0">
              <a:buNone/>
            </a:pPr>
            <a:endParaRPr lang="en-US" sz="3600" dirty="0"/>
          </a:p>
        </p:txBody>
      </p:sp>
      <p:sp>
        <p:nvSpPr>
          <p:cNvPr id="6" name="TextBox 5">
            <a:extLst>
              <a:ext uri="{FF2B5EF4-FFF2-40B4-BE49-F238E27FC236}">
                <a16:creationId xmlns="" xmlns:a16="http://schemas.microsoft.com/office/drawing/2014/main" id="{5AF09A14-6A92-41A8-87AC-B397DA91F398}"/>
              </a:ext>
            </a:extLst>
          </p:cNvPr>
          <p:cNvSpPr txBox="1"/>
          <p:nvPr/>
        </p:nvSpPr>
        <p:spPr>
          <a:xfrm>
            <a:off x="7527982" y="6233882"/>
            <a:ext cx="996043" cy="523220"/>
          </a:xfrm>
          <a:prstGeom prst="rect">
            <a:avLst/>
          </a:prstGeom>
          <a:noFill/>
        </p:spPr>
        <p:txBody>
          <a:bodyPr wrap="square" rtlCol="0">
            <a:spAutoFit/>
          </a:bodyPr>
          <a:lstStyle/>
          <a:p>
            <a:r>
              <a:rPr lang="en-US" sz="1400" dirty="0"/>
              <a:t>Source: CDFA</a:t>
            </a:r>
          </a:p>
        </p:txBody>
      </p:sp>
    </p:spTree>
    <p:extLst>
      <p:ext uri="{BB962C8B-B14F-4D97-AF65-F5344CB8AC3E}">
        <p14:creationId xmlns:p14="http://schemas.microsoft.com/office/powerpoint/2010/main" val="1890502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0"/>
            <a:ext cx="7886700" cy="838200"/>
          </a:xfrm>
        </p:spPr>
        <p:txBody>
          <a:bodyPr>
            <a:noAutofit/>
          </a:bodyPr>
          <a:lstStyle/>
          <a:p>
            <a:r>
              <a:rPr lang="en-US" sz="3600" b="1" dirty="0"/>
              <a:t>Challenges of Regulating Seed Trade</a:t>
            </a:r>
          </a:p>
        </p:txBody>
      </p:sp>
      <p:sp>
        <p:nvSpPr>
          <p:cNvPr id="3" name="Content Placeholder 2"/>
          <p:cNvSpPr>
            <a:spLocks noGrp="1"/>
          </p:cNvSpPr>
          <p:nvPr>
            <p:ph idx="1"/>
          </p:nvPr>
        </p:nvSpPr>
        <p:spPr>
          <a:xfrm>
            <a:off x="685800" y="1219200"/>
            <a:ext cx="6400800" cy="4905006"/>
          </a:xfrm>
        </p:spPr>
        <p:txBody>
          <a:bodyPr>
            <a:normAutofit/>
          </a:bodyPr>
          <a:lstStyle/>
          <a:p>
            <a:r>
              <a:rPr lang="en-US" sz="3200" dirty="0"/>
              <a:t>Increasingly global nature of seed industry</a:t>
            </a:r>
          </a:p>
          <a:p>
            <a:r>
              <a:rPr lang="en-US" sz="3200" dirty="0"/>
              <a:t>Trend to increasing demand for documents and declarations that specific pests are absent in imported seed</a:t>
            </a:r>
          </a:p>
          <a:p>
            <a:r>
              <a:rPr lang="en-US" sz="3200" dirty="0"/>
              <a:t>Providing those certifications on a consignment basis straining NPPO resources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731" r="9119"/>
          <a:stretch/>
        </p:blipFill>
        <p:spPr>
          <a:xfrm>
            <a:off x="7315200" y="4386126"/>
            <a:ext cx="1355368" cy="1370919"/>
          </a:xfrm>
          <a:prstGeom prst="rect">
            <a:avLst/>
          </a:prstGeom>
        </p:spPr>
      </p:pic>
      <p:sp>
        <p:nvSpPr>
          <p:cNvPr id="5" name="TextBox 4"/>
          <p:cNvSpPr txBox="1"/>
          <p:nvPr/>
        </p:nvSpPr>
        <p:spPr>
          <a:xfrm>
            <a:off x="7224526" y="5722410"/>
            <a:ext cx="2348976" cy="276999"/>
          </a:xfrm>
          <a:prstGeom prst="rect">
            <a:avLst/>
          </a:prstGeom>
          <a:noFill/>
        </p:spPr>
        <p:txBody>
          <a:bodyPr wrap="none" rtlCol="0">
            <a:spAutoFit/>
          </a:bodyPr>
          <a:lstStyle/>
          <a:p>
            <a:r>
              <a:rPr lang="en-US" sz="1200" dirty="0"/>
              <a:t>Source: Good Fruits &amp; Vegetables</a:t>
            </a:r>
          </a:p>
        </p:txBody>
      </p:sp>
    </p:spTree>
    <p:extLst>
      <p:ext uri="{BB962C8B-B14F-4D97-AF65-F5344CB8AC3E}">
        <p14:creationId xmlns:p14="http://schemas.microsoft.com/office/powerpoint/2010/main" val="3146565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4DBD8-5035-4390-BDBE-E0E9EC4CE9CA}"/>
              </a:ext>
            </a:extLst>
          </p:cNvPr>
          <p:cNvSpPr>
            <a:spLocks noGrp="1"/>
          </p:cNvSpPr>
          <p:nvPr>
            <p:ph type="title"/>
          </p:nvPr>
        </p:nvSpPr>
        <p:spPr/>
        <p:txBody>
          <a:bodyPr>
            <a:normAutofit/>
          </a:bodyPr>
          <a:lstStyle/>
          <a:p>
            <a:r>
              <a:rPr lang="en-US" b="1" dirty="0"/>
              <a:t>NSHAPP</a:t>
            </a:r>
          </a:p>
        </p:txBody>
      </p:sp>
      <p:sp>
        <p:nvSpPr>
          <p:cNvPr id="3" name="Content Placeholder 2">
            <a:extLst>
              <a:ext uri="{FF2B5EF4-FFF2-40B4-BE49-F238E27FC236}">
                <a16:creationId xmlns="" xmlns:a16="http://schemas.microsoft.com/office/drawing/2014/main" id="{3F5A4F68-5757-4746-8908-3A2D6E531353}"/>
              </a:ext>
            </a:extLst>
          </p:cNvPr>
          <p:cNvSpPr>
            <a:spLocks noGrp="1"/>
          </p:cNvSpPr>
          <p:nvPr>
            <p:ph idx="1"/>
          </p:nvPr>
        </p:nvSpPr>
        <p:spPr/>
        <p:txBody>
          <a:bodyPr/>
          <a:lstStyle/>
          <a:p>
            <a:r>
              <a:rPr lang="en-US" b="1" dirty="0"/>
              <a:t>National Seed Health Accreditation Pilot Program</a:t>
            </a:r>
          </a:p>
          <a:p>
            <a:r>
              <a:rPr lang="en-US" dirty="0"/>
              <a:t>Implemented 2015</a:t>
            </a:r>
          </a:p>
          <a:p>
            <a:r>
              <a:rPr lang="en-US" dirty="0"/>
              <a:t>Program administered through Iowa State University</a:t>
            </a:r>
          </a:p>
          <a:p>
            <a:r>
              <a:rPr lang="en-US" dirty="0"/>
              <a:t>Voluntary program</a:t>
            </a:r>
          </a:p>
          <a:p>
            <a:r>
              <a:rPr lang="en-US" dirty="0"/>
              <a:t>Participating seed companies voluntarily test imported seed lots</a:t>
            </a:r>
          </a:p>
          <a:p>
            <a:r>
              <a:rPr lang="en-US" dirty="0"/>
              <a:t>Focus on testing cucumbers, melons and watermelon for CGMMV</a:t>
            </a:r>
          </a:p>
          <a:p>
            <a:r>
              <a:rPr lang="en-US" dirty="0"/>
              <a:t>10K lots tested; 22 positive lots detected</a:t>
            </a:r>
          </a:p>
        </p:txBody>
      </p:sp>
    </p:spTree>
    <p:extLst>
      <p:ext uri="{BB962C8B-B14F-4D97-AF65-F5344CB8AC3E}">
        <p14:creationId xmlns:p14="http://schemas.microsoft.com/office/powerpoint/2010/main" val="1793919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A New Approach- </a:t>
            </a:r>
            <a:r>
              <a:rPr lang="en-US" sz="3200" b="1" dirty="0">
                <a:solidFill>
                  <a:prstClr val="black"/>
                </a:solidFill>
                <a:effectLst>
                  <a:glow rad="101600">
                    <a:srgbClr val="E7E6E6">
                      <a:lumMod val="75000"/>
                      <a:alpha val="60000"/>
                    </a:srgbClr>
                  </a:glow>
                </a:effectLst>
                <a:ea typeface="+mn-ea"/>
                <a:cs typeface="+mn-cs"/>
              </a:rPr>
              <a:t>Re</a:t>
            </a:r>
            <a:r>
              <a:rPr lang="en-US" sz="3200" b="1" dirty="0">
                <a:solidFill>
                  <a:prstClr val="black"/>
                </a:solidFill>
                <a:ea typeface="+mn-ea"/>
                <a:cs typeface="+mn-cs"/>
              </a:rPr>
              <a:t>gulatory </a:t>
            </a:r>
            <a:r>
              <a:rPr lang="en-US" sz="3200" b="1" dirty="0">
                <a:solidFill>
                  <a:prstClr val="black"/>
                </a:solidFill>
                <a:effectLst>
                  <a:glow rad="101600">
                    <a:srgbClr val="E7E6E6">
                      <a:lumMod val="75000"/>
                      <a:alpha val="60000"/>
                    </a:srgbClr>
                  </a:glow>
                </a:effectLst>
                <a:ea typeface="+mn-ea"/>
                <a:cs typeface="+mn-cs"/>
              </a:rPr>
              <a:t>Fr</a:t>
            </a:r>
            <a:r>
              <a:rPr lang="en-US" sz="3200" b="1" dirty="0">
                <a:solidFill>
                  <a:prstClr val="black"/>
                </a:solidFill>
                <a:ea typeface="+mn-ea"/>
                <a:cs typeface="+mn-cs"/>
              </a:rPr>
              <a:t>am</a:t>
            </a:r>
            <a:r>
              <a:rPr lang="en-US" sz="3200" b="1" dirty="0">
                <a:solidFill>
                  <a:prstClr val="black"/>
                </a:solidFill>
                <a:effectLst>
                  <a:glow rad="101600">
                    <a:srgbClr val="E7E6E6">
                      <a:lumMod val="75000"/>
                      <a:alpha val="60000"/>
                    </a:srgbClr>
                  </a:glow>
                </a:effectLst>
                <a:ea typeface="+mn-ea"/>
                <a:cs typeface="+mn-cs"/>
              </a:rPr>
              <a:t>e</a:t>
            </a:r>
            <a:r>
              <a:rPr lang="en-US" sz="3200" b="1" dirty="0">
                <a:solidFill>
                  <a:prstClr val="black"/>
                </a:solidFill>
                <a:ea typeface="+mn-ea"/>
                <a:cs typeface="+mn-cs"/>
              </a:rPr>
              <a:t>work for </a:t>
            </a:r>
            <a:r>
              <a:rPr lang="en-US" sz="3200" b="1" dirty="0">
                <a:solidFill>
                  <a:prstClr val="black"/>
                </a:solidFill>
                <a:effectLst>
                  <a:glow rad="101600">
                    <a:srgbClr val="E7E6E6">
                      <a:lumMod val="75000"/>
                      <a:alpha val="60000"/>
                    </a:srgbClr>
                  </a:glow>
                </a:effectLst>
                <a:ea typeface="+mn-ea"/>
                <a:cs typeface="+mn-cs"/>
              </a:rPr>
              <a:t>S</a:t>
            </a:r>
            <a:r>
              <a:rPr lang="en-US" sz="3200" b="1" dirty="0">
                <a:solidFill>
                  <a:prstClr val="black"/>
                </a:solidFill>
                <a:ea typeface="+mn-ea"/>
                <a:cs typeface="+mn-cs"/>
              </a:rPr>
              <a:t>eed </a:t>
            </a:r>
            <a:r>
              <a:rPr lang="en-US" sz="3200" b="1" dirty="0">
                <a:solidFill>
                  <a:prstClr val="black"/>
                </a:solidFill>
                <a:effectLst>
                  <a:glow rad="101600">
                    <a:srgbClr val="E7E6E6">
                      <a:lumMod val="75000"/>
                      <a:alpha val="60000"/>
                    </a:srgbClr>
                  </a:glow>
                </a:effectLst>
                <a:ea typeface="+mn-ea"/>
                <a:cs typeface="+mn-cs"/>
              </a:rPr>
              <a:t>H</a:t>
            </a:r>
            <a:r>
              <a:rPr lang="en-US" sz="3200" b="1" dirty="0">
                <a:solidFill>
                  <a:prstClr val="black"/>
                </a:solidFill>
                <a:ea typeface="+mn-ea"/>
                <a:cs typeface="+mn-cs"/>
              </a:rPr>
              <a:t>ealth (</a:t>
            </a:r>
            <a:r>
              <a:rPr lang="en-US" sz="3200" b="1" dirty="0" err="1">
                <a:solidFill>
                  <a:prstClr val="black"/>
                </a:solidFill>
                <a:ea typeface="+mn-ea"/>
                <a:cs typeface="+mn-cs"/>
              </a:rPr>
              <a:t>ReFreSH</a:t>
            </a:r>
            <a:r>
              <a:rPr lang="en-US" sz="3200" b="1" dirty="0">
                <a:solidFill>
                  <a:prstClr val="black"/>
                </a:solidFill>
                <a:ea typeface="+mn-ea"/>
                <a:cs typeface="+mn-cs"/>
              </a:rPr>
              <a:t>)</a:t>
            </a:r>
            <a:endParaRPr lang="en-US" sz="3600" b="1" dirty="0"/>
          </a:p>
        </p:txBody>
      </p:sp>
      <p:sp>
        <p:nvSpPr>
          <p:cNvPr id="3" name="Content Placeholder 2"/>
          <p:cNvSpPr>
            <a:spLocks noGrp="1"/>
          </p:cNvSpPr>
          <p:nvPr>
            <p:ph idx="1"/>
          </p:nvPr>
        </p:nvSpPr>
        <p:spPr>
          <a:xfrm>
            <a:off x="628651" y="1828800"/>
            <a:ext cx="6305549" cy="4828806"/>
          </a:xfrm>
        </p:spPr>
        <p:txBody>
          <a:bodyPr/>
          <a:lstStyle/>
          <a:p>
            <a:r>
              <a:rPr lang="en-US" dirty="0"/>
              <a:t>Risk-, science-based systems approach</a:t>
            </a:r>
          </a:p>
          <a:p>
            <a:r>
              <a:rPr lang="en-US" dirty="0"/>
              <a:t>Aims to develop a more effective and efficient program for managing phytosanitary risk associated with international seed movements. </a:t>
            </a:r>
          </a:p>
          <a:p>
            <a:r>
              <a:rPr lang="en-US" b="1" dirty="0"/>
              <a:t>Leverage industry best practices</a:t>
            </a:r>
          </a:p>
          <a:p>
            <a:r>
              <a:rPr lang="en-US" dirty="0"/>
              <a:t>Promote global adoption of same system</a:t>
            </a:r>
          </a:p>
          <a:p>
            <a:endParaRPr lang="en-US" dirty="0"/>
          </a:p>
        </p:txBody>
      </p:sp>
      <p:sp>
        <p:nvSpPr>
          <p:cNvPr id="4" name="Rectangle 3"/>
          <p:cNvSpPr/>
          <p:nvPr/>
        </p:nvSpPr>
        <p:spPr>
          <a:xfrm>
            <a:off x="4479635" y="2967335"/>
            <a:ext cx="184731" cy="923330"/>
          </a:xfrm>
          <a:prstGeom prst="rect">
            <a:avLst/>
          </a:prstGeom>
          <a:noFill/>
        </p:spPr>
        <p:txBody>
          <a:bodyPr wrap="none" lIns="91440" tIns="45720" rIns="91440" bIns="45720">
            <a:spAutoFit/>
          </a:bodyPr>
          <a:lstStyle/>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963706"/>
            <a:ext cx="1671259" cy="3322561"/>
          </a:xfrm>
          <a:prstGeom prst="rect">
            <a:avLst/>
          </a:prstGeom>
        </p:spPr>
      </p:pic>
    </p:spTree>
    <p:extLst>
      <p:ext uri="{BB962C8B-B14F-4D97-AF65-F5344CB8AC3E}">
        <p14:creationId xmlns:p14="http://schemas.microsoft.com/office/powerpoint/2010/main" val="3252926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A New Approach- </a:t>
            </a:r>
            <a:r>
              <a:rPr lang="en-US" sz="3200" b="1" dirty="0">
                <a:solidFill>
                  <a:prstClr val="black"/>
                </a:solidFill>
                <a:effectLst>
                  <a:glow rad="101600">
                    <a:srgbClr val="E7E6E6">
                      <a:lumMod val="75000"/>
                      <a:alpha val="60000"/>
                    </a:srgbClr>
                  </a:glow>
                </a:effectLst>
                <a:ea typeface="+mn-ea"/>
                <a:cs typeface="+mn-cs"/>
              </a:rPr>
              <a:t>Re</a:t>
            </a:r>
            <a:r>
              <a:rPr lang="en-US" sz="3200" b="1" dirty="0">
                <a:solidFill>
                  <a:prstClr val="black"/>
                </a:solidFill>
                <a:ea typeface="+mn-ea"/>
                <a:cs typeface="+mn-cs"/>
              </a:rPr>
              <a:t>gulatory </a:t>
            </a:r>
            <a:r>
              <a:rPr lang="en-US" sz="3200" b="1" dirty="0">
                <a:solidFill>
                  <a:prstClr val="black"/>
                </a:solidFill>
                <a:effectLst>
                  <a:glow rad="101600">
                    <a:srgbClr val="E7E6E6">
                      <a:lumMod val="75000"/>
                      <a:alpha val="60000"/>
                    </a:srgbClr>
                  </a:glow>
                </a:effectLst>
                <a:ea typeface="+mn-ea"/>
                <a:cs typeface="+mn-cs"/>
              </a:rPr>
              <a:t>Fr</a:t>
            </a:r>
            <a:r>
              <a:rPr lang="en-US" sz="3200" b="1" dirty="0">
                <a:solidFill>
                  <a:prstClr val="black"/>
                </a:solidFill>
                <a:ea typeface="+mn-ea"/>
                <a:cs typeface="+mn-cs"/>
              </a:rPr>
              <a:t>am</a:t>
            </a:r>
            <a:r>
              <a:rPr lang="en-US" sz="3200" b="1" dirty="0">
                <a:solidFill>
                  <a:prstClr val="black"/>
                </a:solidFill>
                <a:effectLst>
                  <a:glow rad="101600">
                    <a:srgbClr val="E7E6E6">
                      <a:lumMod val="75000"/>
                      <a:alpha val="60000"/>
                    </a:srgbClr>
                  </a:glow>
                </a:effectLst>
                <a:ea typeface="+mn-ea"/>
                <a:cs typeface="+mn-cs"/>
              </a:rPr>
              <a:t>e</a:t>
            </a:r>
            <a:r>
              <a:rPr lang="en-US" sz="3200" b="1" dirty="0">
                <a:solidFill>
                  <a:prstClr val="black"/>
                </a:solidFill>
                <a:ea typeface="+mn-ea"/>
                <a:cs typeface="+mn-cs"/>
              </a:rPr>
              <a:t>work for </a:t>
            </a:r>
            <a:r>
              <a:rPr lang="en-US" sz="3200" b="1" dirty="0">
                <a:solidFill>
                  <a:prstClr val="black"/>
                </a:solidFill>
                <a:effectLst>
                  <a:glow rad="101600">
                    <a:srgbClr val="E7E6E6">
                      <a:lumMod val="75000"/>
                      <a:alpha val="60000"/>
                    </a:srgbClr>
                  </a:glow>
                </a:effectLst>
                <a:ea typeface="+mn-ea"/>
                <a:cs typeface="+mn-cs"/>
              </a:rPr>
              <a:t>S</a:t>
            </a:r>
            <a:r>
              <a:rPr lang="en-US" sz="3200" b="1" dirty="0">
                <a:solidFill>
                  <a:prstClr val="black"/>
                </a:solidFill>
                <a:ea typeface="+mn-ea"/>
                <a:cs typeface="+mn-cs"/>
              </a:rPr>
              <a:t>eed </a:t>
            </a:r>
            <a:r>
              <a:rPr lang="en-US" sz="3200" b="1" dirty="0">
                <a:solidFill>
                  <a:prstClr val="black"/>
                </a:solidFill>
                <a:effectLst>
                  <a:glow rad="101600">
                    <a:srgbClr val="E7E6E6">
                      <a:lumMod val="75000"/>
                      <a:alpha val="60000"/>
                    </a:srgbClr>
                  </a:glow>
                </a:effectLst>
                <a:ea typeface="+mn-ea"/>
                <a:cs typeface="+mn-cs"/>
              </a:rPr>
              <a:t>H</a:t>
            </a:r>
            <a:r>
              <a:rPr lang="en-US" sz="3200" b="1" dirty="0">
                <a:solidFill>
                  <a:prstClr val="black"/>
                </a:solidFill>
                <a:ea typeface="+mn-ea"/>
                <a:cs typeface="+mn-cs"/>
              </a:rPr>
              <a:t>ealth (</a:t>
            </a:r>
            <a:r>
              <a:rPr lang="en-US" sz="3200" b="1" dirty="0" err="1">
                <a:solidFill>
                  <a:prstClr val="black"/>
                </a:solidFill>
                <a:ea typeface="+mn-ea"/>
                <a:cs typeface="+mn-cs"/>
              </a:rPr>
              <a:t>ReFreSH</a:t>
            </a:r>
            <a:r>
              <a:rPr lang="en-US" sz="3200" b="1" dirty="0">
                <a:solidFill>
                  <a:prstClr val="black"/>
                </a:solidFill>
                <a:ea typeface="+mn-ea"/>
                <a:cs typeface="+mn-cs"/>
              </a:rPr>
              <a:t>)</a:t>
            </a:r>
            <a:endParaRPr lang="en-US" sz="3600" b="1" dirty="0"/>
          </a:p>
        </p:txBody>
      </p:sp>
      <p:sp>
        <p:nvSpPr>
          <p:cNvPr id="3" name="Content Placeholder 2"/>
          <p:cNvSpPr>
            <a:spLocks noGrp="1"/>
          </p:cNvSpPr>
          <p:nvPr>
            <p:ph idx="1"/>
          </p:nvPr>
        </p:nvSpPr>
        <p:spPr>
          <a:xfrm>
            <a:off x="588644" y="1828800"/>
            <a:ext cx="6421755" cy="4828806"/>
          </a:xfrm>
        </p:spPr>
        <p:txBody>
          <a:bodyPr>
            <a:normAutofit/>
          </a:bodyPr>
          <a:lstStyle/>
          <a:p>
            <a:r>
              <a:rPr lang="en-US" dirty="0"/>
              <a:t>Goals:</a:t>
            </a:r>
          </a:p>
          <a:p>
            <a:pPr lvl="1"/>
            <a:r>
              <a:rPr lang="en-US" sz="2400" dirty="0"/>
              <a:t>Shift the current focus of consignment by consignment inspection and testing to a system where accreditation of producers and production processes forms the basis for phytosanitary certification</a:t>
            </a:r>
          </a:p>
          <a:p>
            <a:pPr lvl="1"/>
            <a:r>
              <a:rPr lang="en-US" sz="2400" dirty="0"/>
              <a:t>Accommodate all seed sectors (vegetable, cereal, row crop, farm and lawn, flower) and all sizes of companies</a:t>
            </a:r>
          </a:p>
        </p:txBody>
      </p:sp>
      <p:sp>
        <p:nvSpPr>
          <p:cNvPr id="4" name="Rectangle 3"/>
          <p:cNvSpPr/>
          <p:nvPr/>
        </p:nvSpPr>
        <p:spPr>
          <a:xfrm>
            <a:off x="4479635" y="2967335"/>
            <a:ext cx="184731" cy="923330"/>
          </a:xfrm>
          <a:prstGeom prst="rect">
            <a:avLst/>
          </a:prstGeom>
          <a:noFill/>
        </p:spPr>
        <p:txBody>
          <a:bodyPr wrap="none" lIns="91440" tIns="45720" rIns="91440" bIns="45720">
            <a:spAutoFit/>
          </a:bodyPr>
          <a:lstStyle/>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390752"/>
            <a:ext cx="1090999" cy="2168970"/>
          </a:xfrm>
          <a:prstGeom prst="rect">
            <a:avLst/>
          </a:prstGeom>
        </p:spPr>
      </p:pic>
    </p:spTree>
    <p:extLst>
      <p:ext uri="{BB962C8B-B14F-4D97-AF65-F5344CB8AC3E}">
        <p14:creationId xmlns:p14="http://schemas.microsoft.com/office/powerpoint/2010/main" val="3468234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ReFreSH- How it could work</a:t>
            </a:r>
          </a:p>
        </p:txBody>
      </p:sp>
      <p:sp>
        <p:nvSpPr>
          <p:cNvPr id="3" name="Content Placeholder 2"/>
          <p:cNvSpPr>
            <a:spLocks noGrp="1"/>
          </p:cNvSpPr>
          <p:nvPr>
            <p:ph idx="1"/>
          </p:nvPr>
        </p:nvSpPr>
        <p:spPr>
          <a:xfrm>
            <a:off x="935298" y="1524000"/>
            <a:ext cx="7273404" cy="5201844"/>
          </a:xfrm>
        </p:spPr>
        <p:txBody>
          <a:bodyPr/>
          <a:lstStyle/>
          <a:p>
            <a:r>
              <a:rPr lang="en-US" dirty="0"/>
              <a:t>Companies producing and exporting seed </a:t>
            </a:r>
            <a:r>
              <a:rPr lang="en-US" dirty="0" smtClean="0"/>
              <a:t>become accredited </a:t>
            </a:r>
            <a:r>
              <a:rPr lang="en-US" dirty="0"/>
              <a:t>by their NPPO</a:t>
            </a:r>
          </a:p>
          <a:p>
            <a:r>
              <a:rPr lang="en-US" dirty="0"/>
              <a:t>NPPOs of importing countries accept accreditations as equivalent to phytosanitary certification of individual seed consignments</a:t>
            </a:r>
          </a:p>
          <a:p>
            <a:r>
              <a:rPr lang="en-US" dirty="0"/>
              <a:t>Accreditation is basis for issuing phytosanitary certificates</a:t>
            </a:r>
          </a:p>
          <a:p>
            <a:r>
              <a:rPr lang="en-US" dirty="0"/>
              <a:t>Compliance assured by quality management systems/audits</a:t>
            </a:r>
          </a:p>
        </p:txBody>
      </p:sp>
    </p:spTree>
    <p:extLst>
      <p:ext uri="{BB962C8B-B14F-4D97-AF65-F5344CB8AC3E}">
        <p14:creationId xmlns:p14="http://schemas.microsoft.com/office/powerpoint/2010/main" val="1877219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41" y="228600"/>
            <a:ext cx="8229600" cy="824136"/>
          </a:xfrm>
        </p:spPr>
        <p:txBody>
          <a:bodyPr>
            <a:normAutofit/>
          </a:bodyPr>
          <a:lstStyle/>
          <a:p>
            <a:r>
              <a:rPr lang="en-US" dirty="0" smtClean="0">
                <a:solidFill>
                  <a:schemeClr val="tx1">
                    <a:lumMod val="75000"/>
                    <a:lumOff val="25000"/>
                  </a:schemeClr>
                </a:solidFill>
              </a:rPr>
              <a:t>ISF Systems Approach WG </a:t>
            </a:r>
            <a:r>
              <a:rPr lang="en-US" dirty="0" smtClean="0">
                <a:solidFill>
                  <a:schemeClr val="tx1">
                    <a:lumMod val="75000"/>
                    <a:lumOff val="25000"/>
                  </a:schemeClr>
                </a:solidFill>
              </a:rPr>
              <a:t>VISION</a:t>
            </a:r>
            <a:endParaRPr lang="en-US" dirty="0">
              <a:solidFill>
                <a:schemeClr val="tx1">
                  <a:lumMod val="75000"/>
                  <a:lumOff val="25000"/>
                </a:schemeClr>
              </a:solidFill>
            </a:endParaRPr>
          </a:p>
        </p:txBody>
      </p:sp>
      <p:sp>
        <p:nvSpPr>
          <p:cNvPr id="4" name="Slide Number Placeholder 3"/>
          <p:cNvSpPr>
            <a:spLocks noGrp="1"/>
          </p:cNvSpPr>
          <p:nvPr>
            <p:ph type="sldNum" sz="quarter" idx="4294967295"/>
          </p:nvPr>
        </p:nvSpPr>
        <p:spPr>
          <a:xfrm>
            <a:off x="6588224" y="6232227"/>
            <a:ext cx="2133600" cy="365125"/>
          </a:xfrm>
          <a:prstGeom prst="rect">
            <a:avLst/>
          </a:prstGeom>
        </p:spPr>
        <p:txBody>
          <a:bodyPr/>
          <a:lstStyle/>
          <a:p>
            <a:fld id="{BDD33A6C-86AE-4CBB-A4BC-35408E9242CF}" type="slidenum">
              <a:rPr lang="en-US" smtClean="0"/>
              <a:t>9</a:t>
            </a:fld>
            <a:endParaRPr lang="en-US" dirty="0"/>
          </a:p>
        </p:txBody>
      </p:sp>
      <p:grpSp>
        <p:nvGrpSpPr>
          <p:cNvPr id="7" name="Gruppieren 310"/>
          <p:cNvGrpSpPr/>
          <p:nvPr/>
        </p:nvGrpSpPr>
        <p:grpSpPr bwMode="gray">
          <a:xfrm>
            <a:off x="304800" y="1915654"/>
            <a:ext cx="8229600" cy="3980294"/>
            <a:chOff x="465138" y="1628775"/>
            <a:chExt cx="8215312" cy="4006851"/>
          </a:xfrm>
          <a:solidFill>
            <a:schemeClr val="tx1">
              <a:lumMod val="40000"/>
              <a:lumOff val="60000"/>
            </a:schemeClr>
          </a:solidFill>
        </p:grpSpPr>
        <p:sp>
          <p:nvSpPr>
            <p:cNvPr id="8" name="Freeform 5"/>
            <p:cNvSpPr>
              <a:spLocks/>
            </p:cNvSpPr>
            <p:nvPr/>
          </p:nvSpPr>
          <p:spPr bwMode="gray">
            <a:xfrm>
              <a:off x="5356225" y="4344988"/>
              <a:ext cx="228600" cy="417513"/>
            </a:xfrm>
            <a:custGeom>
              <a:avLst/>
              <a:gdLst>
                <a:gd name="T0" fmla="*/ 88 w 409"/>
                <a:gd name="T1" fmla="*/ 219 h 746"/>
                <a:gd name="T2" fmla="*/ 104 w 409"/>
                <a:gd name="T3" fmla="*/ 214 h 746"/>
                <a:gd name="T4" fmla="*/ 134 w 409"/>
                <a:gd name="T5" fmla="*/ 218 h 746"/>
                <a:gd name="T6" fmla="*/ 134 w 409"/>
                <a:gd name="T7" fmla="*/ 202 h 746"/>
                <a:gd name="T8" fmla="*/ 173 w 409"/>
                <a:gd name="T9" fmla="*/ 207 h 746"/>
                <a:gd name="T10" fmla="*/ 186 w 409"/>
                <a:gd name="T11" fmla="*/ 188 h 746"/>
                <a:gd name="T12" fmla="*/ 216 w 409"/>
                <a:gd name="T13" fmla="*/ 193 h 746"/>
                <a:gd name="T14" fmla="*/ 214 w 409"/>
                <a:gd name="T15" fmla="*/ 172 h 746"/>
                <a:gd name="T16" fmla="*/ 223 w 409"/>
                <a:gd name="T17" fmla="*/ 150 h 746"/>
                <a:gd name="T18" fmla="*/ 225 w 409"/>
                <a:gd name="T19" fmla="*/ 172 h 746"/>
                <a:gd name="T20" fmla="*/ 230 w 409"/>
                <a:gd name="T21" fmla="*/ 186 h 746"/>
                <a:gd name="T22" fmla="*/ 239 w 409"/>
                <a:gd name="T23" fmla="*/ 159 h 746"/>
                <a:gd name="T24" fmla="*/ 244 w 409"/>
                <a:gd name="T25" fmla="*/ 124 h 746"/>
                <a:gd name="T26" fmla="*/ 255 w 409"/>
                <a:gd name="T27" fmla="*/ 138 h 746"/>
                <a:gd name="T28" fmla="*/ 269 w 409"/>
                <a:gd name="T29" fmla="*/ 126 h 746"/>
                <a:gd name="T30" fmla="*/ 271 w 409"/>
                <a:gd name="T31" fmla="*/ 88 h 746"/>
                <a:gd name="T32" fmla="*/ 288 w 409"/>
                <a:gd name="T33" fmla="*/ 88 h 746"/>
                <a:gd name="T34" fmla="*/ 312 w 409"/>
                <a:gd name="T35" fmla="*/ 62 h 746"/>
                <a:gd name="T36" fmla="*/ 315 w 409"/>
                <a:gd name="T37" fmla="*/ 26 h 746"/>
                <a:gd name="T38" fmla="*/ 336 w 409"/>
                <a:gd name="T39" fmla="*/ 0 h 746"/>
                <a:gd name="T40" fmla="*/ 372 w 409"/>
                <a:gd name="T41" fmla="*/ 41 h 746"/>
                <a:gd name="T42" fmla="*/ 372 w 409"/>
                <a:gd name="T43" fmla="*/ 56 h 746"/>
                <a:gd name="T44" fmla="*/ 395 w 409"/>
                <a:gd name="T45" fmla="*/ 110 h 746"/>
                <a:gd name="T46" fmla="*/ 382 w 409"/>
                <a:gd name="T47" fmla="*/ 143 h 746"/>
                <a:gd name="T48" fmla="*/ 402 w 409"/>
                <a:gd name="T49" fmla="*/ 193 h 746"/>
                <a:gd name="T50" fmla="*/ 375 w 409"/>
                <a:gd name="T51" fmla="*/ 188 h 746"/>
                <a:gd name="T52" fmla="*/ 354 w 409"/>
                <a:gd name="T53" fmla="*/ 193 h 746"/>
                <a:gd name="T54" fmla="*/ 358 w 409"/>
                <a:gd name="T55" fmla="*/ 221 h 746"/>
                <a:gd name="T56" fmla="*/ 333 w 409"/>
                <a:gd name="T57" fmla="*/ 259 h 746"/>
                <a:gd name="T58" fmla="*/ 338 w 409"/>
                <a:gd name="T59" fmla="*/ 312 h 746"/>
                <a:gd name="T60" fmla="*/ 267 w 409"/>
                <a:gd name="T61" fmla="*/ 478 h 746"/>
                <a:gd name="T62" fmla="*/ 211 w 409"/>
                <a:gd name="T63" fmla="*/ 609 h 746"/>
                <a:gd name="T64" fmla="*/ 189 w 409"/>
                <a:gd name="T65" fmla="*/ 676 h 746"/>
                <a:gd name="T66" fmla="*/ 149 w 409"/>
                <a:gd name="T67" fmla="*/ 712 h 746"/>
                <a:gd name="T68" fmla="*/ 133 w 409"/>
                <a:gd name="T69" fmla="*/ 710 h 746"/>
                <a:gd name="T70" fmla="*/ 60 w 409"/>
                <a:gd name="T71" fmla="*/ 717 h 746"/>
                <a:gd name="T72" fmla="*/ 28 w 409"/>
                <a:gd name="T73" fmla="*/ 675 h 746"/>
                <a:gd name="T74" fmla="*/ 41 w 409"/>
                <a:gd name="T75" fmla="*/ 659 h 746"/>
                <a:gd name="T76" fmla="*/ 5 w 409"/>
                <a:gd name="T77" fmla="*/ 556 h 746"/>
                <a:gd name="T78" fmla="*/ 39 w 409"/>
                <a:gd name="T79" fmla="*/ 473 h 746"/>
                <a:gd name="T80" fmla="*/ 79 w 409"/>
                <a:gd name="T81" fmla="*/ 436 h 746"/>
                <a:gd name="T82" fmla="*/ 71 w 409"/>
                <a:gd name="T83" fmla="*/ 349 h 746"/>
                <a:gd name="T84" fmla="*/ 67 w 409"/>
                <a:gd name="T85" fmla="*/ 271 h 746"/>
                <a:gd name="T86" fmla="*/ 94 w 409"/>
                <a:gd name="T87" fmla="*/ 239 h 746"/>
                <a:gd name="T88" fmla="*/ 88 w 409"/>
                <a:gd name="T89" fmla="*/ 21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9" name="Freeform 6"/>
            <p:cNvSpPr>
              <a:spLocks noEditPoints="1"/>
            </p:cNvSpPr>
            <p:nvPr/>
          </p:nvSpPr>
          <p:spPr bwMode="gray">
            <a:xfrm>
              <a:off x="2036763" y="3276600"/>
              <a:ext cx="276225" cy="103188"/>
            </a:xfrm>
            <a:custGeom>
              <a:avLst/>
              <a:gdLst>
                <a:gd name="T0" fmla="*/ 475 w 493"/>
                <a:gd name="T1" fmla="*/ 151 h 185"/>
                <a:gd name="T2" fmla="*/ 445 w 493"/>
                <a:gd name="T3" fmla="*/ 148 h 185"/>
                <a:gd name="T4" fmla="*/ 434 w 493"/>
                <a:gd name="T5" fmla="*/ 129 h 185"/>
                <a:gd name="T6" fmla="*/ 399 w 493"/>
                <a:gd name="T7" fmla="*/ 128 h 185"/>
                <a:gd name="T8" fmla="*/ 416 w 493"/>
                <a:gd name="T9" fmla="*/ 114 h 185"/>
                <a:gd name="T10" fmla="*/ 378 w 493"/>
                <a:gd name="T11" fmla="*/ 106 h 185"/>
                <a:gd name="T12" fmla="*/ 349 w 493"/>
                <a:gd name="T13" fmla="*/ 96 h 185"/>
                <a:gd name="T14" fmla="*/ 351 w 493"/>
                <a:gd name="T15" fmla="*/ 79 h 185"/>
                <a:gd name="T16" fmla="*/ 338 w 493"/>
                <a:gd name="T17" fmla="*/ 77 h 185"/>
                <a:gd name="T18" fmla="*/ 290 w 493"/>
                <a:gd name="T19" fmla="*/ 45 h 185"/>
                <a:gd name="T20" fmla="*/ 300 w 493"/>
                <a:gd name="T21" fmla="*/ 64 h 185"/>
                <a:gd name="T22" fmla="*/ 255 w 493"/>
                <a:gd name="T23" fmla="*/ 42 h 185"/>
                <a:gd name="T24" fmla="*/ 220 w 493"/>
                <a:gd name="T25" fmla="*/ 12 h 185"/>
                <a:gd name="T26" fmla="*/ 180 w 493"/>
                <a:gd name="T27" fmla="*/ 12 h 185"/>
                <a:gd name="T28" fmla="*/ 118 w 493"/>
                <a:gd name="T29" fmla="*/ 0 h 185"/>
                <a:gd name="T30" fmla="*/ 48 w 493"/>
                <a:gd name="T31" fmla="*/ 26 h 185"/>
                <a:gd name="T32" fmla="*/ 0 w 493"/>
                <a:gd name="T33" fmla="*/ 51 h 185"/>
                <a:gd name="T34" fmla="*/ 51 w 493"/>
                <a:gd name="T35" fmla="*/ 49 h 185"/>
                <a:gd name="T36" fmla="*/ 51 w 493"/>
                <a:gd name="T37" fmla="*/ 39 h 185"/>
                <a:gd name="T38" fmla="*/ 102 w 493"/>
                <a:gd name="T39" fmla="*/ 36 h 185"/>
                <a:gd name="T40" fmla="*/ 115 w 493"/>
                <a:gd name="T41" fmla="*/ 29 h 185"/>
                <a:gd name="T42" fmla="*/ 150 w 493"/>
                <a:gd name="T43" fmla="*/ 34 h 185"/>
                <a:gd name="T44" fmla="*/ 126 w 493"/>
                <a:gd name="T45" fmla="*/ 46 h 185"/>
                <a:gd name="T46" fmla="*/ 137 w 493"/>
                <a:gd name="T47" fmla="*/ 54 h 185"/>
                <a:gd name="T48" fmla="*/ 172 w 493"/>
                <a:gd name="T49" fmla="*/ 66 h 185"/>
                <a:gd name="T50" fmla="*/ 188 w 493"/>
                <a:gd name="T51" fmla="*/ 61 h 185"/>
                <a:gd name="T52" fmla="*/ 220 w 493"/>
                <a:gd name="T53" fmla="*/ 81 h 185"/>
                <a:gd name="T54" fmla="*/ 268 w 493"/>
                <a:gd name="T55" fmla="*/ 79 h 185"/>
                <a:gd name="T56" fmla="*/ 263 w 493"/>
                <a:gd name="T57" fmla="*/ 96 h 185"/>
                <a:gd name="T58" fmla="*/ 303 w 493"/>
                <a:gd name="T59" fmla="*/ 113 h 185"/>
                <a:gd name="T60" fmla="*/ 319 w 493"/>
                <a:gd name="T61" fmla="*/ 136 h 185"/>
                <a:gd name="T62" fmla="*/ 335 w 493"/>
                <a:gd name="T63" fmla="*/ 150 h 185"/>
                <a:gd name="T64" fmla="*/ 316 w 493"/>
                <a:gd name="T65" fmla="*/ 172 h 185"/>
                <a:gd name="T66" fmla="*/ 356 w 493"/>
                <a:gd name="T67" fmla="*/ 163 h 185"/>
                <a:gd name="T68" fmla="*/ 367 w 493"/>
                <a:gd name="T69" fmla="*/ 168 h 185"/>
                <a:gd name="T70" fmla="*/ 375 w 493"/>
                <a:gd name="T71" fmla="*/ 180 h 185"/>
                <a:gd name="T72" fmla="*/ 426 w 493"/>
                <a:gd name="T73" fmla="*/ 178 h 185"/>
                <a:gd name="T74" fmla="*/ 493 w 493"/>
                <a:gd name="T75" fmla="*/ 163 h 185"/>
                <a:gd name="T76" fmla="*/ 475 w 493"/>
                <a:gd name="T77" fmla="*/ 151 h 185"/>
                <a:gd name="T78" fmla="*/ 78 w 493"/>
                <a:gd name="T79" fmla="*/ 84 h 185"/>
                <a:gd name="T80" fmla="*/ 104 w 493"/>
                <a:gd name="T81" fmla="*/ 84 h 185"/>
                <a:gd name="T82" fmla="*/ 78 w 493"/>
                <a:gd name="T83" fmla="*/ 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0" name="Freeform 7"/>
            <p:cNvSpPr>
              <a:spLocks/>
            </p:cNvSpPr>
            <p:nvPr/>
          </p:nvSpPr>
          <p:spPr bwMode="gray">
            <a:xfrm>
              <a:off x="2189163" y="3419475"/>
              <a:ext cx="60325" cy="23813"/>
            </a:xfrm>
            <a:custGeom>
              <a:avLst/>
              <a:gdLst>
                <a:gd name="T0" fmla="*/ 72 w 108"/>
                <a:gd name="T1" fmla="*/ 42 h 42"/>
                <a:gd name="T2" fmla="*/ 79 w 108"/>
                <a:gd name="T3" fmla="*/ 28 h 42"/>
                <a:gd name="T4" fmla="*/ 108 w 108"/>
                <a:gd name="T5" fmla="*/ 34 h 42"/>
                <a:gd name="T6" fmla="*/ 85 w 108"/>
                <a:gd name="T7" fmla="*/ 9 h 42"/>
                <a:gd name="T8" fmla="*/ 48 w 108"/>
                <a:gd name="T9" fmla="*/ 6 h 42"/>
                <a:gd name="T10" fmla="*/ 19 w 108"/>
                <a:gd name="T11" fmla="*/ 4 h 42"/>
                <a:gd name="T12" fmla="*/ 0 w 108"/>
                <a:gd name="T13" fmla="*/ 9 h 42"/>
                <a:gd name="T14" fmla="*/ 17 w 108"/>
                <a:gd name="T15" fmla="*/ 26 h 42"/>
                <a:gd name="T16" fmla="*/ 43 w 108"/>
                <a:gd name="T17" fmla="*/ 32 h 42"/>
                <a:gd name="T18" fmla="*/ 54 w 108"/>
                <a:gd name="T19" fmla="*/ 38 h 42"/>
                <a:gd name="T20" fmla="*/ 72 w 108"/>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1" name="Freeform 8"/>
            <p:cNvSpPr>
              <a:spLocks/>
            </p:cNvSpPr>
            <p:nvPr/>
          </p:nvSpPr>
          <p:spPr bwMode="gray">
            <a:xfrm>
              <a:off x="2486025" y="3421063"/>
              <a:ext cx="53975" cy="22225"/>
            </a:xfrm>
            <a:custGeom>
              <a:avLst/>
              <a:gdLst>
                <a:gd name="T0" fmla="*/ 60 w 97"/>
                <a:gd name="T1" fmla="*/ 9 h 40"/>
                <a:gd name="T2" fmla="*/ 15 w 97"/>
                <a:gd name="T3" fmla="*/ 0 h 40"/>
                <a:gd name="T4" fmla="*/ 2 w 97"/>
                <a:gd name="T5" fmla="*/ 32 h 40"/>
                <a:gd name="T6" fmla="*/ 27 w 97"/>
                <a:gd name="T7" fmla="*/ 40 h 40"/>
                <a:gd name="T8" fmla="*/ 33 w 97"/>
                <a:gd name="T9" fmla="*/ 34 h 40"/>
                <a:gd name="T10" fmla="*/ 64 w 97"/>
                <a:gd name="T11" fmla="*/ 34 h 40"/>
                <a:gd name="T12" fmla="*/ 95 w 97"/>
                <a:gd name="T13" fmla="*/ 10 h 40"/>
                <a:gd name="T14" fmla="*/ 60 w 97"/>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2" name="Freeform 9"/>
            <p:cNvSpPr>
              <a:spLocks/>
            </p:cNvSpPr>
            <p:nvPr/>
          </p:nvSpPr>
          <p:spPr bwMode="gray">
            <a:xfrm>
              <a:off x="2879725" y="2432050"/>
              <a:ext cx="163512" cy="146050"/>
            </a:xfrm>
            <a:custGeom>
              <a:avLst/>
              <a:gdLst>
                <a:gd name="T0" fmla="*/ 180 w 291"/>
                <a:gd name="T1" fmla="*/ 17 h 260"/>
                <a:gd name="T2" fmla="*/ 226 w 291"/>
                <a:gd name="T3" fmla="*/ 5 h 260"/>
                <a:gd name="T4" fmla="*/ 229 w 291"/>
                <a:gd name="T5" fmla="*/ 20 h 260"/>
                <a:gd name="T6" fmla="*/ 215 w 291"/>
                <a:gd name="T7" fmla="*/ 29 h 260"/>
                <a:gd name="T8" fmla="*/ 198 w 291"/>
                <a:gd name="T9" fmla="*/ 60 h 260"/>
                <a:gd name="T10" fmla="*/ 171 w 291"/>
                <a:gd name="T11" fmla="*/ 72 h 260"/>
                <a:gd name="T12" fmla="*/ 147 w 291"/>
                <a:gd name="T13" fmla="*/ 101 h 260"/>
                <a:gd name="T14" fmla="*/ 145 w 291"/>
                <a:gd name="T15" fmla="*/ 119 h 260"/>
                <a:gd name="T16" fmla="*/ 162 w 291"/>
                <a:gd name="T17" fmla="*/ 106 h 260"/>
                <a:gd name="T18" fmla="*/ 180 w 291"/>
                <a:gd name="T19" fmla="*/ 76 h 260"/>
                <a:gd name="T20" fmla="*/ 194 w 291"/>
                <a:gd name="T21" fmla="*/ 88 h 260"/>
                <a:gd name="T22" fmla="*/ 210 w 291"/>
                <a:gd name="T23" fmla="*/ 94 h 260"/>
                <a:gd name="T24" fmla="*/ 202 w 291"/>
                <a:gd name="T25" fmla="*/ 115 h 260"/>
                <a:gd name="T26" fmla="*/ 222 w 291"/>
                <a:gd name="T27" fmla="*/ 113 h 260"/>
                <a:gd name="T28" fmla="*/ 228 w 291"/>
                <a:gd name="T29" fmla="*/ 132 h 260"/>
                <a:gd name="T30" fmla="*/ 262 w 291"/>
                <a:gd name="T31" fmla="*/ 111 h 260"/>
                <a:gd name="T32" fmla="*/ 275 w 291"/>
                <a:gd name="T33" fmla="*/ 120 h 260"/>
                <a:gd name="T34" fmla="*/ 256 w 291"/>
                <a:gd name="T35" fmla="*/ 138 h 260"/>
                <a:gd name="T36" fmla="*/ 280 w 291"/>
                <a:gd name="T37" fmla="*/ 144 h 260"/>
                <a:gd name="T38" fmla="*/ 242 w 291"/>
                <a:gd name="T39" fmla="*/ 197 h 260"/>
                <a:gd name="T40" fmla="*/ 266 w 291"/>
                <a:gd name="T41" fmla="*/ 198 h 260"/>
                <a:gd name="T42" fmla="*/ 244 w 291"/>
                <a:gd name="T43" fmla="*/ 212 h 260"/>
                <a:gd name="T44" fmla="*/ 264 w 291"/>
                <a:gd name="T45" fmla="*/ 213 h 260"/>
                <a:gd name="T46" fmla="*/ 286 w 291"/>
                <a:gd name="T47" fmla="*/ 204 h 260"/>
                <a:gd name="T48" fmla="*/ 291 w 291"/>
                <a:gd name="T49" fmla="*/ 219 h 260"/>
                <a:gd name="T50" fmla="*/ 244 w 291"/>
                <a:gd name="T51" fmla="*/ 260 h 260"/>
                <a:gd name="T52" fmla="*/ 216 w 291"/>
                <a:gd name="T53" fmla="*/ 256 h 260"/>
                <a:gd name="T54" fmla="*/ 232 w 291"/>
                <a:gd name="T55" fmla="*/ 240 h 260"/>
                <a:gd name="T56" fmla="*/ 210 w 291"/>
                <a:gd name="T57" fmla="*/ 242 h 260"/>
                <a:gd name="T58" fmla="*/ 205 w 291"/>
                <a:gd name="T59" fmla="*/ 237 h 260"/>
                <a:gd name="T60" fmla="*/ 158 w 291"/>
                <a:gd name="T61" fmla="*/ 243 h 260"/>
                <a:gd name="T62" fmla="*/ 133 w 291"/>
                <a:gd name="T63" fmla="*/ 239 h 260"/>
                <a:gd name="T64" fmla="*/ 131 w 291"/>
                <a:gd name="T65" fmla="*/ 236 h 260"/>
                <a:gd name="T66" fmla="*/ 159 w 291"/>
                <a:gd name="T67" fmla="*/ 228 h 260"/>
                <a:gd name="T68" fmla="*/ 152 w 291"/>
                <a:gd name="T69" fmla="*/ 217 h 260"/>
                <a:gd name="T70" fmla="*/ 64 w 291"/>
                <a:gd name="T71" fmla="*/ 199 h 260"/>
                <a:gd name="T72" fmla="*/ 12 w 291"/>
                <a:gd name="T73" fmla="*/ 201 h 260"/>
                <a:gd name="T74" fmla="*/ 34 w 291"/>
                <a:gd name="T75" fmla="*/ 186 h 260"/>
                <a:gd name="T76" fmla="*/ 8 w 291"/>
                <a:gd name="T77" fmla="*/ 176 h 260"/>
                <a:gd name="T78" fmla="*/ 50 w 291"/>
                <a:gd name="T79" fmla="*/ 153 h 260"/>
                <a:gd name="T80" fmla="*/ 106 w 291"/>
                <a:gd name="T81" fmla="*/ 101 h 260"/>
                <a:gd name="T82" fmla="*/ 143 w 291"/>
                <a:gd name="T83" fmla="*/ 65 h 260"/>
                <a:gd name="T84" fmla="*/ 180 w 291"/>
                <a:gd name="T85"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3" name="Freeform 10"/>
            <p:cNvSpPr>
              <a:spLocks/>
            </p:cNvSpPr>
            <p:nvPr/>
          </p:nvSpPr>
          <p:spPr bwMode="gray">
            <a:xfrm>
              <a:off x="1865313" y="3541713"/>
              <a:ext cx="65087" cy="41275"/>
            </a:xfrm>
            <a:custGeom>
              <a:avLst/>
              <a:gdLst>
                <a:gd name="T0" fmla="*/ 116 w 117"/>
                <a:gd name="T1" fmla="*/ 57 h 74"/>
                <a:gd name="T2" fmla="*/ 115 w 117"/>
                <a:gd name="T3" fmla="*/ 28 h 74"/>
                <a:gd name="T4" fmla="*/ 100 w 117"/>
                <a:gd name="T5" fmla="*/ 26 h 74"/>
                <a:gd name="T6" fmla="*/ 84 w 117"/>
                <a:gd name="T7" fmla="*/ 32 h 74"/>
                <a:gd name="T8" fmla="*/ 76 w 117"/>
                <a:gd name="T9" fmla="*/ 16 h 74"/>
                <a:gd name="T10" fmla="*/ 61 w 117"/>
                <a:gd name="T11" fmla="*/ 16 h 74"/>
                <a:gd name="T12" fmla="*/ 48 w 117"/>
                <a:gd name="T13" fmla="*/ 0 h 74"/>
                <a:gd name="T14" fmla="*/ 33 w 117"/>
                <a:gd name="T15" fmla="*/ 4 h 74"/>
                <a:gd name="T16" fmla="*/ 32 w 117"/>
                <a:gd name="T17" fmla="*/ 12 h 74"/>
                <a:gd name="T18" fmla="*/ 19 w 117"/>
                <a:gd name="T19" fmla="*/ 24 h 74"/>
                <a:gd name="T20" fmla="*/ 0 w 117"/>
                <a:gd name="T21" fmla="*/ 39 h 74"/>
                <a:gd name="T22" fmla="*/ 20 w 117"/>
                <a:gd name="T23" fmla="*/ 52 h 74"/>
                <a:gd name="T24" fmla="*/ 48 w 117"/>
                <a:gd name="T25" fmla="*/ 53 h 74"/>
                <a:gd name="T26" fmla="*/ 64 w 117"/>
                <a:gd name="T27" fmla="*/ 66 h 74"/>
                <a:gd name="T28" fmla="*/ 86 w 117"/>
                <a:gd name="T29" fmla="*/ 64 h 74"/>
                <a:gd name="T30" fmla="*/ 98 w 117"/>
                <a:gd name="T31" fmla="*/ 74 h 74"/>
                <a:gd name="T32" fmla="*/ 110 w 117"/>
                <a:gd name="T33" fmla="*/ 55 h 74"/>
                <a:gd name="T34" fmla="*/ 117 w 117"/>
                <a:gd name="T35" fmla="*/ 57 h 74"/>
                <a:gd name="T36" fmla="*/ 116 w 117"/>
                <a:gd name="T37" fmla="*/ 5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4">
                  <a:moveTo>
                    <a:pt x="116" y="57"/>
                  </a:moveTo>
                  <a:cubicBezTo>
                    <a:pt x="115" y="28"/>
                    <a:pt x="115" y="28"/>
                    <a:pt x="115" y="28"/>
                  </a:cubicBezTo>
                  <a:cubicBezTo>
                    <a:pt x="115" y="28"/>
                    <a:pt x="105" y="27"/>
                    <a:pt x="100" y="26"/>
                  </a:cubicBezTo>
                  <a:cubicBezTo>
                    <a:pt x="95" y="25"/>
                    <a:pt x="93" y="30"/>
                    <a:pt x="84" y="32"/>
                  </a:cubicBezTo>
                  <a:cubicBezTo>
                    <a:pt x="75" y="34"/>
                    <a:pt x="76" y="16"/>
                    <a:pt x="76" y="16"/>
                  </a:cubicBezTo>
                  <a:cubicBezTo>
                    <a:pt x="76" y="16"/>
                    <a:pt x="70" y="16"/>
                    <a:pt x="61" y="16"/>
                  </a:cubicBezTo>
                  <a:cubicBezTo>
                    <a:pt x="54" y="16"/>
                    <a:pt x="50" y="5"/>
                    <a:pt x="48" y="0"/>
                  </a:cubicBezTo>
                  <a:cubicBezTo>
                    <a:pt x="41" y="3"/>
                    <a:pt x="33" y="4"/>
                    <a:pt x="33" y="4"/>
                  </a:cubicBezTo>
                  <a:cubicBezTo>
                    <a:pt x="32" y="12"/>
                    <a:pt x="32" y="12"/>
                    <a:pt x="32" y="12"/>
                  </a:cubicBezTo>
                  <a:cubicBezTo>
                    <a:pt x="32" y="12"/>
                    <a:pt x="27" y="22"/>
                    <a:pt x="19" y="24"/>
                  </a:cubicBezTo>
                  <a:cubicBezTo>
                    <a:pt x="13" y="25"/>
                    <a:pt x="5" y="34"/>
                    <a:pt x="0" y="39"/>
                  </a:cubicBezTo>
                  <a:cubicBezTo>
                    <a:pt x="7" y="44"/>
                    <a:pt x="16" y="50"/>
                    <a:pt x="20" y="52"/>
                  </a:cubicBezTo>
                  <a:cubicBezTo>
                    <a:pt x="28" y="55"/>
                    <a:pt x="48" y="53"/>
                    <a:pt x="48" y="53"/>
                  </a:cubicBezTo>
                  <a:cubicBezTo>
                    <a:pt x="64" y="66"/>
                    <a:pt x="64" y="66"/>
                    <a:pt x="64" y="66"/>
                  </a:cubicBezTo>
                  <a:cubicBezTo>
                    <a:pt x="86" y="64"/>
                    <a:pt x="86" y="64"/>
                    <a:pt x="86" y="64"/>
                  </a:cubicBezTo>
                  <a:cubicBezTo>
                    <a:pt x="98" y="74"/>
                    <a:pt x="98" y="74"/>
                    <a:pt x="98" y="74"/>
                  </a:cubicBezTo>
                  <a:cubicBezTo>
                    <a:pt x="110" y="55"/>
                    <a:pt x="110" y="55"/>
                    <a:pt x="110" y="55"/>
                  </a:cubicBezTo>
                  <a:cubicBezTo>
                    <a:pt x="117" y="57"/>
                    <a:pt x="117" y="57"/>
                    <a:pt x="117" y="57"/>
                  </a:cubicBezTo>
                  <a:lnTo>
                    <a:pt x="116" y="5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4" name="Freeform 11"/>
            <p:cNvSpPr>
              <a:spLocks/>
            </p:cNvSpPr>
            <p:nvPr/>
          </p:nvSpPr>
          <p:spPr bwMode="gray">
            <a:xfrm>
              <a:off x="1898650" y="3419475"/>
              <a:ext cx="41275" cy="77788"/>
            </a:xfrm>
            <a:custGeom>
              <a:avLst/>
              <a:gdLst>
                <a:gd name="T0" fmla="*/ 72 w 72"/>
                <a:gd name="T1" fmla="*/ 22 h 140"/>
                <a:gd name="T2" fmla="*/ 54 w 72"/>
                <a:gd name="T3" fmla="*/ 11 h 140"/>
                <a:gd name="T4" fmla="*/ 51 w 72"/>
                <a:gd name="T5" fmla="*/ 0 h 140"/>
                <a:gd name="T6" fmla="*/ 33 w 72"/>
                <a:gd name="T7" fmla="*/ 33 h 140"/>
                <a:gd name="T8" fmla="*/ 23 w 72"/>
                <a:gd name="T9" fmla="*/ 26 h 140"/>
                <a:gd name="T10" fmla="*/ 16 w 72"/>
                <a:gd name="T11" fmla="*/ 36 h 140"/>
                <a:gd name="T12" fmla="*/ 0 w 72"/>
                <a:gd name="T13" fmla="*/ 140 h 140"/>
                <a:gd name="T14" fmla="*/ 18 w 72"/>
                <a:gd name="T15" fmla="*/ 140 h 140"/>
                <a:gd name="T16" fmla="*/ 28 w 72"/>
                <a:gd name="T17" fmla="*/ 114 h 140"/>
                <a:gd name="T18" fmla="*/ 39 w 72"/>
                <a:gd name="T19" fmla="*/ 118 h 140"/>
                <a:gd name="T20" fmla="*/ 55 w 72"/>
                <a:gd name="T21" fmla="*/ 93 h 140"/>
                <a:gd name="T22" fmla="*/ 55 w 72"/>
                <a:gd name="T23" fmla="*/ 60 h 140"/>
                <a:gd name="T24" fmla="*/ 72 w 72"/>
                <a:gd name="T25"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0">
                  <a:moveTo>
                    <a:pt x="72" y="22"/>
                  </a:moveTo>
                  <a:cubicBezTo>
                    <a:pt x="72" y="17"/>
                    <a:pt x="54" y="11"/>
                    <a:pt x="54" y="11"/>
                  </a:cubicBezTo>
                  <a:cubicBezTo>
                    <a:pt x="51" y="0"/>
                    <a:pt x="51" y="0"/>
                    <a:pt x="51" y="0"/>
                  </a:cubicBezTo>
                  <a:cubicBezTo>
                    <a:pt x="51" y="0"/>
                    <a:pt x="44" y="32"/>
                    <a:pt x="33" y="33"/>
                  </a:cubicBezTo>
                  <a:cubicBezTo>
                    <a:pt x="22" y="34"/>
                    <a:pt x="28" y="26"/>
                    <a:pt x="23" y="26"/>
                  </a:cubicBezTo>
                  <a:cubicBezTo>
                    <a:pt x="18" y="26"/>
                    <a:pt x="16" y="36"/>
                    <a:pt x="16" y="36"/>
                  </a:cubicBezTo>
                  <a:cubicBezTo>
                    <a:pt x="0" y="140"/>
                    <a:pt x="0" y="140"/>
                    <a:pt x="0" y="140"/>
                  </a:cubicBezTo>
                  <a:cubicBezTo>
                    <a:pt x="18" y="140"/>
                    <a:pt x="18" y="140"/>
                    <a:pt x="18" y="140"/>
                  </a:cubicBezTo>
                  <a:cubicBezTo>
                    <a:pt x="28" y="114"/>
                    <a:pt x="28" y="114"/>
                    <a:pt x="28" y="114"/>
                  </a:cubicBezTo>
                  <a:cubicBezTo>
                    <a:pt x="39" y="118"/>
                    <a:pt x="39" y="118"/>
                    <a:pt x="39" y="118"/>
                  </a:cubicBezTo>
                  <a:cubicBezTo>
                    <a:pt x="39" y="118"/>
                    <a:pt x="55" y="104"/>
                    <a:pt x="55" y="93"/>
                  </a:cubicBezTo>
                  <a:cubicBezTo>
                    <a:pt x="55" y="82"/>
                    <a:pt x="51" y="70"/>
                    <a:pt x="55" y="60"/>
                  </a:cubicBezTo>
                  <a:cubicBezTo>
                    <a:pt x="59" y="50"/>
                    <a:pt x="72" y="27"/>
                    <a:pt x="72" y="2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5" name="Freeform 12"/>
            <p:cNvSpPr>
              <a:spLocks/>
            </p:cNvSpPr>
            <p:nvPr/>
          </p:nvSpPr>
          <p:spPr bwMode="gray">
            <a:xfrm>
              <a:off x="1814513" y="3438525"/>
              <a:ext cx="111125" cy="123825"/>
            </a:xfrm>
            <a:custGeom>
              <a:avLst/>
              <a:gdLst>
                <a:gd name="T0" fmla="*/ 190 w 199"/>
                <a:gd name="T1" fmla="*/ 103 h 222"/>
                <a:gd name="T2" fmla="*/ 179 w 199"/>
                <a:gd name="T3" fmla="*/ 110 h 222"/>
                <a:gd name="T4" fmla="*/ 170 w 199"/>
                <a:gd name="T5" fmla="*/ 105 h 222"/>
                <a:gd name="T6" fmla="*/ 152 w 199"/>
                <a:gd name="T7" fmla="*/ 105 h 222"/>
                <a:gd name="T8" fmla="*/ 168 w 199"/>
                <a:gd name="T9" fmla="*/ 1 h 222"/>
                <a:gd name="T10" fmla="*/ 81 w 199"/>
                <a:gd name="T11" fmla="*/ 0 h 222"/>
                <a:gd name="T12" fmla="*/ 82 w 199"/>
                <a:gd name="T13" fmla="*/ 30 h 222"/>
                <a:gd name="T14" fmla="*/ 54 w 199"/>
                <a:gd name="T15" fmla="*/ 34 h 222"/>
                <a:gd name="T16" fmla="*/ 64 w 199"/>
                <a:gd name="T17" fmla="*/ 38 h 222"/>
                <a:gd name="T18" fmla="*/ 75 w 199"/>
                <a:gd name="T19" fmla="*/ 56 h 222"/>
                <a:gd name="T20" fmla="*/ 87 w 199"/>
                <a:gd name="T21" fmla="*/ 57 h 222"/>
                <a:gd name="T22" fmla="*/ 91 w 199"/>
                <a:gd name="T23" fmla="*/ 73 h 222"/>
                <a:gd name="T24" fmla="*/ 103 w 199"/>
                <a:gd name="T25" fmla="*/ 79 h 222"/>
                <a:gd name="T26" fmla="*/ 94 w 199"/>
                <a:gd name="T27" fmla="*/ 86 h 222"/>
                <a:gd name="T28" fmla="*/ 94 w 199"/>
                <a:gd name="T29" fmla="*/ 97 h 222"/>
                <a:gd name="T30" fmla="*/ 35 w 199"/>
                <a:gd name="T31" fmla="*/ 96 h 222"/>
                <a:gd name="T32" fmla="*/ 14 w 199"/>
                <a:gd name="T33" fmla="*/ 127 h 222"/>
                <a:gd name="T34" fmla="*/ 14 w 199"/>
                <a:gd name="T35" fmla="*/ 165 h 222"/>
                <a:gd name="T36" fmla="*/ 0 w 199"/>
                <a:gd name="T37" fmla="*/ 179 h 222"/>
                <a:gd name="T38" fmla="*/ 14 w 199"/>
                <a:gd name="T39" fmla="*/ 192 h 222"/>
                <a:gd name="T40" fmla="*/ 47 w 199"/>
                <a:gd name="T41" fmla="*/ 213 h 222"/>
                <a:gd name="T42" fmla="*/ 80 w 199"/>
                <a:gd name="T43" fmla="*/ 213 h 222"/>
                <a:gd name="T44" fmla="*/ 92 w 199"/>
                <a:gd name="T45" fmla="*/ 222 h 222"/>
                <a:gd name="T46" fmla="*/ 111 w 199"/>
                <a:gd name="T47" fmla="*/ 207 h 222"/>
                <a:gd name="T48" fmla="*/ 124 w 199"/>
                <a:gd name="T49" fmla="*/ 195 h 222"/>
                <a:gd name="T50" fmla="*/ 125 w 199"/>
                <a:gd name="T51" fmla="*/ 187 h 222"/>
                <a:gd name="T52" fmla="*/ 149 w 199"/>
                <a:gd name="T53" fmla="*/ 176 h 222"/>
                <a:gd name="T54" fmla="*/ 151 w 199"/>
                <a:gd name="T55" fmla="*/ 155 h 222"/>
                <a:gd name="T56" fmla="*/ 179 w 199"/>
                <a:gd name="T57" fmla="*/ 131 h 222"/>
                <a:gd name="T58" fmla="*/ 199 w 199"/>
                <a:gd name="T59" fmla="*/ 112 h 222"/>
                <a:gd name="T60" fmla="*/ 190 w 199"/>
                <a:gd name="T61" fmla="*/ 10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222">
                  <a:moveTo>
                    <a:pt x="190" y="103"/>
                  </a:moveTo>
                  <a:cubicBezTo>
                    <a:pt x="179" y="110"/>
                    <a:pt x="179" y="110"/>
                    <a:pt x="179" y="110"/>
                  </a:cubicBezTo>
                  <a:cubicBezTo>
                    <a:pt x="170" y="105"/>
                    <a:pt x="170" y="105"/>
                    <a:pt x="170" y="105"/>
                  </a:cubicBezTo>
                  <a:cubicBezTo>
                    <a:pt x="152" y="105"/>
                    <a:pt x="152" y="105"/>
                    <a:pt x="152" y="105"/>
                  </a:cubicBezTo>
                  <a:cubicBezTo>
                    <a:pt x="168" y="1"/>
                    <a:pt x="168" y="1"/>
                    <a:pt x="168" y="1"/>
                  </a:cubicBezTo>
                  <a:cubicBezTo>
                    <a:pt x="81" y="0"/>
                    <a:pt x="81" y="0"/>
                    <a:pt x="81" y="0"/>
                  </a:cubicBezTo>
                  <a:cubicBezTo>
                    <a:pt x="81" y="0"/>
                    <a:pt x="84" y="24"/>
                    <a:pt x="82" y="30"/>
                  </a:cubicBezTo>
                  <a:cubicBezTo>
                    <a:pt x="80" y="36"/>
                    <a:pt x="54" y="34"/>
                    <a:pt x="54" y="34"/>
                  </a:cubicBezTo>
                  <a:cubicBezTo>
                    <a:pt x="64" y="38"/>
                    <a:pt x="64" y="38"/>
                    <a:pt x="64" y="38"/>
                  </a:cubicBezTo>
                  <a:cubicBezTo>
                    <a:pt x="64" y="38"/>
                    <a:pt x="65" y="54"/>
                    <a:pt x="75" y="56"/>
                  </a:cubicBezTo>
                  <a:cubicBezTo>
                    <a:pt x="85" y="58"/>
                    <a:pt x="87" y="57"/>
                    <a:pt x="87" y="57"/>
                  </a:cubicBezTo>
                  <a:cubicBezTo>
                    <a:pt x="91" y="73"/>
                    <a:pt x="91" y="73"/>
                    <a:pt x="91" y="73"/>
                  </a:cubicBezTo>
                  <a:cubicBezTo>
                    <a:pt x="91" y="73"/>
                    <a:pt x="103" y="69"/>
                    <a:pt x="103" y="79"/>
                  </a:cubicBezTo>
                  <a:cubicBezTo>
                    <a:pt x="103" y="89"/>
                    <a:pt x="94" y="86"/>
                    <a:pt x="94" y="86"/>
                  </a:cubicBezTo>
                  <a:cubicBezTo>
                    <a:pt x="94" y="97"/>
                    <a:pt x="94" y="97"/>
                    <a:pt x="94" y="97"/>
                  </a:cubicBezTo>
                  <a:cubicBezTo>
                    <a:pt x="35" y="96"/>
                    <a:pt x="35" y="96"/>
                    <a:pt x="35" y="96"/>
                  </a:cubicBezTo>
                  <a:cubicBezTo>
                    <a:pt x="14" y="127"/>
                    <a:pt x="14" y="127"/>
                    <a:pt x="14" y="127"/>
                  </a:cubicBezTo>
                  <a:cubicBezTo>
                    <a:pt x="14" y="127"/>
                    <a:pt x="14" y="149"/>
                    <a:pt x="14" y="165"/>
                  </a:cubicBezTo>
                  <a:cubicBezTo>
                    <a:pt x="14" y="181"/>
                    <a:pt x="0" y="179"/>
                    <a:pt x="0" y="179"/>
                  </a:cubicBezTo>
                  <a:cubicBezTo>
                    <a:pt x="3" y="185"/>
                    <a:pt x="7" y="189"/>
                    <a:pt x="14" y="192"/>
                  </a:cubicBezTo>
                  <a:cubicBezTo>
                    <a:pt x="33" y="199"/>
                    <a:pt x="36" y="209"/>
                    <a:pt x="47" y="213"/>
                  </a:cubicBezTo>
                  <a:cubicBezTo>
                    <a:pt x="58" y="217"/>
                    <a:pt x="80" y="213"/>
                    <a:pt x="80" y="213"/>
                  </a:cubicBezTo>
                  <a:cubicBezTo>
                    <a:pt x="80" y="213"/>
                    <a:pt x="86" y="217"/>
                    <a:pt x="92" y="222"/>
                  </a:cubicBezTo>
                  <a:cubicBezTo>
                    <a:pt x="97" y="217"/>
                    <a:pt x="105" y="208"/>
                    <a:pt x="111" y="207"/>
                  </a:cubicBezTo>
                  <a:cubicBezTo>
                    <a:pt x="119" y="205"/>
                    <a:pt x="124" y="195"/>
                    <a:pt x="124" y="195"/>
                  </a:cubicBezTo>
                  <a:cubicBezTo>
                    <a:pt x="125" y="187"/>
                    <a:pt x="125" y="187"/>
                    <a:pt x="125" y="187"/>
                  </a:cubicBezTo>
                  <a:cubicBezTo>
                    <a:pt x="125" y="187"/>
                    <a:pt x="146" y="185"/>
                    <a:pt x="149" y="176"/>
                  </a:cubicBezTo>
                  <a:cubicBezTo>
                    <a:pt x="152" y="167"/>
                    <a:pt x="151" y="155"/>
                    <a:pt x="151" y="155"/>
                  </a:cubicBezTo>
                  <a:cubicBezTo>
                    <a:pt x="151" y="155"/>
                    <a:pt x="164" y="139"/>
                    <a:pt x="179" y="131"/>
                  </a:cubicBezTo>
                  <a:cubicBezTo>
                    <a:pt x="194" y="123"/>
                    <a:pt x="199" y="112"/>
                    <a:pt x="199" y="112"/>
                  </a:cubicBezTo>
                  <a:lnTo>
                    <a:pt x="190" y="103"/>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6" name="Freeform 13"/>
            <p:cNvSpPr>
              <a:spLocks/>
            </p:cNvSpPr>
            <p:nvPr/>
          </p:nvSpPr>
          <p:spPr bwMode="gray">
            <a:xfrm>
              <a:off x="1292225" y="2994025"/>
              <a:ext cx="696912" cy="546100"/>
            </a:xfrm>
            <a:custGeom>
              <a:avLst/>
              <a:gdLst>
                <a:gd name="T0" fmla="*/ 968 w 1247"/>
                <a:gd name="T1" fmla="*/ 891 h 976"/>
                <a:gd name="T2" fmla="*/ 1036 w 1247"/>
                <a:gd name="T3" fmla="*/ 874 h 976"/>
                <a:gd name="T4" fmla="*/ 1008 w 1247"/>
                <a:gd name="T5" fmla="*/ 851 h 976"/>
                <a:gd name="T6" fmla="*/ 1015 w 1247"/>
                <a:gd name="T7" fmla="*/ 825 h 976"/>
                <a:gd name="T8" fmla="*/ 1108 w 1247"/>
                <a:gd name="T9" fmla="*/ 786 h 976"/>
                <a:gd name="T10" fmla="*/ 1139 w 1247"/>
                <a:gd name="T11" fmla="*/ 771 h 976"/>
                <a:gd name="T12" fmla="*/ 1162 w 1247"/>
                <a:gd name="T13" fmla="*/ 767 h 976"/>
                <a:gd name="T14" fmla="*/ 1182 w 1247"/>
                <a:gd name="T15" fmla="*/ 717 h 976"/>
                <a:gd name="T16" fmla="*/ 1184 w 1247"/>
                <a:gd name="T17" fmla="*/ 701 h 976"/>
                <a:gd name="T18" fmla="*/ 1234 w 1247"/>
                <a:gd name="T19" fmla="*/ 632 h 976"/>
                <a:gd name="T20" fmla="*/ 1172 w 1247"/>
                <a:gd name="T21" fmla="*/ 594 h 976"/>
                <a:gd name="T22" fmla="*/ 1060 w 1247"/>
                <a:gd name="T23" fmla="*/ 655 h 976"/>
                <a:gd name="T24" fmla="*/ 1043 w 1247"/>
                <a:gd name="T25" fmla="*/ 716 h 976"/>
                <a:gd name="T26" fmla="*/ 974 w 1247"/>
                <a:gd name="T27" fmla="*/ 749 h 976"/>
                <a:gd name="T28" fmla="*/ 836 w 1247"/>
                <a:gd name="T29" fmla="*/ 753 h 976"/>
                <a:gd name="T30" fmla="*/ 777 w 1247"/>
                <a:gd name="T31" fmla="*/ 708 h 976"/>
                <a:gd name="T32" fmla="*/ 750 w 1247"/>
                <a:gd name="T33" fmla="*/ 616 h 976"/>
                <a:gd name="T34" fmla="*/ 752 w 1247"/>
                <a:gd name="T35" fmla="*/ 507 h 976"/>
                <a:gd name="T36" fmla="*/ 768 w 1247"/>
                <a:gd name="T37" fmla="*/ 434 h 976"/>
                <a:gd name="T38" fmla="*/ 806 w 1247"/>
                <a:gd name="T39" fmla="*/ 364 h 976"/>
                <a:gd name="T40" fmla="*/ 780 w 1247"/>
                <a:gd name="T41" fmla="*/ 355 h 976"/>
                <a:gd name="T42" fmla="*/ 720 w 1247"/>
                <a:gd name="T43" fmla="*/ 332 h 976"/>
                <a:gd name="T44" fmla="*/ 714 w 1247"/>
                <a:gd name="T45" fmla="*/ 280 h 976"/>
                <a:gd name="T46" fmla="*/ 700 w 1247"/>
                <a:gd name="T47" fmla="*/ 241 h 976"/>
                <a:gd name="T48" fmla="*/ 661 w 1247"/>
                <a:gd name="T49" fmla="*/ 154 h 976"/>
                <a:gd name="T50" fmla="*/ 621 w 1247"/>
                <a:gd name="T51" fmla="*/ 154 h 976"/>
                <a:gd name="T52" fmla="*/ 519 w 1247"/>
                <a:gd name="T53" fmla="*/ 161 h 976"/>
                <a:gd name="T54" fmla="*/ 491 w 1247"/>
                <a:gd name="T55" fmla="*/ 76 h 976"/>
                <a:gd name="T56" fmla="*/ 390 w 1247"/>
                <a:gd name="T57" fmla="*/ 45 h 976"/>
                <a:gd name="T58" fmla="*/ 378 w 1247"/>
                <a:gd name="T59" fmla="*/ 72 h 976"/>
                <a:gd name="T60" fmla="*/ 106 w 1247"/>
                <a:gd name="T61" fmla="*/ 0 h 976"/>
                <a:gd name="T62" fmla="*/ 0 w 1247"/>
                <a:gd name="T63" fmla="*/ 25 h 976"/>
                <a:gd name="T64" fmla="*/ 10 w 1247"/>
                <a:gd name="T65" fmla="*/ 76 h 976"/>
                <a:gd name="T66" fmla="*/ 5 w 1247"/>
                <a:gd name="T67" fmla="*/ 117 h 976"/>
                <a:gd name="T68" fmla="*/ 42 w 1247"/>
                <a:gd name="T69" fmla="*/ 176 h 976"/>
                <a:gd name="T70" fmla="*/ 58 w 1247"/>
                <a:gd name="T71" fmla="*/ 267 h 976"/>
                <a:gd name="T72" fmla="*/ 7 w 1247"/>
                <a:gd name="T73" fmla="*/ 261 h 976"/>
                <a:gd name="T74" fmla="*/ 43 w 1247"/>
                <a:gd name="T75" fmla="*/ 296 h 976"/>
                <a:gd name="T76" fmla="*/ 91 w 1247"/>
                <a:gd name="T77" fmla="*/ 337 h 976"/>
                <a:gd name="T78" fmla="*/ 142 w 1247"/>
                <a:gd name="T79" fmla="*/ 459 h 976"/>
                <a:gd name="T80" fmla="*/ 210 w 1247"/>
                <a:gd name="T81" fmla="*/ 506 h 976"/>
                <a:gd name="T82" fmla="*/ 172 w 1247"/>
                <a:gd name="T83" fmla="*/ 452 h 976"/>
                <a:gd name="T84" fmla="*/ 162 w 1247"/>
                <a:gd name="T85" fmla="*/ 387 h 976"/>
                <a:gd name="T86" fmla="*/ 131 w 1247"/>
                <a:gd name="T87" fmla="*/ 319 h 976"/>
                <a:gd name="T88" fmla="*/ 116 w 1247"/>
                <a:gd name="T89" fmla="*/ 227 h 976"/>
                <a:gd name="T90" fmla="*/ 66 w 1247"/>
                <a:gd name="T91" fmla="*/ 128 h 976"/>
                <a:gd name="T92" fmla="*/ 84 w 1247"/>
                <a:gd name="T93" fmla="*/ 42 h 976"/>
                <a:gd name="T94" fmla="*/ 138 w 1247"/>
                <a:gd name="T95" fmla="*/ 73 h 976"/>
                <a:gd name="T96" fmla="*/ 160 w 1247"/>
                <a:gd name="T97" fmla="*/ 180 h 976"/>
                <a:gd name="T98" fmla="*/ 208 w 1247"/>
                <a:gd name="T99" fmla="*/ 284 h 976"/>
                <a:gd name="T100" fmla="*/ 257 w 1247"/>
                <a:gd name="T101" fmla="*/ 318 h 976"/>
                <a:gd name="T102" fmla="*/ 255 w 1247"/>
                <a:gd name="T103" fmla="*/ 375 h 976"/>
                <a:gd name="T104" fmla="*/ 294 w 1247"/>
                <a:gd name="T105" fmla="*/ 418 h 976"/>
                <a:gd name="T106" fmla="*/ 313 w 1247"/>
                <a:gd name="T107" fmla="*/ 456 h 976"/>
                <a:gd name="T108" fmla="*/ 371 w 1247"/>
                <a:gd name="T109" fmla="*/ 575 h 976"/>
                <a:gd name="T110" fmla="*/ 375 w 1247"/>
                <a:gd name="T111" fmla="*/ 645 h 976"/>
                <a:gd name="T112" fmla="*/ 423 w 1247"/>
                <a:gd name="T113" fmla="*/ 740 h 976"/>
                <a:gd name="T114" fmla="*/ 556 w 1247"/>
                <a:gd name="T115" fmla="*/ 838 h 976"/>
                <a:gd name="T116" fmla="*/ 677 w 1247"/>
                <a:gd name="T117" fmla="*/ 899 h 976"/>
                <a:gd name="T118" fmla="*/ 840 w 1247"/>
                <a:gd name="T119" fmla="*/ 878 h 976"/>
                <a:gd name="T120" fmla="*/ 947 w 1247"/>
                <a:gd name="T121" fmla="*/ 96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7" name="Freeform 14"/>
            <p:cNvSpPr>
              <a:spLocks/>
            </p:cNvSpPr>
            <p:nvPr/>
          </p:nvSpPr>
          <p:spPr bwMode="gray">
            <a:xfrm>
              <a:off x="1892300" y="3492500"/>
              <a:ext cx="165100" cy="93663"/>
            </a:xfrm>
            <a:custGeom>
              <a:avLst/>
              <a:gdLst>
                <a:gd name="T0" fmla="*/ 103 w 296"/>
                <a:gd name="T1" fmla="*/ 162 h 166"/>
                <a:gd name="T2" fmla="*/ 105 w 296"/>
                <a:gd name="T3" fmla="*/ 151 h 166"/>
                <a:gd name="T4" fmla="*/ 114 w 296"/>
                <a:gd name="T5" fmla="*/ 149 h 166"/>
                <a:gd name="T6" fmla="*/ 115 w 296"/>
                <a:gd name="T7" fmla="*/ 122 h 166"/>
                <a:gd name="T8" fmla="*/ 135 w 296"/>
                <a:gd name="T9" fmla="*/ 123 h 166"/>
                <a:gd name="T10" fmla="*/ 148 w 296"/>
                <a:gd name="T11" fmla="*/ 109 h 166"/>
                <a:gd name="T12" fmla="*/ 162 w 296"/>
                <a:gd name="T13" fmla="*/ 118 h 166"/>
                <a:gd name="T14" fmla="*/ 189 w 296"/>
                <a:gd name="T15" fmla="*/ 95 h 166"/>
                <a:gd name="T16" fmla="*/ 190 w 296"/>
                <a:gd name="T17" fmla="*/ 85 h 166"/>
                <a:gd name="T18" fmla="*/ 203 w 296"/>
                <a:gd name="T19" fmla="*/ 84 h 166"/>
                <a:gd name="T20" fmla="*/ 213 w 296"/>
                <a:gd name="T21" fmla="*/ 65 h 166"/>
                <a:gd name="T22" fmla="*/ 238 w 296"/>
                <a:gd name="T23" fmla="*/ 76 h 166"/>
                <a:gd name="T24" fmla="*/ 251 w 296"/>
                <a:gd name="T25" fmla="*/ 66 h 166"/>
                <a:gd name="T26" fmla="*/ 262 w 296"/>
                <a:gd name="T27" fmla="*/ 66 h 166"/>
                <a:gd name="T28" fmla="*/ 281 w 296"/>
                <a:gd name="T29" fmla="*/ 65 h 166"/>
                <a:gd name="T30" fmla="*/ 294 w 296"/>
                <a:gd name="T31" fmla="*/ 55 h 166"/>
                <a:gd name="T32" fmla="*/ 283 w 296"/>
                <a:gd name="T33" fmla="*/ 41 h 166"/>
                <a:gd name="T34" fmla="*/ 268 w 296"/>
                <a:gd name="T35" fmla="*/ 35 h 166"/>
                <a:gd name="T36" fmla="*/ 248 w 296"/>
                <a:gd name="T37" fmla="*/ 18 h 166"/>
                <a:gd name="T38" fmla="*/ 230 w 296"/>
                <a:gd name="T39" fmla="*/ 13 h 166"/>
                <a:gd name="T40" fmla="*/ 214 w 296"/>
                <a:gd name="T41" fmla="*/ 1 h 166"/>
                <a:gd name="T42" fmla="*/ 192 w 296"/>
                <a:gd name="T43" fmla="*/ 9 h 166"/>
                <a:gd name="T44" fmla="*/ 171 w 296"/>
                <a:gd name="T45" fmla="*/ 0 h 166"/>
                <a:gd name="T46" fmla="*/ 148 w 296"/>
                <a:gd name="T47" fmla="*/ 18 h 166"/>
                <a:gd name="T48" fmla="*/ 125 w 296"/>
                <a:gd name="T49" fmla="*/ 17 h 166"/>
                <a:gd name="T50" fmla="*/ 109 w 296"/>
                <a:gd name="T51" fmla="*/ 11 h 166"/>
                <a:gd name="T52" fmla="*/ 89 w 296"/>
                <a:gd name="T53" fmla="*/ 16 h 166"/>
                <a:gd name="T54" fmla="*/ 81 w 296"/>
                <a:gd name="T55" fmla="*/ 2 h 166"/>
                <a:gd name="T56" fmla="*/ 59 w 296"/>
                <a:gd name="T57" fmla="*/ 15 h 166"/>
                <a:gd name="T58" fmla="*/ 39 w 296"/>
                <a:gd name="T59" fmla="*/ 34 h 166"/>
                <a:gd name="T60" fmla="*/ 11 w 296"/>
                <a:gd name="T61" fmla="*/ 58 h 166"/>
                <a:gd name="T62" fmla="*/ 9 w 296"/>
                <a:gd name="T63" fmla="*/ 79 h 166"/>
                <a:gd name="T64" fmla="*/ 0 w 296"/>
                <a:gd name="T65" fmla="*/ 86 h 166"/>
                <a:gd name="T66" fmla="*/ 13 w 296"/>
                <a:gd name="T67" fmla="*/ 102 h 166"/>
                <a:gd name="T68" fmla="*/ 28 w 296"/>
                <a:gd name="T69" fmla="*/ 102 h 166"/>
                <a:gd name="T70" fmla="*/ 36 w 296"/>
                <a:gd name="T71" fmla="*/ 118 h 166"/>
                <a:gd name="T72" fmla="*/ 52 w 296"/>
                <a:gd name="T73" fmla="*/ 112 h 166"/>
                <a:gd name="T74" fmla="*/ 67 w 296"/>
                <a:gd name="T75" fmla="*/ 114 h 166"/>
                <a:gd name="T76" fmla="*/ 68 w 296"/>
                <a:gd name="T77" fmla="*/ 143 h 166"/>
                <a:gd name="T78" fmla="*/ 85 w 296"/>
                <a:gd name="T79" fmla="*/ 148 h 166"/>
                <a:gd name="T80" fmla="*/ 89 w 296"/>
                <a:gd name="T81" fmla="*/ 166 h 166"/>
                <a:gd name="T82" fmla="*/ 103 w 296"/>
                <a:gd name="T83"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8" name="Freeform 15"/>
            <p:cNvSpPr>
              <a:spLocks/>
            </p:cNvSpPr>
            <p:nvPr/>
          </p:nvSpPr>
          <p:spPr bwMode="gray">
            <a:xfrm>
              <a:off x="2698750" y="3795713"/>
              <a:ext cx="111125" cy="127000"/>
            </a:xfrm>
            <a:custGeom>
              <a:avLst/>
              <a:gdLst>
                <a:gd name="T0" fmla="*/ 43 w 199"/>
                <a:gd name="T1" fmla="*/ 52 h 228"/>
                <a:gd name="T2" fmla="*/ 10 w 199"/>
                <a:gd name="T3" fmla="*/ 61 h 228"/>
                <a:gd name="T4" fmla="*/ 11 w 199"/>
                <a:gd name="T5" fmla="*/ 89 h 228"/>
                <a:gd name="T6" fmla="*/ 1 w 199"/>
                <a:gd name="T7" fmla="*/ 107 h 228"/>
                <a:gd name="T8" fmla="*/ 12 w 199"/>
                <a:gd name="T9" fmla="*/ 122 h 228"/>
                <a:gd name="T10" fmla="*/ 26 w 199"/>
                <a:gd name="T11" fmla="*/ 144 h 228"/>
                <a:gd name="T12" fmla="*/ 40 w 199"/>
                <a:gd name="T13" fmla="*/ 137 h 228"/>
                <a:gd name="T14" fmla="*/ 40 w 199"/>
                <a:gd name="T15" fmla="*/ 173 h 228"/>
                <a:gd name="T16" fmla="*/ 65 w 199"/>
                <a:gd name="T17" fmla="*/ 212 h 228"/>
                <a:gd name="T18" fmla="*/ 103 w 199"/>
                <a:gd name="T19" fmla="*/ 224 h 228"/>
                <a:gd name="T20" fmla="*/ 95 w 199"/>
                <a:gd name="T21" fmla="*/ 204 h 228"/>
                <a:gd name="T22" fmla="*/ 102 w 199"/>
                <a:gd name="T23" fmla="*/ 187 h 228"/>
                <a:gd name="T24" fmla="*/ 107 w 199"/>
                <a:gd name="T25" fmla="*/ 195 h 228"/>
                <a:gd name="T26" fmla="*/ 125 w 199"/>
                <a:gd name="T27" fmla="*/ 195 h 228"/>
                <a:gd name="T28" fmla="*/ 142 w 199"/>
                <a:gd name="T29" fmla="*/ 183 h 228"/>
                <a:gd name="T30" fmla="*/ 154 w 199"/>
                <a:gd name="T31" fmla="*/ 193 h 228"/>
                <a:gd name="T32" fmla="*/ 167 w 199"/>
                <a:gd name="T33" fmla="*/ 199 h 228"/>
                <a:gd name="T34" fmla="*/ 174 w 199"/>
                <a:gd name="T35" fmla="*/ 182 h 228"/>
                <a:gd name="T36" fmla="*/ 186 w 199"/>
                <a:gd name="T37" fmla="*/ 175 h 228"/>
                <a:gd name="T38" fmla="*/ 184 w 199"/>
                <a:gd name="T39" fmla="*/ 147 h 228"/>
                <a:gd name="T40" fmla="*/ 195 w 199"/>
                <a:gd name="T41" fmla="*/ 132 h 228"/>
                <a:gd name="T42" fmla="*/ 174 w 199"/>
                <a:gd name="T43" fmla="*/ 105 h 228"/>
                <a:gd name="T44" fmla="*/ 173 w 199"/>
                <a:gd name="T45" fmla="*/ 55 h 228"/>
                <a:gd name="T46" fmla="*/ 195 w 199"/>
                <a:gd name="T47" fmla="*/ 32 h 228"/>
                <a:gd name="T48" fmla="*/ 199 w 199"/>
                <a:gd name="T49" fmla="*/ 11 h 228"/>
                <a:gd name="T50" fmla="*/ 199 w 199"/>
                <a:gd name="T51" fmla="*/ 11 h 228"/>
                <a:gd name="T52" fmla="*/ 197 w 199"/>
                <a:gd name="T53" fmla="*/ 9 h 228"/>
                <a:gd name="T54" fmla="*/ 143 w 199"/>
                <a:gd name="T55" fmla="*/ 0 h 228"/>
                <a:gd name="T56" fmla="*/ 139 w 199"/>
                <a:gd name="T57" fmla="*/ 9 h 228"/>
                <a:gd name="T58" fmla="*/ 109 w 199"/>
                <a:gd name="T59" fmla="*/ 4 h 228"/>
                <a:gd name="T60" fmla="*/ 108 w 199"/>
                <a:gd name="T61" fmla="*/ 15 h 228"/>
                <a:gd name="T62" fmla="*/ 69 w 199"/>
                <a:gd name="T63" fmla="*/ 1 h 228"/>
                <a:gd name="T64" fmla="*/ 50 w 199"/>
                <a:gd name="T65" fmla="*/ 7 h 228"/>
                <a:gd name="T66" fmla="*/ 39 w 199"/>
                <a:gd name="T67" fmla="*/ 29 h 228"/>
                <a:gd name="T68" fmla="*/ 43 w 199"/>
                <a:gd name="T69"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9" name="Freeform 16"/>
            <p:cNvSpPr>
              <a:spLocks/>
            </p:cNvSpPr>
            <p:nvPr/>
          </p:nvSpPr>
          <p:spPr bwMode="gray">
            <a:xfrm>
              <a:off x="2611438" y="3722688"/>
              <a:ext cx="125412" cy="217488"/>
            </a:xfrm>
            <a:custGeom>
              <a:avLst/>
              <a:gdLst>
                <a:gd name="T0" fmla="*/ 62 w 225"/>
                <a:gd name="T1" fmla="*/ 28 h 388"/>
                <a:gd name="T2" fmla="*/ 42 w 225"/>
                <a:gd name="T3" fmla="*/ 44 h 388"/>
                <a:gd name="T4" fmla="*/ 46 w 225"/>
                <a:gd name="T5" fmla="*/ 64 h 388"/>
                <a:gd name="T6" fmla="*/ 57 w 225"/>
                <a:gd name="T7" fmla="*/ 67 h 388"/>
                <a:gd name="T8" fmla="*/ 47 w 225"/>
                <a:gd name="T9" fmla="*/ 85 h 388"/>
                <a:gd name="T10" fmla="*/ 11 w 225"/>
                <a:gd name="T11" fmla="*/ 93 h 388"/>
                <a:gd name="T12" fmla="*/ 22 w 225"/>
                <a:gd name="T13" fmla="*/ 116 h 388"/>
                <a:gd name="T14" fmla="*/ 4 w 225"/>
                <a:gd name="T15" fmla="*/ 134 h 388"/>
                <a:gd name="T16" fmla="*/ 35 w 225"/>
                <a:gd name="T17" fmla="*/ 172 h 388"/>
                <a:gd name="T18" fmla="*/ 51 w 225"/>
                <a:gd name="T19" fmla="*/ 174 h 388"/>
                <a:gd name="T20" fmla="*/ 56 w 225"/>
                <a:gd name="T21" fmla="*/ 167 h 388"/>
                <a:gd name="T22" fmla="*/ 68 w 225"/>
                <a:gd name="T23" fmla="*/ 182 h 388"/>
                <a:gd name="T24" fmla="*/ 59 w 225"/>
                <a:gd name="T25" fmla="*/ 208 h 388"/>
                <a:gd name="T26" fmla="*/ 81 w 225"/>
                <a:gd name="T27" fmla="*/ 211 h 388"/>
                <a:gd name="T28" fmla="*/ 80 w 225"/>
                <a:gd name="T29" fmla="*/ 230 h 388"/>
                <a:gd name="T30" fmla="*/ 88 w 225"/>
                <a:gd name="T31" fmla="*/ 240 h 388"/>
                <a:gd name="T32" fmla="*/ 74 w 225"/>
                <a:gd name="T33" fmla="*/ 258 h 388"/>
                <a:gd name="T34" fmla="*/ 69 w 225"/>
                <a:gd name="T35" fmla="*/ 286 h 388"/>
                <a:gd name="T36" fmla="*/ 61 w 225"/>
                <a:gd name="T37" fmla="*/ 312 h 388"/>
                <a:gd name="T38" fmla="*/ 78 w 225"/>
                <a:gd name="T39" fmla="*/ 333 h 388"/>
                <a:gd name="T40" fmla="*/ 78 w 225"/>
                <a:gd name="T41" fmla="*/ 353 h 388"/>
                <a:gd name="T42" fmla="*/ 99 w 225"/>
                <a:gd name="T43" fmla="*/ 377 h 388"/>
                <a:gd name="T44" fmla="*/ 108 w 225"/>
                <a:gd name="T45" fmla="*/ 377 h 388"/>
                <a:gd name="T46" fmla="*/ 112 w 225"/>
                <a:gd name="T47" fmla="*/ 388 h 388"/>
                <a:gd name="T48" fmla="*/ 132 w 225"/>
                <a:gd name="T49" fmla="*/ 387 h 388"/>
                <a:gd name="T50" fmla="*/ 143 w 225"/>
                <a:gd name="T51" fmla="*/ 369 h 388"/>
                <a:gd name="T52" fmla="*/ 161 w 225"/>
                <a:gd name="T53" fmla="*/ 368 h 388"/>
                <a:gd name="T54" fmla="*/ 162 w 225"/>
                <a:gd name="T55" fmla="*/ 360 h 388"/>
                <a:gd name="T56" fmla="*/ 183 w 225"/>
                <a:gd name="T57" fmla="*/ 359 h 388"/>
                <a:gd name="T58" fmla="*/ 197 w 225"/>
                <a:gd name="T59" fmla="*/ 342 h 388"/>
                <a:gd name="T60" fmla="*/ 217 w 225"/>
                <a:gd name="T61" fmla="*/ 350 h 388"/>
                <a:gd name="T62" fmla="*/ 221 w 225"/>
                <a:gd name="T63" fmla="*/ 341 h 388"/>
                <a:gd name="T64" fmla="*/ 196 w 225"/>
                <a:gd name="T65" fmla="*/ 302 h 388"/>
                <a:gd name="T66" fmla="*/ 196 w 225"/>
                <a:gd name="T67" fmla="*/ 266 h 388"/>
                <a:gd name="T68" fmla="*/ 182 w 225"/>
                <a:gd name="T69" fmla="*/ 273 h 388"/>
                <a:gd name="T70" fmla="*/ 168 w 225"/>
                <a:gd name="T71" fmla="*/ 251 h 388"/>
                <a:gd name="T72" fmla="*/ 157 w 225"/>
                <a:gd name="T73" fmla="*/ 236 h 388"/>
                <a:gd name="T74" fmla="*/ 167 w 225"/>
                <a:gd name="T75" fmla="*/ 218 h 388"/>
                <a:gd name="T76" fmla="*/ 166 w 225"/>
                <a:gd name="T77" fmla="*/ 190 h 388"/>
                <a:gd name="T78" fmla="*/ 199 w 225"/>
                <a:gd name="T79" fmla="*/ 181 h 388"/>
                <a:gd name="T80" fmla="*/ 195 w 225"/>
                <a:gd name="T81" fmla="*/ 158 h 388"/>
                <a:gd name="T82" fmla="*/ 206 w 225"/>
                <a:gd name="T83" fmla="*/ 136 h 388"/>
                <a:gd name="T84" fmla="*/ 203 w 225"/>
                <a:gd name="T85" fmla="*/ 117 h 388"/>
                <a:gd name="T86" fmla="*/ 185 w 225"/>
                <a:gd name="T87" fmla="*/ 117 h 388"/>
                <a:gd name="T88" fmla="*/ 183 w 225"/>
                <a:gd name="T89" fmla="*/ 102 h 388"/>
                <a:gd name="T90" fmla="*/ 153 w 225"/>
                <a:gd name="T91" fmla="*/ 85 h 388"/>
                <a:gd name="T92" fmla="*/ 133 w 225"/>
                <a:gd name="T93" fmla="*/ 109 h 388"/>
                <a:gd name="T94" fmla="*/ 144 w 225"/>
                <a:gd name="T95" fmla="*/ 61 h 388"/>
                <a:gd name="T96" fmla="*/ 126 w 225"/>
                <a:gd name="T97" fmla="*/ 22 h 388"/>
                <a:gd name="T98" fmla="*/ 83 w 225"/>
                <a:gd name="T99" fmla="*/ 0 h 388"/>
                <a:gd name="T100" fmla="*/ 76 w 225"/>
                <a:gd name="T101" fmla="*/ 12 h 388"/>
                <a:gd name="T102" fmla="*/ 62 w 225"/>
                <a:gd name="T103" fmla="*/ 2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20" name="Freeform 17"/>
            <p:cNvSpPr>
              <a:spLocks noEditPoints="1"/>
            </p:cNvSpPr>
            <p:nvPr/>
          </p:nvSpPr>
          <p:spPr bwMode="gray">
            <a:xfrm>
              <a:off x="2298700" y="3608388"/>
              <a:ext cx="358775" cy="349250"/>
            </a:xfrm>
            <a:custGeom>
              <a:avLst/>
              <a:gdLst>
                <a:gd name="T0" fmla="*/ 175 w 642"/>
                <a:gd name="T1" fmla="*/ 3 h 625"/>
                <a:gd name="T2" fmla="*/ 165 w 642"/>
                <a:gd name="T3" fmla="*/ 34 h 625"/>
                <a:gd name="T4" fmla="*/ 630 w 642"/>
                <a:gd name="T5" fmla="*/ 190 h 625"/>
                <a:gd name="T6" fmla="*/ 595 w 642"/>
                <a:gd name="T7" fmla="*/ 194 h 625"/>
                <a:gd name="T8" fmla="*/ 553 w 642"/>
                <a:gd name="T9" fmla="*/ 194 h 625"/>
                <a:gd name="T10" fmla="*/ 586 w 642"/>
                <a:gd name="T11" fmla="*/ 167 h 625"/>
                <a:gd name="T12" fmla="*/ 572 w 642"/>
                <a:gd name="T13" fmla="*/ 143 h 625"/>
                <a:gd name="T14" fmla="*/ 556 w 642"/>
                <a:gd name="T15" fmla="*/ 143 h 625"/>
                <a:gd name="T16" fmla="*/ 536 w 642"/>
                <a:gd name="T17" fmla="*/ 123 h 625"/>
                <a:gd name="T18" fmla="*/ 522 w 642"/>
                <a:gd name="T19" fmla="*/ 129 h 625"/>
                <a:gd name="T20" fmla="*/ 498 w 642"/>
                <a:gd name="T21" fmla="*/ 117 h 625"/>
                <a:gd name="T22" fmla="*/ 501 w 642"/>
                <a:gd name="T23" fmla="*/ 93 h 625"/>
                <a:gd name="T24" fmla="*/ 457 w 642"/>
                <a:gd name="T25" fmla="*/ 84 h 625"/>
                <a:gd name="T26" fmla="*/ 435 w 642"/>
                <a:gd name="T27" fmla="*/ 99 h 625"/>
                <a:gd name="T28" fmla="*/ 346 w 642"/>
                <a:gd name="T29" fmla="*/ 88 h 625"/>
                <a:gd name="T30" fmla="*/ 242 w 642"/>
                <a:gd name="T31" fmla="*/ 68 h 625"/>
                <a:gd name="T32" fmla="*/ 147 w 642"/>
                <a:gd name="T33" fmla="*/ 56 h 625"/>
                <a:gd name="T34" fmla="*/ 113 w 642"/>
                <a:gd name="T35" fmla="*/ 136 h 625"/>
                <a:gd name="T36" fmla="*/ 89 w 642"/>
                <a:gd name="T37" fmla="*/ 154 h 625"/>
                <a:gd name="T38" fmla="*/ 82 w 642"/>
                <a:gd name="T39" fmla="*/ 102 h 625"/>
                <a:gd name="T40" fmla="*/ 77 w 642"/>
                <a:gd name="T41" fmla="*/ 38 h 625"/>
                <a:gd name="T42" fmla="*/ 38 w 642"/>
                <a:gd name="T43" fmla="*/ 77 h 625"/>
                <a:gd name="T44" fmla="*/ 24 w 642"/>
                <a:gd name="T45" fmla="*/ 115 h 625"/>
                <a:gd name="T46" fmla="*/ 5 w 642"/>
                <a:gd name="T47" fmla="*/ 162 h 625"/>
                <a:gd name="T48" fmla="*/ 35 w 642"/>
                <a:gd name="T49" fmla="*/ 180 h 625"/>
                <a:gd name="T50" fmla="*/ 50 w 642"/>
                <a:gd name="T51" fmla="*/ 216 h 625"/>
                <a:gd name="T52" fmla="*/ 41 w 642"/>
                <a:gd name="T53" fmla="*/ 259 h 625"/>
                <a:gd name="T54" fmla="*/ 59 w 642"/>
                <a:gd name="T55" fmla="*/ 280 h 625"/>
                <a:gd name="T56" fmla="*/ 111 w 642"/>
                <a:gd name="T57" fmla="*/ 284 h 625"/>
                <a:gd name="T58" fmla="*/ 136 w 642"/>
                <a:gd name="T59" fmla="*/ 284 h 625"/>
                <a:gd name="T60" fmla="*/ 181 w 642"/>
                <a:gd name="T61" fmla="*/ 330 h 625"/>
                <a:gd name="T62" fmla="*/ 203 w 642"/>
                <a:gd name="T63" fmla="*/ 322 h 625"/>
                <a:gd name="T64" fmla="*/ 232 w 642"/>
                <a:gd name="T65" fmla="*/ 324 h 625"/>
                <a:gd name="T66" fmla="*/ 276 w 642"/>
                <a:gd name="T67" fmla="*/ 323 h 625"/>
                <a:gd name="T68" fmla="*/ 263 w 642"/>
                <a:gd name="T69" fmla="*/ 362 h 625"/>
                <a:gd name="T70" fmla="*/ 254 w 642"/>
                <a:gd name="T71" fmla="*/ 404 h 625"/>
                <a:gd name="T72" fmla="*/ 261 w 642"/>
                <a:gd name="T73" fmla="*/ 440 h 625"/>
                <a:gd name="T74" fmla="*/ 278 w 642"/>
                <a:gd name="T75" fmla="*/ 476 h 625"/>
                <a:gd name="T76" fmla="*/ 259 w 642"/>
                <a:gd name="T77" fmla="*/ 507 h 625"/>
                <a:gd name="T78" fmla="*/ 284 w 642"/>
                <a:gd name="T79" fmla="*/ 549 h 625"/>
                <a:gd name="T80" fmla="*/ 299 w 642"/>
                <a:gd name="T81" fmla="*/ 594 h 625"/>
                <a:gd name="T82" fmla="*/ 326 w 642"/>
                <a:gd name="T83" fmla="*/ 619 h 625"/>
                <a:gd name="T84" fmla="*/ 362 w 642"/>
                <a:gd name="T85" fmla="*/ 624 h 625"/>
                <a:gd name="T86" fmla="*/ 400 w 642"/>
                <a:gd name="T87" fmla="*/ 593 h 625"/>
                <a:gd name="T88" fmla="*/ 420 w 642"/>
                <a:gd name="T89" fmla="*/ 579 h 625"/>
                <a:gd name="T90" fmla="*/ 457 w 642"/>
                <a:gd name="T91" fmla="*/ 547 h 625"/>
                <a:gd name="T92" fmla="*/ 432 w 642"/>
                <a:gd name="T93" fmla="*/ 524 h 625"/>
                <a:gd name="T94" fmla="*/ 419 w 642"/>
                <a:gd name="T95" fmla="*/ 490 h 625"/>
                <a:gd name="T96" fmla="*/ 400 w 642"/>
                <a:gd name="T97" fmla="*/ 425 h 625"/>
                <a:gd name="T98" fmla="*/ 429 w 642"/>
                <a:gd name="T99" fmla="*/ 433 h 625"/>
                <a:gd name="T100" fmla="*/ 450 w 642"/>
                <a:gd name="T101" fmla="*/ 444 h 625"/>
                <a:gd name="T102" fmla="*/ 469 w 642"/>
                <a:gd name="T103" fmla="*/ 446 h 625"/>
                <a:gd name="T104" fmla="*/ 507 w 642"/>
                <a:gd name="T105" fmla="*/ 432 h 625"/>
                <a:gd name="T106" fmla="*/ 551 w 642"/>
                <a:gd name="T107" fmla="*/ 424 h 625"/>
                <a:gd name="T108" fmla="*/ 583 w 642"/>
                <a:gd name="T109" fmla="*/ 414 h 625"/>
                <a:gd name="T110" fmla="*/ 596 w 642"/>
                <a:gd name="T111" fmla="*/ 399 h 625"/>
                <a:gd name="T112" fmla="*/ 563 w 642"/>
                <a:gd name="T113" fmla="*/ 340 h 625"/>
                <a:gd name="T114" fmla="*/ 570 w 642"/>
                <a:gd name="T115" fmla="*/ 299 h 625"/>
                <a:gd name="T116" fmla="*/ 616 w 642"/>
                <a:gd name="T117" fmla="*/ 273 h 625"/>
                <a:gd name="T118" fmla="*/ 601 w 642"/>
                <a:gd name="T119" fmla="*/ 250 h 625"/>
                <a:gd name="T120" fmla="*/ 635 w 642"/>
                <a:gd name="T121" fmla="*/ 218 h 625"/>
                <a:gd name="T122" fmla="*/ 630 w 642"/>
                <a:gd name="T123" fmla="*/ 19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21" name="Freeform 18"/>
            <p:cNvSpPr>
              <a:spLocks/>
            </p:cNvSpPr>
            <p:nvPr/>
          </p:nvSpPr>
          <p:spPr bwMode="gray">
            <a:xfrm>
              <a:off x="2041525" y="3684588"/>
              <a:ext cx="155575" cy="79375"/>
            </a:xfrm>
            <a:custGeom>
              <a:avLst/>
              <a:gdLst>
                <a:gd name="T0" fmla="*/ 209 w 279"/>
                <a:gd name="T1" fmla="*/ 47 h 141"/>
                <a:gd name="T2" fmla="*/ 224 w 279"/>
                <a:gd name="T3" fmla="*/ 66 h 141"/>
                <a:gd name="T4" fmla="*/ 232 w 279"/>
                <a:gd name="T5" fmla="*/ 63 h 141"/>
                <a:gd name="T6" fmla="*/ 254 w 279"/>
                <a:gd name="T7" fmla="*/ 81 h 141"/>
                <a:gd name="T8" fmla="*/ 232 w 279"/>
                <a:gd name="T9" fmla="*/ 71 h 141"/>
                <a:gd name="T10" fmla="*/ 229 w 279"/>
                <a:gd name="T11" fmla="*/ 106 h 141"/>
                <a:gd name="T12" fmla="*/ 243 w 279"/>
                <a:gd name="T13" fmla="*/ 128 h 141"/>
                <a:gd name="T14" fmla="*/ 243 w 279"/>
                <a:gd name="T15" fmla="*/ 128 h 141"/>
                <a:gd name="T16" fmla="*/ 253 w 279"/>
                <a:gd name="T17" fmla="*/ 107 h 141"/>
                <a:gd name="T18" fmla="*/ 269 w 279"/>
                <a:gd name="T19" fmla="*/ 109 h 141"/>
                <a:gd name="T20" fmla="*/ 279 w 279"/>
                <a:gd name="T21" fmla="*/ 84 h 141"/>
                <a:gd name="T22" fmla="*/ 266 w 279"/>
                <a:gd name="T23" fmla="*/ 70 h 141"/>
                <a:gd name="T24" fmla="*/ 270 w 279"/>
                <a:gd name="T25" fmla="*/ 58 h 141"/>
                <a:gd name="T26" fmla="*/ 255 w 279"/>
                <a:gd name="T27" fmla="*/ 46 h 141"/>
                <a:gd name="T28" fmla="*/ 236 w 279"/>
                <a:gd name="T29" fmla="*/ 18 h 141"/>
                <a:gd name="T30" fmla="*/ 196 w 279"/>
                <a:gd name="T31" fmla="*/ 13 h 141"/>
                <a:gd name="T32" fmla="*/ 195 w 279"/>
                <a:gd name="T33" fmla="*/ 4 h 141"/>
                <a:gd name="T34" fmla="*/ 163 w 279"/>
                <a:gd name="T35" fmla="*/ 7 h 141"/>
                <a:gd name="T36" fmla="*/ 144 w 279"/>
                <a:gd name="T37" fmla="*/ 27 h 141"/>
                <a:gd name="T38" fmla="*/ 126 w 279"/>
                <a:gd name="T39" fmla="*/ 25 h 141"/>
                <a:gd name="T40" fmla="*/ 94 w 279"/>
                <a:gd name="T41" fmla="*/ 50 h 141"/>
                <a:gd name="T42" fmla="*/ 75 w 279"/>
                <a:gd name="T43" fmla="*/ 43 h 141"/>
                <a:gd name="T44" fmla="*/ 65 w 279"/>
                <a:gd name="T45" fmla="*/ 32 h 141"/>
                <a:gd name="T46" fmla="*/ 59 w 279"/>
                <a:gd name="T47" fmla="*/ 39 h 141"/>
                <a:gd name="T48" fmla="*/ 40 w 279"/>
                <a:gd name="T49" fmla="*/ 35 h 141"/>
                <a:gd name="T50" fmla="*/ 35 w 279"/>
                <a:gd name="T51" fmla="*/ 10 h 141"/>
                <a:gd name="T52" fmla="*/ 27 w 279"/>
                <a:gd name="T53" fmla="*/ 5 h 141"/>
                <a:gd name="T54" fmla="*/ 10 w 279"/>
                <a:gd name="T55" fmla="*/ 11 h 141"/>
                <a:gd name="T56" fmla="*/ 10 w 279"/>
                <a:gd name="T57" fmla="*/ 33 h 141"/>
                <a:gd name="T58" fmla="*/ 24 w 279"/>
                <a:gd name="T59" fmla="*/ 40 h 141"/>
                <a:gd name="T60" fmla="*/ 11 w 279"/>
                <a:gd name="T61" fmla="*/ 51 h 141"/>
                <a:gd name="T62" fmla="*/ 10 w 279"/>
                <a:gd name="T63" fmla="*/ 65 h 141"/>
                <a:gd name="T64" fmla="*/ 6 w 279"/>
                <a:gd name="T65" fmla="*/ 70 h 141"/>
                <a:gd name="T66" fmla="*/ 11 w 279"/>
                <a:gd name="T67" fmla="*/ 75 h 141"/>
                <a:gd name="T68" fmla="*/ 39 w 279"/>
                <a:gd name="T69" fmla="*/ 69 h 141"/>
                <a:gd name="T70" fmla="*/ 44 w 279"/>
                <a:gd name="T71" fmla="*/ 81 h 141"/>
                <a:gd name="T72" fmla="*/ 64 w 279"/>
                <a:gd name="T73" fmla="*/ 80 h 141"/>
                <a:gd name="T74" fmla="*/ 67 w 279"/>
                <a:gd name="T75" fmla="*/ 107 h 141"/>
                <a:gd name="T76" fmla="*/ 86 w 279"/>
                <a:gd name="T77" fmla="*/ 102 h 141"/>
                <a:gd name="T78" fmla="*/ 86 w 279"/>
                <a:gd name="T79" fmla="*/ 89 h 141"/>
                <a:gd name="T80" fmla="*/ 97 w 279"/>
                <a:gd name="T81" fmla="*/ 88 h 141"/>
                <a:gd name="T82" fmla="*/ 115 w 279"/>
                <a:gd name="T83" fmla="*/ 134 h 141"/>
                <a:gd name="T84" fmla="*/ 143 w 279"/>
                <a:gd name="T85" fmla="*/ 118 h 141"/>
                <a:gd name="T86" fmla="*/ 116 w 279"/>
                <a:gd name="T87" fmla="*/ 81 h 141"/>
                <a:gd name="T88" fmla="*/ 147 w 279"/>
                <a:gd name="T89" fmla="*/ 62 h 141"/>
                <a:gd name="T90" fmla="*/ 177 w 279"/>
                <a:gd name="T91" fmla="*/ 36 h 141"/>
                <a:gd name="T92" fmla="*/ 209 w 279"/>
                <a:gd name="T93"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22" name="Freeform 19"/>
            <p:cNvSpPr>
              <a:spLocks/>
            </p:cNvSpPr>
            <p:nvPr/>
          </p:nvSpPr>
          <p:spPr bwMode="gray">
            <a:xfrm>
              <a:off x="2139950" y="3595688"/>
              <a:ext cx="325437" cy="506413"/>
            </a:xfrm>
            <a:custGeom>
              <a:avLst/>
              <a:gdLst>
                <a:gd name="T0" fmla="*/ 65 w 581"/>
                <a:gd name="T1" fmla="*/ 635 h 902"/>
                <a:gd name="T2" fmla="*/ 120 w 581"/>
                <a:gd name="T3" fmla="*/ 665 h 902"/>
                <a:gd name="T4" fmla="*/ 185 w 581"/>
                <a:gd name="T5" fmla="*/ 680 h 902"/>
                <a:gd name="T6" fmla="*/ 238 w 581"/>
                <a:gd name="T7" fmla="*/ 732 h 902"/>
                <a:gd name="T8" fmla="*/ 264 w 581"/>
                <a:gd name="T9" fmla="*/ 772 h 902"/>
                <a:gd name="T10" fmla="*/ 329 w 581"/>
                <a:gd name="T11" fmla="*/ 813 h 902"/>
                <a:gd name="T12" fmla="*/ 388 w 581"/>
                <a:gd name="T13" fmla="*/ 797 h 902"/>
                <a:gd name="T14" fmla="*/ 415 w 581"/>
                <a:gd name="T15" fmla="*/ 846 h 902"/>
                <a:gd name="T16" fmla="*/ 427 w 581"/>
                <a:gd name="T17" fmla="*/ 898 h 902"/>
                <a:gd name="T18" fmla="*/ 444 w 581"/>
                <a:gd name="T19" fmla="*/ 831 h 902"/>
                <a:gd name="T20" fmla="*/ 464 w 581"/>
                <a:gd name="T21" fmla="*/ 749 h 902"/>
                <a:gd name="T22" fmla="*/ 425 w 581"/>
                <a:gd name="T23" fmla="*/ 688 h 902"/>
                <a:gd name="T24" fmla="*/ 471 w 581"/>
                <a:gd name="T25" fmla="*/ 643 h 902"/>
                <a:gd name="T26" fmla="*/ 442 w 581"/>
                <a:gd name="T27" fmla="*/ 616 h 902"/>
                <a:gd name="T28" fmla="*/ 510 w 581"/>
                <a:gd name="T29" fmla="*/ 586 h 902"/>
                <a:gd name="T30" fmla="*/ 555 w 581"/>
                <a:gd name="T31" fmla="*/ 563 h 902"/>
                <a:gd name="T32" fmla="*/ 564 w 581"/>
                <a:gd name="T33" fmla="*/ 614 h 902"/>
                <a:gd name="T34" fmla="*/ 566 w 581"/>
                <a:gd name="T35" fmla="*/ 569 h 902"/>
                <a:gd name="T36" fmla="*/ 531 w 581"/>
                <a:gd name="T37" fmla="*/ 524 h 902"/>
                <a:gd name="T38" fmla="*/ 543 w 581"/>
                <a:gd name="T39" fmla="*/ 460 h 902"/>
                <a:gd name="T40" fmla="*/ 533 w 581"/>
                <a:gd name="T41" fmla="*/ 395 h 902"/>
                <a:gd name="T42" fmla="*/ 558 w 581"/>
                <a:gd name="T43" fmla="*/ 343 h 902"/>
                <a:gd name="T44" fmla="*/ 503 w 581"/>
                <a:gd name="T45" fmla="*/ 350 h 902"/>
                <a:gd name="T46" fmla="*/ 463 w 581"/>
                <a:gd name="T47" fmla="*/ 350 h 902"/>
                <a:gd name="T48" fmla="*/ 404 w 581"/>
                <a:gd name="T49" fmla="*/ 297 h 902"/>
                <a:gd name="T50" fmla="*/ 341 w 581"/>
                <a:gd name="T51" fmla="*/ 300 h 902"/>
                <a:gd name="T52" fmla="*/ 324 w 581"/>
                <a:gd name="T53" fmla="*/ 252 h 902"/>
                <a:gd name="T54" fmla="*/ 317 w 581"/>
                <a:gd name="T55" fmla="*/ 200 h 902"/>
                <a:gd name="T56" fmla="*/ 306 w 581"/>
                <a:gd name="T57" fmla="*/ 153 h 902"/>
                <a:gd name="T58" fmla="*/ 320 w 581"/>
                <a:gd name="T59" fmla="*/ 97 h 902"/>
                <a:gd name="T60" fmla="*/ 381 w 581"/>
                <a:gd name="T61" fmla="*/ 47 h 902"/>
                <a:gd name="T62" fmla="*/ 342 w 581"/>
                <a:gd name="T63" fmla="*/ 45 h 902"/>
                <a:gd name="T64" fmla="*/ 271 w 581"/>
                <a:gd name="T65" fmla="*/ 74 h 902"/>
                <a:gd name="T66" fmla="*/ 239 w 581"/>
                <a:gd name="T67" fmla="*/ 101 h 902"/>
                <a:gd name="T68" fmla="*/ 207 w 581"/>
                <a:gd name="T69" fmla="*/ 94 h 902"/>
                <a:gd name="T70" fmla="*/ 177 w 581"/>
                <a:gd name="T71" fmla="*/ 155 h 902"/>
                <a:gd name="T72" fmla="*/ 147 w 581"/>
                <a:gd name="T73" fmla="*/ 198 h 902"/>
                <a:gd name="T74" fmla="*/ 123 w 581"/>
                <a:gd name="T75" fmla="*/ 229 h 902"/>
                <a:gd name="T76" fmla="*/ 93 w 581"/>
                <a:gd name="T77" fmla="*/ 215 h 902"/>
                <a:gd name="T78" fmla="*/ 92 w 581"/>
                <a:gd name="T79" fmla="*/ 267 h 902"/>
                <a:gd name="T80" fmla="*/ 74 w 581"/>
                <a:gd name="T81" fmla="*/ 301 h 902"/>
                <a:gd name="T82" fmla="*/ 77 w 581"/>
                <a:gd name="T83" fmla="*/ 338 h 902"/>
                <a:gd name="T84" fmla="*/ 77 w 581"/>
                <a:gd name="T85" fmla="*/ 378 h 902"/>
                <a:gd name="T86" fmla="*/ 74 w 581"/>
                <a:gd name="T87" fmla="*/ 454 h 902"/>
                <a:gd name="T88" fmla="*/ 74 w 581"/>
                <a:gd name="T89" fmla="*/ 522 h 902"/>
                <a:gd name="T90" fmla="*/ 26 w 581"/>
                <a:gd name="T91" fmla="*/ 580 h 902"/>
                <a:gd name="T92" fmla="*/ 23 w 581"/>
                <a:gd name="T93" fmla="*/ 61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23" name="Freeform 20"/>
            <p:cNvSpPr>
              <a:spLocks/>
            </p:cNvSpPr>
            <p:nvPr/>
          </p:nvSpPr>
          <p:spPr bwMode="gray">
            <a:xfrm>
              <a:off x="2616200" y="4554538"/>
              <a:ext cx="227012" cy="254000"/>
            </a:xfrm>
            <a:custGeom>
              <a:avLst/>
              <a:gdLst>
                <a:gd name="T0" fmla="*/ 326 w 407"/>
                <a:gd name="T1" fmla="*/ 441 h 452"/>
                <a:gd name="T2" fmla="*/ 333 w 407"/>
                <a:gd name="T3" fmla="*/ 452 h 452"/>
                <a:gd name="T4" fmla="*/ 342 w 407"/>
                <a:gd name="T5" fmla="*/ 435 h 452"/>
                <a:gd name="T6" fmla="*/ 356 w 407"/>
                <a:gd name="T7" fmla="*/ 439 h 452"/>
                <a:gd name="T8" fmla="*/ 369 w 407"/>
                <a:gd name="T9" fmla="*/ 415 h 452"/>
                <a:gd name="T10" fmla="*/ 399 w 407"/>
                <a:gd name="T11" fmla="*/ 390 h 452"/>
                <a:gd name="T12" fmla="*/ 399 w 407"/>
                <a:gd name="T13" fmla="*/ 344 h 452"/>
                <a:gd name="T14" fmla="*/ 396 w 407"/>
                <a:gd name="T15" fmla="*/ 331 h 452"/>
                <a:gd name="T16" fmla="*/ 399 w 407"/>
                <a:gd name="T17" fmla="*/ 311 h 452"/>
                <a:gd name="T18" fmla="*/ 405 w 407"/>
                <a:gd name="T19" fmla="*/ 276 h 452"/>
                <a:gd name="T20" fmla="*/ 388 w 407"/>
                <a:gd name="T21" fmla="*/ 244 h 452"/>
                <a:gd name="T22" fmla="*/ 358 w 407"/>
                <a:gd name="T23" fmla="*/ 254 h 452"/>
                <a:gd name="T24" fmla="*/ 338 w 407"/>
                <a:gd name="T25" fmla="*/ 211 h 452"/>
                <a:gd name="T26" fmla="*/ 333 w 407"/>
                <a:gd name="T27" fmla="*/ 166 h 452"/>
                <a:gd name="T28" fmla="*/ 296 w 407"/>
                <a:gd name="T29" fmla="*/ 161 h 452"/>
                <a:gd name="T30" fmla="*/ 221 w 407"/>
                <a:gd name="T31" fmla="*/ 148 h 452"/>
                <a:gd name="T32" fmla="*/ 220 w 407"/>
                <a:gd name="T33" fmla="*/ 94 h 452"/>
                <a:gd name="T34" fmla="*/ 211 w 407"/>
                <a:gd name="T35" fmla="*/ 86 h 452"/>
                <a:gd name="T36" fmla="*/ 211 w 407"/>
                <a:gd name="T37" fmla="*/ 66 h 452"/>
                <a:gd name="T38" fmla="*/ 200 w 407"/>
                <a:gd name="T39" fmla="*/ 51 h 452"/>
                <a:gd name="T40" fmla="*/ 187 w 407"/>
                <a:gd name="T41" fmla="*/ 28 h 452"/>
                <a:gd name="T42" fmla="*/ 152 w 407"/>
                <a:gd name="T43" fmla="*/ 0 h 452"/>
                <a:gd name="T44" fmla="*/ 99 w 407"/>
                <a:gd name="T45" fmla="*/ 9 h 452"/>
                <a:gd name="T46" fmla="*/ 30 w 407"/>
                <a:gd name="T47" fmla="*/ 21 h 452"/>
                <a:gd name="T48" fmla="*/ 26 w 407"/>
                <a:gd name="T49" fmla="*/ 40 h 452"/>
                <a:gd name="T50" fmla="*/ 7 w 407"/>
                <a:gd name="T51" fmla="*/ 56 h 452"/>
                <a:gd name="T52" fmla="*/ 16 w 407"/>
                <a:gd name="T53" fmla="*/ 89 h 452"/>
                <a:gd name="T54" fmla="*/ 10 w 407"/>
                <a:gd name="T55" fmla="*/ 163 h 452"/>
                <a:gd name="T56" fmla="*/ 23 w 407"/>
                <a:gd name="T57" fmla="*/ 175 h 452"/>
                <a:gd name="T58" fmla="*/ 48 w 407"/>
                <a:gd name="T59" fmla="*/ 209 h 452"/>
                <a:gd name="T60" fmla="*/ 84 w 407"/>
                <a:gd name="T61" fmla="*/ 231 h 452"/>
                <a:gd name="T62" fmla="*/ 88 w 407"/>
                <a:gd name="T63" fmla="*/ 245 h 452"/>
                <a:gd name="T64" fmla="*/ 133 w 407"/>
                <a:gd name="T65" fmla="*/ 261 h 452"/>
                <a:gd name="T66" fmla="*/ 164 w 407"/>
                <a:gd name="T67" fmla="*/ 277 h 452"/>
                <a:gd name="T68" fmla="*/ 220 w 407"/>
                <a:gd name="T69" fmla="*/ 306 h 452"/>
                <a:gd name="T70" fmla="*/ 258 w 407"/>
                <a:gd name="T71" fmla="*/ 322 h 452"/>
                <a:gd name="T72" fmla="*/ 246 w 407"/>
                <a:gd name="T73" fmla="*/ 347 h 452"/>
                <a:gd name="T74" fmla="*/ 255 w 407"/>
                <a:gd name="T75" fmla="*/ 362 h 452"/>
                <a:gd name="T76" fmla="*/ 239 w 407"/>
                <a:gd name="T77" fmla="*/ 369 h 452"/>
                <a:gd name="T78" fmla="*/ 239 w 407"/>
                <a:gd name="T79" fmla="*/ 391 h 452"/>
                <a:gd name="T80" fmla="*/ 224 w 407"/>
                <a:gd name="T81" fmla="*/ 425 h 452"/>
                <a:gd name="T82" fmla="*/ 254 w 407"/>
                <a:gd name="T83" fmla="*/ 425 h 452"/>
                <a:gd name="T84" fmla="*/ 287 w 407"/>
                <a:gd name="T85" fmla="*/ 439 h 452"/>
                <a:gd name="T86" fmla="*/ 326 w 407"/>
                <a:gd name="T87" fmla="*/ 4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24" name="Freeform 21"/>
            <p:cNvSpPr>
              <a:spLocks/>
            </p:cNvSpPr>
            <p:nvPr/>
          </p:nvSpPr>
          <p:spPr bwMode="gray">
            <a:xfrm>
              <a:off x="2776538" y="4881563"/>
              <a:ext cx="136525" cy="144463"/>
            </a:xfrm>
            <a:custGeom>
              <a:avLst/>
              <a:gdLst>
                <a:gd name="T0" fmla="*/ 92 w 246"/>
                <a:gd name="T1" fmla="*/ 249 h 258"/>
                <a:gd name="T2" fmla="*/ 152 w 246"/>
                <a:gd name="T3" fmla="*/ 253 h 258"/>
                <a:gd name="T4" fmla="*/ 220 w 246"/>
                <a:gd name="T5" fmla="*/ 244 h 258"/>
                <a:gd name="T6" fmla="*/ 243 w 246"/>
                <a:gd name="T7" fmla="*/ 196 h 258"/>
                <a:gd name="T8" fmla="*/ 233 w 246"/>
                <a:gd name="T9" fmla="*/ 197 h 258"/>
                <a:gd name="T10" fmla="*/ 234 w 246"/>
                <a:gd name="T11" fmla="*/ 176 h 258"/>
                <a:gd name="T12" fmla="*/ 227 w 246"/>
                <a:gd name="T13" fmla="*/ 169 h 258"/>
                <a:gd name="T14" fmla="*/ 241 w 246"/>
                <a:gd name="T15" fmla="*/ 140 h 258"/>
                <a:gd name="T16" fmla="*/ 219 w 246"/>
                <a:gd name="T17" fmla="*/ 127 h 258"/>
                <a:gd name="T18" fmla="*/ 201 w 246"/>
                <a:gd name="T19" fmla="*/ 98 h 258"/>
                <a:gd name="T20" fmla="*/ 182 w 246"/>
                <a:gd name="T21" fmla="*/ 95 h 258"/>
                <a:gd name="T22" fmla="*/ 164 w 246"/>
                <a:gd name="T23" fmla="*/ 76 h 258"/>
                <a:gd name="T24" fmla="*/ 152 w 246"/>
                <a:gd name="T25" fmla="*/ 67 h 258"/>
                <a:gd name="T26" fmla="*/ 140 w 246"/>
                <a:gd name="T27" fmla="*/ 65 h 258"/>
                <a:gd name="T28" fmla="*/ 116 w 246"/>
                <a:gd name="T29" fmla="*/ 43 h 258"/>
                <a:gd name="T30" fmla="*/ 101 w 246"/>
                <a:gd name="T31" fmla="*/ 54 h 258"/>
                <a:gd name="T32" fmla="*/ 85 w 246"/>
                <a:gd name="T33" fmla="*/ 31 h 258"/>
                <a:gd name="T34" fmla="*/ 48 w 246"/>
                <a:gd name="T35" fmla="*/ 2 h 258"/>
                <a:gd name="T36" fmla="*/ 30 w 246"/>
                <a:gd name="T37" fmla="*/ 10 h 258"/>
                <a:gd name="T38" fmla="*/ 14 w 246"/>
                <a:gd name="T39" fmla="*/ 9 h 258"/>
                <a:gd name="T40" fmla="*/ 0 w 246"/>
                <a:gd name="T41" fmla="*/ 24 h 258"/>
                <a:gd name="T42" fmla="*/ 21 w 246"/>
                <a:gd name="T43" fmla="*/ 41 h 258"/>
                <a:gd name="T44" fmla="*/ 3 w 246"/>
                <a:gd name="T45" fmla="*/ 48 h 258"/>
                <a:gd name="T46" fmla="*/ 3 w 246"/>
                <a:gd name="T47" fmla="*/ 75 h 258"/>
                <a:gd name="T48" fmla="*/ 20 w 246"/>
                <a:gd name="T49" fmla="*/ 85 h 258"/>
                <a:gd name="T50" fmla="*/ 2 w 246"/>
                <a:gd name="T51" fmla="*/ 93 h 258"/>
                <a:gd name="T52" fmla="*/ 16 w 246"/>
                <a:gd name="T53" fmla="*/ 114 h 258"/>
                <a:gd name="T54" fmla="*/ 9 w 246"/>
                <a:gd name="T55" fmla="*/ 124 h 258"/>
                <a:gd name="T56" fmla="*/ 28 w 246"/>
                <a:gd name="T57" fmla="*/ 152 h 258"/>
                <a:gd name="T58" fmla="*/ 4 w 246"/>
                <a:gd name="T59" fmla="*/ 158 h 258"/>
                <a:gd name="T60" fmla="*/ 4 w 246"/>
                <a:gd name="T61" fmla="*/ 190 h 258"/>
                <a:gd name="T62" fmla="*/ 24 w 246"/>
                <a:gd name="T63" fmla="*/ 215 h 258"/>
                <a:gd name="T64" fmla="*/ 51 w 246"/>
                <a:gd name="T65" fmla="*/ 234 h 258"/>
                <a:gd name="T66" fmla="*/ 58 w 246"/>
                <a:gd name="T67" fmla="*/ 238 h 258"/>
                <a:gd name="T68" fmla="*/ 85 w 246"/>
                <a:gd name="T69" fmla="*/ 238 h 258"/>
                <a:gd name="T70" fmla="*/ 92 w 246"/>
                <a:gd name="T71" fmla="*/ 24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25" name="Freeform 22"/>
            <p:cNvSpPr>
              <a:spLocks noEditPoints="1"/>
            </p:cNvSpPr>
            <p:nvPr/>
          </p:nvSpPr>
          <p:spPr bwMode="gray">
            <a:xfrm>
              <a:off x="2459038" y="4633913"/>
              <a:ext cx="409575" cy="911225"/>
            </a:xfrm>
            <a:custGeom>
              <a:avLst/>
              <a:gdLst>
                <a:gd name="T0" fmla="*/ 659 w 732"/>
                <a:gd name="T1" fmla="*/ 333 h 1628"/>
                <a:gd name="T2" fmla="*/ 726 w 732"/>
                <a:gd name="T3" fmla="*/ 284 h 1628"/>
                <a:gd name="T4" fmla="*/ 679 w 732"/>
                <a:gd name="T5" fmla="*/ 205 h 1628"/>
                <a:gd name="T6" fmla="*/ 622 w 732"/>
                <a:gd name="T7" fmla="*/ 296 h 1628"/>
                <a:gd name="T8" fmla="*/ 534 w 732"/>
                <a:gd name="T9" fmla="*/ 286 h 1628"/>
                <a:gd name="T10" fmla="*/ 535 w 732"/>
                <a:gd name="T11" fmla="*/ 223 h 1628"/>
                <a:gd name="T12" fmla="*/ 444 w 732"/>
                <a:gd name="T13" fmla="*/ 138 h 1628"/>
                <a:gd name="T14" fmla="*/ 328 w 732"/>
                <a:gd name="T15" fmla="*/ 70 h 1628"/>
                <a:gd name="T16" fmla="*/ 216 w 732"/>
                <a:gd name="T17" fmla="*/ 13 h 1628"/>
                <a:gd name="T18" fmla="*/ 115 w 732"/>
                <a:gd name="T19" fmla="*/ 0 h 1628"/>
                <a:gd name="T20" fmla="*/ 81 w 732"/>
                <a:gd name="T21" fmla="*/ 32 h 1628"/>
                <a:gd name="T22" fmla="*/ 82 w 732"/>
                <a:gd name="T23" fmla="*/ 63 h 1628"/>
                <a:gd name="T24" fmla="*/ 27 w 732"/>
                <a:gd name="T25" fmla="*/ 199 h 1628"/>
                <a:gd name="T26" fmla="*/ 35 w 732"/>
                <a:gd name="T27" fmla="*/ 280 h 1628"/>
                <a:gd name="T28" fmla="*/ 2 w 732"/>
                <a:gd name="T29" fmla="*/ 401 h 1628"/>
                <a:gd name="T30" fmla="*/ 0 w 732"/>
                <a:gd name="T31" fmla="*/ 500 h 1628"/>
                <a:gd name="T32" fmla="*/ 32 w 732"/>
                <a:gd name="T33" fmla="*/ 564 h 1628"/>
                <a:gd name="T34" fmla="*/ 63 w 732"/>
                <a:gd name="T35" fmla="*/ 614 h 1628"/>
                <a:gd name="T36" fmla="*/ 64 w 732"/>
                <a:gd name="T37" fmla="*/ 724 h 1628"/>
                <a:gd name="T38" fmla="*/ 68 w 732"/>
                <a:gd name="T39" fmla="*/ 786 h 1628"/>
                <a:gd name="T40" fmla="*/ 83 w 732"/>
                <a:gd name="T41" fmla="*/ 872 h 1628"/>
                <a:gd name="T42" fmla="*/ 87 w 732"/>
                <a:gd name="T43" fmla="*/ 944 h 1628"/>
                <a:gd name="T44" fmla="*/ 95 w 732"/>
                <a:gd name="T45" fmla="*/ 990 h 1628"/>
                <a:gd name="T46" fmla="*/ 129 w 732"/>
                <a:gd name="T47" fmla="*/ 1082 h 1628"/>
                <a:gd name="T48" fmla="*/ 143 w 732"/>
                <a:gd name="T49" fmla="*/ 1145 h 1628"/>
                <a:gd name="T50" fmla="*/ 170 w 732"/>
                <a:gd name="T51" fmla="*/ 1213 h 1628"/>
                <a:gd name="T52" fmla="*/ 205 w 732"/>
                <a:gd name="T53" fmla="*/ 1257 h 1628"/>
                <a:gd name="T54" fmla="*/ 217 w 732"/>
                <a:gd name="T55" fmla="*/ 1321 h 1628"/>
                <a:gd name="T56" fmla="*/ 210 w 732"/>
                <a:gd name="T57" fmla="*/ 1394 h 1628"/>
                <a:gd name="T58" fmla="*/ 214 w 732"/>
                <a:gd name="T59" fmla="*/ 1450 h 1628"/>
                <a:gd name="T60" fmla="*/ 216 w 732"/>
                <a:gd name="T61" fmla="*/ 1513 h 1628"/>
                <a:gd name="T62" fmla="*/ 290 w 732"/>
                <a:gd name="T63" fmla="*/ 1562 h 1628"/>
                <a:gd name="T64" fmla="*/ 347 w 732"/>
                <a:gd name="T65" fmla="*/ 1612 h 1628"/>
                <a:gd name="T66" fmla="*/ 437 w 732"/>
                <a:gd name="T67" fmla="*/ 1628 h 1628"/>
                <a:gd name="T68" fmla="*/ 438 w 732"/>
                <a:gd name="T69" fmla="*/ 1589 h 1628"/>
                <a:gd name="T70" fmla="*/ 409 w 732"/>
                <a:gd name="T71" fmla="*/ 1534 h 1628"/>
                <a:gd name="T72" fmla="*/ 412 w 732"/>
                <a:gd name="T73" fmla="*/ 1501 h 1628"/>
                <a:gd name="T74" fmla="*/ 441 w 732"/>
                <a:gd name="T75" fmla="*/ 1451 h 1628"/>
                <a:gd name="T76" fmla="*/ 476 w 732"/>
                <a:gd name="T77" fmla="*/ 1359 h 1628"/>
                <a:gd name="T78" fmla="*/ 379 w 732"/>
                <a:gd name="T79" fmla="*/ 1301 h 1628"/>
                <a:gd name="T80" fmla="*/ 407 w 732"/>
                <a:gd name="T81" fmla="*/ 1240 h 1628"/>
                <a:gd name="T82" fmla="*/ 443 w 732"/>
                <a:gd name="T83" fmla="*/ 1217 h 1628"/>
                <a:gd name="T84" fmla="*/ 456 w 732"/>
                <a:gd name="T85" fmla="*/ 1130 h 1628"/>
                <a:gd name="T86" fmla="*/ 486 w 732"/>
                <a:gd name="T87" fmla="*/ 1113 h 1628"/>
                <a:gd name="T88" fmla="*/ 404 w 732"/>
                <a:gd name="T89" fmla="*/ 1089 h 1628"/>
                <a:gd name="T90" fmla="*/ 465 w 732"/>
                <a:gd name="T91" fmla="*/ 1039 h 1628"/>
                <a:gd name="T92" fmla="*/ 501 w 732"/>
                <a:gd name="T93" fmla="*/ 948 h 1628"/>
                <a:gd name="T94" fmla="*/ 494 w 732"/>
                <a:gd name="T95" fmla="*/ 934 h 1628"/>
                <a:gd name="T96" fmla="*/ 554 w 732"/>
                <a:gd name="T97" fmla="*/ 920 h 1628"/>
                <a:gd name="T98" fmla="*/ 688 w 732"/>
                <a:gd name="T99" fmla="*/ 847 h 1628"/>
                <a:gd name="T100" fmla="*/ 667 w 732"/>
                <a:gd name="T101" fmla="*/ 766 h 1628"/>
                <a:gd name="T102" fmla="*/ 601 w 732"/>
                <a:gd name="T103" fmla="*/ 696 h 1628"/>
                <a:gd name="T104" fmla="*/ 570 w 732"/>
                <a:gd name="T105" fmla="*/ 601 h 1628"/>
                <a:gd name="T106" fmla="*/ 568 w 732"/>
                <a:gd name="T107" fmla="*/ 536 h 1628"/>
                <a:gd name="T108" fmla="*/ 587 w 732"/>
                <a:gd name="T109" fmla="*/ 484 h 1628"/>
                <a:gd name="T110" fmla="*/ 604 w 732"/>
                <a:gd name="T111" fmla="*/ 419 h 1628"/>
                <a:gd name="T112" fmla="*/ 619 w 732"/>
                <a:gd name="T113" fmla="*/ 681 h 1628"/>
                <a:gd name="T114" fmla="*/ 619 w 732"/>
                <a:gd name="T115" fmla="*/ 681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26" name="Freeform 23"/>
            <p:cNvSpPr>
              <a:spLocks noEditPoints="1"/>
            </p:cNvSpPr>
            <p:nvPr/>
          </p:nvSpPr>
          <p:spPr bwMode="gray">
            <a:xfrm>
              <a:off x="2085975" y="3927475"/>
              <a:ext cx="155575" cy="198438"/>
            </a:xfrm>
            <a:custGeom>
              <a:avLst/>
              <a:gdLst>
                <a:gd name="T0" fmla="*/ 42 w 280"/>
                <a:gd name="T1" fmla="*/ 249 h 353"/>
                <a:gd name="T2" fmla="*/ 49 w 280"/>
                <a:gd name="T3" fmla="*/ 229 h 353"/>
                <a:gd name="T4" fmla="*/ 42 w 280"/>
                <a:gd name="T5" fmla="*/ 249 h 353"/>
                <a:gd name="T6" fmla="*/ 277 w 280"/>
                <a:gd name="T7" fmla="*/ 114 h 353"/>
                <a:gd name="T8" fmla="*/ 261 w 280"/>
                <a:gd name="T9" fmla="*/ 102 h 353"/>
                <a:gd name="T10" fmla="*/ 271 w 280"/>
                <a:gd name="T11" fmla="*/ 84 h 353"/>
                <a:gd name="T12" fmla="*/ 252 w 280"/>
                <a:gd name="T13" fmla="*/ 83 h 353"/>
                <a:gd name="T14" fmla="*/ 230 w 280"/>
                <a:gd name="T15" fmla="*/ 61 h 353"/>
                <a:gd name="T16" fmla="*/ 218 w 280"/>
                <a:gd name="T17" fmla="*/ 73 h 353"/>
                <a:gd name="T18" fmla="*/ 195 w 280"/>
                <a:gd name="T19" fmla="*/ 65 h 353"/>
                <a:gd name="T20" fmla="*/ 175 w 280"/>
                <a:gd name="T21" fmla="*/ 64 h 353"/>
                <a:gd name="T22" fmla="*/ 163 w 280"/>
                <a:gd name="T23" fmla="*/ 43 h 353"/>
                <a:gd name="T24" fmla="*/ 140 w 280"/>
                <a:gd name="T25" fmla="*/ 40 h 353"/>
                <a:gd name="T26" fmla="*/ 121 w 280"/>
                <a:gd name="T27" fmla="*/ 22 h 353"/>
                <a:gd name="T28" fmla="*/ 98 w 280"/>
                <a:gd name="T29" fmla="*/ 0 h 353"/>
                <a:gd name="T30" fmla="*/ 101 w 280"/>
                <a:gd name="T31" fmla="*/ 23 h 353"/>
                <a:gd name="T32" fmla="*/ 68 w 280"/>
                <a:gd name="T33" fmla="*/ 37 h 353"/>
                <a:gd name="T34" fmla="*/ 66 w 280"/>
                <a:gd name="T35" fmla="*/ 27 h 353"/>
                <a:gd name="T36" fmla="*/ 44 w 280"/>
                <a:gd name="T37" fmla="*/ 46 h 353"/>
                <a:gd name="T38" fmla="*/ 49 w 280"/>
                <a:gd name="T39" fmla="*/ 77 h 353"/>
                <a:gd name="T40" fmla="*/ 31 w 280"/>
                <a:gd name="T41" fmla="*/ 97 h 353"/>
                <a:gd name="T42" fmla="*/ 39 w 280"/>
                <a:gd name="T43" fmla="*/ 119 h 353"/>
                <a:gd name="T44" fmla="*/ 27 w 280"/>
                <a:gd name="T45" fmla="*/ 119 h 353"/>
                <a:gd name="T46" fmla="*/ 26 w 280"/>
                <a:gd name="T47" fmla="*/ 130 h 353"/>
                <a:gd name="T48" fmla="*/ 3 w 280"/>
                <a:gd name="T49" fmla="*/ 144 h 353"/>
                <a:gd name="T50" fmla="*/ 19 w 280"/>
                <a:gd name="T51" fmla="*/ 154 h 353"/>
                <a:gd name="T52" fmla="*/ 8 w 280"/>
                <a:gd name="T53" fmla="*/ 173 h 353"/>
                <a:gd name="T54" fmla="*/ 18 w 280"/>
                <a:gd name="T55" fmla="*/ 187 h 353"/>
                <a:gd name="T56" fmla="*/ 3 w 280"/>
                <a:gd name="T57" fmla="*/ 201 h 353"/>
                <a:gd name="T58" fmla="*/ 12 w 280"/>
                <a:gd name="T59" fmla="*/ 207 h 353"/>
                <a:gd name="T60" fmla="*/ 22 w 280"/>
                <a:gd name="T61" fmla="*/ 228 h 353"/>
                <a:gd name="T62" fmla="*/ 48 w 280"/>
                <a:gd name="T63" fmla="*/ 214 h 353"/>
                <a:gd name="T64" fmla="*/ 65 w 280"/>
                <a:gd name="T65" fmla="*/ 219 h 353"/>
                <a:gd name="T66" fmla="*/ 61 w 280"/>
                <a:gd name="T67" fmla="*/ 258 h 353"/>
                <a:gd name="T68" fmla="*/ 36 w 280"/>
                <a:gd name="T69" fmla="*/ 271 h 353"/>
                <a:gd name="T70" fmla="*/ 51 w 280"/>
                <a:gd name="T71" fmla="*/ 286 h 353"/>
                <a:gd name="T72" fmla="*/ 30 w 280"/>
                <a:gd name="T73" fmla="*/ 307 h 353"/>
                <a:gd name="T74" fmla="*/ 40 w 280"/>
                <a:gd name="T75" fmla="*/ 315 h 353"/>
                <a:gd name="T76" fmla="*/ 33 w 280"/>
                <a:gd name="T77" fmla="*/ 329 h 353"/>
                <a:gd name="T78" fmla="*/ 53 w 280"/>
                <a:gd name="T79" fmla="*/ 315 h 353"/>
                <a:gd name="T80" fmla="*/ 62 w 280"/>
                <a:gd name="T81" fmla="*/ 326 h 353"/>
                <a:gd name="T82" fmla="*/ 81 w 280"/>
                <a:gd name="T83" fmla="*/ 324 h 353"/>
                <a:gd name="T84" fmla="*/ 96 w 280"/>
                <a:gd name="T85" fmla="*/ 353 h 353"/>
                <a:gd name="T86" fmla="*/ 108 w 280"/>
                <a:gd name="T87" fmla="*/ 339 h 353"/>
                <a:gd name="T88" fmla="*/ 121 w 280"/>
                <a:gd name="T89" fmla="*/ 335 h 353"/>
                <a:gd name="T90" fmla="*/ 125 w 280"/>
                <a:gd name="T91" fmla="*/ 299 h 353"/>
                <a:gd name="T92" fmla="*/ 135 w 280"/>
                <a:gd name="T93" fmla="*/ 284 h 353"/>
                <a:gd name="T94" fmla="*/ 132 w 280"/>
                <a:gd name="T95" fmla="*/ 272 h 353"/>
                <a:gd name="T96" fmla="*/ 140 w 280"/>
                <a:gd name="T97" fmla="*/ 269 h 353"/>
                <a:gd name="T98" fmla="*/ 154 w 280"/>
                <a:gd name="T99" fmla="*/ 251 h 353"/>
                <a:gd name="T100" fmla="*/ 211 w 280"/>
                <a:gd name="T101" fmla="*/ 226 h 353"/>
                <a:gd name="T102" fmla="*/ 262 w 280"/>
                <a:gd name="T103" fmla="*/ 170 h 353"/>
                <a:gd name="T104" fmla="*/ 270 w 280"/>
                <a:gd name="T105" fmla="*/ 141 h 353"/>
                <a:gd name="T106" fmla="*/ 280 w 280"/>
                <a:gd name="T107" fmla="*/ 136 h 353"/>
                <a:gd name="T108" fmla="*/ 277 w 280"/>
                <a:gd name="T109" fmla="*/ 1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27" name="Freeform 24"/>
            <p:cNvSpPr>
              <a:spLocks/>
            </p:cNvSpPr>
            <p:nvPr/>
          </p:nvSpPr>
          <p:spPr bwMode="gray">
            <a:xfrm>
              <a:off x="6350000" y="3681413"/>
              <a:ext cx="76200" cy="128588"/>
            </a:xfrm>
            <a:custGeom>
              <a:avLst/>
              <a:gdLst>
                <a:gd name="T0" fmla="*/ 19 w 136"/>
                <a:gd name="T1" fmla="*/ 9 h 228"/>
                <a:gd name="T2" fmla="*/ 62 w 136"/>
                <a:gd name="T3" fmla="*/ 29 h 228"/>
                <a:gd name="T4" fmla="*/ 91 w 136"/>
                <a:gd name="T5" fmla="*/ 65 h 228"/>
                <a:gd name="T6" fmla="*/ 87 w 136"/>
                <a:gd name="T7" fmla="*/ 86 h 228"/>
                <a:gd name="T8" fmla="*/ 104 w 136"/>
                <a:gd name="T9" fmla="*/ 82 h 228"/>
                <a:gd name="T10" fmla="*/ 105 w 136"/>
                <a:gd name="T11" fmla="*/ 120 h 228"/>
                <a:gd name="T12" fmla="*/ 105 w 136"/>
                <a:gd name="T13" fmla="*/ 190 h 228"/>
                <a:gd name="T14" fmla="*/ 19 w 136"/>
                <a:gd name="T15" fmla="*/ 194 h 228"/>
                <a:gd name="T16" fmla="*/ 10 w 136"/>
                <a:gd name="T17" fmla="*/ 99 h 228"/>
                <a:gd name="T18" fmla="*/ 25 w 136"/>
                <a:gd name="T19" fmla="*/ 59 h 228"/>
                <a:gd name="T20" fmla="*/ 5 w 136"/>
                <a:gd name="T21" fmla="*/ 32 h 228"/>
                <a:gd name="T22" fmla="*/ 18 w 136"/>
                <a:gd name="T23" fmla="*/ 32 h 228"/>
                <a:gd name="T24" fmla="*/ 19 w 136"/>
                <a:gd name="T25"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28" name="Freeform 25"/>
            <p:cNvSpPr>
              <a:spLocks noEditPoints="1"/>
            </p:cNvSpPr>
            <p:nvPr/>
          </p:nvSpPr>
          <p:spPr bwMode="gray">
            <a:xfrm>
              <a:off x="7339013" y="3411538"/>
              <a:ext cx="273050" cy="449263"/>
            </a:xfrm>
            <a:custGeom>
              <a:avLst/>
              <a:gdLst>
                <a:gd name="T0" fmla="*/ 475 w 487"/>
                <a:gd name="T1" fmla="*/ 801 h 801"/>
                <a:gd name="T2" fmla="*/ 476 w 487"/>
                <a:gd name="T3" fmla="*/ 763 h 801"/>
                <a:gd name="T4" fmla="*/ 395 w 487"/>
                <a:gd name="T5" fmla="*/ 758 h 801"/>
                <a:gd name="T6" fmla="*/ 187 w 487"/>
                <a:gd name="T7" fmla="*/ 700 h 801"/>
                <a:gd name="T8" fmla="*/ 175 w 487"/>
                <a:gd name="T9" fmla="*/ 693 h 801"/>
                <a:gd name="T10" fmla="*/ 346 w 487"/>
                <a:gd name="T11" fmla="*/ 393 h 801"/>
                <a:gd name="T12" fmla="*/ 408 w 487"/>
                <a:gd name="T13" fmla="*/ 418 h 801"/>
                <a:gd name="T14" fmla="*/ 321 w 487"/>
                <a:gd name="T15" fmla="*/ 337 h 801"/>
                <a:gd name="T16" fmla="*/ 325 w 487"/>
                <a:gd name="T17" fmla="*/ 499 h 801"/>
                <a:gd name="T18" fmla="*/ 301 w 487"/>
                <a:gd name="T19" fmla="*/ 414 h 801"/>
                <a:gd name="T20" fmla="*/ 358 w 487"/>
                <a:gd name="T21" fmla="*/ 492 h 801"/>
                <a:gd name="T22" fmla="*/ 337 w 487"/>
                <a:gd name="T23" fmla="*/ 494 h 801"/>
                <a:gd name="T24" fmla="*/ 360 w 487"/>
                <a:gd name="T25" fmla="*/ 416 h 801"/>
                <a:gd name="T26" fmla="*/ 352 w 487"/>
                <a:gd name="T27" fmla="*/ 436 h 801"/>
                <a:gd name="T28" fmla="*/ 391 w 487"/>
                <a:gd name="T29" fmla="*/ 441 h 801"/>
                <a:gd name="T30" fmla="*/ 103 w 487"/>
                <a:gd name="T31" fmla="*/ 405 h 801"/>
                <a:gd name="T32" fmla="*/ 79 w 487"/>
                <a:gd name="T33" fmla="*/ 472 h 801"/>
                <a:gd name="T34" fmla="*/ 55 w 487"/>
                <a:gd name="T35" fmla="*/ 514 h 801"/>
                <a:gd name="T36" fmla="*/ 31 w 487"/>
                <a:gd name="T37" fmla="*/ 557 h 801"/>
                <a:gd name="T38" fmla="*/ 71 w 487"/>
                <a:gd name="T39" fmla="*/ 503 h 801"/>
                <a:gd name="T40" fmla="*/ 117 w 487"/>
                <a:gd name="T41" fmla="*/ 403 h 801"/>
                <a:gd name="T42" fmla="*/ 259 w 487"/>
                <a:gd name="T43" fmla="*/ 679 h 801"/>
                <a:gd name="T44" fmla="*/ 451 w 487"/>
                <a:gd name="T45" fmla="*/ 560 h 801"/>
                <a:gd name="T46" fmla="*/ 413 w 487"/>
                <a:gd name="T47" fmla="*/ 526 h 801"/>
                <a:gd name="T48" fmla="*/ 362 w 487"/>
                <a:gd name="T49" fmla="*/ 552 h 801"/>
                <a:gd name="T50" fmla="*/ 307 w 487"/>
                <a:gd name="T51" fmla="*/ 568 h 801"/>
                <a:gd name="T52" fmla="*/ 251 w 487"/>
                <a:gd name="T53" fmla="*/ 627 h 801"/>
                <a:gd name="T54" fmla="*/ 287 w 487"/>
                <a:gd name="T55" fmla="*/ 643 h 801"/>
                <a:gd name="T56" fmla="*/ 340 w 487"/>
                <a:gd name="T57" fmla="*/ 657 h 801"/>
                <a:gd name="T58" fmla="*/ 413 w 487"/>
                <a:gd name="T59" fmla="*/ 701 h 801"/>
                <a:gd name="T60" fmla="*/ 430 w 487"/>
                <a:gd name="T61" fmla="*/ 693 h 801"/>
                <a:gd name="T62" fmla="*/ 444 w 487"/>
                <a:gd name="T63" fmla="*/ 676 h 801"/>
                <a:gd name="T64" fmla="*/ 451 w 487"/>
                <a:gd name="T65" fmla="*/ 560 h 801"/>
                <a:gd name="T66" fmla="*/ 286 w 487"/>
                <a:gd name="T67" fmla="*/ 309 h 801"/>
                <a:gd name="T68" fmla="*/ 259 w 487"/>
                <a:gd name="T69" fmla="*/ 240 h 801"/>
                <a:gd name="T70" fmla="*/ 184 w 487"/>
                <a:gd name="T71" fmla="*/ 201 h 801"/>
                <a:gd name="T72" fmla="*/ 193 w 487"/>
                <a:gd name="T73" fmla="*/ 93 h 801"/>
                <a:gd name="T74" fmla="*/ 184 w 487"/>
                <a:gd name="T75" fmla="*/ 16 h 801"/>
                <a:gd name="T76" fmla="*/ 126 w 487"/>
                <a:gd name="T77" fmla="*/ 10 h 801"/>
                <a:gd name="T78" fmla="*/ 100 w 487"/>
                <a:gd name="T79" fmla="*/ 53 h 801"/>
                <a:gd name="T80" fmla="*/ 112 w 487"/>
                <a:gd name="T81" fmla="*/ 109 h 801"/>
                <a:gd name="T82" fmla="*/ 92 w 487"/>
                <a:gd name="T83" fmla="*/ 152 h 801"/>
                <a:gd name="T84" fmla="*/ 135 w 487"/>
                <a:gd name="T85" fmla="*/ 233 h 801"/>
                <a:gd name="T86" fmla="*/ 219 w 487"/>
                <a:gd name="T87" fmla="*/ 274 h 801"/>
                <a:gd name="T88" fmla="*/ 146 w 487"/>
                <a:gd name="T89" fmla="*/ 285 h 801"/>
                <a:gd name="T90" fmla="*/ 197 w 487"/>
                <a:gd name="T91" fmla="*/ 339 h 801"/>
                <a:gd name="T92" fmla="*/ 232 w 487"/>
                <a:gd name="T93" fmla="*/ 434 h 801"/>
                <a:gd name="T94" fmla="*/ 271 w 487"/>
                <a:gd name="T95" fmla="*/ 463 h 801"/>
                <a:gd name="T96" fmla="*/ 273 w 487"/>
                <a:gd name="T97" fmla="*/ 535 h 801"/>
                <a:gd name="T98" fmla="*/ 295 w 487"/>
                <a:gd name="T99" fmla="*/ 431 h 801"/>
                <a:gd name="T100" fmla="*/ 249 w 487"/>
                <a:gd name="T101" fmla="*/ 378 h 801"/>
                <a:gd name="T102" fmla="*/ 232 w 487"/>
                <a:gd name="T103" fmla="*/ 43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29" name="Freeform 26"/>
            <p:cNvSpPr>
              <a:spLocks/>
            </p:cNvSpPr>
            <p:nvPr/>
          </p:nvSpPr>
          <p:spPr bwMode="gray">
            <a:xfrm>
              <a:off x="7354888" y="3213100"/>
              <a:ext cx="47625" cy="101600"/>
            </a:xfrm>
            <a:custGeom>
              <a:avLst/>
              <a:gdLst>
                <a:gd name="T0" fmla="*/ 62 w 85"/>
                <a:gd name="T1" fmla="*/ 181 h 181"/>
                <a:gd name="T2" fmla="*/ 62 w 85"/>
                <a:gd name="T3" fmla="*/ 148 h 181"/>
                <a:gd name="T4" fmla="*/ 75 w 85"/>
                <a:gd name="T5" fmla="*/ 118 h 181"/>
                <a:gd name="T6" fmla="*/ 75 w 85"/>
                <a:gd name="T7" fmla="*/ 68 h 181"/>
                <a:gd name="T8" fmla="*/ 84 w 85"/>
                <a:gd name="T9" fmla="*/ 43 h 181"/>
                <a:gd name="T10" fmla="*/ 85 w 85"/>
                <a:gd name="T11" fmla="*/ 17 h 181"/>
                <a:gd name="T12" fmla="*/ 56 w 85"/>
                <a:gd name="T13" fmla="*/ 0 h 181"/>
                <a:gd name="T14" fmla="*/ 39 w 85"/>
                <a:gd name="T15" fmla="*/ 20 h 181"/>
                <a:gd name="T16" fmla="*/ 8 w 85"/>
                <a:gd name="T17" fmla="*/ 114 h 181"/>
                <a:gd name="T18" fmla="*/ 34 w 85"/>
                <a:gd name="T19" fmla="*/ 147 h 181"/>
                <a:gd name="T20" fmla="*/ 62 w 85"/>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30" name="Freeform 27"/>
            <p:cNvSpPr>
              <a:spLocks noEditPoints="1"/>
            </p:cNvSpPr>
            <p:nvPr/>
          </p:nvSpPr>
          <p:spPr bwMode="gray">
            <a:xfrm>
              <a:off x="8393113" y="4175125"/>
              <a:ext cx="138112" cy="131763"/>
            </a:xfrm>
            <a:custGeom>
              <a:avLst/>
              <a:gdLst>
                <a:gd name="T0" fmla="*/ 21 w 247"/>
                <a:gd name="T1" fmla="*/ 14 h 235"/>
                <a:gd name="T2" fmla="*/ 9 w 247"/>
                <a:gd name="T3" fmla="*/ 0 h 235"/>
                <a:gd name="T4" fmla="*/ 2 w 247"/>
                <a:gd name="T5" fmla="*/ 16 h 235"/>
                <a:gd name="T6" fmla="*/ 15 w 247"/>
                <a:gd name="T7" fmla="*/ 32 h 235"/>
                <a:gd name="T8" fmla="*/ 21 w 247"/>
                <a:gd name="T9" fmla="*/ 14 h 235"/>
                <a:gd name="T10" fmla="*/ 0 w 247"/>
                <a:gd name="T11" fmla="*/ 84 h 235"/>
                <a:gd name="T12" fmla="*/ 13 w 247"/>
                <a:gd name="T13" fmla="*/ 89 h 235"/>
                <a:gd name="T14" fmla="*/ 22 w 247"/>
                <a:gd name="T15" fmla="*/ 67 h 235"/>
                <a:gd name="T16" fmla="*/ 0 w 247"/>
                <a:gd name="T17" fmla="*/ 70 h 235"/>
                <a:gd name="T18" fmla="*/ 0 w 247"/>
                <a:gd name="T19" fmla="*/ 84 h 235"/>
                <a:gd name="T20" fmla="*/ 51 w 247"/>
                <a:gd name="T21" fmla="*/ 81 h 235"/>
                <a:gd name="T22" fmla="*/ 25 w 247"/>
                <a:gd name="T23" fmla="*/ 81 h 235"/>
                <a:gd name="T24" fmla="*/ 26 w 247"/>
                <a:gd name="T25" fmla="*/ 97 h 235"/>
                <a:gd name="T26" fmla="*/ 53 w 247"/>
                <a:gd name="T27" fmla="*/ 91 h 235"/>
                <a:gd name="T28" fmla="*/ 51 w 247"/>
                <a:gd name="T29" fmla="*/ 81 h 235"/>
                <a:gd name="T30" fmla="*/ 39 w 247"/>
                <a:gd name="T31" fmla="*/ 126 h 235"/>
                <a:gd name="T32" fmla="*/ 64 w 247"/>
                <a:gd name="T33" fmla="*/ 123 h 235"/>
                <a:gd name="T34" fmla="*/ 32 w 247"/>
                <a:gd name="T35" fmla="*/ 103 h 235"/>
                <a:gd name="T36" fmla="*/ 39 w 247"/>
                <a:gd name="T37" fmla="*/ 126 h 235"/>
                <a:gd name="T38" fmla="*/ 163 w 247"/>
                <a:gd name="T39" fmla="*/ 149 h 235"/>
                <a:gd name="T40" fmla="*/ 128 w 247"/>
                <a:gd name="T41" fmla="*/ 142 h 235"/>
                <a:gd name="T42" fmla="*/ 142 w 247"/>
                <a:gd name="T43" fmla="*/ 169 h 235"/>
                <a:gd name="T44" fmla="*/ 183 w 247"/>
                <a:gd name="T45" fmla="*/ 172 h 235"/>
                <a:gd name="T46" fmla="*/ 163 w 247"/>
                <a:gd name="T47" fmla="*/ 149 h 235"/>
                <a:gd name="T48" fmla="*/ 205 w 247"/>
                <a:gd name="T49" fmla="*/ 193 h 235"/>
                <a:gd name="T50" fmla="*/ 238 w 247"/>
                <a:gd name="T51" fmla="*/ 235 h 235"/>
                <a:gd name="T52" fmla="*/ 247 w 247"/>
                <a:gd name="T53" fmla="*/ 215 h 235"/>
                <a:gd name="T54" fmla="*/ 205 w 247"/>
                <a:gd name="T55" fmla="*/ 193 h 235"/>
                <a:gd name="T56" fmla="*/ 189 w 247"/>
                <a:gd name="T57" fmla="*/ 84 h 235"/>
                <a:gd name="T58" fmla="*/ 184 w 247"/>
                <a:gd name="T59" fmla="*/ 130 h 235"/>
                <a:gd name="T60" fmla="*/ 218 w 247"/>
                <a:gd name="T61" fmla="*/ 160 h 235"/>
                <a:gd name="T62" fmla="*/ 189 w 247"/>
                <a:gd name="T63" fmla="*/ 84 h 235"/>
                <a:gd name="T64" fmla="*/ 81 w 247"/>
                <a:gd name="T65" fmla="*/ 41 h 235"/>
                <a:gd name="T66" fmla="*/ 138 w 247"/>
                <a:gd name="T67" fmla="*/ 102 h 235"/>
                <a:gd name="T68" fmla="*/ 81 w 247"/>
                <a:gd name="T69"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31" name="Freeform 28"/>
            <p:cNvSpPr>
              <a:spLocks/>
            </p:cNvSpPr>
            <p:nvPr/>
          </p:nvSpPr>
          <p:spPr bwMode="gray">
            <a:xfrm>
              <a:off x="6892925" y="3773488"/>
              <a:ext cx="115887" cy="163513"/>
            </a:xfrm>
            <a:custGeom>
              <a:avLst/>
              <a:gdLst>
                <a:gd name="T0" fmla="*/ 1 w 207"/>
                <a:gd name="T1" fmla="*/ 30 h 293"/>
                <a:gd name="T2" fmla="*/ 6 w 207"/>
                <a:gd name="T3" fmla="*/ 91 h 293"/>
                <a:gd name="T4" fmla="*/ 38 w 207"/>
                <a:gd name="T5" fmla="*/ 99 h 293"/>
                <a:gd name="T6" fmla="*/ 39 w 207"/>
                <a:gd name="T7" fmla="*/ 153 h 293"/>
                <a:gd name="T8" fmla="*/ 62 w 207"/>
                <a:gd name="T9" fmla="*/ 153 h 293"/>
                <a:gd name="T10" fmla="*/ 65 w 207"/>
                <a:gd name="T11" fmla="*/ 203 h 293"/>
                <a:gd name="T12" fmla="*/ 114 w 207"/>
                <a:gd name="T13" fmla="*/ 236 h 293"/>
                <a:gd name="T14" fmla="*/ 121 w 207"/>
                <a:gd name="T15" fmla="*/ 258 h 293"/>
                <a:gd name="T16" fmla="*/ 153 w 207"/>
                <a:gd name="T17" fmla="*/ 271 h 293"/>
                <a:gd name="T18" fmla="*/ 169 w 207"/>
                <a:gd name="T19" fmla="*/ 293 h 293"/>
                <a:gd name="T20" fmla="*/ 202 w 207"/>
                <a:gd name="T21" fmla="*/ 290 h 293"/>
                <a:gd name="T22" fmla="*/ 205 w 207"/>
                <a:gd name="T23" fmla="*/ 252 h 293"/>
                <a:gd name="T24" fmla="*/ 172 w 207"/>
                <a:gd name="T25" fmla="*/ 210 h 293"/>
                <a:gd name="T26" fmla="*/ 170 w 207"/>
                <a:gd name="T27" fmla="*/ 184 h 293"/>
                <a:gd name="T28" fmla="*/ 168 w 207"/>
                <a:gd name="T29" fmla="*/ 160 h 293"/>
                <a:gd name="T30" fmla="*/ 167 w 207"/>
                <a:gd name="T31" fmla="*/ 87 h 293"/>
                <a:gd name="T32" fmla="*/ 115 w 207"/>
                <a:gd name="T33" fmla="*/ 41 h 293"/>
                <a:gd name="T34" fmla="*/ 103 w 207"/>
                <a:gd name="T35" fmla="*/ 31 h 293"/>
                <a:gd name="T36" fmla="*/ 91 w 207"/>
                <a:gd name="T37" fmla="*/ 55 h 293"/>
                <a:gd name="T38" fmla="*/ 72 w 207"/>
                <a:gd name="T39" fmla="*/ 47 h 293"/>
                <a:gd name="T40" fmla="*/ 49 w 207"/>
                <a:gd name="T41" fmla="*/ 54 h 293"/>
                <a:gd name="T42" fmla="*/ 52 w 207"/>
                <a:gd name="T43" fmla="*/ 32 h 293"/>
                <a:gd name="T44" fmla="*/ 45 w 207"/>
                <a:gd name="T45" fmla="*/ 28 h 293"/>
                <a:gd name="T46" fmla="*/ 39 w 207"/>
                <a:gd name="T47" fmla="*/ 16 h 293"/>
                <a:gd name="T48" fmla="*/ 21 w 207"/>
                <a:gd name="T49" fmla="*/ 12 h 293"/>
                <a:gd name="T50" fmla="*/ 12 w 207"/>
                <a:gd name="T51" fmla="*/ 1 h 293"/>
                <a:gd name="T52" fmla="*/ 7 w 207"/>
                <a:gd name="T53" fmla="*/ 17 h 293"/>
                <a:gd name="T54" fmla="*/ 0 w 207"/>
                <a:gd name="T55" fmla="*/ 29 h 293"/>
                <a:gd name="T56" fmla="*/ 1 w 207"/>
                <a:gd name="T57"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32" name="Freeform 29"/>
            <p:cNvSpPr>
              <a:spLocks/>
            </p:cNvSpPr>
            <p:nvPr/>
          </p:nvSpPr>
          <p:spPr bwMode="gray">
            <a:xfrm>
              <a:off x="6942138" y="3536950"/>
              <a:ext cx="141287" cy="125413"/>
            </a:xfrm>
            <a:custGeom>
              <a:avLst/>
              <a:gdLst>
                <a:gd name="T0" fmla="*/ 214 w 252"/>
                <a:gd name="T1" fmla="*/ 0 h 224"/>
                <a:gd name="T2" fmla="*/ 206 w 252"/>
                <a:gd name="T3" fmla="*/ 9 h 224"/>
                <a:gd name="T4" fmla="*/ 184 w 252"/>
                <a:gd name="T5" fmla="*/ 0 h 224"/>
                <a:gd name="T6" fmla="*/ 175 w 252"/>
                <a:gd name="T7" fmla="*/ 8 h 224"/>
                <a:gd name="T8" fmla="*/ 164 w 252"/>
                <a:gd name="T9" fmla="*/ 16 h 224"/>
                <a:gd name="T10" fmla="*/ 168 w 252"/>
                <a:gd name="T11" fmla="*/ 36 h 224"/>
                <a:gd name="T12" fmla="*/ 151 w 252"/>
                <a:gd name="T13" fmla="*/ 24 h 224"/>
                <a:gd name="T14" fmla="*/ 131 w 252"/>
                <a:gd name="T15" fmla="*/ 22 h 224"/>
                <a:gd name="T16" fmla="*/ 128 w 252"/>
                <a:gd name="T17" fmla="*/ 13 h 224"/>
                <a:gd name="T18" fmla="*/ 123 w 252"/>
                <a:gd name="T19" fmla="*/ 16 h 224"/>
                <a:gd name="T20" fmla="*/ 101 w 252"/>
                <a:gd name="T21" fmla="*/ 8 h 224"/>
                <a:gd name="T22" fmla="*/ 74 w 252"/>
                <a:gd name="T23" fmla="*/ 15 h 224"/>
                <a:gd name="T24" fmla="*/ 46 w 252"/>
                <a:gd name="T25" fmla="*/ 10 h 224"/>
                <a:gd name="T26" fmla="*/ 19 w 252"/>
                <a:gd name="T27" fmla="*/ 34 h 224"/>
                <a:gd name="T28" fmla="*/ 0 w 252"/>
                <a:gd name="T29" fmla="*/ 54 h 224"/>
                <a:gd name="T30" fmla="*/ 2 w 252"/>
                <a:gd name="T31" fmla="*/ 79 h 224"/>
                <a:gd name="T32" fmla="*/ 9 w 252"/>
                <a:gd name="T33" fmla="*/ 85 h 224"/>
                <a:gd name="T34" fmla="*/ 9 w 252"/>
                <a:gd name="T35" fmla="*/ 104 h 224"/>
                <a:gd name="T36" fmla="*/ 20 w 252"/>
                <a:gd name="T37" fmla="*/ 114 h 224"/>
                <a:gd name="T38" fmla="*/ 17 w 252"/>
                <a:gd name="T39" fmla="*/ 133 h 224"/>
                <a:gd name="T40" fmla="*/ 26 w 252"/>
                <a:gd name="T41" fmla="*/ 139 h 224"/>
                <a:gd name="T42" fmla="*/ 27 w 252"/>
                <a:gd name="T43" fmla="*/ 168 h 224"/>
                <a:gd name="T44" fmla="*/ 46 w 252"/>
                <a:gd name="T45" fmla="*/ 191 h 224"/>
                <a:gd name="T46" fmla="*/ 59 w 252"/>
                <a:gd name="T47" fmla="*/ 178 h 224"/>
                <a:gd name="T48" fmla="*/ 68 w 252"/>
                <a:gd name="T49" fmla="*/ 204 h 224"/>
                <a:gd name="T50" fmla="*/ 91 w 252"/>
                <a:gd name="T51" fmla="*/ 208 h 224"/>
                <a:gd name="T52" fmla="*/ 97 w 252"/>
                <a:gd name="T53" fmla="*/ 223 h 224"/>
                <a:gd name="T54" fmla="*/ 110 w 252"/>
                <a:gd name="T55" fmla="*/ 224 h 224"/>
                <a:gd name="T56" fmla="*/ 139 w 252"/>
                <a:gd name="T57" fmla="*/ 213 h 224"/>
                <a:gd name="T58" fmla="*/ 135 w 252"/>
                <a:gd name="T59" fmla="*/ 197 h 224"/>
                <a:gd name="T60" fmla="*/ 153 w 252"/>
                <a:gd name="T61" fmla="*/ 197 h 224"/>
                <a:gd name="T62" fmla="*/ 169 w 252"/>
                <a:gd name="T63" fmla="*/ 190 h 224"/>
                <a:gd name="T64" fmla="*/ 193 w 252"/>
                <a:gd name="T65" fmla="*/ 205 h 224"/>
                <a:gd name="T66" fmla="*/ 183 w 252"/>
                <a:gd name="T67" fmla="*/ 186 h 224"/>
                <a:gd name="T68" fmla="*/ 175 w 252"/>
                <a:gd name="T69" fmla="*/ 154 h 224"/>
                <a:gd name="T70" fmla="*/ 204 w 252"/>
                <a:gd name="T71" fmla="*/ 152 h 224"/>
                <a:gd name="T72" fmla="*/ 201 w 252"/>
                <a:gd name="T73" fmla="*/ 138 h 224"/>
                <a:gd name="T74" fmla="*/ 222 w 252"/>
                <a:gd name="T75" fmla="*/ 137 h 224"/>
                <a:gd name="T76" fmla="*/ 228 w 252"/>
                <a:gd name="T77" fmla="*/ 123 h 224"/>
                <a:gd name="T78" fmla="*/ 245 w 252"/>
                <a:gd name="T79" fmla="*/ 125 h 224"/>
                <a:gd name="T80" fmla="*/ 248 w 252"/>
                <a:gd name="T81" fmla="*/ 111 h 224"/>
                <a:gd name="T82" fmla="*/ 237 w 252"/>
                <a:gd name="T83" fmla="*/ 72 h 224"/>
                <a:gd name="T84" fmla="*/ 252 w 252"/>
                <a:gd name="T85" fmla="*/ 56 h 224"/>
                <a:gd name="T86" fmla="*/ 231 w 252"/>
                <a:gd name="T87" fmla="*/ 32 h 224"/>
                <a:gd name="T88" fmla="*/ 231 w 252"/>
                <a:gd name="T89" fmla="*/ 4 h 224"/>
                <a:gd name="T90" fmla="*/ 214 w 252"/>
                <a:gd name="T9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33" name="Freeform 30"/>
            <p:cNvSpPr>
              <a:spLocks noEditPoints="1"/>
            </p:cNvSpPr>
            <p:nvPr/>
          </p:nvSpPr>
          <p:spPr bwMode="gray">
            <a:xfrm>
              <a:off x="7389813" y="2817813"/>
              <a:ext cx="106362" cy="158750"/>
            </a:xfrm>
            <a:custGeom>
              <a:avLst/>
              <a:gdLst>
                <a:gd name="T0" fmla="*/ 100 w 191"/>
                <a:gd name="T1" fmla="*/ 267 h 284"/>
                <a:gd name="T2" fmla="*/ 101 w 191"/>
                <a:gd name="T3" fmla="*/ 284 h 284"/>
                <a:gd name="T4" fmla="*/ 100 w 191"/>
                <a:gd name="T5" fmla="*/ 267 h 284"/>
                <a:gd name="T6" fmla="*/ 185 w 191"/>
                <a:gd name="T7" fmla="*/ 165 h 284"/>
                <a:gd name="T8" fmla="*/ 166 w 191"/>
                <a:gd name="T9" fmla="*/ 132 h 284"/>
                <a:gd name="T10" fmla="*/ 162 w 191"/>
                <a:gd name="T11" fmla="*/ 101 h 284"/>
                <a:gd name="T12" fmla="*/ 111 w 191"/>
                <a:gd name="T13" fmla="*/ 50 h 284"/>
                <a:gd name="T14" fmla="*/ 98 w 191"/>
                <a:gd name="T15" fmla="*/ 45 h 284"/>
                <a:gd name="T16" fmla="*/ 82 w 191"/>
                <a:gd name="T17" fmla="*/ 21 h 284"/>
                <a:gd name="T18" fmla="*/ 64 w 191"/>
                <a:gd name="T19" fmla="*/ 0 h 284"/>
                <a:gd name="T20" fmla="*/ 54 w 191"/>
                <a:gd name="T21" fmla="*/ 10 h 284"/>
                <a:gd name="T22" fmla="*/ 16 w 191"/>
                <a:gd name="T23" fmla="*/ 16 h 284"/>
                <a:gd name="T24" fmla="*/ 13 w 191"/>
                <a:gd name="T25" fmla="*/ 29 h 284"/>
                <a:gd name="T26" fmla="*/ 0 w 191"/>
                <a:gd name="T27" fmla="*/ 39 h 284"/>
                <a:gd name="T28" fmla="*/ 8 w 191"/>
                <a:gd name="T29" fmla="*/ 56 h 284"/>
                <a:gd name="T30" fmla="*/ 30 w 191"/>
                <a:gd name="T31" fmla="*/ 64 h 284"/>
                <a:gd name="T32" fmla="*/ 41 w 191"/>
                <a:gd name="T33" fmla="*/ 89 h 284"/>
                <a:gd name="T34" fmla="*/ 6 w 191"/>
                <a:gd name="T35" fmla="*/ 82 h 284"/>
                <a:gd name="T36" fmla="*/ 27 w 191"/>
                <a:gd name="T37" fmla="*/ 102 h 284"/>
                <a:gd name="T38" fmla="*/ 37 w 191"/>
                <a:gd name="T39" fmla="*/ 130 h 284"/>
                <a:gd name="T40" fmla="*/ 60 w 191"/>
                <a:gd name="T41" fmla="*/ 134 h 284"/>
                <a:gd name="T42" fmla="*/ 60 w 191"/>
                <a:gd name="T43" fmla="*/ 153 h 284"/>
                <a:gd name="T44" fmla="*/ 54 w 191"/>
                <a:gd name="T45" fmla="*/ 180 h 284"/>
                <a:gd name="T46" fmla="*/ 74 w 191"/>
                <a:gd name="T47" fmla="*/ 199 h 284"/>
                <a:gd name="T48" fmla="*/ 80 w 191"/>
                <a:gd name="T49" fmla="*/ 222 h 284"/>
                <a:gd name="T50" fmla="*/ 100 w 191"/>
                <a:gd name="T51" fmla="*/ 203 h 284"/>
                <a:gd name="T52" fmla="*/ 133 w 191"/>
                <a:gd name="T53" fmla="*/ 188 h 284"/>
                <a:gd name="T54" fmla="*/ 150 w 191"/>
                <a:gd name="T55" fmla="*/ 193 h 284"/>
                <a:gd name="T56" fmla="*/ 155 w 191"/>
                <a:gd name="T57" fmla="*/ 181 h 284"/>
                <a:gd name="T58" fmla="*/ 185 w 191"/>
                <a:gd name="T59" fmla="*/ 16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34" name="Freeform 31"/>
            <p:cNvSpPr>
              <a:spLocks/>
            </p:cNvSpPr>
            <p:nvPr/>
          </p:nvSpPr>
          <p:spPr bwMode="gray">
            <a:xfrm>
              <a:off x="6853238" y="3298825"/>
              <a:ext cx="227012" cy="263525"/>
            </a:xfrm>
            <a:custGeom>
              <a:avLst/>
              <a:gdLst>
                <a:gd name="T0" fmla="*/ 28 w 404"/>
                <a:gd name="T1" fmla="*/ 124 h 470"/>
                <a:gd name="T2" fmla="*/ 47 w 404"/>
                <a:gd name="T3" fmla="*/ 163 h 470"/>
                <a:gd name="T4" fmla="*/ 68 w 404"/>
                <a:gd name="T5" fmla="*/ 160 h 470"/>
                <a:gd name="T6" fmla="*/ 74 w 404"/>
                <a:gd name="T7" fmla="*/ 196 h 470"/>
                <a:gd name="T8" fmla="*/ 73 w 404"/>
                <a:gd name="T9" fmla="*/ 224 h 470"/>
                <a:gd name="T10" fmla="*/ 88 w 404"/>
                <a:gd name="T11" fmla="*/ 254 h 470"/>
                <a:gd name="T12" fmla="*/ 143 w 404"/>
                <a:gd name="T13" fmla="*/ 245 h 470"/>
                <a:gd name="T14" fmla="*/ 187 w 404"/>
                <a:gd name="T15" fmla="*/ 228 h 470"/>
                <a:gd name="T16" fmla="*/ 215 w 404"/>
                <a:gd name="T17" fmla="*/ 247 h 470"/>
                <a:gd name="T18" fmla="*/ 248 w 404"/>
                <a:gd name="T19" fmla="*/ 298 h 470"/>
                <a:gd name="T20" fmla="*/ 283 w 404"/>
                <a:gd name="T21" fmla="*/ 347 h 470"/>
                <a:gd name="T22" fmla="*/ 294 w 404"/>
                <a:gd name="T23" fmla="*/ 367 h 470"/>
                <a:gd name="T24" fmla="*/ 302 w 404"/>
                <a:gd name="T25" fmla="*/ 425 h 470"/>
                <a:gd name="T26" fmla="*/ 290 w 404"/>
                <a:gd name="T27" fmla="*/ 448 h 470"/>
                <a:gd name="T28" fmla="*/ 327 w 404"/>
                <a:gd name="T29" fmla="*/ 462 h 470"/>
                <a:gd name="T30" fmla="*/ 334 w 404"/>
                <a:gd name="T31" fmla="*/ 434 h 470"/>
                <a:gd name="T32" fmla="*/ 365 w 404"/>
                <a:gd name="T33" fmla="*/ 435 h 470"/>
                <a:gd name="T34" fmla="*/ 390 w 404"/>
                <a:gd name="T35" fmla="*/ 430 h 470"/>
                <a:gd name="T36" fmla="*/ 391 w 404"/>
                <a:gd name="T37" fmla="*/ 410 h 470"/>
                <a:gd name="T38" fmla="*/ 369 w 404"/>
                <a:gd name="T39" fmla="*/ 369 h 470"/>
                <a:gd name="T40" fmla="*/ 361 w 404"/>
                <a:gd name="T41" fmla="*/ 331 h 470"/>
                <a:gd name="T42" fmla="*/ 334 w 404"/>
                <a:gd name="T43" fmla="*/ 299 h 470"/>
                <a:gd name="T44" fmla="*/ 319 w 404"/>
                <a:gd name="T45" fmla="*/ 289 h 470"/>
                <a:gd name="T46" fmla="*/ 285 w 404"/>
                <a:gd name="T47" fmla="*/ 236 h 470"/>
                <a:gd name="T48" fmla="*/ 256 w 404"/>
                <a:gd name="T49" fmla="*/ 203 h 470"/>
                <a:gd name="T50" fmla="*/ 193 w 404"/>
                <a:gd name="T51" fmla="*/ 168 h 470"/>
                <a:gd name="T52" fmla="*/ 218 w 404"/>
                <a:gd name="T53" fmla="*/ 156 h 470"/>
                <a:gd name="T54" fmla="*/ 212 w 404"/>
                <a:gd name="T55" fmla="*/ 112 h 470"/>
                <a:gd name="T56" fmla="*/ 184 w 404"/>
                <a:gd name="T57" fmla="*/ 79 h 470"/>
                <a:gd name="T58" fmla="*/ 160 w 404"/>
                <a:gd name="T59" fmla="*/ 90 h 470"/>
                <a:gd name="T60" fmla="*/ 128 w 404"/>
                <a:gd name="T61" fmla="*/ 63 h 470"/>
                <a:gd name="T62" fmla="*/ 118 w 404"/>
                <a:gd name="T63" fmla="*/ 40 h 470"/>
                <a:gd name="T64" fmla="*/ 91 w 404"/>
                <a:gd name="T65" fmla="*/ 2 h 470"/>
                <a:gd name="T66" fmla="*/ 60 w 404"/>
                <a:gd name="T67" fmla="*/ 22 h 470"/>
                <a:gd name="T68" fmla="*/ 79 w 404"/>
                <a:gd name="T69" fmla="*/ 72 h 470"/>
                <a:gd name="T70" fmla="*/ 48 w 404"/>
                <a:gd name="T71" fmla="*/ 57 h 470"/>
                <a:gd name="T72" fmla="*/ 26 w 404"/>
                <a:gd name="T73" fmla="*/ 74 h 470"/>
                <a:gd name="T74" fmla="*/ 26 w 404"/>
                <a:gd name="T75" fmla="*/ 89 h 470"/>
                <a:gd name="T76" fmla="*/ 2 w 404"/>
                <a:gd name="T77" fmla="*/ 11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35" name="Freeform 32"/>
            <p:cNvSpPr>
              <a:spLocks/>
            </p:cNvSpPr>
            <p:nvPr/>
          </p:nvSpPr>
          <p:spPr bwMode="gray">
            <a:xfrm>
              <a:off x="6792913" y="3360738"/>
              <a:ext cx="234950" cy="447675"/>
            </a:xfrm>
            <a:custGeom>
              <a:avLst/>
              <a:gdLst>
                <a:gd name="T0" fmla="*/ 402 w 420"/>
                <a:gd name="T1" fmla="*/ 258 h 800"/>
                <a:gd name="T2" fmla="*/ 391 w 420"/>
                <a:gd name="T3" fmla="*/ 238 h 800"/>
                <a:gd name="T4" fmla="*/ 356 w 420"/>
                <a:gd name="T5" fmla="*/ 189 h 800"/>
                <a:gd name="T6" fmla="*/ 323 w 420"/>
                <a:gd name="T7" fmla="*/ 138 h 800"/>
                <a:gd name="T8" fmla="*/ 295 w 420"/>
                <a:gd name="T9" fmla="*/ 119 h 800"/>
                <a:gd name="T10" fmla="*/ 251 w 420"/>
                <a:gd name="T11" fmla="*/ 136 h 800"/>
                <a:gd name="T12" fmla="*/ 196 w 420"/>
                <a:gd name="T13" fmla="*/ 145 h 800"/>
                <a:gd name="T14" fmla="*/ 181 w 420"/>
                <a:gd name="T15" fmla="*/ 115 h 800"/>
                <a:gd name="T16" fmla="*/ 182 w 420"/>
                <a:gd name="T17" fmla="*/ 87 h 800"/>
                <a:gd name="T18" fmla="*/ 176 w 420"/>
                <a:gd name="T19" fmla="*/ 51 h 800"/>
                <a:gd name="T20" fmla="*/ 155 w 420"/>
                <a:gd name="T21" fmla="*/ 54 h 800"/>
                <a:gd name="T22" fmla="*/ 136 w 420"/>
                <a:gd name="T23" fmla="*/ 15 h 800"/>
                <a:gd name="T24" fmla="*/ 110 w 420"/>
                <a:gd name="T25" fmla="*/ 1 h 800"/>
                <a:gd name="T26" fmla="*/ 82 w 420"/>
                <a:gd name="T27" fmla="*/ 21 h 800"/>
                <a:gd name="T28" fmla="*/ 53 w 420"/>
                <a:gd name="T29" fmla="*/ 43 h 800"/>
                <a:gd name="T30" fmla="*/ 19 w 420"/>
                <a:gd name="T31" fmla="*/ 64 h 800"/>
                <a:gd name="T32" fmla="*/ 17 w 420"/>
                <a:gd name="T33" fmla="*/ 102 h 800"/>
                <a:gd name="T34" fmla="*/ 8 w 420"/>
                <a:gd name="T35" fmla="*/ 120 h 800"/>
                <a:gd name="T36" fmla="*/ 22 w 420"/>
                <a:gd name="T37" fmla="*/ 145 h 800"/>
                <a:gd name="T38" fmla="*/ 67 w 420"/>
                <a:gd name="T39" fmla="*/ 188 h 800"/>
                <a:gd name="T40" fmla="*/ 79 w 420"/>
                <a:gd name="T41" fmla="*/ 219 h 800"/>
                <a:gd name="T42" fmla="*/ 73 w 420"/>
                <a:gd name="T43" fmla="*/ 236 h 800"/>
                <a:gd name="T44" fmla="*/ 65 w 420"/>
                <a:gd name="T45" fmla="*/ 279 h 800"/>
                <a:gd name="T46" fmla="*/ 79 w 420"/>
                <a:gd name="T47" fmla="*/ 326 h 800"/>
                <a:gd name="T48" fmla="*/ 112 w 420"/>
                <a:gd name="T49" fmla="*/ 409 h 800"/>
                <a:gd name="T50" fmla="*/ 133 w 420"/>
                <a:gd name="T51" fmla="*/ 450 h 800"/>
                <a:gd name="T52" fmla="*/ 110 w 420"/>
                <a:gd name="T53" fmla="*/ 522 h 800"/>
                <a:gd name="T54" fmla="*/ 98 w 420"/>
                <a:gd name="T55" fmla="*/ 567 h 800"/>
                <a:gd name="T56" fmla="*/ 84 w 420"/>
                <a:gd name="T57" fmla="*/ 676 h 800"/>
                <a:gd name="T58" fmla="*/ 101 w 420"/>
                <a:gd name="T59" fmla="*/ 653 h 800"/>
                <a:gd name="T60" fmla="*/ 132 w 420"/>
                <a:gd name="T61" fmla="*/ 698 h 800"/>
                <a:gd name="T62" fmla="*/ 159 w 420"/>
                <a:gd name="T63" fmla="*/ 743 h 800"/>
                <a:gd name="T64" fmla="*/ 184 w 420"/>
                <a:gd name="T65" fmla="*/ 754 h 800"/>
                <a:gd name="T66" fmla="*/ 198 w 420"/>
                <a:gd name="T67" fmla="*/ 749 h 800"/>
                <a:gd name="T68" fmla="*/ 222 w 420"/>
                <a:gd name="T69" fmla="*/ 765 h 800"/>
                <a:gd name="T70" fmla="*/ 226 w 420"/>
                <a:gd name="T71" fmla="*/ 791 h 800"/>
                <a:gd name="T72" fmla="*/ 268 w 420"/>
                <a:gd name="T73" fmla="*/ 792 h 800"/>
                <a:gd name="T74" fmla="*/ 261 w 420"/>
                <a:gd name="T75" fmla="*/ 755 h 800"/>
                <a:gd name="T76" fmla="*/ 215 w 420"/>
                <a:gd name="T77" fmla="*/ 727 h 800"/>
                <a:gd name="T78" fmla="*/ 190 w 420"/>
                <a:gd name="T79" fmla="*/ 705 h 800"/>
                <a:gd name="T80" fmla="*/ 190 w 420"/>
                <a:gd name="T81" fmla="*/ 679 h 800"/>
                <a:gd name="T82" fmla="*/ 165 w 420"/>
                <a:gd name="T83" fmla="*/ 635 h 800"/>
                <a:gd name="T84" fmla="*/ 131 w 420"/>
                <a:gd name="T85" fmla="*/ 608 h 800"/>
                <a:gd name="T86" fmla="*/ 120 w 420"/>
                <a:gd name="T87" fmla="*/ 524 h 800"/>
                <a:gd name="T88" fmla="*/ 138 w 420"/>
                <a:gd name="T89" fmla="*/ 456 h 800"/>
                <a:gd name="T90" fmla="*/ 147 w 420"/>
                <a:gd name="T91" fmla="*/ 396 h 800"/>
                <a:gd name="T92" fmla="*/ 158 w 420"/>
                <a:gd name="T93" fmla="*/ 374 h 800"/>
                <a:gd name="T94" fmla="*/ 201 w 420"/>
                <a:gd name="T95" fmla="*/ 381 h 800"/>
                <a:gd name="T96" fmla="*/ 199 w 420"/>
                <a:gd name="T97" fmla="*/ 419 h 800"/>
                <a:gd name="T98" fmla="*/ 265 w 420"/>
                <a:gd name="T99" fmla="*/ 457 h 800"/>
                <a:gd name="T100" fmla="*/ 287 w 420"/>
                <a:gd name="T101" fmla="*/ 431 h 800"/>
                <a:gd name="T102" fmla="*/ 276 w 420"/>
                <a:gd name="T103" fmla="*/ 402 h 800"/>
                <a:gd name="T104" fmla="*/ 267 w 420"/>
                <a:gd name="T105" fmla="*/ 371 h 800"/>
                <a:gd name="T106" fmla="*/ 313 w 420"/>
                <a:gd name="T107" fmla="*/ 327 h 800"/>
                <a:gd name="T108" fmla="*/ 368 w 420"/>
                <a:gd name="T109" fmla="*/ 325 h 800"/>
                <a:gd name="T110" fmla="*/ 410 w 420"/>
                <a:gd name="T111" fmla="*/ 3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36" name="Freeform 33"/>
            <p:cNvSpPr>
              <a:spLocks/>
            </p:cNvSpPr>
            <p:nvPr/>
          </p:nvSpPr>
          <p:spPr bwMode="gray">
            <a:xfrm>
              <a:off x="6904038" y="3273425"/>
              <a:ext cx="228600" cy="444500"/>
            </a:xfrm>
            <a:custGeom>
              <a:avLst/>
              <a:gdLst>
                <a:gd name="T0" fmla="*/ 6 w 407"/>
                <a:gd name="T1" fmla="*/ 62 h 795"/>
                <a:gd name="T2" fmla="*/ 37 w 407"/>
                <a:gd name="T3" fmla="*/ 84 h 795"/>
                <a:gd name="T4" fmla="*/ 61 w 407"/>
                <a:gd name="T5" fmla="*/ 137 h 795"/>
                <a:gd name="T6" fmla="*/ 82 w 407"/>
                <a:gd name="T7" fmla="*/ 145 h 795"/>
                <a:gd name="T8" fmla="*/ 124 w 407"/>
                <a:gd name="T9" fmla="*/ 145 h 795"/>
                <a:gd name="T10" fmla="*/ 153 w 407"/>
                <a:gd name="T11" fmla="*/ 179 h 795"/>
                <a:gd name="T12" fmla="*/ 101 w 407"/>
                <a:gd name="T13" fmla="*/ 199 h 795"/>
                <a:gd name="T14" fmla="*/ 142 w 407"/>
                <a:gd name="T15" fmla="*/ 240 h 795"/>
                <a:gd name="T16" fmla="*/ 169 w 407"/>
                <a:gd name="T17" fmla="*/ 271 h 795"/>
                <a:gd name="T18" fmla="*/ 205 w 407"/>
                <a:gd name="T19" fmla="*/ 314 h 795"/>
                <a:gd name="T20" fmla="*/ 230 w 407"/>
                <a:gd name="T21" fmla="*/ 347 h 795"/>
                <a:gd name="T22" fmla="*/ 254 w 407"/>
                <a:gd name="T23" fmla="*/ 370 h 795"/>
                <a:gd name="T24" fmla="*/ 287 w 407"/>
                <a:gd name="T25" fmla="*/ 397 h 795"/>
                <a:gd name="T26" fmla="*/ 312 w 407"/>
                <a:gd name="T27" fmla="*/ 436 h 795"/>
                <a:gd name="T28" fmla="*/ 310 w 407"/>
                <a:gd name="T29" fmla="*/ 470 h 795"/>
                <a:gd name="T30" fmla="*/ 300 w 407"/>
                <a:gd name="T31" fmla="*/ 505 h 795"/>
                <a:gd name="T32" fmla="*/ 306 w 407"/>
                <a:gd name="T33" fmla="*/ 545 h 795"/>
                <a:gd name="T34" fmla="*/ 314 w 407"/>
                <a:gd name="T35" fmla="*/ 598 h 795"/>
                <a:gd name="T36" fmla="*/ 291 w 407"/>
                <a:gd name="T37" fmla="*/ 610 h 795"/>
                <a:gd name="T38" fmla="*/ 273 w 407"/>
                <a:gd name="T39" fmla="*/ 625 h 795"/>
                <a:gd name="T40" fmla="*/ 252 w 407"/>
                <a:gd name="T41" fmla="*/ 659 h 795"/>
                <a:gd name="T42" fmla="*/ 238 w 407"/>
                <a:gd name="T43" fmla="*/ 663 h 795"/>
                <a:gd name="T44" fmla="*/ 204 w 407"/>
                <a:gd name="T45" fmla="*/ 670 h 795"/>
                <a:gd name="T46" fmla="*/ 180 w 407"/>
                <a:gd name="T47" fmla="*/ 703 h 795"/>
                <a:gd name="T48" fmla="*/ 196 w 407"/>
                <a:gd name="T49" fmla="*/ 734 h 795"/>
                <a:gd name="T50" fmla="*/ 194 w 407"/>
                <a:gd name="T51" fmla="*/ 789 h 795"/>
                <a:gd name="T52" fmla="*/ 228 w 407"/>
                <a:gd name="T53" fmla="*/ 783 h 795"/>
                <a:gd name="T54" fmla="*/ 255 w 407"/>
                <a:gd name="T55" fmla="*/ 752 h 795"/>
                <a:gd name="T56" fmla="*/ 285 w 407"/>
                <a:gd name="T57" fmla="*/ 735 h 795"/>
                <a:gd name="T58" fmla="*/ 300 w 407"/>
                <a:gd name="T59" fmla="*/ 693 h 795"/>
                <a:gd name="T60" fmla="*/ 391 w 407"/>
                <a:gd name="T61" fmla="*/ 639 h 795"/>
                <a:gd name="T62" fmla="*/ 385 w 407"/>
                <a:gd name="T63" fmla="*/ 539 h 795"/>
                <a:gd name="T64" fmla="*/ 390 w 407"/>
                <a:gd name="T65" fmla="*/ 485 h 795"/>
                <a:gd name="T66" fmla="*/ 363 w 407"/>
                <a:gd name="T67" fmla="*/ 418 h 795"/>
                <a:gd name="T68" fmla="*/ 256 w 407"/>
                <a:gd name="T69" fmla="*/ 332 h 795"/>
                <a:gd name="T70" fmla="*/ 193 w 407"/>
                <a:gd name="T71" fmla="*/ 235 h 795"/>
                <a:gd name="T72" fmla="*/ 197 w 407"/>
                <a:gd name="T73" fmla="*/ 160 h 795"/>
                <a:gd name="T74" fmla="*/ 229 w 407"/>
                <a:gd name="T75" fmla="*/ 129 h 795"/>
                <a:gd name="T76" fmla="*/ 259 w 407"/>
                <a:gd name="T77" fmla="*/ 100 h 795"/>
                <a:gd name="T78" fmla="*/ 257 w 407"/>
                <a:gd name="T79" fmla="*/ 92 h 795"/>
                <a:gd name="T80" fmla="*/ 218 w 407"/>
                <a:gd name="T81" fmla="*/ 75 h 795"/>
                <a:gd name="T82" fmla="*/ 207 w 407"/>
                <a:gd name="T83" fmla="*/ 61 h 795"/>
                <a:gd name="T84" fmla="*/ 196 w 407"/>
                <a:gd name="T85" fmla="*/ 47 h 795"/>
                <a:gd name="T86" fmla="*/ 182 w 407"/>
                <a:gd name="T87" fmla="*/ 25 h 795"/>
                <a:gd name="T88" fmla="*/ 156 w 407"/>
                <a:gd name="T89" fmla="*/ 22 h 795"/>
                <a:gd name="T90" fmla="*/ 115 w 407"/>
                <a:gd name="T91" fmla="*/ 9 h 795"/>
                <a:gd name="T92" fmla="*/ 95 w 407"/>
                <a:gd name="T93" fmla="*/ 36 h 795"/>
                <a:gd name="T94" fmla="*/ 80 w 407"/>
                <a:gd name="T95" fmla="*/ 29 h 795"/>
                <a:gd name="T96" fmla="*/ 72 w 407"/>
                <a:gd name="T97" fmla="*/ 42 h 795"/>
                <a:gd name="T98" fmla="*/ 58 w 407"/>
                <a:gd name="T99" fmla="*/ 30 h 795"/>
                <a:gd name="T100" fmla="*/ 48 w 407"/>
                <a:gd name="T101" fmla="*/ 31 h 795"/>
                <a:gd name="T102" fmla="*/ 4 w 407"/>
                <a:gd name="T103" fmla="*/ 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37" name="Freeform 34"/>
            <p:cNvSpPr>
              <a:spLocks/>
            </p:cNvSpPr>
            <p:nvPr/>
          </p:nvSpPr>
          <p:spPr bwMode="gray">
            <a:xfrm>
              <a:off x="6296025" y="3054350"/>
              <a:ext cx="223837" cy="130175"/>
            </a:xfrm>
            <a:custGeom>
              <a:avLst/>
              <a:gdLst>
                <a:gd name="T0" fmla="*/ 203 w 400"/>
                <a:gd name="T1" fmla="*/ 166 h 233"/>
                <a:gd name="T2" fmla="*/ 213 w 400"/>
                <a:gd name="T3" fmla="*/ 179 h 233"/>
                <a:gd name="T4" fmla="*/ 227 w 400"/>
                <a:gd name="T5" fmla="*/ 176 h 233"/>
                <a:gd name="T6" fmla="*/ 244 w 400"/>
                <a:gd name="T7" fmla="*/ 194 h 233"/>
                <a:gd name="T8" fmla="*/ 262 w 400"/>
                <a:gd name="T9" fmla="*/ 213 h 233"/>
                <a:gd name="T10" fmla="*/ 274 w 400"/>
                <a:gd name="T11" fmla="*/ 204 h 233"/>
                <a:gd name="T12" fmla="*/ 296 w 400"/>
                <a:gd name="T13" fmla="*/ 218 h 233"/>
                <a:gd name="T14" fmla="*/ 313 w 400"/>
                <a:gd name="T15" fmla="*/ 213 h 233"/>
                <a:gd name="T16" fmla="*/ 337 w 400"/>
                <a:gd name="T17" fmla="*/ 230 h 233"/>
                <a:gd name="T18" fmla="*/ 351 w 400"/>
                <a:gd name="T19" fmla="*/ 219 h 233"/>
                <a:gd name="T20" fmla="*/ 361 w 400"/>
                <a:gd name="T21" fmla="*/ 229 h 233"/>
                <a:gd name="T22" fmla="*/ 377 w 400"/>
                <a:gd name="T23" fmla="*/ 230 h 233"/>
                <a:gd name="T24" fmla="*/ 399 w 400"/>
                <a:gd name="T25" fmla="*/ 224 h 233"/>
                <a:gd name="T26" fmla="*/ 400 w 400"/>
                <a:gd name="T27" fmla="*/ 206 h 233"/>
                <a:gd name="T28" fmla="*/ 390 w 400"/>
                <a:gd name="T29" fmla="*/ 191 h 233"/>
                <a:gd name="T30" fmla="*/ 390 w 400"/>
                <a:gd name="T31" fmla="*/ 159 h 233"/>
                <a:gd name="T32" fmla="*/ 384 w 400"/>
                <a:gd name="T33" fmla="*/ 144 h 233"/>
                <a:gd name="T34" fmla="*/ 363 w 400"/>
                <a:gd name="T35" fmla="*/ 153 h 233"/>
                <a:gd name="T36" fmla="*/ 316 w 400"/>
                <a:gd name="T37" fmla="*/ 134 h 233"/>
                <a:gd name="T38" fmla="*/ 304 w 400"/>
                <a:gd name="T39" fmla="*/ 143 h 233"/>
                <a:gd name="T40" fmla="*/ 295 w 400"/>
                <a:gd name="T41" fmla="*/ 130 h 233"/>
                <a:gd name="T42" fmla="*/ 284 w 400"/>
                <a:gd name="T43" fmla="*/ 143 h 233"/>
                <a:gd name="T44" fmla="*/ 275 w 400"/>
                <a:gd name="T45" fmla="*/ 124 h 233"/>
                <a:gd name="T46" fmla="*/ 247 w 400"/>
                <a:gd name="T47" fmla="*/ 126 h 233"/>
                <a:gd name="T48" fmla="*/ 243 w 400"/>
                <a:gd name="T49" fmla="*/ 109 h 233"/>
                <a:gd name="T50" fmla="*/ 223 w 400"/>
                <a:gd name="T51" fmla="*/ 113 h 233"/>
                <a:gd name="T52" fmla="*/ 201 w 400"/>
                <a:gd name="T53" fmla="*/ 95 h 233"/>
                <a:gd name="T54" fmla="*/ 187 w 400"/>
                <a:gd name="T55" fmla="*/ 66 h 233"/>
                <a:gd name="T56" fmla="*/ 168 w 400"/>
                <a:gd name="T57" fmla="*/ 83 h 233"/>
                <a:gd name="T58" fmla="*/ 149 w 400"/>
                <a:gd name="T59" fmla="*/ 50 h 233"/>
                <a:gd name="T60" fmla="*/ 118 w 400"/>
                <a:gd name="T61" fmla="*/ 44 h 233"/>
                <a:gd name="T62" fmla="*/ 86 w 400"/>
                <a:gd name="T63" fmla="*/ 15 h 233"/>
                <a:gd name="T64" fmla="*/ 59 w 400"/>
                <a:gd name="T65" fmla="*/ 17 h 233"/>
                <a:gd name="T66" fmla="*/ 44 w 400"/>
                <a:gd name="T67" fmla="*/ 30 h 233"/>
                <a:gd name="T68" fmla="*/ 32 w 400"/>
                <a:gd name="T69" fmla="*/ 19 h 233"/>
                <a:gd name="T70" fmla="*/ 26 w 400"/>
                <a:gd name="T71" fmla="*/ 32 h 233"/>
                <a:gd name="T72" fmla="*/ 11 w 400"/>
                <a:gd name="T73" fmla="*/ 50 h 233"/>
                <a:gd name="T74" fmla="*/ 17 w 400"/>
                <a:gd name="T75" fmla="*/ 59 h 233"/>
                <a:gd name="T76" fmla="*/ 10 w 400"/>
                <a:gd name="T77" fmla="*/ 67 h 233"/>
                <a:gd name="T78" fmla="*/ 19 w 400"/>
                <a:gd name="T79" fmla="*/ 73 h 233"/>
                <a:gd name="T80" fmla="*/ 7 w 400"/>
                <a:gd name="T81" fmla="*/ 91 h 233"/>
                <a:gd name="T82" fmla="*/ 26 w 400"/>
                <a:gd name="T83" fmla="*/ 110 h 233"/>
                <a:gd name="T84" fmla="*/ 36 w 400"/>
                <a:gd name="T85" fmla="*/ 104 h 233"/>
                <a:gd name="T86" fmla="*/ 47 w 400"/>
                <a:gd name="T87" fmla="*/ 122 h 233"/>
                <a:gd name="T88" fmla="*/ 65 w 400"/>
                <a:gd name="T89" fmla="*/ 122 h 233"/>
                <a:gd name="T90" fmla="*/ 72 w 400"/>
                <a:gd name="T91" fmla="*/ 132 h 233"/>
                <a:gd name="T92" fmla="*/ 100 w 400"/>
                <a:gd name="T93" fmla="*/ 147 h 233"/>
                <a:gd name="T94" fmla="*/ 109 w 400"/>
                <a:gd name="T95" fmla="*/ 146 h 233"/>
                <a:gd name="T96" fmla="*/ 124 w 400"/>
                <a:gd name="T97" fmla="*/ 160 h 233"/>
                <a:gd name="T98" fmla="*/ 142 w 400"/>
                <a:gd name="T99" fmla="*/ 159 h 233"/>
                <a:gd name="T100" fmla="*/ 148 w 400"/>
                <a:gd name="T101" fmla="*/ 168 h 233"/>
                <a:gd name="T102" fmla="*/ 168 w 400"/>
                <a:gd name="T103" fmla="*/ 174 h 233"/>
                <a:gd name="T104" fmla="*/ 171 w 400"/>
                <a:gd name="T105" fmla="*/ 181 h 233"/>
                <a:gd name="T106" fmla="*/ 185 w 400"/>
                <a:gd name="T107" fmla="*/ 173 h 233"/>
                <a:gd name="T108" fmla="*/ 195 w 400"/>
                <a:gd name="T109" fmla="*/ 180 h 233"/>
                <a:gd name="T110" fmla="*/ 203 w 400"/>
                <a:gd name="T111" fmla="*/ 1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38" name="Freeform 35"/>
            <p:cNvSpPr>
              <a:spLocks/>
            </p:cNvSpPr>
            <p:nvPr/>
          </p:nvSpPr>
          <p:spPr bwMode="gray">
            <a:xfrm>
              <a:off x="6524625" y="3121025"/>
              <a:ext cx="98425" cy="52388"/>
            </a:xfrm>
            <a:custGeom>
              <a:avLst/>
              <a:gdLst>
                <a:gd name="T0" fmla="*/ 66 w 176"/>
                <a:gd name="T1" fmla="*/ 92 h 93"/>
                <a:gd name="T2" fmla="*/ 88 w 176"/>
                <a:gd name="T3" fmla="*/ 84 h 93"/>
                <a:gd name="T4" fmla="*/ 113 w 176"/>
                <a:gd name="T5" fmla="*/ 90 h 93"/>
                <a:gd name="T6" fmla="*/ 139 w 176"/>
                <a:gd name="T7" fmla="*/ 86 h 93"/>
                <a:gd name="T8" fmla="*/ 162 w 176"/>
                <a:gd name="T9" fmla="*/ 86 h 93"/>
                <a:gd name="T10" fmla="*/ 161 w 176"/>
                <a:gd name="T11" fmla="*/ 68 h 93"/>
                <a:gd name="T12" fmla="*/ 161 w 176"/>
                <a:gd name="T13" fmla="*/ 54 h 93"/>
                <a:gd name="T14" fmla="*/ 140 w 176"/>
                <a:gd name="T15" fmla="*/ 48 h 93"/>
                <a:gd name="T16" fmla="*/ 142 w 176"/>
                <a:gd name="T17" fmla="*/ 39 h 93"/>
                <a:gd name="T18" fmla="*/ 129 w 176"/>
                <a:gd name="T19" fmla="*/ 18 h 93"/>
                <a:gd name="T20" fmla="*/ 80 w 176"/>
                <a:gd name="T21" fmla="*/ 25 h 93"/>
                <a:gd name="T22" fmla="*/ 80 w 176"/>
                <a:gd name="T23" fmla="*/ 11 h 93"/>
                <a:gd name="T24" fmla="*/ 56 w 176"/>
                <a:gd name="T25" fmla="*/ 5 h 93"/>
                <a:gd name="T26" fmla="*/ 18 w 176"/>
                <a:gd name="T27" fmla="*/ 56 h 93"/>
                <a:gd name="T28" fmla="*/ 23 w 176"/>
                <a:gd name="T29" fmla="*/ 76 h 93"/>
                <a:gd name="T30" fmla="*/ 50 w 176"/>
                <a:gd name="T31" fmla="*/ 81 h 93"/>
                <a:gd name="T32" fmla="*/ 66 w 176"/>
                <a:gd name="T3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39" name="Freeform 36"/>
            <p:cNvSpPr>
              <a:spLocks/>
            </p:cNvSpPr>
            <p:nvPr/>
          </p:nvSpPr>
          <p:spPr bwMode="gray">
            <a:xfrm>
              <a:off x="6521450" y="3176588"/>
              <a:ext cx="138112" cy="158750"/>
            </a:xfrm>
            <a:custGeom>
              <a:avLst/>
              <a:gdLst>
                <a:gd name="T0" fmla="*/ 90 w 247"/>
                <a:gd name="T1" fmla="*/ 275 h 284"/>
                <a:gd name="T2" fmla="*/ 92 w 247"/>
                <a:gd name="T3" fmla="*/ 236 h 284"/>
                <a:gd name="T4" fmla="*/ 142 w 247"/>
                <a:gd name="T5" fmla="*/ 250 h 284"/>
                <a:gd name="T6" fmla="*/ 143 w 247"/>
                <a:gd name="T7" fmla="*/ 227 h 284"/>
                <a:gd name="T8" fmla="*/ 182 w 247"/>
                <a:gd name="T9" fmla="*/ 240 h 284"/>
                <a:gd name="T10" fmla="*/ 190 w 247"/>
                <a:gd name="T11" fmla="*/ 223 h 284"/>
                <a:gd name="T12" fmla="*/ 182 w 247"/>
                <a:gd name="T13" fmla="*/ 202 h 284"/>
                <a:gd name="T14" fmla="*/ 213 w 247"/>
                <a:gd name="T15" fmla="*/ 235 h 284"/>
                <a:gd name="T16" fmla="*/ 210 w 247"/>
                <a:gd name="T17" fmla="*/ 280 h 284"/>
                <a:gd name="T18" fmla="*/ 222 w 247"/>
                <a:gd name="T19" fmla="*/ 284 h 284"/>
                <a:gd name="T20" fmla="*/ 226 w 247"/>
                <a:gd name="T21" fmla="*/ 273 h 284"/>
                <a:gd name="T22" fmla="*/ 247 w 247"/>
                <a:gd name="T23" fmla="*/ 276 h 284"/>
                <a:gd name="T24" fmla="*/ 240 w 247"/>
                <a:gd name="T25" fmla="*/ 237 h 284"/>
                <a:gd name="T26" fmla="*/ 220 w 247"/>
                <a:gd name="T27" fmla="*/ 187 h 284"/>
                <a:gd name="T28" fmla="*/ 204 w 247"/>
                <a:gd name="T29" fmla="*/ 153 h 284"/>
                <a:gd name="T30" fmla="*/ 194 w 247"/>
                <a:gd name="T31" fmla="*/ 170 h 284"/>
                <a:gd name="T32" fmla="*/ 187 w 247"/>
                <a:gd name="T33" fmla="*/ 193 h 284"/>
                <a:gd name="T34" fmla="*/ 178 w 247"/>
                <a:gd name="T35" fmla="*/ 178 h 284"/>
                <a:gd name="T36" fmla="*/ 158 w 247"/>
                <a:gd name="T37" fmla="*/ 159 h 284"/>
                <a:gd name="T38" fmla="*/ 168 w 247"/>
                <a:gd name="T39" fmla="*/ 130 h 284"/>
                <a:gd name="T40" fmla="*/ 193 w 247"/>
                <a:gd name="T41" fmla="*/ 115 h 284"/>
                <a:gd name="T42" fmla="*/ 196 w 247"/>
                <a:gd name="T43" fmla="*/ 92 h 284"/>
                <a:gd name="T44" fmla="*/ 206 w 247"/>
                <a:gd name="T45" fmla="*/ 86 h 284"/>
                <a:gd name="T46" fmla="*/ 184 w 247"/>
                <a:gd name="T47" fmla="*/ 68 h 284"/>
                <a:gd name="T48" fmla="*/ 154 w 247"/>
                <a:gd name="T49" fmla="*/ 79 h 284"/>
                <a:gd name="T50" fmla="*/ 113 w 247"/>
                <a:gd name="T51" fmla="*/ 75 h 284"/>
                <a:gd name="T52" fmla="*/ 86 w 247"/>
                <a:gd name="T53" fmla="*/ 69 h 284"/>
                <a:gd name="T54" fmla="*/ 85 w 247"/>
                <a:gd name="T55" fmla="*/ 46 h 284"/>
                <a:gd name="T56" fmla="*/ 81 w 247"/>
                <a:gd name="T57" fmla="*/ 44 h 284"/>
                <a:gd name="T58" fmla="*/ 77 w 247"/>
                <a:gd name="T59" fmla="*/ 23 h 284"/>
                <a:gd name="T60" fmla="*/ 67 w 247"/>
                <a:gd name="T61" fmla="*/ 17 h 284"/>
                <a:gd name="T62" fmla="*/ 66 w 247"/>
                <a:gd name="T63" fmla="*/ 29 h 284"/>
                <a:gd name="T64" fmla="*/ 50 w 247"/>
                <a:gd name="T65" fmla="*/ 21 h 284"/>
                <a:gd name="T66" fmla="*/ 41 w 247"/>
                <a:gd name="T67" fmla="*/ 3 h 284"/>
                <a:gd name="T68" fmla="*/ 30 w 247"/>
                <a:gd name="T69" fmla="*/ 4 h 284"/>
                <a:gd name="T70" fmla="*/ 33 w 247"/>
                <a:gd name="T71" fmla="*/ 11 h 284"/>
                <a:gd name="T72" fmla="*/ 17 w 247"/>
                <a:gd name="T73" fmla="*/ 3 h 284"/>
                <a:gd name="T74" fmla="*/ 6 w 247"/>
                <a:gd name="T75" fmla="*/ 0 h 284"/>
                <a:gd name="T76" fmla="*/ 11 w 247"/>
                <a:gd name="T77" fmla="*/ 12 h 284"/>
                <a:gd name="T78" fmla="*/ 2 w 247"/>
                <a:gd name="T79" fmla="*/ 35 h 284"/>
                <a:gd name="T80" fmla="*/ 26 w 247"/>
                <a:gd name="T81" fmla="*/ 54 h 284"/>
                <a:gd name="T82" fmla="*/ 43 w 247"/>
                <a:gd name="T83" fmla="*/ 65 h 284"/>
                <a:gd name="T84" fmla="*/ 44 w 247"/>
                <a:gd name="T85" fmla="*/ 73 h 284"/>
                <a:gd name="T86" fmla="*/ 22 w 247"/>
                <a:gd name="T87" fmla="*/ 74 h 284"/>
                <a:gd name="T88" fmla="*/ 22 w 247"/>
                <a:gd name="T89" fmla="*/ 93 h 284"/>
                <a:gd name="T90" fmla="*/ 13 w 247"/>
                <a:gd name="T91" fmla="*/ 106 h 284"/>
                <a:gd name="T92" fmla="*/ 47 w 247"/>
                <a:gd name="T93" fmla="*/ 126 h 284"/>
                <a:gd name="T94" fmla="*/ 35 w 247"/>
                <a:gd name="T95" fmla="*/ 150 h 284"/>
                <a:gd name="T96" fmla="*/ 44 w 247"/>
                <a:gd name="T97" fmla="*/ 170 h 284"/>
                <a:gd name="T98" fmla="*/ 64 w 247"/>
                <a:gd name="T99" fmla="*/ 186 h 284"/>
                <a:gd name="T100" fmla="*/ 63 w 247"/>
                <a:gd name="T101" fmla="*/ 206 h 284"/>
                <a:gd name="T102" fmla="*/ 75 w 247"/>
                <a:gd name="T103" fmla="*/ 234 h 284"/>
                <a:gd name="T104" fmla="*/ 73 w 247"/>
                <a:gd name="T105" fmla="*/ 252 h 284"/>
                <a:gd name="T106" fmla="*/ 90 w 247"/>
                <a:gd name="T107" fmla="*/ 27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40" name="Freeform 37"/>
            <p:cNvSpPr>
              <a:spLocks noEditPoints="1"/>
            </p:cNvSpPr>
            <p:nvPr/>
          </p:nvSpPr>
          <p:spPr bwMode="gray">
            <a:xfrm>
              <a:off x="6019800" y="2890838"/>
              <a:ext cx="730250" cy="884238"/>
            </a:xfrm>
            <a:custGeom>
              <a:avLst/>
              <a:gdLst>
                <a:gd name="T0" fmla="*/ 1202 w 1304"/>
                <a:gd name="T1" fmla="*/ 1237 h 1578"/>
                <a:gd name="T2" fmla="*/ 1259 w 1304"/>
                <a:gd name="T3" fmla="*/ 1543 h 1578"/>
                <a:gd name="T4" fmla="*/ 1302 w 1304"/>
                <a:gd name="T5" fmla="*/ 417 h 1578"/>
                <a:gd name="T6" fmla="*/ 1231 w 1304"/>
                <a:gd name="T7" fmla="*/ 379 h 1578"/>
                <a:gd name="T8" fmla="*/ 1133 w 1304"/>
                <a:gd name="T9" fmla="*/ 390 h 1578"/>
                <a:gd name="T10" fmla="*/ 1045 w 1304"/>
                <a:gd name="T11" fmla="*/ 450 h 1578"/>
                <a:gd name="T12" fmla="*/ 1042 w 1304"/>
                <a:gd name="T13" fmla="*/ 497 h 1578"/>
                <a:gd name="T14" fmla="*/ 926 w 1304"/>
                <a:gd name="T15" fmla="*/ 487 h 1578"/>
                <a:gd name="T16" fmla="*/ 882 w 1304"/>
                <a:gd name="T17" fmla="*/ 450 h 1578"/>
                <a:gd name="T18" fmla="*/ 853 w 1304"/>
                <a:gd name="T19" fmla="*/ 520 h 1578"/>
                <a:gd name="T20" fmla="*/ 766 w 1304"/>
                <a:gd name="T21" fmla="*/ 495 h 1578"/>
                <a:gd name="T22" fmla="*/ 695 w 1304"/>
                <a:gd name="T23" fmla="*/ 457 h 1578"/>
                <a:gd name="T24" fmla="*/ 640 w 1304"/>
                <a:gd name="T25" fmla="*/ 459 h 1578"/>
                <a:gd name="T26" fmla="*/ 564 w 1304"/>
                <a:gd name="T27" fmla="*/ 423 h 1578"/>
                <a:gd name="T28" fmla="*/ 499 w 1304"/>
                <a:gd name="T29" fmla="*/ 382 h 1578"/>
                <a:gd name="T30" fmla="*/ 518 w 1304"/>
                <a:gd name="T31" fmla="*/ 323 h 1578"/>
                <a:gd name="T32" fmla="*/ 481 w 1304"/>
                <a:gd name="T33" fmla="*/ 283 h 1578"/>
                <a:gd name="T34" fmla="*/ 412 w 1304"/>
                <a:gd name="T35" fmla="*/ 221 h 1578"/>
                <a:gd name="T36" fmla="*/ 423 w 1304"/>
                <a:gd name="T37" fmla="*/ 194 h 1578"/>
                <a:gd name="T38" fmla="*/ 395 w 1304"/>
                <a:gd name="T39" fmla="*/ 129 h 1578"/>
                <a:gd name="T40" fmla="*/ 438 w 1304"/>
                <a:gd name="T41" fmla="*/ 69 h 1578"/>
                <a:gd name="T42" fmla="*/ 319 w 1304"/>
                <a:gd name="T43" fmla="*/ 29 h 1578"/>
                <a:gd name="T44" fmla="*/ 266 w 1304"/>
                <a:gd name="T45" fmla="*/ 74 h 1578"/>
                <a:gd name="T46" fmla="*/ 156 w 1304"/>
                <a:gd name="T47" fmla="*/ 89 h 1578"/>
                <a:gd name="T48" fmla="*/ 186 w 1304"/>
                <a:gd name="T49" fmla="*/ 141 h 1578"/>
                <a:gd name="T50" fmla="*/ 219 w 1304"/>
                <a:gd name="T51" fmla="*/ 196 h 1578"/>
                <a:gd name="T52" fmla="*/ 235 w 1304"/>
                <a:gd name="T53" fmla="*/ 268 h 1578"/>
                <a:gd name="T54" fmla="*/ 179 w 1304"/>
                <a:gd name="T55" fmla="*/ 372 h 1578"/>
                <a:gd name="T56" fmla="*/ 107 w 1304"/>
                <a:gd name="T57" fmla="*/ 437 h 1578"/>
                <a:gd name="T58" fmla="*/ 33 w 1304"/>
                <a:gd name="T59" fmla="*/ 493 h 1578"/>
                <a:gd name="T60" fmla="*/ 74 w 1304"/>
                <a:gd name="T61" fmla="*/ 551 h 1578"/>
                <a:gd name="T62" fmla="*/ 98 w 1304"/>
                <a:gd name="T63" fmla="*/ 635 h 1578"/>
                <a:gd name="T64" fmla="*/ 15 w 1304"/>
                <a:gd name="T65" fmla="*/ 630 h 1578"/>
                <a:gd name="T66" fmla="*/ 78 w 1304"/>
                <a:gd name="T67" fmla="*/ 697 h 1578"/>
                <a:gd name="T68" fmla="*/ 70 w 1304"/>
                <a:gd name="T69" fmla="*/ 779 h 1578"/>
                <a:gd name="T70" fmla="*/ 213 w 1304"/>
                <a:gd name="T71" fmla="*/ 781 h 1578"/>
                <a:gd name="T72" fmla="*/ 267 w 1304"/>
                <a:gd name="T73" fmla="*/ 1062 h 1578"/>
                <a:gd name="T74" fmla="*/ 407 w 1304"/>
                <a:gd name="T75" fmla="*/ 1335 h 1578"/>
                <a:gd name="T76" fmla="*/ 550 w 1304"/>
                <a:gd name="T77" fmla="*/ 1443 h 1578"/>
                <a:gd name="T78" fmla="*/ 601 w 1304"/>
                <a:gd name="T79" fmla="*/ 1311 h 1578"/>
                <a:gd name="T80" fmla="*/ 594 w 1304"/>
                <a:gd name="T81" fmla="*/ 1107 h 1578"/>
                <a:gd name="T82" fmla="*/ 688 w 1304"/>
                <a:gd name="T83" fmla="*/ 1044 h 1578"/>
                <a:gd name="T84" fmla="*/ 820 w 1304"/>
                <a:gd name="T85" fmla="*/ 866 h 1578"/>
                <a:gd name="T86" fmla="*/ 873 w 1304"/>
                <a:gd name="T87" fmla="*/ 795 h 1578"/>
                <a:gd name="T88" fmla="*/ 942 w 1304"/>
                <a:gd name="T89" fmla="*/ 744 h 1578"/>
                <a:gd name="T90" fmla="*/ 959 w 1304"/>
                <a:gd name="T91" fmla="*/ 697 h 1578"/>
                <a:gd name="T92" fmla="*/ 917 w 1304"/>
                <a:gd name="T93" fmla="*/ 604 h 1578"/>
                <a:gd name="T94" fmla="*/ 897 w 1304"/>
                <a:gd name="T95" fmla="*/ 546 h 1578"/>
                <a:gd name="T96" fmla="*/ 925 w 1304"/>
                <a:gd name="T97" fmla="*/ 515 h 1578"/>
                <a:gd name="T98" fmla="*/ 972 w 1304"/>
                <a:gd name="T99" fmla="*/ 534 h 1578"/>
                <a:gd name="T100" fmla="*/ 1049 w 1304"/>
                <a:gd name="T101" fmla="*/ 590 h 1578"/>
                <a:gd name="T102" fmla="*/ 1063 w 1304"/>
                <a:gd name="T103" fmla="*/ 641 h 1578"/>
                <a:gd name="T104" fmla="*/ 1099 w 1304"/>
                <a:gd name="T105" fmla="*/ 664 h 1578"/>
                <a:gd name="T106" fmla="*/ 1161 w 1304"/>
                <a:gd name="T107" fmla="*/ 750 h 1578"/>
                <a:gd name="T108" fmla="*/ 1143 w 1304"/>
                <a:gd name="T109" fmla="*/ 648 h 1578"/>
                <a:gd name="T110" fmla="*/ 1199 w 1304"/>
                <a:gd name="T111" fmla="*/ 576 h 1578"/>
                <a:gd name="T112" fmla="*/ 1238 w 1304"/>
                <a:gd name="T113" fmla="*/ 49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41" name="Freeform 38"/>
            <p:cNvSpPr>
              <a:spLocks/>
            </p:cNvSpPr>
            <p:nvPr/>
          </p:nvSpPr>
          <p:spPr bwMode="gray">
            <a:xfrm>
              <a:off x="6645275" y="3117850"/>
              <a:ext cx="238125" cy="560388"/>
            </a:xfrm>
            <a:custGeom>
              <a:avLst/>
              <a:gdLst>
                <a:gd name="T0" fmla="*/ 9 w 426"/>
                <a:gd name="T1" fmla="*/ 422 h 1001"/>
                <a:gd name="T2" fmla="*/ 81 w 426"/>
                <a:gd name="T3" fmla="*/ 465 h 1001"/>
                <a:gd name="T4" fmla="*/ 132 w 426"/>
                <a:gd name="T5" fmla="*/ 562 h 1001"/>
                <a:gd name="T6" fmla="*/ 145 w 426"/>
                <a:gd name="T7" fmla="*/ 654 h 1001"/>
                <a:gd name="T8" fmla="*/ 168 w 426"/>
                <a:gd name="T9" fmla="*/ 671 h 1001"/>
                <a:gd name="T10" fmla="*/ 240 w 426"/>
                <a:gd name="T11" fmla="*/ 641 h 1001"/>
                <a:gd name="T12" fmla="*/ 267 w 426"/>
                <a:gd name="T13" fmla="*/ 638 h 1001"/>
                <a:gd name="T14" fmla="*/ 303 w 426"/>
                <a:gd name="T15" fmla="*/ 745 h 1001"/>
                <a:gd name="T16" fmla="*/ 350 w 426"/>
                <a:gd name="T17" fmla="*/ 849 h 1001"/>
                <a:gd name="T18" fmla="*/ 337 w 426"/>
                <a:gd name="T19" fmla="*/ 918 h 1001"/>
                <a:gd name="T20" fmla="*/ 355 w 426"/>
                <a:gd name="T21" fmla="*/ 970 h 1001"/>
                <a:gd name="T22" fmla="*/ 375 w 426"/>
                <a:gd name="T23" fmla="*/ 956 h 1001"/>
                <a:gd name="T24" fmla="*/ 396 w 426"/>
                <a:gd name="T25" fmla="*/ 861 h 1001"/>
                <a:gd name="T26" fmla="*/ 344 w 426"/>
                <a:gd name="T27" fmla="*/ 760 h 1001"/>
                <a:gd name="T28" fmla="*/ 341 w 426"/>
                <a:gd name="T29" fmla="*/ 687 h 1001"/>
                <a:gd name="T30" fmla="*/ 344 w 426"/>
                <a:gd name="T31" fmla="*/ 653 h 1001"/>
                <a:gd name="T32" fmla="*/ 295 w 426"/>
                <a:gd name="T33" fmla="*/ 592 h 1001"/>
                <a:gd name="T34" fmla="*/ 273 w 426"/>
                <a:gd name="T35" fmla="*/ 554 h 1001"/>
                <a:gd name="T36" fmla="*/ 272 w 426"/>
                <a:gd name="T37" fmla="*/ 512 h 1001"/>
                <a:gd name="T38" fmla="*/ 318 w 426"/>
                <a:gd name="T39" fmla="*/ 477 h 1001"/>
                <a:gd name="T40" fmla="*/ 352 w 426"/>
                <a:gd name="T41" fmla="*/ 440 h 1001"/>
                <a:gd name="T42" fmla="*/ 399 w 426"/>
                <a:gd name="T43" fmla="*/ 414 h 1001"/>
                <a:gd name="T44" fmla="*/ 399 w 426"/>
                <a:gd name="T45" fmla="*/ 392 h 1001"/>
                <a:gd name="T46" fmla="*/ 397 w 426"/>
                <a:gd name="T47" fmla="*/ 380 h 1001"/>
                <a:gd name="T48" fmla="*/ 361 w 426"/>
                <a:gd name="T49" fmla="*/ 370 h 1001"/>
                <a:gd name="T50" fmla="*/ 326 w 426"/>
                <a:gd name="T51" fmla="*/ 329 h 1001"/>
                <a:gd name="T52" fmla="*/ 301 w 426"/>
                <a:gd name="T53" fmla="*/ 292 h 1001"/>
                <a:gd name="T54" fmla="*/ 297 w 426"/>
                <a:gd name="T55" fmla="*/ 237 h 1001"/>
                <a:gd name="T56" fmla="*/ 242 w 426"/>
                <a:gd name="T57" fmla="*/ 235 h 1001"/>
                <a:gd name="T58" fmla="*/ 233 w 426"/>
                <a:gd name="T59" fmla="*/ 203 h 1001"/>
                <a:gd name="T60" fmla="*/ 243 w 426"/>
                <a:gd name="T61" fmla="*/ 156 h 1001"/>
                <a:gd name="T62" fmla="*/ 253 w 426"/>
                <a:gd name="T63" fmla="*/ 133 h 1001"/>
                <a:gd name="T64" fmla="*/ 255 w 426"/>
                <a:gd name="T65" fmla="*/ 74 h 1001"/>
                <a:gd name="T66" fmla="*/ 211 w 426"/>
                <a:gd name="T67" fmla="*/ 15 h 1001"/>
                <a:gd name="T68" fmla="*/ 187 w 426"/>
                <a:gd name="T69" fmla="*/ 32 h 1001"/>
                <a:gd name="T70" fmla="*/ 159 w 426"/>
                <a:gd name="T71" fmla="*/ 69 h 1001"/>
                <a:gd name="T72" fmla="*/ 98 w 426"/>
                <a:gd name="T73" fmla="*/ 102 h 1001"/>
                <a:gd name="T74" fmla="*/ 96 w 426"/>
                <a:gd name="T75" fmla="*/ 158 h 1001"/>
                <a:gd name="T76" fmla="*/ 80 w 426"/>
                <a:gd name="T77" fmla="*/ 225 h 1001"/>
                <a:gd name="T78" fmla="*/ 26 w 426"/>
                <a:gd name="T79" fmla="*/ 244 h 1001"/>
                <a:gd name="T80" fmla="*/ 32 w 426"/>
                <a:gd name="T81" fmla="*/ 301 h 1001"/>
                <a:gd name="T82" fmla="*/ 31 w 426"/>
                <a:gd name="T83" fmla="*/ 342 h 1001"/>
                <a:gd name="T84" fmla="*/ 25 w 426"/>
                <a:gd name="T85" fmla="*/ 383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42" name="Freeform 39"/>
            <p:cNvSpPr>
              <a:spLocks/>
            </p:cNvSpPr>
            <p:nvPr/>
          </p:nvSpPr>
          <p:spPr bwMode="gray">
            <a:xfrm>
              <a:off x="7304088" y="2684463"/>
              <a:ext cx="122237" cy="157163"/>
            </a:xfrm>
            <a:custGeom>
              <a:avLst/>
              <a:gdLst>
                <a:gd name="T0" fmla="*/ 182 w 220"/>
                <a:gd name="T1" fmla="*/ 0 h 280"/>
                <a:gd name="T2" fmla="*/ 160 w 220"/>
                <a:gd name="T3" fmla="*/ 0 h 280"/>
                <a:gd name="T4" fmla="*/ 171 w 220"/>
                <a:gd name="T5" fmla="*/ 27 h 280"/>
                <a:gd name="T6" fmla="*/ 153 w 220"/>
                <a:gd name="T7" fmla="*/ 28 h 280"/>
                <a:gd name="T8" fmla="*/ 153 w 220"/>
                <a:gd name="T9" fmla="*/ 49 h 280"/>
                <a:gd name="T10" fmla="*/ 113 w 220"/>
                <a:gd name="T11" fmla="*/ 50 h 280"/>
                <a:gd name="T12" fmla="*/ 135 w 220"/>
                <a:gd name="T13" fmla="*/ 71 h 280"/>
                <a:gd name="T14" fmla="*/ 134 w 220"/>
                <a:gd name="T15" fmla="*/ 81 h 280"/>
                <a:gd name="T16" fmla="*/ 87 w 220"/>
                <a:gd name="T17" fmla="*/ 77 h 280"/>
                <a:gd name="T18" fmla="*/ 61 w 220"/>
                <a:gd name="T19" fmla="*/ 63 h 280"/>
                <a:gd name="T20" fmla="*/ 47 w 220"/>
                <a:gd name="T21" fmla="*/ 115 h 280"/>
                <a:gd name="T22" fmla="*/ 13 w 220"/>
                <a:gd name="T23" fmla="*/ 138 h 280"/>
                <a:gd name="T24" fmla="*/ 7 w 220"/>
                <a:gd name="T25" fmla="*/ 154 h 280"/>
                <a:gd name="T26" fmla="*/ 0 w 220"/>
                <a:gd name="T27" fmla="*/ 165 h 280"/>
                <a:gd name="T28" fmla="*/ 8 w 220"/>
                <a:gd name="T29" fmla="*/ 152 h 280"/>
                <a:gd name="T30" fmla="*/ 14 w 220"/>
                <a:gd name="T31" fmla="*/ 166 h 280"/>
                <a:gd name="T32" fmla="*/ 26 w 220"/>
                <a:gd name="T33" fmla="*/ 180 h 280"/>
                <a:gd name="T34" fmla="*/ 33 w 220"/>
                <a:gd name="T35" fmla="*/ 168 h 280"/>
                <a:gd name="T36" fmla="*/ 47 w 220"/>
                <a:gd name="T37" fmla="*/ 181 h 280"/>
                <a:gd name="T38" fmla="*/ 64 w 220"/>
                <a:gd name="T39" fmla="*/ 182 h 280"/>
                <a:gd name="T40" fmla="*/ 68 w 220"/>
                <a:gd name="T41" fmla="*/ 223 h 280"/>
                <a:gd name="T42" fmla="*/ 93 w 220"/>
                <a:gd name="T43" fmla="*/ 223 h 280"/>
                <a:gd name="T44" fmla="*/ 96 w 220"/>
                <a:gd name="T45" fmla="*/ 233 h 280"/>
                <a:gd name="T46" fmla="*/ 69 w 220"/>
                <a:gd name="T47" fmla="*/ 234 h 280"/>
                <a:gd name="T48" fmla="*/ 80 w 220"/>
                <a:gd name="T49" fmla="*/ 263 h 280"/>
                <a:gd name="T50" fmla="*/ 87 w 220"/>
                <a:gd name="T51" fmla="*/ 274 h 280"/>
                <a:gd name="T52" fmla="*/ 106 w 220"/>
                <a:gd name="T53" fmla="*/ 266 h 280"/>
                <a:gd name="T54" fmla="*/ 135 w 220"/>
                <a:gd name="T55" fmla="*/ 279 h 280"/>
                <a:gd name="T56" fmla="*/ 153 w 220"/>
                <a:gd name="T57" fmla="*/ 275 h 280"/>
                <a:gd name="T58" fmla="*/ 166 w 220"/>
                <a:gd name="T59" fmla="*/ 265 h 280"/>
                <a:gd name="T60" fmla="*/ 169 w 220"/>
                <a:gd name="T61" fmla="*/ 252 h 280"/>
                <a:gd name="T62" fmla="*/ 207 w 220"/>
                <a:gd name="T63" fmla="*/ 246 h 280"/>
                <a:gd name="T64" fmla="*/ 217 w 220"/>
                <a:gd name="T65" fmla="*/ 236 h 280"/>
                <a:gd name="T66" fmla="*/ 208 w 220"/>
                <a:gd name="T67" fmla="*/ 224 h 280"/>
                <a:gd name="T68" fmla="*/ 177 w 220"/>
                <a:gd name="T69" fmla="*/ 207 h 280"/>
                <a:gd name="T70" fmla="*/ 162 w 220"/>
                <a:gd name="T71" fmla="*/ 202 h 280"/>
                <a:gd name="T72" fmla="*/ 169 w 220"/>
                <a:gd name="T73" fmla="*/ 189 h 280"/>
                <a:gd name="T74" fmla="*/ 154 w 220"/>
                <a:gd name="T75" fmla="*/ 167 h 280"/>
                <a:gd name="T76" fmla="*/ 190 w 220"/>
                <a:gd name="T77" fmla="*/ 146 h 280"/>
                <a:gd name="T78" fmla="*/ 200 w 220"/>
                <a:gd name="T79" fmla="*/ 117 h 280"/>
                <a:gd name="T80" fmla="*/ 216 w 220"/>
                <a:gd name="T81" fmla="*/ 109 h 280"/>
                <a:gd name="T82" fmla="*/ 211 w 220"/>
                <a:gd name="T83" fmla="*/ 88 h 280"/>
                <a:gd name="T84" fmla="*/ 196 w 220"/>
                <a:gd name="T85" fmla="*/ 60 h 280"/>
                <a:gd name="T86" fmla="*/ 220 w 220"/>
                <a:gd name="T87" fmla="*/ 38 h 280"/>
                <a:gd name="T88" fmla="*/ 211 w 220"/>
                <a:gd name="T89" fmla="*/ 23 h 280"/>
                <a:gd name="T90" fmla="*/ 192 w 220"/>
                <a:gd name="T91" fmla="*/ 17 h 280"/>
                <a:gd name="T92" fmla="*/ 182 w 220"/>
                <a:gd name="T9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43" name="Freeform 40"/>
            <p:cNvSpPr>
              <a:spLocks noEditPoints="1"/>
            </p:cNvSpPr>
            <p:nvPr/>
          </p:nvSpPr>
          <p:spPr bwMode="gray">
            <a:xfrm>
              <a:off x="6069013" y="2371725"/>
              <a:ext cx="1366837" cy="1054100"/>
            </a:xfrm>
            <a:custGeom>
              <a:avLst/>
              <a:gdLst>
                <a:gd name="T0" fmla="*/ 1905 w 2441"/>
                <a:gd name="T1" fmla="*/ 1857 h 1882"/>
                <a:gd name="T2" fmla="*/ 2423 w 2441"/>
                <a:gd name="T3" fmla="*/ 352 h 1882"/>
                <a:gd name="T4" fmla="*/ 2365 w 2441"/>
                <a:gd name="T5" fmla="*/ 288 h 1882"/>
                <a:gd name="T6" fmla="*/ 2248 w 2441"/>
                <a:gd name="T7" fmla="*/ 288 h 1882"/>
                <a:gd name="T8" fmla="*/ 2077 w 2441"/>
                <a:gd name="T9" fmla="*/ 209 h 1882"/>
                <a:gd name="T10" fmla="*/ 1934 w 2441"/>
                <a:gd name="T11" fmla="*/ 76 h 1882"/>
                <a:gd name="T12" fmla="*/ 1769 w 2441"/>
                <a:gd name="T13" fmla="*/ 0 h 1882"/>
                <a:gd name="T14" fmla="*/ 1704 w 2441"/>
                <a:gd name="T15" fmla="*/ 80 h 1882"/>
                <a:gd name="T16" fmla="*/ 1653 w 2441"/>
                <a:gd name="T17" fmla="*/ 209 h 1882"/>
                <a:gd name="T18" fmla="*/ 1639 w 2441"/>
                <a:gd name="T19" fmla="*/ 310 h 1882"/>
                <a:gd name="T20" fmla="*/ 1786 w 2441"/>
                <a:gd name="T21" fmla="*/ 322 h 1882"/>
                <a:gd name="T22" fmla="*/ 1753 w 2441"/>
                <a:gd name="T23" fmla="*/ 371 h 1882"/>
                <a:gd name="T24" fmla="*/ 1627 w 2441"/>
                <a:gd name="T25" fmla="*/ 462 h 1882"/>
                <a:gd name="T26" fmla="*/ 1536 w 2441"/>
                <a:gd name="T27" fmla="*/ 569 h 1882"/>
                <a:gd name="T28" fmla="*/ 1228 w 2441"/>
                <a:gd name="T29" fmla="*/ 608 h 1882"/>
                <a:gd name="T30" fmla="*/ 973 w 2441"/>
                <a:gd name="T31" fmla="*/ 571 h 1882"/>
                <a:gd name="T32" fmla="*/ 775 w 2441"/>
                <a:gd name="T33" fmla="*/ 459 h 1882"/>
                <a:gd name="T34" fmla="*/ 612 w 2441"/>
                <a:gd name="T35" fmla="*/ 353 h 1882"/>
                <a:gd name="T36" fmla="*/ 452 w 2441"/>
                <a:gd name="T37" fmla="*/ 264 h 1882"/>
                <a:gd name="T38" fmla="*/ 373 w 2441"/>
                <a:gd name="T39" fmla="*/ 309 h 1882"/>
                <a:gd name="T40" fmla="*/ 273 w 2441"/>
                <a:gd name="T41" fmla="*/ 425 h 1882"/>
                <a:gd name="T42" fmla="*/ 216 w 2441"/>
                <a:gd name="T43" fmla="*/ 499 h 1882"/>
                <a:gd name="T44" fmla="*/ 199 w 2441"/>
                <a:gd name="T45" fmla="*/ 625 h 1882"/>
                <a:gd name="T46" fmla="*/ 63 w 2441"/>
                <a:gd name="T47" fmla="*/ 683 h 1882"/>
                <a:gd name="T48" fmla="*/ 15 w 2441"/>
                <a:gd name="T49" fmla="*/ 765 h 1882"/>
                <a:gd name="T50" fmla="*/ 111 w 2441"/>
                <a:gd name="T51" fmla="*/ 880 h 1882"/>
                <a:gd name="T52" fmla="*/ 294 w 2441"/>
                <a:gd name="T53" fmla="*/ 934 h 1882"/>
                <a:gd name="T54" fmla="*/ 306 w 2441"/>
                <a:gd name="T55" fmla="*/ 1057 h 1882"/>
                <a:gd name="T56" fmla="*/ 316 w 2441"/>
                <a:gd name="T57" fmla="*/ 1113 h 1882"/>
                <a:gd name="T58" fmla="*/ 403 w 2441"/>
                <a:gd name="T59" fmla="*/ 1210 h 1882"/>
                <a:gd name="T60" fmla="*/ 571 w 2441"/>
                <a:gd name="T61" fmla="*/ 1302 h 1882"/>
                <a:gd name="T62" fmla="*/ 698 w 2441"/>
                <a:gd name="T63" fmla="*/ 1349 h 1882"/>
                <a:gd name="T64" fmla="*/ 894 w 2441"/>
                <a:gd name="T65" fmla="*/ 1350 h 1882"/>
                <a:gd name="T66" fmla="*/ 1044 w 2441"/>
                <a:gd name="T67" fmla="*/ 1318 h 1882"/>
                <a:gd name="T68" fmla="*/ 1161 w 2441"/>
                <a:gd name="T69" fmla="*/ 1339 h 1882"/>
                <a:gd name="T70" fmla="*/ 1291 w 2441"/>
                <a:gd name="T71" fmla="*/ 1422 h 1882"/>
                <a:gd name="T72" fmla="*/ 1261 w 2441"/>
                <a:gd name="T73" fmla="*/ 1535 h 1882"/>
                <a:gd name="T74" fmla="*/ 1324 w 2441"/>
                <a:gd name="T75" fmla="*/ 1597 h 1882"/>
                <a:gd name="T76" fmla="*/ 1400 w 2441"/>
                <a:gd name="T77" fmla="*/ 1701 h 1882"/>
                <a:gd name="T78" fmla="*/ 1461 w 2441"/>
                <a:gd name="T79" fmla="*/ 1679 h 1882"/>
                <a:gd name="T80" fmla="*/ 1554 w 2441"/>
                <a:gd name="T81" fmla="*/ 1639 h 1882"/>
                <a:gd name="T82" fmla="*/ 1625 w 2441"/>
                <a:gd name="T83" fmla="*/ 1610 h 1882"/>
                <a:gd name="T84" fmla="*/ 1698 w 2441"/>
                <a:gd name="T85" fmla="*/ 1684 h 1882"/>
                <a:gd name="T86" fmla="*/ 1846 w 2441"/>
                <a:gd name="T87" fmla="*/ 1750 h 1882"/>
                <a:gd name="T88" fmla="*/ 2036 w 2441"/>
                <a:gd name="T89" fmla="*/ 1660 h 1882"/>
                <a:gd name="T90" fmla="*/ 2205 w 2441"/>
                <a:gd name="T91" fmla="*/ 1544 h 1882"/>
                <a:gd name="T92" fmla="*/ 2274 w 2441"/>
                <a:gd name="T93" fmla="*/ 1405 h 1882"/>
                <a:gd name="T94" fmla="*/ 2335 w 2441"/>
                <a:gd name="T95" fmla="*/ 1231 h 1882"/>
                <a:gd name="T96" fmla="*/ 2240 w 2441"/>
                <a:gd name="T97" fmla="*/ 1164 h 1882"/>
                <a:gd name="T98" fmla="*/ 2236 w 2441"/>
                <a:gd name="T99" fmla="*/ 1155 h 1882"/>
                <a:gd name="T100" fmla="*/ 2157 w 2441"/>
                <a:gd name="T101" fmla="*/ 1022 h 1882"/>
                <a:gd name="T102" fmla="*/ 2131 w 2441"/>
                <a:gd name="T103" fmla="*/ 897 h 1882"/>
                <a:gd name="T104" fmla="*/ 2161 w 2441"/>
                <a:gd name="T105" fmla="*/ 854 h 1882"/>
                <a:gd name="T106" fmla="*/ 2004 w 2441"/>
                <a:gd name="T107" fmla="*/ 828 h 1882"/>
                <a:gd name="T108" fmla="*/ 1997 w 2441"/>
                <a:gd name="T109" fmla="*/ 758 h 1882"/>
                <a:gd name="T110" fmla="*/ 2079 w 2441"/>
                <a:gd name="T111" fmla="*/ 665 h 1882"/>
                <a:gd name="T112" fmla="*/ 2131 w 2441"/>
                <a:gd name="T113" fmla="*/ 770 h 1882"/>
                <a:gd name="T114" fmla="*/ 2292 w 2441"/>
                <a:gd name="T115" fmla="*/ 637 h 1882"/>
                <a:gd name="T116" fmla="*/ 2387 w 2441"/>
                <a:gd name="T117" fmla="*/ 560 h 1882"/>
                <a:gd name="T118" fmla="*/ 2379 w 2441"/>
                <a:gd name="T119" fmla="*/ 45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44" name="Freeform 41"/>
            <p:cNvSpPr>
              <a:spLocks/>
            </p:cNvSpPr>
            <p:nvPr/>
          </p:nvSpPr>
          <p:spPr bwMode="gray">
            <a:xfrm>
              <a:off x="4605338" y="2879725"/>
              <a:ext cx="19050" cy="19050"/>
            </a:xfrm>
            <a:custGeom>
              <a:avLst/>
              <a:gdLst>
                <a:gd name="T0" fmla="*/ 23 w 34"/>
                <a:gd name="T1" fmla="*/ 33 h 33"/>
                <a:gd name="T2" fmla="*/ 8 w 34"/>
                <a:gd name="T3" fmla="*/ 14 h 33"/>
                <a:gd name="T4" fmla="*/ 23 w 34"/>
                <a:gd name="T5" fmla="*/ 33 h 33"/>
              </a:gdLst>
              <a:ahLst/>
              <a:cxnLst>
                <a:cxn ang="0">
                  <a:pos x="T0" y="T1"/>
                </a:cxn>
                <a:cxn ang="0">
                  <a:pos x="T2" y="T3"/>
                </a:cxn>
                <a:cxn ang="0">
                  <a:pos x="T4" y="T5"/>
                </a:cxn>
              </a:cxnLst>
              <a:rect l="0" t="0" r="r" b="b"/>
              <a:pathLst>
                <a:path w="34" h="33">
                  <a:moveTo>
                    <a:pt x="23" y="33"/>
                  </a:moveTo>
                  <a:cubicBezTo>
                    <a:pt x="34" y="20"/>
                    <a:pt x="16" y="0"/>
                    <a:pt x="8" y="14"/>
                  </a:cubicBezTo>
                  <a:cubicBezTo>
                    <a:pt x="0" y="28"/>
                    <a:pt x="23" y="33"/>
                    <a:pt x="23" y="33"/>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45" name="Freeform 42"/>
            <p:cNvSpPr>
              <a:spLocks/>
            </p:cNvSpPr>
            <p:nvPr/>
          </p:nvSpPr>
          <p:spPr bwMode="gray">
            <a:xfrm>
              <a:off x="5062538" y="2903538"/>
              <a:ext cx="53975" cy="33338"/>
            </a:xfrm>
            <a:custGeom>
              <a:avLst/>
              <a:gdLst>
                <a:gd name="T0" fmla="*/ 1 w 98"/>
                <a:gd name="T1" fmla="*/ 31 h 60"/>
                <a:gd name="T2" fmla="*/ 36 w 98"/>
                <a:gd name="T3" fmla="*/ 57 h 60"/>
                <a:gd name="T4" fmla="*/ 61 w 98"/>
                <a:gd name="T5" fmla="*/ 38 h 60"/>
                <a:gd name="T6" fmla="*/ 80 w 98"/>
                <a:gd name="T7" fmla="*/ 39 h 60"/>
                <a:gd name="T8" fmla="*/ 77 w 98"/>
                <a:gd name="T9" fmla="*/ 24 h 60"/>
                <a:gd name="T10" fmla="*/ 98 w 98"/>
                <a:gd name="T11" fmla="*/ 0 h 60"/>
                <a:gd name="T12" fmla="*/ 71 w 98"/>
                <a:gd name="T13" fmla="*/ 17 h 60"/>
                <a:gd name="T14" fmla="*/ 38 w 98"/>
                <a:gd name="T15" fmla="*/ 15 h 60"/>
                <a:gd name="T16" fmla="*/ 32 w 98"/>
                <a:gd name="T17" fmla="*/ 26 h 60"/>
                <a:gd name="T18" fmla="*/ 1 w 98"/>
                <a:gd name="T1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46" name="Freeform 43"/>
            <p:cNvSpPr>
              <a:spLocks/>
            </p:cNvSpPr>
            <p:nvPr/>
          </p:nvSpPr>
          <p:spPr bwMode="gray">
            <a:xfrm>
              <a:off x="3816350" y="2017713"/>
              <a:ext cx="222250" cy="84138"/>
            </a:xfrm>
            <a:custGeom>
              <a:avLst/>
              <a:gdLst>
                <a:gd name="T0" fmla="*/ 207 w 396"/>
                <a:gd name="T1" fmla="*/ 144 h 152"/>
                <a:gd name="T2" fmla="*/ 238 w 396"/>
                <a:gd name="T3" fmla="*/ 136 h 152"/>
                <a:gd name="T4" fmla="*/ 262 w 396"/>
                <a:gd name="T5" fmla="*/ 130 h 152"/>
                <a:gd name="T6" fmla="*/ 339 w 396"/>
                <a:gd name="T7" fmla="*/ 105 h 152"/>
                <a:gd name="T8" fmla="*/ 363 w 396"/>
                <a:gd name="T9" fmla="*/ 83 h 152"/>
                <a:gd name="T10" fmla="*/ 373 w 396"/>
                <a:gd name="T11" fmla="*/ 68 h 152"/>
                <a:gd name="T12" fmla="*/ 356 w 396"/>
                <a:gd name="T13" fmla="*/ 50 h 152"/>
                <a:gd name="T14" fmla="*/ 341 w 396"/>
                <a:gd name="T15" fmla="*/ 41 h 152"/>
                <a:gd name="T16" fmla="*/ 342 w 396"/>
                <a:gd name="T17" fmla="*/ 24 h 152"/>
                <a:gd name="T18" fmla="*/ 325 w 396"/>
                <a:gd name="T19" fmla="*/ 17 h 152"/>
                <a:gd name="T20" fmla="*/ 294 w 396"/>
                <a:gd name="T21" fmla="*/ 16 h 152"/>
                <a:gd name="T22" fmla="*/ 262 w 396"/>
                <a:gd name="T23" fmla="*/ 19 h 152"/>
                <a:gd name="T24" fmla="*/ 227 w 396"/>
                <a:gd name="T25" fmla="*/ 19 h 152"/>
                <a:gd name="T26" fmla="*/ 201 w 396"/>
                <a:gd name="T27" fmla="*/ 16 h 152"/>
                <a:gd name="T28" fmla="*/ 182 w 396"/>
                <a:gd name="T29" fmla="*/ 26 h 152"/>
                <a:gd name="T30" fmla="*/ 171 w 396"/>
                <a:gd name="T31" fmla="*/ 39 h 152"/>
                <a:gd name="T32" fmla="*/ 145 w 396"/>
                <a:gd name="T33" fmla="*/ 50 h 152"/>
                <a:gd name="T34" fmla="*/ 112 w 396"/>
                <a:gd name="T35" fmla="*/ 63 h 152"/>
                <a:gd name="T36" fmla="*/ 102 w 396"/>
                <a:gd name="T37" fmla="*/ 40 h 152"/>
                <a:gd name="T38" fmla="*/ 68 w 396"/>
                <a:gd name="T39" fmla="*/ 7 h 152"/>
                <a:gd name="T40" fmla="*/ 43 w 396"/>
                <a:gd name="T41" fmla="*/ 19 h 152"/>
                <a:gd name="T42" fmla="*/ 35 w 396"/>
                <a:gd name="T43" fmla="*/ 37 h 152"/>
                <a:gd name="T44" fmla="*/ 4 w 396"/>
                <a:gd name="T45" fmla="*/ 47 h 152"/>
                <a:gd name="T46" fmla="*/ 55 w 396"/>
                <a:gd name="T47" fmla="*/ 43 h 152"/>
                <a:gd name="T48" fmla="*/ 64 w 396"/>
                <a:gd name="T49" fmla="*/ 61 h 152"/>
                <a:gd name="T50" fmla="*/ 35 w 396"/>
                <a:gd name="T51" fmla="*/ 73 h 152"/>
                <a:gd name="T52" fmla="*/ 38 w 396"/>
                <a:gd name="T53" fmla="*/ 82 h 152"/>
                <a:gd name="T54" fmla="*/ 88 w 396"/>
                <a:gd name="T55" fmla="*/ 91 h 152"/>
                <a:gd name="T56" fmla="*/ 85 w 396"/>
                <a:gd name="T57" fmla="*/ 105 h 152"/>
                <a:gd name="T58" fmla="*/ 41 w 396"/>
                <a:gd name="T59" fmla="*/ 125 h 152"/>
                <a:gd name="T60" fmla="*/ 98 w 396"/>
                <a:gd name="T61" fmla="*/ 123 h 152"/>
                <a:gd name="T62" fmla="*/ 124 w 396"/>
                <a:gd name="T63" fmla="*/ 127 h 152"/>
                <a:gd name="T64" fmla="*/ 172 w 396"/>
                <a:gd name="T6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47" name="Freeform 44"/>
            <p:cNvSpPr>
              <a:spLocks/>
            </p:cNvSpPr>
            <p:nvPr/>
          </p:nvSpPr>
          <p:spPr bwMode="gray">
            <a:xfrm>
              <a:off x="5583238" y="3176588"/>
              <a:ext cx="125412" cy="119063"/>
            </a:xfrm>
            <a:custGeom>
              <a:avLst/>
              <a:gdLst>
                <a:gd name="T0" fmla="*/ 198 w 224"/>
                <a:gd name="T1" fmla="*/ 84 h 215"/>
                <a:gd name="T2" fmla="*/ 208 w 224"/>
                <a:gd name="T3" fmla="*/ 97 h 215"/>
                <a:gd name="T4" fmla="*/ 224 w 224"/>
                <a:gd name="T5" fmla="*/ 91 h 215"/>
                <a:gd name="T6" fmla="*/ 214 w 224"/>
                <a:gd name="T7" fmla="*/ 51 h 215"/>
                <a:gd name="T8" fmla="*/ 215 w 224"/>
                <a:gd name="T9" fmla="*/ 3 h 215"/>
                <a:gd name="T10" fmla="*/ 186 w 224"/>
                <a:gd name="T11" fmla="*/ 51 h 215"/>
                <a:gd name="T12" fmla="*/ 166 w 224"/>
                <a:gd name="T13" fmla="*/ 61 h 215"/>
                <a:gd name="T14" fmla="*/ 131 w 224"/>
                <a:gd name="T15" fmla="*/ 102 h 215"/>
                <a:gd name="T16" fmla="*/ 122 w 224"/>
                <a:gd name="T17" fmla="*/ 131 h 215"/>
                <a:gd name="T18" fmla="*/ 62 w 224"/>
                <a:gd name="T19" fmla="*/ 127 h 215"/>
                <a:gd name="T20" fmla="*/ 16 w 224"/>
                <a:gd name="T21" fmla="*/ 140 h 215"/>
                <a:gd name="T22" fmla="*/ 1 w 224"/>
                <a:gd name="T23" fmla="*/ 127 h 215"/>
                <a:gd name="T24" fmla="*/ 5 w 224"/>
                <a:gd name="T25" fmla="*/ 145 h 215"/>
                <a:gd name="T26" fmla="*/ 52 w 224"/>
                <a:gd name="T27" fmla="*/ 200 h 215"/>
                <a:gd name="T28" fmla="*/ 177 w 224"/>
                <a:gd name="T29" fmla="*/ 215 h 215"/>
                <a:gd name="T30" fmla="*/ 168 w 224"/>
                <a:gd name="T31" fmla="*/ 192 h 215"/>
                <a:gd name="T32" fmla="*/ 181 w 224"/>
                <a:gd name="T33" fmla="*/ 163 h 215"/>
                <a:gd name="T34" fmla="*/ 189 w 224"/>
                <a:gd name="T35" fmla="*/ 136 h 215"/>
                <a:gd name="T36" fmla="*/ 201 w 224"/>
                <a:gd name="T37" fmla="*/ 135 h 215"/>
                <a:gd name="T38" fmla="*/ 191 w 224"/>
                <a:gd name="T39" fmla="*/ 118 h 215"/>
                <a:gd name="T40" fmla="*/ 198 w 224"/>
                <a:gd name="T41" fmla="*/ 8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48" name="Freeform 45"/>
            <p:cNvSpPr>
              <a:spLocks/>
            </p:cNvSpPr>
            <p:nvPr/>
          </p:nvSpPr>
          <p:spPr bwMode="gray">
            <a:xfrm>
              <a:off x="5607050" y="3222625"/>
              <a:ext cx="203200" cy="249238"/>
            </a:xfrm>
            <a:custGeom>
              <a:avLst/>
              <a:gdLst>
                <a:gd name="T0" fmla="*/ 169 w 364"/>
                <a:gd name="T1" fmla="*/ 375 h 445"/>
                <a:gd name="T2" fmla="*/ 220 w 364"/>
                <a:gd name="T3" fmla="*/ 358 h 445"/>
                <a:gd name="T4" fmla="*/ 228 w 364"/>
                <a:gd name="T5" fmla="*/ 330 h 445"/>
                <a:gd name="T6" fmla="*/ 269 w 364"/>
                <a:gd name="T7" fmla="*/ 304 h 445"/>
                <a:gd name="T8" fmla="*/ 283 w 364"/>
                <a:gd name="T9" fmla="*/ 249 h 445"/>
                <a:gd name="T10" fmla="*/ 312 w 364"/>
                <a:gd name="T11" fmla="*/ 249 h 445"/>
                <a:gd name="T12" fmla="*/ 318 w 364"/>
                <a:gd name="T13" fmla="*/ 218 h 445"/>
                <a:gd name="T14" fmla="*/ 355 w 364"/>
                <a:gd name="T15" fmla="*/ 184 h 445"/>
                <a:gd name="T16" fmla="*/ 359 w 364"/>
                <a:gd name="T17" fmla="*/ 134 h 445"/>
                <a:gd name="T18" fmla="*/ 339 w 364"/>
                <a:gd name="T19" fmla="*/ 127 h 445"/>
                <a:gd name="T20" fmla="*/ 302 w 364"/>
                <a:gd name="T21" fmla="*/ 74 h 445"/>
                <a:gd name="T22" fmla="*/ 237 w 364"/>
                <a:gd name="T23" fmla="*/ 52 h 445"/>
                <a:gd name="T24" fmla="*/ 191 w 364"/>
                <a:gd name="T25" fmla="*/ 23 h 445"/>
                <a:gd name="T26" fmla="*/ 184 w 364"/>
                <a:gd name="T27" fmla="*/ 7 h 445"/>
                <a:gd name="T28" fmla="*/ 168 w 364"/>
                <a:gd name="T29" fmla="*/ 13 h 445"/>
                <a:gd name="T30" fmla="*/ 158 w 364"/>
                <a:gd name="T31" fmla="*/ 0 h 445"/>
                <a:gd name="T32" fmla="*/ 151 w 364"/>
                <a:gd name="T33" fmla="*/ 34 h 445"/>
                <a:gd name="T34" fmla="*/ 161 w 364"/>
                <a:gd name="T35" fmla="*/ 51 h 445"/>
                <a:gd name="T36" fmla="*/ 149 w 364"/>
                <a:gd name="T37" fmla="*/ 52 h 445"/>
                <a:gd name="T38" fmla="*/ 141 w 364"/>
                <a:gd name="T39" fmla="*/ 79 h 445"/>
                <a:gd name="T40" fmla="*/ 128 w 364"/>
                <a:gd name="T41" fmla="*/ 108 h 445"/>
                <a:gd name="T42" fmla="*/ 141 w 364"/>
                <a:gd name="T43" fmla="*/ 142 h 445"/>
                <a:gd name="T44" fmla="*/ 159 w 364"/>
                <a:gd name="T45" fmla="*/ 161 h 445"/>
                <a:gd name="T46" fmla="*/ 133 w 364"/>
                <a:gd name="T47" fmla="*/ 276 h 445"/>
                <a:gd name="T48" fmla="*/ 0 w 364"/>
                <a:gd name="T49" fmla="*/ 325 h 445"/>
                <a:gd name="T50" fmla="*/ 54 w 364"/>
                <a:gd name="T51" fmla="*/ 445 h 445"/>
                <a:gd name="T52" fmla="*/ 162 w 364"/>
                <a:gd name="T53" fmla="*/ 410 h 445"/>
                <a:gd name="T54" fmla="*/ 169 w 364"/>
                <a:gd name="T55" fmla="*/ 37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49" name="Freeform 46"/>
            <p:cNvSpPr>
              <a:spLocks/>
            </p:cNvSpPr>
            <p:nvPr/>
          </p:nvSpPr>
          <p:spPr bwMode="gray">
            <a:xfrm>
              <a:off x="5564188" y="3184525"/>
              <a:ext cx="26987" cy="55563"/>
            </a:xfrm>
            <a:custGeom>
              <a:avLst/>
              <a:gdLst>
                <a:gd name="T0" fmla="*/ 16 w 49"/>
                <a:gd name="T1" fmla="*/ 90 h 98"/>
                <a:gd name="T2" fmla="*/ 24 w 49"/>
                <a:gd name="T3" fmla="*/ 98 h 98"/>
                <a:gd name="T4" fmla="*/ 30 w 49"/>
                <a:gd name="T5" fmla="*/ 96 h 98"/>
                <a:gd name="T6" fmla="*/ 30 w 49"/>
                <a:gd name="T7" fmla="*/ 95 h 98"/>
                <a:gd name="T8" fmla="*/ 47 w 49"/>
                <a:gd name="T9" fmla="*/ 35 h 98"/>
                <a:gd name="T10" fmla="*/ 22 w 49"/>
                <a:gd name="T11" fmla="*/ 3 h 98"/>
                <a:gd name="T12" fmla="*/ 9 w 49"/>
                <a:gd name="T13" fmla="*/ 47 h 98"/>
                <a:gd name="T14" fmla="*/ 1 w 49"/>
                <a:gd name="T15" fmla="*/ 84 h 98"/>
                <a:gd name="T16" fmla="*/ 0 w 49"/>
                <a:gd name="T17" fmla="*/ 83 h 98"/>
                <a:gd name="T18" fmla="*/ 6 w 49"/>
                <a:gd name="T19" fmla="*/ 93 h 98"/>
                <a:gd name="T20" fmla="*/ 16 w 49"/>
                <a:gd name="T21"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50" name="Freeform 47"/>
            <p:cNvSpPr>
              <a:spLocks/>
            </p:cNvSpPr>
            <p:nvPr/>
          </p:nvSpPr>
          <p:spPr bwMode="gray">
            <a:xfrm>
              <a:off x="5807075" y="2860675"/>
              <a:ext cx="392112" cy="395288"/>
            </a:xfrm>
            <a:custGeom>
              <a:avLst/>
              <a:gdLst>
                <a:gd name="T0" fmla="*/ 639 w 701"/>
                <a:gd name="T1" fmla="*/ 64 h 705"/>
                <a:gd name="T2" fmla="*/ 584 w 701"/>
                <a:gd name="T3" fmla="*/ 14 h 705"/>
                <a:gd name="T4" fmla="*/ 541 w 701"/>
                <a:gd name="T5" fmla="*/ 0 h 705"/>
                <a:gd name="T6" fmla="*/ 479 w 701"/>
                <a:gd name="T7" fmla="*/ 10 h 705"/>
                <a:gd name="T8" fmla="*/ 408 w 701"/>
                <a:gd name="T9" fmla="*/ 46 h 705"/>
                <a:gd name="T10" fmla="*/ 433 w 701"/>
                <a:gd name="T11" fmla="*/ 110 h 705"/>
                <a:gd name="T12" fmla="*/ 418 w 701"/>
                <a:gd name="T13" fmla="*/ 160 h 705"/>
                <a:gd name="T14" fmla="*/ 395 w 701"/>
                <a:gd name="T15" fmla="*/ 168 h 705"/>
                <a:gd name="T16" fmla="*/ 370 w 701"/>
                <a:gd name="T17" fmla="*/ 171 h 705"/>
                <a:gd name="T18" fmla="*/ 401 w 701"/>
                <a:gd name="T19" fmla="*/ 197 h 705"/>
                <a:gd name="T20" fmla="*/ 363 w 701"/>
                <a:gd name="T21" fmla="*/ 238 h 705"/>
                <a:gd name="T22" fmla="*/ 348 w 701"/>
                <a:gd name="T23" fmla="*/ 293 h 705"/>
                <a:gd name="T24" fmla="*/ 305 w 701"/>
                <a:gd name="T25" fmla="*/ 289 h 705"/>
                <a:gd name="T26" fmla="*/ 266 w 701"/>
                <a:gd name="T27" fmla="*/ 312 h 705"/>
                <a:gd name="T28" fmla="*/ 242 w 701"/>
                <a:gd name="T29" fmla="*/ 355 h 705"/>
                <a:gd name="T30" fmla="*/ 157 w 701"/>
                <a:gd name="T31" fmla="*/ 404 h 705"/>
                <a:gd name="T32" fmla="*/ 100 w 701"/>
                <a:gd name="T33" fmla="*/ 405 h 705"/>
                <a:gd name="T34" fmla="*/ 0 w 701"/>
                <a:gd name="T35" fmla="*/ 389 h 705"/>
                <a:gd name="T36" fmla="*/ 77 w 701"/>
                <a:gd name="T37" fmla="*/ 462 h 705"/>
                <a:gd name="T38" fmla="*/ 98 w 701"/>
                <a:gd name="T39" fmla="*/ 492 h 705"/>
                <a:gd name="T40" fmla="*/ 120 w 701"/>
                <a:gd name="T41" fmla="*/ 529 h 705"/>
                <a:gd name="T42" fmla="*/ 85 w 701"/>
                <a:gd name="T43" fmla="*/ 575 h 705"/>
                <a:gd name="T44" fmla="*/ 60 w 701"/>
                <a:gd name="T45" fmla="*/ 600 h 705"/>
                <a:gd name="T46" fmla="*/ 110 w 701"/>
                <a:gd name="T47" fmla="*/ 635 h 705"/>
                <a:gd name="T48" fmla="*/ 208 w 701"/>
                <a:gd name="T49" fmla="*/ 615 h 705"/>
                <a:gd name="T50" fmla="*/ 299 w 701"/>
                <a:gd name="T51" fmla="*/ 662 h 705"/>
                <a:gd name="T52" fmla="*/ 381 w 701"/>
                <a:gd name="T53" fmla="*/ 705 h 705"/>
                <a:gd name="T54" fmla="*/ 416 w 701"/>
                <a:gd name="T55" fmla="*/ 689 h 705"/>
                <a:gd name="T56" fmla="*/ 467 w 701"/>
                <a:gd name="T57" fmla="*/ 679 h 705"/>
                <a:gd name="T58" fmla="*/ 492 w 701"/>
                <a:gd name="T59" fmla="*/ 654 h 705"/>
                <a:gd name="T60" fmla="*/ 455 w 701"/>
                <a:gd name="T61" fmla="*/ 604 h 705"/>
                <a:gd name="T62" fmla="*/ 447 w 701"/>
                <a:gd name="T63" fmla="*/ 559 h 705"/>
                <a:gd name="T64" fmla="*/ 423 w 701"/>
                <a:gd name="T65" fmla="*/ 522 h 705"/>
                <a:gd name="T66" fmla="*/ 470 w 701"/>
                <a:gd name="T67" fmla="*/ 500 h 705"/>
                <a:gd name="T68" fmla="*/ 518 w 701"/>
                <a:gd name="T69" fmla="*/ 472 h 705"/>
                <a:gd name="T70" fmla="*/ 560 w 701"/>
                <a:gd name="T71" fmla="*/ 425 h 705"/>
                <a:gd name="T72" fmla="*/ 581 w 701"/>
                <a:gd name="T73" fmla="*/ 358 h 705"/>
                <a:gd name="T74" fmla="*/ 604 w 701"/>
                <a:gd name="T75" fmla="*/ 297 h 705"/>
                <a:gd name="T76" fmla="*/ 624 w 701"/>
                <a:gd name="T77" fmla="*/ 248 h 705"/>
                <a:gd name="T78" fmla="*/ 583 w 701"/>
                <a:gd name="T79" fmla="*/ 225 h 705"/>
                <a:gd name="T80" fmla="*/ 567 w 701"/>
                <a:gd name="T81" fmla="*/ 194 h 705"/>
                <a:gd name="T82" fmla="*/ 548 w 701"/>
                <a:gd name="T83" fmla="*/ 161 h 705"/>
                <a:gd name="T84" fmla="*/ 557 w 701"/>
                <a:gd name="T85" fmla="*/ 123 h 705"/>
                <a:gd name="T86" fmla="*/ 643 w 701"/>
                <a:gd name="T87" fmla="*/ 123 h 705"/>
                <a:gd name="T88" fmla="*/ 667 w 701"/>
                <a:gd name="T89" fmla="*/ 122 h 705"/>
                <a:gd name="T90" fmla="*/ 700 w 701"/>
                <a:gd name="T91"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51" name="Freeform 48"/>
            <p:cNvSpPr>
              <a:spLocks/>
            </p:cNvSpPr>
            <p:nvPr/>
          </p:nvSpPr>
          <p:spPr bwMode="gray">
            <a:xfrm>
              <a:off x="5232400" y="2851150"/>
              <a:ext cx="254000" cy="247650"/>
            </a:xfrm>
            <a:custGeom>
              <a:avLst/>
              <a:gdLst>
                <a:gd name="T0" fmla="*/ 448 w 454"/>
                <a:gd name="T1" fmla="*/ 378 h 442"/>
                <a:gd name="T2" fmla="*/ 432 w 454"/>
                <a:gd name="T3" fmla="*/ 365 h 442"/>
                <a:gd name="T4" fmla="*/ 428 w 454"/>
                <a:gd name="T5" fmla="*/ 346 h 442"/>
                <a:gd name="T6" fmla="*/ 415 w 454"/>
                <a:gd name="T7" fmla="*/ 340 h 442"/>
                <a:gd name="T8" fmla="*/ 415 w 454"/>
                <a:gd name="T9" fmla="*/ 295 h 442"/>
                <a:gd name="T10" fmla="*/ 393 w 454"/>
                <a:gd name="T11" fmla="*/ 270 h 442"/>
                <a:gd name="T12" fmla="*/ 380 w 454"/>
                <a:gd name="T13" fmla="*/ 258 h 442"/>
                <a:gd name="T14" fmla="*/ 348 w 454"/>
                <a:gd name="T15" fmla="*/ 240 h 442"/>
                <a:gd name="T16" fmla="*/ 335 w 454"/>
                <a:gd name="T17" fmla="*/ 239 h 442"/>
                <a:gd name="T18" fmla="*/ 335 w 454"/>
                <a:gd name="T19" fmla="*/ 212 h 442"/>
                <a:gd name="T20" fmla="*/ 291 w 454"/>
                <a:gd name="T21" fmla="*/ 182 h 442"/>
                <a:gd name="T22" fmla="*/ 299 w 454"/>
                <a:gd name="T23" fmla="*/ 168 h 442"/>
                <a:gd name="T24" fmla="*/ 291 w 454"/>
                <a:gd name="T25" fmla="*/ 154 h 442"/>
                <a:gd name="T26" fmla="*/ 305 w 454"/>
                <a:gd name="T27" fmla="*/ 148 h 442"/>
                <a:gd name="T28" fmla="*/ 304 w 454"/>
                <a:gd name="T29" fmla="*/ 135 h 442"/>
                <a:gd name="T30" fmla="*/ 305 w 454"/>
                <a:gd name="T31" fmla="*/ 126 h 442"/>
                <a:gd name="T32" fmla="*/ 318 w 454"/>
                <a:gd name="T33" fmla="*/ 118 h 442"/>
                <a:gd name="T34" fmla="*/ 307 w 454"/>
                <a:gd name="T35" fmla="*/ 97 h 442"/>
                <a:gd name="T36" fmla="*/ 318 w 454"/>
                <a:gd name="T37" fmla="*/ 80 h 442"/>
                <a:gd name="T38" fmla="*/ 299 w 454"/>
                <a:gd name="T39" fmla="*/ 85 h 442"/>
                <a:gd name="T40" fmla="*/ 288 w 454"/>
                <a:gd name="T41" fmla="*/ 73 h 442"/>
                <a:gd name="T42" fmla="*/ 274 w 454"/>
                <a:gd name="T43" fmla="*/ 71 h 442"/>
                <a:gd name="T44" fmla="*/ 265 w 454"/>
                <a:gd name="T45" fmla="*/ 50 h 442"/>
                <a:gd name="T46" fmla="*/ 249 w 454"/>
                <a:gd name="T47" fmla="*/ 8 h 442"/>
                <a:gd name="T48" fmla="*/ 222 w 454"/>
                <a:gd name="T49" fmla="*/ 19 h 442"/>
                <a:gd name="T50" fmla="*/ 210 w 454"/>
                <a:gd name="T51" fmla="*/ 1 h 442"/>
                <a:gd name="T52" fmla="*/ 196 w 454"/>
                <a:gd name="T53" fmla="*/ 10 h 442"/>
                <a:gd name="T54" fmla="*/ 179 w 454"/>
                <a:gd name="T55" fmla="*/ 1 h 442"/>
                <a:gd name="T56" fmla="*/ 153 w 454"/>
                <a:gd name="T57" fmla="*/ 1 h 442"/>
                <a:gd name="T58" fmla="*/ 142 w 454"/>
                <a:gd name="T59" fmla="*/ 17 h 442"/>
                <a:gd name="T60" fmla="*/ 140 w 454"/>
                <a:gd name="T61" fmla="*/ 17 h 442"/>
                <a:gd name="T62" fmla="*/ 124 w 454"/>
                <a:gd name="T63" fmla="*/ 37 h 442"/>
                <a:gd name="T64" fmla="*/ 92 w 454"/>
                <a:gd name="T65" fmla="*/ 53 h 442"/>
                <a:gd name="T66" fmla="*/ 103 w 454"/>
                <a:gd name="T67" fmla="*/ 75 h 442"/>
                <a:gd name="T68" fmla="*/ 107 w 454"/>
                <a:gd name="T69" fmla="*/ 110 h 442"/>
                <a:gd name="T70" fmla="*/ 98 w 454"/>
                <a:gd name="T71" fmla="*/ 129 h 442"/>
                <a:gd name="T72" fmla="*/ 104 w 454"/>
                <a:gd name="T73" fmla="*/ 154 h 442"/>
                <a:gd name="T74" fmla="*/ 43 w 454"/>
                <a:gd name="T75" fmla="*/ 181 h 442"/>
                <a:gd name="T76" fmla="*/ 0 w 454"/>
                <a:gd name="T77" fmla="*/ 216 h 442"/>
                <a:gd name="T78" fmla="*/ 0 w 454"/>
                <a:gd name="T79" fmla="*/ 216 h 442"/>
                <a:gd name="T80" fmla="*/ 12 w 454"/>
                <a:gd name="T81" fmla="*/ 246 h 442"/>
                <a:gd name="T82" fmla="*/ 12 w 454"/>
                <a:gd name="T83" fmla="*/ 260 h 442"/>
                <a:gd name="T84" fmla="*/ 29 w 454"/>
                <a:gd name="T85" fmla="*/ 269 h 442"/>
                <a:gd name="T86" fmla="*/ 28 w 454"/>
                <a:gd name="T87" fmla="*/ 278 h 442"/>
                <a:gd name="T88" fmla="*/ 44 w 454"/>
                <a:gd name="T89" fmla="*/ 287 h 442"/>
                <a:gd name="T90" fmla="*/ 78 w 454"/>
                <a:gd name="T91" fmla="*/ 287 h 442"/>
                <a:gd name="T92" fmla="*/ 127 w 454"/>
                <a:gd name="T93" fmla="*/ 321 h 442"/>
                <a:gd name="T94" fmla="*/ 160 w 454"/>
                <a:gd name="T95" fmla="*/ 341 h 442"/>
                <a:gd name="T96" fmla="*/ 288 w 454"/>
                <a:gd name="T97" fmla="*/ 438 h 442"/>
                <a:gd name="T98" fmla="*/ 376 w 454"/>
                <a:gd name="T99" fmla="*/ 442 h 442"/>
                <a:gd name="T100" fmla="*/ 376 w 454"/>
                <a:gd name="T101" fmla="*/ 442 h 442"/>
                <a:gd name="T102" fmla="*/ 387 w 454"/>
                <a:gd name="T103" fmla="*/ 422 h 442"/>
                <a:gd name="T104" fmla="*/ 396 w 454"/>
                <a:gd name="T105" fmla="*/ 395 h 442"/>
                <a:gd name="T106" fmla="*/ 411 w 454"/>
                <a:gd name="T107" fmla="*/ 393 h 442"/>
                <a:gd name="T108" fmla="*/ 431 w 454"/>
                <a:gd name="T109" fmla="*/ 393 h 442"/>
                <a:gd name="T110" fmla="*/ 433 w 454"/>
                <a:gd name="T111" fmla="*/ 398 h 442"/>
                <a:gd name="T112" fmla="*/ 451 w 454"/>
                <a:gd name="T113" fmla="*/ 392 h 442"/>
                <a:gd name="T114" fmla="*/ 454 w 454"/>
                <a:gd name="T115" fmla="*/ 387 h 442"/>
                <a:gd name="T116" fmla="*/ 448 w 454"/>
                <a:gd name="T117" fmla="*/ 3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52" name="Freeform 49"/>
            <p:cNvSpPr>
              <a:spLocks/>
            </p:cNvSpPr>
            <p:nvPr/>
          </p:nvSpPr>
          <p:spPr bwMode="gray">
            <a:xfrm>
              <a:off x="5443538" y="3071813"/>
              <a:ext cx="49212" cy="46038"/>
            </a:xfrm>
            <a:custGeom>
              <a:avLst/>
              <a:gdLst>
                <a:gd name="T0" fmla="*/ 35 w 89"/>
                <a:gd name="T1" fmla="*/ 0 h 81"/>
                <a:gd name="T2" fmla="*/ 20 w 89"/>
                <a:gd name="T3" fmla="*/ 2 h 81"/>
                <a:gd name="T4" fmla="*/ 11 w 89"/>
                <a:gd name="T5" fmla="*/ 29 h 81"/>
                <a:gd name="T6" fmla="*/ 0 w 89"/>
                <a:gd name="T7" fmla="*/ 49 h 81"/>
                <a:gd name="T8" fmla="*/ 40 w 89"/>
                <a:gd name="T9" fmla="*/ 55 h 81"/>
                <a:gd name="T10" fmla="*/ 50 w 89"/>
                <a:gd name="T11" fmla="*/ 81 h 81"/>
                <a:gd name="T12" fmla="*/ 89 w 89"/>
                <a:gd name="T13" fmla="*/ 80 h 81"/>
                <a:gd name="T14" fmla="*/ 64 w 89"/>
                <a:gd name="T15" fmla="*/ 47 h 81"/>
                <a:gd name="T16" fmla="*/ 64 w 89"/>
                <a:gd name="T17" fmla="*/ 46 h 81"/>
                <a:gd name="T18" fmla="*/ 56 w 89"/>
                <a:gd name="T19" fmla="*/ 41 h 81"/>
                <a:gd name="T20" fmla="*/ 55 w 89"/>
                <a:gd name="T21" fmla="*/ 27 h 81"/>
                <a:gd name="T22" fmla="*/ 73 w 89"/>
                <a:gd name="T23" fmla="*/ 25 h 81"/>
                <a:gd name="T24" fmla="*/ 77 w 89"/>
                <a:gd name="T25" fmla="*/ 16 h 81"/>
                <a:gd name="T26" fmla="*/ 68 w 89"/>
                <a:gd name="T27" fmla="*/ 8 h 81"/>
                <a:gd name="T28" fmla="*/ 59 w 89"/>
                <a:gd name="T29" fmla="*/ 13 h 81"/>
                <a:gd name="T30" fmla="*/ 55 w 89"/>
                <a:gd name="T31" fmla="*/ 0 h 81"/>
                <a:gd name="T32" fmla="*/ 35 w 89"/>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53" name="Freeform 50"/>
            <p:cNvSpPr>
              <a:spLocks/>
            </p:cNvSpPr>
            <p:nvPr/>
          </p:nvSpPr>
          <p:spPr bwMode="gray">
            <a:xfrm>
              <a:off x="5341938" y="2778125"/>
              <a:ext cx="536575" cy="441325"/>
            </a:xfrm>
            <a:custGeom>
              <a:avLst/>
              <a:gdLst>
                <a:gd name="T0" fmla="*/ 900 w 959"/>
                <a:gd name="T1" fmla="*/ 739 h 789"/>
                <a:gd name="T2" fmla="*/ 931 w 959"/>
                <a:gd name="T3" fmla="*/ 708 h 789"/>
                <a:gd name="T4" fmla="*/ 933 w 959"/>
                <a:gd name="T5" fmla="*/ 673 h 789"/>
                <a:gd name="T6" fmla="*/ 929 w 959"/>
                <a:gd name="T7" fmla="*/ 621 h 789"/>
                <a:gd name="T8" fmla="*/ 884 w 959"/>
                <a:gd name="T9" fmla="*/ 609 h 789"/>
                <a:gd name="T10" fmla="*/ 825 w 959"/>
                <a:gd name="T11" fmla="*/ 533 h 789"/>
                <a:gd name="T12" fmla="*/ 839 w 959"/>
                <a:gd name="T13" fmla="*/ 453 h 789"/>
                <a:gd name="T14" fmla="*/ 784 w 959"/>
                <a:gd name="T15" fmla="*/ 364 h 789"/>
                <a:gd name="T16" fmla="*/ 780 w 959"/>
                <a:gd name="T17" fmla="*/ 315 h 789"/>
                <a:gd name="T18" fmla="*/ 784 w 959"/>
                <a:gd name="T19" fmla="*/ 280 h 789"/>
                <a:gd name="T20" fmla="*/ 799 w 959"/>
                <a:gd name="T21" fmla="*/ 225 h 789"/>
                <a:gd name="T22" fmla="*/ 786 w 959"/>
                <a:gd name="T23" fmla="*/ 189 h 789"/>
                <a:gd name="T24" fmla="*/ 723 w 959"/>
                <a:gd name="T25" fmla="*/ 149 h 789"/>
                <a:gd name="T26" fmla="*/ 648 w 959"/>
                <a:gd name="T27" fmla="*/ 116 h 789"/>
                <a:gd name="T28" fmla="*/ 602 w 959"/>
                <a:gd name="T29" fmla="*/ 103 h 789"/>
                <a:gd name="T30" fmla="*/ 556 w 959"/>
                <a:gd name="T31" fmla="*/ 85 h 789"/>
                <a:gd name="T32" fmla="*/ 487 w 959"/>
                <a:gd name="T33" fmla="*/ 115 h 789"/>
                <a:gd name="T34" fmla="*/ 452 w 959"/>
                <a:gd name="T35" fmla="*/ 133 h 789"/>
                <a:gd name="T36" fmla="*/ 399 w 959"/>
                <a:gd name="T37" fmla="*/ 164 h 789"/>
                <a:gd name="T38" fmla="*/ 309 w 959"/>
                <a:gd name="T39" fmla="*/ 155 h 789"/>
                <a:gd name="T40" fmla="*/ 233 w 959"/>
                <a:gd name="T41" fmla="*/ 110 h 789"/>
                <a:gd name="T42" fmla="*/ 199 w 959"/>
                <a:gd name="T43" fmla="*/ 69 h 789"/>
                <a:gd name="T44" fmla="*/ 181 w 959"/>
                <a:gd name="T45" fmla="*/ 33 h 789"/>
                <a:gd name="T46" fmla="*/ 128 w 959"/>
                <a:gd name="T47" fmla="*/ 35 h 789"/>
                <a:gd name="T48" fmla="*/ 45 w 959"/>
                <a:gd name="T49" fmla="*/ 30 h 789"/>
                <a:gd name="T50" fmla="*/ 0 w 959"/>
                <a:gd name="T51" fmla="*/ 24 h 789"/>
                <a:gd name="T52" fmla="*/ 24 w 959"/>
                <a:gd name="T53" fmla="*/ 78 h 789"/>
                <a:gd name="T54" fmla="*/ 37 w 959"/>
                <a:gd name="T55" fmla="*/ 129 h 789"/>
                <a:gd name="T56" fmla="*/ 79 w 959"/>
                <a:gd name="T57" fmla="*/ 203 h 789"/>
                <a:gd name="T58" fmla="*/ 123 w 959"/>
                <a:gd name="T59" fmla="*/ 212 h 789"/>
                <a:gd name="T60" fmla="*/ 110 w 959"/>
                <a:gd name="T61" fmla="*/ 258 h 789"/>
                <a:gd name="T62" fmla="*/ 96 w 959"/>
                <a:gd name="T63" fmla="*/ 286 h 789"/>
                <a:gd name="T64" fmla="*/ 140 w 959"/>
                <a:gd name="T65" fmla="*/ 344 h 789"/>
                <a:gd name="T66" fmla="*/ 185 w 959"/>
                <a:gd name="T67" fmla="*/ 390 h 789"/>
                <a:gd name="T68" fmla="*/ 220 w 959"/>
                <a:gd name="T69" fmla="*/ 472 h 789"/>
                <a:gd name="T70" fmla="*/ 253 w 959"/>
                <a:gd name="T71" fmla="*/ 510 h 789"/>
                <a:gd name="T72" fmla="*/ 298 w 959"/>
                <a:gd name="T73" fmla="*/ 516 h 789"/>
                <a:gd name="T74" fmla="*/ 316 w 959"/>
                <a:gd name="T75" fmla="*/ 524 h 789"/>
                <a:gd name="T76" fmla="*/ 338 w 959"/>
                <a:gd name="T77" fmla="*/ 541 h 789"/>
                <a:gd name="T78" fmla="*/ 371 w 959"/>
                <a:gd name="T79" fmla="*/ 583 h 789"/>
                <a:gd name="T80" fmla="*/ 387 w 959"/>
                <a:gd name="T81" fmla="*/ 600 h 789"/>
                <a:gd name="T82" fmla="*/ 431 w 959"/>
                <a:gd name="T83" fmla="*/ 644 h 789"/>
                <a:gd name="T84" fmla="*/ 526 w 959"/>
                <a:gd name="T85" fmla="*/ 703 h 789"/>
                <a:gd name="T86" fmla="*/ 565 w 959"/>
                <a:gd name="T87" fmla="*/ 715 h 789"/>
                <a:gd name="T88" fmla="*/ 606 w 959"/>
                <a:gd name="T89" fmla="*/ 691 h 789"/>
                <a:gd name="T90" fmla="*/ 641 w 959"/>
                <a:gd name="T91" fmla="*/ 682 h 789"/>
                <a:gd name="T92" fmla="*/ 718 w 959"/>
                <a:gd name="T93" fmla="*/ 752 h 789"/>
                <a:gd name="T94" fmla="*/ 805 w 959"/>
                <a:gd name="T95" fmla="*/ 781 h 789"/>
                <a:gd name="T96" fmla="*/ 889 w 959"/>
                <a:gd name="T97" fmla="*/ 786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54" name="Freeform 51"/>
            <p:cNvSpPr>
              <a:spLocks/>
            </p:cNvSpPr>
            <p:nvPr/>
          </p:nvSpPr>
          <p:spPr bwMode="gray">
            <a:xfrm>
              <a:off x="5916613" y="2741613"/>
              <a:ext cx="207962" cy="133350"/>
            </a:xfrm>
            <a:custGeom>
              <a:avLst/>
              <a:gdLst>
                <a:gd name="T0" fmla="*/ 345 w 372"/>
                <a:gd name="T1" fmla="*/ 142 h 238"/>
                <a:gd name="T2" fmla="*/ 291 w 372"/>
                <a:gd name="T3" fmla="*/ 132 h 238"/>
                <a:gd name="T4" fmla="*/ 275 w 372"/>
                <a:gd name="T5" fmla="*/ 99 h 238"/>
                <a:gd name="T6" fmla="*/ 266 w 372"/>
                <a:gd name="T7" fmla="*/ 79 h 238"/>
                <a:gd name="T8" fmla="*/ 230 w 372"/>
                <a:gd name="T9" fmla="*/ 87 h 238"/>
                <a:gd name="T10" fmla="*/ 210 w 372"/>
                <a:gd name="T11" fmla="*/ 90 h 238"/>
                <a:gd name="T12" fmla="*/ 176 w 372"/>
                <a:gd name="T13" fmla="*/ 76 h 238"/>
                <a:gd name="T14" fmla="*/ 142 w 372"/>
                <a:gd name="T15" fmla="*/ 77 h 238"/>
                <a:gd name="T16" fmla="*/ 108 w 372"/>
                <a:gd name="T17" fmla="*/ 75 h 238"/>
                <a:gd name="T18" fmla="*/ 76 w 372"/>
                <a:gd name="T19" fmla="*/ 62 h 238"/>
                <a:gd name="T20" fmla="*/ 101 w 372"/>
                <a:gd name="T21" fmla="*/ 43 h 238"/>
                <a:gd name="T22" fmla="*/ 141 w 372"/>
                <a:gd name="T23" fmla="*/ 45 h 238"/>
                <a:gd name="T24" fmla="*/ 133 w 372"/>
                <a:gd name="T25" fmla="*/ 12 h 238"/>
                <a:gd name="T26" fmla="*/ 91 w 372"/>
                <a:gd name="T27" fmla="*/ 21 h 238"/>
                <a:gd name="T28" fmla="*/ 65 w 372"/>
                <a:gd name="T29" fmla="*/ 25 h 238"/>
                <a:gd name="T30" fmla="*/ 46 w 372"/>
                <a:gd name="T31" fmla="*/ 43 h 238"/>
                <a:gd name="T32" fmla="*/ 49 w 372"/>
                <a:gd name="T33" fmla="*/ 66 h 238"/>
                <a:gd name="T34" fmla="*/ 6 w 372"/>
                <a:gd name="T35" fmla="*/ 82 h 238"/>
                <a:gd name="T36" fmla="*/ 14 w 372"/>
                <a:gd name="T37" fmla="*/ 100 h 238"/>
                <a:gd name="T38" fmla="*/ 42 w 372"/>
                <a:gd name="T39" fmla="*/ 114 h 238"/>
                <a:gd name="T40" fmla="*/ 61 w 372"/>
                <a:gd name="T41" fmla="*/ 158 h 238"/>
                <a:gd name="T42" fmla="*/ 42 w 372"/>
                <a:gd name="T43" fmla="*/ 206 h 238"/>
                <a:gd name="T44" fmla="*/ 89 w 372"/>
                <a:gd name="T45" fmla="*/ 199 h 238"/>
                <a:gd name="T46" fmla="*/ 111 w 372"/>
                <a:gd name="T47" fmla="*/ 189 h 238"/>
                <a:gd name="T48" fmla="*/ 145 w 372"/>
                <a:gd name="T49" fmla="*/ 189 h 238"/>
                <a:gd name="T50" fmla="*/ 142 w 372"/>
                <a:gd name="T51" fmla="*/ 168 h 238"/>
                <a:gd name="T52" fmla="*/ 164 w 372"/>
                <a:gd name="T53" fmla="*/ 135 h 238"/>
                <a:gd name="T54" fmla="*/ 184 w 372"/>
                <a:gd name="T55" fmla="*/ 168 h 238"/>
                <a:gd name="T56" fmla="*/ 205 w 372"/>
                <a:gd name="T57" fmla="*/ 210 h 238"/>
                <a:gd name="T58" fmla="*/ 249 w 372"/>
                <a:gd name="T59" fmla="*/ 216 h 238"/>
                <a:gd name="T60" fmla="*/ 273 w 372"/>
                <a:gd name="T61" fmla="*/ 197 h 238"/>
                <a:gd name="T62" fmla="*/ 306 w 372"/>
                <a:gd name="T63" fmla="*/ 202 h 238"/>
                <a:gd name="T64" fmla="*/ 343 w 372"/>
                <a:gd name="T65" fmla="*/ 194 h 238"/>
                <a:gd name="T66" fmla="*/ 364 w 372"/>
                <a:gd name="T67" fmla="*/ 19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55" name="Freeform 52"/>
            <p:cNvSpPr>
              <a:spLocks/>
            </p:cNvSpPr>
            <p:nvPr/>
          </p:nvSpPr>
          <p:spPr bwMode="gray">
            <a:xfrm>
              <a:off x="5959475" y="2678113"/>
              <a:ext cx="250825" cy="117475"/>
            </a:xfrm>
            <a:custGeom>
              <a:avLst/>
              <a:gdLst>
                <a:gd name="T0" fmla="*/ 46 w 449"/>
                <a:gd name="T1" fmla="*/ 96 h 211"/>
                <a:gd name="T2" fmla="*/ 76 w 449"/>
                <a:gd name="T3" fmla="*/ 107 h 211"/>
                <a:gd name="T4" fmla="*/ 84 w 449"/>
                <a:gd name="T5" fmla="*/ 98 h 211"/>
                <a:gd name="T6" fmla="*/ 95 w 449"/>
                <a:gd name="T7" fmla="*/ 106 h 211"/>
                <a:gd name="T8" fmla="*/ 114 w 449"/>
                <a:gd name="T9" fmla="*/ 117 h 211"/>
                <a:gd name="T10" fmla="*/ 132 w 449"/>
                <a:gd name="T11" fmla="*/ 124 h 211"/>
                <a:gd name="T12" fmla="*/ 129 w 449"/>
                <a:gd name="T13" fmla="*/ 141 h 211"/>
                <a:gd name="T14" fmla="*/ 115 w 449"/>
                <a:gd name="T15" fmla="*/ 149 h 211"/>
                <a:gd name="T16" fmla="*/ 84 w 449"/>
                <a:gd name="T17" fmla="*/ 152 h 211"/>
                <a:gd name="T18" fmla="*/ 65 w 449"/>
                <a:gd name="T19" fmla="*/ 160 h 211"/>
                <a:gd name="T20" fmla="*/ 25 w 449"/>
                <a:gd name="T21" fmla="*/ 158 h 211"/>
                <a:gd name="T22" fmla="*/ 0 w 449"/>
                <a:gd name="T23" fmla="*/ 177 h 211"/>
                <a:gd name="T24" fmla="*/ 32 w 449"/>
                <a:gd name="T25" fmla="*/ 190 h 211"/>
                <a:gd name="T26" fmla="*/ 66 w 449"/>
                <a:gd name="T27" fmla="*/ 192 h 211"/>
                <a:gd name="T28" fmla="*/ 100 w 449"/>
                <a:gd name="T29" fmla="*/ 191 h 211"/>
                <a:gd name="T30" fmla="*/ 134 w 449"/>
                <a:gd name="T31" fmla="*/ 205 h 211"/>
                <a:gd name="T32" fmla="*/ 154 w 449"/>
                <a:gd name="T33" fmla="*/ 202 h 211"/>
                <a:gd name="T34" fmla="*/ 190 w 449"/>
                <a:gd name="T35" fmla="*/ 194 h 211"/>
                <a:gd name="T36" fmla="*/ 211 w 449"/>
                <a:gd name="T37" fmla="*/ 195 h 211"/>
                <a:gd name="T38" fmla="*/ 231 w 449"/>
                <a:gd name="T39" fmla="*/ 157 h 211"/>
                <a:gd name="T40" fmla="*/ 250 w 449"/>
                <a:gd name="T41" fmla="*/ 145 h 211"/>
                <a:gd name="T42" fmla="*/ 278 w 449"/>
                <a:gd name="T43" fmla="*/ 155 h 211"/>
                <a:gd name="T44" fmla="*/ 304 w 449"/>
                <a:gd name="T45" fmla="*/ 153 h 211"/>
                <a:gd name="T46" fmla="*/ 327 w 449"/>
                <a:gd name="T47" fmla="*/ 112 h 211"/>
                <a:gd name="T48" fmla="*/ 378 w 449"/>
                <a:gd name="T49" fmla="*/ 98 h 211"/>
                <a:gd name="T50" fmla="*/ 429 w 449"/>
                <a:gd name="T51" fmla="*/ 65 h 211"/>
                <a:gd name="T52" fmla="*/ 443 w 449"/>
                <a:gd name="T53" fmla="*/ 46 h 211"/>
                <a:gd name="T54" fmla="*/ 401 w 449"/>
                <a:gd name="T55" fmla="*/ 41 h 211"/>
                <a:gd name="T56" fmla="*/ 372 w 449"/>
                <a:gd name="T57" fmla="*/ 23 h 211"/>
                <a:gd name="T58" fmla="*/ 332 w 449"/>
                <a:gd name="T59" fmla="*/ 16 h 211"/>
                <a:gd name="T60" fmla="*/ 238 w 449"/>
                <a:gd name="T61" fmla="*/ 14 h 211"/>
                <a:gd name="T62" fmla="*/ 194 w 449"/>
                <a:gd name="T63" fmla="*/ 12 h 211"/>
                <a:gd name="T64" fmla="*/ 144 w 449"/>
                <a:gd name="T65" fmla="*/ 5 h 211"/>
                <a:gd name="T66" fmla="*/ 138 w 449"/>
                <a:gd name="T67" fmla="*/ 37 h 211"/>
                <a:gd name="T68" fmla="*/ 61 w 449"/>
                <a:gd name="T69" fmla="*/ 18 h 211"/>
                <a:gd name="T70" fmla="*/ 57 w 449"/>
                <a:gd name="T71" fmla="*/ 5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56" name="Freeform 53"/>
            <p:cNvSpPr>
              <a:spLocks/>
            </p:cNvSpPr>
            <p:nvPr/>
          </p:nvSpPr>
          <p:spPr bwMode="gray">
            <a:xfrm>
              <a:off x="5535613" y="2689225"/>
              <a:ext cx="377825" cy="227013"/>
            </a:xfrm>
            <a:custGeom>
              <a:avLst/>
              <a:gdLst>
                <a:gd name="T0" fmla="*/ 24 w 674"/>
                <a:gd name="T1" fmla="*/ 120 h 406"/>
                <a:gd name="T2" fmla="*/ 60 w 674"/>
                <a:gd name="T3" fmla="*/ 148 h 406"/>
                <a:gd name="T4" fmla="*/ 75 w 674"/>
                <a:gd name="T5" fmla="*/ 172 h 406"/>
                <a:gd name="T6" fmla="*/ 71 w 674"/>
                <a:gd name="T7" fmla="*/ 187 h 406"/>
                <a:gd name="T8" fmla="*/ 94 w 674"/>
                <a:gd name="T9" fmla="*/ 238 h 406"/>
                <a:gd name="T10" fmla="*/ 96 w 674"/>
                <a:gd name="T11" fmla="*/ 262 h 406"/>
                <a:gd name="T12" fmla="*/ 126 w 674"/>
                <a:gd name="T13" fmla="*/ 291 h 406"/>
                <a:gd name="T14" fmla="*/ 141 w 674"/>
                <a:gd name="T15" fmla="*/ 273 h 406"/>
                <a:gd name="T16" fmla="*/ 205 w 674"/>
                <a:gd name="T17" fmla="*/ 251 h 406"/>
                <a:gd name="T18" fmla="*/ 234 w 674"/>
                <a:gd name="T19" fmla="*/ 244 h 406"/>
                <a:gd name="T20" fmla="*/ 256 w 674"/>
                <a:gd name="T21" fmla="*/ 261 h 406"/>
                <a:gd name="T22" fmla="*/ 299 w 674"/>
                <a:gd name="T23" fmla="*/ 278 h 406"/>
                <a:gd name="T24" fmla="*/ 345 w 674"/>
                <a:gd name="T25" fmla="*/ 279 h 406"/>
                <a:gd name="T26" fmla="*/ 377 w 674"/>
                <a:gd name="T27" fmla="*/ 307 h 406"/>
                <a:gd name="T28" fmla="*/ 439 w 674"/>
                <a:gd name="T29" fmla="*/ 325 h 406"/>
                <a:gd name="T30" fmla="*/ 447 w 674"/>
                <a:gd name="T31" fmla="*/ 350 h 406"/>
                <a:gd name="T32" fmla="*/ 453 w 674"/>
                <a:gd name="T33" fmla="*/ 383 h 406"/>
                <a:gd name="T34" fmla="*/ 484 w 674"/>
                <a:gd name="T35" fmla="*/ 390 h 406"/>
                <a:gd name="T36" fmla="*/ 530 w 674"/>
                <a:gd name="T37" fmla="*/ 396 h 406"/>
                <a:gd name="T38" fmla="*/ 560 w 674"/>
                <a:gd name="T39" fmla="*/ 365 h 406"/>
                <a:gd name="T40" fmla="*/ 589 w 674"/>
                <a:gd name="T41" fmla="*/ 345 h 406"/>
                <a:gd name="T42" fmla="*/ 623 w 674"/>
                <a:gd name="T43" fmla="*/ 296 h 406"/>
                <a:gd name="T44" fmla="*/ 652 w 674"/>
                <a:gd name="T45" fmla="*/ 292 h 406"/>
                <a:gd name="T46" fmla="*/ 667 w 674"/>
                <a:gd name="T47" fmla="*/ 280 h 406"/>
                <a:gd name="T48" fmla="*/ 635 w 674"/>
                <a:gd name="T49" fmla="*/ 242 h 406"/>
                <a:gd name="T50" fmla="*/ 595 w 674"/>
                <a:gd name="T51" fmla="*/ 231 h 406"/>
                <a:gd name="T52" fmla="*/ 563 w 674"/>
                <a:gd name="T53" fmla="*/ 212 h 406"/>
                <a:gd name="T54" fmla="*/ 536 w 674"/>
                <a:gd name="T55" fmla="*/ 203 h 406"/>
                <a:gd name="T56" fmla="*/ 500 w 674"/>
                <a:gd name="T57" fmla="*/ 174 h 406"/>
                <a:gd name="T58" fmla="*/ 455 w 674"/>
                <a:gd name="T59" fmla="*/ 148 h 406"/>
                <a:gd name="T60" fmla="*/ 431 w 674"/>
                <a:gd name="T61" fmla="*/ 111 h 406"/>
                <a:gd name="T62" fmla="*/ 398 w 674"/>
                <a:gd name="T63" fmla="*/ 80 h 406"/>
                <a:gd name="T64" fmla="*/ 362 w 674"/>
                <a:gd name="T65" fmla="*/ 82 h 406"/>
                <a:gd name="T66" fmla="*/ 338 w 674"/>
                <a:gd name="T67" fmla="*/ 52 h 406"/>
                <a:gd name="T68" fmla="*/ 320 w 674"/>
                <a:gd name="T69" fmla="*/ 28 h 406"/>
                <a:gd name="T70" fmla="*/ 288 w 674"/>
                <a:gd name="T71" fmla="*/ 23 h 406"/>
                <a:gd name="T72" fmla="*/ 274 w 674"/>
                <a:gd name="T73" fmla="*/ 16 h 406"/>
                <a:gd name="T74" fmla="*/ 258 w 674"/>
                <a:gd name="T75" fmla="*/ 7 h 406"/>
                <a:gd name="T76" fmla="*/ 258 w 674"/>
                <a:gd name="T77" fmla="*/ 24 h 406"/>
                <a:gd name="T78" fmla="*/ 231 w 674"/>
                <a:gd name="T79" fmla="*/ 30 h 406"/>
                <a:gd name="T80" fmla="*/ 211 w 674"/>
                <a:gd name="T81" fmla="*/ 79 h 406"/>
                <a:gd name="T82" fmla="*/ 156 w 674"/>
                <a:gd name="T83" fmla="*/ 72 h 406"/>
                <a:gd name="T84" fmla="*/ 112 w 674"/>
                <a:gd name="T85" fmla="*/ 51 h 406"/>
                <a:gd name="T86" fmla="*/ 51 w 674"/>
                <a:gd name="T87" fmla="*/ 22 h 406"/>
                <a:gd name="T88" fmla="*/ 60 w 674"/>
                <a:gd name="T89" fmla="*/ 42 h 406"/>
                <a:gd name="T90" fmla="*/ 110 w 674"/>
                <a:gd name="T91" fmla="*/ 90 h 406"/>
                <a:gd name="T92" fmla="*/ 82 w 674"/>
                <a:gd name="T93" fmla="*/ 94 h 406"/>
                <a:gd name="T94" fmla="*/ 52 w 674"/>
                <a:gd name="T95" fmla="*/ 108 h 406"/>
                <a:gd name="T96" fmla="*/ 40 w 674"/>
                <a:gd name="T97" fmla="*/ 100 h 406"/>
                <a:gd name="T98" fmla="*/ 19 w 674"/>
                <a:gd name="T99" fmla="*/ 55 h 406"/>
                <a:gd name="T100" fmla="*/ 14 w 674"/>
                <a:gd name="T101" fmla="*/ 7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57" name="Freeform 54"/>
            <p:cNvSpPr>
              <a:spLocks/>
            </p:cNvSpPr>
            <p:nvPr/>
          </p:nvSpPr>
          <p:spPr bwMode="gray">
            <a:xfrm>
              <a:off x="5772150" y="2817813"/>
              <a:ext cx="339725" cy="274638"/>
            </a:xfrm>
            <a:custGeom>
              <a:avLst/>
              <a:gdLst>
                <a:gd name="T0" fmla="*/ 607 w 607"/>
                <a:gd name="T1" fmla="*/ 64 h 492"/>
                <a:gd name="T2" fmla="*/ 587 w 607"/>
                <a:gd name="T3" fmla="*/ 59 h 492"/>
                <a:gd name="T4" fmla="*/ 561 w 607"/>
                <a:gd name="T5" fmla="*/ 57 h 492"/>
                <a:gd name="T6" fmla="*/ 516 w 607"/>
                <a:gd name="T7" fmla="*/ 81 h 492"/>
                <a:gd name="T8" fmla="*/ 485 w 607"/>
                <a:gd name="T9" fmla="*/ 100 h 492"/>
                <a:gd name="T10" fmla="*/ 455 w 607"/>
                <a:gd name="T11" fmla="*/ 33 h 492"/>
                <a:gd name="T12" fmla="*/ 441 w 607"/>
                <a:gd name="T13" fmla="*/ 14 h 492"/>
                <a:gd name="T14" fmla="*/ 413 w 607"/>
                <a:gd name="T15" fmla="*/ 19 h 492"/>
                <a:gd name="T16" fmla="*/ 407 w 607"/>
                <a:gd name="T17" fmla="*/ 40 h 492"/>
                <a:gd name="T18" fmla="*/ 395 w 607"/>
                <a:gd name="T19" fmla="*/ 48 h 492"/>
                <a:gd name="T20" fmla="*/ 364 w 607"/>
                <a:gd name="T21" fmla="*/ 79 h 492"/>
                <a:gd name="T22" fmla="*/ 315 w 607"/>
                <a:gd name="T23" fmla="*/ 83 h 492"/>
                <a:gd name="T24" fmla="*/ 287 w 607"/>
                <a:gd name="T25" fmla="*/ 66 h 492"/>
                <a:gd name="T26" fmla="*/ 267 w 607"/>
                <a:gd name="T27" fmla="*/ 57 h 492"/>
                <a:gd name="T28" fmla="*/ 229 w 607"/>
                <a:gd name="T29" fmla="*/ 63 h 492"/>
                <a:gd name="T30" fmla="*/ 200 w 607"/>
                <a:gd name="T31" fmla="*/ 67 h 492"/>
                <a:gd name="T32" fmla="*/ 166 w 607"/>
                <a:gd name="T33" fmla="*/ 116 h 492"/>
                <a:gd name="T34" fmla="*/ 137 w 607"/>
                <a:gd name="T35" fmla="*/ 136 h 492"/>
                <a:gd name="T36" fmla="*/ 107 w 607"/>
                <a:gd name="T37" fmla="*/ 167 h 492"/>
                <a:gd name="T38" fmla="*/ 61 w 607"/>
                <a:gd name="T39" fmla="*/ 161 h 492"/>
                <a:gd name="T40" fmla="*/ 30 w 607"/>
                <a:gd name="T41" fmla="*/ 154 h 492"/>
                <a:gd name="T42" fmla="*/ 29 w 607"/>
                <a:gd name="T43" fmla="*/ 205 h 492"/>
                <a:gd name="T44" fmla="*/ 20 w 607"/>
                <a:gd name="T45" fmla="*/ 220 h 492"/>
                <a:gd name="T46" fmla="*/ 11 w 607"/>
                <a:gd name="T47" fmla="*/ 244 h 492"/>
                <a:gd name="T48" fmla="*/ 31 w 607"/>
                <a:gd name="T49" fmla="*/ 266 h 492"/>
                <a:gd name="T50" fmla="*/ 40 w 607"/>
                <a:gd name="T51" fmla="*/ 341 h 492"/>
                <a:gd name="T52" fmla="*/ 70 w 607"/>
                <a:gd name="T53" fmla="*/ 382 h 492"/>
                <a:gd name="T54" fmla="*/ 79 w 607"/>
                <a:gd name="T55" fmla="*/ 434 h 492"/>
                <a:gd name="T56" fmla="*/ 61 w 607"/>
                <a:gd name="T57" fmla="*/ 467 h 492"/>
                <a:gd name="T58" fmla="*/ 142 w 607"/>
                <a:gd name="T59" fmla="*/ 490 h 492"/>
                <a:gd name="T60" fmla="*/ 196 w 607"/>
                <a:gd name="T61" fmla="*/ 484 h 492"/>
                <a:gd name="T62" fmla="*/ 218 w 607"/>
                <a:gd name="T63" fmla="*/ 482 h 492"/>
                <a:gd name="T64" fmla="*/ 307 w 607"/>
                <a:gd name="T65" fmla="*/ 459 h 492"/>
                <a:gd name="T66" fmla="*/ 298 w 607"/>
                <a:gd name="T67" fmla="*/ 403 h 492"/>
                <a:gd name="T68" fmla="*/ 327 w 607"/>
                <a:gd name="T69" fmla="*/ 390 h 492"/>
                <a:gd name="T70" fmla="*/ 348 w 607"/>
                <a:gd name="T71" fmla="*/ 376 h 492"/>
                <a:gd name="T72" fmla="*/ 381 w 607"/>
                <a:gd name="T73" fmla="*/ 361 h 492"/>
                <a:gd name="T74" fmla="*/ 409 w 607"/>
                <a:gd name="T75" fmla="*/ 371 h 492"/>
                <a:gd name="T76" fmla="*/ 417 w 607"/>
                <a:gd name="T77" fmla="*/ 325 h 492"/>
                <a:gd name="T78" fmla="*/ 425 w 607"/>
                <a:gd name="T79" fmla="*/ 291 h 492"/>
                <a:gd name="T80" fmla="*/ 462 w 607"/>
                <a:gd name="T81" fmla="*/ 275 h 492"/>
                <a:gd name="T82" fmla="*/ 447 w 607"/>
                <a:gd name="T83" fmla="*/ 258 h 492"/>
                <a:gd name="T84" fmla="*/ 434 w 607"/>
                <a:gd name="T85" fmla="*/ 238 h 492"/>
                <a:gd name="T86" fmla="*/ 456 w 607"/>
                <a:gd name="T87" fmla="*/ 246 h 492"/>
                <a:gd name="T88" fmla="*/ 467 w 607"/>
                <a:gd name="T89" fmla="*/ 242 h 492"/>
                <a:gd name="T90" fmla="*/ 479 w 607"/>
                <a:gd name="T91" fmla="*/ 222 h 492"/>
                <a:gd name="T92" fmla="*/ 494 w 607"/>
                <a:gd name="T93" fmla="*/ 188 h 492"/>
                <a:gd name="T94" fmla="*/ 479 w 607"/>
                <a:gd name="T95" fmla="*/ 144 h 492"/>
                <a:gd name="T96" fmla="*/ 486 w 607"/>
                <a:gd name="T97" fmla="*/ 109 h 492"/>
                <a:gd name="T98" fmla="*/ 540 w 607"/>
                <a:gd name="T99" fmla="*/ 88 h 492"/>
                <a:gd name="T100" fmla="*/ 584 w 607"/>
                <a:gd name="T101" fmla="*/ 88 h 492"/>
                <a:gd name="T102" fmla="*/ 602 w 607"/>
                <a:gd name="T103" fmla="*/ 7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58" name="Freeform 55"/>
            <p:cNvSpPr>
              <a:spLocks/>
            </p:cNvSpPr>
            <p:nvPr/>
          </p:nvSpPr>
          <p:spPr bwMode="gray">
            <a:xfrm>
              <a:off x="5137150" y="3008313"/>
              <a:ext cx="558800" cy="476250"/>
            </a:xfrm>
            <a:custGeom>
              <a:avLst/>
              <a:gdLst>
                <a:gd name="T0" fmla="*/ 976 w 998"/>
                <a:gd name="T1" fmla="*/ 516 h 851"/>
                <a:gd name="T2" fmla="*/ 804 w 998"/>
                <a:gd name="T3" fmla="*/ 446 h 851"/>
                <a:gd name="T4" fmla="*/ 794 w 998"/>
                <a:gd name="T5" fmla="*/ 413 h 851"/>
                <a:gd name="T6" fmla="*/ 780 w 998"/>
                <a:gd name="T7" fmla="*/ 407 h 851"/>
                <a:gd name="T8" fmla="*/ 764 w 998"/>
                <a:gd name="T9" fmla="*/ 400 h 851"/>
                <a:gd name="T10" fmla="*/ 719 w 998"/>
                <a:gd name="T11" fmla="*/ 332 h 851"/>
                <a:gd name="T12" fmla="*/ 669 w 998"/>
                <a:gd name="T13" fmla="*/ 265 h 851"/>
                <a:gd name="T14" fmla="*/ 646 w 998"/>
                <a:gd name="T15" fmla="*/ 218 h 851"/>
                <a:gd name="T16" fmla="*/ 637 w 998"/>
                <a:gd name="T17" fmla="*/ 195 h 851"/>
                <a:gd name="T18" fmla="*/ 588 w 998"/>
                <a:gd name="T19" fmla="*/ 170 h 851"/>
                <a:gd name="T20" fmla="*/ 332 w 998"/>
                <a:gd name="T21" fmla="*/ 63 h 851"/>
                <a:gd name="T22" fmla="*/ 250 w 998"/>
                <a:gd name="T23" fmla="*/ 9 h 851"/>
                <a:gd name="T24" fmla="*/ 200 w 998"/>
                <a:gd name="T25" fmla="*/ 0 h 851"/>
                <a:gd name="T26" fmla="*/ 147 w 998"/>
                <a:gd name="T27" fmla="*/ 18 h 851"/>
                <a:gd name="T28" fmla="*/ 111 w 998"/>
                <a:gd name="T29" fmla="*/ 32 h 851"/>
                <a:gd name="T30" fmla="*/ 111 w 998"/>
                <a:gd name="T31" fmla="*/ 46 h 851"/>
                <a:gd name="T32" fmla="*/ 123 w 998"/>
                <a:gd name="T33" fmla="*/ 118 h 851"/>
                <a:gd name="T34" fmla="*/ 70 w 998"/>
                <a:gd name="T35" fmla="*/ 163 h 851"/>
                <a:gd name="T36" fmla="*/ 12 w 998"/>
                <a:gd name="T37" fmla="*/ 161 h 851"/>
                <a:gd name="T38" fmla="*/ 12 w 998"/>
                <a:gd name="T39" fmla="*/ 249 h 851"/>
                <a:gd name="T40" fmla="*/ 85 w 998"/>
                <a:gd name="T41" fmla="*/ 334 h 851"/>
                <a:gd name="T42" fmla="*/ 145 w 998"/>
                <a:gd name="T43" fmla="*/ 433 h 851"/>
                <a:gd name="T44" fmla="*/ 232 w 998"/>
                <a:gd name="T45" fmla="*/ 560 h 851"/>
                <a:gd name="T46" fmla="*/ 300 w 998"/>
                <a:gd name="T47" fmla="*/ 631 h 851"/>
                <a:gd name="T48" fmla="*/ 419 w 998"/>
                <a:gd name="T49" fmla="*/ 826 h 851"/>
                <a:gd name="T50" fmla="*/ 427 w 998"/>
                <a:gd name="T51" fmla="*/ 837 h 851"/>
                <a:gd name="T52" fmla="*/ 437 w 998"/>
                <a:gd name="T53" fmla="*/ 790 h 851"/>
                <a:gd name="T54" fmla="*/ 470 w 998"/>
                <a:gd name="T55" fmla="*/ 798 h 851"/>
                <a:gd name="T56" fmla="*/ 522 w 998"/>
                <a:gd name="T57" fmla="*/ 791 h 851"/>
                <a:gd name="T58" fmla="*/ 593 w 998"/>
                <a:gd name="T59" fmla="*/ 799 h 851"/>
                <a:gd name="T60" fmla="*/ 628 w 998"/>
                <a:gd name="T61" fmla="*/ 804 h 851"/>
                <a:gd name="T62" fmla="*/ 653 w 998"/>
                <a:gd name="T63" fmla="*/ 755 h 851"/>
                <a:gd name="T64" fmla="*/ 839 w 998"/>
                <a:gd name="T65" fmla="*/ 710 h 851"/>
                <a:gd name="T66" fmla="*/ 998 w 998"/>
                <a:gd name="T67" fmla="*/ 54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59" name="Freeform 56"/>
            <p:cNvSpPr>
              <a:spLocks/>
            </p:cNvSpPr>
            <p:nvPr/>
          </p:nvSpPr>
          <p:spPr bwMode="gray">
            <a:xfrm>
              <a:off x="5133975" y="2933700"/>
              <a:ext cx="42862" cy="58738"/>
            </a:xfrm>
            <a:custGeom>
              <a:avLst/>
              <a:gdLst>
                <a:gd name="T0" fmla="*/ 46 w 76"/>
                <a:gd name="T1" fmla="*/ 66 h 105"/>
                <a:gd name="T2" fmla="*/ 50 w 76"/>
                <a:gd name="T3" fmla="*/ 46 h 105"/>
                <a:gd name="T4" fmla="*/ 71 w 76"/>
                <a:gd name="T5" fmla="*/ 34 h 105"/>
                <a:gd name="T6" fmla="*/ 64 w 76"/>
                <a:gd name="T7" fmla="*/ 10 h 105"/>
                <a:gd name="T8" fmla="*/ 65 w 76"/>
                <a:gd name="T9" fmla="*/ 0 h 105"/>
                <a:gd name="T10" fmla="*/ 40 w 76"/>
                <a:gd name="T11" fmla="*/ 0 h 105"/>
                <a:gd name="T12" fmla="*/ 37 w 76"/>
                <a:gd name="T13" fmla="*/ 0 h 105"/>
                <a:gd name="T14" fmla="*/ 36 w 76"/>
                <a:gd name="T15" fmla="*/ 5 h 105"/>
                <a:gd name="T16" fmla="*/ 20 w 76"/>
                <a:gd name="T17" fmla="*/ 21 h 105"/>
                <a:gd name="T18" fmla="*/ 11 w 76"/>
                <a:gd name="T19" fmla="*/ 45 h 105"/>
                <a:gd name="T20" fmla="*/ 0 w 76"/>
                <a:gd name="T21" fmla="*/ 89 h 105"/>
                <a:gd name="T22" fmla="*/ 1 w 76"/>
                <a:gd name="T23" fmla="*/ 105 h 105"/>
                <a:gd name="T24" fmla="*/ 6 w 76"/>
                <a:gd name="T25" fmla="*/ 100 h 105"/>
                <a:gd name="T26" fmla="*/ 13 w 76"/>
                <a:gd name="T27" fmla="*/ 87 h 105"/>
                <a:gd name="T28" fmla="*/ 27 w 76"/>
                <a:gd name="T29" fmla="*/ 86 h 105"/>
                <a:gd name="T30" fmla="*/ 31 w 76"/>
                <a:gd name="T31" fmla="*/ 69 h 105"/>
                <a:gd name="T32" fmla="*/ 46 w 76"/>
                <a:gd name="T33" fmla="*/ 6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60" name="Freeform 57"/>
            <p:cNvSpPr>
              <a:spLocks/>
            </p:cNvSpPr>
            <p:nvPr/>
          </p:nvSpPr>
          <p:spPr bwMode="gray">
            <a:xfrm>
              <a:off x="5145088" y="2851150"/>
              <a:ext cx="166687" cy="153988"/>
            </a:xfrm>
            <a:custGeom>
              <a:avLst/>
              <a:gdLst>
                <a:gd name="T0" fmla="*/ 281 w 297"/>
                <a:gd name="T1" fmla="*/ 39 h 275"/>
                <a:gd name="T2" fmla="*/ 297 w 297"/>
                <a:gd name="T3" fmla="*/ 19 h 275"/>
                <a:gd name="T4" fmla="*/ 290 w 297"/>
                <a:gd name="T5" fmla="*/ 2 h 275"/>
                <a:gd name="T6" fmla="*/ 277 w 297"/>
                <a:gd name="T7" fmla="*/ 12 h 275"/>
                <a:gd name="T8" fmla="*/ 264 w 297"/>
                <a:gd name="T9" fmla="*/ 15 h 275"/>
                <a:gd name="T10" fmla="*/ 250 w 297"/>
                <a:gd name="T11" fmla="*/ 22 h 275"/>
                <a:gd name="T12" fmla="*/ 241 w 297"/>
                <a:gd name="T13" fmla="*/ 16 h 275"/>
                <a:gd name="T14" fmla="*/ 217 w 297"/>
                <a:gd name="T15" fmla="*/ 16 h 275"/>
                <a:gd name="T16" fmla="*/ 188 w 297"/>
                <a:gd name="T17" fmla="*/ 32 h 275"/>
                <a:gd name="T18" fmla="*/ 163 w 297"/>
                <a:gd name="T19" fmla="*/ 39 h 275"/>
                <a:gd name="T20" fmla="*/ 140 w 297"/>
                <a:gd name="T21" fmla="*/ 35 h 275"/>
                <a:gd name="T22" fmla="*/ 114 w 297"/>
                <a:gd name="T23" fmla="*/ 22 h 275"/>
                <a:gd name="T24" fmla="*/ 100 w 297"/>
                <a:gd name="T25" fmla="*/ 33 h 275"/>
                <a:gd name="T26" fmla="*/ 64 w 297"/>
                <a:gd name="T27" fmla="*/ 41 h 275"/>
                <a:gd name="T28" fmla="*/ 58 w 297"/>
                <a:gd name="T29" fmla="*/ 31 h 275"/>
                <a:gd name="T30" fmla="*/ 42 w 297"/>
                <a:gd name="T31" fmla="*/ 32 h 275"/>
                <a:gd name="T32" fmla="*/ 43 w 297"/>
                <a:gd name="T33" fmla="*/ 53 h 275"/>
                <a:gd name="T34" fmla="*/ 48 w 297"/>
                <a:gd name="T35" fmla="*/ 64 h 275"/>
                <a:gd name="T36" fmla="*/ 33 w 297"/>
                <a:gd name="T37" fmla="*/ 66 h 275"/>
                <a:gd name="T38" fmla="*/ 33 w 297"/>
                <a:gd name="T39" fmla="*/ 75 h 275"/>
                <a:gd name="T40" fmla="*/ 27 w 297"/>
                <a:gd name="T41" fmla="*/ 84 h 275"/>
                <a:gd name="T42" fmla="*/ 14 w 297"/>
                <a:gd name="T43" fmla="*/ 78 h 275"/>
                <a:gd name="T44" fmla="*/ 5 w 297"/>
                <a:gd name="T45" fmla="*/ 98 h 275"/>
                <a:gd name="T46" fmla="*/ 1 w 297"/>
                <a:gd name="T47" fmla="*/ 99 h 275"/>
                <a:gd name="T48" fmla="*/ 0 w 297"/>
                <a:gd name="T49" fmla="*/ 131 h 275"/>
                <a:gd name="T50" fmla="*/ 17 w 297"/>
                <a:gd name="T51" fmla="*/ 147 h 275"/>
                <a:gd name="T52" fmla="*/ 20 w 297"/>
                <a:gd name="T53" fmla="*/ 147 h 275"/>
                <a:gd name="T54" fmla="*/ 45 w 297"/>
                <a:gd name="T55" fmla="*/ 147 h 275"/>
                <a:gd name="T56" fmla="*/ 44 w 297"/>
                <a:gd name="T57" fmla="*/ 157 h 275"/>
                <a:gd name="T58" fmla="*/ 51 w 297"/>
                <a:gd name="T59" fmla="*/ 181 h 275"/>
                <a:gd name="T60" fmla="*/ 30 w 297"/>
                <a:gd name="T61" fmla="*/ 193 h 275"/>
                <a:gd name="T62" fmla="*/ 26 w 297"/>
                <a:gd name="T63" fmla="*/ 213 h 275"/>
                <a:gd name="T64" fmla="*/ 16 w 297"/>
                <a:gd name="T65" fmla="*/ 224 h 275"/>
                <a:gd name="T66" fmla="*/ 19 w 297"/>
                <a:gd name="T67" fmla="*/ 254 h 275"/>
                <a:gd name="T68" fmla="*/ 23 w 297"/>
                <a:gd name="T69" fmla="*/ 251 h 275"/>
                <a:gd name="T70" fmla="*/ 45 w 297"/>
                <a:gd name="T71" fmla="*/ 263 h 275"/>
                <a:gd name="T72" fmla="*/ 73 w 297"/>
                <a:gd name="T73" fmla="*/ 275 h 275"/>
                <a:gd name="T74" fmla="*/ 157 w 297"/>
                <a:gd name="T75" fmla="*/ 218 h 275"/>
                <a:gd name="T76" fmla="*/ 200 w 297"/>
                <a:gd name="T77" fmla="*/ 183 h 275"/>
                <a:gd name="T78" fmla="*/ 261 w 297"/>
                <a:gd name="T79" fmla="*/ 156 h 275"/>
                <a:gd name="T80" fmla="*/ 255 w 297"/>
                <a:gd name="T81" fmla="*/ 131 h 275"/>
                <a:gd name="T82" fmla="*/ 264 w 297"/>
                <a:gd name="T83" fmla="*/ 112 h 275"/>
                <a:gd name="T84" fmla="*/ 260 w 297"/>
                <a:gd name="T85" fmla="*/ 77 h 275"/>
                <a:gd name="T86" fmla="*/ 249 w 297"/>
                <a:gd name="T87" fmla="*/ 55 h 275"/>
                <a:gd name="T88" fmla="*/ 281 w 297"/>
                <a:gd name="T89" fmla="*/ 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61" name="Freeform 58"/>
            <p:cNvSpPr>
              <a:spLocks/>
            </p:cNvSpPr>
            <p:nvPr/>
          </p:nvSpPr>
          <p:spPr bwMode="gray">
            <a:xfrm>
              <a:off x="5321300" y="2732088"/>
              <a:ext cx="84137" cy="79375"/>
            </a:xfrm>
            <a:custGeom>
              <a:avLst/>
              <a:gdLst>
                <a:gd name="T0" fmla="*/ 147 w 152"/>
                <a:gd name="T1" fmla="*/ 111 h 140"/>
                <a:gd name="T2" fmla="*/ 143 w 152"/>
                <a:gd name="T3" fmla="*/ 104 h 140"/>
                <a:gd name="T4" fmla="*/ 145 w 152"/>
                <a:gd name="T5" fmla="*/ 94 h 140"/>
                <a:gd name="T6" fmla="*/ 125 w 152"/>
                <a:gd name="T7" fmla="*/ 92 h 140"/>
                <a:gd name="T8" fmla="*/ 115 w 152"/>
                <a:gd name="T9" fmla="*/ 78 h 140"/>
                <a:gd name="T10" fmla="*/ 97 w 152"/>
                <a:gd name="T11" fmla="*/ 70 h 140"/>
                <a:gd name="T12" fmla="*/ 118 w 152"/>
                <a:gd name="T13" fmla="*/ 61 h 140"/>
                <a:gd name="T14" fmla="*/ 88 w 152"/>
                <a:gd name="T15" fmla="*/ 39 h 140"/>
                <a:gd name="T16" fmla="*/ 94 w 152"/>
                <a:gd name="T17" fmla="*/ 24 h 140"/>
                <a:gd name="T18" fmla="*/ 75 w 152"/>
                <a:gd name="T19" fmla="*/ 16 h 140"/>
                <a:gd name="T20" fmla="*/ 76 w 152"/>
                <a:gd name="T21" fmla="*/ 7 h 140"/>
                <a:gd name="T22" fmla="*/ 61 w 152"/>
                <a:gd name="T23" fmla="*/ 0 h 140"/>
                <a:gd name="T24" fmla="*/ 55 w 152"/>
                <a:gd name="T25" fmla="*/ 10 h 140"/>
                <a:gd name="T26" fmla="*/ 22 w 152"/>
                <a:gd name="T27" fmla="*/ 6 h 140"/>
                <a:gd name="T28" fmla="*/ 17 w 152"/>
                <a:gd name="T29" fmla="*/ 13 h 140"/>
                <a:gd name="T30" fmla="*/ 0 w 152"/>
                <a:gd name="T31" fmla="*/ 14 h 140"/>
                <a:gd name="T32" fmla="*/ 6 w 152"/>
                <a:gd name="T33" fmla="*/ 29 h 140"/>
                <a:gd name="T34" fmla="*/ 18 w 152"/>
                <a:gd name="T35" fmla="*/ 69 h 140"/>
                <a:gd name="T36" fmla="*/ 47 w 152"/>
                <a:gd name="T37" fmla="*/ 72 h 140"/>
                <a:gd name="T38" fmla="*/ 57 w 152"/>
                <a:gd name="T39" fmla="*/ 93 h 140"/>
                <a:gd name="T40" fmla="*/ 55 w 152"/>
                <a:gd name="T41" fmla="*/ 98 h 140"/>
                <a:gd name="T42" fmla="*/ 62 w 152"/>
                <a:gd name="T43" fmla="*/ 103 h 140"/>
                <a:gd name="T44" fmla="*/ 72 w 152"/>
                <a:gd name="T45" fmla="*/ 89 h 140"/>
                <a:gd name="T46" fmla="*/ 83 w 152"/>
                <a:gd name="T47" fmla="*/ 86 h 140"/>
                <a:gd name="T48" fmla="*/ 100 w 152"/>
                <a:gd name="T49" fmla="*/ 97 h 140"/>
                <a:gd name="T50" fmla="*/ 111 w 152"/>
                <a:gd name="T51" fmla="*/ 95 h 140"/>
                <a:gd name="T52" fmla="*/ 119 w 152"/>
                <a:gd name="T53" fmla="*/ 111 h 140"/>
                <a:gd name="T54" fmla="*/ 130 w 152"/>
                <a:gd name="T55" fmla="*/ 138 h 140"/>
                <a:gd name="T56" fmla="*/ 148 w 152"/>
                <a:gd name="T57" fmla="*/ 140 h 140"/>
                <a:gd name="T58" fmla="*/ 147 w 152"/>
                <a:gd name="T59"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62" name="Freeform 59"/>
            <p:cNvSpPr>
              <a:spLocks noEditPoints="1"/>
            </p:cNvSpPr>
            <p:nvPr/>
          </p:nvSpPr>
          <p:spPr bwMode="gray">
            <a:xfrm>
              <a:off x="4875213" y="2708275"/>
              <a:ext cx="496887" cy="190500"/>
            </a:xfrm>
            <a:custGeom>
              <a:avLst/>
              <a:gdLst>
                <a:gd name="T0" fmla="*/ 20 w 888"/>
                <a:gd name="T1" fmla="*/ 116 h 340"/>
                <a:gd name="T2" fmla="*/ 27 w 888"/>
                <a:gd name="T3" fmla="*/ 107 h 340"/>
                <a:gd name="T4" fmla="*/ 63 w 888"/>
                <a:gd name="T5" fmla="*/ 93 h 340"/>
                <a:gd name="T6" fmla="*/ 52 w 888"/>
                <a:gd name="T7" fmla="*/ 101 h 340"/>
                <a:gd name="T8" fmla="*/ 887 w 888"/>
                <a:gd name="T9" fmla="*/ 259 h 340"/>
                <a:gd name="T10" fmla="*/ 850 w 888"/>
                <a:gd name="T11" fmla="*/ 224 h 340"/>
                <a:gd name="T12" fmla="*/ 845 w 888"/>
                <a:gd name="T13" fmla="*/ 165 h 340"/>
                <a:gd name="T14" fmla="*/ 853 w 888"/>
                <a:gd name="T15" fmla="*/ 137 h 340"/>
                <a:gd name="T16" fmla="*/ 802 w 888"/>
                <a:gd name="T17" fmla="*/ 73 h 340"/>
                <a:gd name="T18" fmla="*/ 761 w 888"/>
                <a:gd name="T19" fmla="*/ 32 h 340"/>
                <a:gd name="T20" fmla="*/ 678 w 888"/>
                <a:gd name="T21" fmla="*/ 63 h 340"/>
                <a:gd name="T22" fmla="*/ 542 w 888"/>
                <a:gd name="T23" fmla="*/ 57 h 340"/>
                <a:gd name="T24" fmla="*/ 491 w 888"/>
                <a:gd name="T25" fmla="*/ 51 h 340"/>
                <a:gd name="T26" fmla="*/ 442 w 888"/>
                <a:gd name="T27" fmla="*/ 30 h 340"/>
                <a:gd name="T28" fmla="*/ 385 w 888"/>
                <a:gd name="T29" fmla="*/ 16 h 340"/>
                <a:gd name="T30" fmla="*/ 272 w 888"/>
                <a:gd name="T31" fmla="*/ 42 h 340"/>
                <a:gd name="T32" fmla="*/ 203 w 888"/>
                <a:gd name="T33" fmla="*/ 53 h 340"/>
                <a:gd name="T34" fmla="*/ 120 w 888"/>
                <a:gd name="T35" fmla="*/ 14 h 340"/>
                <a:gd name="T36" fmla="*/ 79 w 888"/>
                <a:gd name="T37" fmla="*/ 10 h 340"/>
                <a:gd name="T38" fmla="*/ 52 w 888"/>
                <a:gd name="T39" fmla="*/ 28 h 340"/>
                <a:gd name="T40" fmla="*/ 50 w 888"/>
                <a:gd name="T41" fmla="*/ 47 h 340"/>
                <a:gd name="T42" fmla="*/ 50 w 888"/>
                <a:gd name="T43" fmla="*/ 86 h 340"/>
                <a:gd name="T44" fmla="*/ 107 w 888"/>
                <a:gd name="T45" fmla="*/ 65 h 340"/>
                <a:gd name="T46" fmla="*/ 165 w 888"/>
                <a:gd name="T47" fmla="*/ 81 h 340"/>
                <a:gd name="T48" fmla="*/ 92 w 888"/>
                <a:gd name="T49" fmla="*/ 91 h 340"/>
                <a:gd name="T50" fmla="*/ 76 w 888"/>
                <a:gd name="T51" fmla="*/ 142 h 340"/>
                <a:gd name="T52" fmla="*/ 83 w 888"/>
                <a:gd name="T53" fmla="*/ 186 h 340"/>
                <a:gd name="T54" fmla="*/ 108 w 888"/>
                <a:gd name="T55" fmla="*/ 234 h 340"/>
                <a:gd name="T56" fmla="*/ 146 w 888"/>
                <a:gd name="T57" fmla="*/ 297 h 340"/>
                <a:gd name="T58" fmla="*/ 250 w 888"/>
                <a:gd name="T59" fmla="*/ 310 h 340"/>
                <a:gd name="T60" fmla="*/ 359 w 888"/>
                <a:gd name="T61" fmla="*/ 325 h 340"/>
                <a:gd name="T62" fmla="*/ 477 w 888"/>
                <a:gd name="T63" fmla="*/ 298 h 340"/>
                <a:gd name="T64" fmla="*/ 495 w 888"/>
                <a:gd name="T65" fmla="*/ 329 h 340"/>
                <a:gd name="T66" fmla="*/ 515 w 888"/>
                <a:gd name="T67" fmla="*/ 330 h 340"/>
                <a:gd name="T68" fmla="*/ 525 w 888"/>
                <a:gd name="T69" fmla="*/ 308 h 340"/>
                <a:gd name="T70" fmla="*/ 546 w 888"/>
                <a:gd name="T71" fmla="*/ 296 h 340"/>
                <a:gd name="T72" fmla="*/ 622 w 888"/>
                <a:gd name="T73" fmla="*/ 290 h 340"/>
                <a:gd name="T74" fmla="*/ 699 w 888"/>
                <a:gd name="T75" fmla="*/ 271 h 340"/>
                <a:gd name="T76" fmla="*/ 746 w 888"/>
                <a:gd name="T77" fmla="*/ 270 h 340"/>
                <a:gd name="T78" fmla="*/ 781 w 888"/>
                <a:gd name="T79" fmla="*/ 274 h 340"/>
                <a:gd name="T80" fmla="*/ 835 w 888"/>
                <a:gd name="T81" fmla="*/ 267 h 340"/>
                <a:gd name="T82" fmla="*/ 888 w 888"/>
                <a:gd name="T83" fmla="*/ 265 h 340"/>
                <a:gd name="T84" fmla="*/ 81 w 888"/>
                <a:gd name="T85" fmla="*/ 20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63" name="Freeform 60"/>
            <p:cNvSpPr>
              <a:spLocks noEditPoints="1"/>
            </p:cNvSpPr>
            <p:nvPr/>
          </p:nvSpPr>
          <p:spPr bwMode="gray">
            <a:xfrm>
              <a:off x="4757738" y="2720975"/>
              <a:ext cx="203200" cy="204788"/>
            </a:xfrm>
            <a:custGeom>
              <a:avLst/>
              <a:gdLst>
                <a:gd name="T0" fmla="*/ 190 w 365"/>
                <a:gd name="T1" fmla="*/ 78 h 367"/>
                <a:gd name="T2" fmla="*/ 5 w 365"/>
                <a:gd name="T3" fmla="*/ 188 h 367"/>
                <a:gd name="T4" fmla="*/ 212 w 365"/>
                <a:gd name="T5" fmla="*/ 277 h 367"/>
                <a:gd name="T6" fmla="*/ 210 w 365"/>
                <a:gd name="T7" fmla="*/ 258 h 367"/>
                <a:gd name="T8" fmla="*/ 210 w 365"/>
                <a:gd name="T9" fmla="*/ 258 h 367"/>
                <a:gd name="T10" fmla="*/ 223 w 365"/>
                <a:gd name="T11" fmla="*/ 213 h 367"/>
                <a:gd name="T12" fmla="*/ 97 w 365"/>
                <a:gd name="T13" fmla="*/ 176 h 367"/>
                <a:gd name="T14" fmla="*/ 166 w 365"/>
                <a:gd name="T15" fmla="*/ 188 h 367"/>
                <a:gd name="T16" fmla="*/ 128 w 365"/>
                <a:gd name="T17" fmla="*/ 152 h 367"/>
                <a:gd name="T18" fmla="*/ 153 w 365"/>
                <a:gd name="T19" fmla="*/ 156 h 367"/>
                <a:gd name="T20" fmla="*/ 107 w 365"/>
                <a:gd name="T21" fmla="*/ 94 h 367"/>
                <a:gd name="T22" fmla="*/ 129 w 365"/>
                <a:gd name="T23" fmla="*/ 78 h 367"/>
                <a:gd name="T24" fmla="*/ 140 w 365"/>
                <a:gd name="T25" fmla="*/ 79 h 367"/>
                <a:gd name="T26" fmla="*/ 152 w 365"/>
                <a:gd name="T27" fmla="*/ 77 h 367"/>
                <a:gd name="T28" fmla="*/ 182 w 365"/>
                <a:gd name="T29" fmla="*/ 49 h 367"/>
                <a:gd name="T30" fmla="*/ 258 w 365"/>
                <a:gd name="T31" fmla="*/ 52 h 367"/>
                <a:gd name="T32" fmla="*/ 275 w 365"/>
                <a:gd name="T33" fmla="*/ 22 h 367"/>
                <a:gd name="T34" fmla="*/ 261 w 365"/>
                <a:gd name="T35" fmla="*/ 0 h 367"/>
                <a:gd name="T36" fmla="*/ 237 w 365"/>
                <a:gd name="T37" fmla="*/ 25 h 367"/>
                <a:gd name="T38" fmla="*/ 205 w 365"/>
                <a:gd name="T39" fmla="*/ 17 h 367"/>
                <a:gd name="T40" fmla="*/ 161 w 365"/>
                <a:gd name="T41" fmla="*/ 9 h 367"/>
                <a:gd name="T42" fmla="*/ 123 w 365"/>
                <a:gd name="T43" fmla="*/ 25 h 367"/>
                <a:gd name="T44" fmla="*/ 70 w 365"/>
                <a:gd name="T45" fmla="*/ 36 h 367"/>
                <a:gd name="T46" fmla="*/ 38 w 365"/>
                <a:gd name="T47" fmla="*/ 50 h 367"/>
                <a:gd name="T48" fmla="*/ 21 w 365"/>
                <a:gd name="T49" fmla="*/ 84 h 367"/>
                <a:gd name="T50" fmla="*/ 3 w 365"/>
                <a:gd name="T51" fmla="*/ 109 h 367"/>
                <a:gd name="T52" fmla="*/ 29 w 365"/>
                <a:gd name="T53" fmla="*/ 156 h 367"/>
                <a:gd name="T54" fmla="*/ 266 w 365"/>
                <a:gd name="T55" fmla="*/ 168 h 367"/>
                <a:gd name="T56" fmla="*/ 261 w 365"/>
                <a:gd name="T57" fmla="*/ 196 h 367"/>
                <a:gd name="T58" fmla="*/ 30 w 365"/>
                <a:gd name="T59" fmla="*/ 220 h 367"/>
                <a:gd name="T60" fmla="*/ 255 w 365"/>
                <a:gd name="T61" fmla="*/ 270 h 367"/>
                <a:gd name="T62" fmla="*/ 275 w 365"/>
                <a:gd name="T63" fmla="*/ 220 h 367"/>
                <a:gd name="T64" fmla="*/ 269 w 365"/>
                <a:gd name="T65" fmla="*/ 127 h 367"/>
                <a:gd name="T66" fmla="*/ 278 w 365"/>
                <a:gd name="T67" fmla="*/ 148 h 367"/>
                <a:gd name="T68" fmla="*/ 247 w 365"/>
                <a:gd name="T69" fmla="*/ 254 h 367"/>
                <a:gd name="T70" fmla="*/ 291 w 365"/>
                <a:gd name="T71" fmla="*/ 220 h 367"/>
                <a:gd name="T72" fmla="*/ 307 w 365"/>
                <a:gd name="T73" fmla="*/ 236 h 367"/>
                <a:gd name="T74" fmla="*/ 186 w 365"/>
                <a:gd name="T75" fmla="*/ 146 h 367"/>
                <a:gd name="T76" fmla="*/ 361 w 365"/>
                <a:gd name="T77" fmla="*/ 281 h 367"/>
                <a:gd name="T78" fmla="*/ 310 w 365"/>
                <a:gd name="T79" fmla="*/ 258 h 367"/>
                <a:gd name="T80" fmla="*/ 326 w 365"/>
                <a:gd name="T81" fmla="*/ 249 h 367"/>
                <a:gd name="T82" fmla="*/ 324 w 365"/>
                <a:gd name="T83" fmla="*/ 339 h 367"/>
                <a:gd name="T84" fmla="*/ 186 w 365"/>
                <a:gd name="T85" fmla="*/ 221 h 367"/>
                <a:gd name="T86" fmla="*/ 127 w 365"/>
                <a:gd name="T87" fmla="*/ 288 h 367"/>
                <a:gd name="T88" fmla="*/ 259 w 365"/>
                <a:gd name="T89" fmla="*/ 352 h 367"/>
                <a:gd name="T90" fmla="*/ 209 w 365"/>
                <a:gd name="T91" fmla="*/ 336 h 367"/>
                <a:gd name="T92" fmla="*/ 161 w 365"/>
                <a:gd name="T93" fmla="*/ 342 h 367"/>
                <a:gd name="T94" fmla="*/ 205 w 365"/>
                <a:gd name="T95" fmla="*/ 352 h 367"/>
                <a:gd name="T96" fmla="*/ 241 w 365"/>
                <a:gd name="T97" fmla="*/ 362 h 367"/>
                <a:gd name="T98" fmla="*/ 285 w 365"/>
                <a:gd name="T99" fmla="*/ 272 h 367"/>
                <a:gd name="T100" fmla="*/ 79 w 365"/>
                <a:gd name="T101" fmla="*/ 186 h 367"/>
                <a:gd name="T102" fmla="*/ 47 w 365"/>
                <a:gd name="T103" fmla="*/ 207 h 367"/>
                <a:gd name="T104" fmla="*/ 81 w 365"/>
                <a:gd name="T105" fmla="*/ 260 h 367"/>
                <a:gd name="T106" fmla="*/ 113 w 365"/>
                <a:gd name="T107" fmla="*/ 262 h 367"/>
                <a:gd name="T108" fmla="*/ 129 w 365"/>
                <a:gd name="T109" fmla="*/ 270 h 367"/>
                <a:gd name="T110" fmla="*/ 117 w 365"/>
                <a:gd name="T111" fmla="*/ 221 h 367"/>
                <a:gd name="T112" fmla="*/ 132 w 365"/>
                <a:gd name="T113" fmla="*/ 21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64" name="Freeform 61"/>
            <p:cNvSpPr>
              <a:spLocks/>
            </p:cNvSpPr>
            <p:nvPr/>
          </p:nvSpPr>
          <p:spPr bwMode="gray">
            <a:xfrm>
              <a:off x="4724400" y="2693988"/>
              <a:ext cx="55562" cy="92075"/>
            </a:xfrm>
            <a:custGeom>
              <a:avLst/>
              <a:gdLst>
                <a:gd name="T0" fmla="*/ 62 w 100"/>
                <a:gd name="T1" fmla="*/ 142 h 165"/>
                <a:gd name="T2" fmla="*/ 72 w 100"/>
                <a:gd name="T3" fmla="*/ 138 h 165"/>
                <a:gd name="T4" fmla="*/ 80 w 100"/>
                <a:gd name="T5" fmla="*/ 133 h 165"/>
                <a:gd name="T6" fmla="*/ 80 w 100"/>
                <a:gd name="T7" fmla="*/ 119 h 165"/>
                <a:gd name="T8" fmla="*/ 95 w 100"/>
                <a:gd name="T9" fmla="*/ 113 h 165"/>
                <a:gd name="T10" fmla="*/ 95 w 100"/>
                <a:gd name="T11" fmla="*/ 92 h 165"/>
                <a:gd name="T12" fmla="*/ 77 w 100"/>
                <a:gd name="T13" fmla="*/ 99 h 165"/>
                <a:gd name="T14" fmla="*/ 77 w 100"/>
                <a:gd name="T15" fmla="*/ 85 h 165"/>
                <a:gd name="T16" fmla="*/ 69 w 100"/>
                <a:gd name="T17" fmla="*/ 79 h 165"/>
                <a:gd name="T18" fmla="*/ 71 w 100"/>
                <a:gd name="T19" fmla="*/ 67 h 165"/>
                <a:gd name="T20" fmla="*/ 66 w 100"/>
                <a:gd name="T21" fmla="*/ 56 h 165"/>
                <a:gd name="T22" fmla="*/ 68 w 100"/>
                <a:gd name="T23" fmla="*/ 41 h 165"/>
                <a:gd name="T24" fmla="*/ 68 w 100"/>
                <a:gd name="T25" fmla="*/ 29 h 165"/>
                <a:gd name="T26" fmla="*/ 64 w 100"/>
                <a:gd name="T27" fmla="*/ 19 h 165"/>
                <a:gd name="T28" fmla="*/ 55 w 100"/>
                <a:gd name="T29" fmla="*/ 19 h 165"/>
                <a:gd name="T30" fmla="*/ 47 w 100"/>
                <a:gd name="T31" fmla="*/ 4 h 165"/>
                <a:gd name="T32" fmla="*/ 41 w 100"/>
                <a:gd name="T33" fmla="*/ 10 h 165"/>
                <a:gd name="T34" fmla="*/ 23 w 100"/>
                <a:gd name="T35" fmla="*/ 0 h 165"/>
                <a:gd name="T36" fmla="*/ 21 w 100"/>
                <a:gd name="T37" fmla="*/ 14 h 165"/>
                <a:gd name="T38" fmla="*/ 15 w 100"/>
                <a:gd name="T39" fmla="*/ 19 h 165"/>
                <a:gd name="T40" fmla="*/ 0 w 100"/>
                <a:gd name="T41" fmla="*/ 19 h 165"/>
                <a:gd name="T42" fmla="*/ 9 w 100"/>
                <a:gd name="T43" fmla="*/ 25 h 165"/>
                <a:gd name="T44" fmla="*/ 15 w 100"/>
                <a:gd name="T45" fmla="*/ 22 h 165"/>
                <a:gd name="T46" fmla="*/ 17 w 100"/>
                <a:gd name="T47" fmla="*/ 32 h 165"/>
                <a:gd name="T48" fmla="*/ 10 w 100"/>
                <a:gd name="T49" fmla="*/ 41 h 165"/>
                <a:gd name="T50" fmla="*/ 14 w 100"/>
                <a:gd name="T51" fmla="*/ 45 h 165"/>
                <a:gd name="T52" fmla="*/ 30 w 100"/>
                <a:gd name="T53" fmla="*/ 45 h 165"/>
                <a:gd name="T54" fmla="*/ 24 w 100"/>
                <a:gd name="T55" fmla="*/ 96 h 165"/>
                <a:gd name="T56" fmla="*/ 17 w 100"/>
                <a:gd name="T57" fmla="*/ 129 h 165"/>
                <a:gd name="T58" fmla="*/ 40 w 100"/>
                <a:gd name="T59" fmla="*/ 144 h 165"/>
                <a:gd name="T60" fmla="*/ 41 w 100"/>
                <a:gd name="T61" fmla="*/ 163 h 165"/>
                <a:gd name="T62" fmla="*/ 64 w 100"/>
                <a:gd name="T63" fmla="*/ 165 h 165"/>
                <a:gd name="T64" fmla="*/ 62 w 100"/>
                <a:gd name="T65" fmla="*/ 158 h 165"/>
                <a:gd name="T66" fmla="*/ 62 w 100"/>
                <a:gd name="T67" fmla="*/ 1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65" name="Freeform 62"/>
            <p:cNvSpPr>
              <a:spLocks/>
            </p:cNvSpPr>
            <p:nvPr/>
          </p:nvSpPr>
          <p:spPr bwMode="gray">
            <a:xfrm>
              <a:off x="4803775" y="2647950"/>
              <a:ext cx="149225" cy="87313"/>
            </a:xfrm>
            <a:custGeom>
              <a:avLst/>
              <a:gdLst>
                <a:gd name="T0" fmla="*/ 225 w 267"/>
                <a:gd name="T1" fmla="*/ 87 h 155"/>
                <a:gd name="T2" fmla="*/ 241 w 267"/>
                <a:gd name="T3" fmla="*/ 47 h 155"/>
                <a:gd name="T4" fmla="*/ 264 w 267"/>
                <a:gd name="T5" fmla="*/ 23 h 155"/>
                <a:gd name="T6" fmla="*/ 237 w 267"/>
                <a:gd name="T7" fmla="*/ 12 h 155"/>
                <a:gd name="T8" fmla="*/ 194 w 267"/>
                <a:gd name="T9" fmla="*/ 2 h 155"/>
                <a:gd name="T10" fmla="*/ 169 w 267"/>
                <a:gd name="T11" fmla="*/ 6 h 155"/>
                <a:gd name="T12" fmla="*/ 157 w 267"/>
                <a:gd name="T13" fmla="*/ 12 h 155"/>
                <a:gd name="T14" fmla="*/ 118 w 267"/>
                <a:gd name="T15" fmla="*/ 23 h 155"/>
                <a:gd name="T16" fmla="*/ 92 w 267"/>
                <a:gd name="T17" fmla="*/ 17 h 155"/>
                <a:gd name="T18" fmla="*/ 62 w 267"/>
                <a:gd name="T19" fmla="*/ 21 h 155"/>
                <a:gd name="T20" fmla="*/ 39 w 267"/>
                <a:gd name="T21" fmla="*/ 21 h 155"/>
                <a:gd name="T22" fmla="*/ 29 w 267"/>
                <a:gd name="T23" fmla="*/ 5 h 155"/>
                <a:gd name="T24" fmla="*/ 10 w 267"/>
                <a:gd name="T25" fmla="*/ 0 h 155"/>
                <a:gd name="T26" fmla="*/ 0 w 267"/>
                <a:gd name="T27" fmla="*/ 16 h 155"/>
                <a:gd name="T28" fmla="*/ 12 w 267"/>
                <a:gd name="T29" fmla="*/ 33 h 155"/>
                <a:gd name="T30" fmla="*/ 23 w 267"/>
                <a:gd name="T31" fmla="*/ 47 h 155"/>
                <a:gd name="T32" fmla="*/ 20 w 267"/>
                <a:gd name="T33" fmla="*/ 68 h 155"/>
                <a:gd name="T34" fmla="*/ 8 w 267"/>
                <a:gd name="T35" fmla="*/ 80 h 155"/>
                <a:gd name="T36" fmla="*/ 2 w 267"/>
                <a:gd name="T37" fmla="*/ 95 h 155"/>
                <a:gd name="T38" fmla="*/ 8 w 267"/>
                <a:gd name="T39" fmla="*/ 104 h 155"/>
                <a:gd name="T40" fmla="*/ 13 w 267"/>
                <a:gd name="T41" fmla="*/ 112 h 155"/>
                <a:gd name="T42" fmla="*/ 33 w 267"/>
                <a:gd name="T43" fmla="*/ 139 h 155"/>
                <a:gd name="T44" fmla="*/ 41 w 267"/>
                <a:gd name="T45" fmla="*/ 154 h 155"/>
                <a:gd name="T46" fmla="*/ 73 w 267"/>
                <a:gd name="T47" fmla="*/ 150 h 155"/>
                <a:gd name="T48" fmla="*/ 97 w 267"/>
                <a:gd name="T49" fmla="*/ 135 h 155"/>
                <a:gd name="T50" fmla="*/ 123 w 267"/>
                <a:gd name="T51" fmla="*/ 146 h 155"/>
                <a:gd name="T52" fmla="*/ 145 w 267"/>
                <a:gd name="T53" fmla="*/ 146 h 155"/>
                <a:gd name="T54" fmla="*/ 171 w 267"/>
                <a:gd name="T55" fmla="*/ 148 h 155"/>
                <a:gd name="T56" fmla="*/ 179 w 267"/>
                <a:gd name="T57" fmla="*/ 129 h 155"/>
                <a:gd name="T58" fmla="*/ 208 w 267"/>
                <a:gd name="T59" fmla="*/ 116 h 155"/>
                <a:gd name="T60" fmla="*/ 226 w 267"/>
                <a:gd name="T61" fmla="*/ 119 h 155"/>
                <a:gd name="T62" fmla="*/ 248 w 267"/>
                <a:gd name="T63" fmla="*/ 1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66" name="Freeform 63"/>
            <p:cNvSpPr>
              <a:spLocks/>
            </p:cNvSpPr>
            <p:nvPr/>
          </p:nvSpPr>
          <p:spPr bwMode="gray">
            <a:xfrm>
              <a:off x="4760913" y="2701925"/>
              <a:ext cx="61912" cy="49213"/>
            </a:xfrm>
            <a:custGeom>
              <a:avLst/>
              <a:gdLst>
                <a:gd name="T0" fmla="*/ 100 w 111"/>
                <a:gd name="T1" fmla="*/ 26 h 87"/>
                <a:gd name="T2" fmla="*/ 88 w 111"/>
                <a:gd name="T3" fmla="*/ 17 h 87"/>
                <a:gd name="T4" fmla="*/ 88 w 111"/>
                <a:gd name="T5" fmla="*/ 9 h 87"/>
                <a:gd name="T6" fmla="*/ 83 w 111"/>
                <a:gd name="T7" fmla="*/ 9 h 87"/>
                <a:gd name="T8" fmla="*/ 77 w 111"/>
                <a:gd name="T9" fmla="*/ 0 h 87"/>
                <a:gd name="T10" fmla="*/ 76 w 111"/>
                <a:gd name="T11" fmla="*/ 0 h 87"/>
                <a:gd name="T12" fmla="*/ 50 w 111"/>
                <a:gd name="T13" fmla="*/ 2 h 87"/>
                <a:gd name="T14" fmla="*/ 46 w 111"/>
                <a:gd name="T15" fmla="*/ 6 h 87"/>
                <a:gd name="T16" fmla="*/ 33 w 111"/>
                <a:gd name="T17" fmla="*/ 6 h 87"/>
                <a:gd name="T18" fmla="*/ 30 w 111"/>
                <a:gd name="T19" fmla="*/ 14 h 87"/>
                <a:gd name="T20" fmla="*/ 18 w 111"/>
                <a:gd name="T21" fmla="*/ 14 h 87"/>
                <a:gd name="T22" fmla="*/ 13 w 111"/>
                <a:gd name="T23" fmla="*/ 22 h 87"/>
                <a:gd name="T24" fmla="*/ 2 w 111"/>
                <a:gd name="T25" fmla="*/ 26 h 87"/>
                <a:gd name="T26" fmla="*/ 0 w 111"/>
                <a:gd name="T27" fmla="*/ 41 h 87"/>
                <a:gd name="T28" fmla="*/ 5 w 111"/>
                <a:gd name="T29" fmla="*/ 52 h 87"/>
                <a:gd name="T30" fmla="*/ 3 w 111"/>
                <a:gd name="T31" fmla="*/ 64 h 87"/>
                <a:gd name="T32" fmla="*/ 11 w 111"/>
                <a:gd name="T33" fmla="*/ 70 h 87"/>
                <a:gd name="T34" fmla="*/ 11 w 111"/>
                <a:gd name="T35" fmla="*/ 84 h 87"/>
                <a:gd name="T36" fmla="*/ 29 w 111"/>
                <a:gd name="T37" fmla="*/ 77 h 87"/>
                <a:gd name="T38" fmla="*/ 31 w 111"/>
                <a:gd name="T39" fmla="*/ 84 h 87"/>
                <a:gd name="T40" fmla="*/ 36 w 111"/>
                <a:gd name="T41" fmla="*/ 79 h 87"/>
                <a:gd name="T42" fmla="*/ 60 w 111"/>
                <a:gd name="T43" fmla="*/ 81 h 87"/>
                <a:gd name="T44" fmla="*/ 63 w 111"/>
                <a:gd name="T45" fmla="*/ 70 h 87"/>
                <a:gd name="T46" fmla="*/ 90 w 111"/>
                <a:gd name="T47" fmla="*/ 66 h 87"/>
                <a:gd name="T48" fmla="*/ 108 w 111"/>
                <a:gd name="T49" fmla="*/ 44 h 87"/>
                <a:gd name="T50" fmla="*/ 100 w 111"/>
                <a:gd name="T51"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67" name="Freeform 64"/>
            <p:cNvSpPr>
              <a:spLocks/>
            </p:cNvSpPr>
            <p:nvPr/>
          </p:nvSpPr>
          <p:spPr bwMode="gray">
            <a:xfrm>
              <a:off x="4897438" y="2522538"/>
              <a:ext cx="79375" cy="88900"/>
            </a:xfrm>
            <a:custGeom>
              <a:avLst/>
              <a:gdLst>
                <a:gd name="T0" fmla="*/ 0 w 143"/>
                <a:gd name="T1" fmla="*/ 11 h 158"/>
                <a:gd name="T2" fmla="*/ 24 w 143"/>
                <a:gd name="T3" fmla="*/ 30 h 158"/>
                <a:gd name="T4" fmla="*/ 23 w 143"/>
                <a:gd name="T5" fmla="*/ 40 h 158"/>
                <a:gd name="T6" fmla="*/ 38 w 143"/>
                <a:gd name="T7" fmla="*/ 49 h 158"/>
                <a:gd name="T8" fmla="*/ 44 w 143"/>
                <a:gd name="T9" fmla="*/ 63 h 158"/>
                <a:gd name="T10" fmla="*/ 52 w 143"/>
                <a:gd name="T11" fmla="*/ 64 h 158"/>
                <a:gd name="T12" fmla="*/ 54 w 143"/>
                <a:gd name="T13" fmla="*/ 74 h 158"/>
                <a:gd name="T14" fmla="*/ 71 w 143"/>
                <a:gd name="T15" fmla="*/ 84 h 158"/>
                <a:gd name="T16" fmla="*/ 69 w 143"/>
                <a:gd name="T17" fmla="*/ 106 h 158"/>
                <a:gd name="T18" fmla="*/ 74 w 143"/>
                <a:gd name="T19" fmla="*/ 109 h 158"/>
                <a:gd name="T20" fmla="*/ 67 w 143"/>
                <a:gd name="T21" fmla="*/ 129 h 158"/>
                <a:gd name="T22" fmla="*/ 73 w 143"/>
                <a:gd name="T23" fmla="*/ 143 h 158"/>
                <a:gd name="T24" fmla="*/ 75 w 143"/>
                <a:gd name="T25" fmla="*/ 158 h 158"/>
                <a:gd name="T26" fmla="*/ 92 w 143"/>
                <a:gd name="T27" fmla="*/ 155 h 158"/>
                <a:gd name="T28" fmla="*/ 88 w 143"/>
                <a:gd name="T29" fmla="*/ 141 h 158"/>
                <a:gd name="T30" fmla="*/ 104 w 143"/>
                <a:gd name="T31" fmla="*/ 129 h 158"/>
                <a:gd name="T32" fmla="*/ 113 w 143"/>
                <a:gd name="T33" fmla="*/ 120 h 158"/>
                <a:gd name="T34" fmla="*/ 97 w 143"/>
                <a:gd name="T35" fmla="*/ 106 h 158"/>
                <a:gd name="T36" fmla="*/ 113 w 143"/>
                <a:gd name="T37" fmla="*/ 102 h 158"/>
                <a:gd name="T38" fmla="*/ 126 w 143"/>
                <a:gd name="T39" fmla="*/ 109 h 158"/>
                <a:gd name="T40" fmla="*/ 143 w 143"/>
                <a:gd name="T41" fmla="*/ 104 h 158"/>
                <a:gd name="T42" fmla="*/ 141 w 143"/>
                <a:gd name="T43" fmla="*/ 83 h 158"/>
                <a:gd name="T44" fmla="*/ 120 w 143"/>
                <a:gd name="T45" fmla="*/ 77 h 158"/>
                <a:gd name="T46" fmla="*/ 122 w 143"/>
                <a:gd name="T47" fmla="*/ 61 h 158"/>
                <a:gd name="T48" fmla="*/ 117 w 143"/>
                <a:gd name="T49" fmla="*/ 56 h 158"/>
                <a:gd name="T50" fmla="*/ 105 w 143"/>
                <a:gd name="T51" fmla="*/ 58 h 158"/>
                <a:gd name="T52" fmla="*/ 105 w 143"/>
                <a:gd name="T53" fmla="*/ 43 h 158"/>
                <a:gd name="T54" fmla="*/ 103 w 143"/>
                <a:gd name="T55" fmla="*/ 26 h 158"/>
                <a:gd name="T56" fmla="*/ 83 w 143"/>
                <a:gd name="T57" fmla="*/ 24 h 158"/>
                <a:gd name="T58" fmla="*/ 78 w 143"/>
                <a:gd name="T59" fmla="*/ 13 h 158"/>
                <a:gd name="T60" fmla="*/ 57 w 143"/>
                <a:gd name="T61" fmla="*/ 12 h 158"/>
                <a:gd name="T62" fmla="*/ 52 w 143"/>
                <a:gd name="T63" fmla="*/ 7 h 158"/>
                <a:gd name="T64" fmla="*/ 48 w 143"/>
                <a:gd name="T65" fmla="*/ 9 h 158"/>
                <a:gd name="T66" fmla="*/ 33 w 143"/>
                <a:gd name="T67" fmla="*/ 1 h 158"/>
                <a:gd name="T68" fmla="*/ 18 w 143"/>
                <a:gd name="T69" fmla="*/ 8 h 158"/>
                <a:gd name="T70" fmla="*/ 2 w 143"/>
                <a:gd name="T71" fmla="*/ 3 h 158"/>
                <a:gd name="T72" fmla="*/ 0 w 143"/>
                <a:gd name="T73" fmla="*/ 11 h 158"/>
                <a:gd name="T74" fmla="*/ 0 w 143"/>
                <a:gd name="T75"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68" name="Freeform 65"/>
            <p:cNvSpPr>
              <a:spLocks/>
            </p:cNvSpPr>
            <p:nvPr/>
          </p:nvSpPr>
          <p:spPr bwMode="gray">
            <a:xfrm>
              <a:off x="4489450" y="2555875"/>
              <a:ext cx="7937" cy="9525"/>
            </a:xfrm>
            <a:custGeom>
              <a:avLst/>
              <a:gdLst>
                <a:gd name="T0" fmla="*/ 11 w 15"/>
                <a:gd name="T1" fmla="*/ 1 h 16"/>
                <a:gd name="T2" fmla="*/ 4 w 15"/>
                <a:gd name="T3" fmla="*/ 14 h 16"/>
                <a:gd name="T4" fmla="*/ 12 w 15"/>
                <a:gd name="T5" fmla="*/ 16 h 16"/>
                <a:gd name="T6" fmla="*/ 15 w 15"/>
                <a:gd name="T7" fmla="*/ 16 h 16"/>
                <a:gd name="T8" fmla="*/ 15 w 15"/>
                <a:gd name="T9" fmla="*/ 6 h 16"/>
                <a:gd name="T10" fmla="*/ 13 w 15"/>
                <a:gd name="T11" fmla="*/ 0 h 16"/>
                <a:gd name="T12" fmla="*/ 11 w 1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69" name="Freeform 66"/>
            <p:cNvSpPr>
              <a:spLocks/>
            </p:cNvSpPr>
            <p:nvPr/>
          </p:nvSpPr>
          <p:spPr bwMode="gray">
            <a:xfrm>
              <a:off x="4749800" y="2527300"/>
              <a:ext cx="230187" cy="138113"/>
            </a:xfrm>
            <a:custGeom>
              <a:avLst/>
              <a:gdLst>
                <a:gd name="T0" fmla="*/ 360 w 411"/>
                <a:gd name="T1" fmla="*/ 241 h 248"/>
                <a:gd name="T2" fmla="*/ 379 w 411"/>
                <a:gd name="T3" fmla="*/ 187 h 248"/>
                <a:gd name="T4" fmla="*/ 396 w 411"/>
                <a:gd name="T5" fmla="*/ 146 h 248"/>
                <a:gd name="T6" fmla="*/ 353 w 411"/>
                <a:gd name="T7" fmla="*/ 161 h 248"/>
                <a:gd name="T8" fmla="*/ 330 w 411"/>
                <a:gd name="T9" fmla="*/ 121 h 248"/>
                <a:gd name="T10" fmla="*/ 332 w 411"/>
                <a:gd name="T11" fmla="*/ 98 h 248"/>
                <a:gd name="T12" fmla="*/ 317 w 411"/>
                <a:gd name="T13" fmla="*/ 66 h 248"/>
                <a:gd name="T14" fmla="*/ 307 w 411"/>
                <a:gd name="T15" fmla="*/ 55 h 248"/>
                <a:gd name="T16" fmla="*/ 286 w 411"/>
                <a:gd name="T17" fmla="*/ 32 h 248"/>
                <a:gd name="T18" fmla="*/ 263 w 411"/>
                <a:gd name="T19" fmla="*/ 3 h 248"/>
                <a:gd name="T20" fmla="*/ 225 w 411"/>
                <a:gd name="T21" fmla="*/ 17 h 248"/>
                <a:gd name="T22" fmla="*/ 204 w 411"/>
                <a:gd name="T23" fmla="*/ 21 h 248"/>
                <a:gd name="T24" fmla="*/ 172 w 411"/>
                <a:gd name="T25" fmla="*/ 16 h 248"/>
                <a:gd name="T26" fmla="*/ 145 w 411"/>
                <a:gd name="T27" fmla="*/ 18 h 248"/>
                <a:gd name="T28" fmla="*/ 123 w 411"/>
                <a:gd name="T29" fmla="*/ 14 h 248"/>
                <a:gd name="T30" fmla="*/ 90 w 411"/>
                <a:gd name="T31" fmla="*/ 28 h 248"/>
                <a:gd name="T32" fmla="*/ 69 w 411"/>
                <a:gd name="T33" fmla="*/ 53 h 248"/>
                <a:gd name="T34" fmla="*/ 46 w 411"/>
                <a:gd name="T35" fmla="*/ 83 h 248"/>
                <a:gd name="T36" fmla="*/ 29 w 411"/>
                <a:gd name="T37" fmla="*/ 107 h 248"/>
                <a:gd name="T38" fmla="*/ 16 w 411"/>
                <a:gd name="T39" fmla="*/ 114 h 248"/>
                <a:gd name="T40" fmla="*/ 1 w 411"/>
                <a:gd name="T41" fmla="*/ 119 h 248"/>
                <a:gd name="T42" fmla="*/ 22 w 411"/>
                <a:gd name="T43" fmla="*/ 131 h 248"/>
                <a:gd name="T44" fmla="*/ 38 w 411"/>
                <a:gd name="T45" fmla="*/ 160 h 248"/>
                <a:gd name="T46" fmla="*/ 51 w 411"/>
                <a:gd name="T47" fmla="*/ 177 h 248"/>
                <a:gd name="T48" fmla="*/ 72 w 411"/>
                <a:gd name="T49" fmla="*/ 190 h 248"/>
                <a:gd name="T50" fmla="*/ 94 w 411"/>
                <a:gd name="T51" fmla="*/ 190 h 248"/>
                <a:gd name="T52" fmla="*/ 107 w 411"/>
                <a:gd name="T53" fmla="*/ 200 h 248"/>
                <a:gd name="T54" fmla="*/ 107 w 411"/>
                <a:gd name="T55" fmla="*/ 212 h 248"/>
                <a:gd name="T56" fmla="*/ 113 w 411"/>
                <a:gd name="T57" fmla="*/ 219 h 248"/>
                <a:gd name="T58" fmla="*/ 118 w 411"/>
                <a:gd name="T59" fmla="*/ 236 h 248"/>
                <a:gd name="T60" fmla="*/ 142 w 411"/>
                <a:gd name="T61" fmla="*/ 232 h 248"/>
                <a:gd name="T62" fmla="*/ 180 w 411"/>
                <a:gd name="T63" fmla="*/ 244 h 248"/>
                <a:gd name="T64" fmla="*/ 201 w 411"/>
                <a:gd name="T65" fmla="*/ 240 h 248"/>
                <a:gd name="T66" fmla="*/ 236 w 411"/>
                <a:gd name="T67" fmla="*/ 247 h 248"/>
                <a:gd name="T68" fmla="*/ 266 w 411"/>
                <a:gd name="T69" fmla="*/ 229 h 248"/>
                <a:gd name="T70" fmla="*/ 284 w 411"/>
                <a:gd name="T71" fmla="*/ 226 h 248"/>
                <a:gd name="T72" fmla="*/ 315 w 411"/>
                <a:gd name="T73" fmla="*/ 228 h 248"/>
                <a:gd name="T74" fmla="*/ 341 w 411"/>
                <a:gd name="T75"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70" name="Freeform 67"/>
            <p:cNvSpPr>
              <a:spLocks/>
            </p:cNvSpPr>
            <p:nvPr/>
          </p:nvSpPr>
          <p:spPr bwMode="gray">
            <a:xfrm>
              <a:off x="4638675" y="2616200"/>
              <a:ext cx="96837" cy="85725"/>
            </a:xfrm>
            <a:custGeom>
              <a:avLst/>
              <a:gdLst>
                <a:gd name="T0" fmla="*/ 162 w 173"/>
                <a:gd name="T1" fmla="*/ 51 h 153"/>
                <a:gd name="T2" fmla="*/ 151 w 173"/>
                <a:gd name="T3" fmla="*/ 52 h 153"/>
                <a:gd name="T4" fmla="*/ 151 w 173"/>
                <a:gd name="T5" fmla="*/ 41 h 153"/>
                <a:gd name="T6" fmla="*/ 163 w 173"/>
                <a:gd name="T7" fmla="*/ 22 h 153"/>
                <a:gd name="T8" fmla="*/ 144 w 173"/>
                <a:gd name="T9" fmla="*/ 23 h 153"/>
                <a:gd name="T10" fmla="*/ 141 w 173"/>
                <a:gd name="T11" fmla="*/ 18 h 153"/>
                <a:gd name="T12" fmla="*/ 136 w 173"/>
                <a:gd name="T13" fmla="*/ 19 h 153"/>
                <a:gd name="T14" fmla="*/ 126 w 173"/>
                <a:gd name="T15" fmla="*/ 8 h 153"/>
                <a:gd name="T16" fmla="*/ 109 w 173"/>
                <a:gd name="T17" fmla="*/ 7 h 153"/>
                <a:gd name="T18" fmla="*/ 93 w 173"/>
                <a:gd name="T19" fmla="*/ 8 h 153"/>
                <a:gd name="T20" fmla="*/ 80 w 173"/>
                <a:gd name="T21" fmla="*/ 5 h 153"/>
                <a:gd name="T22" fmla="*/ 71 w 173"/>
                <a:gd name="T23" fmla="*/ 9 h 153"/>
                <a:gd name="T24" fmla="*/ 58 w 173"/>
                <a:gd name="T25" fmla="*/ 2 h 153"/>
                <a:gd name="T26" fmla="*/ 43 w 173"/>
                <a:gd name="T27" fmla="*/ 4 h 153"/>
                <a:gd name="T28" fmla="*/ 28 w 173"/>
                <a:gd name="T29" fmla="*/ 8 h 153"/>
                <a:gd name="T30" fmla="*/ 12 w 173"/>
                <a:gd name="T31" fmla="*/ 1 h 153"/>
                <a:gd name="T32" fmla="*/ 9 w 173"/>
                <a:gd name="T33" fmla="*/ 15 h 153"/>
                <a:gd name="T34" fmla="*/ 0 w 173"/>
                <a:gd name="T35" fmla="*/ 20 h 153"/>
                <a:gd name="T36" fmla="*/ 7 w 173"/>
                <a:gd name="T37" fmla="*/ 27 h 153"/>
                <a:gd name="T38" fmla="*/ 19 w 173"/>
                <a:gd name="T39" fmla="*/ 30 h 153"/>
                <a:gd name="T40" fmla="*/ 18 w 173"/>
                <a:gd name="T41" fmla="*/ 39 h 153"/>
                <a:gd name="T42" fmla="*/ 26 w 173"/>
                <a:gd name="T43" fmla="*/ 43 h 153"/>
                <a:gd name="T44" fmla="*/ 26 w 173"/>
                <a:gd name="T45" fmla="*/ 57 h 153"/>
                <a:gd name="T46" fmla="*/ 37 w 173"/>
                <a:gd name="T47" fmla="*/ 60 h 153"/>
                <a:gd name="T48" fmla="*/ 47 w 173"/>
                <a:gd name="T49" fmla="*/ 80 h 153"/>
                <a:gd name="T50" fmla="*/ 75 w 173"/>
                <a:gd name="T51" fmla="*/ 99 h 153"/>
                <a:gd name="T52" fmla="*/ 81 w 173"/>
                <a:gd name="T53" fmla="*/ 120 h 153"/>
                <a:gd name="T54" fmla="*/ 89 w 173"/>
                <a:gd name="T55" fmla="*/ 121 h 153"/>
                <a:gd name="T56" fmla="*/ 125 w 173"/>
                <a:gd name="T57" fmla="*/ 153 h 153"/>
                <a:gd name="T58" fmla="*/ 138 w 173"/>
                <a:gd name="T59" fmla="*/ 137 h 153"/>
                <a:gd name="T60" fmla="*/ 124 w 173"/>
                <a:gd name="T61" fmla="*/ 128 h 153"/>
                <a:gd name="T62" fmla="*/ 125 w 173"/>
                <a:gd name="T63" fmla="*/ 118 h 153"/>
                <a:gd name="T64" fmla="*/ 130 w 173"/>
                <a:gd name="T65" fmla="*/ 118 h 153"/>
                <a:gd name="T66" fmla="*/ 139 w 173"/>
                <a:gd name="T67" fmla="*/ 103 h 153"/>
                <a:gd name="T68" fmla="*/ 150 w 173"/>
                <a:gd name="T69" fmla="*/ 104 h 153"/>
                <a:gd name="T70" fmla="*/ 150 w 173"/>
                <a:gd name="T71" fmla="*/ 89 h 153"/>
                <a:gd name="T72" fmla="*/ 171 w 173"/>
                <a:gd name="T73" fmla="*/ 86 h 153"/>
                <a:gd name="T74" fmla="*/ 159 w 173"/>
                <a:gd name="T75" fmla="*/ 66 h 153"/>
                <a:gd name="T76" fmla="*/ 173 w 173"/>
                <a:gd name="T77" fmla="*/ 64 h 153"/>
                <a:gd name="T78" fmla="*/ 162 w 173"/>
                <a:gd name="T7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71" name="Freeform 68"/>
            <p:cNvSpPr>
              <a:spLocks/>
            </p:cNvSpPr>
            <p:nvPr/>
          </p:nvSpPr>
          <p:spPr bwMode="gray">
            <a:xfrm>
              <a:off x="4592638" y="2579688"/>
              <a:ext cx="136525" cy="103188"/>
            </a:xfrm>
            <a:custGeom>
              <a:avLst/>
              <a:gdLst>
                <a:gd name="T0" fmla="*/ 232 w 246"/>
                <a:gd name="T1" fmla="*/ 77 h 186"/>
                <a:gd name="T2" fmla="*/ 228 w 246"/>
                <a:gd name="T3" fmla="*/ 65 h 186"/>
                <a:gd name="T4" fmla="*/ 226 w 246"/>
                <a:gd name="T5" fmla="*/ 52 h 186"/>
                <a:gd name="T6" fmla="*/ 217 w 246"/>
                <a:gd name="T7" fmla="*/ 32 h 186"/>
                <a:gd name="T8" fmla="*/ 183 w 246"/>
                <a:gd name="T9" fmla="*/ 41 h 186"/>
                <a:gd name="T10" fmla="*/ 168 w 246"/>
                <a:gd name="T11" fmla="*/ 34 h 186"/>
                <a:gd name="T12" fmla="*/ 139 w 246"/>
                <a:gd name="T13" fmla="*/ 13 h 186"/>
                <a:gd name="T14" fmla="*/ 112 w 246"/>
                <a:gd name="T15" fmla="*/ 2 h 186"/>
                <a:gd name="T16" fmla="*/ 93 w 246"/>
                <a:gd name="T17" fmla="*/ 14 h 186"/>
                <a:gd name="T18" fmla="*/ 87 w 246"/>
                <a:gd name="T19" fmla="*/ 31 h 186"/>
                <a:gd name="T20" fmla="*/ 70 w 246"/>
                <a:gd name="T21" fmla="*/ 40 h 186"/>
                <a:gd name="T22" fmla="*/ 59 w 246"/>
                <a:gd name="T23" fmla="*/ 53 h 186"/>
                <a:gd name="T24" fmla="*/ 40 w 246"/>
                <a:gd name="T25" fmla="*/ 45 h 186"/>
                <a:gd name="T26" fmla="*/ 22 w 246"/>
                <a:gd name="T27" fmla="*/ 54 h 186"/>
                <a:gd name="T28" fmla="*/ 14 w 246"/>
                <a:gd name="T29" fmla="*/ 57 h 186"/>
                <a:gd name="T30" fmla="*/ 1 w 246"/>
                <a:gd name="T31" fmla="*/ 67 h 186"/>
                <a:gd name="T32" fmla="*/ 31 w 246"/>
                <a:gd name="T33" fmla="*/ 70 h 186"/>
                <a:gd name="T34" fmla="*/ 54 w 246"/>
                <a:gd name="T35" fmla="*/ 87 h 186"/>
                <a:gd name="T36" fmla="*/ 68 w 246"/>
                <a:gd name="T37" fmla="*/ 123 h 186"/>
                <a:gd name="T38" fmla="*/ 98 w 246"/>
                <a:gd name="T39" fmla="*/ 161 h 186"/>
                <a:gd name="T40" fmla="*/ 146 w 246"/>
                <a:gd name="T41" fmla="*/ 171 h 186"/>
                <a:gd name="T42" fmla="*/ 165 w 246"/>
                <a:gd name="T43" fmla="*/ 186 h 186"/>
                <a:gd name="T44" fmla="*/ 131 w 246"/>
                <a:gd name="T45" fmla="*/ 146 h 186"/>
                <a:gd name="T46" fmla="*/ 110 w 246"/>
                <a:gd name="T47" fmla="*/ 123 h 186"/>
                <a:gd name="T48" fmla="*/ 102 w 246"/>
                <a:gd name="T49" fmla="*/ 105 h 186"/>
                <a:gd name="T50" fmla="*/ 91 w 246"/>
                <a:gd name="T51" fmla="*/ 93 h 186"/>
                <a:gd name="T52" fmla="*/ 93 w 246"/>
                <a:gd name="T53" fmla="*/ 81 h 186"/>
                <a:gd name="T54" fmla="*/ 112 w 246"/>
                <a:gd name="T55" fmla="*/ 74 h 186"/>
                <a:gd name="T56" fmla="*/ 142 w 246"/>
                <a:gd name="T57" fmla="*/ 68 h 186"/>
                <a:gd name="T58" fmla="*/ 164 w 246"/>
                <a:gd name="T59" fmla="*/ 71 h 186"/>
                <a:gd name="T60" fmla="*/ 193 w 246"/>
                <a:gd name="T61" fmla="*/ 73 h 186"/>
                <a:gd name="T62" fmla="*/ 220 w 246"/>
                <a:gd name="T63" fmla="*/ 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72" name="Freeform 69"/>
            <p:cNvSpPr>
              <a:spLocks/>
            </p:cNvSpPr>
            <p:nvPr/>
          </p:nvSpPr>
          <p:spPr bwMode="gray">
            <a:xfrm>
              <a:off x="4584700" y="2566988"/>
              <a:ext cx="77787" cy="44450"/>
            </a:xfrm>
            <a:custGeom>
              <a:avLst/>
              <a:gdLst>
                <a:gd name="T0" fmla="*/ 18 w 138"/>
                <a:gd name="T1" fmla="*/ 80 h 80"/>
                <a:gd name="T2" fmla="*/ 27 w 138"/>
                <a:gd name="T3" fmla="*/ 79 h 80"/>
                <a:gd name="T4" fmla="*/ 29 w 138"/>
                <a:gd name="T5" fmla="*/ 70 h 80"/>
                <a:gd name="T6" fmla="*/ 35 w 138"/>
                <a:gd name="T7" fmla="*/ 76 h 80"/>
                <a:gd name="T8" fmla="*/ 47 w 138"/>
                <a:gd name="T9" fmla="*/ 75 h 80"/>
                <a:gd name="T10" fmla="*/ 53 w 138"/>
                <a:gd name="T11" fmla="*/ 67 h 80"/>
                <a:gd name="T12" fmla="*/ 59 w 138"/>
                <a:gd name="T13" fmla="*/ 75 h 80"/>
                <a:gd name="T14" fmla="*/ 72 w 138"/>
                <a:gd name="T15" fmla="*/ 75 h 80"/>
                <a:gd name="T16" fmla="*/ 82 w 138"/>
                <a:gd name="T17" fmla="*/ 75 h 80"/>
                <a:gd name="T18" fmla="*/ 83 w 138"/>
                <a:gd name="T19" fmla="*/ 62 h 80"/>
                <a:gd name="T20" fmla="*/ 93 w 138"/>
                <a:gd name="T21" fmla="*/ 61 h 80"/>
                <a:gd name="T22" fmla="*/ 100 w 138"/>
                <a:gd name="T23" fmla="*/ 53 h 80"/>
                <a:gd name="T24" fmla="*/ 97 w 138"/>
                <a:gd name="T25" fmla="*/ 40 h 80"/>
                <a:gd name="T26" fmla="*/ 106 w 138"/>
                <a:gd name="T27" fmla="*/ 36 h 80"/>
                <a:gd name="T28" fmla="*/ 122 w 138"/>
                <a:gd name="T29" fmla="*/ 32 h 80"/>
                <a:gd name="T30" fmla="*/ 125 w 138"/>
                <a:gd name="T31" fmla="*/ 24 h 80"/>
                <a:gd name="T32" fmla="*/ 138 w 138"/>
                <a:gd name="T33" fmla="*/ 22 h 80"/>
                <a:gd name="T34" fmla="*/ 128 w 138"/>
                <a:gd name="T35" fmla="*/ 15 h 80"/>
                <a:gd name="T36" fmla="*/ 125 w 138"/>
                <a:gd name="T37" fmla="*/ 5 h 80"/>
                <a:gd name="T38" fmla="*/ 118 w 138"/>
                <a:gd name="T39" fmla="*/ 0 h 80"/>
                <a:gd name="T40" fmla="*/ 115 w 138"/>
                <a:gd name="T41" fmla="*/ 8 h 80"/>
                <a:gd name="T42" fmla="*/ 113 w 138"/>
                <a:gd name="T43" fmla="*/ 20 h 80"/>
                <a:gd name="T44" fmla="*/ 97 w 138"/>
                <a:gd name="T45" fmla="*/ 15 h 80"/>
                <a:gd name="T46" fmla="*/ 90 w 138"/>
                <a:gd name="T47" fmla="*/ 19 h 80"/>
                <a:gd name="T48" fmla="*/ 57 w 138"/>
                <a:gd name="T49" fmla="*/ 18 h 80"/>
                <a:gd name="T50" fmla="*/ 50 w 138"/>
                <a:gd name="T51" fmla="*/ 27 h 80"/>
                <a:gd name="T52" fmla="*/ 35 w 138"/>
                <a:gd name="T53" fmla="*/ 25 h 80"/>
                <a:gd name="T54" fmla="*/ 26 w 138"/>
                <a:gd name="T55" fmla="*/ 21 h 80"/>
                <a:gd name="T56" fmla="*/ 14 w 138"/>
                <a:gd name="T57" fmla="*/ 25 h 80"/>
                <a:gd name="T58" fmla="*/ 5 w 138"/>
                <a:gd name="T59" fmla="*/ 25 h 80"/>
                <a:gd name="T60" fmla="*/ 0 w 138"/>
                <a:gd name="T61" fmla="*/ 34 h 80"/>
                <a:gd name="T62" fmla="*/ 8 w 138"/>
                <a:gd name="T63" fmla="*/ 37 h 80"/>
                <a:gd name="T64" fmla="*/ 3 w 138"/>
                <a:gd name="T65" fmla="*/ 62 h 80"/>
                <a:gd name="T66" fmla="*/ 23 w 138"/>
                <a:gd name="T67" fmla="*/ 70 h 80"/>
                <a:gd name="T68" fmla="*/ 18 w 138"/>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73" name="Freeform 70"/>
            <p:cNvSpPr>
              <a:spLocks/>
            </p:cNvSpPr>
            <p:nvPr/>
          </p:nvSpPr>
          <p:spPr bwMode="gray">
            <a:xfrm>
              <a:off x="4665663" y="2489200"/>
              <a:ext cx="133350" cy="55563"/>
            </a:xfrm>
            <a:custGeom>
              <a:avLst/>
              <a:gdLst>
                <a:gd name="T0" fmla="*/ 233 w 239"/>
                <a:gd name="T1" fmla="*/ 23 h 98"/>
                <a:gd name="T2" fmla="*/ 214 w 239"/>
                <a:gd name="T3" fmla="*/ 19 h 98"/>
                <a:gd name="T4" fmla="*/ 194 w 239"/>
                <a:gd name="T5" fmla="*/ 6 h 98"/>
                <a:gd name="T6" fmla="*/ 170 w 239"/>
                <a:gd name="T7" fmla="*/ 14 h 98"/>
                <a:gd name="T8" fmla="*/ 159 w 239"/>
                <a:gd name="T9" fmla="*/ 10 h 98"/>
                <a:gd name="T10" fmla="*/ 140 w 239"/>
                <a:gd name="T11" fmla="*/ 9 h 98"/>
                <a:gd name="T12" fmla="*/ 132 w 239"/>
                <a:gd name="T13" fmla="*/ 18 h 98"/>
                <a:gd name="T14" fmla="*/ 126 w 239"/>
                <a:gd name="T15" fmla="*/ 11 h 98"/>
                <a:gd name="T16" fmla="*/ 119 w 239"/>
                <a:gd name="T17" fmla="*/ 11 h 98"/>
                <a:gd name="T18" fmla="*/ 111 w 239"/>
                <a:gd name="T19" fmla="*/ 2 h 98"/>
                <a:gd name="T20" fmla="*/ 91 w 239"/>
                <a:gd name="T21" fmla="*/ 8 h 98"/>
                <a:gd name="T22" fmla="*/ 83 w 239"/>
                <a:gd name="T23" fmla="*/ 2 h 98"/>
                <a:gd name="T24" fmla="*/ 72 w 239"/>
                <a:gd name="T25" fmla="*/ 9 h 98"/>
                <a:gd name="T26" fmla="*/ 58 w 239"/>
                <a:gd name="T27" fmla="*/ 15 h 98"/>
                <a:gd name="T28" fmla="*/ 58 w 239"/>
                <a:gd name="T29" fmla="*/ 28 h 98"/>
                <a:gd name="T30" fmla="*/ 36 w 239"/>
                <a:gd name="T31" fmla="*/ 40 h 98"/>
                <a:gd name="T32" fmla="*/ 24 w 239"/>
                <a:gd name="T33" fmla="*/ 39 h 98"/>
                <a:gd name="T34" fmla="*/ 12 w 239"/>
                <a:gd name="T35" fmla="*/ 41 h 98"/>
                <a:gd name="T36" fmla="*/ 3 w 239"/>
                <a:gd name="T37" fmla="*/ 46 h 98"/>
                <a:gd name="T38" fmla="*/ 1 w 239"/>
                <a:gd name="T39" fmla="*/ 60 h 98"/>
                <a:gd name="T40" fmla="*/ 0 w 239"/>
                <a:gd name="T41" fmla="*/ 70 h 98"/>
                <a:gd name="T42" fmla="*/ 7 w 239"/>
                <a:gd name="T43" fmla="*/ 75 h 98"/>
                <a:gd name="T44" fmla="*/ 7 w 239"/>
                <a:gd name="T45" fmla="*/ 87 h 98"/>
                <a:gd name="T46" fmla="*/ 7 w 239"/>
                <a:gd name="T47" fmla="*/ 87 h 98"/>
                <a:gd name="T48" fmla="*/ 13 w 239"/>
                <a:gd name="T49" fmla="*/ 92 h 98"/>
                <a:gd name="T50" fmla="*/ 20 w 239"/>
                <a:gd name="T51" fmla="*/ 81 h 98"/>
                <a:gd name="T52" fmla="*/ 40 w 239"/>
                <a:gd name="T53" fmla="*/ 97 h 98"/>
                <a:gd name="T54" fmla="*/ 81 w 239"/>
                <a:gd name="T55" fmla="*/ 94 h 98"/>
                <a:gd name="T56" fmla="*/ 87 w 239"/>
                <a:gd name="T57" fmla="*/ 78 h 98"/>
                <a:gd name="T58" fmla="*/ 111 w 239"/>
                <a:gd name="T59" fmla="*/ 81 h 98"/>
                <a:gd name="T60" fmla="*/ 118 w 239"/>
                <a:gd name="T61" fmla="*/ 73 h 98"/>
                <a:gd name="T62" fmla="*/ 144 w 239"/>
                <a:gd name="T63" fmla="*/ 69 h 98"/>
                <a:gd name="T64" fmla="*/ 155 w 239"/>
                <a:gd name="T65" fmla="*/ 53 h 98"/>
                <a:gd name="T66" fmla="*/ 171 w 239"/>
                <a:gd name="T67" fmla="*/ 53 h 98"/>
                <a:gd name="T68" fmla="*/ 174 w 239"/>
                <a:gd name="T69" fmla="*/ 63 h 98"/>
                <a:gd name="T70" fmla="*/ 183 w 239"/>
                <a:gd name="T71" fmla="*/ 64 h 98"/>
                <a:gd name="T72" fmla="*/ 188 w 239"/>
                <a:gd name="T73" fmla="*/ 53 h 98"/>
                <a:gd name="T74" fmla="*/ 194 w 239"/>
                <a:gd name="T75" fmla="*/ 63 h 98"/>
                <a:gd name="T76" fmla="*/ 223 w 239"/>
                <a:gd name="T77" fmla="*/ 59 h 98"/>
                <a:gd name="T78" fmla="*/ 223 w 239"/>
                <a:gd name="T79" fmla="*/ 59 h 98"/>
                <a:gd name="T80" fmla="*/ 224 w 239"/>
                <a:gd name="T81" fmla="*/ 51 h 98"/>
                <a:gd name="T82" fmla="*/ 234 w 239"/>
                <a:gd name="T83" fmla="*/ 43 h 98"/>
                <a:gd name="T84" fmla="*/ 237 w 239"/>
                <a:gd name="T85" fmla="*/ 30 h 98"/>
                <a:gd name="T86" fmla="*/ 233 w 239"/>
                <a:gd name="T87" fmla="*/ 2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74" name="Freeform 71"/>
            <p:cNvSpPr>
              <a:spLocks/>
            </p:cNvSpPr>
            <p:nvPr/>
          </p:nvSpPr>
          <p:spPr bwMode="gray">
            <a:xfrm>
              <a:off x="4651375" y="2519363"/>
              <a:ext cx="160337" cy="82550"/>
            </a:xfrm>
            <a:custGeom>
              <a:avLst/>
              <a:gdLst>
                <a:gd name="T0" fmla="*/ 31 w 286"/>
                <a:gd name="T1" fmla="*/ 43 h 148"/>
                <a:gd name="T2" fmla="*/ 16 w 286"/>
                <a:gd name="T3" fmla="*/ 43 h 148"/>
                <a:gd name="T4" fmla="*/ 15 w 286"/>
                <a:gd name="T5" fmla="*/ 52 h 148"/>
                <a:gd name="T6" fmla="*/ 23 w 286"/>
                <a:gd name="T7" fmla="*/ 53 h 148"/>
                <a:gd name="T8" fmla="*/ 15 w 286"/>
                <a:gd name="T9" fmla="*/ 65 h 148"/>
                <a:gd name="T10" fmla="*/ 15 w 286"/>
                <a:gd name="T11" fmla="*/ 79 h 148"/>
                <a:gd name="T12" fmla="*/ 2 w 286"/>
                <a:gd name="T13" fmla="*/ 81 h 148"/>
                <a:gd name="T14" fmla="*/ 0 w 286"/>
                <a:gd name="T15" fmla="*/ 85 h 148"/>
                <a:gd name="T16" fmla="*/ 7 w 286"/>
                <a:gd name="T17" fmla="*/ 90 h 148"/>
                <a:gd name="T18" fmla="*/ 10 w 286"/>
                <a:gd name="T19" fmla="*/ 100 h 148"/>
                <a:gd name="T20" fmla="*/ 20 w 286"/>
                <a:gd name="T21" fmla="*/ 107 h 148"/>
                <a:gd name="T22" fmla="*/ 34 w 286"/>
                <a:gd name="T23" fmla="*/ 120 h 148"/>
                <a:gd name="T24" fmla="*/ 54 w 286"/>
                <a:gd name="T25" fmla="*/ 137 h 148"/>
                <a:gd name="T26" fmla="*/ 63 w 286"/>
                <a:gd name="T27" fmla="*/ 141 h 148"/>
                <a:gd name="T28" fmla="*/ 75 w 286"/>
                <a:gd name="T29" fmla="*/ 141 h 148"/>
                <a:gd name="T30" fmla="*/ 78 w 286"/>
                <a:gd name="T31" fmla="*/ 148 h 148"/>
                <a:gd name="T32" fmla="*/ 106 w 286"/>
                <a:gd name="T33" fmla="*/ 145 h 148"/>
                <a:gd name="T34" fmla="*/ 112 w 286"/>
                <a:gd name="T35" fmla="*/ 139 h 148"/>
                <a:gd name="T36" fmla="*/ 115 w 286"/>
                <a:gd name="T37" fmla="*/ 140 h 148"/>
                <a:gd name="T38" fmla="*/ 118 w 286"/>
                <a:gd name="T39" fmla="*/ 136 h 148"/>
                <a:gd name="T40" fmla="*/ 133 w 286"/>
                <a:gd name="T41" fmla="*/ 136 h 148"/>
                <a:gd name="T42" fmla="*/ 145 w 286"/>
                <a:gd name="T43" fmla="*/ 125 h 148"/>
                <a:gd name="T44" fmla="*/ 163 w 286"/>
                <a:gd name="T45" fmla="*/ 125 h 148"/>
                <a:gd name="T46" fmla="*/ 176 w 286"/>
                <a:gd name="T47" fmla="*/ 131 h 148"/>
                <a:gd name="T48" fmla="*/ 192 w 286"/>
                <a:gd name="T49" fmla="*/ 127 h 148"/>
                <a:gd name="T50" fmla="*/ 194 w 286"/>
                <a:gd name="T51" fmla="*/ 118 h 148"/>
                <a:gd name="T52" fmla="*/ 205 w 286"/>
                <a:gd name="T53" fmla="*/ 120 h 148"/>
                <a:gd name="T54" fmla="*/ 221 w 286"/>
                <a:gd name="T55" fmla="*/ 110 h 148"/>
                <a:gd name="T56" fmla="*/ 222 w 286"/>
                <a:gd name="T57" fmla="*/ 96 h 148"/>
                <a:gd name="T58" fmla="*/ 238 w 286"/>
                <a:gd name="T59" fmla="*/ 83 h 148"/>
                <a:gd name="T60" fmla="*/ 245 w 286"/>
                <a:gd name="T61" fmla="*/ 66 h 148"/>
                <a:gd name="T62" fmla="*/ 246 w 286"/>
                <a:gd name="T63" fmla="*/ 48 h 148"/>
                <a:gd name="T64" fmla="*/ 266 w 286"/>
                <a:gd name="T65" fmla="*/ 41 h 148"/>
                <a:gd name="T66" fmla="*/ 286 w 286"/>
                <a:gd name="T67" fmla="*/ 27 h 148"/>
                <a:gd name="T68" fmla="*/ 264 w 286"/>
                <a:gd name="T69" fmla="*/ 19 h 148"/>
                <a:gd name="T70" fmla="*/ 248 w 286"/>
                <a:gd name="T71" fmla="*/ 6 h 148"/>
                <a:gd name="T72" fmla="*/ 219 w 286"/>
                <a:gd name="T73" fmla="*/ 10 h 148"/>
                <a:gd name="T74" fmla="*/ 213 w 286"/>
                <a:gd name="T75" fmla="*/ 0 h 148"/>
                <a:gd name="T76" fmla="*/ 208 w 286"/>
                <a:gd name="T77" fmla="*/ 11 h 148"/>
                <a:gd name="T78" fmla="*/ 199 w 286"/>
                <a:gd name="T79" fmla="*/ 10 h 148"/>
                <a:gd name="T80" fmla="*/ 196 w 286"/>
                <a:gd name="T81" fmla="*/ 0 h 148"/>
                <a:gd name="T82" fmla="*/ 180 w 286"/>
                <a:gd name="T83" fmla="*/ 0 h 148"/>
                <a:gd name="T84" fmla="*/ 169 w 286"/>
                <a:gd name="T85" fmla="*/ 16 h 148"/>
                <a:gd name="T86" fmla="*/ 143 w 286"/>
                <a:gd name="T87" fmla="*/ 20 h 148"/>
                <a:gd name="T88" fmla="*/ 136 w 286"/>
                <a:gd name="T89" fmla="*/ 28 h 148"/>
                <a:gd name="T90" fmla="*/ 112 w 286"/>
                <a:gd name="T91" fmla="*/ 25 h 148"/>
                <a:gd name="T92" fmla="*/ 106 w 286"/>
                <a:gd name="T93" fmla="*/ 41 h 148"/>
                <a:gd name="T94" fmla="*/ 65 w 286"/>
                <a:gd name="T95" fmla="*/ 44 h 148"/>
                <a:gd name="T96" fmla="*/ 45 w 286"/>
                <a:gd name="T97" fmla="*/ 28 h 148"/>
                <a:gd name="T98" fmla="*/ 38 w 286"/>
                <a:gd name="T99" fmla="*/ 39 h 148"/>
                <a:gd name="T100" fmla="*/ 32 w 286"/>
                <a:gd name="T101" fmla="*/ 34 h 148"/>
                <a:gd name="T102" fmla="*/ 31 w 286"/>
                <a:gd name="T103" fmla="*/ 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75" name="Freeform 72"/>
            <p:cNvSpPr>
              <a:spLocks/>
            </p:cNvSpPr>
            <p:nvPr/>
          </p:nvSpPr>
          <p:spPr bwMode="gray">
            <a:xfrm>
              <a:off x="4749800" y="2290763"/>
              <a:ext cx="128587" cy="73025"/>
            </a:xfrm>
            <a:custGeom>
              <a:avLst/>
              <a:gdLst>
                <a:gd name="T0" fmla="*/ 222 w 230"/>
                <a:gd name="T1" fmla="*/ 42 h 132"/>
                <a:gd name="T2" fmla="*/ 210 w 230"/>
                <a:gd name="T3" fmla="*/ 38 h 132"/>
                <a:gd name="T4" fmla="*/ 195 w 230"/>
                <a:gd name="T5" fmla="*/ 30 h 132"/>
                <a:gd name="T6" fmla="*/ 184 w 230"/>
                <a:gd name="T7" fmla="*/ 20 h 132"/>
                <a:gd name="T8" fmla="*/ 157 w 230"/>
                <a:gd name="T9" fmla="*/ 17 h 132"/>
                <a:gd name="T10" fmla="*/ 145 w 230"/>
                <a:gd name="T11" fmla="*/ 4 h 132"/>
                <a:gd name="T12" fmla="*/ 128 w 230"/>
                <a:gd name="T13" fmla="*/ 12 h 132"/>
                <a:gd name="T14" fmla="*/ 113 w 230"/>
                <a:gd name="T15" fmla="*/ 8 h 132"/>
                <a:gd name="T16" fmla="*/ 104 w 230"/>
                <a:gd name="T17" fmla="*/ 13 h 132"/>
                <a:gd name="T18" fmla="*/ 81 w 230"/>
                <a:gd name="T19" fmla="*/ 7 h 132"/>
                <a:gd name="T20" fmla="*/ 73 w 230"/>
                <a:gd name="T21" fmla="*/ 9 h 132"/>
                <a:gd name="T22" fmla="*/ 60 w 230"/>
                <a:gd name="T23" fmla="*/ 2 h 132"/>
                <a:gd name="T24" fmla="*/ 46 w 230"/>
                <a:gd name="T25" fmla="*/ 5 h 132"/>
                <a:gd name="T26" fmla="*/ 13 w 230"/>
                <a:gd name="T27" fmla="*/ 11 h 132"/>
                <a:gd name="T28" fmla="*/ 0 w 230"/>
                <a:gd name="T29" fmla="*/ 16 h 132"/>
                <a:gd name="T30" fmla="*/ 1 w 230"/>
                <a:gd name="T31" fmla="*/ 23 h 132"/>
                <a:gd name="T32" fmla="*/ 11 w 230"/>
                <a:gd name="T33" fmla="*/ 60 h 132"/>
                <a:gd name="T34" fmla="*/ 14 w 230"/>
                <a:gd name="T35" fmla="*/ 64 h 132"/>
                <a:gd name="T36" fmla="*/ 19 w 230"/>
                <a:gd name="T37" fmla="*/ 64 h 132"/>
                <a:gd name="T38" fmla="*/ 22 w 230"/>
                <a:gd name="T39" fmla="*/ 70 h 132"/>
                <a:gd name="T40" fmla="*/ 30 w 230"/>
                <a:gd name="T41" fmla="*/ 69 h 132"/>
                <a:gd name="T42" fmla="*/ 32 w 230"/>
                <a:gd name="T43" fmla="*/ 75 h 132"/>
                <a:gd name="T44" fmla="*/ 64 w 230"/>
                <a:gd name="T45" fmla="*/ 71 h 132"/>
                <a:gd name="T46" fmla="*/ 74 w 230"/>
                <a:gd name="T47" fmla="*/ 86 h 132"/>
                <a:gd name="T48" fmla="*/ 65 w 230"/>
                <a:gd name="T49" fmla="*/ 98 h 132"/>
                <a:gd name="T50" fmla="*/ 70 w 230"/>
                <a:gd name="T51" fmla="*/ 108 h 132"/>
                <a:gd name="T52" fmla="*/ 74 w 230"/>
                <a:gd name="T53" fmla="*/ 108 h 132"/>
                <a:gd name="T54" fmla="*/ 103 w 230"/>
                <a:gd name="T55" fmla="*/ 119 h 132"/>
                <a:gd name="T56" fmla="*/ 103 w 230"/>
                <a:gd name="T57" fmla="*/ 132 h 132"/>
                <a:gd name="T58" fmla="*/ 127 w 230"/>
                <a:gd name="T59" fmla="*/ 127 h 132"/>
                <a:gd name="T60" fmla="*/ 137 w 230"/>
                <a:gd name="T61" fmla="*/ 132 h 132"/>
                <a:gd name="T62" fmla="*/ 155 w 230"/>
                <a:gd name="T63" fmla="*/ 132 h 132"/>
                <a:gd name="T64" fmla="*/ 157 w 230"/>
                <a:gd name="T65" fmla="*/ 122 h 132"/>
                <a:gd name="T66" fmla="*/ 165 w 230"/>
                <a:gd name="T67" fmla="*/ 130 h 132"/>
                <a:gd name="T68" fmla="*/ 169 w 230"/>
                <a:gd name="T69" fmla="*/ 122 h 132"/>
                <a:gd name="T70" fmla="*/ 187 w 230"/>
                <a:gd name="T71" fmla="*/ 115 h 132"/>
                <a:gd name="T72" fmla="*/ 193 w 230"/>
                <a:gd name="T73" fmla="*/ 123 h 132"/>
                <a:gd name="T74" fmla="*/ 188 w 230"/>
                <a:gd name="T75" fmla="*/ 103 h 132"/>
                <a:gd name="T76" fmla="*/ 195 w 230"/>
                <a:gd name="T77" fmla="*/ 96 h 132"/>
                <a:gd name="T78" fmla="*/ 193 w 230"/>
                <a:gd name="T79" fmla="*/ 81 h 132"/>
                <a:gd name="T80" fmla="*/ 208 w 230"/>
                <a:gd name="T81" fmla="*/ 79 h 132"/>
                <a:gd name="T82" fmla="*/ 204 w 230"/>
                <a:gd name="T83" fmla="*/ 66 h 132"/>
                <a:gd name="T84" fmla="*/ 217 w 230"/>
                <a:gd name="T85" fmla="*/ 71 h 132"/>
                <a:gd name="T86" fmla="*/ 230 w 230"/>
                <a:gd name="T87" fmla="*/ 65 h 132"/>
                <a:gd name="T88" fmla="*/ 216 w 230"/>
                <a:gd name="T89" fmla="*/ 50 h 132"/>
                <a:gd name="T90" fmla="*/ 222 w 230"/>
                <a:gd name="T91" fmla="*/ 4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76" name="Freeform 73"/>
            <p:cNvSpPr>
              <a:spLocks/>
            </p:cNvSpPr>
            <p:nvPr/>
          </p:nvSpPr>
          <p:spPr bwMode="gray">
            <a:xfrm>
              <a:off x="4410075" y="2540000"/>
              <a:ext cx="109537" cy="61913"/>
            </a:xfrm>
            <a:custGeom>
              <a:avLst/>
              <a:gdLst>
                <a:gd name="T0" fmla="*/ 93 w 196"/>
                <a:gd name="T1" fmla="*/ 17 h 109"/>
                <a:gd name="T2" fmla="*/ 81 w 196"/>
                <a:gd name="T3" fmla="*/ 17 h 109"/>
                <a:gd name="T4" fmla="*/ 70 w 196"/>
                <a:gd name="T5" fmla="*/ 15 h 109"/>
                <a:gd name="T6" fmla="*/ 70 w 196"/>
                <a:gd name="T7" fmla="*/ 16 h 109"/>
                <a:gd name="T8" fmla="*/ 65 w 196"/>
                <a:gd name="T9" fmla="*/ 26 h 109"/>
                <a:gd name="T10" fmla="*/ 52 w 196"/>
                <a:gd name="T11" fmla="*/ 19 h 109"/>
                <a:gd name="T12" fmla="*/ 47 w 196"/>
                <a:gd name="T13" fmla="*/ 28 h 109"/>
                <a:gd name="T14" fmla="*/ 36 w 196"/>
                <a:gd name="T15" fmla="*/ 43 h 109"/>
                <a:gd name="T16" fmla="*/ 25 w 196"/>
                <a:gd name="T17" fmla="*/ 43 h 109"/>
                <a:gd name="T18" fmla="*/ 22 w 196"/>
                <a:gd name="T19" fmla="*/ 56 h 109"/>
                <a:gd name="T20" fmla="*/ 4 w 196"/>
                <a:gd name="T21" fmla="*/ 72 h 109"/>
                <a:gd name="T22" fmla="*/ 10 w 196"/>
                <a:gd name="T23" fmla="*/ 80 h 109"/>
                <a:gd name="T24" fmla="*/ 6 w 196"/>
                <a:gd name="T25" fmla="*/ 89 h 109"/>
                <a:gd name="T26" fmla="*/ 24 w 196"/>
                <a:gd name="T27" fmla="*/ 73 h 109"/>
                <a:gd name="T28" fmla="*/ 39 w 196"/>
                <a:gd name="T29" fmla="*/ 75 h 109"/>
                <a:gd name="T30" fmla="*/ 38 w 196"/>
                <a:gd name="T31" fmla="*/ 93 h 109"/>
                <a:gd name="T32" fmla="*/ 45 w 196"/>
                <a:gd name="T33" fmla="*/ 103 h 109"/>
                <a:gd name="T34" fmla="*/ 52 w 196"/>
                <a:gd name="T35" fmla="*/ 103 h 109"/>
                <a:gd name="T36" fmla="*/ 66 w 196"/>
                <a:gd name="T37" fmla="*/ 96 h 109"/>
                <a:gd name="T38" fmla="*/ 86 w 196"/>
                <a:gd name="T39" fmla="*/ 101 h 109"/>
                <a:gd name="T40" fmla="*/ 92 w 196"/>
                <a:gd name="T41" fmla="*/ 81 h 109"/>
                <a:gd name="T42" fmla="*/ 103 w 196"/>
                <a:gd name="T43" fmla="*/ 75 h 109"/>
                <a:gd name="T44" fmla="*/ 111 w 196"/>
                <a:gd name="T45" fmla="*/ 90 h 109"/>
                <a:gd name="T46" fmla="*/ 116 w 196"/>
                <a:gd name="T47" fmla="*/ 91 h 109"/>
                <a:gd name="T48" fmla="*/ 132 w 196"/>
                <a:gd name="T49" fmla="*/ 108 h 109"/>
                <a:gd name="T50" fmla="*/ 133 w 196"/>
                <a:gd name="T51" fmla="*/ 93 h 109"/>
                <a:gd name="T52" fmla="*/ 139 w 196"/>
                <a:gd name="T53" fmla="*/ 87 h 109"/>
                <a:gd name="T54" fmla="*/ 144 w 196"/>
                <a:gd name="T55" fmla="*/ 71 h 109"/>
                <a:gd name="T56" fmla="*/ 150 w 196"/>
                <a:gd name="T57" fmla="*/ 83 h 109"/>
                <a:gd name="T58" fmla="*/ 164 w 196"/>
                <a:gd name="T59" fmla="*/ 80 h 109"/>
                <a:gd name="T60" fmla="*/ 175 w 196"/>
                <a:gd name="T61" fmla="*/ 85 h 109"/>
                <a:gd name="T62" fmla="*/ 180 w 196"/>
                <a:gd name="T63" fmla="*/ 79 h 109"/>
                <a:gd name="T64" fmla="*/ 176 w 196"/>
                <a:gd name="T65" fmla="*/ 66 h 109"/>
                <a:gd name="T66" fmla="*/ 189 w 196"/>
                <a:gd name="T67" fmla="*/ 68 h 109"/>
                <a:gd name="T68" fmla="*/ 191 w 196"/>
                <a:gd name="T69" fmla="*/ 55 h 109"/>
                <a:gd name="T70" fmla="*/ 196 w 196"/>
                <a:gd name="T71" fmla="*/ 54 h 109"/>
                <a:gd name="T72" fmla="*/ 187 w 196"/>
                <a:gd name="T73" fmla="*/ 43 h 109"/>
                <a:gd name="T74" fmla="*/ 171 w 196"/>
                <a:gd name="T75" fmla="*/ 55 h 109"/>
                <a:gd name="T76" fmla="*/ 166 w 196"/>
                <a:gd name="T77" fmla="*/ 43 h 109"/>
                <a:gd name="T78" fmla="*/ 154 w 196"/>
                <a:gd name="T79" fmla="*/ 44 h 109"/>
                <a:gd name="T80" fmla="*/ 146 w 196"/>
                <a:gd name="T81" fmla="*/ 42 h 109"/>
                <a:gd name="T82" fmla="*/ 153 w 196"/>
                <a:gd name="T83" fmla="*/ 29 h 109"/>
                <a:gd name="T84" fmla="*/ 154 w 196"/>
                <a:gd name="T85" fmla="*/ 19 h 109"/>
                <a:gd name="T86" fmla="*/ 150 w 196"/>
                <a:gd name="T87" fmla="*/ 19 h 109"/>
                <a:gd name="T88" fmla="*/ 144 w 196"/>
                <a:gd name="T89" fmla="*/ 11 h 109"/>
                <a:gd name="T90" fmla="*/ 134 w 196"/>
                <a:gd name="T91" fmla="*/ 8 h 109"/>
                <a:gd name="T92" fmla="*/ 125 w 196"/>
                <a:gd name="T93" fmla="*/ 8 h 109"/>
                <a:gd name="T94" fmla="*/ 109 w 196"/>
                <a:gd name="T95" fmla="*/ 1 h 109"/>
                <a:gd name="T96" fmla="*/ 107 w 196"/>
                <a:gd name="T97" fmla="*/ 14 h 109"/>
                <a:gd name="T98" fmla="*/ 103 w 196"/>
                <a:gd name="T99" fmla="*/ 10 h 109"/>
                <a:gd name="T100" fmla="*/ 93 w 196"/>
                <a:gd name="T101"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77" name="Freeform 74"/>
            <p:cNvSpPr>
              <a:spLocks noEditPoints="1"/>
            </p:cNvSpPr>
            <p:nvPr/>
          </p:nvSpPr>
          <p:spPr bwMode="gray">
            <a:xfrm>
              <a:off x="4424363" y="2562225"/>
              <a:ext cx="293687" cy="309563"/>
            </a:xfrm>
            <a:custGeom>
              <a:avLst/>
              <a:gdLst>
                <a:gd name="T0" fmla="*/ 341 w 523"/>
                <a:gd name="T1" fmla="*/ 483 h 554"/>
                <a:gd name="T2" fmla="*/ 278 w 523"/>
                <a:gd name="T3" fmla="*/ 485 h 554"/>
                <a:gd name="T4" fmla="*/ 281 w 523"/>
                <a:gd name="T5" fmla="*/ 507 h 554"/>
                <a:gd name="T6" fmla="*/ 330 w 523"/>
                <a:gd name="T7" fmla="*/ 531 h 554"/>
                <a:gd name="T8" fmla="*/ 372 w 523"/>
                <a:gd name="T9" fmla="*/ 513 h 554"/>
                <a:gd name="T10" fmla="*/ 378 w 523"/>
                <a:gd name="T11" fmla="*/ 479 h 554"/>
                <a:gd name="T12" fmla="*/ 68 w 523"/>
                <a:gd name="T13" fmla="*/ 320 h 554"/>
                <a:gd name="T14" fmla="*/ 75 w 523"/>
                <a:gd name="T15" fmla="*/ 381 h 554"/>
                <a:gd name="T16" fmla="*/ 78 w 523"/>
                <a:gd name="T17" fmla="*/ 424 h 554"/>
                <a:gd name="T18" fmla="*/ 103 w 523"/>
                <a:gd name="T19" fmla="*/ 414 h 554"/>
                <a:gd name="T20" fmla="*/ 133 w 523"/>
                <a:gd name="T21" fmla="*/ 388 h 554"/>
                <a:gd name="T22" fmla="*/ 140 w 523"/>
                <a:gd name="T23" fmla="*/ 352 h 554"/>
                <a:gd name="T24" fmla="*/ 481 w 523"/>
                <a:gd name="T25" fmla="*/ 337 h 554"/>
                <a:gd name="T26" fmla="*/ 414 w 523"/>
                <a:gd name="T27" fmla="*/ 281 h 554"/>
                <a:gd name="T28" fmla="*/ 311 w 523"/>
                <a:gd name="T29" fmla="*/ 216 h 554"/>
                <a:gd name="T30" fmla="*/ 249 w 523"/>
                <a:gd name="T31" fmla="*/ 148 h 554"/>
                <a:gd name="T32" fmla="*/ 244 w 523"/>
                <a:gd name="T33" fmla="*/ 92 h 554"/>
                <a:gd name="T34" fmla="*/ 294 w 523"/>
                <a:gd name="T35" fmla="*/ 46 h 554"/>
                <a:gd name="T36" fmla="*/ 265 w 523"/>
                <a:gd name="T37" fmla="*/ 29 h 554"/>
                <a:gd name="T38" fmla="*/ 243 w 523"/>
                <a:gd name="T39" fmla="*/ 16 h 554"/>
                <a:gd name="T40" fmla="*/ 195 w 523"/>
                <a:gd name="T41" fmla="*/ 7 h 554"/>
                <a:gd name="T42" fmla="*/ 165 w 523"/>
                <a:gd name="T43" fmla="*/ 16 h 554"/>
                <a:gd name="T44" fmla="*/ 154 w 523"/>
                <a:gd name="T45" fmla="*/ 40 h 554"/>
                <a:gd name="T46" fmla="*/ 124 w 523"/>
                <a:gd name="T47" fmla="*/ 44 h 554"/>
                <a:gd name="T48" fmla="*/ 107 w 523"/>
                <a:gd name="T49" fmla="*/ 54 h 554"/>
                <a:gd name="T50" fmla="*/ 85 w 523"/>
                <a:gd name="T51" fmla="*/ 51 h 554"/>
                <a:gd name="T52" fmla="*/ 60 w 523"/>
                <a:gd name="T53" fmla="*/ 62 h 554"/>
                <a:gd name="T54" fmla="*/ 19 w 523"/>
                <a:gd name="T55" fmla="*/ 64 h 554"/>
                <a:gd name="T56" fmla="*/ 28 w 523"/>
                <a:gd name="T57" fmla="*/ 93 h 554"/>
                <a:gd name="T58" fmla="*/ 6 w 523"/>
                <a:gd name="T59" fmla="*/ 118 h 554"/>
                <a:gd name="T60" fmla="*/ 12 w 523"/>
                <a:gd name="T61" fmla="*/ 141 h 554"/>
                <a:gd name="T62" fmla="*/ 45 w 523"/>
                <a:gd name="T63" fmla="*/ 160 h 554"/>
                <a:gd name="T64" fmla="*/ 58 w 523"/>
                <a:gd name="T65" fmla="*/ 173 h 554"/>
                <a:gd name="T66" fmla="*/ 160 w 523"/>
                <a:gd name="T67" fmla="*/ 192 h 554"/>
                <a:gd name="T68" fmla="*/ 193 w 523"/>
                <a:gd name="T69" fmla="*/ 236 h 554"/>
                <a:gd name="T70" fmla="*/ 259 w 523"/>
                <a:gd name="T71" fmla="*/ 294 h 554"/>
                <a:gd name="T72" fmla="*/ 325 w 523"/>
                <a:gd name="T73" fmla="*/ 334 h 554"/>
                <a:gd name="T74" fmla="*/ 397 w 523"/>
                <a:gd name="T75" fmla="*/ 373 h 554"/>
                <a:gd name="T76" fmla="*/ 418 w 523"/>
                <a:gd name="T77" fmla="*/ 446 h 554"/>
                <a:gd name="T78" fmla="*/ 395 w 523"/>
                <a:gd name="T79" fmla="*/ 489 h 554"/>
                <a:gd name="T80" fmla="*/ 435 w 523"/>
                <a:gd name="T81" fmla="*/ 466 h 554"/>
                <a:gd name="T82" fmla="*/ 452 w 523"/>
                <a:gd name="T83" fmla="*/ 408 h 554"/>
                <a:gd name="T84" fmla="*/ 468 w 523"/>
                <a:gd name="T85" fmla="*/ 361 h 554"/>
                <a:gd name="T86" fmla="*/ 515 w 523"/>
                <a:gd name="T87" fmla="*/ 36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78" name="Freeform 75"/>
            <p:cNvSpPr>
              <a:spLocks/>
            </p:cNvSpPr>
            <p:nvPr/>
          </p:nvSpPr>
          <p:spPr bwMode="gray">
            <a:xfrm>
              <a:off x="4554538" y="2446338"/>
              <a:ext cx="157162" cy="74613"/>
            </a:xfrm>
            <a:custGeom>
              <a:avLst/>
              <a:gdLst>
                <a:gd name="T0" fmla="*/ 268 w 280"/>
                <a:gd name="T1" fmla="*/ 67 h 132"/>
                <a:gd name="T2" fmla="*/ 255 w 280"/>
                <a:gd name="T3" fmla="*/ 60 h 132"/>
                <a:gd name="T4" fmla="*/ 240 w 280"/>
                <a:gd name="T5" fmla="*/ 57 h 132"/>
                <a:gd name="T6" fmla="*/ 219 w 280"/>
                <a:gd name="T7" fmla="*/ 42 h 132"/>
                <a:gd name="T8" fmla="*/ 196 w 280"/>
                <a:gd name="T9" fmla="*/ 47 h 132"/>
                <a:gd name="T10" fmla="*/ 177 w 280"/>
                <a:gd name="T11" fmla="*/ 35 h 132"/>
                <a:gd name="T12" fmla="*/ 178 w 280"/>
                <a:gd name="T13" fmla="*/ 28 h 132"/>
                <a:gd name="T14" fmla="*/ 159 w 280"/>
                <a:gd name="T15" fmla="*/ 24 h 132"/>
                <a:gd name="T16" fmla="*/ 132 w 280"/>
                <a:gd name="T17" fmla="*/ 13 h 132"/>
                <a:gd name="T18" fmla="*/ 116 w 280"/>
                <a:gd name="T19" fmla="*/ 2 h 132"/>
                <a:gd name="T20" fmla="*/ 108 w 280"/>
                <a:gd name="T21" fmla="*/ 11 h 132"/>
                <a:gd name="T22" fmla="*/ 87 w 280"/>
                <a:gd name="T23" fmla="*/ 11 h 132"/>
                <a:gd name="T24" fmla="*/ 72 w 280"/>
                <a:gd name="T25" fmla="*/ 19 h 132"/>
                <a:gd name="T26" fmla="*/ 56 w 280"/>
                <a:gd name="T27" fmla="*/ 24 h 132"/>
                <a:gd name="T28" fmla="*/ 38 w 280"/>
                <a:gd name="T29" fmla="*/ 36 h 132"/>
                <a:gd name="T30" fmla="*/ 21 w 280"/>
                <a:gd name="T31" fmla="*/ 36 h 132"/>
                <a:gd name="T32" fmla="*/ 11 w 280"/>
                <a:gd name="T33" fmla="*/ 42 h 132"/>
                <a:gd name="T34" fmla="*/ 5 w 280"/>
                <a:gd name="T35" fmla="*/ 50 h 132"/>
                <a:gd name="T36" fmla="*/ 17 w 280"/>
                <a:gd name="T37" fmla="*/ 60 h 132"/>
                <a:gd name="T38" fmla="*/ 19 w 280"/>
                <a:gd name="T39" fmla="*/ 74 h 132"/>
                <a:gd name="T40" fmla="*/ 27 w 280"/>
                <a:gd name="T41" fmla="*/ 82 h 132"/>
                <a:gd name="T42" fmla="*/ 42 w 280"/>
                <a:gd name="T43" fmla="*/ 90 h 132"/>
                <a:gd name="T44" fmla="*/ 49 w 280"/>
                <a:gd name="T45" fmla="*/ 98 h 132"/>
                <a:gd name="T46" fmla="*/ 65 w 280"/>
                <a:gd name="T47" fmla="*/ 108 h 132"/>
                <a:gd name="T48" fmla="*/ 87 w 280"/>
                <a:gd name="T49" fmla="*/ 131 h 132"/>
                <a:gd name="T50" fmla="*/ 110 w 280"/>
                <a:gd name="T51" fmla="*/ 132 h 132"/>
                <a:gd name="T52" fmla="*/ 115 w 280"/>
                <a:gd name="T53" fmla="*/ 119 h 132"/>
                <a:gd name="T54" fmla="*/ 142 w 280"/>
                <a:gd name="T55" fmla="*/ 112 h 132"/>
                <a:gd name="T56" fmla="*/ 158 w 280"/>
                <a:gd name="T57" fmla="*/ 113 h 132"/>
                <a:gd name="T58" fmla="*/ 173 w 280"/>
                <a:gd name="T59" fmla="*/ 120 h 132"/>
                <a:gd name="T60" fmla="*/ 200 w 280"/>
                <a:gd name="T61" fmla="*/ 123 h 132"/>
                <a:gd name="T62" fmla="*/ 221 w 280"/>
                <a:gd name="T63" fmla="*/ 116 h 132"/>
                <a:gd name="T64" fmla="*/ 255 w 280"/>
                <a:gd name="T65" fmla="*/ 105 h 132"/>
                <a:gd name="T66" fmla="*/ 269 w 280"/>
                <a:gd name="T67" fmla="*/ 86 h 132"/>
                <a:gd name="T68" fmla="*/ 275 w 280"/>
                <a:gd name="T69"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79" name="Freeform 76"/>
            <p:cNvSpPr>
              <a:spLocks/>
            </p:cNvSpPr>
            <p:nvPr/>
          </p:nvSpPr>
          <p:spPr bwMode="gray">
            <a:xfrm>
              <a:off x="4598988" y="2338388"/>
              <a:ext cx="234950" cy="168275"/>
            </a:xfrm>
            <a:custGeom>
              <a:avLst/>
              <a:gdLst>
                <a:gd name="T0" fmla="*/ 312 w 419"/>
                <a:gd name="T1" fmla="*/ 276 h 301"/>
                <a:gd name="T2" fmla="*/ 351 w 419"/>
                <a:gd name="T3" fmla="*/ 293 h 301"/>
                <a:gd name="T4" fmla="*/ 371 w 419"/>
                <a:gd name="T5" fmla="*/ 301 h 301"/>
                <a:gd name="T6" fmla="*/ 364 w 419"/>
                <a:gd name="T7" fmla="*/ 265 h 301"/>
                <a:gd name="T8" fmla="*/ 417 w 419"/>
                <a:gd name="T9" fmla="*/ 224 h 301"/>
                <a:gd name="T10" fmla="*/ 416 w 419"/>
                <a:gd name="T11" fmla="*/ 203 h 301"/>
                <a:gd name="T12" fmla="*/ 390 w 419"/>
                <a:gd name="T13" fmla="*/ 180 h 301"/>
                <a:gd name="T14" fmla="*/ 389 w 419"/>
                <a:gd name="T15" fmla="*/ 167 h 301"/>
                <a:gd name="T16" fmla="*/ 387 w 419"/>
                <a:gd name="T17" fmla="*/ 140 h 301"/>
                <a:gd name="T18" fmla="*/ 379 w 419"/>
                <a:gd name="T19" fmla="*/ 123 h 301"/>
                <a:gd name="T20" fmla="*/ 394 w 419"/>
                <a:gd name="T21" fmla="*/ 106 h 301"/>
                <a:gd name="T22" fmla="*/ 392 w 419"/>
                <a:gd name="T23" fmla="*/ 78 h 301"/>
                <a:gd name="T24" fmla="*/ 373 w 419"/>
                <a:gd name="T25" fmla="*/ 46 h 301"/>
                <a:gd name="T26" fmla="*/ 344 w 419"/>
                <a:gd name="T27" fmla="*/ 22 h 301"/>
                <a:gd name="T28" fmla="*/ 313 w 419"/>
                <a:gd name="T29" fmla="*/ 26 h 301"/>
                <a:gd name="T30" fmla="*/ 257 w 419"/>
                <a:gd name="T31" fmla="*/ 20 h 301"/>
                <a:gd name="T32" fmla="*/ 231 w 419"/>
                <a:gd name="T33" fmla="*/ 18 h 301"/>
                <a:gd name="T34" fmla="*/ 189 w 419"/>
                <a:gd name="T35" fmla="*/ 22 h 301"/>
                <a:gd name="T36" fmla="*/ 149 w 419"/>
                <a:gd name="T37" fmla="*/ 0 h 301"/>
                <a:gd name="T38" fmla="*/ 81 w 419"/>
                <a:gd name="T39" fmla="*/ 28 h 301"/>
                <a:gd name="T40" fmla="*/ 12 w 419"/>
                <a:gd name="T41" fmla="*/ 48 h 301"/>
                <a:gd name="T42" fmla="*/ 7 w 419"/>
                <a:gd name="T43" fmla="*/ 58 h 301"/>
                <a:gd name="T44" fmla="*/ 14 w 419"/>
                <a:gd name="T45" fmla="*/ 75 h 301"/>
                <a:gd name="T46" fmla="*/ 3 w 419"/>
                <a:gd name="T47" fmla="*/ 102 h 301"/>
                <a:gd name="T48" fmla="*/ 14 w 419"/>
                <a:gd name="T49" fmla="*/ 111 h 301"/>
                <a:gd name="T50" fmla="*/ 24 w 419"/>
                <a:gd name="T51" fmla="*/ 122 h 301"/>
                <a:gd name="T52" fmla="*/ 25 w 419"/>
                <a:gd name="T53" fmla="*/ 132 h 301"/>
                <a:gd name="T54" fmla="*/ 29 w 419"/>
                <a:gd name="T55" fmla="*/ 142 h 301"/>
                <a:gd name="T56" fmla="*/ 30 w 419"/>
                <a:gd name="T57" fmla="*/ 161 h 301"/>
                <a:gd name="T58" fmla="*/ 38 w 419"/>
                <a:gd name="T59" fmla="*/ 173 h 301"/>
                <a:gd name="T60" fmla="*/ 41 w 419"/>
                <a:gd name="T61" fmla="*/ 187 h 301"/>
                <a:gd name="T62" fmla="*/ 50 w 419"/>
                <a:gd name="T63" fmla="*/ 197 h 301"/>
                <a:gd name="T64" fmla="*/ 67 w 419"/>
                <a:gd name="T65" fmla="*/ 207 h 301"/>
                <a:gd name="T66" fmla="*/ 96 w 419"/>
                <a:gd name="T67" fmla="*/ 216 h 301"/>
                <a:gd name="T68" fmla="*/ 92 w 419"/>
                <a:gd name="T69" fmla="*/ 225 h 301"/>
                <a:gd name="T70" fmla="*/ 102 w 419"/>
                <a:gd name="T71" fmla="*/ 236 h 301"/>
                <a:gd name="T72" fmla="*/ 132 w 419"/>
                <a:gd name="T73" fmla="*/ 232 h 301"/>
                <a:gd name="T74" fmla="*/ 148 w 419"/>
                <a:gd name="T75" fmla="*/ 236 h 301"/>
                <a:gd name="T76" fmla="*/ 168 w 419"/>
                <a:gd name="T77" fmla="*/ 244 h 301"/>
                <a:gd name="T78" fmla="*/ 190 w 419"/>
                <a:gd name="T79" fmla="*/ 255 h 301"/>
                <a:gd name="T80" fmla="*/ 196 w 419"/>
                <a:gd name="T81" fmla="*/ 266 h 301"/>
                <a:gd name="T82" fmla="*/ 229 w 419"/>
                <a:gd name="T83" fmla="*/ 272 h 301"/>
                <a:gd name="T84" fmla="*/ 244 w 419"/>
                <a:gd name="T85" fmla="*/ 281 h 301"/>
                <a:gd name="T86" fmla="*/ 258 w 419"/>
                <a:gd name="T87" fmla="*/ 279 h 301"/>
                <a:gd name="T88" fmla="*/ 288 w 419"/>
                <a:gd name="T89" fmla="*/ 28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80" name="Freeform 77"/>
            <p:cNvSpPr>
              <a:spLocks/>
            </p:cNvSpPr>
            <p:nvPr/>
          </p:nvSpPr>
          <p:spPr bwMode="gray">
            <a:xfrm>
              <a:off x="4406900" y="2473325"/>
              <a:ext cx="19050" cy="17463"/>
            </a:xfrm>
            <a:custGeom>
              <a:avLst/>
              <a:gdLst>
                <a:gd name="T0" fmla="*/ 13 w 36"/>
                <a:gd name="T1" fmla="*/ 32 h 32"/>
                <a:gd name="T2" fmla="*/ 19 w 36"/>
                <a:gd name="T3" fmla="*/ 27 h 32"/>
                <a:gd name="T4" fmla="*/ 30 w 36"/>
                <a:gd name="T5" fmla="*/ 29 h 32"/>
                <a:gd name="T6" fmla="*/ 35 w 36"/>
                <a:gd name="T7" fmla="*/ 20 h 32"/>
                <a:gd name="T8" fmla="*/ 20 w 36"/>
                <a:gd name="T9" fmla="*/ 8 h 32"/>
                <a:gd name="T10" fmla="*/ 20 w 36"/>
                <a:gd name="T11" fmla="*/ 0 h 32"/>
                <a:gd name="T12" fmla="*/ 12 w 36"/>
                <a:gd name="T13" fmla="*/ 4 h 32"/>
                <a:gd name="T14" fmla="*/ 2 w 36"/>
                <a:gd name="T15" fmla="*/ 18 h 32"/>
                <a:gd name="T16" fmla="*/ 13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81" name="Freeform 78"/>
            <p:cNvSpPr>
              <a:spLocks/>
            </p:cNvSpPr>
            <p:nvPr/>
          </p:nvSpPr>
          <p:spPr bwMode="gray">
            <a:xfrm>
              <a:off x="4497388" y="2505075"/>
              <a:ext cx="171450" cy="77788"/>
            </a:xfrm>
            <a:custGeom>
              <a:avLst/>
              <a:gdLst>
                <a:gd name="T0" fmla="*/ 307 w 308"/>
                <a:gd name="T1" fmla="*/ 48 h 138"/>
                <a:gd name="T2" fmla="*/ 301 w 308"/>
                <a:gd name="T3" fmla="*/ 33 h 138"/>
                <a:gd name="T4" fmla="*/ 287 w 308"/>
                <a:gd name="T5" fmla="*/ 11 h 138"/>
                <a:gd name="T6" fmla="*/ 268 w 308"/>
                <a:gd name="T7" fmla="*/ 17 h 138"/>
                <a:gd name="T8" fmla="*/ 254 w 308"/>
                <a:gd name="T9" fmla="*/ 14 h 138"/>
                <a:gd name="T10" fmla="*/ 228 w 308"/>
                <a:gd name="T11" fmla="*/ 1 h 138"/>
                <a:gd name="T12" fmla="*/ 214 w 308"/>
                <a:gd name="T13" fmla="*/ 16 h 138"/>
                <a:gd name="T14" fmla="*/ 204 w 308"/>
                <a:gd name="T15" fmla="*/ 23 h 138"/>
                <a:gd name="T16" fmla="*/ 175 w 308"/>
                <a:gd name="T17" fmla="*/ 15 h 138"/>
                <a:gd name="T18" fmla="*/ 156 w 308"/>
                <a:gd name="T19" fmla="*/ 27 h 138"/>
                <a:gd name="T20" fmla="*/ 160 w 308"/>
                <a:gd name="T21" fmla="*/ 45 h 138"/>
                <a:gd name="T22" fmla="*/ 133 w 308"/>
                <a:gd name="T23" fmla="*/ 57 h 138"/>
                <a:gd name="T24" fmla="*/ 141 w 308"/>
                <a:gd name="T25" fmla="*/ 68 h 138"/>
                <a:gd name="T26" fmla="*/ 131 w 308"/>
                <a:gd name="T27" fmla="*/ 77 h 138"/>
                <a:gd name="T28" fmla="*/ 109 w 308"/>
                <a:gd name="T29" fmla="*/ 71 h 138"/>
                <a:gd name="T30" fmla="*/ 84 w 308"/>
                <a:gd name="T31" fmla="*/ 78 h 138"/>
                <a:gd name="T32" fmla="*/ 63 w 308"/>
                <a:gd name="T33" fmla="*/ 88 h 138"/>
                <a:gd name="T34" fmla="*/ 33 w 308"/>
                <a:gd name="T35" fmla="*/ 76 h 138"/>
                <a:gd name="T36" fmla="*/ 26 w 308"/>
                <a:gd name="T37" fmla="*/ 91 h 138"/>
                <a:gd name="T38" fmla="*/ 0 w 308"/>
                <a:gd name="T39" fmla="*/ 84 h 138"/>
                <a:gd name="T40" fmla="*/ 2 w 308"/>
                <a:gd name="T41" fmla="*/ 97 h 138"/>
                <a:gd name="T42" fmla="*/ 11 w 308"/>
                <a:gd name="T43" fmla="*/ 106 h 138"/>
                <a:gd name="T44" fmla="*/ 32 w 308"/>
                <a:gd name="T45" fmla="*/ 106 h 138"/>
                <a:gd name="T46" fmla="*/ 50 w 308"/>
                <a:gd name="T47" fmla="*/ 117 h 138"/>
                <a:gd name="T48" fmla="*/ 66 w 308"/>
                <a:gd name="T49" fmla="*/ 109 h 138"/>
                <a:gd name="T50" fmla="*/ 104 w 308"/>
                <a:gd name="T51" fmla="*/ 103 h 138"/>
                <a:gd name="T52" fmla="*/ 119 w 308"/>
                <a:gd name="T53" fmla="*/ 118 h 138"/>
                <a:gd name="T54" fmla="*/ 136 w 308"/>
                <a:gd name="T55" fmla="*/ 131 h 138"/>
                <a:gd name="T56" fmla="*/ 162 w 308"/>
                <a:gd name="T57" fmla="*/ 136 h 138"/>
                <a:gd name="T58" fmla="*/ 183 w 308"/>
                <a:gd name="T59" fmla="*/ 132 h 138"/>
                <a:gd name="T60" fmla="*/ 207 w 308"/>
                <a:gd name="T61" fmla="*/ 138 h 138"/>
                <a:gd name="T62" fmla="*/ 247 w 308"/>
                <a:gd name="T63" fmla="*/ 130 h 138"/>
                <a:gd name="T64" fmla="*/ 270 w 308"/>
                <a:gd name="T65" fmla="*/ 131 h 138"/>
                <a:gd name="T66" fmla="*/ 277 w 308"/>
                <a:gd name="T67" fmla="*/ 107 h 138"/>
                <a:gd name="T68" fmla="*/ 290 w 308"/>
                <a:gd name="T69" fmla="*/ 91 h 138"/>
                <a:gd name="T70" fmla="*/ 290 w 308"/>
                <a:gd name="T71" fmla="*/ 78 h 138"/>
                <a:gd name="T72" fmla="*/ 306 w 308"/>
                <a:gd name="T7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82" name="Freeform 79"/>
            <p:cNvSpPr>
              <a:spLocks/>
            </p:cNvSpPr>
            <p:nvPr/>
          </p:nvSpPr>
          <p:spPr bwMode="gray">
            <a:xfrm>
              <a:off x="4344988" y="2378075"/>
              <a:ext cx="101600" cy="80963"/>
            </a:xfrm>
            <a:custGeom>
              <a:avLst/>
              <a:gdLst>
                <a:gd name="T0" fmla="*/ 14 w 182"/>
                <a:gd name="T1" fmla="*/ 104 h 145"/>
                <a:gd name="T2" fmla="*/ 0 w 182"/>
                <a:gd name="T3" fmla="*/ 116 h 145"/>
                <a:gd name="T4" fmla="*/ 0 w 182"/>
                <a:gd name="T5" fmla="*/ 116 h 145"/>
                <a:gd name="T6" fmla="*/ 9 w 182"/>
                <a:gd name="T7" fmla="*/ 108 h 145"/>
                <a:gd name="T8" fmla="*/ 10 w 182"/>
                <a:gd name="T9" fmla="*/ 110 h 145"/>
                <a:gd name="T10" fmla="*/ 18 w 182"/>
                <a:gd name="T11" fmla="*/ 108 h 145"/>
                <a:gd name="T12" fmla="*/ 22 w 182"/>
                <a:gd name="T13" fmla="*/ 114 h 145"/>
                <a:gd name="T14" fmla="*/ 34 w 182"/>
                <a:gd name="T15" fmla="*/ 112 h 145"/>
                <a:gd name="T16" fmla="*/ 43 w 182"/>
                <a:gd name="T17" fmla="*/ 117 h 145"/>
                <a:gd name="T18" fmla="*/ 46 w 182"/>
                <a:gd name="T19" fmla="*/ 110 h 145"/>
                <a:gd name="T20" fmla="*/ 56 w 182"/>
                <a:gd name="T21" fmla="*/ 112 h 145"/>
                <a:gd name="T22" fmla="*/ 56 w 182"/>
                <a:gd name="T23" fmla="*/ 106 h 145"/>
                <a:gd name="T24" fmla="*/ 65 w 182"/>
                <a:gd name="T25" fmla="*/ 108 h 145"/>
                <a:gd name="T26" fmla="*/ 71 w 182"/>
                <a:gd name="T27" fmla="*/ 104 h 145"/>
                <a:gd name="T28" fmla="*/ 90 w 182"/>
                <a:gd name="T29" fmla="*/ 104 h 145"/>
                <a:gd name="T30" fmla="*/ 94 w 182"/>
                <a:gd name="T31" fmla="*/ 114 h 145"/>
                <a:gd name="T32" fmla="*/ 108 w 182"/>
                <a:gd name="T33" fmla="*/ 114 h 145"/>
                <a:gd name="T34" fmla="*/ 119 w 182"/>
                <a:gd name="T35" fmla="*/ 121 h 145"/>
                <a:gd name="T36" fmla="*/ 114 w 182"/>
                <a:gd name="T37" fmla="*/ 130 h 145"/>
                <a:gd name="T38" fmla="*/ 112 w 182"/>
                <a:gd name="T39" fmla="*/ 140 h 145"/>
                <a:gd name="T40" fmla="*/ 123 w 182"/>
                <a:gd name="T41" fmla="*/ 140 h 145"/>
                <a:gd name="T42" fmla="*/ 127 w 182"/>
                <a:gd name="T43" fmla="*/ 124 h 145"/>
                <a:gd name="T44" fmla="*/ 123 w 182"/>
                <a:gd name="T45" fmla="*/ 116 h 145"/>
                <a:gd name="T46" fmla="*/ 134 w 182"/>
                <a:gd name="T47" fmla="*/ 106 h 145"/>
                <a:gd name="T48" fmla="*/ 130 w 182"/>
                <a:gd name="T49" fmla="*/ 95 h 145"/>
                <a:gd name="T50" fmla="*/ 124 w 182"/>
                <a:gd name="T51" fmla="*/ 80 h 145"/>
                <a:gd name="T52" fmla="*/ 148 w 182"/>
                <a:gd name="T53" fmla="*/ 85 h 145"/>
                <a:gd name="T54" fmla="*/ 152 w 182"/>
                <a:gd name="T55" fmla="*/ 77 h 145"/>
                <a:gd name="T56" fmla="*/ 158 w 182"/>
                <a:gd name="T57" fmla="*/ 78 h 145"/>
                <a:gd name="T58" fmla="*/ 160 w 182"/>
                <a:gd name="T59" fmla="*/ 67 h 145"/>
                <a:gd name="T60" fmla="*/ 168 w 182"/>
                <a:gd name="T61" fmla="*/ 59 h 145"/>
                <a:gd name="T62" fmla="*/ 153 w 182"/>
                <a:gd name="T63" fmla="*/ 47 h 145"/>
                <a:gd name="T64" fmla="*/ 164 w 182"/>
                <a:gd name="T65" fmla="*/ 40 h 145"/>
                <a:gd name="T66" fmla="*/ 172 w 182"/>
                <a:gd name="T67" fmla="*/ 40 h 145"/>
                <a:gd name="T68" fmla="*/ 170 w 182"/>
                <a:gd name="T69" fmla="*/ 28 h 145"/>
                <a:gd name="T70" fmla="*/ 182 w 182"/>
                <a:gd name="T71" fmla="*/ 20 h 145"/>
                <a:gd name="T72" fmla="*/ 177 w 182"/>
                <a:gd name="T73" fmla="*/ 12 h 145"/>
                <a:gd name="T74" fmla="*/ 180 w 182"/>
                <a:gd name="T75" fmla="*/ 10 h 145"/>
                <a:gd name="T76" fmla="*/ 176 w 182"/>
                <a:gd name="T77" fmla="*/ 7 h 145"/>
                <a:gd name="T78" fmla="*/ 154 w 182"/>
                <a:gd name="T79" fmla="*/ 1 h 145"/>
                <a:gd name="T80" fmla="*/ 125 w 182"/>
                <a:gd name="T81" fmla="*/ 0 h 145"/>
                <a:gd name="T82" fmla="*/ 103 w 182"/>
                <a:gd name="T83" fmla="*/ 10 h 145"/>
                <a:gd name="T84" fmla="*/ 107 w 182"/>
                <a:gd name="T85" fmla="*/ 21 h 145"/>
                <a:gd name="T86" fmla="*/ 111 w 182"/>
                <a:gd name="T87" fmla="*/ 34 h 145"/>
                <a:gd name="T88" fmla="*/ 116 w 182"/>
                <a:gd name="T89" fmla="*/ 40 h 145"/>
                <a:gd name="T90" fmla="*/ 122 w 182"/>
                <a:gd name="T91" fmla="*/ 48 h 145"/>
                <a:gd name="T92" fmla="*/ 104 w 182"/>
                <a:gd name="T93" fmla="*/ 60 h 145"/>
                <a:gd name="T94" fmla="*/ 92 w 182"/>
                <a:gd name="T95" fmla="*/ 52 h 145"/>
                <a:gd name="T96" fmla="*/ 100 w 182"/>
                <a:gd name="T97" fmla="*/ 37 h 145"/>
                <a:gd name="T98" fmla="*/ 102 w 182"/>
                <a:gd name="T99" fmla="*/ 24 h 145"/>
                <a:gd name="T100" fmla="*/ 97 w 182"/>
                <a:gd name="T101" fmla="*/ 16 h 145"/>
                <a:gd name="T102" fmla="*/ 81 w 182"/>
                <a:gd name="T103" fmla="*/ 30 h 145"/>
                <a:gd name="T104" fmla="*/ 64 w 182"/>
                <a:gd name="T105" fmla="*/ 49 h 145"/>
                <a:gd name="T106" fmla="*/ 60 w 182"/>
                <a:gd name="T107" fmla="*/ 69 h 145"/>
                <a:gd name="T108" fmla="*/ 42 w 182"/>
                <a:gd name="T109" fmla="*/ 89 h 145"/>
                <a:gd name="T110" fmla="*/ 48 w 182"/>
                <a:gd name="T111" fmla="*/ 97 h 145"/>
                <a:gd name="T112" fmla="*/ 31 w 182"/>
                <a:gd name="T113" fmla="*/ 98 h 145"/>
                <a:gd name="T114" fmla="*/ 14 w 182"/>
                <a:gd name="T11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83" name="Freeform 80"/>
            <p:cNvSpPr>
              <a:spLocks/>
            </p:cNvSpPr>
            <p:nvPr/>
          </p:nvSpPr>
          <p:spPr bwMode="gray">
            <a:xfrm>
              <a:off x="4340225" y="2435225"/>
              <a:ext cx="84137" cy="57150"/>
            </a:xfrm>
            <a:custGeom>
              <a:avLst/>
              <a:gdLst>
                <a:gd name="T0" fmla="*/ 0 w 149"/>
                <a:gd name="T1" fmla="*/ 29 h 102"/>
                <a:gd name="T2" fmla="*/ 6 w 149"/>
                <a:gd name="T3" fmla="*/ 43 h 102"/>
                <a:gd name="T4" fmla="*/ 22 w 149"/>
                <a:gd name="T5" fmla="*/ 47 h 102"/>
                <a:gd name="T6" fmla="*/ 29 w 149"/>
                <a:gd name="T7" fmla="*/ 54 h 102"/>
                <a:gd name="T8" fmla="*/ 52 w 149"/>
                <a:gd name="T9" fmla="*/ 59 h 102"/>
                <a:gd name="T10" fmla="*/ 57 w 149"/>
                <a:gd name="T11" fmla="*/ 78 h 102"/>
                <a:gd name="T12" fmla="*/ 72 w 149"/>
                <a:gd name="T13" fmla="*/ 78 h 102"/>
                <a:gd name="T14" fmla="*/ 82 w 149"/>
                <a:gd name="T15" fmla="*/ 71 h 102"/>
                <a:gd name="T16" fmla="*/ 82 w 149"/>
                <a:gd name="T17" fmla="*/ 87 h 102"/>
                <a:gd name="T18" fmla="*/ 106 w 149"/>
                <a:gd name="T19" fmla="*/ 94 h 102"/>
                <a:gd name="T20" fmla="*/ 109 w 149"/>
                <a:gd name="T21" fmla="*/ 98 h 102"/>
                <a:gd name="T22" fmla="*/ 123 w 149"/>
                <a:gd name="T23" fmla="*/ 98 h 102"/>
                <a:gd name="T24" fmla="*/ 128 w 149"/>
                <a:gd name="T25" fmla="*/ 102 h 102"/>
                <a:gd name="T26" fmla="*/ 131 w 149"/>
                <a:gd name="T27" fmla="*/ 100 h 102"/>
                <a:gd name="T28" fmla="*/ 120 w 149"/>
                <a:gd name="T29" fmla="*/ 86 h 102"/>
                <a:gd name="T30" fmla="*/ 130 w 149"/>
                <a:gd name="T31" fmla="*/ 72 h 102"/>
                <a:gd name="T32" fmla="*/ 138 w 149"/>
                <a:gd name="T33" fmla="*/ 68 h 102"/>
                <a:gd name="T34" fmla="*/ 138 w 149"/>
                <a:gd name="T35" fmla="*/ 68 h 102"/>
                <a:gd name="T36" fmla="*/ 140 w 149"/>
                <a:gd name="T37" fmla="*/ 62 h 102"/>
                <a:gd name="T38" fmla="*/ 149 w 149"/>
                <a:gd name="T39" fmla="*/ 61 h 102"/>
                <a:gd name="T40" fmla="*/ 146 w 149"/>
                <a:gd name="T41" fmla="*/ 48 h 102"/>
                <a:gd name="T42" fmla="*/ 136 w 149"/>
                <a:gd name="T43" fmla="*/ 39 h 102"/>
                <a:gd name="T44" fmla="*/ 131 w 149"/>
                <a:gd name="T45" fmla="*/ 38 h 102"/>
                <a:gd name="T46" fmla="*/ 120 w 149"/>
                <a:gd name="T47" fmla="*/ 38 h 102"/>
                <a:gd name="T48" fmla="*/ 122 w 149"/>
                <a:gd name="T49" fmla="*/ 28 h 102"/>
                <a:gd name="T50" fmla="*/ 127 w 149"/>
                <a:gd name="T51" fmla="*/ 19 h 102"/>
                <a:gd name="T52" fmla="*/ 116 w 149"/>
                <a:gd name="T53" fmla="*/ 12 h 102"/>
                <a:gd name="T54" fmla="*/ 102 w 149"/>
                <a:gd name="T55" fmla="*/ 12 h 102"/>
                <a:gd name="T56" fmla="*/ 98 w 149"/>
                <a:gd name="T57" fmla="*/ 2 h 102"/>
                <a:gd name="T58" fmla="*/ 79 w 149"/>
                <a:gd name="T59" fmla="*/ 2 h 102"/>
                <a:gd name="T60" fmla="*/ 73 w 149"/>
                <a:gd name="T61" fmla="*/ 6 h 102"/>
                <a:gd name="T62" fmla="*/ 64 w 149"/>
                <a:gd name="T63" fmla="*/ 4 h 102"/>
                <a:gd name="T64" fmla="*/ 64 w 149"/>
                <a:gd name="T65" fmla="*/ 10 h 102"/>
                <a:gd name="T66" fmla="*/ 54 w 149"/>
                <a:gd name="T67" fmla="*/ 8 h 102"/>
                <a:gd name="T68" fmla="*/ 51 w 149"/>
                <a:gd name="T69" fmla="*/ 15 h 102"/>
                <a:gd name="T70" fmla="*/ 42 w 149"/>
                <a:gd name="T71" fmla="*/ 10 h 102"/>
                <a:gd name="T72" fmla="*/ 30 w 149"/>
                <a:gd name="T73" fmla="*/ 12 h 102"/>
                <a:gd name="T74" fmla="*/ 26 w 149"/>
                <a:gd name="T75" fmla="*/ 6 h 102"/>
                <a:gd name="T76" fmla="*/ 18 w 149"/>
                <a:gd name="T77" fmla="*/ 8 h 102"/>
                <a:gd name="T78" fmla="*/ 17 w 149"/>
                <a:gd name="T79" fmla="*/ 6 h 102"/>
                <a:gd name="T80" fmla="*/ 1 w 149"/>
                <a:gd name="T81" fmla="*/ 20 h 102"/>
                <a:gd name="T82" fmla="*/ 0 w 149"/>
                <a:gd name="T8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84" name="Freeform 81"/>
            <p:cNvSpPr>
              <a:spLocks/>
            </p:cNvSpPr>
            <p:nvPr/>
          </p:nvSpPr>
          <p:spPr bwMode="gray">
            <a:xfrm>
              <a:off x="4413250" y="2336800"/>
              <a:ext cx="209550" cy="219075"/>
            </a:xfrm>
            <a:custGeom>
              <a:avLst/>
              <a:gdLst>
                <a:gd name="T0" fmla="*/ 21 w 373"/>
                <a:gd name="T1" fmla="*/ 294 h 393"/>
                <a:gd name="T2" fmla="*/ 62 w 373"/>
                <a:gd name="T3" fmla="*/ 297 h 393"/>
                <a:gd name="T4" fmla="*/ 90 w 373"/>
                <a:gd name="T5" fmla="*/ 305 h 393"/>
                <a:gd name="T6" fmla="*/ 74 w 373"/>
                <a:gd name="T7" fmla="*/ 330 h 393"/>
                <a:gd name="T8" fmla="*/ 75 w 373"/>
                <a:gd name="T9" fmla="*/ 381 h 393"/>
                <a:gd name="T10" fmla="*/ 101 w 373"/>
                <a:gd name="T11" fmla="*/ 378 h 393"/>
                <a:gd name="T12" fmla="*/ 128 w 373"/>
                <a:gd name="T13" fmla="*/ 372 h 393"/>
                <a:gd name="T14" fmla="*/ 148 w 373"/>
                <a:gd name="T15" fmla="*/ 383 h 393"/>
                <a:gd name="T16" fmla="*/ 161 w 373"/>
                <a:gd name="T17" fmla="*/ 382 h 393"/>
                <a:gd name="T18" fmla="*/ 182 w 373"/>
                <a:gd name="T19" fmla="*/ 377 h 393"/>
                <a:gd name="T20" fmla="*/ 224 w 373"/>
                <a:gd name="T21" fmla="*/ 387 h 393"/>
                <a:gd name="T22" fmla="*/ 258 w 373"/>
                <a:gd name="T23" fmla="*/ 372 h 393"/>
                <a:gd name="T24" fmla="*/ 290 w 373"/>
                <a:gd name="T25" fmla="*/ 385 h 393"/>
                <a:gd name="T26" fmla="*/ 282 w 373"/>
                <a:gd name="T27" fmla="*/ 358 h 393"/>
                <a:gd name="T28" fmla="*/ 309 w 373"/>
                <a:gd name="T29" fmla="*/ 335 h 393"/>
                <a:gd name="T30" fmla="*/ 324 w 373"/>
                <a:gd name="T31" fmla="*/ 316 h 393"/>
                <a:gd name="T32" fmla="*/ 301 w 373"/>
                <a:gd name="T33" fmla="*/ 295 h 393"/>
                <a:gd name="T34" fmla="*/ 281 w 373"/>
                <a:gd name="T35" fmla="*/ 285 h 393"/>
                <a:gd name="T36" fmla="*/ 271 w 373"/>
                <a:gd name="T37" fmla="*/ 271 h 393"/>
                <a:gd name="T38" fmla="*/ 263 w 373"/>
                <a:gd name="T39" fmla="*/ 248 h 393"/>
                <a:gd name="T40" fmla="*/ 263 w 373"/>
                <a:gd name="T41" fmla="*/ 239 h 393"/>
                <a:gd name="T42" fmla="*/ 283 w 373"/>
                <a:gd name="T43" fmla="*/ 227 h 393"/>
                <a:gd name="T44" fmla="*/ 308 w 373"/>
                <a:gd name="T45" fmla="*/ 221 h 393"/>
                <a:gd name="T46" fmla="*/ 325 w 373"/>
                <a:gd name="T47" fmla="*/ 210 h 393"/>
                <a:gd name="T48" fmla="*/ 360 w 373"/>
                <a:gd name="T49" fmla="*/ 208 h 393"/>
                <a:gd name="T50" fmla="*/ 369 w 373"/>
                <a:gd name="T51" fmla="*/ 177 h 393"/>
                <a:gd name="T52" fmla="*/ 351 w 373"/>
                <a:gd name="T53" fmla="*/ 157 h 393"/>
                <a:gd name="T54" fmla="*/ 356 w 373"/>
                <a:gd name="T55" fmla="*/ 136 h 393"/>
                <a:gd name="T56" fmla="*/ 352 w 373"/>
                <a:gd name="T57" fmla="*/ 115 h 393"/>
                <a:gd name="T58" fmla="*/ 334 w 373"/>
                <a:gd name="T59" fmla="*/ 106 h 393"/>
                <a:gd name="T60" fmla="*/ 339 w 373"/>
                <a:gd name="T61" fmla="*/ 72 h 393"/>
                <a:gd name="T62" fmla="*/ 321 w 373"/>
                <a:gd name="T63" fmla="*/ 55 h 393"/>
                <a:gd name="T64" fmla="*/ 296 w 373"/>
                <a:gd name="T65" fmla="*/ 35 h 393"/>
                <a:gd name="T66" fmla="*/ 226 w 373"/>
                <a:gd name="T67" fmla="*/ 35 h 393"/>
                <a:gd name="T68" fmla="*/ 202 w 373"/>
                <a:gd name="T69" fmla="*/ 35 h 393"/>
                <a:gd name="T70" fmla="*/ 168 w 373"/>
                <a:gd name="T71" fmla="*/ 22 h 393"/>
                <a:gd name="T72" fmla="*/ 145 w 373"/>
                <a:gd name="T73" fmla="*/ 3 h 393"/>
                <a:gd name="T74" fmla="*/ 112 w 373"/>
                <a:gd name="T75" fmla="*/ 0 h 393"/>
                <a:gd name="T76" fmla="*/ 130 w 373"/>
                <a:gd name="T77" fmla="*/ 49 h 393"/>
                <a:gd name="T78" fmla="*/ 105 w 373"/>
                <a:gd name="T79" fmla="*/ 55 h 393"/>
                <a:gd name="T80" fmla="*/ 82 w 373"/>
                <a:gd name="T81" fmla="*/ 62 h 393"/>
                <a:gd name="T82" fmla="*/ 57 w 373"/>
                <a:gd name="T83" fmla="*/ 85 h 393"/>
                <a:gd name="T84" fmla="*/ 47 w 373"/>
                <a:gd name="T85" fmla="*/ 103 h 393"/>
                <a:gd name="T86" fmla="*/ 30 w 373"/>
                <a:gd name="T87" fmla="*/ 122 h 393"/>
                <a:gd name="T88" fmla="*/ 35 w 373"/>
                <a:gd name="T89" fmla="*/ 153 h 393"/>
                <a:gd name="T90" fmla="*/ 1 w 373"/>
                <a:gd name="T91" fmla="*/ 155 h 393"/>
                <a:gd name="T92" fmla="*/ 0 w 373"/>
                <a:gd name="T93" fmla="*/ 191 h 393"/>
                <a:gd name="T94" fmla="*/ 5 w 373"/>
                <a:gd name="T95" fmla="*/ 216 h 393"/>
                <a:gd name="T96" fmla="*/ 9 w 373"/>
                <a:gd name="T97" fmla="*/ 239 h 393"/>
                <a:gd name="T98" fmla="*/ 17 w 373"/>
                <a:gd name="T99" fmla="*/ 27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85" name="Freeform 82"/>
            <p:cNvSpPr>
              <a:spLocks/>
            </p:cNvSpPr>
            <p:nvPr/>
          </p:nvSpPr>
          <p:spPr bwMode="gray">
            <a:xfrm>
              <a:off x="4298950" y="2693988"/>
              <a:ext cx="11112" cy="6350"/>
            </a:xfrm>
            <a:custGeom>
              <a:avLst/>
              <a:gdLst>
                <a:gd name="T0" fmla="*/ 5 w 20"/>
                <a:gd name="T1" fmla="*/ 13 h 13"/>
                <a:gd name="T2" fmla="*/ 18 w 20"/>
                <a:gd name="T3" fmla="*/ 10 h 13"/>
                <a:gd name="T4" fmla="*/ 20 w 20"/>
                <a:gd name="T5" fmla="*/ 10 h 13"/>
                <a:gd name="T6" fmla="*/ 19 w 20"/>
                <a:gd name="T7" fmla="*/ 1 h 13"/>
                <a:gd name="T8" fmla="*/ 5 w 20"/>
                <a:gd name="T9" fmla="*/ 1 h 13"/>
                <a:gd name="T10" fmla="*/ 0 w 20"/>
                <a:gd name="T11" fmla="*/ 2 h 13"/>
                <a:gd name="T12" fmla="*/ 5 w 2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86" name="Freeform 83"/>
            <p:cNvSpPr>
              <a:spLocks/>
            </p:cNvSpPr>
            <p:nvPr/>
          </p:nvSpPr>
          <p:spPr bwMode="gray">
            <a:xfrm>
              <a:off x="6311900" y="2414588"/>
              <a:ext cx="787400" cy="312738"/>
            </a:xfrm>
            <a:custGeom>
              <a:avLst/>
              <a:gdLst>
                <a:gd name="T0" fmla="*/ 1353 w 1406"/>
                <a:gd name="T1" fmla="*/ 245 h 558"/>
                <a:gd name="T2" fmla="*/ 1312 w 1406"/>
                <a:gd name="T3" fmla="*/ 214 h 558"/>
                <a:gd name="T4" fmla="*/ 1247 w 1406"/>
                <a:gd name="T5" fmla="*/ 225 h 558"/>
                <a:gd name="T6" fmla="*/ 1182 w 1406"/>
                <a:gd name="T7" fmla="*/ 215 h 558"/>
                <a:gd name="T8" fmla="*/ 1179 w 1406"/>
                <a:gd name="T9" fmla="*/ 178 h 558"/>
                <a:gd name="T10" fmla="*/ 1162 w 1406"/>
                <a:gd name="T11" fmla="*/ 114 h 558"/>
                <a:gd name="T12" fmla="*/ 1091 w 1406"/>
                <a:gd name="T13" fmla="*/ 102 h 558"/>
                <a:gd name="T14" fmla="*/ 1025 w 1406"/>
                <a:gd name="T15" fmla="*/ 136 h 558"/>
                <a:gd name="T16" fmla="*/ 967 w 1406"/>
                <a:gd name="T17" fmla="*/ 143 h 558"/>
                <a:gd name="T18" fmla="*/ 922 w 1406"/>
                <a:gd name="T19" fmla="*/ 156 h 558"/>
                <a:gd name="T20" fmla="*/ 855 w 1406"/>
                <a:gd name="T21" fmla="*/ 148 h 558"/>
                <a:gd name="T22" fmla="*/ 812 w 1406"/>
                <a:gd name="T23" fmla="*/ 114 h 558"/>
                <a:gd name="T24" fmla="*/ 728 w 1406"/>
                <a:gd name="T25" fmla="*/ 97 h 558"/>
                <a:gd name="T26" fmla="*/ 607 w 1406"/>
                <a:gd name="T27" fmla="*/ 95 h 558"/>
                <a:gd name="T28" fmla="*/ 563 w 1406"/>
                <a:gd name="T29" fmla="*/ 83 h 558"/>
                <a:gd name="T30" fmla="*/ 472 w 1406"/>
                <a:gd name="T31" fmla="*/ 22 h 558"/>
                <a:gd name="T32" fmla="*/ 384 w 1406"/>
                <a:gd name="T33" fmla="*/ 0 h 558"/>
                <a:gd name="T34" fmla="*/ 373 w 1406"/>
                <a:gd name="T35" fmla="*/ 33 h 558"/>
                <a:gd name="T36" fmla="*/ 372 w 1406"/>
                <a:gd name="T37" fmla="*/ 60 h 558"/>
                <a:gd name="T38" fmla="*/ 391 w 1406"/>
                <a:gd name="T39" fmla="*/ 110 h 558"/>
                <a:gd name="T40" fmla="*/ 335 w 1406"/>
                <a:gd name="T41" fmla="*/ 119 h 558"/>
                <a:gd name="T42" fmla="*/ 301 w 1406"/>
                <a:gd name="T43" fmla="*/ 118 h 558"/>
                <a:gd name="T44" fmla="*/ 278 w 1406"/>
                <a:gd name="T45" fmla="*/ 107 h 558"/>
                <a:gd name="T46" fmla="*/ 182 w 1406"/>
                <a:gd name="T47" fmla="*/ 86 h 558"/>
                <a:gd name="T48" fmla="*/ 155 w 1406"/>
                <a:gd name="T49" fmla="*/ 70 h 558"/>
                <a:gd name="T50" fmla="*/ 119 w 1406"/>
                <a:gd name="T51" fmla="*/ 88 h 558"/>
                <a:gd name="T52" fmla="*/ 83 w 1406"/>
                <a:gd name="T53" fmla="*/ 100 h 558"/>
                <a:gd name="T54" fmla="*/ 47 w 1406"/>
                <a:gd name="T55" fmla="*/ 130 h 558"/>
                <a:gd name="T56" fmla="*/ 9 w 1406"/>
                <a:gd name="T57" fmla="*/ 151 h 558"/>
                <a:gd name="T58" fmla="*/ 18 w 1406"/>
                <a:gd name="T59" fmla="*/ 174 h 558"/>
                <a:gd name="T60" fmla="*/ 54 w 1406"/>
                <a:gd name="T61" fmla="*/ 203 h 558"/>
                <a:gd name="T62" fmla="*/ 107 w 1406"/>
                <a:gd name="T63" fmla="*/ 221 h 558"/>
                <a:gd name="T64" fmla="*/ 179 w 1406"/>
                <a:gd name="T65" fmla="*/ 276 h 558"/>
                <a:gd name="T66" fmla="*/ 192 w 1406"/>
                <a:gd name="T67" fmla="*/ 326 h 558"/>
                <a:gd name="T68" fmla="*/ 274 w 1406"/>
                <a:gd name="T69" fmla="*/ 374 h 558"/>
                <a:gd name="T70" fmla="*/ 361 w 1406"/>
                <a:gd name="T71" fmla="*/ 397 h 558"/>
                <a:gd name="T72" fmla="*/ 430 w 1406"/>
                <a:gd name="T73" fmla="*/ 429 h 558"/>
                <a:gd name="T74" fmla="*/ 502 w 1406"/>
                <a:gd name="T75" fmla="*/ 498 h 558"/>
                <a:gd name="T76" fmla="*/ 610 w 1406"/>
                <a:gd name="T77" fmla="*/ 499 h 558"/>
                <a:gd name="T78" fmla="*/ 679 w 1406"/>
                <a:gd name="T79" fmla="*/ 501 h 558"/>
                <a:gd name="T80" fmla="*/ 795 w 1406"/>
                <a:gd name="T81" fmla="*/ 531 h 558"/>
                <a:gd name="T82" fmla="*/ 873 w 1406"/>
                <a:gd name="T83" fmla="*/ 550 h 558"/>
                <a:gd name="T84" fmla="*/ 1066 w 1406"/>
                <a:gd name="T85" fmla="*/ 510 h 558"/>
                <a:gd name="T86" fmla="*/ 1112 w 1406"/>
                <a:gd name="T87" fmla="*/ 463 h 558"/>
                <a:gd name="T88" fmla="*/ 1108 w 1406"/>
                <a:gd name="T89" fmla="*/ 407 h 558"/>
                <a:gd name="T90" fmla="*/ 1160 w 1406"/>
                <a:gd name="T91" fmla="*/ 388 h 558"/>
                <a:gd name="T92" fmla="*/ 1213 w 1406"/>
                <a:gd name="T93" fmla="*/ 350 h 558"/>
                <a:gd name="T94" fmla="*/ 1270 w 1406"/>
                <a:gd name="T95" fmla="*/ 314 h 558"/>
                <a:gd name="T96" fmla="*/ 1320 w 1406"/>
                <a:gd name="T97" fmla="*/ 294 h 558"/>
                <a:gd name="T98" fmla="*/ 1355 w 1406"/>
                <a:gd name="T99" fmla="*/ 279 h 558"/>
                <a:gd name="T100" fmla="*/ 1394 w 1406"/>
                <a:gd name="T101" fmla="*/ 27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87" name="Freeform 84"/>
            <p:cNvSpPr>
              <a:spLocks/>
            </p:cNvSpPr>
            <p:nvPr/>
          </p:nvSpPr>
          <p:spPr bwMode="gray">
            <a:xfrm>
              <a:off x="5227638" y="2665413"/>
              <a:ext cx="173037" cy="80963"/>
            </a:xfrm>
            <a:custGeom>
              <a:avLst/>
              <a:gdLst>
                <a:gd name="T0" fmla="*/ 4 w 308"/>
                <a:gd name="T1" fmla="*/ 12 h 144"/>
                <a:gd name="T2" fmla="*/ 52 w 308"/>
                <a:gd name="T3" fmla="*/ 37 h 144"/>
                <a:gd name="T4" fmla="*/ 75 w 308"/>
                <a:gd name="T5" fmla="*/ 54 h 144"/>
                <a:gd name="T6" fmla="*/ 79 w 308"/>
                <a:gd name="T7" fmla="*/ 85 h 144"/>
                <a:gd name="T8" fmla="*/ 92 w 308"/>
                <a:gd name="T9" fmla="*/ 103 h 144"/>
                <a:gd name="T10" fmla="*/ 85 w 308"/>
                <a:gd name="T11" fmla="*/ 110 h 144"/>
                <a:gd name="T12" fmla="*/ 111 w 308"/>
                <a:gd name="T13" fmla="*/ 115 h 144"/>
                <a:gd name="T14" fmla="*/ 131 w 308"/>
                <a:gd name="T15" fmla="*/ 108 h 144"/>
                <a:gd name="T16" fmla="*/ 147 w 308"/>
                <a:gd name="T17" fmla="*/ 126 h 144"/>
                <a:gd name="T18" fmla="*/ 164 w 308"/>
                <a:gd name="T19" fmla="*/ 126 h 144"/>
                <a:gd name="T20" fmla="*/ 166 w 308"/>
                <a:gd name="T21" fmla="*/ 134 h 144"/>
                <a:gd name="T22" fmla="*/ 183 w 308"/>
                <a:gd name="T23" fmla="*/ 133 h 144"/>
                <a:gd name="T24" fmla="*/ 188 w 308"/>
                <a:gd name="T25" fmla="*/ 126 h 144"/>
                <a:gd name="T26" fmla="*/ 221 w 308"/>
                <a:gd name="T27" fmla="*/ 130 h 144"/>
                <a:gd name="T28" fmla="*/ 227 w 308"/>
                <a:gd name="T29" fmla="*/ 120 h 144"/>
                <a:gd name="T30" fmla="*/ 235 w 308"/>
                <a:gd name="T31" fmla="*/ 123 h 144"/>
                <a:gd name="T32" fmla="*/ 235 w 308"/>
                <a:gd name="T33" fmla="*/ 123 h 144"/>
                <a:gd name="T34" fmla="*/ 250 w 308"/>
                <a:gd name="T35" fmla="*/ 112 h 144"/>
                <a:gd name="T36" fmla="*/ 261 w 308"/>
                <a:gd name="T37" fmla="*/ 120 h 144"/>
                <a:gd name="T38" fmla="*/ 275 w 308"/>
                <a:gd name="T39" fmla="*/ 130 h 144"/>
                <a:gd name="T40" fmla="*/ 289 w 308"/>
                <a:gd name="T41" fmla="*/ 127 h 144"/>
                <a:gd name="T42" fmla="*/ 306 w 308"/>
                <a:gd name="T43" fmla="*/ 134 h 144"/>
                <a:gd name="T44" fmla="*/ 287 w 308"/>
                <a:gd name="T45" fmla="*/ 113 h 144"/>
                <a:gd name="T46" fmla="*/ 278 w 308"/>
                <a:gd name="T47" fmla="*/ 97 h 144"/>
                <a:gd name="T48" fmla="*/ 286 w 308"/>
                <a:gd name="T49" fmla="*/ 93 h 144"/>
                <a:gd name="T50" fmla="*/ 251 w 308"/>
                <a:gd name="T51" fmla="*/ 75 h 144"/>
                <a:gd name="T52" fmla="*/ 256 w 308"/>
                <a:gd name="T53" fmla="*/ 58 h 144"/>
                <a:gd name="T54" fmla="*/ 236 w 308"/>
                <a:gd name="T55" fmla="*/ 55 h 144"/>
                <a:gd name="T56" fmla="*/ 208 w 308"/>
                <a:gd name="T57" fmla="*/ 42 h 144"/>
                <a:gd name="T58" fmla="*/ 179 w 308"/>
                <a:gd name="T59" fmla="*/ 53 h 144"/>
                <a:gd name="T60" fmla="*/ 160 w 308"/>
                <a:gd name="T61" fmla="*/ 42 h 144"/>
                <a:gd name="T62" fmla="*/ 128 w 308"/>
                <a:gd name="T63" fmla="*/ 22 h 144"/>
                <a:gd name="T64" fmla="*/ 95 w 308"/>
                <a:gd name="T65" fmla="*/ 18 h 144"/>
                <a:gd name="T66" fmla="*/ 54 w 308"/>
                <a:gd name="T67" fmla="*/ 10 h 144"/>
                <a:gd name="T68" fmla="*/ 13 w 308"/>
                <a:gd name="T69" fmla="*/ 0 h 144"/>
                <a:gd name="T70" fmla="*/ 0 w 308"/>
                <a:gd name="T71" fmla="*/ 11 h 144"/>
                <a:gd name="T72" fmla="*/ 4 w 308"/>
                <a:gd name="T7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88" name="Freeform 85"/>
            <p:cNvSpPr>
              <a:spLocks noEditPoints="1"/>
            </p:cNvSpPr>
            <p:nvPr/>
          </p:nvSpPr>
          <p:spPr bwMode="gray">
            <a:xfrm>
              <a:off x="5359400" y="2716213"/>
              <a:ext cx="134937" cy="107950"/>
            </a:xfrm>
            <a:custGeom>
              <a:avLst/>
              <a:gdLst>
                <a:gd name="T0" fmla="*/ 42 w 240"/>
                <a:gd name="T1" fmla="*/ 125 h 194"/>
                <a:gd name="T2" fmla="*/ 31 w 240"/>
                <a:gd name="T3" fmla="*/ 127 h 194"/>
                <a:gd name="T4" fmla="*/ 14 w 240"/>
                <a:gd name="T5" fmla="*/ 116 h 194"/>
                <a:gd name="T6" fmla="*/ 4 w 240"/>
                <a:gd name="T7" fmla="*/ 119 h 194"/>
                <a:gd name="T8" fmla="*/ 14 w 240"/>
                <a:gd name="T9" fmla="*/ 141 h 194"/>
                <a:gd name="T10" fmla="*/ 56 w 240"/>
                <a:gd name="T11" fmla="*/ 163 h 194"/>
                <a:gd name="T12" fmla="*/ 59 w 240"/>
                <a:gd name="T13" fmla="*/ 163 h 194"/>
                <a:gd name="T14" fmla="*/ 50 w 240"/>
                <a:gd name="T15" fmla="*/ 141 h 194"/>
                <a:gd name="T16" fmla="*/ 42 w 240"/>
                <a:gd name="T17" fmla="*/ 125 h 194"/>
                <a:gd name="T18" fmla="*/ 235 w 240"/>
                <a:gd name="T19" fmla="*/ 75 h 194"/>
                <a:gd name="T20" fmla="*/ 205 w 240"/>
                <a:gd name="T21" fmla="*/ 74 h 194"/>
                <a:gd name="T22" fmla="*/ 193 w 240"/>
                <a:gd name="T23" fmla="*/ 56 h 194"/>
                <a:gd name="T24" fmla="*/ 176 w 240"/>
                <a:gd name="T25" fmla="*/ 38 h 194"/>
                <a:gd name="T26" fmla="*/ 177 w 240"/>
                <a:gd name="T27" fmla="*/ 29 h 194"/>
                <a:gd name="T28" fmla="*/ 145 w 240"/>
                <a:gd name="T29" fmla="*/ 2 h 194"/>
                <a:gd name="T30" fmla="*/ 143 w 240"/>
                <a:gd name="T31" fmla="*/ 20 h 194"/>
                <a:gd name="T32" fmla="*/ 126 w 240"/>
                <a:gd name="T33" fmla="*/ 24 h 194"/>
                <a:gd name="T34" fmla="*/ 116 w 240"/>
                <a:gd name="T35" fmla="*/ 38 h 194"/>
                <a:gd name="T36" fmla="*/ 78 w 240"/>
                <a:gd name="T37" fmla="*/ 9 h 194"/>
                <a:gd name="T38" fmla="*/ 43 w 240"/>
                <a:gd name="T39" fmla="*/ 7 h 194"/>
                <a:gd name="T40" fmla="*/ 52 w 240"/>
                <a:gd name="T41" fmla="*/ 23 h 194"/>
                <a:gd name="T42" fmla="*/ 71 w 240"/>
                <a:gd name="T43" fmla="*/ 44 h 194"/>
                <a:gd name="T44" fmla="*/ 54 w 240"/>
                <a:gd name="T45" fmla="*/ 37 h 194"/>
                <a:gd name="T46" fmla="*/ 40 w 240"/>
                <a:gd name="T47" fmla="*/ 40 h 194"/>
                <a:gd name="T48" fmla="*/ 26 w 240"/>
                <a:gd name="T49" fmla="*/ 30 h 194"/>
                <a:gd name="T50" fmla="*/ 15 w 240"/>
                <a:gd name="T51" fmla="*/ 22 h 194"/>
                <a:gd name="T52" fmla="*/ 0 w 240"/>
                <a:gd name="T53" fmla="*/ 33 h 194"/>
                <a:gd name="T54" fmla="*/ 7 w 240"/>
                <a:gd name="T55" fmla="*/ 37 h 194"/>
                <a:gd name="T56" fmla="*/ 6 w 240"/>
                <a:gd name="T57" fmla="*/ 46 h 194"/>
                <a:gd name="T58" fmla="*/ 25 w 240"/>
                <a:gd name="T59" fmla="*/ 54 h 194"/>
                <a:gd name="T60" fmla="*/ 19 w 240"/>
                <a:gd name="T61" fmla="*/ 69 h 194"/>
                <a:gd name="T62" fmla="*/ 49 w 240"/>
                <a:gd name="T63" fmla="*/ 91 h 194"/>
                <a:gd name="T64" fmla="*/ 28 w 240"/>
                <a:gd name="T65" fmla="*/ 100 h 194"/>
                <a:gd name="T66" fmla="*/ 46 w 240"/>
                <a:gd name="T67" fmla="*/ 108 h 194"/>
                <a:gd name="T68" fmla="*/ 56 w 240"/>
                <a:gd name="T69" fmla="*/ 122 h 194"/>
                <a:gd name="T70" fmla="*/ 76 w 240"/>
                <a:gd name="T71" fmla="*/ 124 h 194"/>
                <a:gd name="T72" fmla="*/ 74 w 240"/>
                <a:gd name="T73" fmla="*/ 134 h 194"/>
                <a:gd name="T74" fmla="*/ 78 w 240"/>
                <a:gd name="T75" fmla="*/ 141 h 194"/>
                <a:gd name="T76" fmla="*/ 81 w 240"/>
                <a:gd name="T77" fmla="*/ 162 h 194"/>
                <a:gd name="T78" fmla="*/ 83 w 240"/>
                <a:gd name="T79" fmla="*/ 162 h 194"/>
                <a:gd name="T80" fmla="*/ 97 w 240"/>
                <a:gd name="T81" fmla="*/ 146 h 194"/>
                <a:gd name="T82" fmla="*/ 142 w 240"/>
                <a:gd name="T83" fmla="*/ 115 h 194"/>
                <a:gd name="T84" fmla="*/ 157 w 240"/>
                <a:gd name="T85" fmla="*/ 133 h 194"/>
                <a:gd name="T86" fmla="*/ 150 w 240"/>
                <a:gd name="T87" fmla="*/ 144 h 194"/>
                <a:gd name="T88" fmla="*/ 159 w 240"/>
                <a:gd name="T89" fmla="*/ 157 h 194"/>
                <a:gd name="T90" fmla="*/ 149 w 240"/>
                <a:gd name="T91" fmla="*/ 164 h 194"/>
                <a:gd name="T92" fmla="*/ 168 w 240"/>
                <a:gd name="T93" fmla="*/ 180 h 194"/>
                <a:gd name="T94" fmla="*/ 177 w 240"/>
                <a:gd name="T95" fmla="*/ 189 h 194"/>
                <a:gd name="T96" fmla="*/ 187 w 240"/>
                <a:gd name="T97" fmla="*/ 191 h 194"/>
                <a:gd name="T98" fmla="*/ 188 w 240"/>
                <a:gd name="T99" fmla="*/ 194 h 194"/>
                <a:gd name="T100" fmla="*/ 191 w 240"/>
                <a:gd name="T101" fmla="*/ 174 h 194"/>
                <a:gd name="T102" fmla="*/ 179 w 240"/>
                <a:gd name="T103" fmla="*/ 165 h 194"/>
                <a:gd name="T104" fmla="*/ 190 w 240"/>
                <a:gd name="T105" fmla="*/ 161 h 194"/>
                <a:gd name="T106" fmla="*/ 190 w 240"/>
                <a:gd name="T107" fmla="*/ 142 h 194"/>
                <a:gd name="T108" fmla="*/ 208 w 240"/>
                <a:gd name="T109" fmla="*/ 147 h 194"/>
                <a:gd name="T110" fmla="*/ 198 w 240"/>
                <a:gd name="T111" fmla="*/ 129 h 194"/>
                <a:gd name="T112" fmla="*/ 201 w 240"/>
                <a:gd name="T113" fmla="*/ 116 h 194"/>
                <a:gd name="T114" fmla="*/ 200 w 240"/>
                <a:gd name="T115" fmla="*/ 93 h 194"/>
                <a:gd name="T116" fmla="*/ 210 w 240"/>
                <a:gd name="T117" fmla="*/ 95 h 194"/>
                <a:gd name="T118" fmla="*/ 218 w 240"/>
                <a:gd name="T119" fmla="*/ 86 h 194"/>
                <a:gd name="T120" fmla="*/ 240 w 240"/>
                <a:gd name="T121" fmla="*/ 88 h 194"/>
                <a:gd name="T122" fmla="*/ 235 w 240"/>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89" name="Freeform 86"/>
            <p:cNvSpPr>
              <a:spLocks/>
            </p:cNvSpPr>
            <p:nvPr/>
          </p:nvSpPr>
          <p:spPr bwMode="gray">
            <a:xfrm>
              <a:off x="4789488" y="2409825"/>
              <a:ext cx="420687" cy="231775"/>
            </a:xfrm>
            <a:custGeom>
              <a:avLst/>
              <a:gdLst>
                <a:gd name="T0" fmla="*/ 51 w 750"/>
                <a:gd name="T1" fmla="*/ 223 h 415"/>
                <a:gd name="T2" fmla="*/ 79 w 750"/>
                <a:gd name="T3" fmla="*/ 232 h 415"/>
                <a:gd name="T4" fmla="*/ 132 w 750"/>
                <a:gd name="T5" fmla="*/ 230 h 415"/>
                <a:gd name="T6" fmla="*/ 166 w 750"/>
                <a:gd name="T7" fmla="*/ 227 h 415"/>
                <a:gd name="T8" fmla="*/ 209 w 750"/>
                <a:gd name="T9" fmla="*/ 209 h 415"/>
                <a:gd name="T10" fmla="*/ 243 w 750"/>
                <a:gd name="T11" fmla="*/ 208 h 415"/>
                <a:gd name="T12" fmla="*/ 274 w 750"/>
                <a:gd name="T13" fmla="*/ 225 h 415"/>
                <a:gd name="T14" fmla="*/ 296 w 750"/>
                <a:gd name="T15" fmla="*/ 259 h 415"/>
                <a:gd name="T16" fmla="*/ 311 w 750"/>
                <a:gd name="T17" fmla="*/ 278 h 415"/>
                <a:gd name="T18" fmla="*/ 317 w 750"/>
                <a:gd name="T19" fmla="*/ 310 h 415"/>
                <a:gd name="T20" fmla="*/ 304 w 750"/>
                <a:gd name="T21" fmla="*/ 321 h 415"/>
                <a:gd name="T22" fmla="*/ 283 w 750"/>
                <a:gd name="T23" fmla="*/ 356 h 415"/>
                <a:gd name="T24" fmla="*/ 281 w 750"/>
                <a:gd name="T25" fmla="*/ 370 h 415"/>
                <a:gd name="T26" fmla="*/ 323 w 750"/>
                <a:gd name="T27" fmla="*/ 353 h 415"/>
                <a:gd name="T28" fmla="*/ 391 w 750"/>
                <a:gd name="T29" fmla="*/ 301 h 415"/>
                <a:gd name="T30" fmla="*/ 436 w 750"/>
                <a:gd name="T31" fmla="*/ 299 h 415"/>
                <a:gd name="T32" fmla="*/ 420 w 750"/>
                <a:gd name="T33" fmla="*/ 310 h 415"/>
                <a:gd name="T34" fmla="*/ 488 w 750"/>
                <a:gd name="T35" fmla="*/ 324 h 415"/>
                <a:gd name="T36" fmla="*/ 499 w 750"/>
                <a:gd name="T37" fmla="*/ 381 h 415"/>
                <a:gd name="T38" fmla="*/ 542 w 750"/>
                <a:gd name="T39" fmla="*/ 396 h 415"/>
                <a:gd name="T40" fmla="*/ 591 w 750"/>
                <a:gd name="T41" fmla="*/ 385 h 415"/>
                <a:gd name="T42" fmla="*/ 622 w 750"/>
                <a:gd name="T43" fmla="*/ 361 h 415"/>
                <a:gd name="T44" fmla="*/ 553 w 750"/>
                <a:gd name="T45" fmla="*/ 352 h 415"/>
                <a:gd name="T46" fmla="*/ 503 w 750"/>
                <a:gd name="T47" fmla="*/ 328 h 415"/>
                <a:gd name="T48" fmla="*/ 537 w 750"/>
                <a:gd name="T49" fmla="*/ 322 h 415"/>
                <a:gd name="T50" fmla="*/ 588 w 750"/>
                <a:gd name="T51" fmla="*/ 297 h 415"/>
                <a:gd name="T52" fmla="*/ 679 w 750"/>
                <a:gd name="T53" fmla="*/ 273 h 415"/>
                <a:gd name="T54" fmla="*/ 703 w 750"/>
                <a:gd name="T55" fmla="*/ 231 h 415"/>
                <a:gd name="T56" fmla="*/ 727 w 750"/>
                <a:gd name="T57" fmla="*/ 189 h 415"/>
                <a:gd name="T58" fmla="*/ 742 w 750"/>
                <a:gd name="T59" fmla="*/ 166 h 415"/>
                <a:gd name="T60" fmla="*/ 709 w 750"/>
                <a:gd name="T61" fmla="*/ 136 h 415"/>
                <a:gd name="T62" fmla="*/ 662 w 750"/>
                <a:gd name="T63" fmla="*/ 119 h 415"/>
                <a:gd name="T64" fmla="*/ 620 w 750"/>
                <a:gd name="T65" fmla="*/ 100 h 415"/>
                <a:gd name="T66" fmla="*/ 578 w 750"/>
                <a:gd name="T67" fmla="*/ 106 h 415"/>
                <a:gd name="T68" fmla="*/ 540 w 750"/>
                <a:gd name="T69" fmla="*/ 99 h 415"/>
                <a:gd name="T70" fmla="*/ 482 w 750"/>
                <a:gd name="T71" fmla="*/ 56 h 415"/>
                <a:gd name="T72" fmla="*/ 486 w 750"/>
                <a:gd name="T73" fmla="*/ 26 h 415"/>
                <a:gd name="T74" fmla="*/ 431 w 750"/>
                <a:gd name="T75" fmla="*/ 1 h 415"/>
                <a:gd name="T76" fmla="*/ 398 w 750"/>
                <a:gd name="T77" fmla="*/ 16 h 415"/>
                <a:gd name="T78" fmla="*/ 327 w 750"/>
                <a:gd name="T79" fmla="*/ 53 h 415"/>
                <a:gd name="T80" fmla="*/ 273 w 750"/>
                <a:gd name="T81" fmla="*/ 39 h 415"/>
                <a:gd name="T82" fmla="*/ 247 w 750"/>
                <a:gd name="T83" fmla="*/ 46 h 415"/>
                <a:gd name="T84" fmla="*/ 224 w 750"/>
                <a:gd name="T85" fmla="*/ 38 h 415"/>
                <a:gd name="T86" fmla="*/ 202 w 750"/>
                <a:gd name="T87" fmla="*/ 40 h 415"/>
                <a:gd name="T88" fmla="*/ 157 w 750"/>
                <a:gd name="T89" fmla="*/ 28 h 415"/>
                <a:gd name="T90" fmla="*/ 103 w 750"/>
                <a:gd name="T91" fmla="*/ 27 h 415"/>
                <a:gd name="T92" fmla="*/ 47 w 750"/>
                <a:gd name="T93" fmla="*/ 40 h 415"/>
                <a:gd name="T94" fmla="*/ 75 w 750"/>
                <a:gd name="T95" fmla="*/ 76 h 415"/>
                <a:gd name="T96" fmla="*/ 58 w 750"/>
                <a:gd name="T97" fmla="*/ 103 h 415"/>
                <a:gd name="T98" fmla="*/ 30 w 750"/>
                <a:gd name="T99" fmla="*/ 174 h 415"/>
                <a:gd name="T100" fmla="*/ 1 w 750"/>
                <a:gd name="T101" fmla="*/ 1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90" name="Freeform 87"/>
            <p:cNvSpPr>
              <a:spLocks/>
            </p:cNvSpPr>
            <p:nvPr/>
          </p:nvSpPr>
          <p:spPr bwMode="gray">
            <a:xfrm>
              <a:off x="4803775" y="2301875"/>
              <a:ext cx="214312" cy="139700"/>
            </a:xfrm>
            <a:custGeom>
              <a:avLst/>
              <a:gdLst>
                <a:gd name="T0" fmla="*/ 19 w 382"/>
                <a:gd name="T1" fmla="*/ 225 h 250"/>
                <a:gd name="T2" fmla="*/ 42 w 382"/>
                <a:gd name="T3" fmla="*/ 236 h 250"/>
                <a:gd name="T4" fmla="*/ 77 w 382"/>
                <a:gd name="T5" fmla="*/ 221 h 250"/>
                <a:gd name="T6" fmla="*/ 121 w 382"/>
                <a:gd name="T7" fmla="*/ 214 h 250"/>
                <a:gd name="T8" fmla="*/ 146 w 382"/>
                <a:gd name="T9" fmla="*/ 222 h 250"/>
                <a:gd name="T10" fmla="*/ 176 w 382"/>
                <a:gd name="T11" fmla="*/ 234 h 250"/>
                <a:gd name="T12" fmla="*/ 193 w 382"/>
                <a:gd name="T13" fmla="*/ 239 h 250"/>
                <a:gd name="T14" fmla="*/ 205 w 382"/>
                <a:gd name="T15" fmla="*/ 237 h 250"/>
                <a:gd name="T16" fmla="*/ 221 w 382"/>
                <a:gd name="T17" fmla="*/ 240 h 250"/>
                <a:gd name="T18" fmla="*/ 236 w 382"/>
                <a:gd name="T19" fmla="*/ 242 h 250"/>
                <a:gd name="T20" fmla="*/ 259 w 382"/>
                <a:gd name="T21" fmla="*/ 245 h 250"/>
                <a:gd name="T22" fmla="*/ 301 w 382"/>
                <a:gd name="T23" fmla="*/ 247 h 250"/>
                <a:gd name="T24" fmla="*/ 323 w 382"/>
                <a:gd name="T25" fmla="*/ 206 h 250"/>
                <a:gd name="T26" fmla="*/ 344 w 382"/>
                <a:gd name="T27" fmla="*/ 191 h 250"/>
                <a:gd name="T28" fmla="*/ 328 w 382"/>
                <a:gd name="T29" fmla="*/ 151 h 250"/>
                <a:gd name="T30" fmla="*/ 365 w 382"/>
                <a:gd name="T31" fmla="*/ 155 h 250"/>
                <a:gd name="T32" fmla="*/ 368 w 382"/>
                <a:gd name="T33" fmla="*/ 131 h 250"/>
                <a:gd name="T34" fmla="*/ 340 w 382"/>
                <a:gd name="T35" fmla="*/ 118 h 250"/>
                <a:gd name="T36" fmla="*/ 318 w 382"/>
                <a:gd name="T37" fmla="*/ 96 h 250"/>
                <a:gd name="T38" fmla="*/ 294 w 382"/>
                <a:gd name="T39" fmla="*/ 66 h 250"/>
                <a:gd name="T40" fmla="*/ 290 w 382"/>
                <a:gd name="T41" fmla="*/ 44 h 250"/>
                <a:gd name="T42" fmla="*/ 260 w 382"/>
                <a:gd name="T43" fmla="*/ 9 h 250"/>
                <a:gd name="T44" fmla="*/ 236 w 382"/>
                <a:gd name="T45" fmla="*/ 11 h 250"/>
                <a:gd name="T46" fmla="*/ 204 w 382"/>
                <a:gd name="T47" fmla="*/ 11 h 250"/>
                <a:gd name="T48" fmla="*/ 176 w 382"/>
                <a:gd name="T49" fmla="*/ 0 h 250"/>
                <a:gd name="T50" fmla="*/ 157 w 382"/>
                <a:gd name="T51" fmla="*/ 19 h 250"/>
                <a:gd name="T52" fmla="*/ 119 w 382"/>
                <a:gd name="T53" fmla="*/ 31 h 250"/>
                <a:gd name="T54" fmla="*/ 120 w 382"/>
                <a:gd name="T55" fmla="*/ 52 h 250"/>
                <a:gd name="T56" fmla="*/ 111 w 382"/>
                <a:gd name="T57" fmla="*/ 60 h 250"/>
                <a:gd name="T58" fmla="*/ 98 w 382"/>
                <a:gd name="T59" fmla="*/ 77 h 250"/>
                <a:gd name="T60" fmla="*/ 96 w 382"/>
                <a:gd name="T61" fmla="*/ 104 h 250"/>
                <a:gd name="T62" fmla="*/ 72 w 382"/>
                <a:gd name="T63" fmla="*/ 103 h 250"/>
                <a:gd name="T64" fmla="*/ 60 w 382"/>
                <a:gd name="T65" fmla="*/ 103 h 250"/>
                <a:gd name="T66" fmla="*/ 40 w 382"/>
                <a:gd name="T67" fmla="*/ 113 h 250"/>
                <a:gd name="T68" fmla="*/ 6 w 382"/>
                <a:gd name="T69" fmla="*/ 113 h 250"/>
                <a:gd name="T70" fmla="*/ 25 w 382"/>
                <a:gd name="T71" fmla="*/ 145 h 250"/>
                <a:gd name="T72" fmla="*/ 27 w 382"/>
                <a:gd name="T73" fmla="*/ 173 h 250"/>
                <a:gd name="T74" fmla="*/ 12 w 382"/>
                <a:gd name="T75" fmla="*/ 190 h 250"/>
                <a:gd name="T76" fmla="*/ 20 w 382"/>
                <a:gd name="T77" fmla="*/ 20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91" name="Freeform 88"/>
            <p:cNvSpPr>
              <a:spLocks/>
            </p:cNvSpPr>
            <p:nvPr/>
          </p:nvSpPr>
          <p:spPr bwMode="gray">
            <a:xfrm>
              <a:off x="4746625" y="2244725"/>
              <a:ext cx="160337" cy="69850"/>
            </a:xfrm>
            <a:custGeom>
              <a:avLst/>
              <a:gdLst>
                <a:gd name="T0" fmla="*/ 5 w 286"/>
                <a:gd name="T1" fmla="*/ 97 h 123"/>
                <a:gd name="T2" fmla="*/ 18 w 286"/>
                <a:gd name="T3" fmla="*/ 92 h 123"/>
                <a:gd name="T4" fmla="*/ 51 w 286"/>
                <a:gd name="T5" fmla="*/ 86 h 123"/>
                <a:gd name="T6" fmla="*/ 65 w 286"/>
                <a:gd name="T7" fmla="*/ 83 h 123"/>
                <a:gd name="T8" fmla="*/ 78 w 286"/>
                <a:gd name="T9" fmla="*/ 90 h 123"/>
                <a:gd name="T10" fmla="*/ 86 w 286"/>
                <a:gd name="T11" fmla="*/ 88 h 123"/>
                <a:gd name="T12" fmla="*/ 109 w 286"/>
                <a:gd name="T13" fmla="*/ 94 h 123"/>
                <a:gd name="T14" fmla="*/ 118 w 286"/>
                <a:gd name="T15" fmla="*/ 89 h 123"/>
                <a:gd name="T16" fmla="*/ 133 w 286"/>
                <a:gd name="T17" fmla="*/ 93 h 123"/>
                <a:gd name="T18" fmla="*/ 150 w 286"/>
                <a:gd name="T19" fmla="*/ 85 h 123"/>
                <a:gd name="T20" fmla="*/ 162 w 286"/>
                <a:gd name="T21" fmla="*/ 98 h 123"/>
                <a:gd name="T22" fmla="*/ 189 w 286"/>
                <a:gd name="T23" fmla="*/ 101 h 123"/>
                <a:gd name="T24" fmla="*/ 200 w 286"/>
                <a:gd name="T25" fmla="*/ 111 h 123"/>
                <a:gd name="T26" fmla="*/ 215 w 286"/>
                <a:gd name="T27" fmla="*/ 119 h 123"/>
                <a:gd name="T28" fmla="*/ 227 w 286"/>
                <a:gd name="T29" fmla="*/ 123 h 123"/>
                <a:gd name="T30" fmla="*/ 243 w 286"/>
                <a:gd name="T31" fmla="*/ 113 h 123"/>
                <a:gd name="T32" fmla="*/ 259 w 286"/>
                <a:gd name="T33" fmla="*/ 119 h 123"/>
                <a:gd name="T34" fmla="*/ 264 w 286"/>
                <a:gd name="T35" fmla="*/ 113 h 123"/>
                <a:gd name="T36" fmla="*/ 278 w 286"/>
                <a:gd name="T37" fmla="*/ 100 h 123"/>
                <a:gd name="T38" fmla="*/ 286 w 286"/>
                <a:gd name="T39" fmla="*/ 101 h 123"/>
                <a:gd name="T40" fmla="*/ 280 w 286"/>
                <a:gd name="T41" fmla="*/ 82 h 123"/>
                <a:gd name="T42" fmla="*/ 268 w 286"/>
                <a:gd name="T43" fmla="*/ 65 h 123"/>
                <a:gd name="T44" fmla="*/ 255 w 286"/>
                <a:gd name="T45" fmla="*/ 61 h 123"/>
                <a:gd name="T46" fmla="*/ 256 w 286"/>
                <a:gd name="T47" fmla="*/ 52 h 123"/>
                <a:gd name="T48" fmla="*/ 268 w 286"/>
                <a:gd name="T49" fmla="*/ 45 h 123"/>
                <a:gd name="T50" fmla="*/ 246 w 286"/>
                <a:gd name="T51" fmla="*/ 30 h 123"/>
                <a:gd name="T52" fmla="*/ 238 w 286"/>
                <a:gd name="T53" fmla="*/ 31 h 123"/>
                <a:gd name="T54" fmla="*/ 225 w 286"/>
                <a:gd name="T55" fmla="*/ 26 h 123"/>
                <a:gd name="T56" fmla="*/ 214 w 286"/>
                <a:gd name="T57" fmla="*/ 32 h 123"/>
                <a:gd name="T58" fmla="*/ 194 w 286"/>
                <a:gd name="T59" fmla="*/ 20 h 123"/>
                <a:gd name="T60" fmla="*/ 166 w 286"/>
                <a:gd name="T61" fmla="*/ 3 h 123"/>
                <a:gd name="T62" fmla="*/ 145 w 286"/>
                <a:gd name="T63" fmla="*/ 4 h 123"/>
                <a:gd name="T64" fmla="*/ 124 w 286"/>
                <a:gd name="T65" fmla="*/ 10 h 123"/>
                <a:gd name="T66" fmla="*/ 120 w 286"/>
                <a:gd name="T67" fmla="*/ 10 h 123"/>
                <a:gd name="T68" fmla="*/ 119 w 286"/>
                <a:gd name="T69" fmla="*/ 12 h 123"/>
                <a:gd name="T70" fmla="*/ 123 w 286"/>
                <a:gd name="T71" fmla="*/ 55 h 123"/>
                <a:gd name="T72" fmla="*/ 86 w 286"/>
                <a:gd name="T73" fmla="*/ 52 h 123"/>
                <a:gd name="T74" fmla="*/ 79 w 286"/>
                <a:gd name="T75" fmla="*/ 37 h 123"/>
                <a:gd name="T76" fmla="*/ 56 w 286"/>
                <a:gd name="T77" fmla="*/ 18 h 123"/>
                <a:gd name="T78" fmla="*/ 21 w 286"/>
                <a:gd name="T79" fmla="*/ 30 h 123"/>
                <a:gd name="T80" fmla="*/ 16 w 286"/>
                <a:gd name="T81" fmla="*/ 46 h 123"/>
                <a:gd name="T82" fmla="*/ 0 w 286"/>
                <a:gd name="T83" fmla="*/ 69 h 123"/>
                <a:gd name="T84" fmla="*/ 6 w 286"/>
                <a:gd name="T85" fmla="*/ 104 h 123"/>
                <a:gd name="T86" fmla="*/ 5 w 286"/>
                <a:gd name="T87"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92" name="Freeform 89"/>
            <p:cNvSpPr>
              <a:spLocks/>
            </p:cNvSpPr>
            <p:nvPr/>
          </p:nvSpPr>
          <p:spPr bwMode="gray">
            <a:xfrm>
              <a:off x="4714875" y="1927225"/>
              <a:ext cx="236537" cy="269875"/>
            </a:xfrm>
            <a:custGeom>
              <a:avLst/>
              <a:gdLst>
                <a:gd name="T0" fmla="*/ 88 w 422"/>
                <a:gd name="T1" fmla="*/ 64 h 480"/>
                <a:gd name="T2" fmla="*/ 64 w 422"/>
                <a:gd name="T3" fmla="*/ 59 h 480"/>
                <a:gd name="T4" fmla="*/ 40 w 422"/>
                <a:gd name="T5" fmla="*/ 47 h 480"/>
                <a:gd name="T6" fmla="*/ 16 w 422"/>
                <a:gd name="T7" fmla="*/ 36 h 480"/>
                <a:gd name="T8" fmla="*/ 2 w 422"/>
                <a:gd name="T9" fmla="*/ 40 h 480"/>
                <a:gd name="T10" fmla="*/ 17 w 422"/>
                <a:gd name="T11" fmla="*/ 56 h 480"/>
                <a:gd name="T12" fmla="*/ 48 w 422"/>
                <a:gd name="T13" fmla="*/ 72 h 480"/>
                <a:gd name="T14" fmla="*/ 92 w 422"/>
                <a:gd name="T15" fmla="*/ 85 h 480"/>
                <a:gd name="T16" fmla="*/ 103 w 422"/>
                <a:gd name="T17" fmla="*/ 114 h 480"/>
                <a:gd name="T18" fmla="*/ 107 w 422"/>
                <a:gd name="T19" fmla="*/ 132 h 480"/>
                <a:gd name="T20" fmla="*/ 113 w 422"/>
                <a:gd name="T21" fmla="*/ 165 h 480"/>
                <a:gd name="T22" fmla="*/ 138 w 422"/>
                <a:gd name="T23" fmla="*/ 204 h 480"/>
                <a:gd name="T24" fmla="*/ 179 w 422"/>
                <a:gd name="T25" fmla="*/ 217 h 480"/>
                <a:gd name="T26" fmla="*/ 167 w 422"/>
                <a:gd name="T27" fmla="*/ 234 h 480"/>
                <a:gd name="T28" fmla="*/ 119 w 422"/>
                <a:gd name="T29" fmla="*/ 283 h 480"/>
                <a:gd name="T30" fmla="*/ 81 w 422"/>
                <a:gd name="T31" fmla="*/ 309 h 480"/>
                <a:gd name="T32" fmla="*/ 45 w 422"/>
                <a:gd name="T33" fmla="*/ 336 h 480"/>
                <a:gd name="T34" fmla="*/ 49 w 422"/>
                <a:gd name="T35" fmla="*/ 364 h 480"/>
                <a:gd name="T36" fmla="*/ 62 w 422"/>
                <a:gd name="T37" fmla="*/ 393 h 480"/>
                <a:gd name="T38" fmla="*/ 71 w 422"/>
                <a:gd name="T39" fmla="*/ 452 h 480"/>
                <a:gd name="T40" fmla="*/ 114 w 422"/>
                <a:gd name="T41" fmla="*/ 460 h 480"/>
                <a:gd name="T42" fmla="*/ 180 w 422"/>
                <a:gd name="T43" fmla="*/ 475 h 480"/>
                <a:gd name="T44" fmla="*/ 222 w 422"/>
                <a:gd name="T45" fmla="*/ 465 h 480"/>
                <a:gd name="T46" fmla="*/ 304 w 422"/>
                <a:gd name="T47" fmla="*/ 451 h 480"/>
                <a:gd name="T48" fmla="*/ 305 w 422"/>
                <a:gd name="T49" fmla="*/ 441 h 480"/>
                <a:gd name="T50" fmla="*/ 382 w 422"/>
                <a:gd name="T51" fmla="*/ 381 h 480"/>
                <a:gd name="T52" fmla="*/ 421 w 422"/>
                <a:gd name="T53" fmla="*/ 340 h 480"/>
                <a:gd name="T54" fmla="*/ 360 w 422"/>
                <a:gd name="T55" fmla="*/ 295 h 480"/>
                <a:gd name="T56" fmla="*/ 368 w 422"/>
                <a:gd name="T57" fmla="*/ 265 h 480"/>
                <a:gd name="T58" fmla="*/ 359 w 422"/>
                <a:gd name="T59" fmla="*/ 247 h 480"/>
                <a:gd name="T60" fmla="*/ 339 w 422"/>
                <a:gd name="T61" fmla="*/ 228 h 480"/>
                <a:gd name="T62" fmla="*/ 337 w 422"/>
                <a:gd name="T63" fmla="*/ 202 h 480"/>
                <a:gd name="T64" fmla="*/ 312 w 422"/>
                <a:gd name="T65" fmla="*/ 156 h 480"/>
                <a:gd name="T66" fmla="*/ 316 w 422"/>
                <a:gd name="T67" fmla="*/ 133 h 480"/>
                <a:gd name="T68" fmla="*/ 312 w 422"/>
                <a:gd name="T69" fmla="*/ 98 h 480"/>
                <a:gd name="T70" fmla="*/ 275 w 422"/>
                <a:gd name="T71" fmla="*/ 82 h 480"/>
                <a:gd name="T72" fmla="*/ 282 w 422"/>
                <a:gd name="T73" fmla="*/ 62 h 480"/>
                <a:gd name="T74" fmla="*/ 280 w 422"/>
                <a:gd name="T75" fmla="*/ 36 h 480"/>
                <a:gd name="T76" fmla="*/ 271 w 422"/>
                <a:gd name="T77" fmla="*/ 13 h 480"/>
                <a:gd name="T78" fmla="*/ 240 w 422"/>
                <a:gd name="T79" fmla="*/ 1 h 480"/>
                <a:gd name="T80" fmla="*/ 198 w 422"/>
                <a:gd name="T81" fmla="*/ 5 h 480"/>
                <a:gd name="T82" fmla="*/ 173 w 422"/>
                <a:gd name="T83" fmla="*/ 30 h 480"/>
                <a:gd name="T84" fmla="*/ 157 w 422"/>
                <a:gd name="T85" fmla="*/ 50 h 480"/>
                <a:gd name="T86" fmla="*/ 123 w 422"/>
                <a:gd name="T87" fmla="*/ 5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93" name="Freeform 90"/>
            <p:cNvSpPr>
              <a:spLocks/>
            </p:cNvSpPr>
            <p:nvPr/>
          </p:nvSpPr>
          <p:spPr bwMode="gray">
            <a:xfrm>
              <a:off x="5137150" y="2998788"/>
              <a:ext cx="17462" cy="39688"/>
            </a:xfrm>
            <a:custGeom>
              <a:avLst/>
              <a:gdLst>
                <a:gd name="T0" fmla="*/ 21 w 32"/>
                <a:gd name="T1" fmla="*/ 54 h 70"/>
                <a:gd name="T2" fmla="*/ 27 w 32"/>
                <a:gd name="T3" fmla="*/ 56 h 70"/>
                <a:gd name="T4" fmla="*/ 32 w 32"/>
                <a:gd name="T5" fmla="*/ 47 h 70"/>
                <a:gd name="T6" fmla="*/ 31 w 32"/>
                <a:gd name="T7" fmla="*/ 1 h 70"/>
                <a:gd name="T8" fmla="*/ 13 w 32"/>
                <a:gd name="T9" fmla="*/ 2 h 70"/>
                <a:gd name="T10" fmla="*/ 6 w 32"/>
                <a:gd name="T11" fmla="*/ 21 h 70"/>
                <a:gd name="T12" fmla="*/ 6 w 32"/>
                <a:gd name="T13" fmla="*/ 40 h 70"/>
                <a:gd name="T14" fmla="*/ 7 w 32"/>
                <a:gd name="T15" fmla="*/ 62 h 70"/>
                <a:gd name="T16" fmla="*/ 21 w 32"/>
                <a:gd name="T1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94" name="Freeform 91"/>
            <p:cNvSpPr>
              <a:spLocks/>
            </p:cNvSpPr>
            <p:nvPr/>
          </p:nvSpPr>
          <p:spPr bwMode="gray">
            <a:xfrm>
              <a:off x="5145088" y="2973388"/>
              <a:ext cx="104775" cy="131763"/>
            </a:xfrm>
            <a:custGeom>
              <a:avLst/>
              <a:gdLst>
                <a:gd name="T0" fmla="*/ 169 w 186"/>
                <a:gd name="T1" fmla="*/ 44 h 236"/>
                <a:gd name="T2" fmla="*/ 169 w 186"/>
                <a:gd name="T3" fmla="*/ 30 h 236"/>
                <a:gd name="T4" fmla="*/ 157 w 186"/>
                <a:gd name="T5" fmla="*/ 0 h 236"/>
                <a:gd name="T6" fmla="*/ 73 w 186"/>
                <a:gd name="T7" fmla="*/ 57 h 236"/>
                <a:gd name="T8" fmla="*/ 45 w 186"/>
                <a:gd name="T9" fmla="*/ 45 h 236"/>
                <a:gd name="T10" fmla="*/ 23 w 186"/>
                <a:gd name="T11" fmla="*/ 33 h 236"/>
                <a:gd name="T12" fmla="*/ 19 w 186"/>
                <a:gd name="T13" fmla="*/ 36 h 236"/>
                <a:gd name="T14" fmla="*/ 16 w 186"/>
                <a:gd name="T15" fmla="*/ 45 h 236"/>
                <a:gd name="T16" fmla="*/ 17 w 186"/>
                <a:gd name="T17" fmla="*/ 93 h 236"/>
                <a:gd name="T18" fmla="*/ 10 w 186"/>
                <a:gd name="T19" fmla="*/ 107 h 236"/>
                <a:gd name="T20" fmla="*/ 16 w 186"/>
                <a:gd name="T21" fmla="*/ 115 h 236"/>
                <a:gd name="T22" fmla="*/ 15 w 186"/>
                <a:gd name="T23" fmla="*/ 134 h 236"/>
                <a:gd name="T24" fmla="*/ 4 w 186"/>
                <a:gd name="T25" fmla="*/ 158 h 236"/>
                <a:gd name="T26" fmla="*/ 0 w 186"/>
                <a:gd name="T27" fmla="*/ 211 h 236"/>
                <a:gd name="T28" fmla="*/ 2 w 186"/>
                <a:gd name="T29" fmla="*/ 217 h 236"/>
                <a:gd name="T30" fmla="*/ 3 w 186"/>
                <a:gd name="T31" fmla="*/ 217 h 236"/>
                <a:gd name="T32" fmla="*/ 55 w 186"/>
                <a:gd name="T33" fmla="*/ 225 h 236"/>
                <a:gd name="T34" fmla="*/ 77 w 186"/>
                <a:gd name="T35" fmla="*/ 185 h 236"/>
                <a:gd name="T36" fmla="*/ 108 w 186"/>
                <a:gd name="T37" fmla="*/ 180 h 236"/>
                <a:gd name="T38" fmla="*/ 122 w 186"/>
                <a:gd name="T39" fmla="*/ 147 h 236"/>
                <a:gd name="T40" fmla="*/ 96 w 186"/>
                <a:gd name="T41" fmla="*/ 108 h 236"/>
                <a:gd name="T42" fmla="*/ 64 w 186"/>
                <a:gd name="T43" fmla="*/ 100 h 236"/>
                <a:gd name="T44" fmla="*/ 96 w 186"/>
                <a:gd name="T45" fmla="*/ 94 h 236"/>
                <a:gd name="T46" fmla="*/ 124 w 186"/>
                <a:gd name="T47" fmla="*/ 94 h 236"/>
                <a:gd name="T48" fmla="*/ 132 w 186"/>
                <a:gd name="T49" fmla="*/ 80 h 236"/>
                <a:gd name="T50" fmla="*/ 166 w 186"/>
                <a:gd name="T51" fmla="*/ 76 h 236"/>
                <a:gd name="T52" fmla="*/ 185 w 186"/>
                <a:gd name="T53" fmla="*/ 62 h 236"/>
                <a:gd name="T54" fmla="*/ 186 w 186"/>
                <a:gd name="T55" fmla="*/ 53 h 236"/>
                <a:gd name="T56" fmla="*/ 169 w 186"/>
                <a:gd name="T57" fmla="*/ 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95" name="Freeform 92"/>
            <p:cNvSpPr>
              <a:spLocks/>
            </p:cNvSpPr>
            <p:nvPr/>
          </p:nvSpPr>
          <p:spPr bwMode="gray">
            <a:xfrm>
              <a:off x="5122863" y="2970213"/>
              <a:ext cx="36512" cy="120650"/>
            </a:xfrm>
            <a:custGeom>
              <a:avLst/>
              <a:gdLst>
                <a:gd name="T0" fmla="*/ 0 w 67"/>
                <a:gd name="T1" fmla="*/ 113 h 216"/>
                <a:gd name="T2" fmla="*/ 36 w 67"/>
                <a:gd name="T3" fmla="*/ 206 h 216"/>
                <a:gd name="T4" fmla="*/ 41 w 67"/>
                <a:gd name="T5" fmla="*/ 216 h 216"/>
                <a:gd name="T6" fmla="*/ 45 w 67"/>
                <a:gd name="T7" fmla="*/ 163 h 216"/>
                <a:gd name="T8" fmla="*/ 56 w 67"/>
                <a:gd name="T9" fmla="*/ 139 h 216"/>
                <a:gd name="T10" fmla="*/ 57 w 67"/>
                <a:gd name="T11" fmla="*/ 120 h 216"/>
                <a:gd name="T12" fmla="*/ 51 w 67"/>
                <a:gd name="T13" fmla="*/ 112 h 216"/>
                <a:gd name="T14" fmla="*/ 53 w 67"/>
                <a:gd name="T15" fmla="*/ 107 h 216"/>
                <a:gd name="T16" fmla="*/ 47 w 67"/>
                <a:gd name="T17" fmla="*/ 105 h 216"/>
                <a:gd name="T18" fmla="*/ 33 w 67"/>
                <a:gd name="T19" fmla="*/ 113 h 216"/>
                <a:gd name="T20" fmla="*/ 32 w 67"/>
                <a:gd name="T21" fmla="*/ 91 h 216"/>
                <a:gd name="T22" fmla="*/ 32 w 67"/>
                <a:gd name="T23" fmla="*/ 72 h 216"/>
                <a:gd name="T24" fmla="*/ 39 w 67"/>
                <a:gd name="T25" fmla="*/ 53 h 216"/>
                <a:gd name="T26" fmla="*/ 57 w 67"/>
                <a:gd name="T27" fmla="*/ 52 h 216"/>
                <a:gd name="T28" fmla="*/ 57 w 67"/>
                <a:gd name="T29" fmla="*/ 50 h 216"/>
                <a:gd name="T30" fmla="*/ 60 w 67"/>
                <a:gd name="T31" fmla="*/ 41 h 216"/>
                <a:gd name="T32" fmla="*/ 57 w 67"/>
                <a:gd name="T33" fmla="*/ 11 h 216"/>
                <a:gd name="T34" fmla="*/ 67 w 67"/>
                <a:gd name="T35" fmla="*/ 0 h 216"/>
                <a:gd name="T36" fmla="*/ 52 w 67"/>
                <a:gd name="T37" fmla="*/ 3 h 216"/>
                <a:gd name="T38" fmla="*/ 48 w 67"/>
                <a:gd name="T39" fmla="*/ 20 h 216"/>
                <a:gd name="T40" fmla="*/ 34 w 67"/>
                <a:gd name="T41" fmla="*/ 21 h 216"/>
                <a:gd name="T42" fmla="*/ 27 w 67"/>
                <a:gd name="T43" fmla="*/ 34 h 216"/>
                <a:gd name="T44" fmla="*/ 22 w 67"/>
                <a:gd name="T45" fmla="*/ 39 h 216"/>
                <a:gd name="T46" fmla="*/ 27 w 67"/>
                <a:gd name="T47" fmla="*/ 63 h 216"/>
                <a:gd name="T48" fmla="*/ 13 w 67"/>
                <a:gd name="T49" fmla="*/ 89 h 216"/>
                <a:gd name="T50" fmla="*/ 11 w 67"/>
                <a:gd name="T51" fmla="*/ 105 h 216"/>
                <a:gd name="T52" fmla="*/ 0 w 67"/>
                <a:gd name="T53" fmla="*/ 1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96" name="Freeform 93"/>
            <p:cNvSpPr>
              <a:spLocks/>
            </p:cNvSpPr>
            <p:nvPr/>
          </p:nvSpPr>
          <p:spPr bwMode="gray">
            <a:xfrm>
              <a:off x="3803650" y="3143250"/>
              <a:ext cx="223837" cy="192088"/>
            </a:xfrm>
            <a:custGeom>
              <a:avLst/>
              <a:gdLst>
                <a:gd name="T0" fmla="*/ 364 w 401"/>
                <a:gd name="T1" fmla="*/ 0 h 343"/>
                <a:gd name="T2" fmla="*/ 192 w 401"/>
                <a:gd name="T3" fmla="*/ 0 h 343"/>
                <a:gd name="T4" fmla="*/ 186 w 401"/>
                <a:gd name="T5" fmla="*/ 12 h 343"/>
                <a:gd name="T6" fmla="*/ 176 w 401"/>
                <a:gd name="T7" fmla="*/ 47 h 343"/>
                <a:gd name="T8" fmla="*/ 160 w 401"/>
                <a:gd name="T9" fmla="*/ 61 h 343"/>
                <a:gd name="T10" fmla="*/ 140 w 401"/>
                <a:gd name="T11" fmla="*/ 66 h 343"/>
                <a:gd name="T12" fmla="*/ 125 w 401"/>
                <a:gd name="T13" fmla="*/ 72 h 343"/>
                <a:gd name="T14" fmla="*/ 123 w 401"/>
                <a:gd name="T15" fmla="*/ 97 h 343"/>
                <a:gd name="T16" fmla="*/ 104 w 401"/>
                <a:gd name="T17" fmla="*/ 122 h 343"/>
                <a:gd name="T18" fmla="*/ 108 w 401"/>
                <a:gd name="T19" fmla="*/ 158 h 343"/>
                <a:gd name="T20" fmla="*/ 92 w 401"/>
                <a:gd name="T21" fmla="*/ 171 h 343"/>
                <a:gd name="T22" fmla="*/ 78 w 401"/>
                <a:gd name="T23" fmla="*/ 190 h 343"/>
                <a:gd name="T24" fmla="*/ 58 w 401"/>
                <a:gd name="T25" fmla="*/ 201 h 343"/>
                <a:gd name="T26" fmla="*/ 52 w 401"/>
                <a:gd name="T27" fmla="*/ 212 h 343"/>
                <a:gd name="T28" fmla="*/ 60 w 401"/>
                <a:gd name="T29" fmla="*/ 216 h 343"/>
                <a:gd name="T30" fmla="*/ 45 w 401"/>
                <a:gd name="T31" fmla="*/ 237 h 343"/>
                <a:gd name="T32" fmla="*/ 41 w 401"/>
                <a:gd name="T33" fmla="*/ 259 h 343"/>
                <a:gd name="T34" fmla="*/ 32 w 401"/>
                <a:gd name="T35" fmla="*/ 259 h 343"/>
                <a:gd name="T36" fmla="*/ 31 w 401"/>
                <a:gd name="T37" fmla="*/ 281 h 343"/>
                <a:gd name="T38" fmla="*/ 18 w 401"/>
                <a:gd name="T39" fmla="*/ 286 h 343"/>
                <a:gd name="T40" fmla="*/ 1 w 401"/>
                <a:gd name="T41" fmla="*/ 318 h 343"/>
                <a:gd name="T42" fmla="*/ 0 w 401"/>
                <a:gd name="T43" fmla="*/ 343 h 343"/>
                <a:gd name="T44" fmla="*/ 186 w 401"/>
                <a:gd name="T45" fmla="*/ 341 h 343"/>
                <a:gd name="T46" fmla="*/ 187 w 401"/>
                <a:gd name="T47" fmla="*/ 272 h 343"/>
                <a:gd name="T48" fmla="*/ 189 w 401"/>
                <a:gd name="T49" fmla="*/ 247 h 343"/>
                <a:gd name="T50" fmla="*/ 208 w 401"/>
                <a:gd name="T51" fmla="*/ 236 h 343"/>
                <a:gd name="T52" fmla="*/ 235 w 401"/>
                <a:gd name="T53" fmla="*/ 231 h 343"/>
                <a:gd name="T54" fmla="*/ 238 w 401"/>
                <a:gd name="T55" fmla="*/ 101 h 343"/>
                <a:gd name="T56" fmla="*/ 243 w 401"/>
                <a:gd name="T57" fmla="*/ 98 h 343"/>
                <a:gd name="T58" fmla="*/ 243 w 401"/>
                <a:gd name="T59" fmla="*/ 88 h 343"/>
                <a:gd name="T60" fmla="*/ 391 w 401"/>
                <a:gd name="T61" fmla="*/ 87 h 343"/>
                <a:gd name="T62" fmla="*/ 392 w 401"/>
                <a:gd name="T63" fmla="*/ 62 h 343"/>
                <a:gd name="T64" fmla="*/ 397 w 401"/>
                <a:gd name="T65" fmla="*/ 58 h 343"/>
                <a:gd name="T66" fmla="*/ 401 w 401"/>
                <a:gd name="T67" fmla="*/ 2 h 343"/>
                <a:gd name="T68" fmla="*/ 364 w 401"/>
                <a:gd name="T6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97" name="Freeform 94"/>
            <p:cNvSpPr>
              <a:spLocks/>
            </p:cNvSpPr>
            <p:nvPr/>
          </p:nvSpPr>
          <p:spPr bwMode="gray">
            <a:xfrm>
              <a:off x="3811588" y="3592513"/>
              <a:ext cx="69850" cy="57150"/>
            </a:xfrm>
            <a:custGeom>
              <a:avLst/>
              <a:gdLst>
                <a:gd name="T0" fmla="*/ 85 w 125"/>
                <a:gd name="T1" fmla="*/ 67 h 103"/>
                <a:gd name="T2" fmla="*/ 102 w 125"/>
                <a:gd name="T3" fmla="*/ 60 h 103"/>
                <a:gd name="T4" fmla="*/ 124 w 125"/>
                <a:gd name="T5" fmla="*/ 49 h 103"/>
                <a:gd name="T6" fmla="*/ 108 w 125"/>
                <a:gd name="T7" fmla="*/ 28 h 103"/>
                <a:gd name="T8" fmla="*/ 124 w 125"/>
                <a:gd name="T9" fmla="*/ 19 h 103"/>
                <a:gd name="T10" fmla="*/ 123 w 125"/>
                <a:gd name="T11" fmla="*/ 2 h 103"/>
                <a:gd name="T12" fmla="*/ 56 w 125"/>
                <a:gd name="T13" fmla="*/ 0 h 103"/>
                <a:gd name="T14" fmla="*/ 39 w 125"/>
                <a:gd name="T15" fmla="*/ 15 h 103"/>
                <a:gd name="T16" fmla="*/ 12 w 125"/>
                <a:gd name="T17" fmla="*/ 15 h 103"/>
                <a:gd name="T18" fmla="*/ 4 w 125"/>
                <a:gd name="T19" fmla="*/ 25 h 103"/>
                <a:gd name="T20" fmla="*/ 0 w 125"/>
                <a:gd name="T21" fmla="*/ 48 h 103"/>
                <a:gd name="T22" fmla="*/ 15 w 125"/>
                <a:gd name="T23" fmla="*/ 50 h 103"/>
                <a:gd name="T24" fmla="*/ 46 w 125"/>
                <a:gd name="T25" fmla="*/ 45 h 103"/>
                <a:gd name="T26" fmla="*/ 63 w 125"/>
                <a:gd name="T27" fmla="*/ 39 h 103"/>
                <a:gd name="T28" fmla="*/ 63 w 125"/>
                <a:gd name="T29" fmla="*/ 54 h 103"/>
                <a:gd name="T30" fmla="*/ 37 w 125"/>
                <a:gd name="T31" fmla="*/ 52 h 103"/>
                <a:gd name="T32" fmla="*/ 42 w 125"/>
                <a:gd name="T33" fmla="*/ 68 h 103"/>
                <a:gd name="T34" fmla="*/ 63 w 125"/>
                <a:gd name="T35" fmla="*/ 63 h 103"/>
                <a:gd name="T36" fmla="*/ 39 w 125"/>
                <a:gd name="T37" fmla="*/ 75 h 103"/>
                <a:gd name="T38" fmla="*/ 58 w 125"/>
                <a:gd name="T39" fmla="*/ 103 h 103"/>
                <a:gd name="T40" fmla="*/ 63 w 125"/>
                <a:gd name="T41" fmla="*/ 88 h 103"/>
                <a:gd name="T42" fmla="*/ 72 w 125"/>
                <a:gd name="T43" fmla="*/ 68 h 103"/>
                <a:gd name="T44" fmla="*/ 85 w 125"/>
                <a:gd name="T45"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98" name="Freeform 95"/>
            <p:cNvSpPr>
              <a:spLocks/>
            </p:cNvSpPr>
            <p:nvPr/>
          </p:nvSpPr>
          <p:spPr bwMode="gray">
            <a:xfrm>
              <a:off x="3800475" y="3559175"/>
              <a:ext cx="85725" cy="22225"/>
            </a:xfrm>
            <a:custGeom>
              <a:avLst/>
              <a:gdLst>
                <a:gd name="T0" fmla="*/ 11 w 154"/>
                <a:gd name="T1" fmla="*/ 15 h 39"/>
                <a:gd name="T2" fmla="*/ 0 w 154"/>
                <a:gd name="T3" fmla="*/ 37 h 39"/>
                <a:gd name="T4" fmla="*/ 0 w 154"/>
                <a:gd name="T5" fmla="*/ 39 h 39"/>
                <a:gd name="T6" fmla="*/ 43 w 154"/>
                <a:gd name="T7" fmla="*/ 39 h 39"/>
                <a:gd name="T8" fmla="*/ 47 w 154"/>
                <a:gd name="T9" fmla="*/ 30 h 39"/>
                <a:gd name="T10" fmla="*/ 72 w 154"/>
                <a:gd name="T11" fmla="*/ 27 h 39"/>
                <a:gd name="T12" fmla="*/ 84 w 154"/>
                <a:gd name="T13" fmla="*/ 15 h 39"/>
                <a:gd name="T14" fmla="*/ 118 w 154"/>
                <a:gd name="T15" fmla="*/ 34 h 39"/>
                <a:gd name="T16" fmla="*/ 137 w 154"/>
                <a:gd name="T17" fmla="*/ 15 h 39"/>
                <a:gd name="T18" fmla="*/ 116 w 154"/>
                <a:gd name="T19" fmla="*/ 20 h 39"/>
                <a:gd name="T20" fmla="*/ 103 w 154"/>
                <a:gd name="T21" fmla="*/ 8 h 39"/>
                <a:gd name="T22" fmla="*/ 95 w 154"/>
                <a:gd name="T23" fmla="*/ 10 h 39"/>
                <a:gd name="T24" fmla="*/ 84 w 154"/>
                <a:gd name="T25" fmla="*/ 2 h 39"/>
                <a:gd name="T26" fmla="*/ 59 w 154"/>
                <a:gd name="T27" fmla="*/ 3 h 39"/>
                <a:gd name="T28" fmla="*/ 59 w 154"/>
                <a:gd name="T29" fmla="*/ 13 h 39"/>
                <a:gd name="T30" fmla="*/ 9 w 154"/>
                <a:gd name="T31" fmla="*/ 13 h 39"/>
                <a:gd name="T32" fmla="*/ 11 w 154"/>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99" name="Freeform 96"/>
            <p:cNvSpPr>
              <a:spLocks/>
            </p:cNvSpPr>
            <p:nvPr/>
          </p:nvSpPr>
          <p:spPr bwMode="gray">
            <a:xfrm>
              <a:off x="3930650" y="3713163"/>
              <a:ext cx="115887" cy="131763"/>
            </a:xfrm>
            <a:custGeom>
              <a:avLst/>
              <a:gdLst>
                <a:gd name="T0" fmla="*/ 207 w 207"/>
                <a:gd name="T1" fmla="*/ 175 h 236"/>
                <a:gd name="T2" fmla="*/ 186 w 207"/>
                <a:gd name="T3" fmla="*/ 146 h 236"/>
                <a:gd name="T4" fmla="*/ 185 w 207"/>
                <a:gd name="T5" fmla="*/ 129 h 236"/>
                <a:gd name="T6" fmla="*/ 161 w 207"/>
                <a:gd name="T7" fmla="*/ 133 h 236"/>
                <a:gd name="T8" fmla="*/ 161 w 207"/>
                <a:gd name="T9" fmla="*/ 123 h 236"/>
                <a:gd name="T10" fmla="*/ 148 w 207"/>
                <a:gd name="T11" fmla="*/ 121 h 236"/>
                <a:gd name="T12" fmla="*/ 162 w 207"/>
                <a:gd name="T13" fmla="*/ 89 h 236"/>
                <a:gd name="T14" fmla="*/ 149 w 207"/>
                <a:gd name="T15" fmla="*/ 55 h 236"/>
                <a:gd name="T16" fmla="*/ 145 w 207"/>
                <a:gd name="T17" fmla="*/ 56 h 236"/>
                <a:gd name="T18" fmla="*/ 129 w 207"/>
                <a:gd name="T19" fmla="*/ 82 h 236"/>
                <a:gd name="T20" fmla="*/ 117 w 207"/>
                <a:gd name="T21" fmla="*/ 72 h 236"/>
                <a:gd name="T22" fmla="*/ 109 w 207"/>
                <a:gd name="T23" fmla="*/ 72 h 236"/>
                <a:gd name="T24" fmla="*/ 99 w 207"/>
                <a:gd name="T25" fmla="*/ 13 h 236"/>
                <a:gd name="T26" fmla="*/ 83 w 207"/>
                <a:gd name="T27" fmla="*/ 18 h 236"/>
                <a:gd name="T28" fmla="*/ 67 w 207"/>
                <a:gd name="T29" fmla="*/ 14 h 236"/>
                <a:gd name="T30" fmla="*/ 69 w 207"/>
                <a:gd name="T31" fmla="*/ 31 h 236"/>
                <a:gd name="T32" fmla="*/ 55 w 207"/>
                <a:gd name="T33" fmla="*/ 34 h 236"/>
                <a:gd name="T34" fmla="*/ 55 w 207"/>
                <a:gd name="T35" fmla="*/ 48 h 236"/>
                <a:gd name="T36" fmla="*/ 16 w 207"/>
                <a:gd name="T37" fmla="*/ 82 h 236"/>
                <a:gd name="T38" fmla="*/ 14 w 207"/>
                <a:gd name="T39" fmla="*/ 105 h 236"/>
                <a:gd name="T40" fmla="*/ 0 w 207"/>
                <a:gd name="T41" fmla="*/ 89 h 236"/>
                <a:gd name="T42" fmla="*/ 0 w 207"/>
                <a:gd name="T43" fmla="*/ 89 h 236"/>
                <a:gd name="T44" fmla="*/ 23 w 207"/>
                <a:gd name="T45" fmla="*/ 115 h 236"/>
                <a:gd name="T46" fmla="*/ 40 w 207"/>
                <a:gd name="T47" fmla="*/ 117 h 236"/>
                <a:gd name="T48" fmla="*/ 48 w 207"/>
                <a:gd name="T49" fmla="*/ 135 h 236"/>
                <a:gd name="T50" fmla="*/ 70 w 207"/>
                <a:gd name="T51" fmla="*/ 139 h 236"/>
                <a:gd name="T52" fmla="*/ 105 w 207"/>
                <a:gd name="T53" fmla="*/ 187 h 236"/>
                <a:gd name="T54" fmla="*/ 156 w 207"/>
                <a:gd name="T55" fmla="*/ 213 h 236"/>
                <a:gd name="T56" fmla="*/ 195 w 207"/>
                <a:gd name="T57" fmla="*/ 236 h 236"/>
                <a:gd name="T58" fmla="*/ 198 w 207"/>
                <a:gd name="T59" fmla="*/ 236 h 236"/>
                <a:gd name="T60" fmla="*/ 197 w 207"/>
                <a:gd name="T61" fmla="*/ 209 h 236"/>
                <a:gd name="T62" fmla="*/ 207 w 207"/>
                <a:gd name="T63" fmla="*/ 17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4"/>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00" name="Freeform 97"/>
            <p:cNvSpPr>
              <a:spLocks/>
            </p:cNvSpPr>
            <p:nvPr/>
          </p:nvSpPr>
          <p:spPr bwMode="gray">
            <a:xfrm>
              <a:off x="3890963" y="3671888"/>
              <a:ext cx="77787" cy="100013"/>
            </a:xfrm>
            <a:custGeom>
              <a:avLst/>
              <a:gdLst>
                <a:gd name="T0" fmla="*/ 126 w 140"/>
                <a:gd name="T1" fmla="*/ 122 h 179"/>
                <a:gd name="T2" fmla="*/ 126 w 140"/>
                <a:gd name="T3" fmla="*/ 108 h 179"/>
                <a:gd name="T4" fmla="*/ 140 w 140"/>
                <a:gd name="T5" fmla="*/ 105 h 179"/>
                <a:gd name="T6" fmla="*/ 138 w 140"/>
                <a:gd name="T7" fmla="*/ 88 h 179"/>
                <a:gd name="T8" fmla="*/ 119 w 140"/>
                <a:gd name="T9" fmla="*/ 99 h 179"/>
                <a:gd name="T10" fmla="*/ 120 w 140"/>
                <a:gd name="T11" fmla="*/ 86 h 179"/>
                <a:gd name="T12" fmla="*/ 131 w 140"/>
                <a:gd name="T13" fmla="*/ 70 h 179"/>
                <a:gd name="T14" fmla="*/ 120 w 140"/>
                <a:gd name="T15" fmla="*/ 50 h 179"/>
                <a:gd name="T16" fmla="*/ 123 w 140"/>
                <a:gd name="T17" fmla="*/ 41 h 179"/>
                <a:gd name="T18" fmla="*/ 95 w 140"/>
                <a:gd name="T19" fmla="*/ 0 h 179"/>
                <a:gd name="T20" fmla="*/ 69 w 140"/>
                <a:gd name="T21" fmla="*/ 0 h 179"/>
                <a:gd name="T22" fmla="*/ 65 w 140"/>
                <a:gd name="T23" fmla="*/ 12 h 179"/>
                <a:gd name="T24" fmla="*/ 40 w 140"/>
                <a:gd name="T25" fmla="*/ 12 h 179"/>
                <a:gd name="T26" fmla="*/ 9 w 140"/>
                <a:gd name="T27" fmla="*/ 54 h 179"/>
                <a:gd name="T28" fmla="*/ 0 w 140"/>
                <a:gd name="T29" fmla="*/ 59 h 179"/>
                <a:gd name="T30" fmla="*/ 9 w 140"/>
                <a:gd name="T31" fmla="*/ 66 h 179"/>
                <a:gd name="T32" fmla="*/ 1 w 140"/>
                <a:gd name="T33" fmla="*/ 84 h 179"/>
                <a:gd name="T34" fmla="*/ 16 w 140"/>
                <a:gd name="T35" fmla="*/ 103 h 179"/>
                <a:gd name="T36" fmla="*/ 15 w 140"/>
                <a:gd name="T37" fmla="*/ 121 h 179"/>
                <a:gd name="T38" fmla="*/ 29 w 140"/>
                <a:gd name="T39" fmla="*/ 132 h 179"/>
                <a:gd name="T40" fmla="*/ 37 w 140"/>
                <a:gd name="T41" fmla="*/ 148 h 179"/>
                <a:gd name="T42" fmla="*/ 65 w 140"/>
                <a:gd name="T43" fmla="*/ 157 h 179"/>
                <a:gd name="T44" fmla="*/ 85 w 140"/>
                <a:gd name="T45" fmla="*/ 179 h 179"/>
                <a:gd name="T46" fmla="*/ 87 w 140"/>
                <a:gd name="T47" fmla="*/ 156 h 179"/>
                <a:gd name="T48" fmla="*/ 126 w 140"/>
                <a:gd name="T49"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01" name="Freeform 98"/>
            <p:cNvSpPr>
              <a:spLocks/>
            </p:cNvSpPr>
            <p:nvPr/>
          </p:nvSpPr>
          <p:spPr bwMode="gray">
            <a:xfrm>
              <a:off x="4940300" y="4833938"/>
              <a:ext cx="61912" cy="63500"/>
            </a:xfrm>
            <a:custGeom>
              <a:avLst/>
              <a:gdLst>
                <a:gd name="T0" fmla="*/ 0 w 111"/>
                <a:gd name="T1" fmla="*/ 58 h 114"/>
                <a:gd name="T2" fmla="*/ 17 w 111"/>
                <a:gd name="T3" fmla="*/ 83 h 114"/>
                <a:gd name="T4" fmla="*/ 17 w 111"/>
                <a:gd name="T5" fmla="*/ 94 h 114"/>
                <a:gd name="T6" fmla="*/ 35 w 111"/>
                <a:gd name="T7" fmla="*/ 114 h 114"/>
                <a:gd name="T8" fmla="*/ 50 w 111"/>
                <a:gd name="T9" fmla="*/ 113 h 114"/>
                <a:gd name="T10" fmla="*/ 61 w 111"/>
                <a:gd name="T11" fmla="*/ 89 h 114"/>
                <a:gd name="T12" fmla="*/ 82 w 111"/>
                <a:gd name="T13" fmla="*/ 85 h 114"/>
                <a:gd name="T14" fmla="*/ 99 w 111"/>
                <a:gd name="T15" fmla="*/ 75 h 114"/>
                <a:gd name="T16" fmla="*/ 96 w 111"/>
                <a:gd name="T17" fmla="*/ 63 h 114"/>
                <a:gd name="T18" fmla="*/ 111 w 111"/>
                <a:gd name="T19" fmla="*/ 50 h 114"/>
                <a:gd name="T20" fmla="*/ 110 w 111"/>
                <a:gd name="T21" fmla="*/ 34 h 114"/>
                <a:gd name="T22" fmla="*/ 100 w 111"/>
                <a:gd name="T23" fmla="*/ 31 h 114"/>
                <a:gd name="T24" fmla="*/ 83 w 111"/>
                <a:gd name="T25" fmla="*/ 6 h 114"/>
                <a:gd name="T26" fmla="*/ 62 w 111"/>
                <a:gd name="T27" fmla="*/ 5 h 114"/>
                <a:gd name="T28" fmla="*/ 54 w 111"/>
                <a:gd name="T29" fmla="*/ 8 h 114"/>
                <a:gd name="T30" fmla="*/ 53 w 111"/>
                <a:gd name="T31" fmla="*/ 18 h 114"/>
                <a:gd name="T32" fmla="*/ 38 w 111"/>
                <a:gd name="T33" fmla="*/ 19 h 114"/>
                <a:gd name="T34" fmla="*/ 31 w 111"/>
                <a:gd name="T35" fmla="*/ 33 h 114"/>
                <a:gd name="T36" fmla="*/ 19 w 111"/>
                <a:gd name="T37" fmla="*/ 46 h 114"/>
                <a:gd name="T38" fmla="*/ 17 w 111"/>
                <a:gd name="T39" fmla="*/ 56 h 114"/>
                <a:gd name="T40" fmla="*/ 0 w 111"/>
                <a:gd name="T4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02" name="Freeform 99"/>
            <p:cNvSpPr>
              <a:spLocks/>
            </p:cNvSpPr>
            <p:nvPr/>
          </p:nvSpPr>
          <p:spPr bwMode="gray">
            <a:xfrm>
              <a:off x="4471988" y="3903663"/>
              <a:ext cx="157162" cy="190500"/>
            </a:xfrm>
            <a:custGeom>
              <a:avLst/>
              <a:gdLst>
                <a:gd name="T0" fmla="*/ 261 w 281"/>
                <a:gd name="T1" fmla="*/ 153 h 339"/>
                <a:gd name="T2" fmla="*/ 244 w 281"/>
                <a:gd name="T3" fmla="*/ 140 h 339"/>
                <a:gd name="T4" fmla="*/ 254 w 281"/>
                <a:gd name="T5" fmla="*/ 100 h 339"/>
                <a:gd name="T6" fmla="*/ 273 w 281"/>
                <a:gd name="T7" fmla="*/ 74 h 339"/>
                <a:gd name="T8" fmla="*/ 263 w 281"/>
                <a:gd name="T9" fmla="*/ 56 h 339"/>
                <a:gd name="T10" fmla="*/ 229 w 281"/>
                <a:gd name="T11" fmla="*/ 62 h 339"/>
                <a:gd name="T12" fmla="*/ 210 w 281"/>
                <a:gd name="T13" fmla="*/ 36 h 339"/>
                <a:gd name="T14" fmla="*/ 220 w 281"/>
                <a:gd name="T15" fmla="*/ 4 h 339"/>
                <a:gd name="T16" fmla="*/ 177 w 281"/>
                <a:gd name="T17" fmla="*/ 1 h 339"/>
                <a:gd name="T18" fmla="*/ 147 w 281"/>
                <a:gd name="T19" fmla="*/ 9 h 339"/>
                <a:gd name="T20" fmla="*/ 125 w 281"/>
                <a:gd name="T21" fmla="*/ 10 h 339"/>
                <a:gd name="T22" fmla="*/ 128 w 281"/>
                <a:gd name="T23" fmla="*/ 37 h 339"/>
                <a:gd name="T24" fmla="*/ 56 w 281"/>
                <a:gd name="T25" fmla="*/ 75 h 339"/>
                <a:gd name="T26" fmla="*/ 46 w 281"/>
                <a:gd name="T27" fmla="*/ 71 h 339"/>
                <a:gd name="T28" fmla="*/ 40 w 281"/>
                <a:gd name="T29" fmla="*/ 77 h 339"/>
                <a:gd name="T30" fmla="*/ 30 w 281"/>
                <a:gd name="T31" fmla="*/ 107 h 339"/>
                <a:gd name="T32" fmla="*/ 0 w 281"/>
                <a:gd name="T33" fmla="*/ 166 h 339"/>
                <a:gd name="T34" fmla="*/ 28 w 281"/>
                <a:gd name="T35" fmla="*/ 195 h 339"/>
                <a:gd name="T36" fmla="*/ 27 w 281"/>
                <a:gd name="T37" fmla="*/ 228 h 339"/>
                <a:gd name="T38" fmla="*/ 46 w 281"/>
                <a:gd name="T39" fmla="*/ 259 h 339"/>
                <a:gd name="T40" fmla="*/ 61 w 281"/>
                <a:gd name="T41" fmla="*/ 271 h 339"/>
                <a:gd name="T42" fmla="*/ 91 w 281"/>
                <a:gd name="T43" fmla="*/ 311 h 339"/>
                <a:gd name="T44" fmla="*/ 114 w 281"/>
                <a:gd name="T45" fmla="*/ 339 h 339"/>
                <a:gd name="T46" fmla="*/ 133 w 281"/>
                <a:gd name="T47" fmla="*/ 317 h 339"/>
                <a:gd name="T48" fmla="*/ 152 w 281"/>
                <a:gd name="T49" fmla="*/ 304 h 339"/>
                <a:gd name="T50" fmla="*/ 149 w 281"/>
                <a:gd name="T51" fmla="*/ 287 h 339"/>
                <a:gd name="T52" fmla="*/ 139 w 281"/>
                <a:gd name="T53" fmla="*/ 274 h 339"/>
                <a:gd name="T54" fmla="*/ 172 w 281"/>
                <a:gd name="T55" fmla="*/ 257 h 339"/>
                <a:gd name="T56" fmla="*/ 178 w 281"/>
                <a:gd name="T57" fmla="*/ 225 h 339"/>
                <a:gd name="T58" fmla="*/ 204 w 281"/>
                <a:gd name="T59" fmla="*/ 255 h 339"/>
                <a:gd name="T60" fmla="*/ 241 w 281"/>
                <a:gd name="T61" fmla="*/ 239 h 339"/>
                <a:gd name="T62" fmla="*/ 260 w 281"/>
                <a:gd name="T63" fmla="*/ 244 h 339"/>
                <a:gd name="T64" fmla="*/ 269 w 281"/>
                <a:gd name="T65" fmla="*/ 212 h 339"/>
                <a:gd name="T66" fmla="*/ 272 w 281"/>
                <a:gd name="T67" fmla="*/ 17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03" name="Freeform 100"/>
            <p:cNvSpPr>
              <a:spLocks/>
            </p:cNvSpPr>
            <p:nvPr/>
          </p:nvSpPr>
          <p:spPr bwMode="gray">
            <a:xfrm>
              <a:off x="5041900" y="4749800"/>
              <a:ext cx="41275" cy="49213"/>
            </a:xfrm>
            <a:custGeom>
              <a:avLst/>
              <a:gdLst>
                <a:gd name="T0" fmla="*/ 59 w 73"/>
                <a:gd name="T1" fmla="*/ 35 h 87"/>
                <a:gd name="T2" fmla="*/ 62 w 73"/>
                <a:gd name="T3" fmla="*/ 11 h 87"/>
                <a:gd name="T4" fmla="*/ 46 w 73"/>
                <a:gd name="T5" fmla="*/ 14 h 87"/>
                <a:gd name="T6" fmla="*/ 27 w 73"/>
                <a:gd name="T7" fmla="*/ 0 h 87"/>
                <a:gd name="T8" fmla="*/ 11 w 73"/>
                <a:gd name="T9" fmla="*/ 29 h 87"/>
                <a:gd name="T10" fmla="*/ 2 w 73"/>
                <a:gd name="T11" fmla="*/ 58 h 87"/>
                <a:gd name="T12" fmla="*/ 34 w 73"/>
                <a:gd name="T13" fmla="*/ 86 h 87"/>
                <a:gd name="T14" fmla="*/ 56 w 73"/>
                <a:gd name="T15" fmla="*/ 87 h 87"/>
                <a:gd name="T16" fmla="*/ 63 w 73"/>
                <a:gd name="T17" fmla="*/ 62 h 87"/>
                <a:gd name="T18" fmla="*/ 73 w 73"/>
                <a:gd name="T19" fmla="*/ 58 h 87"/>
                <a:gd name="T20" fmla="*/ 69 w 73"/>
                <a:gd name="T21" fmla="*/ 42 h 87"/>
                <a:gd name="T22" fmla="*/ 59 w 73"/>
                <a:gd name="T23"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04" name="Freeform 101"/>
            <p:cNvSpPr>
              <a:spLocks/>
            </p:cNvSpPr>
            <p:nvPr/>
          </p:nvSpPr>
          <p:spPr bwMode="gray">
            <a:xfrm>
              <a:off x="4549775" y="4486275"/>
              <a:ext cx="355600" cy="361950"/>
            </a:xfrm>
            <a:custGeom>
              <a:avLst/>
              <a:gdLst>
                <a:gd name="T0" fmla="*/ 257 w 635"/>
                <a:gd name="T1" fmla="*/ 609 h 648"/>
                <a:gd name="T2" fmla="*/ 281 w 635"/>
                <a:gd name="T3" fmla="*/ 636 h 648"/>
                <a:gd name="T4" fmla="*/ 304 w 635"/>
                <a:gd name="T5" fmla="*/ 648 h 648"/>
                <a:gd name="T6" fmla="*/ 330 w 635"/>
                <a:gd name="T7" fmla="*/ 646 h 648"/>
                <a:gd name="T8" fmla="*/ 345 w 635"/>
                <a:gd name="T9" fmla="*/ 632 h 648"/>
                <a:gd name="T10" fmla="*/ 358 w 635"/>
                <a:gd name="T11" fmla="*/ 622 h 648"/>
                <a:gd name="T12" fmla="*/ 384 w 635"/>
                <a:gd name="T13" fmla="*/ 273 h 648"/>
                <a:gd name="T14" fmla="*/ 431 w 635"/>
                <a:gd name="T15" fmla="*/ 192 h 648"/>
                <a:gd name="T16" fmla="*/ 435 w 635"/>
                <a:gd name="T17" fmla="*/ 71 h 648"/>
                <a:gd name="T18" fmla="*/ 541 w 635"/>
                <a:gd name="T19" fmla="*/ 55 h 648"/>
                <a:gd name="T20" fmla="*/ 554 w 635"/>
                <a:gd name="T21" fmla="*/ 69 h 648"/>
                <a:gd name="T22" fmla="*/ 577 w 635"/>
                <a:gd name="T23" fmla="*/ 63 h 648"/>
                <a:gd name="T24" fmla="*/ 601 w 635"/>
                <a:gd name="T25" fmla="*/ 55 h 648"/>
                <a:gd name="T26" fmla="*/ 635 w 635"/>
                <a:gd name="T27" fmla="*/ 45 h 648"/>
                <a:gd name="T28" fmla="*/ 602 w 635"/>
                <a:gd name="T29" fmla="*/ 34 h 648"/>
                <a:gd name="T30" fmla="*/ 576 w 635"/>
                <a:gd name="T31" fmla="*/ 31 h 648"/>
                <a:gd name="T32" fmla="*/ 548 w 635"/>
                <a:gd name="T33" fmla="*/ 35 h 648"/>
                <a:gd name="T34" fmla="*/ 414 w 635"/>
                <a:gd name="T35" fmla="*/ 55 h 648"/>
                <a:gd name="T36" fmla="*/ 362 w 635"/>
                <a:gd name="T37" fmla="*/ 50 h 648"/>
                <a:gd name="T38" fmla="*/ 335 w 635"/>
                <a:gd name="T39" fmla="*/ 44 h 648"/>
                <a:gd name="T40" fmla="*/ 116 w 635"/>
                <a:gd name="T41" fmla="*/ 25 h 648"/>
                <a:gd name="T42" fmla="*/ 58 w 635"/>
                <a:gd name="T43" fmla="*/ 0 h 648"/>
                <a:gd name="T44" fmla="*/ 28 w 635"/>
                <a:gd name="T45" fmla="*/ 16 h 648"/>
                <a:gd name="T46" fmla="*/ 10 w 635"/>
                <a:gd name="T47" fmla="*/ 15 h 648"/>
                <a:gd name="T48" fmla="*/ 4 w 635"/>
                <a:gd name="T49" fmla="*/ 62 h 648"/>
                <a:gd name="T50" fmla="*/ 65 w 635"/>
                <a:gd name="T51" fmla="*/ 170 h 648"/>
                <a:gd name="T52" fmla="*/ 102 w 635"/>
                <a:gd name="T53" fmla="*/ 245 h 648"/>
                <a:gd name="T54" fmla="*/ 131 w 635"/>
                <a:gd name="T55" fmla="*/ 296 h 648"/>
                <a:gd name="T56" fmla="*/ 146 w 635"/>
                <a:gd name="T57" fmla="*/ 431 h 648"/>
                <a:gd name="T58" fmla="*/ 149 w 635"/>
                <a:gd name="T59" fmla="*/ 484 h 648"/>
                <a:gd name="T60" fmla="*/ 159 w 635"/>
                <a:gd name="T61" fmla="*/ 508 h 648"/>
                <a:gd name="T62" fmla="*/ 168 w 635"/>
                <a:gd name="T63" fmla="*/ 544 h 648"/>
                <a:gd name="T64" fmla="*/ 190 w 635"/>
                <a:gd name="T65" fmla="*/ 606 h 648"/>
                <a:gd name="T66" fmla="*/ 216 w 635"/>
                <a:gd name="T67" fmla="*/ 625 h 648"/>
                <a:gd name="T68" fmla="*/ 243 w 635"/>
                <a:gd name="T69" fmla="*/ 59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05" name="Freeform 102"/>
            <p:cNvSpPr>
              <a:spLocks/>
            </p:cNvSpPr>
            <p:nvPr/>
          </p:nvSpPr>
          <p:spPr bwMode="gray">
            <a:xfrm>
              <a:off x="4905375" y="4445000"/>
              <a:ext cx="207962" cy="204788"/>
            </a:xfrm>
            <a:custGeom>
              <a:avLst/>
              <a:gdLst>
                <a:gd name="T0" fmla="*/ 11 w 372"/>
                <a:gd name="T1" fmla="*/ 136 h 366"/>
                <a:gd name="T2" fmla="*/ 11 w 372"/>
                <a:gd name="T3" fmla="*/ 156 h 366"/>
                <a:gd name="T4" fmla="*/ 23 w 372"/>
                <a:gd name="T5" fmla="*/ 160 h 366"/>
                <a:gd name="T6" fmla="*/ 33 w 372"/>
                <a:gd name="T7" fmla="*/ 181 h 366"/>
                <a:gd name="T8" fmla="*/ 42 w 372"/>
                <a:gd name="T9" fmla="*/ 213 h 366"/>
                <a:gd name="T10" fmla="*/ 70 w 372"/>
                <a:gd name="T11" fmla="*/ 234 h 366"/>
                <a:gd name="T12" fmla="*/ 90 w 372"/>
                <a:gd name="T13" fmla="*/ 238 h 366"/>
                <a:gd name="T14" fmla="*/ 91 w 372"/>
                <a:gd name="T15" fmla="*/ 260 h 366"/>
                <a:gd name="T16" fmla="*/ 112 w 372"/>
                <a:gd name="T17" fmla="*/ 261 h 366"/>
                <a:gd name="T18" fmla="*/ 114 w 372"/>
                <a:gd name="T19" fmla="*/ 276 h 366"/>
                <a:gd name="T20" fmla="*/ 110 w 372"/>
                <a:gd name="T21" fmla="*/ 281 h 366"/>
                <a:gd name="T22" fmla="*/ 110 w 372"/>
                <a:gd name="T23" fmla="*/ 299 h 366"/>
                <a:gd name="T24" fmla="*/ 122 w 372"/>
                <a:gd name="T25" fmla="*/ 304 h 366"/>
                <a:gd name="T26" fmla="*/ 122 w 372"/>
                <a:gd name="T27" fmla="*/ 319 h 366"/>
                <a:gd name="T28" fmla="*/ 161 w 372"/>
                <a:gd name="T29" fmla="*/ 327 h 366"/>
                <a:gd name="T30" fmla="*/ 180 w 372"/>
                <a:gd name="T31" fmla="*/ 352 h 366"/>
                <a:gd name="T32" fmla="*/ 167 w 372"/>
                <a:gd name="T33" fmla="*/ 353 h 366"/>
                <a:gd name="T34" fmla="*/ 206 w 372"/>
                <a:gd name="T35" fmla="*/ 351 h 366"/>
                <a:gd name="T36" fmla="*/ 230 w 372"/>
                <a:gd name="T37" fmla="*/ 359 h 366"/>
                <a:gd name="T38" fmla="*/ 265 w 372"/>
                <a:gd name="T39" fmla="*/ 359 h 366"/>
                <a:gd name="T40" fmla="*/ 277 w 372"/>
                <a:gd name="T41" fmla="*/ 366 h 366"/>
                <a:gd name="T42" fmla="*/ 324 w 372"/>
                <a:gd name="T43" fmla="*/ 310 h 366"/>
                <a:gd name="T44" fmla="*/ 334 w 372"/>
                <a:gd name="T45" fmla="*/ 307 h 366"/>
                <a:gd name="T46" fmla="*/ 325 w 372"/>
                <a:gd name="T47" fmla="*/ 294 h 366"/>
                <a:gd name="T48" fmla="*/ 333 w 372"/>
                <a:gd name="T49" fmla="*/ 289 h 366"/>
                <a:gd name="T50" fmla="*/ 334 w 372"/>
                <a:gd name="T51" fmla="*/ 266 h 366"/>
                <a:gd name="T52" fmla="*/ 350 w 372"/>
                <a:gd name="T53" fmla="*/ 257 h 366"/>
                <a:gd name="T54" fmla="*/ 354 w 372"/>
                <a:gd name="T55" fmla="*/ 242 h 366"/>
                <a:gd name="T56" fmla="*/ 364 w 372"/>
                <a:gd name="T57" fmla="*/ 229 h 366"/>
                <a:gd name="T58" fmla="*/ 346 w 372"/>
                <a:gd name="T59" fmla="*/ 206 h 366"/>
                <a:gd name="T60" fmla="*/ 360 w 372"/>
                <a:gd name="T61" fmla="*/ 190 h 366"/>
                <a:gd name="T62" fmla="*/ 346 w 372"/>
                <a:gd name="T63" fmla="*/ 174 h 366"/>
                <a:gd name="T64" fmla="*/ 360 w 372"/>
                <a:gd name="T65" fmla="*/ 167 h 366"/>
                <a:gd name="T66" fmla="*/ 360 w 372"/>
                <a:gd name="T67" fmla="*/ 158 h 366"/>
                <a:gd name="T68" fmla="*/ 366 w 372"/>
                <a:gd name="T69" fmla="*/ 145 h 366"/>
                <a:gd name="T70" fmla="*/ 358 w 372"/>
                <a:gd name="T71" fmla="*/ 119 h 366"/>
                <a:gd name="T72" fmla="*/ 366 w 372"/>
                <a:gd name="T73" fmla="*/ 107 h 366"/>
                <a:gd name="T74" fmla="*/ 360 w 372"/>
                <a:gd name="T75" fmla="*/ 99 h 366"/>
                <a:gd name="T76" fmla="*/ 366 w 372"/>
                <a:gd name="T77" fmla="*/ 90 h 366"/>
                <a:gd name="T78" fmla="*/ 358 w 372"/>
                <a:gd name="T79" fmla="*/ 81 h 366"/>
                <a:gd name="T80" fmla="*/ 368 w 372"/>
                <a:gd name="T81" fmla="*/ 63 h 366"/>
                <a:gd name="T82" fmla="*/ 349 w 372"/>
                <a:gd name="T83" fmla="*/ 55 h 366"/>
                <a:gd name="T84" fmla="*/ 336 w 372"/>
                <a:gd name="T85" fmla="*/ 43 h 366"/>
                <a:gd name="T86" fmla="*/ 318 w 372"/>
                <a:gd name="T87" fmla="*/ 46 h 366"/>
                <a:gd name="T88" fmla="*/ 308 w 372"/>
                <a:gd name="T89" fmla="*/ 30 h 366"/>
                <a:gd name="T90" fmla="*/ 293 w 372"/>
                <a:gd name="T91" fmla="*/ 33 h 366"/>
                <a:gd name="T92" fmla="*/ 285 w 372"/>
                <a:gd name="T93" fmla="*/ 21 h 366"/>
                <a:gd name="T94" fmla="*/ 246 w 372"/>
                <a:gd name="T95" fmla="*/ 21 h 366"/>
                <a:gd name="T96" fmla="*/ 245 w 372"/>
                <a:gd name="T97" fmla="*/ 1 h 366"/>
                <a:gd name="T98" fmla="*/ 205 w 372"/>
                <a:gd name="T99" fmla="*/ 5 h 366"/>
                <a:gd name="T100" fmla="*/ 170 w 372"/>
                <a:gd name="T101" fmla="*/ 25 h 366"/>
                <a:gd name="T102" fmla="*/ 172 w 372"/>
                <a:gd name="T103" fmla="*/ 49 h 366"/>
                <a:gd name="T104" fmla="*/ 125 w 372"/>
                <a:gd name="T105" fmla="*/ 68 h 366"/>
                <a:gd name="T106" fmla="*/ 116 w 372"/>
                <a:gd name="T107" fmla="*/ 91 h 366"/>
                <a:gd name="T108" fmla="*/ 77 w 372"/>
                <a:gd name="T109" fmla="*/ 127 h 366"/>
                <a:gd name="T110" fmla="*/ 51 w 372"/>
                <a:gd name="T111" fmla="*/ 121 h 366"/>
                <a:gd name="T112" fmla="*/ 38 w 372"/>
                <a:gd name="T113" fmla="*/ 127 h 366"/>
                <a:gd name="T114" fmla="*/ 26 w 372"/>
                <a:gd name="T115" fmla="*/ 117 h 366"/>
                <a:gd name="T116" fmla="*/ 0 w 372"/>
                <a:gd name="T117" fmla="*/ 117 h 366"/>
                <a:gd name="T118" fmla="*/ 2 w 372"/>
                <a:gd name="T119" fmla="*/ 127 h 366"/>
                <a:gd name="T120" fmla="*/ 11 w 372"/>
                <a:gd name="T121" fmla="*/ 13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06" name="Freeform 103"/>
            <p:cNvSpPr>
              <a:spLocks/>
            </p:cNvSpPr>
            <p:nvPr/>
          </p:nvSpPr>
          <p:spPr bwMode="gray">
            <a:xfrm>
              <a:off x="4764088" y="4511675"/>
              <a:ext cx="242887" cy="273050"/>
            </a:xfrm>
            <a:custGeom>
              <a:avLst/>
              <a:gdLst>
                <a:gd name="T0" fmla="*/ 0 w 433"/>
                <a:gd name="T1" fmla="*/ 377 h 490"/>
                <a:gd name="T2" fmla="*/ 22 w 433"/>
                <a:gd name="T3" fmla="*/ 394 h 490"/>
                <a:gd name="T4" fmla="*/ 30 w 433"/>
                <a:gd name="T5" fmla="*/ 423 h 490"/>
                <a:gd name="T6" fmla="*/ 37 w 433"/>
                <a:gd name="T7" fmla="*/ 443 h 490"/>
                <a:gd name="T8" fmla="*/ 27 w 433"/>
                <a:gd name="T9" fmla="*/ 465 h 490"/>
                <a:gd name="T10" fmla="*/ 27 w 433"/>
                <a:gd name="T11" fmla="*/ 487 h 490"/>
                <a:gd name="T12" fmla="*/ 78 w 433"/>
                <a:gd name="T13" fmla="*/ 485 h 490"/>
                <a:gd name="T14" fmla="*/ 83 w 433"/>
                <a:gd name="T15" fmla="*/ 473 h 490"/>
                <a:gd name="T16" fmla="*/ 97 w 433"/>
                <a:gd name="T17" fmla="*/ 474 h 490"/>
                <a:gd name="T18" fmla="*/ 106 w 433"/>
                <a:gd name="T19" fmla="*/ 454 h 490"/>
                <a:gd name="T20" fmla="*/ 124 w 433"/>
                <a:gd name="T21" fmla="*/ 446 h 490"/>
                <a:gd name="T22" fmla="*/ 142 w 433"/>
                <a:gd name="T23" fmla="*/ 401 h 490"/>
                <a:gd name="T24" fmla="*/ 171 w 433"/>
                <a:gd name="T25" fmla="*/ 413 h 490"/>
                <a:gd name="T26" fmla="*/ 181 w 433"/>
                <a:gd name="T27" fmla="*/ 423 h 490"/>
                <a:gd name="T28" fmla="*/ 198 w 433"/>
                <a:gd name="T29" fmla="*/ 424 h 490"/>
                <a:gd name="T30" fmla="*/ 223 w 433"/>
                <a:gd name="T31" fmla="*/ 433 h 490"/>
                <a:gd name="T32" fmla="*/ 236 w 433"/>
                <a:gd name="T33" fmla="*/ 426 h 490"/>
                <a:gd name="T34" fmla="*/ 255 w 433"/>
                <a:gd name="T35" fmla="*/ 426 h 490"/>
                <a:gd name="T36" fmla="*/ 270 w 433"/>
                <a:gd name="T37" fmla="*/ 386 h 490"/>
                <a:gd name="T38" fmla="*/ 284 w 433"/>
                <a:gd name="T39" fmla="*/ 374 h 490"/>
                <a:gd name="T40" fmla="*/ 295 w 433"/>
                <a:gd name="T41" fmla="*/ 371 h 490"/>
                <a:gd name="T42" fmla="*/ 318 w 433"/>
                <a:gd name="T43" fmla="*/ 347 h 490"/>
                <a:gd name="T44" fmla="*/ 329 w 433"/>
                <a:gd name="T45" fmla="*/ 311 h 490"/>
                <a:gd name="T46" fmla="*/ 353 w 433"/>
                <a:gd name="T47" fmla="*/ 298 h 490"/>
                <a:gd name="T48" fmla="*/ 383 w 433"/>
                <a:gd name="T49" fmla="*/ 259 h 490"/>
                <a:gd name="T50" fmla="*/ 412 w 433"/>
                <a:gd name="T51" fmla="*/ 252 h 490"/>
                <a:gd name="T52" fmla="*/ 420 w 433"/>
                <a:gd name="T53" fmla="*/ 236 h 490"/>
                <a:gd name="T54" fmla="*/ 433 w 433"/>
                <a:gd name="T55" fmla="*/ 235 h 490"/>
                <a:gd name="T56" fmla="*/ 414 w 433"/>
                <a:gd name="T57" fmla="*/ 210 h 490"/>
                <a:gd name="T58" fmla="*/ 375 w 433"/>
                <a:gd name="T59" fmla="*/ 202 h 490"/>
                <a:gd name="T60" fmla="*/ 375 w 433"/>
                <a:gd name="T61" fmla="*/ 187 h 490"/>
                <a:gd name="T62" fmla="*/ 363 w 433"/>
                <a:gd name="T63" fmla="*/ 182 h 490"/>
                <a:gd name="T64" fmla="*/ 363 w 433"/>
                <a:gd name="T65" fmla="*/ 164 h 490"/>
                <a:gd name="T66" fmla="*/ 367 w 433"/>
                <a:gd name="T67" fmla="*/ 159 h 490"/>
                <a:gd name="T68" fmla="*/ 365 w 433"/>
                <a:gd name="T69" fmla="*/ 144 h 490"/>
                <a:gd name="T70" fmla="*/ 344 w 433"/>
                <a:gd name="T71" fmla="*/ 143 h 490"/>
                <a:gd name="T72" fmla="*/ 343 w 433"/>
                <a:gd name="T73" fmla="*/ 121 h 490"/>
                <a:gd name="T74" fmla="*/ 323 w 433"/>
                <a:gd name="T75" fmla="*/ 117 h 490"/>
                <a:gd name="T76" fmla="*/ 295 w 433"/>
                <a:gd name="T77" fmla="*/ 96 h 490"/>
                <a:gd name="T78" fmla="*/ 286 w 433"/>
                <a:gd name="T79" fmla="*/ 64 h 490"/>
                <a:gd name="T80" fmla="*/ 276 w 433"/>
                <a:gd name="T81" fmla="*/ 43 h 490"/>
                <a:gd name="T82" fmla="*/ 264 w 433"/>
                <a:gd name="T83" fmla="*/ 39 h 490"/>
                <a:gd name="T84" fmla="*/ 264 w 433"/>
                <a:gd name="T85" fmla="*/ 19 h 490"/>
                <a:gd name="T86" fmla="*/ 255 w 433"/>
                <a:gd name="T87" fmla="*/ 10 h 490"/>
                <a:gd name="T88" fmla="*/ 253 w 433"/>
                <a:gd name="T89" fmla="*/ 0 h 490"/>
                <a:gd name="T90" fmla="*/ 230 w 433"/>
                <a:gd name="T91" fmla="*/ 2 h 490"/>
                <a:gd name="T92" fmla="*/ 219 w 433"/>
                <a:gd name="T93" fmla="*/ 10 h 490"/>
                <a:gd name="T94" fmla="*/ 211 w 433"/>
                <a:gd name="T95" fmla="*/ 10 h 490"/>
                <a:gd name="T96" fmla="*/ 195 w 433"/>
                <a:gd name="T97" fmla="*/ 18 h 490"/>
                <a:gd name="T98" fmla="*/ 177 w 433"/>
                <a:gd name="T99" fmla="*/ 37 h 490"/>
                <a:gd name="T100" fmla="*/ 172 w 433"/>
                <a:gd name="T101" fmla="*/ 24 h 490"/>
                <a:gd name="T102" fmla="*/ 166 w 433"/>
                <a:gd name="T103" fmla="*/ 24 h 490"/>
                <a:gd name="T104" fmla="*/ 159 w 433"/>
                <a:gd name="T105" fmla="*/ 10 h 490"/>
                <a:gd name="T106" fmla="*/ 114 w 433"/>
                <a:gd name="T107" fmla="*/ 20 h 490"/>
                <a:gd name="T108" fmla="*/ 53 w 433"/>
                <a:gd name="T109" fmla="*/ 26 h 490"/>
                <a:gd name="T110" fmla="*/ 53 w 433"/>
                <a:gd name="T111" fmla="*/ 143 h 490"/>
                <a:gd name="T112" fmla="*/ 49 w 433"/>
                <a:gd name="T113" fmla="*/ 147 h 490"/>
                <a:gd name="T114" fmla="*/ 50 w 433"/>
                <a:gd name="T115" fmla="*/ 228 h 490"/>
                <a:gd name="T116" fmla="*/ 2 w 433"/>
                <a:gd name="T117" fmla="*/ 228 h 490"/>
                <a:gd name="T118" fmla="*/ 0 w 433"/>
                <a:gd name="T119" fmla="*/ 37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07" name="Freeform 104"/>
            <p:cNvSpPr>
              <a:spLocks/>
            </p:cNvSpPr>
            <p:nvPr/>
          </p:nvSpPr>
          <p:spPr bwMode="gray">
            <a:xfrm>
              <a:off x="5330825" y="3613150"/>
              <a:ext cx="268287" cy="414338"/>
            </a:xfrm>
            <a:custGeom>
              <a:avLst/>
              <a:gdLst>
                <a:gd name="T0" fmla="*/ 70 w 480"/>
                <a:gd name="T1" fmla="*/ 77 h 739"/>
                <a:gd name="T2" fmla="*/ 79 w 480"/>
                <a:gd name="T3" fmla="*/ 85 h 739"/>
                <a:gd name="T4" fmla="*/ 78 w 480"/>
                <a:gd name="T5" fmla="*/ 93 h 739"/>
                <a:gd name="T6" fmla="*/ 97 w 480"/>
                <a:gd name="T7" fmla="*/ 117 h 739"/>
                <a:gd name="T8" fmla="*/ 107 w 480"/>
                <a:gd name="T9" fmla="*/ 142 h 739"/>
                <a:gd name="T10" fmla="*/ 122 w 480"/>
                <a:gd name="T11" fmla="*/ 142 h 739"/>
                <a:gd name="T12" fmla="*/ 143 w 480"/>
                <a:gd name="T13" fmla="*/ 167 h 739"/>
                <a:gd name="T14" fmla="*/ 225 w 480"/>
                <a:gd name="T15" fmla="*/ 194 h 739"/>
                <a:gd name="T16" fmla="*/ 277 w 480"/>
                <a:gd name="T17" fmla="*/ 220 h 739"/>
                <a:gd name="T18" fmla="*/ 325 w 480"/>
                <a:gd name="T19" fmla="*/ 217 h 739"/>
                <a:gd name="T20" fmla="*/ 185 w 480"/>
                <a:gd name="T21" fmla="*/ 382 h 739"/>
                <a:gd name="T22" fmla="*/ 129 w 480"/>
                <a:gd name="T23" fmla="*/ 382 h 739"/>
                <a:gd name="T24" fmla="*/ 96 w 480"/>
                <a:gd name="T25" fmla="*/ 396 h 739"/>
                <a:gd name="T26" fmla="*/ 89 w 480"/>
                <a:gd name="T27" fmla="*/ 414 h 739"/>
                <a:gd name="T28" fmla="*/ 50 w 480"/>
                <a:gd name="T29" fmla="*/ 421 h 739"/>
                <a:gd name="T30" fmla="*/ 42 w 480"/>
                <a:gd name="T31" fmla="*/ 435 h 739"/>
                <a:gd name="T32" fmla="*/ 22 w 480"/>
                <a:gd name="T33" fmla="*/ 471 h 739"/>
                <a:gd name="T34" fmla="*/ 1 w 480"/>
                <a:gd name="T35" fmla="*/ 492 h 739"/>
                <a:gd name="T36" fmla="*/ 0 w 480"/>
                <a:gd name="T37" fmla="*/ 695 h 739"/>
                <a:gd name="T38" fmla="*/ 28 w 480"/>
                <a:gd name="T39" fmla="*/ 735 h 739"/>
                <a:gd name="T40" fmla="*/ 26 w 480"/>
                <a:gd name="T41" fmla="*/ 739 h 739"/>
                <a:gd name="T42" fmla="*/ 26 w 480"/>
                <a:gd name="T43" fmla="*/ 739 h 739"/>
                <a:gd name="T44" fmla="*/ 58 w 480"/>
                <a:gd name="T45" fmla="*/ 680 h 739"/>
                <a:gd name="T46" fmla="*/ 100 w 480"/>
                <a:gd name="T47" fmla="*/ 639 h 739"/>
                <a:gd name="T48" fmla="*/ 157 w 480"/>
                <a:gd name="T49" fmla="*/ 573 h 739"/>
                <a:gd name="T50" fmla="*/ 210 w 480"/>
                <a:gd name="T51" fmla="*/ 536 h 739"/>
                <a:gd name="T52" fmla="*/ 281 w 480"/>
                <a:gd name="T53" fmla="*/ 473 h 739"/>
                <a:gd name="T54" fmla="*/ 335 w 480"/>
                <a:gd name="T55" fmla="*/ 399 h 739"/>
                <a:gd name="T56" fmla="*/ 370 w 480"/>
                <a:gd name="T57" fmla="*/ 334 h 739"/>
                <a:gd name="T58" fmla="*/ 384 w 480"/>
                <a:gd name="T59" fmla="*/ 308 h 739"/>
                <a:gd name="T60" fmla="*/ 397 w 480"/>
                <a:gd name="T61" fmla="*/ 262 h 739"/>
                <a:gd name="T62" fmla="*/ 417 w 480"/>
                <a:gd name="T63" fmla="*/ 228 h 739"/>
                <a:gd name="T64" fmla="*/ 427 w 480"/>
                <a:gd name="T65" fmla="*/ 205 h 739"/>
                <a:gd name="T66" fmla="*/ 440 w 480"/>
                <a:gd name="T67" fmla="*/ 169 h 739"/>
                <a:gd name="T68" fmla="*/ 457 w 480"/>
                <a:gd name="T69" fmla="*/ 147 h 739"/>
                <a:gd name="T70" fmla="*/ 457 w 480"/>
                <a:gd name="T71" fmla="*/ 93 h 739"/>
                <a:gd name="T72" fmla="*/ 471 w 480"/>
                <a:gd name="T73" fmla="*/ 84 h 739"/>
                <a:gd name="T74" fmla="*/ 467 w 480"/>
                <a:gd name="T75" fmla="*/ 38 h 739"/>
                <a:gd name="T76" fmla="*/ 474 w 480"/>
                <a:gd name="T77" fmla="*/ 8 h 739"/>
                <a:gd name="T78" fmla="*/ 447 w 480"/>
                <a:gd name="T79" fmla="*/ 0 h 739"/>
                <a:gd name="T80" fmla="*/ 432 w 480"/>
                <a:gd name="T81" fmla="*/ 21 h 739"/>
                <a:gd name="T82" fmla="*/ 382 w 480"/>
                <a:gd name="T83" fmla="*/ 37 h 739"/>
                <a:gd name="T84" fmla="*/ 345 w 480"/>
                <a:gd name="T85" fmla="*/ 35 h 739"/>
                <a:gd name="T86" fmla="*/ 318 w 480"/>
                <a:gd name="T87" fmla="*/ 54 h 739"/>
                <a:gd name="T88" fmla="*/ 296 w 480"/>
                <a:gd name="T89" fmla="*/ 43 h 739"/>
                <a:gd name="T90" fmla="*/ 252 w 480"/>
                <a:gd name="T91" fmla="*/ 73 h 739"/>
                <a:gd name="T92" fmla="*/ 221 w 480"/>
                <a:gd name="T93" fmla="*/ 62 h 739"/>
                <a:gd name="T94" fmla="*/ 181 w 480"/>
                <a:gd name="T95" fmla="*/ 84 h 739"/>
                <a:gd name="T96" fmla="*/ 141 w 480"/>
                <a:gd name="T97" fmla="*/ 85 h 739"/>
                <a:gd name="T98" fmla="*/ 111 w 480"/>
                <a:gd name="T99" fmla="*/ 48 h 739"/>
                <a:gd name="T100" fmla="*/ 99 w 480"/>
                <a:gd name="T101" fmla="*/ 35 h 739"/>
                <a:gd name="T102" fmla="*/ 84 w 480"/>
                <a:gd name="T103" fmla="*/ 55 h 739"/>
                <a:gd name="T104" fmla="*/ 70 w 480"/>
                <a:gd name="T105" fmla="*/ 77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08" name="Freeform 105"/>
            <p:cNvSpPr>
              <a:spLocks/>
            </p:cNvSpPr>
            <p:nvPr/>
          </p:nvSpPr>
          <p:spPr bwMode="gray">
            <a:xfrm>
              <a:off x="5343525" y="3594100"/>
              <a:ext cx="47625" cy="52388"/>
            </a:xfrm>
            <a:custGeom>
              <a:avLst/>
              <a:gdLst>
                <a:gd name="T0" fmla="*/ 47 w 85"/>
                <a:gd name="T1" fmla="*/ 18 h 95"/>
                <a:gd name="T2" fmla="*/ 31 w 85"/>
                <a:gd name="T3" fmla="*/ 8 h 95"/>
                <a:gd name="T4" fmla="*/ 13 w 85"/>
                <a:gd name="T5" fmla="*/ 47 h 95"/>
                <a:gd name="T6" fmla="*/ 0 w 85"/>
                <a:gd name="T7" fmla="*/ 56 h 95"/>
                <a:gd name="T8" fmla="*/ 11 w 85"/>
                <a:gd name="T9" fmla="*/ 94 h 95"/>
                <a:gd name="T10" fmla="*/ 36 w 85"/>
                <a:gd name="T11" fmla="*/ 91 h 95"/>
                <a:gd name="T12" fmla="*/ 46 w 85"/>
                <a:gd name="T13" fmla="*/ 84 h 95"/>
                <a:gd name="T14" fmla="*/ 59 w 85"/>
                <a:gd name="T15" fmla="*/ 93 h 95"/>
                <a:gd name="T16" fmla="*/ 60 w 85"/>
                <a:gd name="T17" fmla="*/ 91 h 95"/>
                <a:gd name="T18" fmla="*/ 75 w 85"/>
                <a:gd name="T19" fmla="*/ 71 h 95"/>
                <a:gd name="T20" fmla="*/ 74 w 85"/>
                <a:gd name="T21" fmla="*/ 71 h 95"/>
                <a:gd name="T22" fmla="*/ 67 w 85"/>
                <a:gd name="T23" fmla="*/ 61 h 95"/>
                <a:gd name="T24" fmla="*/ 44 w 85"/>
                <a:gd name="T25" fmla="*/ 63 h 95"/>
                <a:gd name="T26" fmla="*/ 76 w 85"/>
                <a:gd name="T27" fmla="*/ 17 h 95"/>
                <a:gd name="T28" fmla="*/ 63 w 85"/>
                <a:gd name="T29" fmla="*/ 0 h 95"/>
                <a:gd name="T30" fmla="*/ 54 w 85"/>
                <a:gd name="T31" fmla="*/ 6 h 95"/>
                <a:gd name="T32" fmla="*/ 47 w 85"/>
                <a:gd name="T3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09" name="Freeform 106"/>
            <p:cNvSpPr>
              <a:spLocks/>
            </p:cNvSpPr>
            <p:nvPr/>
          </p:nvSpPr>
          <p:spPr bwMode="gray">
            <a:xfrm>
              <a:off x="5200650" y="3433763"/>
              <a:ext cx="177800" cy="169863"/>
            </a:xfrm>
            <a:custGeom>
              <a:avLst/>
              <a:gdLst>
                <a:gd name="T0" fmla="*/ 51 w 320"/>
                <a:gd name="T1" fmla="*/ 35 h 305"/>
                <a:gd name="T2" fmla="*/ 50 w 320"/>
                <a:gd name="T3" fmla="*/ 50 h 305"/>
                <a:gd name="T4" fmla="*/ 31 w 320"/>
                <a:gd name="T5" fmla="*/ 57 h 305"/>
                <a:gd name="T6" fmla="*/ 31 w 320"/>
                <a:gd name="T7" fmla="*/ 67 h 305"/>
                <a:gd name="T8" fmla="*/ 20 w 320"/>
                <a:gd name="T9" fmla="*/ 75 h 305"/>
                <a:gd name="T10" fmla="*/ 26 w 320"/>
                <a:gd name="T11" fmla="*/ 106 h 305"/>
                <a:gd name="T12" fmla="*/ 14 w 320"/>
                <a:gd name="T13" fmla="*/ 126 h 305"/>
                <a:gd name="T14" fmla="*/ 13 w 320"/>
                <a:gd name="T15" fmla="*/ 143 h 305"/>
                <a:gd name="T16" fmla="*/ 1 w 320"/>
                <a:gd name="T17" fmla="*/ 157 h 305"/>
                <a:gd name="T18" fmla="*/ 6 w 320"/>
                <a:gd name="T19" fmla="*/ 167 h 305"/>
                <a:gd name="T20" fmla="*/ 8 w 320"/>
                <a:gd name="T21" fmla="*/ 200 h 305"/>
                <a:gd name="T22" fmla="*/ 31 w 320"/>
                <a:gd name="T23" fmla="*/ 201 h 305"/>
                <a:gd name="T24" fmla="*/ 41 w 320"/>
                <a:gd name="T25" fmla="*/ 191 h 305"/>
                <a:gd name="T26" fmla="*/ 57 w 320"/>
                <a:gd name="T27" fmla="*/ 211 h 305"/>
                <a:gd name="T28" fmla="*/ 73 w 320"/>
                <a:gd name="T29" fmla="*/ 170 h 305"/>
                <a:gd name="T30" fmla="*/ 89 w 320"/>
                <a:gd name="T31" fmla="*/ 179 h 305"/>
                <a:gd name="T32" fmla="*/ 99 w 320"/>
                <a:gd name="T33" fmla="*/ 194 h 305"/>
                <a:gd name="T34" fmla="*/ 116 w 320"/>
                <a:gd name="T35" fmla="*/ 194 h 305"/>
                <a:gd name="T36" fmla="*/ 128 w 320"/>
                <a:gd name="T37" fmla="*/ 181 h 305"/>
                <a:gd name="T38" fmla="*/ 137 w 320"/>
                <a:gd name="T39" fmla="*/ 194 h 305"/>
                <a:gd name="T40" fmla="*/ 155 w 320"/>
                <a:gd name="T41" fmla="*/ 187 h 305"/>
                <a:gd name="T42" fmla="*/ 165 w 320"/>
                <a:gd name="T43" fmla="*/ 192 h 305"/>
                <a:gd name="T44" fmla="*/ 185 w 320"/>
                <a:gd name="T45" fmla="*/ 193 h 305"/>
                <a:gd name="T46" fmla="*/ 196 w 320"/>
                <a:gd name="T47" fmla="*/ 207 h 305"/>
                <a:gd name="T48" fmla="*/ 216 w 320"/>
                <a:gd name="T49" fmla="*/ 216 h 305"/>
                <a:gd name="T50" fmla="*/ 231 w 320"/>
                <a:gd name="T51" fmla="*/ 242 h 305"/>
                <a:gd name="T52" fmla="*/ 257 w 320"/>
                <a:gd name="T53" fmla="*/ 257 h 305"/>
                <a:gd name="T54" fmla="*/ 262 w 320"/>
                <a:gd name="T55" fmla="*/ 277 h 305"/>
                <a:gd name="T56" fmla="*/ 280 w 320"/>
                <a:gd name="T57" fmla="*/ 283 h 305"/>
                <a:gd name="T58" fmla="*/ 288 w 320"/>
                <a:gd name="T59" fmla="*/ 295 h 305"/>
                <a:gd name="T60" fmla="*/ 304 w 320"/>
                <a:gd name="T61" fmla="*/ 305 h 305"/>
                <a:gd name="T62" fmla="*/ 311 w 320"/>
                <a:gd name="T63" fmla="*/ 293 h 305"/>
                <a:gd name="T64" fmla="*/ 320 w 320"/>
                <a:gd name="T65" fmla="*/ 287 h 305"/>
                <a:gd name="T66" fmla="*/ 304 w 320"/>
                <a:gd name="T67" fmla="*/ 268 h 305"/>
                <a:gd name="T68" fmla="*/ 285 w 320"/>
                <a:gd name="T69" fmla="*/ 264 h 305"/>
                <a:gd name="T70" fmla="*/ 283 w 320"/>
                <a:gd name="T71" fmla="*/ 239 h 305"/>
                <a:gd name="T72" fmla="*/ 241 w 320"/>
                <a:gd name="T73" fmla="*/ 216 h 305"/>
                <a:gd name="T74" fmla="*/ 231 w 320"/>
                <a:gd name="T75" fmla="*/ 181 h 305"/>
                <a:gd name="T76" fmla="*/ 204 w 320"/>
                <a:gd name="T77" fmla="*/ 177 h 305"/>
                <a:gd name="T78" fmla="*/ 190 w 320"/>
                <a:gd name="T79" fmla="*/ 159 h 305"/>
                <a:gd name="T80" fmla="*/ 177 w 320"/>
                <a:gd name="T81" fmla="*/ 165 h 305"/>
                <a:gd name="T82" fmla="*/ 169 w 320"/>
                <a:gd name="T83" fmla="*/ 152 h 305"/>
                <a:gd name="T84" fmla="*/ 157 w 320"/>
                <a:gd name="T85" fmla="*/ 149 h 305"/>
                <a:gd name="T86" fmla="*/ 134 w 320"/>
                <a:gd name="T87" fmla="*/ 117 h 305"/>
                <a:gd name="T88" fmla="*/ 128 w 320"/>
                <a:gd name="T89" fmla="*/ 62 h 305"/>
                <a:gd name="T90" fmla="*/ 100 w 320"/>
                <a:gd name="T91" fmla="*/ 1 h 305"/>
                <a:gd name="T92" fmla="*/ 98 w 320"/>
                <a:gd name="T93" fmla="*/ 0 h 305"/>
                <a:gd name="T94" fmla="*/ 87 w 320"/>
                <a:gd name="T95" fmla="*/ 25 h 305"/>
                <a:gd name="T96" fmla="*/ 51 w 320"/>
                <a:gd name="T97" fmla="*/ 3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10" name="Freeform 107"/>
            <p:cNvSpPr>
              <a:spLocks/>
            </p:cNvSpPr>
            <p:nvPr/>
          </p:nvSpPr>
          <p:spPr bwMode="gray">
            <a:xfrm>
              <a:off x="5114925" y="3527425"/>
              <a:ext cx="396875" cy="344488"/>
            </a:xfrm>
            <a:custGeom>
              <a:avLst/>
              <a:gdLst>
                <a:gd name="T0" fmla="*/ 75 w 709"/>
                <a:gd name="T1" fmla="*/ 428 h 615"/>
                <a:gd name="T2" fmla="*/ 87 w 709"/>
                <a:gd name="T3" fmla="*/ 442 h 615"/>
                <a:gd name="T4" fmla="*/ 96 w 709"/>
                <a:gd name="T5" fmla="*/ 471 h 615"/>
                <a:gd name="T6" fmla="*/ 133 w 709"/>
                <a:gd name="T7" fmla="*/ 513 h 615"/>
                <a:gd name="T8" fmla="*/ 138 w 709"/>
                <a:gd name="T9" fmla="*/ 545 h 615"/>
                <a:gd name="T10" fmla="*/ 191 w 709"/>
                <a:gd name="T11" fmla="*/ 562 h 615"/>
                <a:gd name="T12" fmla="*/ 282 w 709"/>
                <a:gd name="T13" fmla="*/ 606 h 615"/>
                <a:gd name="T14" fmla="*/ 326 w 709"/>
                <a:gd name="T15" fmla="*/ 601 h 615"/>
                <a:gd name="T16" fmla="*/ 360 w 709"/>
                <a:gd name="T17" fmla="*/ 577 h 615"/>
                <a:gd name="T18" fmla="*/ 388 w 709"/>
                <a:gd name="T19" fmla="*/ 585 h 615"/>
                <a:gd name="T20" fmla="*/ 410 w 709"/>
                <a:gd name="T21" fmla="*/ 582 h 615"/>
                <a:gd name="T22" fmla="*/ 434 w 709"/>
                <a:gd name="T23" fmla="*/ 574 h 615"/>
                <a:gd name="T24" fmla="*/ 480 w 709"/>
                <a:gd name="T25" fmla="*/ 549 h 615"/>
                <a:gd name="T26" fmla="*/ 569 w 709"/>
                <a:gd name="T27" fmla="*/ 535 h 615"/>
                <a:gd name="T28" fmla="*/ 661 w 709"/>
                <a:gd name="T29" fmla="*/ 373 h 615"/>
                <a:gd name="T30" fmla="*/ 527 w 709"/>
                <a:gd name="T31" fmla="*/ 320 h 615"/>
                <a:gd name="T32" fmla="*/ 491 w 709"/>
                <a:gd name="T33" fmla="*/ 295 h 615"/>
                <a:gd name="T34" fmla="*/ 462 w 709"/>
                <a:gd name="T35" fmla="*/ 246 h 615"/>
                <a:gd name="T36" fmla="*/ 454 w 709"/>
                <a:gd name="T37" fmla="*/ 230 h 615"/>
                <a:gd name="T38" fmla="*/ 454 w 709"/>
                <a:gd name="T39" fmla="*/ 201 h 615"/>
                <a:gd name="T40" fmla="*/ 419 w 709"/>
                <a:gd name="T41" fmla="*/ 211 h 615"/>
                <a:gd name="T42" fmla="*/ 421 w 709"/>
                <a:gd name="T43" fmla="*/ 164 h 615"/>
                <a:gd name="T44" fmla="*/ 431 w 709"/>
                <a:gd name="T45" fmla="*/ 113 h 615"/>
                <a:gd name="T46" fmla="*/ 408 w 709"/>
                <a:gd name="T47" fmla="*/ 87 h 615"/>
                <a:gd name="T48" fmla="*/ 367 w 709"/>
                <a:gd name="T49" fmla="*/ 46 h 615"/>
                <a:gd name="T50" fmla="*/ 336 w 709"/>
                <a:gd name="T51" fmla="*/ 23 h 615"/>
                <a:gd name="T52" fmla="*/ 306 w 709"/>
                <a:gd name="T53" fmla="*/ 17 h 615"/>
                <a:gd name="T54" fmla="*/ 279 w 709"/>
                <a:gd name="T55" fmla="*/ 11 h 615"/>
                <a:gd name="T56" fmla="*/ 250 w 709"/>
                <a:gd name="T57" fmla="*/ 24 h 615"/>
                <a:gd name="T58" fmla="*/ 224 w 709"/>
                <a:gd name="T59" fmla="*/ 0 h 615"/>
                <a:gd name="T60" fmla="*/ 192 w 709"/>
                <a:gd name="T61" fmla="*/ 21 h 615"/>
                <a:gd name="T62" fmla="*/ 159 w 709"/>
                <a:gd name="T63" fmla="*/ 30 h 615"/>
                <a:gd name="T64" fmla="*/ 143 w 709"/>
                <a:gd name="T65" fmla="*/ 88 h 615"/>
                <a:gd name="T66" fmla="*/ 123 w 709"/>
                <a:gd name="T67" fmla="*/ 116 h 615"/>
                <a:gd name="T68" fmla="*/ 110 w 709"/>
                <a:gd name="T69" fmla="*/ 155 h 615"/>
                <a:gd name="T70" fmla="*/ 96 w 709"/>
                <a:gd name="T71" fmla="*/ 179 h 615"/>
                <a:gd name="T72" fmla="*/ 90 w 709"/>
                <a:gd name="T73" fmla="*/ 221 h 615"/>
                <a:gd name="T74" fmla="*/ 71 w 709"/>
                <a:gd name="T75" fmla="*/ 215 h 615"/>
                <a:gd name="T76" fmla="*/ 65 w 709"/>
                <a:gd name="T77" fmla="*/ 256 h 615"/>
                <a:gd name="T78" fmla="*/ 54 w 709"/>
                <a:gd name="T79" fmla="*/ 305 h 615"/>
                <a:gd name="T80" fmla="*/ 36 w 709"/>
                <a:gd name="T81" fmla="*/ 351 h 615"/>
                <a:gd name="T82" fmla="*/ 8 w 709"/>
                <a:gd name="T83" fmla="*/ 345 h 615"/>
                <a:gd name="T84" fmla="*/ 3 w 709"/>
                <a:gd name="T85" fmla="*/ 383 h 615"/>
                <a:gd name="T86" fmla="*/ 55 w 709"/>
                <a:gd name="T87" fmla="*/ 40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11" name="Freeform 108"/>
            <p:cNvSpPr>
              <a:spLocks/>
            </p:cNvSpPr>
            <p:nvPr/>
          </p:nvSpPr>
          <p:spPr bwMode="gray">
            <a:xfrm>
              <a:off x="4878388" y="3022600"/>
              <a:ext cx="296862" cy="306388"/>
            </a:xfrm>
            <a:custGeom>
              <a:avLst/>
              <a:gdLst>
                <a:gd name="T0" fmla="*/ 11 w 530"/>
                <a:gd name="T1" fmla="*/ 13 h 546"/>
                <a:gd name="T2" fmla="*/ 7 w 530"/>
                <a:gd name="T3" fmla="*/ 34 h 546"/>
                <a:gd name="T4" fmla="*/ 17 w 530"/>
                <a:gd name="T5" fmla="*/ 54 h 546"/>
                <a:gd name="T6" fmla="*/ 3 w 530"/>
                <a:gd name="T7" fmla="*/ 82 h 546"/>
                <a:gd name="T8" fmla="*/ 21 w 530"/>
                <a:gd name="T9" fmla="*/ 120 h 546"/>
                <a:gd name="T10" fmla="*/ 34 w 530"/>
                <a:gd name="T11" fmla="*/ 518 h 546"/>
                <a:gd name="T12" fmla="*/ 320 w 530"/>
                <a:gd name="T13" fmla="*/ 522 h 546"/>
                <a:gd name="T14" fmla="*/ 329 w 530"/>
                <a:gd name="T15" fmla="*/ 510 h 546"/>
                <a:gd name="T16" fmla="*/ 334 w 530"/>
                <a:gd name="T17" fmla="*/ 518 h 546"/>
                <a:gd name="T18" fmla="*/ 413 w 530"/>
                <a:gd name="T19" fmla="*/ 521 h 546"/>
                <a:gd name="T20" fmla="*/ 438 w 530"/>
                <a:gd name="T21" fmla="*/ 539 h 546"/>
                <a:gd name="T22" fmla="*/ 460 w 530"/>
                <a:gd name="T23" fmla="*/ 508 h 546"/>
                <a:gd name="T24" fmla="*/ 482 w 530"/>
                <a:gd name="T25" fmla="*/ 505 h 546"/>
                <a:gd name="T26" fmla="*/ 492 w 530"/>
                <a:gd name="T27" fmla="*/ 478 h 546"/>
                <a:gd name="T28" fmla="*/ 509 w 530"/>
                <a:gd name="T29" fmla="*/ 477 h 546"/>
                <a:gd name="T30" fmla="*/ 525 w 530"/>
                <a:gd name="T31" fmla="*/ 462 h 546"/>
                <a:gd name="T32" fmla="*/ 520 w 530"/>
                <a:gd name="T33" fmla="*/ 445 h 546"/>
                <a:gd name="T34" fmla="*/ 518 w 530"/>
                <a:gd name="T35" fmla="*/ 416 h 546"/>
                <a:gd name="T36" fmla="*/ 530 w 530"/>
                <a:gd name="T37" fmla="*/ 415 h 546"/>
                <a:gd name="T38" fmla="*/ 490 w 530"/>
                <a:gd name="T39" fmla="*/ 369 h 546"/>
                <a:gd name="T40" fmla="*/ 469 w 530"/>
                <a:gd name="T41" fmla="*/ 315 h 546"/>
                <a:gd name="T42" fmla="*/ 448 w 530"/>
                <a:gd name="T43" fmla="*/ 288 h 546"/>
                <a:gd name="T44" fmla="*/ 440 w 530"/>
                <a:gd name="T45" fmla="*/ 252 h 546"/>
                <a:gd name="T46" fmla="*/ 415 w 530"/>
                <a:gd name="T47" fmla="*/ 225 h 546"/>
                <a:gd name="T48" fmla="*/ 412 w 530"/>
                <a:gd name="T49" fmla="*/ 204 h 546"/>
                <a:gd name="T50" fmla="*/ 378 w 530"/>
                <a:gd name="T51" fmla="*/ 161 h 546"/>
                <a:gd name="T52" fmla="*/ 368 w 530"/>
                <a:gd name="T53" fmla="*/ 147 h 546"/>
                <a:gd name="T54" fmla="*/ 368 w 530"/>
                <a:gd name="T55" fmla="*/ 126 h 546"/>
                <a:gd name="T56" fmla="*/ 350 w 530"/>
                <a:gd name="T57" fmla="*/ 112 h 546"/>
                <a:gd name="T58" fmla="*/ 361 w 530"/>
                <a:gd name="T59" fmla="*/ 99 h 546"/>
                <a:gd name="T60" fmla="*/ 373 w 530"/>
                <a:gd name="T61" fmla="*/ 107 h 546"/>
                <a:gd name="T62" fmla="*/ 381 w 530"/>
                <a:gd name="T63" fmla="*/ 130 h 546"/>
                <a:gd name="T64" fmla="*/ 395 w 530"/>
                <a:gd name="T65" fmla="*/ 145 h 546"/>
                <a:gd name="T66" fmla="*/ 394 w 530"/>
                <a:gd name="T67" fmla="*/ 162 h 546"/>
                <a:gd name="T68" fmla="*/ 438 w 530"/>
                <a:gd name="T69" fmla="*/ 207 h 546"/>
                <a:gd name="T70" fmla="*/ 456 w 530"/>
                <a:gd name="T71" fmla="*/ 195 h 546"/>
                <a:gd name="T72" fmla="*/ 449 w 530"/>
                <a:gd name="T73" fmla="*/ 183 h 546"/>
                <a:gd name="T74" fmla="*/ 462 w 530"/>
                <a:gd name="T75" fmla="*/ 143 h 546"/>
                <a:gd name="T76" fmla="*/ 471 w 530"/>
                <a:gd name="T77" fmla="*/ 112 h 546"/>
                <a:gd name="T78" fmla="*/ 435 w 530"/>
                <a:gd name="T79" fmla="*/ 19 h 546"/>
                <a:gd name="T80" fmla="*/ 388 w 530"/>
                <a:gd name="T81" fmla="*/ 30 h 546"/>
                <a:gd name="T82" fmla="*/ 373 w 530"/>
                <a:gd name="T83" fmla="*/ 22 h 546"/>
                <a:gd name="T84" fmla="*/ 350 w 530"/>
                <a:gd name="T85" fmla="*/ 26 h 546"/>
                <a:gd name="T86" fmla="*/ 325 w 530"/>
                <a:gd name="T87" fmla="*/ 7 h 546"/>
                <a:gd name="T88" fmla="*/ 288 w 530"/>
                <a:gd name="T89" fmla="*/ 14 h 546"/>
                <a:gd name="T90" fmla="*/ 262 w 530"/>
                <a:gd name="T91" fmla="*/ 11 h 546"/>
                <a:gd name="T92" fmla="*/ 243 w 530"/>
                <a:gd name="T93" fmla="*/ 30 h 546"/>
                <a:gd name="T94" fmla="*/ 227 w 530"/>
                <a:gd name="T95" fmla="*/ 30 h 546"/>
                <a:gd name="T96" fmla="*/ 210 w 530"/>
                <a:gd name="T97" fmla="*/ 43 h 546"/>
                <a:gd name="T98" fmla="*/ 170 w 530"/>
                <a:gd name="T99" fmla="*/ 29 h 546"/>
                <a:gd name="T100" fmla="*/ 140 w 530"/>
                <a:gd name="T101" fmla="*/ 29 h 546"/>
                <a:gd name="T102" fmla="*/ 112 w 530"/>
                <a:gd name="T103" fmla="*/ 13 h 546"/>
                <a:gd name="T104" fmla="*/ 89 w 530"/>
                <a:gd name="T105" fmla="*/ 12 h 546"/>
                <a:gd name="T106" fmla="*/ 60 w 530"/>
                <a:gd name="T107" fmla="*/ 1 h 546"/>
                <a:gd name="T108" fmla="*/ 31 w 530"/>
                <a:gd name="T109" fmla="*/ 6 h 546"/>
                <a:gd name="T110" fmla="*/ 24 w 530"/>
                <a:gd name="T111" fmla="*/ 0 h 546"/>
                <a:gd name="T112" fmla="*/ 11 w 530"/>
                <a:gd name="T113"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12" name="Freeform 109"/>
            <p:cNvSpPr>
              <a:spLocks/>
            </p:cNvSpPr>
            <p:nvPr/>
          </p:nvSpPr>
          <p:spPr bwMode="gray">
            <a:xfrm>
              <a:off x="4467225" y="3581400"/>
              <a:ext cx="203200" cy="344488"/>
            </a:xfrm>
            <a:custGeom>
              <a:avLst/>
              <a:gdLst>
                <a:gd name="T0" fmla="*/ 275 w 363"/>
                <a:gd name="T1" fmla="*/ 0 h 614"/>
                <a:gd name="T2" fmla="*/ 263 w 363"/>
                <a:gd name="T3" fmla="*/ 43 h 614"/>
                <a:gd name="T4" fmla="*/ 282 w 363"/>
                <a:gd name="T5" fmla="*/ 70 h 614"/>
                <a:gd name="T6" fmla="*/ 256 w 363"/>
                <a:gd name="T7" fmla="*/ 100 h 614"/>
                <a:gd name="T8" fmla="*/ 236 w 363"/>
                <a:gd name="T9" fmla="*/ 136 h 614"/>
                <a:gd name="T10" fmla="*/ 227 w 363"/>
                <a:gd name="T11" fmla="*/ 159 h 614"/>
                <a:gd name="T12" fmla="*/ 207 w 363"/>
                <a:gd name="T13" fmla="*/ 198 h 614"/>
                <a:gd name="T14" fmla="*/ 181 w 363"/>
                <a:gd name="T15" fmla="*/ 250 h 614"/>
                <a:gd name="T16" fmla="*/ 157 w 363"/>
                <a:gd name="T17" fmla="*/ 302 h 614"/>
                <a:gd name="T18" fmla="*/ 140 w 363"/>
                <a:gd name="T19" fmla="*/ 337 h 614"/>
                <a:gd name="T20" fmla="*/ 119 w 363"/>
                <a:gd name="T21" fmla="*/ 342 h 614"/>
                <a:gd name="T22" fmla="*/ 95 w 363"/>
                <a:gd name="T23" fmla="*/ 334 h 614"/>
                <a:gd name="T24" fmla="*/ 56 w 363"/>
                <a:gd name="T25" fmla="*/ 353 h 614"/>
                <a:gd name="T26" fmla="*/ 13 w 363"/>
                <a:gd name="T27" fmla="*/ 428 h 614"/>
                <a:gd name="T28" fmla="*/ 4 w 363"/>
                <a:gd name="T29" fmla="*/ 449 h 614"/>
                <a:gd name="T30" fmla="*/ 18 w 363"/>
                <a:gd name="T31" fmla="*/ 455 h 614"/>
                <a:gd name="T32" fmla="*/ 44 w 363"/>
                <a:gd name="T33" fmla="*/ 497 h 614"/>
                <a:gd name="T34" fmla="*/ 45 w 363"/>
                <a:gd name="T35" fmla="*/ 504 h 614"/>
                <a:gd name="T36" fmla="*/ 70 w 363"/>
                <a:gd name="T37" fmla="*/ 527 h 614"/>
                <a:gd name="T38" fmla="*/ 61 w 363"/>
                <a:gd name="T39" fmla="*/ 559 h 614"/>
                <a:gd name="T40" fmla="*/ 68 w 363"/>
                <a:gd name="T41" fmla="*/ 586 h 614"/>
                <a:gd name="T42" fmla="*/ 144 w 363"/>
                <a:gd name="T43" fmla="*/ 576 h 614"/>
                <a:gd name="T44" fmla="*/ 175 w 363"/>
                <a:gd name="T45" fmla="*/ 585 h 614"/>
                <a:gd name="T46" fmla="*/ 195 w 363"/>
                <a:gd name="T47" fmla="*/ 581 h 614"/>
                <a:gd name="T48" fmla="*/ 227 w 363"/>
                <a:gd name="T49" fmla="*/ 590 h 614"/>
                <a:gd name="T50" fmla="*/ 320 w 363"/>
                <a:gd name="T51" fmla="*/ 600 h 614"/>
                <a:gd name="T52" fmla="*/ 358 w 363"/>
                <a:gd name="T53" fmla="*/ 614 h 614"/>
                <a:gd name="T54" fmla="*/ 363 w 363"/>
                <a:gd name="T55" fmla="*/ 581 h 614"/>
                <a:gd name="T56" fmla="*/ 358 w 363"/>
                <a:gd name="T57" fmla="*/ 556 h 614"/>
                <a:gd name="T58" fmla="*/ 332 w 363"/>
                <a:gd name="T59" fmla="*/ 526 h 614"/>
                <a:gd name="T60" fmla="*/ 313 w 363"/>
                <a:gd name="T61" fmla="*/ 472 h 614"/>
                <a:gd name="T62" fmla="*/ 294 w 363"/>
                <a:gd name="T63" fmla="*/ 427 h 614"/>
                <a:gd name="T64" fmla="*/ 289 w 363"/>
                <a:gd name="T65" fmla="*/ 412 h 614"/>
                <a:gd name="T66" fmla="*/ 276 w 363"/>
                <a:gd name="T67" fmla="*/ 378 h 614"/>
                <a:gd name="T68" fmla="*/ 304 w 363"/>
                <a:gd name="T69" fmla="*/ 338 h 614"/>
                <a:gd name="T70" fmla="*/ 312 w 363"/>
                <a:gd name="T71" fmla="*/ 318 h 614"/>
                <a:gd name="T72" fmla="*/ 317 w 363"/>
                <a:gd name="T73" fmla="*/ 243 h 614"/>
                <a:gd name="T74" fmla="*/ 261 w 363"/>
                <a:gd name="T75" fmla="*/ 174 h 614"/>
                <a:gd name="T76" fmla="*/ 336 w 363"/>
                <a:gd name="T77" fmla="*/ 165 h 614"/>
                <a:gd name="T78" fmla="*/ 304 w 363"/>
                <a:gd name="T79" fmla="*/ 91 h 614"/>
                <a:gd name="T80" fmla="*/ 296 w 363"/>
                <a:gd name="T81" fmla="*/ 52 h 614"/>
                <a:gd name="T82" fmla="*/ 280 w 363"/>
                <a:gd name="T83" fmla="*/ 1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13" name="Freeform 110"/>
            <p:cNvSpPr>
              <a:spLocks/>
            </p:cNvSpPr>
            <p:nvPr/>
          </p:nvSpPr>
          <p:spPr bwMode="gray">
            <a:xfrm>
              <a:off x="3911600" y="2898775"/>
              <a:ext cx="315912" cy="244475"/>
            </a:xfrm>
            <a:custGeom>
              <a:avLst/>
              <a:gdLst>
                <a:gd name="T0" fmla="*/ 547 w 565"/>
                <a:gd name="T1" fmla="*/ 165 h 438"/>
                <a:gd name="T2" fmla="*/ 550 w 565"/>
                <a:gd name="T3" fmla="*/ 145 h 438"/>
                <a:gd name="T4" fmla="*/ 536 w 565"/>
                <a:gd name="T5" fmla="*/ 145 h 438"/>
                <a:gd name="T6" fmla="*/ 543 w 565"/>
                <a:gd name="T7" fmla="*/ 124 h 438"/>
                <a:gd name="T8" fmla="*/ 537 w 565"/>
                <a:gd name="T9" fmla="*/ 113 h 438"/>
                <a:gd name="T10" fmla="*/ 540 w 565"/>
                <a:gd name="T11" fmla="*/ 68 h 438"/>
                <a:gd name="T12" fmla="*/ 532 w 565"/>
                <a:gd name="T13" fmla="*/ 68 h 438"/>
                <a:gd name="T14" fmla="*/ 536 w 565"/>
                <a:gd name="T15" fmla="*/ 56 h 438"/>
                <a:gd name="T16" fmla="*/ 521 w 565"/>
                <a:gd name="T17" fmla="*/ 39 h 438"/>
                <a:gd name="T18" fmla="*/ 487 w 565"/>
                <a:gd name="T19" fmla="*/ 26 h 438"/>
                <a:gd name="T20" fmla="*/ 470 w 565"/>
                <a:gd name="T21" fmla="*/ 34 h 438"/>
                <a:gd name="T22" fmla="*/ 439 w 565"/>
                <a:gd name="T23" fmla="*/ 29 h 438"/>
                <a:gd name="T24" fmla="*/ 408 w 565"/>
                <a:gd name="T25" fmla="*/ 33 h 438"/>
                <a:gd name="T26" fmla="*/ 374 w 565"/>
                <a:gd name="T27" fmla="*/ 2 h 438"/>
                <a:gd name="T28" fmla="*/ 354 w 565"/>
                <a:gd name="T29" fmla="*/ 0 h 438"/>
                <a:gd name="T30" fmla="*/ 337 w 565"/>
                <a:gd name="T31" fmla="*/ 48 h 438"/>
                <a:gd name="T32" fmla="*/ 300 w 565"/>
                <a:gd name="T33" fmla="*/ 107 h 438"/>
                <a:gd name="T34" fmla="*/ 267 w 565"/>
                <a:gd name="T35" fmla="*/ 116 h 438"/>
                <a:gd name="T36" fmla="*/ 251 w 565"/>
                <a:gd name="T37" fmla="*/ 131 h 438"/>
                <a:gd name="T38" fmla="*/ 239 w 565"/>
                <a:gd name="T39" fmla="*/ 128 h 438"/>
                <a:gd name="T40" fmla="*/ 222 w 565"/>
                <a:gd name="T41" fmla="*/ 137 h 438"/>
                <a:gd name="T42" fmla="*/ 211 w 565"/>
                <a:gd name="T43" fmla="*/ 158 h 438"/>
                <a:gd name="T44" fmla="*/ 191 w 565"/>
                <a:gd name="T45" fmla="*/ 174 h 438"/>
                <a:gd name="T46" fmla="*/ 188 w 565"/>
                <a:gd name="T47" fmla="*/ 199 h 438"/>
                <a:gd name="T48" fmla="*/ 165 w 565"/>
                <a:gd name="T49" fmla="*/ 244 h 438"/>
                <a:gd name="T50" fmla="*/ 166 w 565"/>
                <a:gd name="T51" fmla="*/ 269 h 438"/>
                <a:gd name="T52" fmla="*/ 158 w 565"/>
                <a:gd name="T53" fmla="*/ 276 h 438"/>
                <a:gd name="T54" fmla="*/ 170 w 565"/>
                <a:gd name="T55" fmla="*/ 292 h 438"/>
                <a:gd name="T56" fmla="*/ 169 w 565"/>
                <a:gd name="T57" fmla="*/ 316 h 438"/>
                <a:gd name="T58" fmla="*/ 154 w 565"/>
                <a:gd name="T59" fmla="*/ 321 h 438"/>
                <a:gd name="T60" fmla="*/ 130 w 565"/>
                <a:gd name="T61" fmla="*/ 359 h 438"/>
                <a:gd name="T62" fmla="*/ 101 w 565"/>
                <a:gd name="T63" fmla="*/ 376 h 438"/>
                <a:gd name="T64" fmla="*/ 80 w 565"/>
                <a:gd name="T65" fmla="*/ 404 h 438"/>
                <a:gd name="T66" fmla="*/ 32 w 565"/>
                <a:gd name="T67" fmla="*/ 421 h 438"/>
                <a:gd name="T68" fmla="*/ 9 w 565"/>
                <a:gd name="T69" fmla="*/ 423 h 438"/>
                <a:gd name="T70" fmla="*/ 0 w 565"/>
                <a:gd name="T71" fmla="*/ 438 h 438"/>
                <a:gd name="T72" fmla="*/ 207 w 565"/>
                <a:gd name="T73" fmla="*/ 438 h 438"/>
                <a:gd name="T74" fmla="*/ 209 w 565"/>
                <a:gd name="T75" fmla="*/ 399 h 438"/>
                <a:gd name="T76" fmla="*/ 212 w 565"/>
                <a:gd name="T77" fmla="*/ 381 h 438"/>
                <a:gd name="T78" fmla="*/ 232 w 565"/>
                <a:gd name="T79" fmla="*/ 369 h 438"/>
                <a:gd name="T80" fmla="*/ 253 w 565"/>
                <a:gd name="T81" fmla="*/ 344 h 438"/>
                <a:gd name="T82" fmla="*/ 265 w 565"/>
                <a:gd name="T83" fmla="*/ 345 h 438"/>
                <a:gd name="T84" fmla="*/ 283 w 565"/>
                <a:gd name="T85" fmla="*/ 331 h 438"/>
                <a:gd name="T86" fmla="*/ 302 w 565"/>
                <a:gd name="T87" fmla="*/ 339 h 438"/>
                <a:gd name="T88" fmla="*/ 308 w 565"/>
                <a:gd name="T89" fmla="*/ 326 h 438"/>
                <a:gd name="T90" fmla="*/ 326 w 565"/>
                <a:gd name="T91" fmla="*/ 325 h 438"/>
                <a:gd name="T92" fmla="*/ 327 w 565"/>
                <a:gd name="T93" fmla="*/ 317 h 438"/>
                <a:gd name="T94" fmla="*/ 361 w 565"/>
                <a:gd name="T95" fmla="*/ 318 h 438"/>
                <a:gd name="T96" fmla="*/ 384 w 565"/>
                <a:gd name="T97" fmla="*/ 284 h 438"/>
                <a:gd name="T98" fmla="*/ 414 w 565"/>
                <a:gd name="T99" fmla="*/ 283 h 438"/>
                <a:gd name="T100" fmla="*/ 432 w 565"/>
                <a:gd name="T101" fmla="*/ 264 h 438"/>
                <a:gd name="T102" fmla="*/ 449 w 565"/>
                <a:gd name="T103" fmla="*/ 257 h 438"/>
                <a:gd name="T104" fmla="*/ 439 w 565"/>
                <a:gd name="T105" fmla="*/ 245 h 438"/>
                <a:gd name="T106" fmla="*/ 438 w 565"/>
                <a:gd name="T107" fmla="*/ 221 h 438"/>
                <a:gd name="T108" fmla="*/ 475 w 565"/>
                <a:gd name="T109" fmla="*/ 215 h 438"/>
                <a:gd name="T110" fmla="*/ 480 w 565"/>
                <a:gd name="T111" fmla="*/ 200 h 438"/>
                <a:gd name="T112" fmla="*/ 493 w 565"/>
                <a:gd name="T113" fmla="*/ 202 h 438"/>
                <a:gd name="T114" fmla="*/ 501 w 565"/>
                <a:gd name="T115" fmla="*/ 195 h 438"/>
                <a:gd name="T116" fmla="*/ 515 w 565"/>
                <a:gd name="T117" fmla="*/ 201 h 438"/>
                <a:gd name="T118" fmla="*/ 553 w 565"/>
                <a:gd name="T119" fmla="*/ 196 h 438"/>
                <a:gd name="T120" fmla="*/ 554 w 565"/>
                <a:gd name="T121" fmla="*/ 186 h 438"/>
                <a:gd name="T122" fmla="*/ 565 w 565"/>
                <a:gd name="T123" fmla="*/ 177 h 438"/>
                <a:gd name="T124" fmla="*/ 547 w 565"/>
                <a:gd name="T125" fmla="*/ 16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14" name="Freeform 111"/>
            <p:cNvSpPr>
              <a:spLocks/>
            </p:cNvSpPr>
            <p:nvPr/>
          </p:nvSpPr>
          <p:spPr bwMode="gray">
            <a:xfrm>
              <a:off x="4445000" y="2849563"/>
              <a:ext cx="104775" cy="217488"/>
            </a:xfrm>
            <a:custGeom>
              <a:avLst/>
              <a:gdLst>
                <a:gd name="T0" fmla="*/ 25 w 187"/>
                <a:gd name="T1" fmla="*/ 48 h 387"/>
                <a:gd name="T2" fmla="*/ 38 w 187"/>
                <a:gd name="T3" fmla="*/ 52 h 387"/>
                <a:gd name="T4" fmla="*/ 33 w 187"/>
                <a:gd name="T5" fmla="*/ 90 h 387"/>
                <a:gd name="T6" fmla="*/ 38 w 187"/>
                <a:gd name="T7" fmla="*/ 119 h 387"/>
                <a:gd name="T8" fmla="*/ 30 w 187"/>
                <a:gd name="T9" fmla="*/ 151 h 387"/>
                <a:gd name="T10" fmla="*/ 16 w 187"/>
                <a:gd name="T11" fmla="*/ 162 h 387"/>
                <a:gd name="T12" fmla="*/ 0 w 187"/>
                <a:gd name="T13" fmla="*/ 185 h 387"/>
                <a:gd name="T14" fmla="*/ 0 w 187"/>
                <a:gd name="T15" fmla="*/ 208 h 387"/>
                <a:gd name="T16" fmla="*/ 7 w 187"/>
                <a:gd name="T17" fmla="*/ 208 h 387"/>
                <a:gd name="T18" fmla="*/ 7 w 187"/>
                <a:gd name="T19" fmla="*/ 227 h 387"/>
                <a:gd name="T20" fmla="*/ 34 w 187"/>
                <a:gd name="T21" fmla="*/ 240 h 387"/>
                <a:gd name="T22" fmla="*/ 35 w 187"/>
                <a:gd name="T23" fmla="*/ 266 h 387"/>
                <a:gd name="T24" fmla="*/ 67 w 187"/>
                <a:gd name="T25" fmla="*/ 291 h 387"/>
                <a:gd name="T26" fmla="*/ 88 w 187"/>
                <a:gd name="T27" fmla="*/ 387 h 387"/>
                <a:gd name="T28" fmla="*/ 104 w 187"/>
                <a:gd name="T29" fmla="*/ 381 h 387"/>
                <a:gd name="T30" fmla="*/ 123 w 187"/>
                <a:gd name="T31" fmla="*/ 355 h 387"/>
                <a:gd name="T32" fmla="*/ 114 w 187"/>
                <a:gd name="T33" fmla="*/ 317 h 387"/>
                <a:gd name="T34" fmla="*/ 129 w 187"/>
                <a:gd name="T35" fmla="*/ 306 h 387"/>
                <a:gd name="T36" fmla="*/ 148 w 187"/>
                <a:gd name="T37" fmla="*/ 283 h 387"/>
                <a:gd name="T38" fmla="*/ 183 w 187"/>
                <a:gd name="T39" fmla="*/ 265 h 387"/>
                <a:gd name="T40" fmla="*/ 172 w 187"/>
                <a:gd name="T41" fmla="*/ 255 h 387"/>
                <a:gd name="T42" fmla="*/ 175 w 187"/>
                <a:gd name="T43" fmla="*/ 228 h 387"/>
                <a:gd name="T44" fmla="*/ 167 w 187"/>
                <a:gd name="T45" fmla="*/ 226 h 387"/>
                <a:gd name="T46" fmla="*/ 160 w 187"/>
                <a:gd name="T47" fmla="*/ 207 h 387"/>
                <a:gd name="T48" fmla="*/ 150 w 187"/>
                <a:gd name="T49" fmla="*/ 201 h 387"/>
                <a:gd name="T50" fmla="*/ 148 w 187"/>
                <a:gd name="T51" fmla="*/ 212 h 387"/>
                <a:gd name="T52" fmla="*/ 142 w 187"/>
                <a:gd name="T53" fmla="*/ 203 h 387"/>
                <a:gd name="T54" fmla="*/ 111 w 187"/>
                <a:gd name="T55" fmla="*/ 183 h 387"/>
                <a:gd name="T56" fmla="*/ 132 w 187"/>
                <a:gd name="T57" fmla="*/ 154 h 387"/>
                <a:gd name="T58" fmla="*/ 156 w 187"/>
                <a:gd name="T59" fmla="*/ 102 h 387"/>
                <a:gd name="T60" fmla="*/ 132 w 187"/>
                <a:gd name="T61" fmla="*/ 73 h 387"/>
                <a:gd name="T62" fmla="*/ 145 w 187"/>
                <a:gd name="T63" fmla="*/ 50 h 387"/>
                <a:gd name="T64" fmla="*/ 156 w 187"/>
                <a:gd name="T65" fmla="*/ 18 h 387"/>
                <a:gd name="T66" fmla="*/ 125 w 187"/>
                <a:gd name="T67" fmla="*/ 45 h 387"/>
                <a:gd name="T68" fmla="*/ 108 w 187"/>
                <a:gd name="T69" fmla="*/ 33 h 387"/>
                <a:gd name="T70" fmla="*/ 110 w 187"/>
                <a:gd name="T71" fmla="*/ 8 h 387"/>
                <a:gd name="T72" fmla="*/ 60 w 187"/>
                <a:gd name="T73" fmla="*/ 23 h 387"/>
                <a:gd name="T74" fmla="*/ 53 w 187"/>
                <a:gd name="T75" fmla="*/ 25 h 387"/>
                <a:gd name="T76" fmla="*/ 53 w 187"/>
                <a:gd name="T77" fmla="*/ 35 h 387"/>
                <a:gd name="T78" fmla="*/ 25 w 187"/>
                <a:gd name="T79" fmla="*/ 4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15" name="Freeform 112"/>
            <p:cNvSpPr>
              <a:spLocks/>
            </p:cNvSpPr>
            <p:nvPr/>
          </p:nvSpPr>
          <p:spPr bwMode="gray">
            <a:xfrm>
              <a:off x="4154488" y="3641725"/>
              <a:ext cx="119062" cy="195263"/>
            </a:xfrm>
            <a:custGeom>
              <a:avLst/>
              <a:gdLst>
                <a:gd name="T0" fmla="*/ 185 w 213"/>
                <a:gd name="T1" fmla="*/ 228 h 349"/>
                <a:gd name="T2" fmla="*/ 190 w 213"/>
                <a:gd name="T3" fmla="*/ 205 h 349"/>
                <a:gd name="T4" fmla="*/ 182 w 213"/>
                <a:gd name="T5" fmla="*/ 198 h 349"/>
                <a:gd name="T6" fmla="*/ 185 w 213"/>
                <a:gd name="T7" fmla="*/ 186 h 349"/>
                <a:gd name="T8" fmla="*/ 187 w 213"/>
                <a:gd name="T9" fmla="*/ 157 h 349"/>
                <a:gd name="T10" fmla="*/ 191 w 213"/>
                <a:gd name="T11" fmla="*/ 148 h 349"/>
                <a:gd name="T12" fmla="*/ 173 w 213"/>
                <a:gd name="T13" fmla="*/ 134 h 349"/>
                <a:gd name="T14" fmla="*/ 185 w 213"/>
                <a:gd name="T15" fmla="*/ 123 h 349"/>
                <a:gd name="T16" fmla="*/ 178 w 213"/>
                <a:gd name="T17" fmla="*/ 113 h 349"/>
                <a:gd name="T18" fmla="*/ 182 w 213"/>
                <a:gd name="T19" fmla="*/ 88 h 349"/>
                <a:gd name="T20" fmla="*/ 166 w 213"/>
                <a:gd name="T21" fmla="*/ 91 h 349"/>
                <a:gd name="T22" fmla="*/ 174 w 213"/>
                <a:gd name="T23" fmla="*/ 42 h 349"/>
                <a:gd name="T24" fmla="*/ 152 w 213"/>
                <a:gd name="T25" fmla="*/ 24 h 349"/>
                <a:gd name="T26" fmla="*/ 159 w 213"/>
                <a:gd name="T27" fmla="*/ 15 h 349"/>
                <a:gd name="T28" fmla="*/ 159 w 213"/>
                <a:gd name="T29" fmla="*/ 4 h 349"/>
                <a:gd name="T30" fmla="*/ 145 w 213"/>
                <a:gd name="T31" fmla="*/ 0 h 349"/>
                <a:gd name="T32" fmla="*/ 129 w 213"/>
                <a:gd name="T33" fmla="*/ 10 h 349"/>
                <a:gd name="T34" fmla="*/ 109 w 213"/>
                <a:gd name="T35" fmla="*/ 7 h 349"/>
                <a:gd name="T36" fmla="*/ 98 w 213"/>
                <a:gd name="T37" fmla="*/ 10 h 349"/>
                <a:gd name="T38" fmla="*/ 86 w 213"/>
                <a:gd name="T39" fmla="*/ 7 h 349"/>
                <a:gd name="T40" fmla="*/ 81 w 213"/>
                <a:gd name="T41" fmla="*/ 10 h 349"/>
                <a:gd name="T42" fmla="*/ 26 w 213"/>
                <a:gd name="T43" fmla="*/ 7 h 349"/>
                <a:gd name="T44" fmla="*/ 18 w 213"/>
                <a:gd name="T45" fmla="*/ 24 h 349"/>
                <a:gd name="T46" fmla="*/ 24 w 213"/>
                <a:gd name="T47" fmla="*/ 33 h 349"/>
                <a:gd name="T48" fmla="*/ 25 w 213"/>
                <a:gd name="T49" fmla="*/ 51 h 349"/>
                <a:gd name="T50" fmla="*/ 26 w 213"/>
                <a:gd name="T51" fmla="*/ 87 h 349"/>
                <a:gd name="T52" fmla="*/ 30 w 213"/>
                <a:gd name="T53" fmla="*/ 86 h 349"/>
                <a:gd name="T54" fmla="*/ 34 w 213"/>
                <a:gd name="T55" fmla="*/ 105 h 349"/>
                <a:gd name="T56" fmla="*/ 26 w 213"/>
                <a:gd name="T57" fmla="*/ 106 h 349"/>
                <a:gd name="T58" fmla="*/ 38 w 213"/>
                <a:gd name="T59" fmla="*/ 152 h 349"/>
                <a:gd name="T60" fmla="*/ 21 w 213"/>
                <a:gd name="T61" fmla="*/ 179 h 349"/>
                <a:gd name="T62" fmla="*/ 20 w 213"/>
                <a:gd name="T63" fmla="*/ 209 h 349"/>
                <a:gd name="T64" fmla="*/ 0 w 213"/>
                <a:gd name="T65" fmla="*/ 241 h 349"/>
                <a:gd name="T66" fmla="*/ 13 w 213"/>
                <a:gd name="T67" fmla="*/ 291 h 349"/>
                <a:gd name="T68" fmla="*/ 31 w 213"/>
                <a:gd name="T69" fmla="*/ 297 h 349"/>
                <a:gd name="T70" fmla="*/ 32 w 213"/>
                <a:gd name="T71" fmla="*/ 332 h 349"/>
                <a:gd name="T72" fmla="*/ 47 w 213"/>
                <a:gd name="T73" fmla="*/ 334 h 349"/>
                <a:gd name="T74" fmla="*/ 61 w 213"/>
                <a:gd name="T75" fmla="*/ 345 h 349"/>
                <a:gd name="T76" fmla="*/ 99 w 213"/>
                <a:gd name="T77" fmla="*/ 321 h 349"/>
                <a:gd name="T78" fmla="*/ 117 w 213"/>
                <a:gd name="T79" fmla="*/ 321 h 349"/>
                <a:gd name="T80" fmla="*/ 141 w 213"/>
                <a:gd name="T81" fmla="*/ 302 h 349"/>
                <a:gd name="T82" fmla="*/ 159 w 213"/>
                <a:gd name="T83" fmla="*/ 298 h 349"/>
                <a:gd name="T84" fmla="*/ 173 w 213"/>
                <a:gd name="T85" fmla="*/ 283 h 349"/>
                <a:gd name="T86" fmla="*/ 196 w 213"/>
                <a:gd name="T87" fmla="*/ 287 h 349"/>
                <a:gd name="T88" fmla="*/ 213 w 213"/>
                <a:gd name="T89" fmla="*/ 273 h 349"/>
                <a:gd name="T90" fmla="*/ 193 w 213"/>
                <a:gd name="T91" fmla="*/ 256 h 349"/>
                <a:gd name="T92" fmla="*/ 185 w 213"/>
                <a:gd name="T93"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16" name="Freeform 113"/>
            <p:cNvSpPr>
              <a:spLocks/>
            </p:cNvSpPr>
            <p:nvPr/>
          </p:nvSpPr>
          <p:spPr bwMode="gray">
            <a:xfrm>
              <a:off x="4238625" y="3643313"/>
              <a:ext cx="50800" cy="150813"/>
            </a:xfrm>
            <a:custGeom>
              <a:avLst/>
              <a:gdLst>
                <a:gd name="T0" fmla="*/ 82 w 91"/>
                <a:gd name="T1" fmla="*/ 239 h 270"/>
                <a:gd name="T2" fmla="*/ 80 w 91"/>
                <a:gd name="T3" fmla="*/ 195 h 270"/>
                <a:gd name="T4" fmla="*/ 85 w 91"/>
                <a:gd name="T5" fmla="*/ 188 h 270"/>
                <a:gd name="T6" fmla="*/ 79 w 91"/>
                <a:gd name="T7" fmla="*/ 182 h 270"/>
                <a:gd name="T8" fmla="*/ 80 w 91"/>
                <a:gd name="T9" fmla="*/ 143 h 270"/>
                <a:gd name="T10" fmla="*/ 85 w 91"/>
                <a:gd name="T11" fmla="*/ 135 h 270"/>
                <a:gd name="T12" fmla="*/ 81 w 91"/>
                <a:gd name="T13" fmla="*/ 108 h 270"/>
                <a:gd name="T14" fmla="*/ 69 w 91"/>
                <a:gd name="T15" fmla="*/ 91 h 270"/>
                <a:gd name="T16" fmla="*/ 69 w 91"/>
                <a:gd name="T17" fmla="*/ 60 h 270"/>
                <a:gd name="T18" fmla="*/ 42 w 91"/>
                <a:gd name="T19" fmla="*/ 37 h 270"/>
                <a:gd name="T20" fmla="*/ 41 w 91"/>
                <a:gd name="T21" fmla="*/ 18 h 270"/>
                <a:gd name="T22" fmla="*/ 47 w 91"/>
                <a:gd name="T23" fmla="*/ 6 h 270"/>
                <a:gd name="T24" fmla="*/ 33 w 91"/>
                <a:gd name="T25" fmla="*/ 7 h 270"/>
                <a:gd name="T26" fmla="*/ 18 w 91"/>
                <a:gd name="T27" fmla="*/ 0 h 270"/>
                <a:gd name="T28" fmla="*/ 7 w 91"/>
                <a:gd name="T29" fmla="*/ 1 h 270"/>
                <a:gd name="T30" fmla="*/ 7 w 91"/>
                <a:gd name="T31" fmla="*/ 12 h 270"/>
                <a:gd name="T32" fmla="*/ 0 w 91"/>
                <a:gd name="T33" fmla="*/ 21 h 270"/>
                <a:gd name="T34" fmla="*/ 22 w 91"/>
                <a:gd name="T35" fmla="*/ 39 h 270"/>
                <a:gd name="T36" fmla="*/ 14 w 91"/>
                <a:gd name="T37" fmla="*/ 88 h 270"/>
                <a:gd name="T38" fmla="*/ 30 w 91"/>
                <a:gd name="T39" fmla="*/ 85 h 270"/>
                <a:gd name="T40" fmla="*/ 26 w 91"/>
                <a:gd name="T41" fmla="*/ 110 h 270"/>
                <a:gd name="T42" fmla="*/ 33 w 91"/>
                <a:gd name="T43" fmla="*/ 120 h 270"/>
                <a:gd name="T44" fmla="*/ 21 w 91"/>
                <a:gd name="T45" fmla="*/ 131 h 270"/>
                <a:gd name="T46" fmla="*/ 39 w 91"/>
                <a:gd name="T47" fmla="*/ 145 h 270"/>
                <a:gd name="T48" fmla="*/ 35 w 91"/>
                <a:gd name="T49" fmla="*/ 154 h 270"/>
                <a:gd name="T50" fmla="*/ 33 w 91"/>
                <a:gd name="T51" fmla="*/ 183 h 270"/>
                <a:gd name="T52" fmla="*/ 30 w 91"/>
                <a:gd name="T53" fmla="*/ 195 h 270"/>
                <a:gd name="T54" fmla="*/ 38 w 91"/>
                <a:gd name="T55" fmla="*/ 202 h 270"/>
                <a:gd name="T56" fmla="*/ 33 w 91"/>
                <a:gd name="T57" fmla="*/ 225 h 270"/>
                <a:gd name="T58" fmla="*/ 41 w 91"/>
                <a:gd name="T59" fmla="*/ 253 h 270"/>
                <a:gd name="T60" fmla="*/ 61 w 91"/>
                <a:gd name="T61" fmla="*/ 270 h 270"/>
                <a:gd name="T62" fmla="*/ 78 w 91"/>
                <a:gd name="T63" fmla="*/ 259 h 270"/>
                <a:gd name="T64" fmla="*/ 91 w 91"/>
                <a:gd name="T65" fmla="*/ 258 h 270"/>
                <a:gd name="T66" fmla="*/ 82 w 91"/>
                <a:gd name="T67" fmla="*/ 2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17" name="Freeform 114"/>
            <p:cNvSpPr>
              <a:spLocks/>
            </p:cNvSpPr>
            <p:nvPr/>
          </p:nvSpPr>
          <p:spPr bwMode="gray">
            <a:xfrm>
              <a:off x="4262438" y="3603625"/>
              <a:ext cx="84137" cy="185738"/>
            </a:xfrm>
            <a:custGeom>
              <a:avLst/>
              <a:gdLst>
                <a:gd name="T0" fmla="*/ 94 w 150"/>
                <a:gd name="T1" fmla="*/ 247 h 332"/>
                <a:gd name="T2" fmla="*/ 97 w 150"/>
                <a:gd name="T3" fmla="*/ 228 h 332"/>
                <a:gd name="T4" fmla="*/ 94 w 150"/>
                <a:gd name="T5" fmla="*/ 206 h 332"/>
                <a:gd name="T6" fmla="*/ 96 w 150"/>
                <a:gd name="T7" fmla="*/ 183 h 332"/>
                <a:gd name="T8" fmla="*/ 112 w 150"/>
                <a:gd name="T9" fmla="*/ 177 h 332"/>
                <a:gd name="T10" fmla="*/ 118 w 150"/>
                <a:gd name="T11" fmla="*/ 148 h 332"/>
                <a:gd name="T12" fmla="*/ 133 w 150"/>
                <a:gd name="T13" fmla="*/ 132 h 332"/>
                <a:gd name="T14" fmla="*/ 135 w 150"/>
                <a:gd name="T15" fmla="*/ 105 h 332"/>
                <a:gd name="T16" fmla="*/ 148 w 150"/>
                <a:gd name="T17" fmla="*/ 95 h 332"/>
                <a:gd name="T18" fmla="*/ 144 w 150"/>
                <a:gd name="T19" fmla="*/ 85 h 332"/>
                <a:gd name="T20" fmla="*/ 145 w 150"/>
                <a:gd name="T21" fmla="*/ 76 h 332"/>
                <a:gd name="T22" fmla="*/ 131 w 150"/>
                <a:gd name="T23" fmla="*/ 51 h 332"/>
                <a:gd name="T24" fmla="*/ 139 w 150"/>
                <a:gd name="T25" fmla="*/ 31 h 332"/>
                <a:gd name="T26" fmla="*/ 118 w 150"/>
                <a:gd name="T27" fmla="*/ 22 h 332"/>
                <a:gd name="T28" fmla="*/ 96 w 150"/>
                <a:gd name="T29" fmla="*/ 0 h 332"/>
                <a:gd name="T30" fmla="*/ 79 w 150"/>
                <a:gd name="T31" fmla="*/ 7 h 332"/>
                <a:gd name="T32" fmla="*/ 76 w 150"/>
                <a:gd name="T33" fmla="*/ 23 h 332"/>
                <a:gd name="T34" fmla="*/ 83 w 150"/>
                <a:gd name="T35" fmla="*/ 26 h 332"/>
                <a:gd name="T36" fmla="*/ 77 w 150"/>
                <a:gd name="T37" fmla="*/ 28 h 332"/>
                <a:gd name="T38" fmla="*/ 74 w 150"/>
                <a:gd name="T39" fmla="*/ 39 h 332"/>
                <a:gd name="T40" fmla="*/ 63 w 150"/>
                <a:gd name="T41" fmla="*/ 43 h 332"/>
                <a:gd name="T42" fmla="*/ 58 w 150"/>
                <a:gd name="T43" fmla="*/ 53 h 332"/>
                <a:gd name="T44" fmla="*/ 32 w 150"/>
                <a:gd name="T45" fmla="*/ 51 h 332"/>
                <a:gd name="T46" fmla="*/ 19 w 150"/>
                <a:gd name="T47" fmla="*/ 70 h 332"/>
                <a:gd name="T48" fmla="*/ 11 w 150"/>
                <a:gd name="T49" fmla="*/ 70 h 332"/>
                <a:gd name="T50" fmla="*/ 6 w 150"/>
                <a:gd name="T51" fmla="*/ 77 h 332"/>
                <a:gd name="T52" fmla="*/ 0 w 150"/>
                <a:gd name="T53" fmla="*/ 89 h 332"/>
                <a:gd name="T54" fmla="*/ 1 w 150"/>
                <a:gd name="T55" fmla="*/ 108 h 332"/>
                <a:gd name="T56" fmla="*/ 28 w 150"/>
                <a:gd name="T57" fmla="*/ 131 h 332"/>
                <a:gd name="T58" fmla="*/ 28 w 150"/>
                <a:gd name="T59" fmla="*/ 162 h 332"/>
                <a:gd name="T60" fmla="*/ 40 w 150"/>
                <a:gd name="T61" fmla="*/ 179 h 332"/>
                <a:gd name="T62" fmla="*/ 44 w 150"/>
                <a:gd name="T63" fmla="*/ 206 h 332"/>
                <a:gd name="T64" fmla="*/ 39 w 150"/>
                <a:gd name="T65" fmla="*/ 214 h 332"/>
                <a:gd name="T66" fmla="*/ 38 w 150"/>
                <a:gd name="T67" fmla="*/ 253 h 332"/>
                <a:gd name="T68" fmla="*/ 44 w 150"/>
                <a:gd name="T69" fmla="*/ 259 h 332"/>
                <a:gd name="T70" fmla="*/ 39 w 150"/>
                <a:gd name="T71" fmla="*/ 266 h 332"/>
                <a:gd name="T72" fmla="*/ 41 w 150"/>
                <a:gd name="T73" fmla="*/ 310 h 332"/>
                <a:gd name="T74" fmla="*/ 50 w 150"/>
                <a:gd name="T75" fmla="*/ 329 h 332"/>
                <a:gd name="T76" fmla="*/ 50 w 150"/>
                <a:gd name="T77" fmla="*/ 329 h 332"/>
                <a:gd name="T78" fmla="*/ 73 w 150"/>
                <a:gd name="T79" fmla="*/ 332 h 332"/>
                <a:gd name="T80" fmla="*/ 81 w 150"/>
                <a:gd name="T81" fmla="*/ 318 h 332"/>
                <a:gd name="T82" fmla="*/ 91 w 150"/>
                <a:gd name="T83" fmla="*/ 323 h 332"/>
                <a:gd name="T84" fmla="*/ 95 w 150"/>
                <a:gd name="T85" fmla="*/ 306 h 332"/>
                <a:gd name="T86" fmla="*/ 94 w 150"/>
                <a:gd name="T87" fmla="*/ 24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18" name="Freeform 115"/>
            <p:cNvSpPr>
              <a:spLocks/>
            </p:cNvSpPr>
            <p:nvPr/>
          </p:nvSpPr>
          <p:spPr bwMode="gray">
            <a:xfrm>
              <a:off x="4313238" y="3559175"/>
              <a:ext cx="317500" cy="285750"/>
            </a:xfrm>
            <a:custGeom>
              <a:avLst/>
              <a:gdLst>
                <a:gd name="T0" fmla="*/ 290 w 567"/>
                <a:gd name="T1" fmla="*/ 469 h 511"/>
                <a:gd name="T2" fmla="*/ 333 w 567"/>
                <a:gd name="T3" fmla="*/ 394 h 511"/>
                <a:gd name="T4" fmla="*/ 372 w 567"/>
                <a:gd name="T5" fmla="*/ 375 h 511"/>
                <a:gd name="T6" fmla="*/ 396 w 567"/>
                <a:gd name="T7" fmla="*/ 383 h 511"/>
                <a:gd name="T8" fmla="*/ 417 w 567"/>
                <a:gd name="T9" fmla="*/ 378 h 511"/>
                <a:gd name="T10" fmla="*/ 434 w 567"/>
                <a:gd name="T11" fmla="*/ 343 h 511"/>
                <a:gd name="T12" fmla="*/ 458 w 567"/>
                <a:gd name="T13" fmla="*/ 291 h 511"/>
                <a:gd name="T14" fmla="*/ 484 w 567"/>
                <a:gd name="T15" fmla="*/ 239 h 511"/>
                <a:gd name="T16" fmla="*/ 504 w 567"/>
                <a:gd name="T17" fmla="*/ 200 h 511"/>
                <a:gd name="T18" fmla="*/ 513 w 567"/>
                <a:gd name="T19" fmla="*/ 177 h 511"/>
                <a:gd name="T20" fmla="*/ 533 w 567"/>
                <a:gd name="T21" fmla="*/ 141 h 511"/>
                <a:gd name="T22" fmla="*/ 559 w 567"/>
                <a:gd name="T23" fmla="*/ 111 h 511"/>
                <a:gd name="T24" fmla="*/ 540 w 567"/>
                <a:gd name="T25" fmla="*/ 84 h 511"/>
                <a:gd name="T26" fmla="*/ 517 w 567"/>
                <a:gd name="T27" fmla="*/ 8 h 511"/>
                <a:gd name="T28" fmla="*/ 499 w 567"/>
                <a:gd name="T29" fmla="*/ 22 h 511"/>
                <a:gd name="T30" fmla="*/ 458 w 567"/>
                <a:gd name="T31" fmla="*/ 40 h 511"/>
                <a:gd name="T32" fmla="*/ 382 w 567"/>
                <a:gd name="T33" fmla="*/ 25 h 511"/>
                <a:gd name="T34" fmla="*/ 293 w 567"/>
                <a:gd name="T35" fmla="*/ 55 h 511"/>
                <a:gd name="T36" fmla="*/ 205 w 567"/>
                <a:gd name="T37" fmla="*/ 47 h 511"/>
                <a:gd name="T38" fmla="*/ 174 w 567"/>
                <a:gd name="T39" fmla="*/ 12 h 511"/>
                <a:gd name="T40" fmla="*/ 135 w 567"/>
                <a:gd name="T41" fmla="*/ 1 h 511"/>
                <a:gd name="T42" fmla="*/ 88 w 567"/>
                <a:gd name="T43" fmla="*/ 7 h 511"/>
                <a:gd name="T44" fmla="*/ 68 w 567"/>
                <a:gd name="T45" fmla="*/ 50 h 511"/>
                <a:gd name="T46" fmla="*/ 48 w 567"/>
                <a:gd name="T47" fmla="*/ 110 h 511"/>
                <a:gd name="T48" fmla="*/ 54 w 567"/>
                <a:gd name="T49" fmla="*/ 155 h 511"/>
                <a:gd name="T50" fmla="*/ 57 w 567"/>
                <a:gd name="T51" fmla="*/ 174 h 511"/>
                <a:gd name="T52" fmla="*/ 42 w 567"/>
                <a:gd name="T53" fmla="*/ 211 h 511"/>
                <a:gd name="T54" fmla="*/ 21 w 567"/>
                <a:gd name="T55" fmla="*/ 256 h 511"/>
                <a:gd name="T56" fmla="*/ 3 w 567"/>
                <a:gd name="T57" fmla="*/ 285 h 511"/>
                <a:gd name="T58" fmla="*/ 3 w 567"/>
                <a:gd name="T59" fmla="*/ 326 h 511"/>
                <a:gd name="T60" fmla="*/ 0 w 567"/>
                <a:gd name="T61" fmla="*/ 402 h 511"/>
                <a:gd name="T62" fmla="*/ 44 w 567"/>
                <a:gd name="T63" fmla="*/ 394 h 511"/>
                <a:gd name="T64" fmla="*/ 96 w 567"/>
                <a:gd name="T65" fmla="*/ 413 h 511"/>
                <a:gd name="T66" fmla="*/ 127 w 567"/>
                <a:gd name="T67" fmla="*/ 440 h 511"/>
                <a:gd name="T68" fmla="*/ 133 w 567"/>
                <a:gd name="T69" fmla="*/ 453 h 511"/>
                <a:gd name="T70" fmla="*/ 157 w 567"/>
                <a:gd name="T71" fmla="*/ 510 h 511"/>
                <a:gd name="T72" fmla="*/ 194 w 567"/>
                <a:gd name="T73" fmla="*/ 491 h 511"/>
                <a:gd name="T74" fmla="*/ 228 w 567"/>
                <a:gd name="T75" fmla="*/ 496 h 511"/>
                <a:gd name="T76" fmla="*/ 265 w 567"/>
                <a:gd name="T77" fmla="*/ 504 h 511"/>
                <a:gd name="T78" fmla="*/ 282 w 567"/>
                <a:gd name="T79" fmla="*/ 48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19" name="Freeform 116"/>
            <p:cNvSpPr>
              <a:spLocks/>
            </p:cNvSpPr>
            <p:nvPr/>
          </p:nvSpPr>
          <p:spPr bwMode="gray">
            <a:xfrm>
              <a:off x="4597400" y="3268663"/>
              <a:ext cx="276225" cy="485775"/>
            </a:xfrm>
            <a:custGeom>
              <a:avLst/>
              <a:gdLst>
                <a:gd name="T0" fmla="*/ 496 w 496"/>
                <a:gd name="T1" fmla="*/ 420 h 866"/>
                <a:gd name="T2" fmla="*/ 119 w 496"/>
                <a:gd name="T3" fmla="*/ 0 h 866"/>
                <a:gd name="T4" fmla="*/ 83 w 496"/>
                <a:gd name="T5" fmla="*/ 72 h 866"/>
                <a:gd name="T6" fmla="*/ 95 w 496"/>
                <a:gd name="T7" fmla="*/ 129 h 866"/>
                <a:gd name="T8" fmla="*/ 120 w 496"/>
                <a:gd name="T9" fmla="*/ 169 h 866"/>
                <a:gd name="T10" fmla="*/ 96 w 496"/>
                <a:gd name="T11" fmla="*/ 356 h 866"/>
                <a:gd name="T12" fmla="*/ 13 w 496"/>
                <a:gd name="T13" fmla="*/ 479 h 866"/>
                <a:gd name="T14" fmla="*/ 3 w 496"/>
                <a:gd name="T15" fmla="*/ 526 h 866"/>
                <a:gd name="T16" fmla="*/ 29 w 496"/>
                <a:gd name="T17" fmla="*/ 558 h 866"/>
                <a:gd name="T18" fmla="*/ 29 w 496"/>
                <a:gd name="T19" fmla="*/ 561 h 866"/>
                <a:gd name="T20" fmla="*/ 50 w 496"/>
                <a:gd name="T21" fmla="*/ 576 h 866"/>
                <a:gd name="T22" fmla="*/ 66 w 496"/>
                <a:gd name="T23" fmla="*/ 611 h 866"/>
                <a:gd name="T24" fmla="*/ 74 w 496"/>
                <a:gd name="T25" fmla="*/ 650 h 866"/>
                <a:gd name="T26" fmla="*/ 106 w 496"/>
                <a:gd name="T27" fmla="*/ 724 h 866"/>
                <a:gd name="T28" fmla="*/ 31 w 496"/>
                <a:gd name="T29" fmla="*/ 733 h 866"/>
                <a:gd name="T30" fmla="*/ 87 w 496"/>
                <a:gd name="T31" fmla="*/ 802 h 866"/>
                <a:gd name="T32" fmla="*/ 123 w 496"/>
                <a:gd name="T33" fmla="*/ 860 h 866"/>
                <a:gd name="T34" fmla="*/ 165 w 496"/>
                <a:gd name="T35" fmla="*/ 858 h 866"/>
                <a:gd name="T36" fmla="*/ 248 w 496"/>
                <a:gd name="T37" fmla="*/ 833 h 866"/>
                <a:gd name="T38" fmla="*/ 253 w 496"/>
                <a:gd name="T39" fmla="*/ 788 h 866"/>
                <a:gd name="T40" fmla="*/ 338 w 496"/>
                <a:gd name="T41" fmla="*/ 765 h 866"/>
                <a:gd name="T42" fmla="*/ 378 w 496"/>
                <a:gd name="T43" fmla="*/ 723 h 866"/>
                <a:gd name="T44" fmla="*/ 393 w 496"/>
                <a:gd name="T45" fmla="*/ 691 h 866"/>
                <a:gd name="T46" fmla="*/ 446 w 496"/>
                <a:gd name="T47" fmla="*/ 674 h 866"/>
                <a:gd name="T48" fmla="*/ 451 w 496"/>
                <a:gd name="T49" fmla="*/ 656 h 866"/>
                <a:gd name="T50" fmla="*/ 426 w 496"/>
                <a:gd name="T51" fmla="*/ 625 h 866"/>
                <a:gd name="T52" fmla="*/ 428 w 496"/>
                <a:gd name="T53" fmla="*/ 612 h 866"/>
                <a:gd name="T54" fmla="*/ 406 w 496"/>
                <a:gd name="T55" fmla="*/ 587 h 866"/>
                <a:gd name="T56" fmla="*/ 417 w 496"/>
                <a:gd name="T57" fmla="*/ 549 h 866"/>
                <a:gd name="T58" fmla="*/ 419 w 496"/>
                <a:gd name="T59" fmla="*/ 508 h 866"/>
                <a:gd name="T60" fmla="*/ 425 w 496"/>
                <a:gd name="T61" fmla="*/ 490 h 866"/>
                <a:gd name="T62" fmla="*/ 432 w 496"/>
                <a:gd name="T63" fmla="*/ 474 h 866"/>
                <a:gd name="T64" fmla="*/ 449 w 496"/>
                <a:gd name="T65" fmla="*/ 44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20" name="Freeform 117"/>
            <p:cNvSpPr>
              <a:spLocks/>
            </p:cNvSpPr>
            <p:nvPr/>
          </p:nvSpPr>
          <p:spPr bwMode="gray">
            <a:xfrm>
              <a:off x="3919538" y="3222625"/>
              <a:ext cx="436562" cy="447675"/>
            </a:xfrm>
            <a:custGeom>
              <a:avLst/>
              <a:gdLst>
                <a:gd name="T0" fmla="*/ 424 w 778"/>
                <a:gd name="T1" fmla="*/ 631 h 800"/>
                <a:gd name="T2" fmla="*/ 437 w 778"/>
                <a:gd name="T3" fmla="*/ 607 h 800"/>
                <a:gd name="T4" fmla="*/ 481 w 778"/>
                <a:gd name="T5" fmla="*/ 585 h 800"/>
                <a:gd name="T6" fmla="*/ 502 w 778"/>
                <a:gd name="T7" fmla="*/ 563 h 800"/>
                <a:gd name="T8" fmla="*/ 527 w 778"/>
                <a:gd name="T9" fmla="*/ 547 h 800"/>
                <a:gd name="T10" fmla="*/ 572 w 778"/>
                <a:gd name="T11" fmla="*/ 537 h 800"/>
                <a:gd name="T12" fmla="*/ 620 w 778"/>
                <a:gd name="T13" fmla="*/ 537 h 800"/>
                <a:gd name="T14" fmla="*/ 680 w 778"/>
                <a:gd name="T15" fmla="*/ 526 h 800"/>
                <a:gd name="T16" fmla="*/ 712 w 778"/>
                <a:gd name="T17" fmla="*/ 519 h 800"/>
                <a:gd name="T18" fmla="*/ 748 w 778"/>
                <a:gd name="T19" fmla="*/ 509 h 800"/>
                <a:gd name="T20" fmla="*/ 778 w 778"/>
                <a:gd name="T21" fmla="*/ 454 h 800"/>
                <a:gd name="T22" fmla="*/ 766 w 778"/>
                <a:gd name="T23" fmla="*/ 320 h 800"/>
                <a:gd name="T24" fmla="*/ 738 w 778"/>
                <a:gd name="T25" fmla="*/ 300 h 800"/>
                <a:gd name="T26" fmla="*/ 694 w 778"/>
                <a:gd name="T27" fmla="*/ 270 h 800"/>
                <a:gd name="T28" fmla="*/ 666 w 778"/>
                <a:gd name="T29" fmla="*/ 251 h 800"/>
                <a:gd name="T30" fmla="*/ 637 w 778"/>
                <a:gd name="T31" fmla="*/ 229 h 800"/>
                <a:gd name="T32" fmla="*/ 364 w 778"/>
                <a:gd name="T33" fmla="*/ 3 h 800"/>
                <a:gd name="T34" fmla="*/ 314 w 778"/>
                <a:gd name="T35" fmla="*/ 459 h 800"/>
                <a:gd name="T36" fmla="*/ 323 w 778"/>
                <a:gd name="T37" fmla="*/ 483 h 800"/>
                <a:gd name="T38" fmla="*/ 141 w 778"/>
                <a:gd name="T39" fmla="*/ 513 h 800"/>
                <a:gd name="T40" fmla="*/ 127 w 778"/>
                <a:gd name="T41" fmla="*/ 517 h 800"/>
                <a:gd name="T42" fmla="*/ 96 w 778"/>
                <a:gd name="T43" fmla="*/ 515 h 800"/>
                <a:gd name="T44" fmla="*/ 64 w 778"/>
                <a:gd name="T45" fmla="*/ 532 h 800"/>
                <a:gd name="T46" fmla="*/ 24 w 778"/>
                <a:gd name="T47" fmla="*/ 535 h 800"/>
                <a:gd name="T48" fmla="*/ 0 w 778"/>
                <a:gd name="T49" fmla="*/ 550 h 800"/>
                <a:gd name="T50" fmla="*/ 9 w 778"/>
                <a:gd name="T51" fmla="*/ 578 h 800"/>
                <a:gd name="T52" fmla="*/ 14 w 778"/>
                <a:gd name="T53" fmla="*/ 623 h 800"/>
                <a:gd name="T54" fmla="*/ 37 w 778"/>
                <a:gd name="T55" fmla="*/ 644 h 800"/>
                <a:gd name="T56" fmla="*/ 44 w 778"/>
                <a:gd name="T57" fmla="*/ 703 h 800"/>
                <a:gd name="T58" fmla="*/ 73 w 778"/>
                <a:gd name="T59" fmla="*/ 706 h 800"/>
                <a:gd name="T60" fmla="*/ 119 w 778"/>
                <a:gd name="T61" fmla="*/ 698 h 800"/>
                <a:gd name="T62" fmla="*/ 145 w 778"/>
                <a:gd name="T63" fmla="*/ 673 h 800"/>
                <a:gd name="T64" fmla="*/ 163 w 778"/>
                <a:gd name="T65" fmla="*/ 697 h 800"/>
                <a:gd name="T66" fmla="*/ 180 w 778"/>
                <a:gd name="T67" fmla="*/ 730 h 800"/>
                <a:gd name="T68" fmla="*/ 182 w 778"/>
                <a:gd name="T69" fmla="*/ 752 h 800"/>
                <a:gd name="T70" fmla="*/ 201 w 778"/>
                <a:gd name="T71" fmla="*/ 796 h 800"/>
                <a:gd name="T72" fmla="*/ 220 w 778"/>
                <a:gd name="T73" fmla="*/ 784 h 800"/>
                <a:gd name="T74" fmla="*/ 250 w 778"/>
                <a:gd name="T75" fmla="*/ 788 h 800"/>
                <a:gd name="T76" fmla="*/ 264 w 778"/>
                <a:gd name="T77" fmla="*/ 770 h 800"/>
                <a:gd name="T78" fmla="*/ 281 w 778"/>
                <a:gd name="T79" fmla="*/ 769 h 800"/>
                <a:gd name="T80" fmla="*/ 296 w 778"/>
                <a:gd name="T81" fmla="*/ 795 h 800"/>
                <a:gd name="T82" fmla="*/ 312 w 778"/>
                <a:gd name="T83" fmla="*/ 744 h 800"/>
                <a:gd name="T84" fmla="*/ 335 w 778"/>
                <a:gd name="T85" fmla="*/ 729 h 800"/>
                <a:gd name="T86" fmla="*/ 333 w 778"/>
                <a:gd name="T87" fmla="*/ 700 h 800"/>
                <a:gd name="T88" fmla="*/ 359 w 778"/>
                <a:gd name="T89" fmla="*/ 685 h 800"/>
                <a:gd name="T90" fmla="*/ 367 w 778"/>
                <a:gd name="T91" fmla="*/ 659 h 800"/>
                <a:gd name="T92" fmla="*/ 375 w 778"/>
                <a:gd name="T93" fmla="*/ 637 h 800"/>
                <a:gd name="T94" fmla="*/ 409 w 778"/>
                <a:gd name="T95" fmla="*/ 63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21" name="Freeform 118"/>
            <p:cNvSpPr>
              <a:spLocks/>
            </p:cNvSpPr>
            <p:nvPr/>
          </p:nvSpPr>
          <p:spPr bwMode="gray">
            <a:xfrm>
              <a:off x="3786188" y="3471863"/>
              <a:ext cx="153987" cy="138113"/>
            </a:xfrm>
            <a:custGeom>
              <a:avLst/>
              <a:gdLst>
                <a:gd name="T0" fmla="*/ 269 w 276"/>
                <a:gd name="T1" fmla="*/ 181 h 246"/>
                <a:gd name="T2" fmla="*/ 253 w 276"/>
                <a:gd name="T3" fmla="*/ 179 h 246"/>
                <a:gd name="T4" fmla="*/ 255 w 276"/>
                <a:gd name="T5" fmla="*/ 160 h 246"/>
                <a:gd name="T6" fmla="*/ 248 w 276"/>
                <a:gd name="T7" fmla="*/ 134 h 246"/>
                <a:gd name="T8" fmla="*/ 240 w 276"/>
                <a:gd name="T9" fmla="*/ 124 h 246"/>
                <a:gd name="T10" fmla="*/ 239 w 276"/>
                <a:gd name="T11" fmla="*/ 106 h 246"/>
                <a:gd name="T12" fmla="*/ 230 w 276"/>
                <a:gd name="T13" fmla="*/ 92 h 246"/>
                <a:gd name="T14" fmla="*/ 213 w 276"/>
                <a:gd name="T15" fmla="*/ 86 h 246"/>
                <a:gd name="T16" fmla="*/ 210 w 276"/>
                <a:gd name="T17" fmla="*/ 70 h 246"/>
                <a:gd name="T18" fmla="*/ 196 w 276"/>
                <a:gd name="T19" fmla="*/ 68 h 246"/>
                <a:gd name="T20" fmla="*/ 188 w 276"/>
                <a:gd name="T21" fmla="*/ 31 h 246"/>
                <a:gd name="T22" fmla="*/ 167 w 276"/>
                <a:gd name="T23" fmla="*/ 34 h 246"/>
                <a:gd name="T24" fmla="*/ 146 w 276"/>
                <a:gd name="T25" fmla="*/ 10 h 246"/>
                <a:gd name="T26" fmla="*/ 122 w 276"/>
                <a:gd name="T27" fmla="*/ 7 h 246"/>
                <a:gd name="T28" fmla="*/ 109 w 276"/>
                <a:gd name="T29" fmla="*/ 0 h 246"/>
                <a:gd name="T30" fmla="*/ 109 w 276"/>
                <a:gd name="T31" fmla="*/ 10 h 246"/>
                <a:gd name="T32" fmla="*/ 86 w 276"/>
                <a:gd name="T33" fmla="*/ 9 h 246"/>
                <a:gd name="T34" fmla="*/ 78 w 276"/>
                <a:gd name="T35" fmla="*/ 13 h 246"/>
                <a:gd name="T36" fmla="*/ 59 w 276"/>
                <a:gd name="T37" fmla="*/ 11 h 246"/>
                <a:gd name="T38" fmla="*/ 41 w 276"/>
                <a:gd name="T39" fmla="*/ 43 h 246"/>
                <a:gd name="T40" fmla="*/ 40 w 276"/>
                <a:gd name="T41" fmla="*/ 57 h 246"/>
                <a:gd name="T42" fmla="*/ 22 w 276"/>
                <a:gd name="T43" fmla="*/ 80 h 246"/>
                <a:gd name="T44" fmla="*/ 0 w 276"/>
                <a:gd name="T45" fmla="*/ 106 h 246"/>
                <a:gd name="T46" fmla="*/ 2 w 276"/>
                <a:gd name="T47" fmla="*/ 113 h 246"/>
                <a:gd name="T48" fmla="*/ 8 w 276"/>
                <a:gd name="T49" fmla="*/ 112 h 246"/>
                <a:gd name="T50" fmla="*/ 17 w 276"/>
                <a:gd name="T51" fmla="*/ 128 h 246"/>
                <a:gd name="T52" fmla="*/ 20 w 276"/>
                <a:gd name="T53" fmla="*/ 141 h 246"/>
                <a:gd name="T54" fmla="*/ 29 w 276"/>
                <a:gd name="T55" fmla="*/ 149 h 246"/>
                <a:gd name="T56" fmla="*/ 28 w 276"/>
                <a:gd name="T57" fmla="*/ 157 h 246"/>
                <a:gd name="T58" fmla="*/ 34 w 276"/>
                <a:gd name="T59" fmla="*/ 169 h 246"/>
                <a:gd name="T60" fmla="*/ 84 w 276"/>
                <a:gd name="T61" fmla="*/ 169 h 246"/>
                <a:gd name="T62" fmla="*/ 84 w 276"/>
                <a:gd name="T63" fmla="*/ 159 h 246"/>
                <a:gd name="T64" fmla="*/ 109 w 276"/>
                <a:gd name="T65" fmla="*/ 158 h 246"/>
                <a:gd name="T66" fmla="*/ 120 w 276"/>
                <a:gd name="T67" fmla="*/ 166 h 246"/>
                <a:gd name="T68" fmla="*/ 128 w 276"/>
                <a:gd name="T69" fmla="*/ 164 h 246"/>
                <a:gd name="T70" fmla="*/ 141 w 276"/>
                <a:gd name="T71" fmla="*/ 176 h 246"/>
                <a:gd name="T72" fmla="*/ 162 w 276"/>
                <a:gd name="T73" fmla="*/ 171 h 246"/>
                <a:gd name="T74" fmla="*/ 143 w 276"/>
                <a:gd name="T75" fmla="*/ 190 h 246"/>
                <a:gd name="T76" fmla="*/ 109 w 276"/>
                <a:gd name="T77" fmla="*/ 171 h 246"/>
                <a:gd name="T78" fmla="*/ 97 w 276"/>
                <a:gd name="T79" fmla="*/ 183 h 246"/>
                <a:gd name="T80" fmla="*/ 72 w 276"/>
                <a:gd name="T81" fmla="*/ 186 h 246"/>
                <a:gd name="T82" fmla="*/ 68 w 276"/>
                <a:gd name="T83" fmla="*/ 195 h 246"/>
                <a:gd name="T84" fmla="*/ 25 w 276"/>
                <a:gd name="T85" fmla="*/ 195 h 246"/>
                <a:gd name="T86" fmla="*/ 24 w 276"/>
                <a:gd name="T87" fmla="*/ 212 h 246"/>
                <a:gd name="T88" fmla="*/ 18 w 276"/>
                <a:gd name="T89" fmla="*/ 215 h 246"/>
                <a:gd name="T90" fmla="*/ 31 w 276"/>
                <a:gd name="T91" fmla="*/ 241 h 246"/>
                <a:gd name="T92" fmla="*/ 50 w 276"/>
                <a:gd name="T93" fmla="*/ 241 h 246"/>
                <a:gd name="T94" fmla="*/ 58 w 276"/>
                <a:gd name="T95" fmla="*/ 231 h 246"/>
                <a:gd name="T96" fmla="*/ 85 w 276"/>
                <a:gd name="T97" fmla="*/ 231 h 246"/>
                <a:gd name="T98" fmla="*/ 102 w 276"/>
                <a:gd name="T99" fmla="*/ 216 h 246"/>
                <a:gd name="T100" fmla="*/ 196 w 276"/>
                <a:gd name="T101" fmla="*/ 219 h 246"/>
                <a:gd name="T102" fmla="*/ 204 w 276"/>
                <a:gd name="T103" fmla="*/ 232 h 246"/>
                <a:gd name="T104" fmla="*/ 215 w 276"/>
                <a:gd name="T105" fmla="*/ 226 h 246"/>
                <a:gd name="T106" fmla="*/ 231 w 276"/>
                <a:gd name="T107" fmla="*/ 242 h 246"/>
                <a:gd name="T108" fmla="*/ 247 w 276"/>
                <a:gd name="T109" fmla="*/ 235 h 246"/>
                <a:gd name="T110" fmla="*/ 275 w 276"/>
                <a:gd name="T111" fmla="*/ 234 h 246"/>
                <a:gd name="T112" fmla="*/ 276 w 276"/>
                <a:gd name="T113" fmla="*/ 200 h 246"/>
                <a:gd name="T114" fmla="*/ 269 w 276"/>
                <a:gd name="T115" fmla="*/ 18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22" name="Freeform 119"/>
            <p:cNvSpPr>
              <a:spLocks/>
            </p:cNvSpPr>
            <p:nvPr/>
          </p:nvSpPr>
          <p:spPr bwMode="gray">
            <a:xfrm>
              <a:off x="3846513" y="3594100"/>
              <a:ext cx="193675" cy="165100"/>
            </a:xfrm>
            <a:custGeom>
              <a:avLst/>
              <a:gdLst>
                <a:gd name="T0" fmla="*/ 61 w 345"/>
                <a:gd name="T1" fmla="*/ 17 h 296"/>
                <a:gd name="T2" fmla="*/ 61 w 345"/>
                <a:gd name="T3" fmla="*/ 47 h 296"/>
                <a:gd name="T4" fmla="*/ 22 w 345"/>
                <a:gd name="T5" fmla="*/ 65 h 296"/>
                <a:gd name="T6" fmla="*/ 0 w 345"/>
                <a:gd name="T7" fmla="*/ 86 h 296"/>
                <a:gd name="T8" fmla="*/ 19 w 345"/>
                <a:gd name="T9" fmla="*/ 103 h 296"/>
                <a:gd name="T10" fmla="*/ 45 w 345"/>
                <a:gd name="T11" fmla="*/ 138 h 296"/>
                <a:gd name="T12" fmla="*/ 59 w 345"/>
                <a:gd name="T13" fmla="*/ 149 h 296"/>
                <a:gd name="T14" fmla="*/ 86 w 345"/>
                <a:gd name="T15" fmla="*/ 194 h 296"/>
                <a:gd name="T16" fmla="*/ 142 w 345"/>
                <a:gd name="T17" fmla="*/ 152 h 296"/>
                <a:gd name="T18" fmla="*/ 172 w 345"/>
                <a:gd name="T19" fmla="*/ 140 h 296"/>
                <a:gd name="T20" fmla="*/ 197 w 345"/>
                <a:gd name="T21" fmla="*/ 190 h 296"/>
                <a:gd name="T22" fmla="*/ 197 w 345"/>
                <a:gd name="T23" fmla="*/ 226 h 296"/>
                <a:gd name="T24" fmla="*/ 215 w 345"/>
                <a:gd name="T25" fmla="*/ 228 h 296"/>
                <a:gd name="T26" fmla="*/ 247 w 345"/>
                <a:gd name="T27" fmla="*/ 227 h 296"/>
                <a:gd name="T28" fmla="*/ 265 w 345"/>
                <a:gd name="T29" fmla="*/ 286 h 296"/>
                <a:gd name="T30" fmla="*/ 293 w 345"/>
                <a:gd name="T31" fmla="*/ 270 h 296"/>
                <a:gd name="T32" fmla="*/ 320 w 345"/>
                <a:gd name="T33" fmla="*/ 255 h 296"/>
                <a:gd name="T34" fmla="*/ 314 w 345"/>
                <a:gd name="T35" fmla="*/ 229 h 296"/>
                <a:gd name="T36" fmla="*/ 345 w 345"/>
                <a:gd name="T37" fmla="*/ 220 h 296"/>
                <a:gd name="T38" fmla="*/ 338 w 345"/>
                <a:gd name="T39" fmla="*/ 193 h 296"/>
                <a:gd name="T40" fmla="*/ 335 w 345"/>
                <a:gd name="T41" fmla="*/ 176 h 296"/>
                <a:gd name="T42" fmla="*/ 318 w 345"/>
                <a:gd name="T43" fmla="*/ 148 h 296"/>
                <a:gd name="T44" fmla="*/ 312 w 345"/>
                <a:gd name="T45" fmla="*/ 115 h 296"/>
                <a:gd name="T46" fmla="*/ 293 w 345"/>
                <a:gd name="T47" fmla="*/ 91 h 296"/>
                <a:gd name="T48" fmla="*/ 287 w 345"/>
                <a:gd name="T49" fmla="*/ 52 h 296"/>
                <a:gd name="T50" fmla="*/ 284 w 345"/>
                <a:gd name="T51" fmla="*/ 26 h 296"/>
                <a:gd name="T52" fmla="*/ 261 w 345"/>
                <a:gd name="T53" fmla="*/ 27 h 296"/>
                <a:gd name="T54" fmla="*/ 222 w 345"/>
                <a:gd name="T55" fmla="*/ 23 h 296"/>
                <a:gd name="T56" fmla="*/ 191 w 345"/>
                <a:gd name="T57" fmla="*/ 23 h 296"/>
                <a:gd name="T58" fmla="*/ 166 w 345"/>
                <a:gd name="T59" fmla="*/ 16 h 296"/>
                <a:gd name="T60" fmla="*/ 122 w 345"/>
                <a:gd name="T61" fmla="*/ 24 h 296"/>
                <a:gd name="T62" fmla="*/ 95 w 345"/>
                <a:gd name="T63" fmla="*/ 14 h 296"/>
                <a:gd name="T64" fmla="*/ 60 w 34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23" name="Freeform 120"/>
            <p:cNvSpPr>
              <a:spLocks/>
            </p:cNvSpPr>
            <p:nvPr/>
          </p:nvSpPr>
          <p:spPr bwMode="gray">
            <a:xfrm>
              <a:off x="3803650" y="3157538"/>
              <a:ext cx="320675" cy="374650"/>
            </a:xfrm>
            <a:custGeom>
              <a:avLst/>
              <a:gdLst>
                <a:gd name="T0" fmla="*/ 0 w 572"/>
                <a:gd name="T1" fmla="*/ 332 h 670"/>
                <a:gd name="T2" fmla="*/ 11 w 572"/>
                <a:gd name="T3" fmla="*/ 336 h 670"/>
                <a:gd name="T4" fmla="*/ 15 w 572"/>
                <a:gd name="T5" fmla="*/ 357 h 670"/>
                <a:gd name="T6" fmla="*/ 24 w 572"/>
                <a:gd name="T7" fmla="*/ 349 h 670"/>
                <a:gd name="T8" fmla="*/ 32 w 572"/>
                <a:gd name="T9" fmla="*/ 372 h 670"/>
                <a:gd name="T10" fmla="*/ 30 w 572"/>
                <a:gd name="T11" fmla="*/ 403 h 670"/>
                <a:gd name="T12" fmla="*/ 21 w 572"/>
                <a:gd name="T13" fmla="*/ 403 h 670"/>
                <a:gd name="T14" fmla="*/ 24 w 572"/>
                <a:gd name="T15" fmla="*/ 417 h 670"/>
                <a:gd name="T16" fmla="*/ 16 w 572"/>
                <a:gd name="T17" fmla="*/ 423 h 670"/>
                <a:gd name="T18" fmla="*/ 39 w 572"/>
                <a:gd name="T19" fmla="*/ 470 h 670"/>
                <a:gd name="T20" fmla="*/ 33 w 572"/>
                <a:gd name="T21" fmla="*/ 509 h 670"/>
                <a:gd name="T22" fmla="*/ 31 w 572"/>
                <a:gd name="T23" fmla="*/ 538 h 670"/>
                <a:gd name="T24" fmla="*/ 12 w 572"/>
                <a:gd name="T25" fmla="*/ 570 h 670"/>
                <a:gd name="T26" fmla="*/ 10 w 572"/>
                <a:gd name="T27" fmla="*/ 605 h 670"/>
                <a:gd name="T28" fmla="*/ 28 w 572"/>
                <a:gd name="T29" fmla="*/ 573 h 670"/>
                <a:gd name="T30" fmla="*/ 47 w 572"/>
                <a:gd name="T31" fmla="*/ 575 h 670"/>
                <a:gd name="T32" fmla="*/ 55 w 572"/>
                <a:gd name="T33" fmla="*/ 571 h 670"/>
                <a:gd name="T34" fmla="*/ 78 w 572"/>
                <a:gd name="T35" fmla="*/ 572 h 670"/>
                <a:gd name="T36" fmla="*/ 78 w 572"/>
                <a:gd name="T37" fmla="*/ 562 h 670"/>
                <a:gd name="T38" fmla="*/ 91 w 572"/>
                <a:gd name="T39" fmla="*/ 569 h 670"/>
                <a:gd name="T40" fmla="*/ 115 w 572"/>
                <a:gd name="T41" fmla="*/ 572 h 670"/>
                <a:gd name="T42" fmla="*/ 136 w 572"/>
                <a:gd name="T43" fmla="*/ 596 h 670"/>
                <a:gd name="T44" fmla="*/ 157 w 572"/>
                <a:gd name="T45" fmla="*/ 593 h 670"/>
                <a:gd name="T46" fmla="*/ 165 w 572"/>
                <a:gd name="T47" fmla="*/ 630 h 670"/>
                <a:gd name="T48" fmla="*/ 179 w 572"/>
                <a:gd name="T49" fmla="*/ 632 h 670"/>
                <a:gd name="T50" fmla="*/ 182 w 572"/>
                <a:gd name="T51" fmla="*/ 648 h 670"/>
                <a:gd name="T52" fmla="*/ 199 w 572"/>
                <a:gd name="T53" fmla="*/ 654 h 670"/>
                <a:gd name="T54" fmla="*/ 208 w 572"/>
                <a:gd name="T55" fmla="*/ 668 h 670"/>
                <a:gd name="T56" fmla="*/ 228 w 572"/>
                <a:gd name="T57" fmla="*/ 667 h 670"/>
                <a:gd name="T58" fmla="*/ 232 w 572"/>
                <a:gd name="T59" fmla="*/ 653 h 670"/>
                <a:gd name="T60" fmla="*/ 247 w 572"/>
                <a:gd name="T61" fmla="*/ 625 h 670"/>
                <a:gd name="T62" fmla="*/ 272 w 572"/>
                <a:gd name="T63" fmla="*/ 650 h 670"/>
                <a:gd name="T64" fmla="*/ 282 w 572"/>
                <a:gd name="T65" fmla="*/ 633 h 670"/>
                <a:gd name="T66" fmla="*/ 304 w 572"/>
                <a:gd name="T67" fmla="*/ 633 h 670"/>
                <a:gd name="T68" fmla="*/ 310 w 572"/>
                <a:gd name="T69" fmla="*/ 639 h 670"/>
                <a:gd name="T70" fmla="*/ 335 w 572"/>
                <a:gd name="T71" fmla="*/ 635 h 670"/>
                <a:gd name="T72" fmla="*/ 345 w 572"/>
                <a:gd name="T73" fmla="*/ 621 h 670"/>
                <a:gd name="T74" fmla="*/ 349 w 572"/>
                <a:gd name="T75" fmla="*/ 631 h 670"/>
                <a:gd name="T76" fmla="*/ 526 w 572"/>
                <a:gd name="T77" fmla="*/ 628 h 670"/>
                <a:gd name="T78" fmla="*/ 531 w 572"/>
                <a:gd name="T79" fmla="*/ 601 h 670"/>
                <a:gd name="T80" fmla="*/ 536 w 572"/>
                <a:gd name="T81" fmla="*/ 590 h 670"/>
                <a:gd name="T82" fmla="*/ 522 w 572"/>
                <a:gd name="T83" fmla="*/ 577 h 670"/>
                <a:gd name="T84" fmla="*/ 491 w 572"/>
                <a:gd name="T85" fmla="*/ 118 h 670"/>
                <a:gd name="T86" fmla="*/ 572 w 572"/>
                <a:gd name="T87" fmla="*/ 121 h 670"/>
                <a:gd name="T88" fmla="*/ 399 w 572"/>
                <a:gd name="T89" fmla="*/ 0 h 670"/>
                <a:gd name="T90" fmla="*/ 397 w 572"/>
                <a:gd name="T91" fmla="*/ 34 h 670"/>
                <a:gd name="T92" fmla="*/ 392 w 572"/>
                <a:gd name="T93" fmla="*/ 38 h 670"/>
                <a:gd name="T94" fmla="*/ 391 w 572"/>
                <a:gd name="T95" fmla="*/ 63 h 670"/>
                <a:gd name="T96" fmla="*/ 243 w 572"/>
                <a:gd name="T97" fmla="*/ 64 h 670"/>
                <a:gd name="T98" fmla="*/ 243 w 572"/>
                <a:gd name="T99" fmla="*/ 74 h 670"/>
                <a:gd name="T100" fmla="*/ 238 w 572"/>
                <a:gd name="T101" fmla="*/ 77 h 670"/>
                <a:gd name="T102" fmla="*/ 235 w 572"/>
                <a:gd name="T103" fmla="*/ 207 h 670"/>
                <a:gd name="T104" fmla="*/ 208 w 572"/>
                <a:gd name="T105" fmla="*/ 212 h 670"/>
                <a:gd name="T106" fmla="*/ 189 w 572"/>
                <a:gd name="T107" fmla="*/ 223 h 670"/>
                <a:gd name="T108" fmla="*/ 187 w 572"/>
                <a:gd name="T109" fmla="*/ 248 h 670"/>
                <a:gd name="T110" fmla="*/ 186 w 572"/>
                <a:gd name="T111" fmla="*/ 317 h 670"/>
                <a:gd name="T112" fmla="*/ 0 w 572"/>
                <a:gd name="T113" fmla="*/ 319 h 670"/>
                <a:gd name="T114" fmla="*/ 0 w 572"/>
                <a:gd name="T115" fmla="*/ 319 h 670"/>
                <a:gd name="T116" fmla="*/ 0 w 572"/>
                <a:gd name="T117" fmla="*/ 33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24" name="Freeform 121"/>
            <p:cNvSpPr>
              <a:spLocks/>
            </p:cNvSpPr>
            <p:nvPr/>
          </p:nvSpPr>
          <p:spPr bwMode="gray">
            <a:xfrm>
              <a:off x="4094163" y="3522663"/>
              <a:ext cx="214312" cy="168275"/>
            </a:xfrm>
            <a:custGeom>
              <a:avLst/>
              <a:gdLst>
                <a:gd name="T0" fmla="*/ 3 w 382"/>
                <a:gd name="T1" fmla="*/ 246 h 300"/>
                <a:gd name="T2" fmla="*/ 19 w 382"/>
                <a:gd name="T3" fmla="*/ 256 h 300"/>
                <a:gd name="T4" fmla="*/ 59 w 382"/>
                <a:gd name="T5" fmla="*/ 293 h 300"/>
                <a:gd name="T6" fmla="*/ 124 w 382"/>
                <a:gd name="T7" fmla="*/ 300 h 300"/>
                <a:gd name="T8" fmla="*/ 132 w 382"/>
                <a:gd name="T9" fmla="*/ 299 h 300"/>
                <a:gd name="T10" fmla="*/ 130 w 382"/>
                <a:gd name="T11" fmla="*/ 245 h 300"/>
                <a:gd name="T12" fmla="*/ 132 w 382"/>
                <a:gd name="T13" fmla="*/ 219 h 300"/>
                <a:gd name="T14" fmla="*/ 192 w 382"/>
                <a:gd name="T15" fmla="*/ 219 h 300"/>
                <a:gd name="T16" fmla="*/ 215 w 382"/>
                <a:gd name="T17" fmla="*/ 219 h 300"/>
                <a:gd name="T18" fmla="*/ 251 w 382"/>
                <a:gd name="T19" fmla="*/ 212 h 300"/>
                <a:gd name="T20" fmla="*/ 276 w 382"/>
                <a:gd name="T21" fmla="*/ 215 h 300"/>
                <a:gd name="T22" fmla="*/ 305 w 382"/>
                <a:gd name="T23" fmla="*/ 221 h 300"/>
                <a:gd name="T24" fmla="*/ 318 w 382"/>
                <a:gd name="T25" fmla="*/ 214 h 300"/>
                <a:gd name="T26" fmla="*/ 357 w 382"/>
                <a:gd name="T27" fmla="*/ 197 h 300"/>
                <a:gd name="T28" fmla="*/ 373 w 382"/>
                <a:gd name="T29" fmla="*/ 183 h 300"/>
                <a:gd name="T30" fmla="*/ 382 w 382"/>
                <a:gd name="T31" fmla="*/ 170 h 300"/>
                <a:gd name="T32" fmla="*/ 360 w 382"/>
                <a:gd name="T33" fmla="*/ 145 h 300"/>
                <a:gd name="T34" fmla="*/ 364 w 382"/>
                <a:gd name="T35" fmla="*/ 126 h 300"/>
                <a:gd name="T36" fmla="*/ 310 w 382"/>
                <a:gd name="T37" fmla="*/ 104 h 300"/>
                <a:gd name="T38" fmla="*/ 312 w 382"/>
                <a:gd name="T39" fmla="*/ 87 h 300"/>
                <a:gd name="T40" fmla="*/ 289 w 382"/>
                <a:gd name="T41" fmla="*/ 72 h 300"/>
                <a:gd name="T42" fmla="*/ 277 w 382"/>
                <a:gd name="T43" fmla="*/ 32 h 300"/>
                <a:gd name="T44" fmla="*/ 260 w 382"/>
                <a:gd name="T45" fmla="*/ 2 h 300"/>
                <a:gd name="T46" fmla="*/ 215 w 382"/>
                <a:gd name="T47" fmla="*/ 12 h 300"/>
                <a:gd name="T48" fmla="*/ 190 w 382"/>
                <a:gd name="T49" fmla="*/ 28 h 300"/>
                <a:gd name="T50" fmla="*/ 169 w 382"/>
                <a:gd name="T51" fmla="*/ 50 h 300"/>
                <a:gd name="T52" fmla="*/ 125 w 382"/>
                <a:gd name="T53" fmla="*/ 72 h 300"/>
                <a:gd name="T54" fmla="*/ 112 w 382"/>
                <a:gd name="T55" fmla="*/ 96 h 300"/>
                <a:gd name="T56" fmla="*/ 76 w 382"/>
                <a:gd name="T57" fmla="*/ 82 h 300"/>
                <a:gd name="T58" fmla="*/ 69 w 382"/>
                <a:gd name="T59" fmla="*/ 121 h 300"/>
                <a:gd name="T60" fmla="*/ 57 w 382"/>
                <a:gd name="T61" fmla="*/ 145 h 300"/>
                <a:gd name="T62" fmla="*/ 48 w 382"/>
                <a:gd name="T63" fmla="*/ 161 h 300"/>
                <a:gd name="T64" fmla="*/ 8 w 382"/>
                <a:gd name="T65" fmla="*/ 173 h 300"/>
                <a:gd name="T66" fmla="*/ 15 w 382"/>
                <a:gd name="T67" fmla="*/ 20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25" name="Freeform 122"/>
            <p:cNvSpPr>
              <a:spLocks/>
            </p:cNvSpPr>
            <p:nvPr/>
          </p:nvSpPr>
          <p:spPr bwMode="gray">
            <a:xfrm>
              <a:off x="4011613" y="3652838"/>
              <a:ext cx="163512" cy="192088"/>
            </a:xfrm>
            <a:custGeom>
              <a:avLst/>
              <a:gdLst>
                <a:gd name="T0" fmla="*/ 266 w 291"/>
                <a:gd name="T1" fmla="*/ 269 h 343"/>
                <a:gd name="T2" fmla="*/ 253 w 291"/>
                <a:gd name="T3" fmla="*/ 219 h 343"/>
                <a:gd name="T4" fmla="*/ 273 w 291"/>
                <a:gd name="T5" fmla="*/ 187 h 343"/>
                <a:gd name="T6" fmla="*/ 274 w 291"/>
                <a:gd name="T7" fmla="*/ 157 h 343"/>
                <a:gd name="T8" fmla="*/ 291 w 291"/>
                <a:gd name="T9" fmla="*/ 130 h 343"/>
                <a:gd name="T10" fmla="*/ 279 w 291"/>
                <a:gd name="T11" fmla="*/ 84 h 343"/>
                <a:gd name="T12" fmla="*/ 287 w 291"/>
                <a:gd name="T13" fmla="*/ 83 h 343"/>
                <a:gd name="T14" fmla="*/ 283 w 291"/>
                <a:gd name="T15" fmla="*/ 64 h 343"/>
                <a:gd name="T16" fmla="*/ 271 w 291"/>
                <a:gd name="T17" fmla="*/ 66 h 343"/>
                <a:gd name="T18" fmla="*/ 247 w 291"/>
                <a:gd name="T19" fmla="*/ 41 h 343"/>
                <a:gd name="T20" fmla="*/ 206 w 291"/>
                <a:gd name="T21" fmla="*/ 59 h 343"/>
                <a:gd name="T22" fmla="*/ 186 w 291"/>
                <a:gd name="T23" fmla="*/ 54 h 343"/>
                <a:gd name="T24" fmla="*/ 166 w 291"/>
                <a:gd name="T25" fmla="*/ 22 h 343"/>
                <a:gd name="T26" fmla="*/ 153 w 291"/>
                <a:gd name="T27" fmla="*/ 26 h 343"/>
                <a:gd name="T28" fmla="*/ 150 w 291"/>
                <a:gd name="T29" fmla="*/ 12 h 343"/>
                <a:gd name="T30" fmla="*/ 131 w 291"/>
                <a:gd name="T31" fmla="*/ 26 h 343"/>
                <a:gd name="T32" fmla="*/ 116 w 291"/>
                <a:gd name="T33" fmla="*/ 24 h 343"/>
                <a:gd name="T34" fmla="*/ 116 w 291"/>
                <a:gd name="T35" fmla="*/ 0 h 343"/>
                <a:gd name="T36" fmla="*/ 108 w 291"/>
                <a:gd name="T37" fmla="*/ 13 h 343"/>
                <a:gd name="T38" fmla="*/ 99 w 291"/>
                <a:gd name="T39" fmla="*/ 1 h 343"/>
                <a:gd name="T40" fmla="*/ 95 w 291"/>
                <a:gd name="T41" fmla="*/ 19 h 343"/>
                <a:gd name="T42" fmla="*/ 85 w 291"/>
                <a:gd name="T43" fmla="*/ 19 h 343"/>
                <a:gd name="T44" fmla="*/ 81 w 291"/>
                <a:gd name="T45" fmla="*/ 31 h 343"/>
                <a:gd name="T46" fmla="*/ 55 w 291"/>
                <a:gd name="T47" fmla="*/ 15 h 343"/>
                <a:gd name="T48" fmla="*/ 42 w 291"/>
                <a:gd name="T49" fmla="*/ 30 h 343"/>
                <a:gd name="T50" fmla="*/ 36 w 291"/>
                <a:gd name="T51" fmla="*/ 27 h 343"/>
                <a:gd name="T52" fmla="*/ 23 w 291"/>
                <a:gd name="T53" fmla="*/ 41 h 343"/>
                <a:gd name="T54" fmla="*/ 28 w 291"/>
                <a:gd name="T55" fmla="*/ 68 h 343"/>
                <a:gd name="T56" fmla="*/ 40 w 291"/>
                <a:gd name="T57" fmla="*/ 69 h 343"/>
                <a:gd name="T58" fmla="*/ 33 w 291"/>
                <a:gd name="T59" fmla="*/ 82 h 343"/>
                <a:gd name="T60" fmla="*/ 43 w 291"/>
                <a:gd name="T61" fmla="*/ 86 h 343"/>
                <a:gd name="T62" fmla="*/ 34 w 291"/>
                <a:gd name="T63" fmla="*/ 103 h 343"/>
                <a:gd name="T64" fmla="*/ 50 w 291"/>
                <a:gd name="T65" fmla="*/ 113 h 343"/>
                <a:gd name="T66" fmla="*/ 49 w 291"/>
                <a:gd name="T67" fmla="*/ 126 h 343"/>
                <a:gd name="T68" fmla="*/ 19 w 291"/>
                <a:gd name="T69" fmla="*/ 122 h 343"/>
                <a:gd name="T70" fmla="*/ 37 w 291"/>
                <a:gd name="T71" fmla="*/ 145 h 343"/>
                <a:gd name="T72" fmla="*/ 25 w 291"/>
                <a:gd name="T73" fmla="*/ 148 h 343"/>
                <a:gd name="T74" fmla="*/ 25 w 291"/>
                <a:gd name="T75" fmla="*/ 169 h 343"/>
                <a:gd name="T76" fmla="*/ 2 w 291"/>
                <a:gd name="T77" fmla="*/ 162 h 343"/>
                <a:gd name="T78" fmla="*/ 15 w 291"/>
                <a:gd name="T79" fmla="*/ 196 h 343"/>
                <a:gd name="T80" fmla="*/ 1 w 291"/>
                <a:gd name="T81" fmla="*/ 228 h 343"/>
                <a:gd name="T82" fmla="*/ 14 w 291"/>
                <a:gd name="T83" fmla="*/ 230 h 343"/>
                <a:gd name="T84" fmla="*/ 14 w 291"/>
                <a:gd name="T85" fmla="*/ 240 h 343"/>
                <a:gd name="T86" fmla="*/ 38 w 291"/>
                <a:gd name="T87" fmla="*/ 236 h 343"/>
                <a:gd name="T88" fmla="*/ 39 w 291"/>
                <a:gd name="T89" fmla="*/ 253 h 343"/>
                <a:gd name="T90" fmla="*/ 60 w 291"/>
                <a:gd name="T91" fmla="*/ 282 h 343"/>
                <a:gd name="T92" fmla="*/ 50 w 291"/>
                <a:gd name="T93" fmla="*/ 316 h 343"/>
                <a:gd name="T94" fmla="*/ 51 w 291"/>
                <a:gd name="T95" fmla="*/ 343 h 343"/>
                <a:gd name="T96" fmla="*/ 66 w 291"/>
                <a:gd name="T97" fmla="*/ 331 h 343"/>
                <a:gd name="T98" fmla="*/ 75 w 291"/>
                <a:gd name="T99" fmla="*/ 331 h 343"/>
                <a:gd name="T100" fmla="*/ 85 w 291"/>
                <a:gd name="T101" fmla="*/ 323 h 343"/>
                <a:gd name="T102" fmla="*/ 151 w 291"/>
                <a:gd name="T103" fmla="*/ 300 h 343"/>
                <a:gd name="T104" fmla="*/ 178 w 291"/>
                <a:gd name="T105" fmla="*/ 296 h 343"/>
                <a:gd name="T106" fmla="*/ 218 w 291"/>
                <a:gd name="T107" fmla="*/ 290 h 343"/>
                <a:gd name="T108" fmla="*/ 236 w 291"/>
                <a:gd name="T109" fmla="*/ 299 h 343"/>
                <a:gd name="T110" fmla="*/ 256 w 291"/>
                <a:gd name="T111" fmla="*/ 289 h 343"/>
                <a:gd name="T112" fmla="*/ 273 w 291"/>
                <a:gd name="T113" fmla="*/ 306 h 343"/>
                <a:gd name="T114" fmla="*/ 285 w 291"/>
                <a:gd name="T115" fmla="*/ 310 h 343"/>
                <a:gd name="T116" fmla="*/ 284 w 291"/>
                <a:gd name="T117" fmla="*/ 275 h 343"/>
                <a:gd name="T118" fmla="*/ 266 w 291"/>
                <a:gd name="T119" fmla="*/ 26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26" name="Freeform 123"/>
            <p:cNvSpPr>
              <a:spLocks/>
            </p:cNvSpPr>
            <p:nvPr/>
          </p:nvSpPr>
          <p:spPr bwMode="gray">
            <a:xfrm>
              <a:off x="4249738" y="3268663"/>
              <a:ext cx="414337" cy="352425"/>
            </a:xfrm>
            <a:custGeom>
              <a:avLst/>
              <a:gdLst>
                <a:gd name="T0" fmla="*/ 36 w 741"/>
                <a:gd name="T1" fmla="*/ 540 h 628"/>
                <a:gd name="T2" fmla="*/ 34 w 741"/>
                <a:gd name="T3" fmla="*/ 557 h 628"/>
                <a:gd name="T4" fmla="*/ 88 w 741"/>
                <a:gd name="T5" fmla="*/ 579 h 628"/>
                <a:gd name="T6" fmla="*/ 84 w 741"/>
                <a:gd name="T7" fmla="*/ 598 h 628"/>
                <a:gd name="T8" fmla="*/ 102 w 741"/>
                <a:gd name="T9" fmla="*/ 604 h 628"/>
                <a:gd name="T10" fmla="*/ 141 w 741"/>
                <a:gd name="T11" fmla="*/ 619 h 628"/>
                <a:gd name="T12" fmla="*/ 159 w 741"/>
                <a:gd name="T13" fmla="*/ 594 h 628"/>
                <a:gd name="T14" fmla="*/ 183 w 741"/>
                <a:gd name="T15" fmla="*/ 542 h 628"/>
                <a:gd name="T16" fmla="*/ 236 w 741"/>
                <a:gd name="T17" fmla="*/ 526 h 628"/>
                <a:gd name="T18" fmla="*/ 269 w 741"/>
                <a:gd name="T19" fmla="*/ 529 h 628"/>
                <a:gd name="T20" fmla="*/ 305 w 741"/>
                <a:gd name="T21" fmla="*/ 544 h 628"/>
                <a:gd name="T22" fmla="*/ 364 w 741"/>
                <a:gd name="T23" fmla="*/ 544 h 628"/>
                <a:gd name="T24" fmla="*/ 442 w 741"/>
                <a:gd name="T25" fmla="*/ 578 h 628"/>
                <a:gd name="T26" fmla="*/ 554 w 741"/>
                <a:gd name="T27" fmla="*/ 557 h 628"/>
                <a:gd name="T28" fmla="*/ 597 w 741"/>
                <a:gd name="T29" fmla="*/ 541 h 628"/>
                <a:gd name="T30" fmla="*/ 621 w 741"/>
                <a:gd name="T31" fmla="*/ 526 h 628"/>
                <a:gd name="T32" fmla="*/ 621 w 741"/>
                <a:gd name="T33" fmla="*/ 484 h 628"/>
                <a:gd name="T34" fmla="*/ 656 w 741"/>
                <a:gd name="T35" fmla="*/ 426 h 628"/>
                <a:gd name="T36" fmla="*/ 727 w 741"/>
                <a:gd name="T37" fmla="*/ 194 h 628"/>
                <a:gd name="T38" fmla="*/ 721 w 741"/>
                <a:gd name="T39" fmla="*/ 145 h 628"/>
                <a:gd name="T40" fmla="*/ 697 w 741"/>
                <a:gd name="T41" fmla="*/ 105 h 628"/>
                <a:gd name="T42" fmla="*/ 692 w 741"/>
                <a:gd name="T43" fmla="*/ 28 h 628"/>
                <a:gd name="T44" fmla="*/ 623 w 741"/>
                <a:gd name="T45" fmla="*/ 16 h 628"/>
                <a:gd name="T46" fmla="*/ 551 w 741"/>
                <a:gd name="T47" fmla="*/ 0 h 628"/>
                <a:gd name="T48" fmla="*/ 261 w 741"/>
                <a:gd name="T49" fmla="*/ 221 h 628"/>
                <a:gd name="T50" fmla="*/ 190 w 741"/>
                <a:gd name="T51" fmla="*/ 372 h 628"/>
                <a:gd name="T52" fmla="*/ 160 w 741"/>
                <a:gd name="T53" fmla="*/ 427 h 628"/>
                <a:gd name="T54" fmla="*/ 124 w 741"/>
                <a:gd name="T55" fmla="*/ 437 h 628"/>
                <a:gd name="T56" fmla="*/ 92 w 741"/>
                <a:gd name="T57" fmla="*/ 444 h 628"/>
                <a:gd name="T58" fmla="*/ 32 w 741"/>
                <a:gd name="T59" fmla="*/ 455 h 628"/>
                <a:gd name="T60" fmla="*/ 1 w 741"/>
                <a:gd name="T61" fmla="*/ 485 h 628"/>
                <a:gd name="T62" fmla="*/ 13 w 741"/>
                <a:gd name="T63" fmla="*/ 52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2"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27" name="Freeform 124"/>
            <p:cNvSpPr>
              <a:spLocks/>
            </p:cNvSpPr>
            <p:nvPr/>
          </p:nvSpPr>
          <p:spPr bwMode="gray">
            <a:xfrm>
              <a:off x="4006850" y="2857500"/>
              <a:ext cx="550862" cy="549275"/>
            </a:xfrm>
            <a:custGeom>
              <a:avLst/>
              <a:gdLst>
                <a:gd name="T0" fmla="*/ 212 w 983"/>
                <a:gd name="T1" fmla="*/ 357 h 981"/>
                <a:gd name="T2" fmla="*/ 155 w 983"/>
                <a:gd name="T3" fmla="*/ 390 h 981"/>
                <a:gd name="T4" fmla="*/ 136 w 983"/>
                <a:gd name="T5" fmla="*/ 399 h 981"/>
                <a:gd name="T6" fmla="*/ 111 w 983"/>
                <a:gd name="T7" fmla="*/ 404 h 981"/>
                <a:gd name="T8" fmla="*/ 81 w 983"/>
                <a:gd name="T9" fmla="*/ 417 h 981"/>
                <a:gd name="T10" fmla="*/ 40 w 983"/>
                <a:gd name="T11" fmla="*/ 454 h 981"/>
                <a:gd name="T12" fmla="*/ 35 w 983"/>
                <a:gd name="T13" fmla="*/ 511 h 981"/>
                <a:gd name="T14" fmla="*/ 37 w 983"/>
                <a:gd name="T15" fmla="*/ 513 h 981"/>
                <a:gd name="T16" fmla="*/ 208 w 983"/>
                <a:gd name="T17" fmla="*/ 656 h 981"/>
                <a:gd name="T18" fmla="*/ 481 w 983"/>
                <a:gd name="T19" fmla="*/ 882 h 981"/>
                <a:gd name="T20" fmla="*/ 510 w 983"/>
                <a:gd name="T21" fmla="*/ 904 h 981"/>
                <a:gd name="T22" fmla="*/ 538 w 983"/>
                <a:gd name="T23" fmla="*/ 923 h 981"/>
                <a:gd name="T24" fmla="*/ 582 w 983"/>
                <a:gd name="T25" fmla="*/ 953 h 981"/>
                <a:gd name="T26" fmla="*/ 610 w 983"/>
                <a:gd name="T27" fmla="*/ 973 h 981"/>
                <a:gd name="T28" fmla="*/ 774 w 983"/>
                <a:gd name="T29" fmla="*/ 886 h 981"/>
                <a:gd name="T30" fmla="*/ 963 w 983"/>
                <a:gd name="T31" fmla="*/ 691 h 981"/>
                <a:gd name="T32" fmla="*/ 909 w 983"/>
                <a:gd name="T33" fmla="*/ 684 h 981"/>
                <a:gd name="T34" fmla="*/ 893 w 983"/>
                <a:gd name="T35" fmla="*/ 639 h 981"/>
                <a:gd name="T36" fmla="*/ 889 w 983"/>
                <a:gd name="T37" fmla="*/ 569 h 981"/>
                <a:gd name="T38" fmla="*/ 880 w 983"/>
                <a:gd name="T39" fmla="*/ 515 h 981"/>
                <a:gd name="T40" fmla="*/ 883 w 983"/>
                <a:gd name="T41" fmla="*/ 488 h 981"/>
                <a:gd name="T42" fmla="*/ 862 w 983"/>
                <a:gd name="T43" fmla="*/ 381 h 981"/>
                <a:gd name="T44" fmla="*/ 870 w 983"/>
                <a:gd name="T45" fmla="*/ 373 h 981"/>
                <a:gd name="T46" fmla="*/ 817 w 983"/>
                <a:gd name="T47" fmla="*/ 252 h 981"/>
                <a:gd name="T48" fmla="*/ 789 w 983"/>
                <a:gd name="T49" fmla="*/ 213 h 981"/>
                <a:gd name="T50" fmla="*/ 782 w 983"/>
                <a:gd name="T51" fmla="*/ 194 h 981"/>
                <a:gd name="T52" fmla="*/ 798 w 983"/>
                <a:gd name="T53" fmla="*/ 148 h 981"/>
                <a:gd name="T54" fmla="*/ 820 w 983"/>
                <a:gd name="T55" fmla="*/ 105 h 981"/>
                <a:gd name="T56" fmla="*/ 820 w 983"/>
                <a:gd name="T57" fmla="*/ 38 h 981"/>
                <a:gd name="T58" fmla="*/ 835 w 983"/>
                <a:gd name="T59" fmla="*/ 21 h 981"/>
                <a:gd name="T60" fmla="*/ 815 w 983"/>
                <a:gd name="T61" fmla="*/ 10 h 981"/>
                <a:gd name="T62" fmla="*/ 779 w 983"/>
                <a:gd name="T63" fmla="*/ 3 h 981"/>
                <a:gd name="T64" fmla="*/ 769 w 983"/>
                <a:gd name="T65" fmla="*/ 14 h 981"/>
                <a:gd name="T66" fmla="*/ 728 w 983"/>
                <a:gd name="T67" fmla="*/ 0 h 981"/>
                <a:gd name="T68" fmla="*/ 704 w 983"/>
                <a:gd name="T69" fmla="*/ 14 h 981"/>
                <a:gd name="T70" fmla="*/ 631 w 983"/>
                <a:gd name="T71" fmla="*/ 18 h 981"/>
                <a:gd name="T72" fmla="*/ 545 w 983"/>
                <a:gd name="T73" fmla="*/ 27 h 981"/>
                <a:gd name="T74" fmla="*/ 503 w 983"/>
                <a:gd name="T75" fmla="*/ 33 h 981"/>
                <a:gd name="T76" fmla="*/ 446 w 983"/>
                <a:gd name="T77" fmla="*/ 72 h 981"/>
                <a:gd name="T78" fmla="*/ 355 w 983"/>
                <a:gd name="T79" fmla="*/ 113 h 981"/>
                <a:gd name="T80" fmla="*/ 349 w 983"/>
                <a:gd name="T81" fmla="*/ 112 h 981"/>
                <a:gd name="T82" fmla="*/ 360 w 983"/>
                <a:gd name="T83" fmla="*/ 141 h 981"/>
                <a:gd name="T84" fmla="*/ 365 w 983"/>
                <a:gd name="T85" fmla="*/ 186 h 981"/>
                <a:gd name="T86" fmla="*/ 364 w 983"/>
                <a:gd name="T87" fmla="*/ 218 h 981"/>
                <a:gd name="T88" fmla="*/ 375 w 983"/>
                <a:gd name="T89" fmla="*/ 238 h 981"/>
                <a:gd name="T90" fmla="*/ 382 w 983"/>
                <a:gd name="T91" fmla="*/ 259 h 981"/>
                <a:gd name="T92" fmla="*/ 343 w 983"/>
                <a:gd name="T93" fmla="*/ 274 h 981"/>
                <a:gd name="T94" fmla="*/ 321 w 983"/>
                <a:gd name="T95" fmla="*/ 275 h 981"/>
                <a:gd name="T96" fmla="*/ 303 w 983"/>
                <a:gd name="T97" fmla="*/ 288 h 981"/>
                <a:gd name="T98" fmla="*/ 267 w 983"/>
                <a:gd name="T99" fmla="*/ 318 h 981"/>
                <a:gd name="T100" fmla="*/ 260 w 983"/>
                <a:gd name="T101" fmla="*/ 33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28" name="Freeform 125"/>
            <p:cNvSpPr>
              <a:spLocks/>
            </p:cNvSpPr>
            <p:nvPr/>
          </p:nvSpPr>
          <p:spPr bwMode="gray">
            <a:xfrm>
              <a:off x="4489450" y="2976563"/>
              <a:ext cx="409575" cy="412750"/>
            </a:xfrm>
            <a:custGeom>
              <a:avLst/>
              <a:gdLst>
                <a:gd name="T0" fmla="*/ 104 w 731"/>
                <a:gd name="T1" fmla="*/ 37 h 737"/>
                <a:gd name="T2" fmla="*/ 69 w 731"/>
                <a:gd name="T3" fmla="*/ 55 h 737"/>
                <a:gd name="T4" fmla="*/ 50 w 731"/>
                <a:gd name="T5" fmla="*/ 78 h 737"/>
                <a:gd name="T6" fmla="*/ 35 w 731"/>
                <a:gd name="T7" fmla="*/ 89 h 737"/>
                <a:gd name="T8" fmla="*/ 44 w 731"/>
                <a:gd name="T9" fmla="*/ 127 h 737"/>
                <a:gd name="T10" fmla="*/ 25 w 731"/>
                <a:gd name="T11" fmla="*/ 153 h 737"/>
                <a:gd name="T12" fmla="*/ 1 w 731"/>
                <a:gd name="T13" fmla="*/ 167 h 737"/>
                <a:gd name="T14" fmla="*/ 30 w 731"/>
                <a:gd name="T15" fmla="*/ 234 h 737"/>
                <a:gd name="T16" fmla="*/ 22 w 731"/>
                <a:gd name="T17" fmla="*/ 274 h 737"/>
                <a:gd name="T18" fmla="*/ 28 w 731"/>
                <a:gd name="T19" fmla="*/ 288 h 737"/>
                <a:gd name="T20" fmla="*/ 19 w 731"/>
                <a:gd name="T21" fmla="*/ 301 h 737"/>
                <a:gd name="T22" fmla="*/ 24 w 731"/>
                <a:gd name="T23" fmla="*/ 337 h 737"/>
                <a:gd name="T24" fmla="*/ 28 w 731"/>
                <a:gd name="T25" fmla="*/ 355 h 737"/>
                <a:gd name="T26" fmla="*/ 1 w 731"/>
                <a:gd name="T27" fmla="*/ 375 h 737"/>
                <a:gd name="T28" fmla="*/ 32 w 731"/>
                <a:gd name="T29" fmla="*/ 425 h 737"/>
                <a:gd name="T30" fmla="*/ 32 w 731"/>
                <a:gd name="T31" fmla="*/ 450 h 737"/>
                <a:gd name="T32" fmla="*/ 48 w 731"/>
                <a:gd name="T33" fmla="*/ 470 h 737"/>
                <a:gd name="T34" fmla="*/ 63 w 731"/>
                <a:gd name="T35" fmla="*/ 464 h 737"/>
                <a:gd name="T36" fmla="*/ 102 w 731"/>
                <a:gd name="T37" fmla="*/ 477 h 737"/>
                <a:gd name="T38" fmla="*/ 122 w 731"/>
                <a:gd name="T39" fmla="*/ 521 h 737"/>
                <a:gd name="T40" fmla="*/ 147 w 731"/>
                <a:gd name="T41" fmla="*/ 527 h 737"/>
                <a:gd name="T42" fmla="*/ 194 w 731"/>
                <a:gd name="T43" fmla="*/ 537 h 737"/>
                <a:gd name="T44" fmla="*/ 228 w 731"/>
                <a:gd name="T45" fmla="*/ 566 h 737"/>
                <a:gd name="T46" fmla="*/ 311 w 731"/>
                <a:gd name="T47" fmla="*/ 521 h 737"/>
                <a:gd name="T48" fmla="*/ 684 w 731"/>
                <a:gd name="T49" fmla="*/ 737 h 737"/>
                <a:gd name="T50" fmla="*/ 683 w 731"/>
                <a:gd name="T51" fmla="*/ 708 h 737"/>
                <a:gd name="T52" fmla="*/ 731 w 731"/>
                <a:gd name="T53" fmla="*/ 707 h 737"/>
                <a:gd name="T54" fmla="*/ 730 w 731"/>
                <a:gd name="T55" fmla="*/ 599 h 737"/>
                <a:gd name="T56" fmla="*/ 717 w 731"/>
                <a:gd name="T57" fmla="*/ 201 h 737"/>
                <a:gd name="T58" fmla="*/ 699 w 731"/>
                <a:gd name="T59" fmla="*/ 163 h 737"/>
                <a:gd name="T60" fmla="*/ 713 w 731"/>
                <a:gd name="T61" fmla="*/ 135 h 737"/>
                <a:gd name="T62" fmla="*/ 703 w 731"/>
                <a:gd name="T63" fmla="*/ 115 h 737"/>
                <a:gd name="T64" fmla="*/ 707 w 731"/>
                <a:gd name="T65" fmla="*/ 94 h 737"/>
                <a:gd name="T66" fmla="*/ 720 w 731"/>
                <a:gd name="T67" fmla="*/ 81 h 737"/>
                <a:gd name="T68" fmla="*/ 716 w 731"/>
                <a:gd name="T69" fmla="*/ 63 h 737"/>
                <a:gd name="T70" fmla="*/ 701 w 731"/>
                <a:gd name="T71" fmla="*/ 68 h 737"/>
                <a:gd name="T72" fmla="*/ 694 w 731"/>
                <a:gd name="T73" fmla="*/ 59 h 737"/>
                <a:gd name="T74" fmla="*/ 682 w 731"/>
                <a:gd name="T75" fmla="*/ 67 h 737"/>
                <a:gd name="T76" fmla="*/ 658 w 731"/>
                <a:gd name="T77" fmla="*/ 50 h 737"/>
                <a:gd name="T78" fmla="*/ 628 w 731"/>
                <a:gd name="T79" fmla="*/ 49 h 737"/>
                <a:gd name="T80" fmla="*/ 617 w 731"/>
                <a:gd name="T81" fmla="*/ 28 h 737"/>
                <a:gd name="T82" fmla="*/ 590 w 731"/>
                <a:gd name="T83" fmla="*/ 23 h 737"/>
                <a:gd name="T84" fmla="*/ 561 w 731"/>
                <a:gd name="T85" fmla="*/ 15 h 737"/>
                <a:gd name="T86" fmla="*/ 553 w 731"/>
                <a:gd name="T87" fmla="*/ 23 h 737"/>
                <a:gd name="T88" fmla="*/ 510 w 731"/>
                <a:gd name="T89" fmla="*/ 31 h 737"/>
                <a:gd name="T90" fmla="*/ 480 w 731"/>
                <a:gd name="T91" fmla="*/ 70 h 737"/>
                <a:gd name="T92" fmla="*/ 496 w 731"/>
                <a:gd name="T93" fmla="*/ 114 h 737"/>
                <a:gd name="T94" fmla="*/ 463 w 731"/>
                <a:gd name="T95" fmla="*/ 154 h 737"/>
                <a:gd name="T96" fmla="*/ 419 w 731"/>
                <a:gd name="T97" fmla="*/ 144 h 737"/>
                <a:gd name="T98" fmla="*/ 351 w 731"/>
                <a:gd name="T99" fmla="*/ 105 h 737"/>
                <a:gd name="T100" fmla="*/ 289 w 731"/>
                <a:gd name="T101" fmla="*/ 97 h 737"/>
                <a:gd name="T102" fmla="*/ 271 w 731"/>
                <a:gd name="T103" fmla="*/ 53 h 737"/>
                <a:gd name="T104" fmla="*/ 244 w 731"/>
                <a:gd name="T105" fmla="*/ 40 h 737"/>
                <a:gd name="T106" fmla="*/ 212 w 731"/>
                <a:gd name="T107" fmla="*/ 21 h 737"/>
                <a:gd name="T108" fmla="*/ 173 w 731"/>
                <a:gd name="T109" fmla="*/ 20 h 737"/>
                <a:gd name="T110" fmla="*/ 143 w 731"/>
                <a:gd name="T111" fmla="*/ 24 h 737"/>
                <a:gd name="T112" fmla="*/ 107 w 731"/>
                <a:gd name="T113" fmla="*/ 3 h 737"/>
                <a:gd name="T114" fmla="*/ 96 w 731"/>
                <a:gd name="T115" fmla="*/ 0 h 737"/>
                <a:gd name="T116" fmla="*/ 93 w 731"/>
                <a:gd name="T117" fmla="*/ 27 h 737"/>
                <a:gd name="T118" fmla="*/ 104 w 731"/>
                <a:gd name="T119" fmla="*/ 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29" name="Freeform 126"/>
            <p:cNvSpPr>
              <a:spLocks noEditPoints="1"/>
            </p:cNvSpPr>
            <p:nvPr/>
          </p:nvSpPr>
          <p:spPr bwMode="gray">
            <a:xfrm>
              <a:off x="4548188" y="4105275"/>
              <a:ext cx="334962" cy="411163"/>
            </a:xfrm>
            <a:custGeom>
              <a:avLst/>
              <a:gdLst>
                <a:gd name="T0" fmla="*/ 32 w 597"/>
                <a:gd name="T1" fmla="*/ 79 h 735"/>
                <a:gd name="T2" fmla="*/ 41 w 597"/>
                <a:gd name="T3" fmla="*/ 42 h 735"/>
                <a:gd name="T4" fmla="*/ 68 w 597"/>
                <a:gd name="T5" fmla="*/ 17 h 735"/>
                <a:gd name="T6" fmla="*/ 38 w 597"/>
                <a:gd name="T7" fmla="*/ 15 h 735"/>
                <a:gd name="T8" fmla="*/ 27 w 597"/>
                <a:gd name="T9" fmla="*/ 29 h 735"/>
                <a:gd name="T10" fmla="*/ 26 w 597"/>
                <a:gd name="T11" fmla="*/ 39 h 735"/>
                <a:gd name="T12" fmla="*/ 583 w 597"/>
                <a:gd name="T13" fmla="*/ 362 h 735"/>
                <a:gd name="T14" fmla="*/ 558 w 597"/>
                <a:gd name="T15" fmla="*/ 357 h 735"/>
                <a:gd name="T16" fmla="*/ 535 w 597"/>
                <a:gd name="T17" fmla="*/ 367 h 735"/>
                <a:gd name="T18" fmla="*/ 511 w 597"/>
                <a:gd name="T19" fmla="*/ 375 h 735"/>
                <a:gd name="T20" fmla="*/ 503 w 597"/>
                <a:gd name="T21" fmla="*/ 346 h 735"/>
                <a:gd name="T22" fmla="*/ 496 w 597"/>
                <a:gd name="T23" fmla="*/ 299 h 735"/>
                <a:gd name="T24" fmla="*/ 488 w 597"/>
                <a:gd name="T25" fmla="*/ 256 h 735"/>
                <a:gd name="T26" fmla="*/ 493 w 597"/>
                <a:gd name="T27" fmla="*/ 224 h 735"/>
                <a:gd name="T28" fmla="*/ 477 w 597"/>
                <a:gd name="T29" fmla="*/ 190 h 735"/>
                <a:gd name="T30" fmla="*/ 484 w 597"/>
                <a:gd name="T31" fmla="*/ 162 h 735"/>
                <a:gd name="T32" fmla="*/ 423 w 597"/>
                <a:gd name="T33" fmla="*/ 155 h 735"/>
                <a:gd name="T34" fmla="*/ 409 w 597"/>
                <a:gd name="T35" fmla="*/ 148 h 735"/>
                <a:gd name="T36" fmla="*/ 381 w 597"/>
                <a:gd name="T37" fmla="*/ 170 h 735"/>
                <a:gd name="T38" fmla="*/ 369 w 597"/>
                <a:gd name="T39" fmla="*/ 197 h 735"/>
                <a:gd name="T40" fmla="*/ 335 w 597"/>
                <a:gd name="T41" fmla="*/ 195 h 735"/>
                <a:gd name="T42" fmla="*/ 313 w 597"/>
                <a:gd name="T43" fmla="*/ 201 h 735"/>
                <a:gd name="T44" fmla="*/ 302 w 597"/>
                <a:gd name="T45" fmla="*/ 203 h 735"/>
                <a:gd name="T46" fmla="*/ 278 w 597"/>
                <a:gd name="T47" fmla="*/ 194 h 735"/>
                <a:gd name="T48" fmla="*/ 265 w 597"/>
                <a:gd name="T49" fmla="*/ 172 h 735"/>
                <a:gd name="T50" fmla="*/ 255 w 597"/>
                <a:gd name="T51" fmla="*/ 141 h 735"/>
                <a:gd name="T52" fmla="*/ 243 w 597"/>
                <a:gd name="T53" fmla="*/ 98 h 735"/>
                <a:gd name="T54" fmla="*/ 209 w 597"/>
                <a:gd name="T55" fmla="*/ 84 h 735"/>
                <a:gd name="T56" fmla="*/ 185 w 597"/>
                <a:gd name="T57" fmla="*/ 86 h 735"/>
                <a:gd name="T58" fmla="*/ 155 w 597"/>
                <a:gd name="T59" fmla="*/ 84 h 735"/>
                <a:gd name="T60" fmla="*/ 112 w 597"/>
                <a:gd name="T61" fmla="*/ 82 h 735"/>
                <a:gd name="T62" fmla="*/ 89 w 597"/>
                <a:gd name="T63" fmla="*/ 84 h 735"/>
                <a:gd name="T64" fmla="*/ 67 w 597"/>
                <a:gd name="T65" fmla="*/ 84 h 735"/>
                <a:gd name="T66" fmla="*/ 43 w 597"/>
                <a:gd name="T67" fmla="*/ 97 h 735"/>
                <a:gd name="T68" fmla="*/ 48 w 597"/>
                <a:gd name="T69" fmla="*/ 128 h 735"/>
                <a:gd name="T70" fmla="*/ 56 w 597"/>
                <a:gd name="T71" fmla="*/ 157 h 735"/>
                <a:gd name="T72" fmla="*/ 69 w 597"/>
                <a:gd name="T73" fmla="*/ 254 h 735"/>
                <a:gd name="T74" fmla="*/ 75 w 597"/>
                <a:gd name="T75" fmla="*/ 270 h 735"/>
                <a:gd name="T76" fmla="*/ 108 w 597"/>
                <a:gd name="T77" fmla="*/ 388 h 735"/>
                <a:gd name="T78" fmla="*/ 93 w 597"/>
                <a:gd name="T79" fmla="*/ 442 h 735"/>
                <a:gd name="T80" fmla="*/ 66 w 597"/>
                <a:gd name="T81" fmla="*/ 460 h 735"/>
                <a:gd name="T82" fmla="*/ 44 w 597"/>
                <a:gd name="T83" fmla="*/ 484 h 735"/>
                <a:gd name="T84" fmla="*/ 34 w 597"/>
                <a:gd name="T85" fmla="*/ 524 h 735"/>
                <a:gd name="T86" fmla="*/ 21 w 597"/>
                <a:gd name="T87" fmla="*/ 579 h 735"/>
                <a:gd name="T88" fmla="*/ 6 w 597"/>
                <a:gd name="T89" fmla="*/ 618 h 735"/>
                <a:gd name="T90" fmla="*/ 13 w 597"/>
                <a:gd name="T91" fmla="*/ 654 h 735"/>
                <a:gd name="T92" fmla="*/ 3 w 597"/>
                <a:gd name="T93" fmla="*/ 696 h 735"/>
                <a:gd name="T94" fmla="*/ 24 w 597"/>
                <a:gd name="T95" fmla="*/ 691 h 735"/>
                <a:gd name="T96" fmla="*/ 50 w 597"/>
                <a:gd name="T97" fmla="*/ 695 h 735"/>
                <a:gd name="T98" fmla="*/ 81 w 597"/>
                <a:gd name="T99" fmla="*/ 681 h 735"/>
                <a:gd name="T100" fmla="*/ 322 w 597"/>
                <a:gd name="T101" fmla="*/ 703 h 735"/>
                <a:gd name="T102" fmla="*/ 361 w 597"/>
                <a:gd name="T103" fmla="*/ 724 h 735"/>
                <a:gd name="T104" fmla="*/ 411 w 597"/>
                <a:gd name="T105" fmla="*/ 729 h 735"/>
                <a:gd name="T106" fmla="*/ 463 w 597"/>
                <a:gd name="T107" fmla="*/ 735 h 735"/>
                <a:gd name="T108" fmla="*/ 493 w 597"/>
                <a:gd name="T109" fmla="*/ 657 h 735"/>
                <a:gd name="T110" fmla="*/ 487 w 597"/>
                <a:gd name="T111" fmla="*/ 635 h 735"/>
                <a:gd name="T112" fmla="*/ 571 w 597"/>
                <a:gd name="T113" fmla="*/ 470 h 735"/>
                <a:gd name="T114" fmla="*/ 580 w 597"/>
                <a:gd name="T115" fmla="*/ 440 h 735"/>
                <a:gd name="T116" fmla="*/ 585 w 597"/>
                <a:gd name="T117" fmla="*/ 426 h 735"/>
                <a:gd name="T118" fmla="*/ 594 w 597"/>
                <a:gd name="T119" fmla="*/ 38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30" name="Freeform 127"/>
            <p:cNvSpPr>
              <a:spLocks/>
            </p:cNvSpPr>
            <p:nvPr/>
          </p:nvSpPr>
          <p:spPr bwMode="gray">
            <a:xfrm>
              <a:off x="5003800" y="4006850"/>
              <a:ext cx="58737" cy="55563"/>
            </a:xfrm>
            <a:custGeom>
              <a:avLst/>
              <a:gdLst>
                <a:gd name="T0" fmla="*/ 35 w 104"/>
                <a:gd name="T1" fmla="*/ 98 h 98"/>
                <a:gd name="T2" fmla="*/ 52 w 104"/>
                <a:gd name="T3" fmla="*/ 91 h 98"/>
                <a:gd name="T4" fmla="*/ 57 w 104"/>
                <a:gd name="T5" fmla="*/ 74 h 98"/>
                <a:gd name="T6" fmla="*/ 87 w 104"/>
                <a:gd name="T7" fmla="*/ 74 h 98"/>
                <a:gd name="T8" fmla="*/ 90 w 104"/>
                <a:gd name="T9" fmla="*/ 74 h 98"/>
                <a:gd name="T10" fmla="*/ 104 w 104"/>
                <a:gd name="T11" fmla="*/ 64 h 98"/>
                <a:gd name="T12" fmla="*/ 98 w 104"/>
                <a:gd name="T13" fmla="*/ 44 h 98"/>
                <a:gd name="T14" fmla="*/ 100 w 104"/>
                <a:gd name="T15" fmla="*/ 31 h 98"/>
                <a:gd name="T16" fmla="*/ 86 w 104"/>
                <a:gd name="T17" fmla="*/ 13 h 98"/>
                <a:gd name="T18" fmla="*/ 91 w 104"/>
                <a:gd name="T19" fmla="*/ 0 h 98"/>
                <a:gd name="T20" fmla="*/ 75 w 104"/>
                <a:gd name="T21" fmla="*/ 1 h 98"/>
                <a:gd name="T22" fmla="*/ 64 w 104"/>
                <a:gd name="T23" fmla="*/ 25 h 98"/>
                <a:gd name="T24" fmla="*/ 52 w 104"/>
                <a:gd name="T25" fmla="*/ 17 h 98"/>
                <a:gd name="T26" fmla="*/ 42 w 104"/>
                <a:gd name="T27" fmla="*/ 17 h 98"/>
                <a:gd name="T28" fmla="*/ 17 w 104"/>
                <a:gd name="T29" fmla="*/ 36 h 98"/>
                <a:gd name="T30" fmla="*/ 24 w 104"/>
                <a:gd name="T31" fmla="*/ 58 h 98"/>
                <a:gd name="T32" fmla="*/ 4 w 104"/>
                <a:gd name="T33" fmla="*/ 80 h 98"/>
                <a:gd name="T34" fmla="*/ 22 w 104"/>
                <a:gd name="T35" fmla="*/ 85 h 98"/>
                <a:gd name="T36" fmla="*/ 35 w 104"/>
                <a:gd name="T3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31" name="Freeform 128"/>
            <p:cNvSpPr>
              <a:spLocks/>
            </p:cNvSpPr>
            <p:nvPr/>
          </p:nvSpPr>
          <p:spPr bwMode="gray">
            <a:xfrm>
              <a:off x="4621213" y="3644900"/>
              <a:ext cx="344487" cy="261938"/>
            </a:xfrm>
            <a:custGeom>
              <a:avLst/>
              <a:gdLst>
                <a:gd name="T0" fmla="*/ 589 w 614"/>
                <a:gd name="T1" fmla="*/ 267 h 467"/>
                <a:gd name="T2" fmla="*/ 575 w 614"/>
                <a:gd name="T3" fmla="*/ 253 h 467"/>
                <a:gd name="T4" fmla="*/ 573 w 614"/>
                <a:gd name="T5" fmla="*/ 236 h 467"/>
                <a:gd name="T6" fmla="*/ 542 w 614"/>
                <a:gd name="T7" fmla="*/ 203 h 467"/>
                <a:gd name="T8" fmla="*/ 521 w 614"/>
                <a:gd name="T9" fmla="*/ 175 h 467"/>
                <a:gd name="T10" fmla="*/ 502 w 614"/>
                <a:gd name="T11" fmla="*/ 152 h 467"/>
                <a:gd name="T12" fmla="*/ 467 w 614"/>
                <a:gd name="T13" fmla="*/ 130 h 467"/>
                <a:gd name="T14" fmla="*/ 433 w 614"/>
                <a:gd name="T15" fmla="*/ 120 h 467"/>
                <a:gd name="T16" fmla="*/ 431 w 614"/>
                <a:gd name="T17" fmla="*/ 102 h 467"/>
                <a:gd name="T18" fmla="*/ 402 w 614"/>
                <a:gd name="T19" fmla="*/ 8 h 467"/>
                <a:gd name="T20" fmla="*/ 385 w 614"/>
                <a:gd name="T21" fmla="*/ 0 h 467"/>
                <a:gd name="T22" fmla="*/ 345 w 614"/>
                <a:gd name="T23" fmla="*/ 38 h 467"/>
                <a:gd name="T24" fmla="*/ 320 w 614"/>
                <a:gd name="T25" fmla="*/ 55 h 467"/>
                <a:gd name="T26" fmla="*/ 222 w 614"/>
                <a:gd name="T27" fmla="*/ 107 h 467"/>
                <a:gd name="T28" fmla="*/ 223 w 614"/>
                <a:gd name="T29" fmla="*/ 132 h 467"/>
                <a:gd name="T30" fmla="*/ 151 w 614"/>
                <a:gd name="T31" fmla="*/ 160 h 467"/>
                <a:gd name="T32" fmla="*/ 108 w 614"/>
                <a:gd name="T33" fmla="*/ 165 h 467"/>
                <a:gd name="T34" fmla="*/ 56 w 614"/>
                <a:gd name="T35" fmla="*/ 186 h 467"/>
                <a:gd name="T36" fmla="*/ 35 w 614"/>
                <a:gd name="T37" fmla="*/ 224 h 467"/>
                <a:gd name="T38" fmla="*/ 24 w 614"/>
                <a:gd name="T39" fmla="*/ 249 h 467"/>
                <a:gd name="T40" fmla="*/ 15 w 614"/>
                <a:gd name="T41" fmla="*/ 273 h 467"/>
                <a:gd name="T42" fmla="*/ 7 w 614"/>
                <a:gd name="T43" fmla="*/ 306 h 467"/>
                <a:gd name="T44" fmla="*/ 19 w 614"/>
                <a:gd name="T45" fmla="*/ 344 h 467"/>
                <a:gd name="T46" fmla="*/ 36 w 614"/>
                <a:gd name="T47" fmla="*/ 381 h 467"/>
                <a:gd name="T48" fmla="*/ 79 w 614"/>
                <a:gd name="T49" fmla="*/ 428 h 467"/>
                <a:gd name="T50" fmla="*/ 83 w 614"/>
                <a:gd name="T51" fmla="*/ 461 h 467"/>
                <a:gd name="T52" fmla="*/ 106 w 614"/>
                <a:gd name="T53" fmla="*/ 441 h 467"/>
                <a:gd name="T54" fmla="*/ 108 w 614"/>
                <a:gd name="T55" fmla="*/ 400 h 467"/>
                <a:gd name="T56" fmla="*/ 147 w 614"/>
                <a:gd name="T57" fmla="*/ 390 h 467"/>
                <a:gd name="T58" fmla="*/ 193 w 614"/>
                <a:gd name="T59" fmla="*/ 394 h 467"/>
                <a:gd name="T60" fmla="*/ 203 w 614"/>
                <a:gd name="T61" fmla="*/ 370 h 467"/>
                <a:gd name="T62" fmla="*/ 218 w 614"/>
                <a:gd name="T63" fmla="*/ 344 h 467"/>
                <a:gd name="T64" fmla="*/ 273 w 614"/>
                <a:gd name="T65" fmla="*/ 330 h 467"/>
                <a:gd name="T66" fmla="*/ 295 w 614"/>
                <a:gd name="T67" fmla="*/ 351 h 467"/>
                <a:gd name="T68" fmla="*/ 335 w 614"/>
                <a:gd name="T69" fmla="*/ 362 h 467"/>
                <a:gd name="T70" fmla="*/ 385 w 614"/>
                <a:gd name="T71" fmla="*/ 368 h 467"/>
                <a:gd name="T72" fmla="*/ 410 w 614"/>
                <a:gd name="T73" fmla="*/ 328 h 467"/>
                <a:gd name="T74" fmla="*/ 449 w 614"/>
                <a:gd name="T75" fmla="*/ 330 h 467"/>
                <a:gd name="T76" fmla="*/ 477 w 614"/>
                <a:gd name="T77" fmla="*/ 316 h 467"/>
                <a:gd name="T78" fmla="*/ 512 w 614"/>
                <a:gd name="T79" fmla="*/ 321 h 467"/>
                <a:gd name="T80" fmla="*/ 539 w 614"/>
                <a:gd name="T81" fmla="*/ 311 h 467"/>
                <a:gd name="T82" fmla="*/ 586 w 614"/>
                <a:gd name="T83" fmla="*/ 319 h 467"/>
                <a:gd name="T84" fmla="*/ 606 w 614"/>
                <a:gd name="T85" fmla="*/ 28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32" name="Freeform 129"/>
            <p:cNvSpPr>
              <a:spLocks/>
            </p:cNvSpPr>
            <p:nvPr/>
          </p:nvSpPr>
          <p:spPr bwMode="gray">
            <a:xfrm>
              <a:off x="4535488" y="3863975"/>
              <a:ext cx="200025" cy="260350"/>
            </a:xfrm>
            <a:custGeom>
              <a:avLst/>
              <a:gdLst>
                <a:gd name="T0" fmla="*/ 238 w 356"/>
                <a:gd name="T1" fmla="*/ 83 h 466"/>
                <a:gd name="T2" fmla="*/ 219 w 356"/>
                <a:gd name="T3" fmla="*/ 95 h 466"/>
                <a:gd name="T4" fmla="*/ 166 w 356"/>
                <a:gd name="T5" fmla="*/ 83 h 466"/>
                <a:gd name="T6" fmla="*/ 96 w 356"/>
                <a:gd name="T7" fmla="*/ 108 h 466"/>
                <a:gd name="T8" fmla="*/ 115 w 356"/>
                <a:gd name="T9" fmla="*/ 134 h 466"/>
                <a:gd name="T10" fmla="*/ 149 w 356"/>
                <a:gd name="T11" fmla="*/ 128 h 466"/>
                <a:gd name="T12" fmla="*/ 159 w 356"/>
                <a:gd name="T13" fmla="*/ 146 h 466"/>
                <a:gd name="T14" fmla="*/ 140 w 356"/>
                <a:gd name="T15" fmla="*/ 172 h 466"/>
                <a:gd name="T16" fmla="*/ 130 w 356"/>
                <a:gd name="T17" fmla="*/ 212 h 466"/>
                <a:gd name="T18" fmla="*/ 147 w 356"/>
                <a:gd name="T19" fmla="*/ 225 h 466"/>
                <a:gd name="T20" fmla="*/ 158 w 356"/>
                <a:gd name="T21" fmla="*/ 243 h 466"/>
                <a:gd name="T22" fmla="*/ 155 w 356"/>
                <a:gd name="T23" fmla="*/ 284 h 466"/>
                <a:gd name="T24" fmla="*/ 146 w 356"/>
                <a:gd name="T25" fmla="*/ 316 h 466"/>
                <a:gd name="T26" fmla="*/ 127 w 356"/>
                <a:gd name="T27" fmla="*/ 311 h 466"/>
                <a:gd name="T28" fmla="*/ 90 w 356"/>
                <a:gd name="T29" fmla="*/ 327 h 466"/>
                <a:gd name="T30" fmla="*/ 64 w 356"/>
                <a:gd name="T31" fmla="*/ 297 h 466"/>
                <a:gd name="T32" fmla="*/ 58 w 356"/>
                <a:gd name="T33" fmla="*/ 329 h 466"/>
                <a:gd name="T34" fmla="*/ 25 w 356"/>
                <a:gd name="T35" fmla="*/ 346 h 466"/>
                <a:gd name="T36" fmla="*/ 35 w 356"/>
                <a:gd name="T37" fmla="*/ 359 h 466"/>
                <a:gd name="T38" fmla="*/ 38 w 356"/>
                <a:gd name="T39" fmla="*/ 376 h 466"/>
                <a:gd name="T40" fmla="*/ 19 w 356"/>
                <a:gd name="T41" fmla="*/ 389 h 466"/>
                <a:gd name="T42" fmla="*/ 0 w 356"/>
                <a:gd name="T43" fmla="*/ 411 h 466"/>
                <a:gd name="T44" fmla="*/ 37 w 356"/>
                <a:gd name="T45" fmla="*/ 454 h 466"/>
                <a:gd name="T46" fmla="*/ 50 w 356"/>
                <a:gd name="T47" fmla="*/ 460 h 466"/>
                <a:gd name="T48" fmla="*/ 61 w 356"/>
                <a:gd name="T49" fmla="*/ 446 h 466"/>
                <a:gd name="T50" fmla="*/ 91 w 356"/>
                <a:gd name="T51" fmla="*/ 448 h 466"/>
                <a:gd name="T52" fmla="*/ 114 w 356"/>
                <a:gd name="T53" fmla="*/ 461 h 466"/>
                <a:gd name="T54" fmla="*/ 138 w 356"/>
                <a:gd name="T55" fmla="*/ 441 h 466"/>
                <a:gd name="T56" fmla="*/ 159 w 356"/>
                <a:gd name="T57" fmla="*/ 462 h 466"/>
                <a:gd name="T58" fmla="*/ 209 w 356"/>
                <a:gd name="T59" fmla="*/ 418 h 466"/>
                <a:gd name="T60" fmla="*/ 242 w 356"/>
                <a:gd name="T61" fmla="*/ 385 h 466"/>
                <a:gd name="T62" fmla="*/ 260 w 356"/>
                <a:gd name="T63" fmla="*/ 302 h 466"/>
                <a:gd name="T64" fmla="*/ 298 w 356"/>
                <a:gd name="T65" fmla="*/ 251 h 466"/>
                <a:gd name="T66" fmla="*/ 317 w 356"/>
                <a:gd name="T67" fmla="*/ 197 h 466"/>
                <a:gd name="T68" fmla="*/ 320 w 356"/>
                <a:gd name="T69" fmla="*/ 152 h 466"/>
                <a:gd name="T70" fmla="*/ 332 w 356"/>
                <a:gd name="T71" fmla="*/ 77 h 466"/>
                <a:gd name="T72" fmla="*/ 356 w 356"/>
                <a:gd name="T73" fmla="*/ 11 h 466"/>
                <a:gd name="T74" fmla="*/ 332 w 356"/>
                <a:gd name="T75" fmla="*/ 9 h 466"/>
                <a:gd name="T76" fmla="*/ 282 w 356"/>
                <a:gd name="T77" fmla="*/ 11 h 466"/>
                <a:gd name="T78" fmla="*/ 252 w 356"/>
                <a:gd name="T79" fmla="*/ 31 h 466"/>
                <a:gd name="T80" fmla="*/ 242 w 356"/>
                <a:gd name="T81" fmla="*/ 7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33" name="Freeform 130"/>
            <p:cNvSpPr>
              <a:spLocks/>
            </p:cNvSpPr>
            <p:nvPr/>
          </p:nvSpPr>
          <p:spPr bwMode="gray">
            <a:xfrm>
              <a:off x="4818063" y="3281363"/>
              <a:ext cx="436562" cy="590550"/>
            </a:xfrm>
            <a:custGeom>
              <a:avLst/>
              <a:gdLst>
                <a:gd name="T0" fmla="*/ 569 w 781"/>
                <a:gd name="T1" fmla="*/ 46 h 1054"/>
                <a:gd name="T2" fmla="*/ 443 w 781"/>
                <a:gd name="T3" fmla="*/ 56 h 1054"/>
                <a:gd name="T4" fmla="*/ 143 w 781"/>
                <a:gd name="T5" fmla="*/ 56 h 1054"/>
                <a:gd name="T6" fmla="*/ 101 w 781"/>
                <a:gd name="T7" fmla="*/ 398 h 1054"/>
                <a:gd name="T8" fmla="*/ 41 w 781"/>
                <a:gd name="T9" fmla="*/ 434 h 1054"/>
                <a:gd name="T10" fmla="*/ 30 w 781"/>
                <a:gd name="T11" fmla="*/ 468 h 1054"/>
                <a:gd name="T12" fmla="*/ 15 w 781"/>
                <a:gd name="T13" fmla="*/ 504 h 1054"/>
                <a:gd name="T14" fmla="*/ 11 w 781"/>
                <a:gd name="T15" fmla="*/ 565 h 1054"/>
                <a:gd name="T16" fmla="*/ 42 w 781"/>
                <a:gd name="T17" fmla="*/ 598 h 1054"/>
                <a:gd name="T18" fmla="*/ 56 w 781"/>
                <a:gd name="T19" fmla="*/ 634 h 1054"/>
                <a:gd name="T20" fmla="*/ 93 w 781"/>
                <a:gd name="T21" fmla="*/ 714 h 1054"/>
                <a:gd name="T22" fmla="*/ 83 w 781"/>
                <a:gd name="T23" fmla="*/ 771 h 1054"/>
                <a:gd name="T24" fmla="*/ 116 w 781"/>
                <a:gd name="T25" fmla="*/ 797 h 1054"/>
                <a:gd name="T26" fmla="*/ 171 w 781"/>
                <a:gd name="T27" fmla="*/ 826 h 1054"/>
                <a:gd name="T28" fmla="*/ 208 w 781"/>
                <a:gd name="T29" fmla="*/ 878 h 1054"/>
                <a:gd name="T30" fmla="*/ 225 w 781"/>
                <a:gd name="T31" fmla="*/ 904 h 1054"/>
                <a:gd name="T32" fmla="*/ 256 w 781"/>
                <a:gd name="T33" fmla="*/ 932 h 1054"/>
                <a:gd name="T34" fmla="*/ 285 w 781"/>
                <a:gd name="T35" fmla="*/ 981 h 1054"/>
                <a:gd name="T36" fmla="*/ 333 w 781"/>
                <a:gd name="T37" fmla="*/ 994 h 1054"/>
                <a:gd name="T38" fmla="*/ 390 w 781"/>
                <a:gd name="T39" fmla="*/ 1017 h 1054"/>
                <a:gd name="T40" fmla="*/ 431 w 781"/>
                <a:gd name="T41" fmla="*/ 1049 h 1054"/>
                <a:gd name="T42" fmla="*/ 474 w 781"/>
                <a:gd name="T43" fmla="*/ 1037 h 1054"/>
                <a:gd name="T44" fmla="*/ 508 w 781"/>
                <a:gd name="T45" fmla="*/ 1039 h 1054"/>
                <a:gd name="T46" fmla="*/ 553 w 781"/>
                <a:gd name="T47" fmla="*/ 1040 h 1054"/>
                <a:gd name="T48" fmla="*/ 597 w 781"/>
                <a:gd name="T49" fmla="*/ 995 h 1054"/>
                <a:gd name="T50" fmla="*/ 669 w 781"/>
                <a:gd name="T51" fmla="*/ 976 h 1054"/>
                <a:gd name="T52" fmla="*/ 628 w 781"/>
                <a:gd name="T53" fmla="*/ 912 h 1054"/>
                <a:gd name="T54" fmla="*/ 610 w 781"/>
                <a:gd name="T55" fmla="*/ 882 h 1054"/>
                <a:gd name="T56" fmla="*/ 587 w 781"/>
                <a:gd name="T57" fmla="*/ 846 h 1054"/>
                <a:gd name="T58" fmla="*/ 542 w 781"/>
                <a:gd name="T59" fmla="*/ 802 h 1054"/>
                <a:gd name="T60" fmla="*/ 568 w 781"/>
                <a:gd name="T61" fmla="*/ 792 h 1054"/>
                <a:gd name="T62" fmla="*/ 580 w 781"/>
                <a:gd name="T63" fmla="*/ 719 h 1054"/>
                <a:gd name="T64" fmla="*/ 603 w 781"/>
                <a:gd name="T65" fmla="*/ 656 h 1054"/>
                <a:gd name="T66" fmla="*/ 621 w 781"/>
                <a:gd name="T67" fmla="*/ 631 h 1054"/>
                <a:gd name="T68" fmla="*/ 642 w 781"/>
                <a:gd name="T69" fmla="*/ 596 h 1054"/>
                <a:gd name="T70" fmla="*/ 677 w 781"/>
                <a:gd name="T71" fmla="*/ 555 h 1054"/>
                <a:gd name="T72" fmla="*/ 691 w 781"/>
                <a:gd name="T73" fmla="*/ 471 h 1054"/>
                <a:gd name="T74" fmla="*/ 696 w 781"/>
                <a:gd name="T75" fmla="*/ 414 h 1054"/>
                <a:gd name="T76" fmla="*/ 703 w 781"/>
                <a:gd name="T77" fmla="*/ 346 h 1054"/>
                <a:gd name="T78" fmla="*/ 733 w 781"/>
                <a:gd name="T79" fmla="*/ 321 h 1054"/>
                <a:gd name="T80" fmla="*/ 781 w 781"/>
                <a:gd name="T81" fmla="*/ 271 h 1054"/>
                <a:gd name="T82" fmla="*/ 722 w 781"/>
                <a:gd name="T83" fmla="*/ 228 h 1054"/>
                <a:gd name="T84" fmla="*/ 708 w 781"/>
                <a:gd name="T85" fmla="*/ 127 h 1054"/>
                <a:gd name="T86" fmla="*/ 696 w 781"/>
                <a:gd name="T87" fmla="*/ 84 h 1054"/>
                <a:gd name="T88" fmla="*/ 661 w 781"/>
                <a:gd name="T89" fmla="*/ 23 h 1054"/>
                <a:gd name="T90" fmla="*/ 618 w 781"/>
                <a:gd name="T91" fmla="*/ 1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34" name="Freeform 131"/>
            <p:cNvSpPr>
              <a:spLocks noEditPoints="1"/>
            </p:cNvSpPr>
            <p:nvPr/>
          </p:nvSpPr>
          <p:spPr bwMode="gray">
            <a:xfrm>
              <a:off x="7754938" y="2216150"/>
              <a:ext cx="111125" cy="444500"/>
            </a:xfrm>
            <a:custGeom>
              <a:avLst/>
              <a:gdLst>
                <a:gd name="T0" fmla="*/ 0 w 199"/>
                <a:gd name="T1" fmla="*/ 794 h 794"/>
                <a:gd name="T2" fmla="*/ 9 w 199"/>
                <a:gd name="T3" fmla="*/ 791 h 794"/>
                <a:gd name="T4" fmla="*/ 25 w 199"/>
                <a:gd name="T5" fmla="*/ 764 h 794"/>
                <a:gd name="T6" fmla="*/ 12 w 199"/>
                <a:gd name="T7" fmla="*/ 755 h 794"/>
                <a:gd name="T8" fmla="*/ 0 w 199"/>
                <a:gd name="T9" fmla="*/ 794 h 794"/>
                <a:gd name="T10" fmla="*/ 76 w 199"/>
                <a:gd name="T11" fmla="*/ 712 h 794"/>
                <a:gd name="T12" fmla="*/ 49 w 199"/>
                <a:gd name="T13" fmla="*/ 708 h 794"/>
                <a:gd name="T14" fmla="*/ 36 w 199"/>
                <a:gd name="T15" fmla="*/ 755 h 794"/>
                <a:gd name="T16" fmla="*/ 43 w 199"/>
                <a:gd name="T17" fmla="*/ 757 h 794"/>
                <a:gd name="T18" fmla="*/ 55 w 199"/>
                <a:gd name="T19" fmla="*/ 733 h 794"/>
                <a:gd name="T20" fmla="*/ 88 w 199"/>
                <a:gd name="T21" fmla="*/ 715 h 794"/>
                <a:gd name="T22" fmla="*/ 79 w 199"/>
                <a:gd name="T23" fmla="*/ 699 h 794"/>
                <a:gd name="T24" fmla="*/ 76 w 199"/>
                <a:gd name="T25" fmla="*/ 712 h 794"/>
                <a:gd name="T26" fmla="*/ 128 w 199"/>
                <a:gd name="T27" fmla="*/ 672 h 794"/>
                <a:gd name="T28" fmla="*/ 117 w 199"/>
                <a:gd name="T29" fmla="*/ 697 h 794"/>
                <a:gd name="T30" fmla="*/ 128 w 199"/>
                <a:gd name="T31" fmla="*/ 672 h 794"/>
                <a:gd name="T32" fmla="*/ 189 w 199"/>
                <a:gd name="T33" fmla="*/ 423 h 794"/>
                <a:gd name="T34" fmla="*/ 177 w 199"/>
                <a:gd name="T35" fmla="*/ 434 h 794"/>
                <a:gd name="T36" fmla="*/ 185 w 199"/>
                <a:gd name="T37" fmla="*/ 449 h 794"/>
                <a:gd name="T38" fmla="*/ 173 w 199"/>
                <a:gd name="T39" fmla="*/ 449 h 794"/>
                <a:gd name="T40" fmla="*/ 173 w 199"/>
                <a:gd name="T41" fmla="*/ 469 h 794"/>
                <a:gd name="T42" fmla="*/ 189 w 199"/>
                <a:gd name="T43" fmla="*/ 467 h 794"/>
                <a:gd name="T44" fmla="*/ 198 w 199"/>
                <a:gd name="T45" fmla="*/ 456 h 794"/>
                <a:gd name="T46" fmla="*/ 189 w 199"/>
                <a:gd name="T47" fmla="*/ 437 h 794"/>
                <a:gd name="T48" fmla="*/ 199 w 199"/>
                <a:gd name="T49" fmla="*/ 435 h 794"/>
                <a:gd name="T50" fmla="*/ 189 w 199"/>
                <a:gd name="T51" fmla="*/ 423 h 794"/>
                <a:gd name="T52" fmla="*/ 184 w 199"/>
                <a:gd name="T53" fmla="*/ 513 h 794"/>
                <a:gd name="T54" fmla="*/ 195 w 199"/>
                <a:gd name="T55" fmla="*/ 499 h 794"/>
                <a:gd name="T56" fmla="*/ 178 w 199"/>
                <a:gd name="T57" fmla="*/ 485 h 794"/>
                <a:gd name="T58" fmla="*/ 184 w 199"/>
                <a:gd name="T59" fmla="*/ 513 h 794"/>
                <a:gd name="T60" fmla="*/ 170 w 199"/>
                <a:gd name="T61" fmla="*/ 636 h 794"/>
                <a:gd name="T62" fmla="*/ 171 w 199"/>
                <a:gd name="T63" fmla="*/ 615 h 794"/>
                <a:gd name="T64" fmla="*/ 162 w 199"/>
                <a:gd name="T65" fmla="*/ 632 h 794"/>
                <a:gd name="T66" fmla="*/ 170 w 199"/>
                <a:gd name="T67" fmla="*/ 636 h 794"/>
                <a:gd name="T68" fmla="*/ 169 w 199"/>
                <a:gd name="T69" fmla="*/ 573 h 794"/>
                <a:gd name="T70" fmla="*/ 181 w 199"/>
                <a:gd name="T71" fmla="*/ 571 h 794"/>
                <a:gd name="T72" fmla="*/ 169 w 199"/>
                <a:gd name="T73" fmla="*/ 559 h 794"/>
                <a:gd name="T74" fmla="*/ 169 w 199"/>
                <a:gd name="T75" fmla="*/ 573 h 794"/>
                <a:gd name="T76" fmla="*/ 82 w 199"/>
                <a:gd name="T77" fmla="*/ 14 h 794"/>
                <a:gd name="T78" fmla="*/ 94 w 199"/>
                <a:gd name="T79" fmla="*/ 38 h 794"/>
                <a:gd name="T80" fmla="*/ 114 w 199"/>
                <a:gd name="T81" fmla="*/ 14 h 794"/>
                <a:gd name="T82" fmla="*/ 106 w 199"/>
                <a:gd name="T83" fmla="*/ 0 h 794"/>
                <a:gd name="T84" fmla="*/ 82 w 199"/>
                <a:gd name="T85" fmla="*/ 1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35" name="Freeform 132"/>
            <p:cNvSpPr>
              <a:spLocks noEditPoints="1"/>
            </p:cNvSpPr>
            <p:nvPr/>
          </p:nvSpPr>
          <p:spPr bwMode="gray">
            <a:xfrm>
              <a:off x="7159625" y="3451225"/>
              <a:ext cx="41275" cy="30163"/>
            </a:xfrm>
            <a:custGeom>
              <a:avLst/>
              <a:gdLst>
                <a:gd name="T0" fmla="*/ 16 w 76"/>
                <a:gd name="T1" fmla="*/ 34 h 52"/>
                <a:gd name="T2" fmla="*/ 11 w 76"/>
                <a:gd name="T3" fmla="*/ 52 h 52"/>
                <a:gd name="T4" fmla="*/ 16 w 76"/>
                <a:gd name="T5" fmla="*/ 34 h 52"/>
                <a:gd name="T6" fmla="*/ 35 w 76"/>
                <a:gd name="T7" fmla="*/ 8 h 52"/>
                <a:gd name="T8" fmla="*/ 47 w 76"/>
                <a:gd name="T9" fmla="*/ 26 h 52"/>
                <a:gd name="T10" fmla="*/ 58 w 76"/>
                <a:gd name="T11" fmla="*/ 21 h 52"/>
                <a:gd name="T12" fmla="*/ 35 w 76"/>
                <a:gd name="T13" fmla="*/ 8 h 52"/>
                <a:gd name="T14" fmla="*/ 71 w 76"/>
                <a:gd name="T15" fmla="*/ 32 h 52"/>
                <a:gd name="T16" fmla="*/ 58 w 76"/>
                <a:gd name="T17" fmla="*/ 42 h 52"/>
                <a:gd name="T18" fmla="*/ 71 w 76"/>
                <a:gd name="T19"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36" name="Freeform 133"/>
            <p:cNvSpPr>
              <a:spLocks noEditPoints="1"/>
            </p:cNvSpPr>
            <p:nvPr/>
          </p:nvSpPr>
          <p:spPr bwMode="gray">
            <a:xfrm>
              <a:off x="7443788" y="2603500"/>
              <a:ext cx="331787" cy="644525"/>
            </a:xfrm>
            <a:custGeom>
              <a:avLst/>
              <a:gdLst>
                <a:gd name="T0" fmla="*/ 529 w 591"/>
                <a:gd name="T1" fmla="*/ 401 h 1153"/>
                <a:gd name="T2" fmla="*/ 547 w 591"/>
                <a:gd name="T3" fmla="*/ 349 h 1153"/>
                <a:gd name="T4" fmla="*/ 492 w 591"/>
                <a:gd name="T5" fmla="*/ 276 h 1153"/>
                <a:gd name="T6" fmla="*/ 448 w 591"/>
                <a:gd name="T7" fmla="*/ 241 h 1153"/>
                <a:gd name="T8" fmla="*/ 441 w 591"/>
                <a:gd name="T9" fmla="*/ 258 h 1153"/>
                <a:gd name="T10" fmla="*/ 418 w 591"/>
                <a:gd name="T11" fmla="*/ 264 h 1153"/>
                <a:gd name="T12" fmla="*/ 456 w 591"/>
                <a:gd name="T13" fmla="*/ 373 h 1153"/>
                <a:gd name="T14" fmla="*/ 443 w 591"/>
                <a:gd name="T15" fmla="*/ 450 h 1153"/>
                <a:gd name="T16" fmla="*/ 383 w 591"/>
                <a:gd name="T17" fmla="*/ 448 h 1153"/>
                <a:gd name="T18" fmla="*/ 367 w 591"/>
                <a:gd name="T19" fmla="*/ 514 h 1153"/>
                <a:gd name="T20" fmla="*/ 259 w 591"/>
                <a:gd name="T21" fmla="*/ 546 h 1153"/>
                <a:gd name="T22" fmla="*/ 179 w 591"/>
                <a:gd name="T23" fmla="*/ 601 h 1153"/>
                <a:gd name="T24" fmla="*/ 241 w 591"/>
                <a:gd name="T25" fmla="*/ 607 h 1153"/>
                <a:gd name="T26" fmla="*/ 331 w 591"/>
                <a:gd name="T27" fmla="*/ 584 h 1153"/>
                <a:gd name="T28" fmla="*/ 407 w 591"/>
                <a:gd name="T29" fmla="*/ 654 h 1153"/>
                <a:gd name="T30" fmla="*/ 415 w 591"/>
                <a:gd name="T31" fmla="*/ 583 h 1153"/>
                <a:gd name="T32" fmla="*/ 464 w 591"/>
                <a:gd name="T33" fmla="*/ 585 h 1153"/>
                <a:gd name="T34" fmla="*/ 528 w 591"/>
                <a:gd name="T35" fmla="*/ 556 h 1153"/>
                <a:gd name="T36" fmla="*/ 578 w 591"/>
                <a:gd name="T37" fmla="*/ 538 h 1153"/>
                <a:gd name="T38" fmla="*/ 299 w 591"/>
                <a:gd name="T39" fmla="*/ 628 h 1153"/>
                <a:gd name="T40" fmla="*/ 276 w 591"/>
                <a:gd name="T41" fmla="*/ 674 h 1153"/>
                <a:gd name="T42" fmla="*/ 358 w 591"/>
                <a:gd name="T43" fmla="*/ 638 h 1153"/>
                <a:gd name="T44" fmla="*/ 256 w 591"/>
                <a:gd name="T45" fmla="*/ 689 h 1153"/>
                <a:gd name="T46" fmla="*/ 184 w 591"/>
                <a:gd name="T47" fmla="*/ 634 h 1153"/>
                <a:gd name="T48" fmla="*/ 174 w 591"/>
                <a:gd name="T49" fmla="*/ 687 h 1153"/>
                <a:gd name="T50" fmla="*/ 182 w 591"/>
                <a:gd name="T51" fmla="*/ 727 h 1153"/>
                <a:gd name="T52" fmla="*/ 233 w 591"/>
                <a:gd name="T53" fmla="*/ 780 h 1153"/>
                <a:gd name="T54" fmla="*/ 172 w 591"/>
                <a:gd name="T55" fmla="*/ 718 h 1153"/>
                <a:gd name="T56" fmla="*/ 432 w 591"/>
                <a:gd name="T57" fmla="*/ 423 h 1153"/>
                <a:gd name="T58" fmla="*/ 411 w 591"/>
                <a:gd name="T59" fmla="*/ 400 h 1153"/>
                <a:gd name="T60" fmla="*/ 374 w 591"/>
                <a:gd name="T61" fmla="*/ 72 h 1153"/>
                <a:gd name="T62" fmla="*/ 354 w 591"/>
                <a:gd name="T63" fmla="*/ 123 h 1153"/>
                <a:gd name="T64" fmla="*/ 390 w 591"/>
                <a:gd name="T65" fmla="*/ 198 h 1153"/>
                <a:gd name="T66" fmla="*/ 437 w 591"/>
                <a:gd name="T67" fmla="*/ 205 h 1153"/>
                <a:gd name="T68" fmla="*/ 409 w 591"/>
                <a:gd name="T69" fmla="*/ 179 h 1153"/>
                <a:gd name="T70" fmla="*/ 557 w 591"/>
                <a:gd name="T71" fmla="*/ 147 h 1153"/>
                <a:gd name="T72" fmla="*/ 523 w 591"/>
                <a:gd name="T73" fmla="*/ 96 h 1153"/>
                <a:gd name="T74" fmla="*/ 194 w 591"/>
                <a:gd name="T75" fmla="*/ 984 h 1153"/>
                <a:gd name="T76" fmla="*/ 208 w 591"/>
                <a:gd name="T77" fmla="*/ 933 h 1153"/>
                <a:gd name="T78" fmla="*/ 208 w 591"/>
                <a:gd name="T79" fmla="*/ 933 h 1153"/>
                <a:gd name="T80" fmla="*/ 230 w 591"/>
                <a:gd name="T81" fmla="*/ 810 h 1153"/>
                <a:gd name="T82" fmla="*/ 252 w 591"/>
                <a:gd name="T83" fmla="*/ 792 h 1153"/>
                <a:gd name="T84" fmla="*/ 252 w 591"/>
                <a:gd name="T85" fmla="*/ 792 h 1153"/>
                <a:gd name="T86" fmla="*/ 32 w 591"/>
                <a:gd name="T87" fmla="*/ 1144 h 1153"/>
                <a:gd name="T88" fmla="*/ 90 w 591"/>
                <a:gd name="T89" fmla="*/ 1125 h 1153"/>
                <a:gd name="T90" fmla="*/ 16 w 591"/>
                <a:gd name="T91" fmla="*/ 1134 h 1153"/>
                <a:gd name="T92" fmla="*/ 184 w 591"/>
                <a:gd name="T93" fmla="*/ 1008 h 1153"/>
                <a:gd name="T94" fmla="*/ 198 w 591"/>
                <a:gd name="T95" fmla="*/ 101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37" name="Freeform 134"/>
            <p:cNvSpPr>
              <a:spLocks noEditPoints="1"/>
            </p:cNvSpPr>
            <p:nvPr/>
          </p:nvSpPr>
          <p:spPr bwMode="gray">
            <a:xfrm>
              <a:off x="4724400" y="1662113"/>
              <a:ext cx="3382962" cy="1076325"/>
            </a:xfrm>
            <a:custGeom>
              <a:avLst/>
              <a:gdLst>
                <a:gd name="T0" fmla="*/ 1604 w 6045"/>
                <a:gd name="T1" fmla="*/ 319 h 1923"/>
                <a:gd name="T2" fmla="*/ 1125 w 6045"/>
                <a:gd name="T3" fmla="*/ 38 h 1923"/>
                <a:gd name="T4" fmla="*/ 1119 w 6045"/>
                <a:gd name="T5" fmla="*/ 335 h 1923"/>
                <a:gd name="T6" fmla="*/ 1136 w 6045"/>
                <a:gd name="T7" fmla="*/ 227 h 1923"/>
                <a:gd name="T8" fmla="*/ 1032 w 6045"/>
                <a:gd name="T9" fmla="*/ 349 h 1923"/>
                <a:gd name="T10" fmla="*/ 4026 w 6045"/>
                <a:gd name="T11" fmla="*/ 259 h 1923"/>
                <a:gd name="T12" fmla="*/ 2394 w 6045"/>
                <a:gd name="T13" fmla="*/ 103 h 1923"/>
                <a:gd name="T14" fmla="*/ 3618 w 6045"/>
                <a:gd name="T15" fmla="*/ 235 h 1923"/>
                <a:gd name="T16" fmla="*/ 113 w 6045"/>
                <a:gd name="T17" fmla="*/ 1236 h 1923"/>
                <a:gd name="T18" fmla="*/ 755 w 6045"/>
                <a:gd name="T19" fmla="*/ 45 h 1923"/>
                <a:gd name="T20" fmla="*/ 5033 w 6045"/>
                <a:gd name="T21" fmla="*/ 1361 h 1923"/>
                <a:gd name="T22" fmla="*/ 5193 w 6045"/>
                <a:gd name="T23" fmla="*/ 1629 h 1923"/>
                <a:gd name="T24" fmla="*/ 5935 w 6045"/>
                <a:gd name="T25" fmla="*/ 632 h 1923"/>
                <a:gd name="T26" fmla="*/ 5061 w 6045"/>
                <a:gd name="T27" fmla="*/ 515 h 1923"/>
                <a:gd name="T28" fmla="*/ 4321 w 6045"/>
                <a:gd name="T29" fmla="*/ 409 h 1923"/>
                <a:gd name="T30" fmla="*/ 3936 w 6045"/>
                <a:gd name="T31" fmla="*/ 365 h 1923"/>
                <a:gd name="T32" fmla="*/ 3577 w 6045"/>
                <a:gd name="T33" fmla="*/ 386 h 1923"/>
                <a:gd name="T34" fmla="*/ 3251 w 6045"/>
                <a:gd name="T35" fmla="*/ 351 h 1923"/>
                <a:gd name="T36" fmla="*/ 2915 w 6045"/>
                <a:gd name="T37" fmla="*/ 313 h 1923"/>
                <a:gd name="T38" fmla="*/ 2906 w 6045"/>
                <a:gd name="T39" fmla="*/ 254 h 1923"/>
                <a:gd name="T40" fmla="*/ 2423 w 6045"/>
                <a:gd name="T41" fmla="*/ 210 h 1923"/>
                <a:gd name="T42" fmla="*/ 2038 w 6045"/>
                <a:gd name="T43" fmla="*/ 402 h 1923"/>
                <a:gd name="T44" fmla="*/ 1740 w 6045"/>
                <a:gd name="T45" fmla="*/ 389 h 1923"/>
                <a:gd name="T46" fmla="*/ 1845 w 6045"/>
                <a:gd name="T47" fmla="*/ 542 h 1923"/>
                <a:gd name="T48" fmla="*/ 1684 w 6045"/>
                <a:gd name="T49" fmla="*/ 417 h 1923"/>
                <a:gd name="T50" fmla="*/ 1499 w 6045"/>
                <a:gd name="T51" fmla="*/ 522 h 1923"/>
                <a:gd name="T52" fmla="*/ 1060 w 6045"/>
                <a:gd name="T53" fmla="*/ 545 h 1923"/>
                <a:gd name="T54" fmla="*/ 795 w 6045"/>
                <a:gd name="T55" fmla="*/ 644 h 1923"/>
                <a:gd name="T56" fmla="*/ 508 w 6045"/>
                <a:gd name="T57" fmla="*/ 670 h 1923"/>
                <a:gd name="T58" fmla="*/ 357 w 6045"/>
                <a:gd name="T59" fmla="*/ 475 h 1923"/>
                <a:gd name="T60" fmla="*/ 323 w 6045"/>
                <a:gd name="T61" fmla="*/ 703 h 1923"/>
                <a:gd name="T62" fmla="*/ 303 w 6045"/>
                <a:gd name="T63" fmla="*/ 980 h 1923"/>
                <a:gd name="T64" fmla="*/ 382 w 6045"/>
                <a:gd name="T65" fmla="*/ 1163 h 1923"/>
                <a:gd name="T66" fmla="*/ 538 w 6045"/>
                <a:gd name="T67" fmla="*/ 1342 h 1923"/>
                <a:gd name="T68" fmla="*/ 827 w 6045"/>
                <a:gd name="T69" fmla="*/ 1472 h 1923"/>
                <a:gd name="T70" fmla="*/ 752 w 6045"/>
                <a:gd name="T71" fmla="*/ 1694 h 1923"/>
                <a:gd name="T72" fmla="*/ 1214 w 6045"/>
                <a:gd name="T73" fmla="*/ 1892 h 1923"/>
                <a:gd name="T74" fmla="*/ 1231 w 6045"/>
                <a:gd name="T75" fmla="*/ 1631 h 1923"/>
                <a:gd name="T76" fmla="*/ 1419 w 6045"/>
                <a:gd name="T77" fmla="*/ 1396 h 1923"/>
                <a:gd name="T78" fmla="*/ 1765 w 6045"/>
                <a:gd name="T79" fmla="*/ 1244 h 1923"/>
                <a:gd name="T80" fmla="*/ 2222 w 6045"/>
                <a:gd name="T81" fmla="*/ 1256 h 1923"/>
                <a:gd name="T82" fmla="*/ 2847 w 6045"/>
                <a:gd name="T83" fmla="*/ 1496 h 1923"/>
                <a:gd name="T84" fmla="*/ 3152 w 6045"/>
                <a:gd name="T85" fmla="*/ 1456 h 1923"/>
                <a:gd name="T86" fmla="*/ 3428 w 6045"/>
                <a:gd name="T87" fmla="*/ 1441 h 1923"/>
                <a:gd name="T88" fmla="*/ 3929 w 6045"/>
                <a:gd name="T89" fmla="*/ 1447 h 1923"/>
                <a:gd name="T90" fmla="*/ 4174 w 6045"/>
                <a:gd name="T91" fmla="*/ 1268 h 1923"/>
                <a:gd name="T92" fmla="*/ 4630 w 6045"/>
                <a:gd name="T93" fmla="*/ 1533 h 1923"/>
                <a:gd name="T94" fmla="*/ 4843 w 6045"/>
                <a:gd name="T95" fmla="*/ 1667 h 1923"/>
                <a:gd name="T96" fmla="*/ 4985 w 6045"/>
                <a:gd name="T97" fmla="*/ 1754 h 1923"/>
                <a:gd name="T98" fmla="*/ 4903 w 6045"/>
                <a:gd name="T99" fmla="*/ 1298 h 1923"/>
                <a:gd name="T100" fmla="*/ 4580 w 6045"/>
                <a:gd name="T101" fmla="*/ 1205 h 1923"/>
                <a:gd name="T102" fmla="*/ 4885 w 6045"/>
                <a:gd name="T103" fmla="*/ 977 h 1923"/>
                <a:gd name="T104" fmla="*/ 5110 w 6045"/>
                <a:gd name="T105" fmla="*/ 890 h 1923"/>
                <a:gd name="T106" fmla="*/ 5374 w 6045"/>
                <a:gd name="T107" fmla="*/ 897 h 1923"/>
                <a:gd name="T108" fmla="*/ 5630 w 6045"/>
                <a:gd name="T109" fmla="*/ 1386 h 1923"/>
                <a:gd name="T110" fmla="*/ 5463 w 6045"/>
                <a:gd name="T111" fmla="*/ 992 h 1923"/>
                <a:gd name="T112" fmla="*/ 5791 w 6045"/>
                <a:gd name="T113" fmla="*/ 813 h 1923"/>
                <a:gd name="T114" fmla="*/ 5719 w 6045"/>
                <a:gd name="T115" fmla="*/ 660 h 1923"/>
                <a:gd name="T116" fmla="*/ 3494 w 6045"/>
                <a:gd name="T117" fmla="*/ 1368 h 1923"/>
                <a:gd name="T118" fmla="*/ 3579 w 6045"/>
                <a:gd name="T119" fmla="*/ 1259 h 1923"/>
                <a:gd name="T120" fmla="*/ 943 w 6045"/>
                <a:gd name="T121" fmla="*/ 537 h 1923"/>
                <a:gd name="T122" fmla="*/ 924 w 6045"/>
                <a:gd name="T123" fmla="*/ 25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38" name="Freeform 135"/>
            <p:cNvSpPr>
              <a:spLocks noEditPoints="1"/>
            </p:cNvSpPr>
            <p:nvPr/>
          </p:nvSpPr>
          <p:spPr bwMode="gray">
            <a:xfrm>
              <a:off x="4535488" y="1954213"/>
              <a:ext cx="257175" cy="371475"/>
            </a:xfrm>
            <a:custGeom>
              <a:avLst/>
              <a:gdLst>
                <a:gd name="T0" fmla="*/ 445 w 459"/>
                <a:gd name="T1" fmla="*/ 95 h 664"/>
                <a:gd name="T2" fmla="*/ 424 w 459"/>
                <a:gd name="T3" fmla="*/ 67 h 664"/>
                <a:gd name="T4" fmla="*/ 391 w 459"/>
                <a:gd name="T5" fmla="*/ 26 h 664"/>
                <a:gd name="T6" fmla="*/ 338 w 459"/>
                <a:gd name="T7" fmla="*/ 9 h 664"/>
                <a:gd name="T8" fmla="*/ 305 w 459"/>
                <a:gd name="T9" fmla="*/ 14 h 664"/>
                <a:gd name="T10" fmla="*/ 284 w 459"/>
                <a:gd name="T11" fmla="*/ 25 h 664"/>
                <a:gd name="T12" fmla="*/ 243 w 459"/>
                <a:gd name="T13" fmla="*/ 25 h 664"/>
                <a:gd name="T14" fmla="*/ 216 w 459"/>
                <a:gd name="T15" fmla="*/ 45 h 664"/>
                <a:gd name="T16" fmla="*/ 165 w 459"/>
                <a:gd name="T17" fmla="*/ 71 h 664"/>
                <a:gd name="T18" fmla="*/ 161 w 459"/>
                <a:gd name="T19" fmla="*/ 99 h 664"/>
                <a:gd name="T20" fmla="*/ 146 w 459"/>
                <a:gd name="T21" fmla="*/ 128 h 664"/>
                <a:gd name="T22" fmla="*/ 118 w 459"/>
                <a:gd name="T23" fmla="*/ 144 h 664"/>
                <a:gd name="T24" fmla="*/ 96 w 459"/>
                <a:gd name="T25" fmla="*/ 194 h 664"/>
                <a:gd name="T26" fmla="*/ 68 w 459"/>
                <a:gd name="T27" fmla="*/ 227 h 664"/>
                <a:gd name="T28" fmla="*/ 28 w 459"/>
                <a:gd name="T29" fmla="*/ 260 h 664"/>
                <a:gd name="T30" fmla="*/ 21 w 459"/>
                <a:gd name="T31" fmla="*/ 290 h 664"/>
                <a:gd name="T32" fmla="*/ 33 w 459"/>
                <a:gd name="T33" fmla="*/ 334 h 664"/>
                <a:gd name="T34" fmla="*/ 50 w 459"/>
                <a:gd name="T35" fmla="*/ 374 h 664"/>
                <a:gd name="T36" fmla="*/ 51 w 459"/>
                <a:gd name="T37" fmla="*/ 409 h 664"/>
                <a:gd name="T38" fmla="*/ 36 w 459"/>
                <a:gd name="T39" fmla="*/ 431 h 664"/>
                <a:gd name="T40" fmla="*/ 15 w 459"/>
                <a:gd name="T41" fmla="*/ 452 h 664"/>
                <a:gd name="T42" fmla="*/ 0 w 459"/>
                <a:gd name="T43" fmla="*/ 469 h 664"/>
                <a:gd name="T44" fmla="*/ 19 w 459"/>
                <a:gd name="T45" fmla="*/ 515 h 664"/>
                <a:gd name="T46" fmla="*/ 49 w 459"/>
                <a:gd name="T47" fmla="*/ 586 h 664"/>
                <a:gd name="T48" fmla="*/ 53 w 459"/>
                <a:gd name="T49" fmla="*/ 607 h 664"/>
                <a:gd name="T50" fmla="*/ 69 w 459"/>
                <a:gd name="T51" fmla="*/ 656 h 664"/>
                <a:gd name="T52" fmla="*/ 120 w 459"/>
                <a:gd name="T53" fmla="*/ 631 h 664"/>
                <a:gd name="T54" fmla="*/ 176 w 459"/>
                <a:gd name="T55" fmla="*/ 618 h 664"/>
                <a:gd name="T56" fmla="*/ 206 w 459"/>
                <a:gd name="T57" fmla="*/ 549 h 664"/>
                <a:gd name="T58" fmla="*/ 196 w 459"/>
                <a:gd name="T59" fmla="*/ 507 h 664"/>
                <a:gd name="T60" fmla="*/ 237 w 459"/>
                <a:gd name="T61" fmla="*/ 489 h 664"/>
                <a:gd name="T62" fmla="*/ 270 w 459"/>
                <a:gd name="T63" fmla="*/ 456 h 664"/>
                <a:gd name="T64" fmla="*/ 271 w 459"/>
                <a:gd name="T65" fmla="*/ 409 h 664"/>
                <a:gd name="T66" fmla="*/ 217 w 459"/>
                <a:gd name="T67" fmla="*/ 350 h 664"/>
                <a:gd name="T68" fmla="*/ 237 w 459"/>
                <a:gd name="T69" fmla="*/ 303 h 664"/>
                <a:gd name="T70" fmla="*/ 271 w 459"/>
                <a:gd name="T71" fmla="*/ 270 h 664"/>
                <a:gd name="T72" fmla="*/ 340 w 459"/>
                <a:gd name="T73" fmla="*/ 249 h 664"/>
                <a:gd name="T74" fmla="*/ 372 w 459"/>
                <a:gd name="T75" fmla="*/ 175 h 664"/>
                <a:gd name="T76" fmla="*/ 396 w 459"/>
                <a:gd name="T77" fmla="*/ 144 h 664"/>
                <a:gd name="T78" fmla="*/ 459 w 459"/>
                <a:gd name="T79" fmla="*/ 157 h 664"/>
                <a:gd name="T80" fmla="*/ 271 w 459"/>
                <a:gd name="T81" fmla="*/ 583 h 664"/>
                <a:gd name="T82" fmla="*/ 290 w 459"/>
                <a:gd name="T83" fmla="*/ 543 h 664"/>
                <a:gd name="T84" fmla="*/ 200 w 459"/>
                <a:gd name="T85" fmla="*/ 597 h 664"/>
                <a:gd name="T86" fmla="*/ 230 w 459"/>
                <a:gd name="T87" fmla="*/ 57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39" name="Freeform 136"/>
            <p:cNvSpPr>
              <a:spLocks noEditPoints="1"/>
            </p:cNvSpPr>
            <p:nvPr/>
          </p:nvSpPr>
          <p:spPr bwMode="gray">
            <a:xfrm>
              <a:off x="4405313" y="1685925"/>
              <a:ext cx="506412" cy="565150"/>
            </a:xfrm>
            <a:custGeom>
              <a:avLst/>
              <a:gdLst>
                <a:gd name="T0" fmla="*/ 453 w 905"/>
                <a:gd name="T1" fmla="*/ 40 h 1010"/>
                <a:gd name="T2" fmla="*/ 653 w 905"/>
                <a:gd name="T3" fmla="*/ 48 h 1010"/>
                <a:gd name="T4" fmla="*/ 558 w 905"/>
                <a:gd name="T5" fmla="*/ 4 h 1010"/>
                <a:gd name="T6" fmla="*/ 429 w 905"/>
                <a:gd name="T7" fmla="*/ 28 h 1010"/>
                <a:gd name="T8" fmla="*/ 281 w 905"/>
                <a:gd name="T9" fmla="*/ 93 h 1010"/>
                <a:gd name="T10" fmla="*/ 345 w 905"/>
                <a:gd name="T11" fmla="*/ 111 h 1010"/>
                <a:gd name="T12" fmla="*/ 432 w 905"/>
                <a:gd name="T13" fmla="*/ 100 h 1010"/>
                <a:gd name="T14" fmla="*/ 515 w 905"/>
                <a:gd name="T15" fmla="*/ 123 h 1010"/>
                <a:gd name="T16" fmla="*/ 551 w 905"/>
                <a:gd name="T17" fmla="*/ 82 h 1010"/>
                <a:gd name="T18" fmla="*/ 453 w 905"/>
                <a:gd name="T19" fmla="*/ 54 h 1010"/>
                <a:gd name="T20" fmla="*/ 328 w 905"/>
                <a:gd name="T21" fmla="*/ 27 h 1010"/>
                <a:gd name="T22" fmla="*/ 240 w 905"/>
                <a:gd name="T23" fmla="*/ 24 h 1010"/>
                <a:gd name="T24" fmla="*/ 417 w 905"/>
                <a:gd name="T25" fmla="*/ 467 h 1010"/>
                <a:gd name="T26" fmla="*/ 363 w 905"/>
                <a:gd name="T27" fmla="*/ 482 h 1010"/>
                <a:gd name="T28" fmla="*/ 611 w 905"/>
                <a:gd name="T29" fmla="*/ 404 h 1010"/>
                <a:gd name="T30" fmla="*/ 320 w 905"/>
                <a:gd name="T31" fmla="*/ 509 h 1010"/>
                <a:gd name="T32" fmla="*/ 902 w 905"/>
                <a:gd name="T33" fmla="*/ 421 h 1010"/>
                <a:gd name="T34" fmla="*/ 749 w 905"/>
                <a:gd name="T35" fmla="*/ 425 h 1010"/>
                <a:gd name="T36" fmla="*/ 683 w 905"/>
                <a:gd name="T37" fmla="*/ 393 h 1010"/>
                <a:gd name="T38" fmla="*/ 593 w 905"/>
                <a:gd name="T39" fmla="*/ 446 h 1010"/>
                <a:gd name="T40" fmla="*/ 507 w 905"/>
                <a:gd name="T41" fmla="*/ 444 h 1010"/>
                <a:gd name="T42" fmla="*/ 494 w 905"/>
                <a:gd name="T43" fmla="*/ 437 h 1010"/>
                <a:gd name="T44" fmla="*/ 446 w 905"/>
                <a:gd name="T45" fmla="*/ 491 h 1010"/>
                <a:gd name="T46" fmla="*/ 399 w 905"/>
                <a:gd name="T47" fmla="*/ 505 h 1010"/>
                <a:gd name="T48" fmla="*/ 360 w 905"/>
                <a:gd name="T49" fmla="*/ 526 h 1010"/>
                <a:gd name="T50" fmla="*/ 365 w 905"/>
                <a:gd name="T51" fmla="*/ 561 h 1010"/>
                <a:gd name="T52" fmla="*/ 293 w 905"/>
                <a:gd name="T53" fmla="*/ 606 h 1010"/>
                <a:gd name="T54" fmla="*/ 266 w 905"/>
                <a:gd name="T55" fmla="*/ 642 h 1010"/>
                <a:gd name="T56" fmla="*/ 237 w 905"/>
                <a:gd name="T57" fmla="*/ 689 h 1010"/>
                <a:gd name="T58" fmla="*/ 180 w 905"/>
                <a:gd name="T59" fmla="*/ 715 h 1010"/>
                <a:gd name="T60" fmla="*/ 118 w 905"/>
                <a:gd name="T61" fmla="*/ 741 h 1010"/>
                <a:gd name="T62" fmla="*/ 111 w 905"/>
                <a:gd name="T63" fmla="*/ 775 h 1010"/>
                <a:gd name="T64" fmla="*/ 72 w 905"/>
                <a:gd name="T65" fmla="*/ 808 h 1010"/>
                <a:gd name="T66" fmla="*/ 20 w 905"/>
                <a:gd name="T67" fmla="*/ 804 h 1010"/>
                <a:gd name="T68" fmla="*/ 21 w 905"/>
                <a:gd name="T69" fmla="*/ 834 h 1010"/>
                <a:gd name="T70" fmla="*/ 71 w 905"/>
                <a:gd name="T71" fmla="*/ 854 h 1010"/>
                <a:gd name="T72" fmla="*/ 0 w 905"/>
                <a:gd name="T73" fmla="*/ 858 h 1010"/>
                <a:gd name="T74" fmla="*/ 65 w 905"/>
                <a:gd name="T75" fmla="*/ 884 h 1010"/>
                <a:gd name="T76" fmla="*/ 14 w 905"/>
                <a:gd name="T77" fmla="*/ 926 h 1010"/>
                <a:gd name="T78" fmla="*/ 36 w 905"/>
                <a:gd name="T79" fmla="*/ 967 h 1010"/>
                <a:gd name="T80" fmla="*/ 103 w 905"/>
                <a:gd name="T81" fmla="*/ 1004 h 1010"/>
                <a:gd name="T82" fmla="*/ 207 w 905"/>
                <a:gd name="T83" fmla="*/ 942 h 1010"/>
                <a:gd name="T84" fmla="*/ 252 w 905"/>
                <a:gd name="T85" fmla="*/ 911 h 1010"/>
                <a:gd name="T86" fmla="*/ 268 w 905"/>
                <a:gd name="T87" fmla="*/ 857 h 1010"/>
                <a:gd name="T88" fmla="*/ 262 w 905"/>
                <a:gd name="T89" fmla="*/ 783 h 1010"/>
                <a:gd name="T90" fmla="*/ 279 w 905"/>
                <a:gd name="T91" fmla="*/ 724 h 1010"/>
                <a:gd name="T92" fmla="*/ 348 w 905"/>
                <a:gd name="T93" fmla="*/ 629 h 1010"/>
                <a:gd name="T94" fmla="*/ 386 w 905"/>
                <a:gd name="T95" fmla="*/ 591 h 1010"/>
                <a:gd name="T96" fmla="*/ 423 w 905"/>
                <a:gd name="T97" fmla="*/ 529 h 1010"/>
                <a:gd name="T98" fmla="*/ 508 w 905"/>
                <a:gd name="T99" fmla="*/ 505 h 1010"/>
                <a:gd name="T100" fmla="*/ 557 w 905"/>
                <a:gd name="T101" fmla="*/ 481 h 1010"/>
                <a:gd name="T102" fmla="*/ 594 w 905"/>
                <a:gd name="T103" fmla="*/ 480 h 1010"/>
                <a:gd name="T104" fmla="*/ 677 w 905"/>
                <a:gd name="T105" fmla="*/ 489 h 1010"/>
                <a:gd name="T106" fmla="*/ 752 w 905"/>
                <a:gd name="T107" fmla="*/ 438 h 1010"/>
                <a:gd name="T108" fmla="*/ 834 w 905"/>
                <a:gd name="T109" fmla="*/ 469 h 1010"/>
                <a:gd name="T110" fmla="*/ 891 w 905"/>
                <a:gd name="T111" fmla="*/ 456 h 1010"/>
                <a:gd name="T112" fmla="*/ 380 w 905"/>
                <a:gd name="T113" fmla="*/ 512 h 1010"/>
                <a:gd name="T114" fmla="*/ 346 w 905"/>
                <a:gd name="T115" fmla="*/ 483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40" name="Freeform 137"/>
            <p:cNvSpPr>
              <a:spLocks/>
            </p:cNvSpPr>
            <p:nvPr/>
          </p:nvSpPr>
          <p:spPr bwMode="gray">
            <a:xfrm>
              <a:off x="5364163" y="3405188"/>
              <a:ext cx="273050" cy="184150"/>
            </a:xfrm>
            <a:custGeom>
              <a:avLst/>
              <a:gdLst>
                <a:gd name="T0" fmla="*/ 311 w 487"/>
                <a:gd name="T1" fmla="*/ 13 h 330"/>
                <a:gd name="T2" fmla="*/ 247 w 487"/>
                <a:gd name="T3" fmla="*/ 45 h 330"/>
                <a:gd name="T4" fmla="*/ 222 w 487"/>
                <a:gd name="T5" fmla="*/ 82 h 330"/>
                <a:gd name="T6" fmla="*/ 222 w 487"/>
                <a:gd name="T7" fmla="*/ 94 h 330"/>
                <a:gd name="T8" fmla="*/ 210 w 487"/>
                <a:gd name="T9" fmla="*/ 106 h 330"/>
                <a:gd name="T10" fmla="*/ 187 w 487"/>
                <a:gd name="T11" fmla="*/ 89 h 330"/>
                <a:gd name="T12" fmla="*/ 143 w 487"/>
                <a:gd name="T13" fmla="*/ 89 h 330"/>
                <a:gd name="T14" fmla="*/ 116 w 487"/>
                <a:gd name="T15" fmla="*/ 81 h 330"/>
                <a:gd name="T16" fmla="*/ 76 w 487"/>
                <a:gd name="T17" fmla="*/ 82 h 330"/>
                <a:gd name="T18" fmla="*/ 64 w 487"/>
                <a:gd name="T19" fmla="*/ 88 h 330"/>
                <a:gd name="T20" fmla="*/ 46 w 487"/>
                <a:gd name="T21" fmla="*/ 89 h 330"/>
                <a:gd name="T22" fmla="*/ 31 w 487"/>
                <a:gd name="T23" fmla="*/ 80 h 330"/>
                <a:gd name="T24" fmla="*/ 22 w 487"/>
                <a:gd name="T25" fmla="*/ 114 h 330"/>
                <a:gd name="T26" fmla="*/ 21 w 487"/>
                <a:gd name="T27" fmla="*/ 127 h 330"/>
                <a:gd name="T28" fmla="*/ 8 w 487"/>
                <a:gd name="T29" fmla="*/ 141 h 330"/>
                <a:gd name="T30" fmla="*/ 2 w 487"/>
                <a:gd name="T31" fmla="*/ 164 h 330"/>
                <a:gd name="T32" fmla="*/ 24 w 487"/>
                <a:gd name="T33" fmla="*/ 193 h 330"/>
                <a:gd name="T34" fmla="*/ 15 w 487"/>
                <a:gd name="T35" fmla="*/ 270 h 330"/>
                <a:gd name="T36" fmla="*/ 36 w 487"/>
                <a:gd name="T37" fmla="*/ 292 h 330"/>
                <a:gd name="T38" fmla="*/ 60 w 487"/>
                <a:gd name="T39" fmla="*/ 325 h 330"/>
                <a:gd name="T40" fmla="*/ 106 w 487"/>
                <a:gd name="T41" fmla="*/ 321 h 330"/>
                <a:gd name="T42" fmla="*/ 133 w 487"/>
                <a:gd name="T43" fmla="*/ 287 h 330"/>
                <a:gd name="T44" fmla="*/ 182 w 487"/>
                <a:gd name="T45" fmla="*/ 290 h 330"/>
                <a:gd name="T46" fmla="*/ 243 w 487"/>
                <a:gd name="T47" fmla="*/ 282 h 330"/>
                <a:gd name="T48" fmla="*/ 292 w 487"/>
                <a:gd name="T49" fmla="*/ 243 h 330"/>
                <a:gd name="T50" fmla="*/ 334 w 487"/>
                <a:gd name="T51" fmla="*/ 213 h 330"/>
                <a:gd name="T52" fmla="*/ 397 w 487"/>
                <a:gd name="T53" fmla="*/ 181 h 330"/>
                <a:gd name="T54" fmla="*/ 446 w 487"/>
                <a:gd name="T55" fmla="*/ 180 h 330"/>
                <a:gd name="T56" fmla="*/ 479 w 487"/>
                <a:gd name="T57" fmla="*/ 125 h 330"/>
                <a:gd name="T58" fmla="*/ 487 w 487"/>
                <a:gd name="T59" fmla="*/ 120 h 330"/>
                <a:gd name="T60" fmla="*/ 433 w 487"/>
                <a:gd name="T61" fmla="*/ 0 h 330"/>
                <a:gd name="T62" fmla="*/ 311 w 487"/>
                <a:gd name="T63" fmla="*/ 1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41" name="Freeform 138"/>
            <p:cNvSpPr>
              <a:spLocks/>
            </p:cNvSpPr>
            <p:nvPr/>
          </p:nvSpPr>
          <p:spPr bwMode="gray">
            <a:xfrm>
              <a:off x="4486275" y="3906838"/>
              <a:ext cx="57150" cy="39688"/>
            </a:xfrm>
            <a:custGeom>
              <a:avLst/>
              <a:gdLst>
                <a:gd name="T0" fmla="*/ 97 w 103"/>
                <a:gd name="T1" fmla="*/ 29 h 71"/>
                <a:gd name="T2" fmla="*/ 100 w 103"/>
                <a:gd name="T3" fmla="*/ 6 h 71"/>
                <a:gd name="T4" fmla="*/ 36 w 103"/>
                <a:gd name="T5" fmla="*/ 6 h 71"/>
                <a:gd name="T6" fmla="*/ 30 w 103"/>
                <a:gd name="T7" fmla="*/ 0 h 71"/>
                <a:gd name="T8" fmla="*/ 24 w 103"/>
                <a:gd name="T9" fmla="*/ 3 h 71"/>
                <a:gd name="T10" fmla="*/ 23 w 103"/>
                <a:gd name="T11" fmla="*/ 29 h 71"/>
                <a:gd name="T12" fmla="*/ 4 w 103"/>
                <a:gd name="T13" fmla="*/ 57 h 71"/>
                <a:gd name="T14" fmla="*/ 21 w 103"/>
                <a:gd name="T15" fmla="*/ 67 h 71"/>
                <a:gd name="T16" fmla="*/ 29 w 103"/>
                <a:gd name="T17" fmla="*/ 65 h 71"/>
                <a:gd name="T18" fmla="*/ 31 w 103"/>
                <a:gd name="T19" fmla="*/ 71 h 71"/>
                <a:gd name="T20" fmla="*/ 98 w 103"/>
                <a:gd name="T21" fmla="*/ 69 h 71"/>
                <a:gd name="T22" fmla="*/ 103 w 103"/>
                <a:gd name="T23" fmla="*/ 33 h 71"/>
                <a:gd name="T24" fmla="*/ 97 w 103"/>
                <a:gd name="T2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42" name="Freeform 139"/>
            <p:cNvSpPr>
              <a:spLocks noEditPoints="1"/>
            </p:cNvSpPr>
            <p:nvPr/>
          </p:nvSpPr>
          <p:spPr bwMode="gray">
            <a:xfrm>
              <a:off x="4040188" y="2660650"/>
              <a:ext cx="331787" cy="231775"/>
            </a:xfrm>
            <a:custGeom>
              <a:avLst/>
              <a:gdLst>
                <a:gd name="T0" fmla="*/ 527 w 591"/>
                <a:gd name="T1" fmla="*/ 205 h 413"/>
                <a:gd name="T2" fmla="*/ 511 w 591"/>
                <a:gd name="T3" fmla="*/ 226 h 413"/>
                <a:gd name="T4" fmla="*/ 531 w 591"/>
                <a:gd name="T5" fmla="*/ 237 h 413"/>
                <a:gd name="T6" fmla="*/ 536 w 591"/>
                <a:gd name="T7" fmla="*/ 212 h 413"/>
                <a:gd name="T8" fmla="*/ 461 w 591"/>
                <a:gd name="T9" fmla="*/ 249 h 413"/>
                <a:gd name="T10" fmla="*/ 560 w 591"/>
                <a:gd name="T11" fmla="*/ 198 h 413"/>
                <a:gd name="T12" fmla="*/ 560 w 591"/>
                <a:gd name="T13" fmla="*/ 198 h 413"/>
                <a:gd name="T14" fmla="*/ 534 w 591"/>
                <a:gd name="T15" fmla="*/ 86 h 413"/>
                <a:gd name="T16" fmla="*/ 527 w 591"/>
                <a:gd name="T17" fmla="*/ 67 h 413"/>
                <a:gd name="T18" fmla="*/ 514 w 591"/>
                <a:gd name="T19" fmla="*/ 77 h 413"/>
                <a:gd name="T20" fmla="*/ 496 w 591"/>
                <a:gd name="T21" fmla="*/ 70 h 413"/>
                <a:gd name="T22" fmla="*/ 479 w 591"/>
                <a:gd name="T23" fmla="*/ 68 h 413"/>
                <a:gd name="T24" fmla="*/ 459 w 591"/>
                <a:gd name="T25" fmla="*/ 56 h 413"/>
                <a:gd name="T26" fmla="*/ 437 w 591"/>
                <a:gd name="T27" fmla="*/ 48 h 413"/>
                <a:gd name="T28" fmla="*/ 417 w 591"/>
                <a:gd name="T29" fmla="*/ 63 h 413"/>
                <a:gd name="T30" fmla="*/ 395 w 591"/>
                <a:gd name="T31" fmla="*/ 54 h 413"/>
                <a:gd name="T32" fmla="*/ 376 w 591"/>
                <a:gd name="T33" fmla="*/ 51 h 413"/>
                <a:gd name="T34" fmla="*/ 342 w 591"/>
                <a:gd name="T35" fmla="*/ 38 h 413"/>
                <a:gd name="T36" fmla="*/ 327 w 591"/>
                <a:gd name="T37" fmla="*/ 29 h 413"/>
                <a:gd name="T38" fmla="*/ 320 w 591"/>
                <a:gd name="T39" fmla="*/ 23 h 413"/>
                <a:gd name="T40" fmla="*/ 234 w 591"/>
                <a:gd name="T41" fmla="*/ 22 h 413"/>
                <a:gd name="T42" fmla="*/ 156 w 591"/>
                <a:gd name="T43" fmla="*/ 7 h 413"/>
                <a:gd name="T44" fmla="*/ 91 w 591"/>
                <a:gd name="T45" fmla="*/ 8 h 413"/>
                <a:gd name="T46" fmla="*/ 49 w 591"/>
                <a:gd name="T47" fmla="*/ 18 h 413"/>
                <a:gd name="T48" fmla="*/ 21 w 591"/>
                <a:gd name="T49" fmla="*/ 67 h 413"/>
                <a:gd name="T50" fmla="*/ 15 w 591"/>
                <a:gd name="T51" fmla="*/ 101 h 413"/>
                <a:gd name="T52" fmla="*/ 50 w 591"/>
                <a:gd name="T53" fmla="*/ 94 h 413"/>
                <a:gd name="T54" fmla="*/ 61 w 591"/>
                <a:gd name="T55" fmla="*/ 99 h 413"/>
                <a:gd name="T56" fmla="*/ 85 w 591"/>
                <a:gd name="T57" fmla="*/ 96 h 413"/>
                <a:gd name="T58" fmla="*/ 115 w 591"/>
                <a:gd name="T59" fmla="*/ 108 h 413"/>
                <a:gd name="T60" fmla="*/ 94 w 591"/>
                <a:gd name="T61" fmla="*/ 144 h 413"/>
                <a:gd name="T62" fmla="*/ 96 w 591"/>
                <a:gd name="T63" fmla="*/ 181 h 413"/>
                <a:gd name="T64" fmla="*/ 94 w 591"/>
                <a:gd name="T65" fmla="*/ 205 h 413"/>
                <a:gd name="T66" fmla="*/ 61 w 591"/>
                <a:gd name="T67" fmla="*/ 217 h 413"/>
                <a:gd name="T68" fmla="*/ 77 w 591"/>
                <a:gd name="T69" fmla="*/ 240 h 413"/>
                <a:gd name="T70" fmla="*/ 66 w 591"/>
                <a:gd name="T71" fmla="*/ 276 h 413"/>
                <a:gd name="T72" fmla="*/ 84 w 591"/>
                <a:gd name="T73" fmla="*/ 301 h 413"/>
                <a:gd name="T74" fmla="*/ 60 w 591"/>
                <a:gd name="T75" fmla="*/ 325 h 413"/>
                <a:gd name="T76" fmla="*/ 61 w 591"/>
                <a:gd name="T77" fmla="*/ 351 h 413"/>
                <a:gd name="T78" fmla="*/ 81 w 591"/>
                <a:gd name="T79" fmla="*/ 350 h 413"/>
                <a:gd name="T80" fmla="*/ 109 w 591"/>
                <a:gd name="T81" fmla="*/ 365 h 413"/>
                <a:gd name="T82" fmla="*/ 110 w 591"/>
                <a:gd name="T83" fmla="*/ 383 h 413"/>
                <a:gd name="T84" fmla="*/ 136 w 591"/>
                <a:gd name="T85" fmla="*/ 413 h 413"/>
                <a:gd name="T86" fmla="*/ 177 w 591"/>
                <a:gd name="T87" fmla="*/ 389 h 413"/>
                <a:gd name="T88" fmla="*/ 235 w 591"/>
                <a:gd name="T89" fmla="*/ 377 h 413"/>
                <a:gd name="T90" fmla="*/ 265 w 591"/>
                <a:gd name="T91" fmla="*/ 378 h 413"/>
                <a:gd name="T92" fmla="*/ 297 w 591"/>
                <a:gd name="T93" fmla="*/ 374 h 413"/>
                <a:gd name="T94" fmla="*/ 331 w 591"/>
                <a:gd name="T95" fmla="*/ 329 h 413"/>
                <a:gd name="T96" fmla="*/ 356 w 591"/>
                <a:gd name="T97" fmla="*/ 315 h 413"/>
                <a:gd name="T98" fmla="*/ 401 w 591"/>
                <a:gd name="T99" fmla="*/ 270 h 413"/>
                <a:gd name="T100" fmla="*/ 385 w 591"/>
                <a:gd name="T101" fmla="*/ 215 h 413"/>
                <a:gd name="T102" fmla="*/ 424 w 591"/>
                <a:gd name="T103" fmla="*/ 172 h 413"/>
                <a:gd name="T104" fmla="*/ 438 w 591"/>
                <a:gd name="T105" fmla="*/ 146 h 413"/>
                <a:gd name="T106" fmla="*/ 514 w 591"/>
                <a:gd name="T107" fmla="*/ 1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43" name="Freeform 140"/>
            <p:cNvSpPr>
              <a:spLocks/>
            </p:cNvSpPr>
            <p:nvPr/>
          </p:nvSpPr>
          <p:spPr bwMode="gray">
            <a:xfrm>
              <a:off x="4025900" y="2709863"/>
              <a:ext cx="87312" cy="155575"/>
            </a:xfrm>
            <a:custGeom>
              <a:avLst/>
              <a:gdLst>
                <a:gd name="T0" fmla="*/ 141 w 155"/>
                <a:gd name="T1" fmla="*/ 20 h 277"/>
                <a:gd name="T2" fmla="*/ 140 w 155"/>
                <a:gd name="T3" fmla="*/ 7 h 277"/>
                <a:gd name="T4" fmla="*/ 111 w 155"/>
                <a:gd name="T5" fmla="*/ 8 h 277"/>
                <a:gd name="T6" fmla="*/ 104 w 155"/>
                <a:gd name="T7" fmla="*/ 16 h 277"/>
                <a:gd name="T8" fmla="*/ 87 w 155"/>
                <a:gd name="T9" fmla="*/ 11 h 277"/>
                <a:gd name="T10" fmla="*/ 70 w 155"/>
                <a:gd name="T11" fmla="*/ 15 h 277"/>
                <a:gd name="T12" fmla="*/ 76 w 155"/>
                <a:gd name="T13" fmla="*/ 6 h 277"/>
                <a:gd name="T14" fmla="*/ 62 w 155"/>
                <a:gd name="T15" fmla="*/ 0 h 277"/>
                <a:gd name="T16" fmla="*/ 41 w 155"/>
                <a:gd name="T17" fmla="*/ 13 h 277"/>
                <a:gd name="T18" fmla="*/ 46 w 155"/>
                <a:gd name="T19" fmla="*/ 53 h 277"/>
                <a:gd name="T20" fmla="*/ 23 w 155"/>
                <a:gd name="T21" fmla="*/ 114 h 277"/>
                <a:gd name="T22" fmla="*/ 9 w 155"/>
                <a:gd name="T23" fmla="*/ 146 h 277"/>
                <a:gd name="T24" fmla="*/ 6 w 155"/>
                <a:gd name="T25" fmla="*/ 180 h 277"/>
                <a:gd name="T26" fmla="*/ 23 w 155"/>
                <a:gd name="T27" fmla="*/ 191 h 277"/>
                <a:gd name="T28" fmla="*/ 30 w 155"/>
                <a:gd name="T29" fmla="*/ 228 h 277"/>
                <a:gd name="T30" fmla="*/ 20 w 155"/>
                <a:gd name="T31" fmla="*/ 271 h 277"/>
                <a:gd name="T32" fmla="*/ 52 w 155"/>
                <a:gd name="T33" fmla="*/ 268 h 277"/>
                <a:gd name="T34" fmla="*/ 62 w 155"/>
                <a:gd name="T35" fmla="*/ 276 h 277"/>
                <a:gd name="T36" fmla="*/ 87 w 155"/>
                <a:gd name="T37" fmla="*/ 263 h 277"/>
                <a:gd name="T38" fmla="*/ 85 w 155"/>
                <a:gd name="T39" fmla="*/ 252 h 277"/>
                <a:gd name="T40" fmla="*/ 86 w 155"/>
                <a:gd name="T41" fmla="*/ 237 h 277"/>
                <a:gd name="T42" fmla="*/ 96 w 155"/>
                <a:gd name="T43" fmla="*/ 220 h 277"/>
                <a:gd name="T44" fmla="*/ 110 w 155"/>
                <a:gd name="T45" fmla="*/ 213 h 277"/>
                <a:gd name="T46" fmla="*/ 101 w 155"/>
                <a:gd name="T47" fmla="*/ 206 h 277"/>
                <a:gd name="T48" fmla="*/ 92 w 155"/>
                <a:gd name="T49" fmla="*/ 188 h 277"/>
                <a:gd name="T50" fmla="*/ 114 w 155"/>
                <a:gd name="T51" fmla="*/ 162 h 277"/>
                <a:gd name="T52" fmla="*/ 103 w 155"/>
                <a:gd name="T53" fmla="*/ 152 h 277"/>
                <a:gd name="T54" fmla="*/ 103 w 155"/>
                <a:gd name="T55" fmla="*/ 143 h 277"/>
                <a:gd name="T56" fmla="*/ 87 w 155"/>
                <a:gd name="T57" fmla="*/ 129 h 277"/>
                <a:gd name="T58" fmla="*/ 108 w 155"/>
                <a:gd name="T59" fmla="*/ 128 h 277"/>
                <a:gd name="T60" fmla="*/ 120 w 155"/>
                <a:gd name="T61" fmla="*/ 117 h 277"/>
                <a:gd name="T62" fmla="*/ 116 w 155"/>
                <a:gd name="T63" fmla="*/ 100 h 277"/>
                <a:gd name="T64" fmla="*/ 122 w 155"/>
                <a:gd name="T65" fmla="*/ 93 h 277"/>
                <a:gd name="T66" fmla="*/ 128 w 155"/>
                <a:gd name="T67" fmla="*/ 65 h 277"/>
                <a:gd name="T68" fmla="*/ 120 w 155"/>
                <a:gd name="T69" fmla="*/ 56 h 277"/>
                <a:gd name="T70" fmla="*/ 154 w 155"/>
                <a:gd name="T71" fmla="*/ 29 h 277"/>
                <a:gd name="T72" fmla="*/ 141 w 155"/>
                <a:gd name="T73" fmla="*/ 2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44" name="Freeform 141"/>
            <p:cNvSpPr>
              <a:spLocks noEditPoints="1"/>
            </p:cNvSpPr>
            <p:nvPr/>
          </p:nvSpPr>
          <p:spPr bwMode="gray">
            <a:xfrm>
              <a:off x="2281238" y="3816350"/>
              <a:ext cx="1039812" cy="1174750"/>
            </a:xfrm>
            <a:custGeom>
              <a:avLst/>
              <a:gdLst>
                <a:gd name="T0" fmla="*/ 1096 w 1858"/>
                <a:gd name="T1" fmla="*/ 350 h 2099"/>
                <a:gd name="T2" fmla="*/ 1201 w 1858"/>
                <a:gd name="T3" fmla="*/ 299 h 2099"/>
                <a:gd name="T4" fmla="*/ 1144 w 1858"/>
                <a:gd name="T5" fmla="*/ 291 h 2099"/>
                <a:gd name="T6" fmla="*/ 1124 w 1858"/>
                <a:gd name="T7" fmla="*/ 270 h 2099"/>
                <a:gd name="T8" fmla="*/ 1087 w 1858"/>
                <a:gd name="T9" fmla="*/ 283 h 2099"/>
                <a:gd name="T10" fmla="*/ 1837 w 1858"/>
                <a:gd name="T11" fmla="*/ 583 h 2099"/>
                <a:gd name="T12" fmla="*/ 1713 w 1858"/>
                <a:gd name="T13" fmla="*/ 532 h 2099"/>
                <a:gd name="T14" fmla="*/ 1445 w 1858"/>
                <a:gd name="T15" fmla="*/ 412 h 2099"/>
                <a:gd name="T16" fmla="*/ 1377 w 1858"/>
                <a:gd name="T17" fmla="*/ 411 h 2099"/>
                <a:gd name="T18" fmla="*/ 1258 w 1858"/>
                <a:gd name="T19" fmla="*/ 316 h 2099"/>
                <a:gd name="T20" fmla="*/ 1154 w 1858"/>
                <a:gd name="T21" fmla="*/ 423 h 2099"/>
                <a:gd name="T22" fmla="*/ 1062 w 1858"/>
                <a:gd name="T23" fmla="*/ 356 h 2099"/>
                <a:gd name="T24" fmla="*/ 1095 w 1858"/>
                <a:gd name="T25" fmla="*/ 270 h 2099"/>
                <a:gd name="T26" fmla="*/ 1063 w 1858"/>
                <a:gd name="T27" fmla="*/ 52 h 2099"/>
                <a:gd name="T28" fmla="*/ 971 w 1858"/>
                <a:gd name="T29" fmla="*/ 160 h 2099"/>
                <a:gd name="T30" fmla="*/ 888 w 1858"/>
                <a:gd name="T31" fmla="*/ 145 h 2099"/>
                <a:gd name="T32" fmla="*/ 807 w 1858"/>
                <a:gd name="T33" fmla="*/ 183 h 2099"/>
                <a:gd name="T34" fmla="*/ 702 w 1858"/>
                <a:gd name="T35" fmla="*/ 221 h 2099"/>
                <a:gd name="T36" fmla="*/ 664 w 1858"/>
                <a:gd name="T37" fmla="*/ 91 h 2099"/>
                <a:gd name="T38" fmla="*/ 641 w 1858"/>
                <a:gd name="T39" fmla="*/ 7 h 2099"/>
                <a:gd name="T40" fmla="*/ 559 w 1858"/>
                <a:gd name="T41" fmla="*/ 64 h 2099"/>
                <a:gd name="T42" fmla="*/ 460 w 1858"/>
                <a:gd name="T43" fmla="*/ 60 h 2099"/>
                <a:gd name="T44" fmla="*/ 493 w 1858"/>
                <a:gd name="T45" fmla="*/ 154 h 2099"/>
                <a:gd name="T46" fmla="*/ 393 w 1858"/>
                <a:gd name="T47" fmla="*/ 251 h 2099"/>
                <a:gd name="T48" fmla="*/ 306 w 1858"/>
                <a:gd name="T49" fmla="*/ 180 h 2099"/>
                <a:gd name="T50" fmla="*/ 191 w 1858"/>
                <a:gd name="T51" fmla="*/ 223 h 2099"/>
                <a:gd name="T52" fmla="*/ 197 w 1858"/>
                <a:gd name="T53" fmla="*/ 313 h 2099"/>
                <a:gd name="T54" fmla="*/ 183 w 1858"/>
                <a:gd name="T55" fmla="*/ 518 h 2099"/>
                <a:gd name="T56" fmla="*/ 66 w 1858"/>
                <a:gd name="T57" fmla="*/ 547 h 2099"/>
                <a:gd name="T58" fmla="*/ 9 w 1858"/>
                <a:gd name="T59" fmla="*/ 674 h 2099"/>
                <a:gd name="T60" fmla="*/ 43 w 1858"/>
                <a:gd name="T61" fmla="*/ 791 h 2099"/>
                <a:gd name="T62" fmla="*/ 170 w 1858"/>
                <a:gd name="T63" fmla="*/ 874 h 2099"/>
                <a:gd name="T64" fmla="*/ 288 w 1858"/>
                <a:gd name="T65" fmla="*/ 859 h 2099"/>
                <a:gd name="T66" fmla="*/ 405 w 1858"/>
                <a:gd name="T67" fmla="*/ 814 h 2099"/>
                <a:gd name="T68" fmla="*/ 442 w 1858"/>
                <a:gd name="T69" fmla="*/ 932 h 2099"/>
                <a:gd name="T70" fmla="*/ 552 w 1858"/>
                <a:gd name="T71" fmla="*/ 986 h 2099"/>
                <a:gd name="T72" fmla="*/ 675 w 1858"/>
                <a:gd name="T73" fmla="*/ 1092 h 2099"/>
                <a:gd name="T74" fmla="*/ 816 w 1858"/>
                <a:gd name="T75" fmla="*/ 1262 h 2099"/>
                <a:gd name="T76" fmla="*/ 810 w 1858"/>
                <a:gd name="T77" fmla="*/ 1406 h 2099"/>
                <a:gd name="T78" fmla="*/ 987 w 1858"/>
                <a:gd name="T79" fmla="*/ 1564 h 2099"/>
                <a:gd name="T80" fmla="*/ 1043 w 1858"/>
                <a:gd name="T81" fmla="*/ 1690 h 2099"/>
                <a:gd name="T82" fmla="*/ 969 w 1858"/>
                <a:gd name="T83" fmla="*/ 1810 h 2099"/>
                <a:gd name="T84" fmla="*/ 915 w 1858"/>
                <a:gd name="T85" fmla="*/ 1912 h 2099"/>
                <a:gd name="T86" fmla="*/ 1049 w 1858"/>
                <a:gd name="T87" fmla="*/ 1978 h 2099"/>
                <a:gd name="T88" fmla="*/ 1118 w 1858"/>
                <a:gd name="T89" fmla="*/ 2099 h 2099"/>
                <a:gd name="T90" fmla="*/ 1165 w 1858"/>
                <a:gd name="T91" fmla="*/ 1984 h 2099"/>
                <a:gd name="T92" fmla="*/ 1208 w 1858"/>
                <a:gd name="T93" fmla="*/ 1956 h 2099"/>
                <a:gd name="T94" fmla="*/ 1200 w 1858"/>
                <a:gd name="T95" fmla="*/ 1987 h 2099"/>
                <a:gd name="T96" fmla="*/ 1294 w 1858"/>
                <a:gd name="T97" fmla="*/ 1764 h 2099"/>
                <a:gd name="T98" fmla="*/ 1279 w 1858"/>
                <a:gd name="T99" fmla="*/ 1678 h 2099"/>
                <a:gd name="T100" fmla="*/ 1311 w 1858"/>
                <a:gd name="T101" fmla="*/ 1617 h 2099"/>
                <a:gd name="T102" fmla="*/ 1412 w 1858"/>
                <a:gd name="T103" fmla="*/ 1561 h 2099"/>
                <a:gd name="T104" fmla="*/ 1459 w 1858"/>
                <a:gd name="T105" fmla="*/ 1519 h 2099"/>
                <a:gd name="T106" fmla="*/ 1571 w 1858"/>
                <a:gd name="T107" fmla="*/ 1506 h 2099"/>
                <a:gd name="T108" fmla="*/ 1629 w 1858"/>
                <a:gd name="T109" fmla="*/ 1372 h 2099"/>
                <a:gd name="T110" fmla="*/ 1671 w 1858"/>
                <a:gd name="T111" fmla="*/ 1213 h 2099"/>
                <a:gd name="T112" fmla="*/ 1674 w 1858"/>
                <a:gd name="T113" fmla="*/ 972 h 2099"/>
                <a:gd name="T114" fmla="*/ 1782 w 1858"/>
                <a:gd name="T115" fmla="*/ 85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45" name="Freeform 142"/>
            <p:cNvSpPr>
              <a:spLocks noEditPoints="1"/>
            </p:cNvSpPr>
            <p:nvPr/>
          </p:nvSpPr>
          <p:spPr bwMode="gray">
            <a:xfrm>
              <a:off x="2401888" y="4503738"/>
              <a:ext cx="431800" cy="1131888"/>
            </a:xfrm>
            <a:custGeom>
              <a:avLst/>
              <a:gdLst>
                <a:gd name="T0" fmla="*/ 550 w 771"/>
                <a:gd name="T1" fmla="*/ 1864 h 2022"/>
                <a:gd name="T2" fmla="*/ 572 w 771"/>
                <a:gd name="T3" fmla="*/ 1906 h 2022"/>
                <a:gd name="T4" fmla="*/ 567 w 771"/>
                <a:gd name="T5" fmla="*/ 1954 h 2022"/>
                <a:gd name="T6" fmla="*/ 690 w 771"/>
                <a:gd name="T7" fmla="*/ 1981 h 2022"/>
                <a:gd name="T8" fmla="*/ 658 w 771"/>
                <a:gd name="T9" fmla="*/ 1993 h 2022"/>
                <a:gd name="T10" fmla="*/ 617 w 771"/>
                <a:gd name="T11" fmla="*/ 1988 h 2022"/>
                <a:gd name="T12" fmla="*/ 663 w 771"/>
                <a:gd name="T13" fmla="*/ 2010 h 2022"/>
                <a:gd name="T14" fmla="*/ 500 w 771"/>
                <a:gd name="T15" fmla="*/ 1974 h 2022"/>
                <a:gd name="T16" fmla="*/ 526 w 771"/>
                <a:gd name="T17" fmla="*/ 1935 h 2022"/>
                <a:gd name="T18" fmla="*/ 471 w 771"/>
                <a:gd name="T19" fmla="*/ 1945 h 2022"/>
                <a:gd name="T20" fmla="*/ 397 w 771"/>
                <a:gd name="T21" fmla="*/ 1867 h 2022"/>
                <a:gd name="T22" fmla="*/ 345 w 771"/>
                <a:gd name="T23" fmla="*/ 1873 h 2022"/>
                <a:gd name="T24" fmla="*/ 355 w 771"/>
                <a:gd name="T25" fmla="*/ 1822 h 2022"/>
                <a:gd name="T26" fmla="*/ 326 w 771"/>
                <a:gd name="T27" fmla="*/ 1841 h 2022"/>
                <a:gd name="T28" fmla="*/ 342 w 771"/>
                <a:gd name="T29" fmla="*/ 1820 h 2022"/>
                <a:gd name="T30" fmla="*/ 287 w 771"/>
                <a:gd name="T31" fmla="*/ 1789 h 2022"/>
                <a:gd name="T32" fmla="*/ 267 w 771"/>
                <a:gd name="T33" fmla="*/ 1739 h 2022"/>
                <a:gd name="T34" fmla="*/ 257 w 771"/>
                <a:gd name="T35" fmla="*/ 1697 h 2022"/>
                <a:gd name="T36" fmla="*/ 208 w 771"/>
                <a:gd name="T37" fmla="*/ 1688 h 2022"/>
                <a:gd name="T38" fmla="*/ 144 w 771"/>
                <a:gd name="T39" fmla="*/ 1339 h 2022"/>
                <a:gd name="T40" fmla="*/ 163 w 771"/>
                <a:gd name="T41" fmla="*/ 1391 h 2022"/>
                <a:gd name="T42" fmla="*/ 186 w 771"/>
                <a:gd name="T43" fmla="*/ 1483 h 2022"/>
                <a:gd name="T44" fmla="*/ 212 w 771"/>
                <a:gd name="T45" fmla="*/ 1463 h 2022"/>
                <a:gd name="T46" fmla="*/ 143 w 771"/>
                <a:gd name="T47" fmla="*/ 1440 h 2022"/>
                <a:gd name="T48" fmla="*/ 498 w 771"/>
                <a:gd name="T49" fmla="*/ 1874 h 2022"/>
                <a:gd name="T50" fmla="*/ 449 w 771"/>
                <a:gd name="T51" fmla="*/ 1842 h 2022"/>
                <a:gd name="T52" fmla="*/ 338 w 771"/>
                <a:gd name="T53" fmla="*/ 1747 h 2022"/>
                <a:gd name="T54" fmla="*/ 317 w 771"/>
                <a:gd name="T55" fmla="*/ 1650 h 2022"/>
                <a:gd name="T56" fmla="*/ 304 w 771"/>
                <a:gd name="T57" fmla="*/ 1533 h 2022"/>
                <a:gd name="T58" fmla="*/ 272 w 771"/>
                <a:gd name="T59" fmla="*/ 1443 h 2022"/>
                <a:gd name="T60" fmla="*/ 215 w 771"/>
                <a:gd name="T61" fmla="*/ 1320 h 2022"/>
                <a:gd name="T62" fmla="*/ 187 w 771"/>
                <a:gd name="T63" fmla="*/ 1196 h 2022"/>
                <a:gd name="T64" fmla="*/ 165 w 771"/>
                <a:gd name="T65" fmla="*/ 1085 h 2022"/>
                <a:gd name="T66" fmla="*/ 166 w 771"/>
                <a:gd name="T67" fmla="*/ 954 h 2022"/>
                <a:gd name="T68" fmla="*/ 142 w 771"/>
                <a:gd name="T69" fmla="*/ 815 h 2022"/>
                <a:gd name="T70" fmla="*/ 109 w 771"/>
                <a:gd name="T71" fmla="*/ 685 h 2022"/>
                <a:gd name="T72" fmla="*/ 162 w 771"/>
                <a:gd name="T73" fmla="*/ 498 h 2022"/>
                <a:gd name="T74" fmla="*/ 184 w 771"/>
                <a:gd name="T75" fmla="*/ 293 h 2022"/>
                <a:gd name="T76" fmla="*/ 97 w 771"/>
                <a:gd name="T77" fmla="*/ 161 h 2022"/>
                <a:gd name="T78" fmla="*/ 45 w 771"/>
                <a:gd name="T79" fmla="*/ 22 h 2022"/>
                <a:gd name="T80" fmla="*/ 24 w 771"/>
                <a:gd name="T81" fmla="*/ 182 h 2022"/>
                <a:gd name="T82" fmla="*/ 47 w 771"/>
                <a:gd name="T83" fmla="*/ 417 h 2022"/>
                <a:gd name="T84" fmla="*/ 34 w 771"/>
                <a:gd name="T85" fmla="*/ 559 h 2022"/>
                <a:gd name="T86" fmla="*/ 47 w 771"/>
                <a:gd name="T87" fmla="*/ 720 h 2022"/>
                <a:gd name="T88" fmla="*/ 82 w 771"/>
                <a:gd name="T89" fmla="*/ 947 h 2022"/>
                <a:gd name="T90" fmla="*/ 72 w 771"/>
                <a:gd name="T91" fmla="*/ 1102 h 2022"/>
                <a:gd name="T92" fmla="*/ 129 w 771"/>
                <a:gd name="T93" fmla="*/ 1299 h 2022"/>
                <a:gd name="T94" fmla="*/ 193 w 771"/>
                <a:gd name="T95" fmla="*/ 1313 h 2022"/>
                <a:gd name="T96" fmla="*/ 212 w 771"/>
                <a:gd name="T97" fmla="*/ 1403 h 2022"/>
                <a:gd name="T98" fmla="*/ 252 w 771"/>
                <a:gd name="T99" fmla="*/ 1497 h 2022"/>
                <a:gd name="T100" fmla="*/ 214 w 771"/>
                <a:gd name="T101" fmla="*/ 1535 h 2022"/>
                <a:gd name="T102" fmla="*/ 176 w 771"/>
                <a:gd name="T103" fmla="*/ 1528 h 2022"/>
                <a:gd name="T104" fmla="*/ 214 w 771"/>
                <a:gd name="T105" fmla="*/ 1567 h 2022"/>
                <a:gd name="T106" fmla="*/ 257 w 771"/>
                <a:gd name="T107" fmla="*/ 1604 h 2022"/>
                <a:gd name="T108" fmla="*/ 265 w 771"/>
                <a:gd name="T109" fmla="*/ 1686 h 2022"/>
                <a:gd name="T110" fmla="*/ 298 w 771"/>
                <a:gd name="T111" fmla="*/ 1731 h 2022"/>
                <a:gd name="T112" fmla="*/ 331 w 771"/>
                <a:gd name="T113" fmla="*/ 1762 h 2022"/>
                <a:gd name="T114" fmla="*/ 407 w 771"/>
                <a:gd name="T115" fmla="*/ 1821 h 2022"/>
                <a:gd name="T116" fmla="*/ 434 w 771"/>
                <a:gd name="T117" fmla="*/ 1876 h 2022"/>
                <a:gd name="T118" fmla="*/ 459 w 771"/>
                <a:gd name="T119" fmla="*/ 1893 h 2022"/>
                <a:gd name="T120" fmla="*/ 428 w 771"/>
                <a:gd name="T121" fmla="*/ 1927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46" name="Freeform 143"/>
            <p:cNvSpPr>
              <a:spLocks/>
            </p:cNvSpPr>
            <p:nvPr/>
          </p:nvSpPr>
          <p:spPr bwMode="gray">
            <a:xfrm>
              <a:off x="2360613" y="3378200"/>
              <a:ext cx="96837" cy="61913"/>
            </a:xfrm>
            <a:custGeom>
              <a:avLst/>
              <a:gdLst>
                <a:gd name="T0" fmla="*/ 165 w 172"/>
                <a:gd name="T1" fmla="*/ 68 h 111"/>
                <a:gd name="T2" fmla="*/ 128 w 172"/>
                <a:gd name="T3" fmla="*/ 43 h 111"/>
                <a:gd name="T4" fmla="*/ 97 w 172"/>
                <a:gd name="T5" fmla="*/ 32 h 111"/>
                <a:gd name="T6" fmla="*/ 75 w 172"/>
                <a:gd name="T7" fmla="*/ 5 h 111"/>
                <a:gd name="T8" fmla="*/ 29 w 172"/>
                <a:gd name="T9" fmla="*/ 0 h 111"/>
                <a:gd name="T10" fmla="*/ 15 w 172"/>
                <a:gd name="T11" fmla="*/ 4 h 111"/>
                <a:gd name="T12" fmla="*/ 21 w 172"/>
                <a:gd name="T13" fmla="*/ 26 h 111"/>
                <a:gd name="T14" fmla="*/ 14 w 172"/>
                <a:gd name="T15" fmla="*/ 48 h 111"/>
                <a:gd name="T16" fmla="*/ 3 w 172"/>
                <a:gd name="T17" fmla="*/ 73 h 111"/>
                <a:gd name="T18" fmla="*/ 10 w 172"/>
                <a:gd name="T19" fmla="*/ 97 h 111"/>
                <a:gd name="T20" fmla="*/ 0 w 172"/>
                <a:gd name="T21" fmla="*/ 84 h 111"/>
                <a:gd name="T22" fmla="*/ 23 w 172"/>
                <a:gd name="T23" fmla="*/ 111 h 111"/>
                <a:gd name="T24" fmla="*/ 56 w 172"/>
                <a:gd name="T25" fmla="*/ 87 h 111"/>
                <a:gd name="T26" fmla="*/ 118 w 172"/>
                <a:gd name="T27" fmla="*/ 89 h 111"/>
                <a:gd name="T28" fmla="*/ 161 w 172"/>
                <a:gd name="T29" fmla="*/ 89 h 111"/>
                <a:gd name="T30" fmla="*/ 165 w 172"/>
                <a:gd name="T31"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47" name="Freeform 144"/>
            <p:cNvSpPr>
              <a:spLocks/>
            </p:cNvSpPr>
            <p:nvPr/>
          </p:nvSpPr>
          <p:spPr bwMode="gray">
            <a:xfrm>
              <a:off x="2298700" y="3376613"/>
              <a:ext cx="74612" cy="60325"/>
            </a:xfrm>
            <a:custGeom>
              <a:avLst/>
              <a:gdLst>
                <a:gd name="T0" fmla="*/ 114 w 132"/>
                <a:gd name="T1" fmla="*/ 74 h 106"/>
                <a:gd name="T2" fmla="*/ 125 w 132"/>
                <a:gd name="T3" fmla="*/ 49 h 106"/>
                <a:gd name="T4" fmla="*/ 132 w 132"/>
                <a:gd name="T5" fmla="*/ 27 h 106"/>
                <a:gd name="T6" fmla="*/ 126 w 132"/>
                <a:gd name="T7" fmla="*/ 5 h 106"/>
                <a:gd name="T8" fmla="*/ 120 w 132"/>
                <a:gd name="T9" fmla="*/ 12 h 106"/>
                <a:gd name="T10" fmla="*/ 70 w 132"/>
                <a:gd name="T11" fmla="*/ 0 h 106"/>
                <a:gd name="T12" fmla="*/ 43 w 132"/>
                <a:gd name="T13" fmla="*/ 10 h 106"/>
                <a:gd name="T14" fmla="*/ 68 w 132"/>
                <a:gd name="T15" fmla="*/ 17 h 106"/>
                <a:gd name="T16" fmla="*/ 87 w 132"/>
                <a:gd name="T17" fmla="*/ 31 h 106"/>
                <a:gd name="T18" fmla="*/ 74 w 132"/>
                <a:gd name="T19" fmla="*/ 49 h 106"/>
                <a:gd name="T20" fmla="*/ 72 w 132"/>
                <a:gd name="T21" fmla="*/ 70 h 106"/>
                <a:gd name="T22" fmla="*/ 31 w 132"/>
                <a:gd name="T23" fmla="*/ 64 h 106"/>
                <a:gd name="T24" fmla="*/ 0 w 132"/>
                <a:gd name="T25" fmla="*/ 72 h 106"/>
                <a:gd name="T26" fmla="*/ 26 w 132"/>
                <a:gd name="T27" fmla="*/ 102 h 106"/>
                <a:gd name="T28" fmla="*/ 43 w 132"/>
                <a:gd name="T29" fmla="*/ 87 h 106"/>
                <a:gd name="T30" fmla="*/ 74 w 132"/>
                <a:gd name="T31" fmla="*/ 89 h 106"/>
                <a:gd name="T32" fmla="*/ 111 w 132"/>
                <a:gd name="T33" fmla="*/ 85 h 106"/>
                <a:gd name="T34" fmla="*/ 121 w 132"/>
                <a:gd name="T35" fmla="*/ 98 h 106"/>
                <a:gd name="T36" fmla="*/ 114 w 132"/>
                <a:gd name="T37" fmla="*/ 7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48" name="Freeform 145"/>
            <p:cNvSpPr>
              <a:spLocks noEditPoints="1"/>
            </p:cNvSpPr>
            <p:nvPr/>
          </p:nvSpPr>
          <p:spPr bwMode="gray">
            <a:xfrm>
              <a:off x="2789238" y="2444750"/>
              <a:ext cx="1706562" cy="1468438"/>
            </a:xfrm>
            <a:custGeom>
              <a:avLst/>
              <a:gdLst>
                <a:gd name="T0" fmla="*/ 3045 w 3050"/>
                <a:gd name="T1" fmla="*/ 429 h 2623"/>
                <a:gd name="T2" fmla="*/ 3017 w 3050"/>
                <a:gd name="T3" fmla="*/ 487 h 2623"/>
                <a:gd name="T4" fmla="*/ 3043 w 3050"/>
                <a:gd name="T5" fmla="*/ 495 h 2623"/>
                <a:gd name="T6" fmla="*/ 3048 w 3050"/>
                <a:gd name="T7" fmla="*/ 446 h 2623"/>
                <a:gd name="T8" fmla="*/ 2944 w 3050"/>
                <a:gd name="T9" fmla="*/ 106 h 2623"/>
                <a:gd name="T10" fmla="*/ 2924 w 3050"/>
                <a:gd name="T11" fmla="*/ 87 h 2623"/>
                <a:gd name="T12" fmla="*/ 2899 w 3050"/>
                <a:gd name="T13" fmla="*/ 85 h 2623"/>
                <a:gd name="T14" fmla="*/ 2877 w 3050"/>
                <a:gd name="T15" fmla="*/ 77 h 2623"/>
                <a:gd name="T16" fmla="*/ 2843 w 3050"/>
                <a:gd name="T17" fmla="*/ 61 h 2623"/>
                <a:gd name="T18" fmla="*/ 2800 w 3050"/>
                <a:gd name="T19" fmla="*/ 37 h 2623"/>
                <a:gd name="T20" fmla="*/ 2771 w 3050"/>
                <a:gd name="T21" fmla="*/ 12 h 2623"/>
                <a:gd name="T22" fmla="*/ 2715 w 3050"/>
                <a:gd name="T23" fmla="*/ 12 h 2623"/>
                <a:gd name="T24" fmla="*/ 2686 w 3050"/>
                <a:gd name="T25" fmla="*/ 60 h 2623"/>
                <a:gd name="T26" fmla="*/ 2635 w 3050"/>
                <a:gd name="T27" fmla="*/ 97 h 2623"/>
                <a:gd name="T28" fmla="*/ 2580 w 3050"/>
                <a:gd name="T29" fmla="*/ 75 h 2623"/>
                <a:gd name="T30" fmla="*/ 2550 w 3050"/>
                <a:gd name="T31" fmla="*/ 125 h 2623"/>
                <a:gd name="T32" fmla="*/ 2495 w 3050"/>
                <a:gd name="T33" fmla="*/ 124 h 2623"/>
                <a:gd name="T34" fmla="*/ 2450 w 3050"/>
                <a:gd name="T35" fmla="*/ 161 h 2623"/>
                <a:gd name="T36" fmla="*/ 2514 w 3050"/>
                <a:gd name="T37" fmla="*/ 184 h 2623"/>
                <a:gd name="T38" fmla="*/ 2572 w 3050"/>
                <a:gd name="T39" fmla="*/ 199 h 2623"/>
                <a:gd name="T40" fmla="*/ 2597 w 3050"/>
                <a:gd name="T41" fmla="*/ 248 h 2623"/>
                <a:gd name="T42" fmla="*/ 2617 w 3050"/>
                <a:gd name="T43" fmla="*/ 320 h 2623"/>
                <a:gd name="T44" fmla="*/ 2576 w 3050"/>
                <a:gd name="T45" fmla="*/ 391 h 2623"/>
                <a:gd name="T46" fmla="*/ 2578 w 3050"/>
                <a:gd name="T47" fmla="*/ 414 h 2623"/>
                <a:gd name="T48" fmla="*/ 2612 w 3050"/>
                <a:gd name="T49" fmla="*/ 437 h 2623"/>
                <a:gd name="T50" fmla="*/ 2651 w 3050"/>
                <a:gd name="T51" fmla="*/ 441 h 2623"/>
                <a:gd name="T52" fmla="*/ 2673 w 3050"/>
                <a:gd name="T53" fmla="*/ 434 h 2623"/>
                <a:gd name="T54" fmla="*/ 2697 w 3050"/>
                <a:gd name="T55" fmla="*/ 446 h 2623"/>
                <a:gd name="T56" fmla="*/ 2717 w 3050"/>
                <a:gd name="T57" fmla="*/ 454 h 2623"/>
                <a:gd name="T58" fmla="*/ 2742 w 3050"/>
                <a:gd name="T59" fmla="*/ 463 h 2623"/>
                <a:gd name="T60" fmla="*/ 2763 w 3050"/>
                <a:gd name="T61" fmla="*/ 453 h 2623"/>
                <a:gd name="T62" fmla="*/ 2822 w 3050"/>
                <a:gd name="T63" fmla="*/ 397 h 2623"/>
                <a:gd name="T64" fmla="*/ 2882 w 3050"/>
                <a:gd name="T65" fmla="*/ 421 h 2623"/>
                <a:gd name="T66" fmla="*/ 2957 w 3050"/>
                <a:gd name="T67" fmla="*/ 388 h 2623"/>
                <a:gd name="T68" fmla="*/ 2950 w 3050"/>
                <a:gd name="T69" fmla="*/ 367 h 2623"/>
                <a:gd name="T70" fmla="*/ 2940 w 3050"/>
                <a:gd name="T71" fmla="*/ 335 h 2623"/>
                <a:gd name="T72" fmla="*/ 2922 w 3050"/>
                <a:gd name="T73" fmla="*/ 314 h 2623"/>
                <a:gd name="T74" fmla="*/ 2939 w 3050"/>
                <a:gd name="T75" fmla="*/ 289 h 2623"/>
                <a:gd name="T76" fmla="*/ 2934 w 3050"/>
                <a:gd name="T77" fmla="*/ 263 h 2623"/>
                <a:gd name="T78" fmla="*/ 2902 w 3050"/>
                <a:gd name="T79" fmla="*/ 259 h 2623"/>
                <a:gd name="T80" fmla="*/ 2918 w 3050"/>
                <a:gd name="T81" fmla="*/ 226 h 2623"/>
                <a:gd name="T82" fmla="*/ 2943 w 3050"/>
                <a:gd name="T83" fmla="*/ 198 h 2623"/>
                <a:gd name="T84" fmla="*/ 2966 w 3050"/>
                <a:gd name="T85" fmla="*/ 186 h 2623"/>
                <a:gd name="T86" fmla="*/ 2976 w 3050"/>
                <a:gd name="T87" fmla="*/ 128 h 2623"/>
                <a:gd name="T88" fmla="*/ 2982 w 3050"/>
                <a:gd name="T89" fmla="*/ 106 h 2623"/>
                <a:gd name="T90" fmla="*/ 90 w 3050"/>
                <a:gd name="T91" fmla="*/ 2439 h 2623"/>
                <a:gd name="T92" fmla="*/ 32 w 3050"/>
                <a:gd name="T93" fmla="*/ 2444 h 2623"/>
                <a:gd name="T94" fmla="*/ 32 w 3050"/>
                <a:gd name="T95" fmla="*/ 2544 h 2623"/>
                <a:gd name="T96" fmla="*/ 11 w 3050"/>
                <a:gd name="T97" fmla="*/ 2594 h 2623"/>
                <a:gd name="T98" fmla="*/ 38 w 3050"/>
                <a:gd name="T99" fmla="*/ 2611 h 2623"/>
                <a:gd name="T100" fmla="*/ 62 w 3050"/>
                <a:gd name="T101" fmla="*/ 2610 h 2623"/>
                <a:gd name="T102" fmla="*/ 108 w 3050"/>
                <a:gd name="T103" fmla="*/ 2570 h 2623"/>
                <a:gd name="T104" fmla="*/ 125 w 3050"/>
                <a:gd name="T105" fmla="*/ 2479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0" h="2623">
                  <a:moveTo>
                    <a:pt x="3048" y="446"/>
                  </a:moveTo>
                  <a:cubicBezTo>
                    <a:pt x="3043" y="444"/>
                    <a:pt x="3043" y="444"/>
                    <a:pt x="3043" y="444"/>
                  </a:cubicBezTo>
                  <a:cubicBezTo>
                    <a:pt x="3043" y="444"/>
                    <a:pt x="3049" y="436"/>
                    <a:pt x="3045" y="429"/>
                  </a:cubicBezTo>
                  <a:cubicBezTo>
                    <a:pt x="3041" y="422"/>
                    <a:pt x="3033" y="440"/>
                    <a:pt x="3033" y="440"/>
                  </a:cubicBezTo>
                  <a:cubicBezTo>
                    <a:pt x="3033" y="440"/>
                    <a:pt x="3004" y="453"/>
                    <a:pt x="3007" y="467"/>
                  </a:cubicBezTo>
                  <a:cubicBezTo>
                    <a:pt x="3010" y="481"/>
                    <a:pt x="3017" y="487"/>
                    <a:pt x="3017" y="487"/>
                  </a:cubicBezTo>
                  <a:cubicBezTo>
                    <a:pt x="3017" y="487"/>
                    <a:pt x="3008" y="498"/>
                    <a:pt x="3016" y="505"/>
                  </a:cubicBezTo>
                  <a:cubicBezTo>
                    <a:pt x="3024" y="512"/>
                    <a:pt x="3033" y="513"/>
                    <a:pt x="3033" y="513"/>
                  </a:cubicBezTo>
                  <a:cubicBezTo>
                    <a:pt x="3033" y="513"/>
                    <a:pt x="3043" y="506"/>
                    <a:pt x="3043" y="495"/>
                  </a:cubicBezTo>
                  <a:cubicBezTo>
                    <a:pt x="3043" y="484"/>
                    <a:pt x="3042" y="481"/>
                    <a:pt x="3042" y="481"/>
                  </a:cubicBezTo>
                  <a:cubicBezTo>
                    <a:pt x="3050" y="477"/>
                    <a:pt x="3050" y="477"/>
                    <a:pt x="3050" y="477"/>
                  </a:cubicBezTo>
                  <a:lnTo>
                    <a:pt x="3048" y="446"/>
                  </a:lnTo>
                  <a:close/>
                  <a:moveTo>
                    <a:pt x="2964" y="107"/>
                  </a:moveTo>
                  <a:cubicBezTo>
                    <a:pt x="2964" y="103"/>
                    <a:pt x="2964" y="103"/>
                    <a:pt x="2964" y="103"/>
                  </a:cubicBezTo>
                  <a:cubicBezTo>
                    <a:pt x="2964" y="103"/>
                    <a:pt x="2950" y="107"/>
                    <a:pt x="2944" y="106"/>
                  </a:cubicBezTo>
                  <a:cubicBezTo>
                    <a:pt x="2938" y="105"/>
                    <a:pt x="2940" y="100"/>
                    <a:pt x="2940" y="100"/>
                  </a:cubicBezTo>
                  <a:cubicBezTo>
                    <a:pt x="2923" y="100"/>
                    <a:pt x="2923" y="100"/>
                    <a:pt x="2923" y="100"/>
                  </a:cubicBezTo>
                  <a:cubicBezTo>
                    <a:pt x="2923" y="100"/>
                    <a:pt x="2927" y="90"/>
                    <a:pt x="2924" y="87"/>
                  </a:cubicBezTo>
                  <a:cubicBezTo>
                    <a:pt x="2921" y="84"/>
                    <a:pt x="2919" y="80"/>
                    <a:pt x="2919" y="80"/>
                  </a:cubicBezTo>
                  <a:cubicBezTo>
                    <a:pt x="2908" y="78"/>
                    <a:pt x="2908" y="78"/>
                    <a:pt x="2908" y="78"/>
                  </a:cubicBezTo>
                  <a:cubicBezTo>
                    <a:pt x="2899" y="85"/>
                    <a:pt x="2899" y="85"/>
                    <a:pt x="2899" y="85"/>
                  </a:cubicBezTo>
                  <a:cubicBezTo>
                    <a:pt x="2894" y="81"/>
                    <a:pt x="2894" y="81"/>
                    <a:pt x="2894" y="81"/>
                  </a:cubicBezTo>
                  <a:cubicBezTo>
                    <a:pt x="2880" y="81"/>
                    <a:pt x="2880" y="81"/>
                    <a:pt x="2880" y="81"/>
                  </a:cubicBezTo>
                  <a:cubicBezTo>
                    <a:pt x="2880" y="81"/>
                    <a:pt x="2879" y="80"/>
                    <a:pt x="2877" y="77"/>
                  </a:cubicBezTo>
                  <a:cubicBezTo>
                    <a:pt x="2875" y="74"/>
                    <a:pt x="2853" y="70"/>
                    <a:pt x="2853" y="70"/>
                  </a:cubicBezTo>
                  <a:cubicBezTo>
                    <a:pt x="2853" y="54"/>
                    <a:pt x="2853" y="54"/>
                    <a:pt x="2853" y="54"/>
                  </a:cubicBezTo>
                  <a:cubicBezTo>
                    <a:pt x="2843" y="61"/>
                    <a:pt x="2843" y="61"/>
                    <a:pt x="2843" y="61"/>
                  </a:cubicBezTo>
                  <a:cubicBezTo>
                    <a:pt x="2828" y="61"/>
                    <a:pt x="2828" y="61"/>
                    <a:pt x="2828" y="61"/>
                  </a:cubicBezTo>
                  <a:cubicBezTo>
                    <a:pt x="2828" y="61"/>
                    <a:pt x="2828" y="45"/>
                    <a:pt x="2823" y="42"/>
                  </a:cubicBezTo>
                  <a:cubicBezTo>
                    <a:pt x="2818" y="39"/>
                    <a:pt x="2800" y="37"/>
                    <a:pt x="2800" y="37"/>
                  </a:cubicBezTo>
                  <a:cubicBezTo>
                    <a:pt x="2793" y="30"/>
                    <a:pt x="2793" y="30"/>
                    <a:pt x="2793" y="30"/>
                  </a:cubicBezTo>
                  <a:cubicBezTo>
                    <a:pt x="2777" y="26"/>
                    <a:pt x="2777" y="26"/>
                    <a:pt x="2777" y="26"/>
                  </a:cubicBezTo>
                  <a:cubicBezTo>
                    <a:pt x="2771" y="12"/>
                    <a:pt x="2771" y="12"/>
                    <a:pt x="2771" y="12"/>
                  </a:cubicBezTo>
                  <a:cubicBezTo>
                    <a:pt x="2772" y="3"/>
                    <a:pt x="2772" y="3"/>
                    <a:pt x="2772" y="3"/>
                  </a:cubicBezTo>
                  <a:cubicBezTo>
                    <a:pt x="2772" y="3"/>
                    <a:pt x="2756" y="0"/>
                    <a:pt x="2746" y="4"/>
                  </a:cubicBezTo>
                  <a:cubicBezTo>
                    <a:pt x="2736" y="8"/>
                    <a:pt x="2711" y="4"/>
                    <a:pt x="2715" y="12"/>
                  </a:cubicBezTo>
                  <a:cubicBezTo>
                    <a:pt x="2719" y="20"/>
                    <a:pt x="2722" y="27"/>
                    <a:pt x="2722" y="27"/>
                  </a:cubicBezTo>
                  <a:cubicBezTo>
                    <a:pt x="2722" y="27"/>
                    <a:pt x="2730" y="44"/>
                    <a:pt x="2719" y="52"/>
                  </a:cubicBezTo>
                  <a:cubicBezTo>
                    <a:pt x="2708" y="60"/>
                    <a:pt x="2686" y="60"/>
                    <a:pt x="2686" y="60"/>
                  </a:cubicBezTo>
                  <a:cubicBezTo>
                    <a:pt x="2661" y="80"/>
                    <a:pt x="2661" y="80"/>
                    <a:pt x="2661" y="80"/>
                  </a:cubicBezTo>
                  <a:cubicBezTo>
                    <a:pt x="2670" y="86"/>
                    <a:pt x="2670" y="86"/>
                    <a:pt x="2670" y="86"/>
                  </a:cubicBezTo>
                  <a:cubicBezTo>
                    <a:pt x="2670" y="86"/>
                    <a:pt x="2650" y="98"/>
                    <a:pt x="2635" y="97"/>
                  </a:cubicBezTo>
                  <a:cubicBezTo>
                    <a:pt x="2620" y="96"/>
                    <a:pt x="2611" y="91"/>
                    <a:pt x="2611" y="91"/>
                  </a:cubicBezTo>
                  <a:cubicBezTo>
                    <a:pt x="2600" y="76"/>
                    <a:pt x="2600" y="76"/>
                    <a:pt x="2600" y="76"/>
                  </a:cubicBezTo>
                  <a:cubicBezTo>
                    <a:pt x="2600" y="76"/>
                    <a:pt x="2579" y="68"/>
                    <a:pt x="2580" y="75"/>
                  </a:cubicBezTo>
                  <a:cubicBezTo>
                    <a:pt x="2581" y="82"/>
                    <a:pt x="2592" y="96"/>
                    <a:pt x="2592" y="96"/>
                  </a:cubicBezTo>
                  <a:cubicBezTo>
                    <a:pt x="2592" y="96"/>
                    <a:pt x="2605" y="120"/>
                    <a:pt x="2587" y="123"/>
                  </a:cubicBezTo>
                  <a:cubicBezTo>
                    <a:pt x="2569" y="126"/>
                    <a:pt x="2550" y="125"/>
                    <a:pt x="2550" y="125"/>
                  </a:cubicBezTo>
                  <a:cubicBezTo>
                    <a:pt x="2543" y="136"/>
                    <a:pt x="2543" y="136"/>
                    <a:pt x="2543" y="136"/>
                  </a:cubicBezTo>
                  <a:cubicBezTo>
                    <a:pt x="2543" y="136"/>
                    <a:pt x="2527" y="116"/>
                    <a:pt x="2521" y="117"/>
                  </a:cubicBezTo>
                  <a:cubicBezTo>
                    <a:pt x="2515" y="118"/>
                    <a:pt x="2495" y="124"/>
                    <a:pt x="2495" y="124"/>
                  </a:cubicBezTo>
                  <a:cubicBezTo>
                    <a:pt x="2495" y="124"/>
                    <a:pt x="2459" y="129"/>
                    <a:pt x="2456" y="136"/>
                  </a:cubicBezTo>
                  <a:cubicBezTo>
                    <a:pt x="2453" y="143"/>
                    <a:pt x="2475" y="149"/>
                    <a:pt x="2474" y="152"/>
                  </a:cubicBezTo>
                  <a:cubicBezTo>
                    <a:pt x="2473" y="155"/>
                    <a:pt x="2444" y="153"/>
                    <a:pt x="2450" y="161"/>
                  </a:cubicBezTo>
                  <a:cubicBezTo>
                    <a:pt x="2456" y="169"/>
                    <a:pt x="2475" y="170"/>
                    <a:pt x="2475" y="170"/>
                  </a:cubicBezTo>
                  <a:cubicBezTo>
                    <a:pt x="2482" y="166"/>
                    <a:pt x="2482" y="166"/>
                    <a:pt x="2482" y="166"/>
                  </a:cubicBezTo>
                  <a:cubicBezTo>
                    <a:pt x="2514" y="184"/>
                    <a:pt x="2514" y="184"/>
                    <a:pt x="2514" y="184"/>
                  </a:cubicBezTo>
                  <a:cubicBezTo>
                    <a:pt x="2534" y="184"/>
                    <a:pt x="2534" y="184"/>
                    <a:pt x="2534" y="184"/>
                  </a:cubicBezTo>
                  <a:cubicBezTo>
                    <a:pt x="2546" y="196"/>
                    <a:pt x="2546" y="196"/>
                    <a:pt x="2546" y="196"/>
                  </a:cubicBezTo>
                  <a:cubicBezTo>
                    <a:pt x="2572" y="199"/>
                    <a:pt x="2572" y="199"/>
                    <a:pt x="2572" y="199"/>
                  </a:cubicBezTo>
                  <a:cubicBezTo>
                    <a:pt x="2553" y="209"/>
                    <a:pt x="2553" y="209"/>
                    <a:pt x="2553" y="209"/>
                  </a:cubicBezTo>
                  <a:cubicBezTo>
                    <a:pt x="2553" y="209"/>
                    <a:pt x="2572" y="240"/>
                    <a:pt x="2576" y="244"/>
                  </a:cubicBezTo>
                  <a:cubicBezTo>
                    <a:pt x="2580" y="248"/>
                    <a:pt x="2597" y="248"/>
                    <a:pt x="2597" y="248"/>
                  </a:cubicBezTo>
                  <a:cubicBezTo>
                    <a:pt x="2595" y="277"/>
                    <a:pt x="2595" y="277"/>
                    <a:pt x="2595" y="277"/>
                  </a:cubicBezTo>
                  <a:cubicBezTo>
                    <a:pt x="2608" y="297"/>
                    <a:pt x="2608" y="297"/>
                    <a:pt x="2608" y="297"/>
                  </a:cubicBezTo>
                  <a:cubicBezTo>
                    <a:pt x="2617" y="320"/>
                    <a:pt x="2617" y="320"/>
                    <a:pt x="2617" y="320"/>
                  </a:cubicBezTo>
                  <a:cubicBezTo>
                    <a:pt x="2596" y="294"/>
                    <a:pt x="2596" y="294"/>
                    <a:pt x="2596" y="294"/>
                  </a:cubicBezTo>
                  <a:cubicBezTo>
                    <a:pt x="2596" y="294"/>
                    <a:pt x="2594" y="323"/>
                    <a:pt x="2593" y="333"/>
                  </a:cubicBezTo>
                  <a:cubicBezTo>
                    <a:pt x="2592" y="343"/>
                    <a:pt x="2581" y="383"/>
                    <a:pt x="2576" y="391"/>
                  </a:cubicBezTo>
                  <a:cubicBezTo>
                    <a:pt x="2572" y="398"/>
                    <a:pt x="2574" y="407"/>
                    <a:pt x="2562" y="409"/>
                  </a:cubicBezTo>
                  <a:cubicBezTo>
                    <a:pt x="2563" y="415"/>
                    <a:pt x="2563" y="415"/>
                    <a:pt x="2563" y="415"/>
                  </a:cubicBezTo>
                  <a:cubicBezTo>
                    <a:pt x="2563" y="415"/>
                    <a:pt x="2572" y="407"/>
                    <a:pt x="2578" y="414"/>
                  </a:cubicBezTo>
                  <a:cubicBezTo>
                    <a:pt x="2584" y="421"/>
                    <a:pt x="2578" y="424"/>
                    <a:pt x="2578" y="424"/>
                  </a:cubicBezTo>
                  <a:cubicBezTo>
                    <a:pt x="2578" y="424"/>
                    <a:pt x="2592" y="426"/>
                    <a:pt x="2599" y="427"/>
                  </a:cubicBezTo>
                  <a:cubicBezTo>
                    <a:pt x="2606" y="428"/>
                    <a:pt x="2612" y="437"/>
                    <a:pt x="2612" y="437"/>
                  </a:cubicBezTo>
                  <a:cubicBezTo>
                    <a:pt x="2612" y="437"/>
                    <a:pt x="2622" y="433"/>
                    <a:pt x="2626" y="435"/>
                  </a:cubicBezTo>
                  <a:cubicBezTo>
                    <a:pt x="2630" y="437"/>
                    <a:pt x="2631" y="440"/>
                    <a:pt x="2631" y="440"/>
                  </a:cubicBezTo>
                  <a:cubicBezTo>
                    <a:pt x="2651" y="441"/>
                    <a:pt x="2651" y="441"/>
                    <a:pt x="2651" y="441"/>
                  </a:cubicBezTo>
                  <a:cubicBezTo>
                    <a:pt x="2653" y="449"/>
                    <a:pt x="2653" y="449"/>
                    <a:pt x="2653" y="449"/>
                  </a:cubicBezTo>
                  <a:cubicBezTo>
                    <a:pt x="2666" y="446"/>
                    <a:pt x="2666" y="446"/>
                    <a:pt x="2666" y="446"/>
                  </a:cubicBezTo>
                  <a:cubicBezTo>
                    <a:pt x="2666" y="446"/>
                    <a:pt x="2660" y="434"/>
                    <a:pt x="2673" y="434"/>
                  </a:cubicBezTo>
                  <a:cubicBezTo>
                    <a:pt x="2686" y="434"/>
                    <a:pt x="2686" y="441"/>
                    <a:pt x="2686" y="441"/>
                  </a:cubicBezTo>
                  <a:cubicBezTo>
                    <a:pt x="2695" y="442"/>
                    <a:pt x="2695" y="442"/>
                    <a:pt x="2695" y="442"/>
                  </a:cubicBezTo>
                  <a:cubicBezTo>
                    <a:pt x="2697" y="446"/>
                    <a:pt x="2697" y="446"/>
                    <a:pt x="2697" y="446"/>
                  </a:cubicBezTo>
                  <a:cubicBezTo>
                    <a:pt x="2698" y="445"/>
                    <a:pt x="2700" y="445"/>
                    <a:pt x="2702" y="445"/>
                  </a:cubicBezTo>
                  <a:cubicBezTo>
                    <a:pt x="2712" y="444"/>
                    <a:pt x="2716" y="445"/>
                    <a:pt x="2716" y="445"/>
                  </a:cubicBezTo>
                  <a:cubicBezTo>
                    <a:pt x="2717" y="454"/>
                    <a:pt x="2717" y="454"/>
                    <a:pt x="2717" y="454"/>
                  </a:cubicBezTo>
                  <a:cubicBezTo>
                    <a:pt x="2720" y="455"/>
                    <a:pt x="2722" y="459"/>
                    <a:pt x="2722" y="459"/>
                  </a:cubicBezTo>
                  <a:cubicBezTo>
                    <a:pt x="2722" y="459"/>
                    <a:pt x="2729" y="457"/>
                    <a:pt x="2732" y="456"/>
                  </a:cubicBezTo>
                  <a:cubicBezTo>
                    <a:pt x="2735" y="455"/>
                    <a:pt x="2742" y="463"/>
                    <a:pt x="2742" y="463"/>
                  </a:cubicBezTo>
                  <a:cubicBezTo>
                    <a:pt x="2742" y="463"/>
                    <a:pt x="2743" y="463"/>
                    <a:pt x="2750" y="463"/>
                  </a:cubicBezTo>
                  <a:cubicBezTo>
                    <a:pt x="2757" y="463"/>
                    <a:pt x="2757" y="453"/>
                    <a:pt x="2757" y="453"/>
                  </a:cubicBezTo>
                  <a:cubicBezTo>
                    <a:pt x="2763" y="453"/>
                    <a:pt x="2763" y="453"/>
                    <a:pt x="2763" y="453"/>
                  </a:cubicBezTo>
                  <a:cubicBezTo>
                    <a:pt x="2763" y="452"/>
                    <a:pt x="2763" y="451"/>
                    <a:pt x="2763" y="450"/>
                  </a:cubicBezTo>
                  <a:cubicBezTo>
                    <a:pt x="2763" y="440"/>
                    <a:pt x="2778" y="417"/>
                    <a:pt x="2785" y="413"/>
                  </a:cubicBezTo>
                  <a:cubicBezTo>
                    <a:pt x="2792" y="409"/>
                    <a:pt x="2813" y="392"/>
                    <a:pt x="2822" y="397"/>
                  </a:cubicBezTo>
                  <a:cubicBezTo>
                    <a:pt x="2831" y="402"/>
                    <a:pt x="2839" y="407"/>
                    <a:pt x="2839" y="407"/>
                  </a:cubicBezTo>
                  <a:cubicBezTo>
                    <a:pt x="2839" y="407"/>
                    <a:pt x="2862" y="401"/>
                    <a:pt x="2867" y="406"/>
                  </a:cubicBezTo>
                  <a:cubicBezTo>
                    <a:pt x="2872" y="411"/>
                    <a:pt x="2879" y="419"/>
                    <a:pt x="2882" y="421"/>
                  </a:cubicBezTo>
                  <a:cubicBezTo>
                    <a:pt x="2882" y="421"/>
                    <a:pt x="2907" y="431"/>
                    <a:pt x="2920" y="421"/>
                  </a:cubicBezTo>
                  <a:cubicBezTo>
                    <a:pt x="2933" y="411"/>
                    <a:pt x="2937" y="392"/>
                    <a:pt x="2943" y="390"/>
                  </a:cubicBezTo>
                  <a:cubicBezTo>
                    <a:pt x="2945" y="389"/>
                    <a:pt x="2951" y="389"/>
                    <a:pt x="2957" y="388"/>
                  </a:cubicBezTo>
                  <a:cubicBezTo>
                    <a:pt x="2957" y="385"/>
                    <a:pt x="2958" y="383"/>
                    <a:pt x="2960" y="383"/>
                  </a:cubicBezTo>
                  <a:cubicBezTo>
                    <a:pt x="2964" y="383"/>
                    <a:pt x="2970" y="373"/>
                    <a:pt x="2967" y="369"/>
                  </a:cubicBezTo>
                  <a:cubicBezTo>
                    <a:pt x="2964" y="365"/>
                    <a:pt x="2950" y="367"/>
                    <a:pt x="2950" y="367"/>
                  </a:cubicBezTo>
                  <a:cubicBezTo>
                    <a:pt x="2947" y="361"/>
                    <a:pt x="2947" y="361"/>
                    <a:pt x="2947" y="361"/>
                  </a:cubicBezTo>
                  <a:cubicBezTo>
                    <a:pt x="2947" y="361"/>
                    <a:pt x="2933" y="360"/>
                    <a:pt x="2934" y="350"/>
                  </a:cubicBezTo>
                  <a:cubicBezTo>
                    <a:pt x="2935" y="340"/>
                    <a:pt x="2941" y="340"/>
                    <a:pt x="2940" y="335"/>
                  </a:cubicBezTo>
                  <a:cubicBezTo>
                    <a:pt x="2939" y="330"/>
                    <a:pt x="2935" y="327"/>
                    <a:pt x="2935" y="327"/>
                  </a:cubicBezTo>
                  <a:cubicBezTo>
                    <a:pt x="2928" y="327"/>
                    <a:pt x="2928" y="327"/>
                    <a:pt x="2928" y="327"/>
                  </a:cubicBezTo>
                  <a:cubicBezTo>
                    <a:pt x="2922" y="314"/>
                    <a:pt x="2922" y="314"/>
                    <a:pt x="2922" y="314"/>
                  </a:cubicBezTo>
                  <a:cubicBezTo>
                    <a:pt x="2931" y="312"/>
                    <a:pt x="2931" y="312"/>
                    <a:pt x="2931" y="312"/>
                  </a:cubicBezTo>
                  <a:cubicBezTo>
                    <a:pt x="2931" y="312"/>
                    <a:pt x="2950" y="311"/>
                    <a:pt x="2950" y="302"/>
                  </a:cubicBezTo>
                  <a:cubicBezTo>
                    <a:pt x="2950" y="293"/>
                    <a:pt x="2939" y="289"/>
                    <a:pt x="2939" y="289"/>
                  </a:cubicBezTo>
                  <a:cubicBezTo>
                    <a:pt x="2931" y="281"/>
                    <a:pt x="2931" y="281"/>
                    <a:pt x="2931" y="281"/>
                  </a:cubicBezTo>
                  <a:cubicBezTo>
                    <a:pt x="2931" y="281"/>
                    <a:pt x="2941" y="277"/>
                    <a:pt x="2941" y="273"/>
                  </a:cubicBezTo>
                  <a:cubicBezTo>
                    <a:pt x="2941" y="269"/>
                    <a:pt x="2934" y="263"/>
                    <a:pt x="2934" y="263"/>
                  </a:cubicBezTo>
                  <a:cubicBezTo>
                    <a:pt x="2935" y="245"/>
                    <a:pt x="2935" y="245"/>
                    <a:pt x="2935" y="245"/>
                  </a:cubicBezTo>
                  <a:cubicBezTo>
                    <a:pt x="2935" y="245"/>
                    <a:pt x="2927" y="239"/>
                    <a:pt x="2920" y="243"/>
                  </a:cubicBezTo>
                  <a:cubicBezTo>
                    <a:pt x="2913" y="247"/>
                    <a:pt x="2908" y="260"/>
                    <a:pt x="2902" y="259"/>
                  </a:cubicBezTo>
                  <a:cubicBezTo>
                    <a:pt x="2896" y="258"/>
                    <a:pt x="2906" y="250"/>
                    <a:pt x="2906" y="250"/>
                  </a:cubicBezTo>
                  <a:cubicBezTo>
                    <a:pt x="2900" y="242"/>
                    <a:pt x="2900" y="242"/>
                    <a:pt x="2900" y="242"/>
                  </a:cubicBezTo>
                  <a:cubicBezTo>
                    <a:pt x="2900" y="242"/>
                    <a:pt x="2912" y="233"/>
                    <a:pt x="2918" y="226"/>
                  </a:cubicBezTo>
                  <a:cubicBezTo>
                    <a:pt x="2924" y="219"/>
                    <a:pt x="2921" y="213"/>
                    <a:pt x="2921" y="213"/>
                  </a:cubicBezTo>
                  <a:cubicBezTo>
                    <a:pt x="2921" y="213"/>
                    <a:pt x="2927" y="219"/>
                    <a:pt x="2932" y="213"/>
                  </a:cubicBezTo>
                  <a:cubicBezTo>
                    <a:pt x="2937" y="207"/>
                    <a:pt x="2943" y="198"/>
                    <a:pt x="2943" y="198"/>
                  </a:cubicBezTo>
                  <a:cubicBezTo>
                    <a:pt x="2948" y="189"/>
                    <a:pt x="2948" y="189"/>
                    <a:pt x="2948" y="189"/>
                  </a:cubicBezTo>
                  <a:cubicBezTo>
                    <a:pt x="2961" y="196"/>
                    <a:pt x="2961" y="196"/>
                    <a:pt x="2961" y="196"/>
                  </a:cubicBezTo>
                  <a:cubicBezTo>
                    <a:pt x="2966" y="186"/>
                    <a:pt x="2966" y="186"/>
                    <a:pt x="2966" y="186"/>
                  </a:cubicBezTo>
                  <a:cubicBezTo>
                    <a:pt x="2966" y="186"/>
                    <a:pt x="2962" y="177"/>
                    <a:pt x="2964" y="166"/>
                  </a:cubicBezTo>
                  <a:cubicBezTo>
                    <a:pt x="2966" y="155"/>
                    <a:pt x="2976" y="136"/>
                    <a:pt x="2976" y="136"/>
                  </a:cubicBezTo>
                  <a:cubicBezTo>
                    <a:pt x="2976" y="128"/>
                    <a:pt x="2976" y="128"/>
                    <a:pt x="2976" y="128"/>
                  </a:cubicBezTo>
                  <a:cubicBezTo>
                    <a:pt x="2990" y="117"/>
                    <a:pt x="2990" y="117"/>
                    <a:pt x="2990" y="117"/>
                  </a:cubicBezTo>
                  <a:cubicBezTo>
                    <a:pt x="2992" y="111"/>
                    <a:pt x="2992" y="111"/>
                    <a:pt x="2992" y="111"/>
                  </a:cubicBezTo>
                  <a:cubicBezTo>
                    <a:pt x="2982" y="106"/>
                    <a:pt x="2982" y="106"/>
                    <a:pt x="2982" y="106"/>
                  </a:cubicBezTo>
                  <a:lnTo>
                    <a:pt x="2964" y="107"/>
                  </a:lnTo>
                  <a:close/>
                  <a:moveTo>
                    <a:pt x="106" y="2472"/>
                  </a:moveTo>
                  <a:cubicBezTo>
                    <a:pt x="90" y="2439"/>
                    <a:pt x="90" y="2439"/>
                    <a:pt x="90" y="2439"/>
                  </a:cubicBezTo>
                  <a:cubicBezTo>
                    <a:pt x="67" y="2439"/>
                    <a:pt x="67" y="2439"/>
                    <a:pt x="67" y="2439"/>
                  </a:cubicBezTo>
                  <a:cubicBezTo>
                    <a:pt x="67" y="2439"/>
                    <a:pt x="44" y="2431"/>
                    <a:pt x="36" y="2423"/>
                  </a:cubicBezTo>
                  <a:cubicBezTo>
                    <a:pt x="32" y="2430"/>
                    <a:pt x="32" y="2439"/>
                    <a:pt x="32" y="2444"/>
                  </a:cubicBezTo>
                  <a:cubicBezTo>
                    <a:pt x="32" y="2451"/>
                    <a:pt x="21" y="2450"/>
                    <a:pt x="10" y="2467"/>
                  </a:cubicBezTo>
                  <a:cubicBezTo>
                    <a:pt x="0" y="2483"/>
                    <a:pt x="10" y="2504"/>
                    <a:pt x="11" y="2517"/>
                  </a:cubicBezTo>
                  <a:cubicBezTo>
                    <a:pt x="12" y="2529"/>
                    <a:pt x="31" y="2534"/>
                    <a:pt x="32" y="2544"/>
                  </a:cubicBezTo>
                  <a:cubicBezTo>
                    <a:pt x="33" y="2554"/>
                    <a:pt x="21" y="2559"/>
                    <a:pt x="21" y="2559"/>
                  </a:cubicBezTo>
                  <a:cubicBezTo>
                    <a:pt x="23" y="2587"/>
                    <a:pt x="23" y="2587"/>
                    <a:pt x="23" y="2587"/>
                  </a:cubicBezTo>
                  <a:cubicBezTo>
                    <a:pt x="23" y="2587"/>
                    <a:pt x="12" y="2591"/>
                    <a:pt x="11" y="2594"/>
                  </a:cubicBezTo>
                  <a:cubicBezTo>
                    <a:pt x="10" y="2597"/>
                    <a:pt x="4" y="2611"/>
                    <a:pt x="4" y="2611"/>
                  </a:cubicBezTo>
                  <a:cubicBezTo>
                    <a:pt x="4" y="2611"/>
                    <a:pt x="6" y="2621"/>
                    <a:pt x="20" y="2622"/>
                  </a:cubicBezTo>
                  <a:cubicBezTo>
                    <a:pt x="34" y="2623"/>
                    <a:pt x="32" y="2617"/>
                    <a:pt x="38" y="2611"/>
                  </a:cubicBezTo>
                  <a:cubicBezTo>
                    <a:pt x="44" y="2605"/>
                    <a:pt x="48" y="2613"/>
                    <a:pt x="48" y="2613"/>
                  </a:cubicBezTo>
                  <a:cubicBezTo>
                    <a:pt x="58" y="2615"/>
                    <a:pt x="58" y="2615"/>
                    <a:pt x="58" y="2615"/>
                  </a:cubicBezTo>
                  <a:cubicBezTo>
                    <a:pt x="62" y="2610"/>
                    <a:pt x="62" y="2610"/>
                    <a:pt x="62" y="2610"/>
                  </a:cubicBezTo>
                  <a:cubicBezTo>
                    <a:pt x="62" y="2610"/>
                    <a:pt x="66" y="2618"/>
                    <a:pt x="66" y="2619"/>
                  </a:cubicBezTo>
                  <a:cubicBezTo>
                    <a:pt x="72" y="2619"/>
                    <a:pt x="87" y="2613"/>
                    <a:pt x="87" y="2613"/>
                  </a:cubicBezTo>
                  <a:cubicBezTo>
                    <a:pt x="104" y="2599"/>
                    <a:pt x="105" y="2580"/>
                    <a:pt x="108" y="2570"/>
                  </a:cubicBezTo>
                  <a:cubicBezTo>
                    <a:pt x="111" y="2560"/>
                    <a:pt x="120" y="2545"/>
                    <a:pt x="127" y="2539"/>
                  </a:cubicBezTo>
                  <a:cubicBezTo>
                    <a:pt x="134" y="2533"/>
                    <a:pt x="139" y="2516"/>
                    <a:pt x="139" y="2516"/>
                  </a:cubicBezTo>
                  <a:cubicBezTo>
                    <a:pt x="137" y="2511"/>
                    <a:pt x="125" y="2479"/>
                    <a:pt x="125" y="2479"/>
                  </a:cubicBezTo>
                  <a:lnTo>
                    <a:pt x="106" y="2472"/>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49" name="Freeform 146"/>
            <p:cNvSpPr>
              <a:spLocks noEditPoints="1"/>
            </p:cNvSpPr>
            <p:nvPr/>
          </p:nvSpPr>
          <p:spPr bwMode="gray">
            <a:xfrm>
              <a:off x="4670425" y="4641850"/>
              <a:ext cx="425450" cy="382588"/>
            </a:xfrm>
            <a:custGeom>
              <a:avLst/>
              <a:gdLst>
                <a:gd name="T0" fmla="*/ 725 w 759"/>
                <a:gd name="T1" fmla="*/ 254 h 682"/>
                <a:gd name="T2" fmla="*/ 696 w 759"/>
                <a:gd name="T3" fmla="*/ 278 h 682"/>
                <a:gd name="T4" fmla="*/ 673 w 759"/>
                <a:gd name="T5" fmla="*/ 221 h 682"/>
                <a:gd name="T6" fmla="*/ 708 w 759"/>
                <a:gd name="T7" fmla="*/ 206 h 682"/>
                <a:gd name="T8" fmla="*/ 727 w 759"/>
                <a:gd name="T9" fmla="*/ 125 h 682"/>
                <a:gd name="T10" fmla="*/ 696 w 759"/>
                <a:gd name="T11" fmla="*/ 15 h 682"/>
                <a:gd name="T12" fmla="*/ 649 w 759"/>
                <a:gd name="T13" fmla="*/ 8 h 682"/>
                <a:gd name="T14" fmla="*/ 586 w 759"/>
                <a:gd name="T15" fmla="*/ 2 h 682"/>
                <a:gd name="T16" fmla="*/ 549 w 759"/>
                <a:gd name="T17" fmla="*/ 25 h 682"/>
                <a:gd name="T18" fmla="*/ 495 w 759"/>
                <a:gd name="T19" fmla="*/ 77 h 682"/>
                <a:gd name="T20" fmla="*/ 461 w 759"/>
                <a:gd name="T21" fmla="*/ 137 h 682"/>
                <a:gd name="T22" fmla="*/ 436 w 759"/>
                <a:gd name="T23" fmla="*/ 152 h 682"/>
                <a:gd name="T24" fmla="*/ 402 w 759"/>
                <a:gd name="T25" fmla="*/ 192 h 682"/>
                <a:gd name="T26" fmla="*/ 364 w 759"/>
                <a:gd name="T27" fmla="*/ 190 h 682"/>
                <a:gd name="T28" fmla="*/ 337 w 759"/>
                <a:gd name="T29" fmla="*/ 179 h 682"/>
                <a:gd name="T30" fmla="*/ 290 w 759"/>
                <a:gd name="T31" fmla="*/ 212 h 682"/>
                <a:gd name="T32" fmla="*/ 263 w 759"/>
                <a:gd name="T33" fmla="*/ 240 h 682"/>
                <a:gd name="T34" fmla="*/ 244 w 759"/>
                <a:gd name="T35" fmla="*/ 251 h 682"/>
                <a:gd name="T36" fmla="*/ 193 w 759"/>
                <a:gd name="T37" fmla="*/ 231 h 682"/>
                <a:gd name="T38" fmla="*/ 196 w 759"/>
                <a:gd name="T39" fmla="*/ 189 h 682"/>
                <a:gd name="T40" fmla="*/ 166 w 759"/>
                <a:gd name="T41" fmla="*/ 143 h 682"/>
                <a:gd name="T42" fmla="*/ 142 w 759"/>
                <a:gd name="T43" fmla="*/ 343 h 682"/>
                <a:gd name="T44" fmla="*/ 129 w 759"/>
                <a:gd name="T45" fmla="*/ 353 h 682"/>
                <a:gd name="T46" fmla="*/ 114 w 759"/>
                <a:gd name="T47" fmla="*/ 367 h 682"/>
                <a:gd name="T48" fmla="*/ 88 w 759"/>
                <a:gd name="T49" fmla="*/ 369 h 682"/>
                <a:gd name="T50" fmla="*/ 65 w 759"/>
                <a:gd name="T51" fmla="*/ 357 h 682"/>
                <a:gd name="T52" fmla="*/ 41 w 759"/>
                <a:gd name="T53" fmla="*/ 330 h 682"/>
                <a:gd name="T54" fmla="*/ 12 w 759"/>
                <a:gd name="T55" fmla="*/ 340 h 682"/>
                <a:gd name="T56" fmla="*/ 0 w 759"/>
                <a:gd name="T57" fmla="*/ 345 h 682"/>
                <a:gd name="T58" fmla="*/ 31 w 759"/>
                <a:gd name="T59" fmla="*/ 407 h 682"/>
                <a:gd name="T60" fmla="*/ 83 w 759"/>
                <a:gd name="T61" fmla="*/ 523 h 682"/>
                <a:gd name="T62" fmla="*/ 61 w 759"/>
                <a:gd name="T63" fmla="*/ 572 h 682"/>
                <a:gd name="T64" fmla="*/ 81 w 759"/>
                <a:gd name="T65" fmla="*/ 649 h 682"/>
                <a:gd name="T66" fmla="*/ 103 w 759"/>
                <a:gd name="T67" fmla="*/ 650 h 682"/>
                <a:gd name="T68" fmla="*/ 145 w 759"/>
                <a:gd name="T69" fmla="*/ 679 h 682"/>
                <a:gd name="T70" fmla="*/ 233 w 759"/>
                <a:gd name="T71" fmla="*/ 662 h 682"/>
                <a:gd name="T72" fmla="*/ 292 w 759"/>
                <a:gd name="T73" fmla="*/ 646 h 682"/>
                <a:gd name="T74" fmla="*/ 366 w 759"/>
                <a:gd name="T75" fmla="*/ 646 h 682"/>
                <a:gd name="T76" fmla="*/ 406 w 759"/>
                <a:gd name="T77" fmla="*/ 637 h 682"/>
                <a:gd name="T78" fmla="*/ 473 w 759"/>
                <a:gd name="T79" fmla="*/ 617 h 682"/>
                <a:gd name="T80" fmla="*/ 538 w 759"/>
                <a:gd name="T81" fmla="*/ 565 h 682"/>
                <a:gd name="T82" fmla="*/ 615 w 759"/>
                <a:gd name="T83" fmla="*/ 500 h 682"/>
                <a:gd name="T84" fmla="*/ 686 w 759"/>
                <a:gd name="T85" fmla="*/ 379 h 682"/>
                <a:gd name="T86" fmla="*/ 748 w 759"/>
                <a:gd name="T87" fmla="*/ 297 h 682"/>
                <a:gd name="T88" fmla="*/ 746 w 759"/>
                <a:gd name="T89" fmla="*/ 250 h 682"/>
                <a:gd name="T90" fmla="*/ 563 w 759"/>
                <a:gd name="T91" fmla="*/ 428 h 682"/>
                <a:gd name="T92" fmla="*/ 531 w 759"/>
                <a:gd name="T93" fmla="*/ 456 h 682"/>
                <a:gd name="T94" fmla="*/ 498 w 759"/>
                <a:gd name="T95" fmla="*/ 437 h 682"/>
                <a:gd name="T96" fmla="*/ 481 w 759"/>
                <a:gd name="T97" fmla="*/ 401 h 682"/>
                <a:gd name="T98" fmla="*/ 500 w 759"/>
                <a:gd name="T99" fmla="*/ 389 h 682"/>
                <a:gd name="T100" fmla="*/ 519 w 759"/>
                <a:gd name="T101" fmla="*/ 362 h 682"/>
                <a:gd name="T102" fmla="*/ 535 w 759"/>
                <a:gd name="T103" fmla="*/ 351 h 682"/>
                <a:gd name="T104" fmla="*/ 564 w 759"/>
                <a:gd name="T105" fmla="*/ 349 h 682"/>
                <a:gd name="T106" fmla="*/ 591 w 759"/>
                <a:gd name="T107" fmla="*/ 377 h 682"/>
                <a:gd name="T108" fmla="*/ 577 w 759"/>
                <a:gd name="T109" fmla="*/ 4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50" name="Freeform 147"/>
            <p:cNvSpPr>
              <a:spLocks noEditPoints="1"/>
            </p:cNvSpPr>
            <p:nvPr/>
          </p:nvSpPr>
          <p:spPr bwMode="gray">
            <a:xfrm>
              <a:off x="4097338" y="2170113"/>
              <a:ext cx="222250" cy="307975"/>
            </a:xfrm>
            <a:custGeom>
              <a:avLst/>
              <a:gdLst>
                <a:gd name="T0" fmla="*/ 118 w 395"/>
                <a:gd name="T1" fmla="*/ 256 h 549"/>
                <a:gd name="T2" fmla="*/ 111 w 395"/>
                <a:gd name="T3" fmla="*/ 221 h 549"/>
                <a:gd name="T4" fmla="*/ 98 w 395"/>
                <a:gd name="T5" fmla="*/ 248 h 549"/>
                <a:gd name="T6" fmla="*/ 222 w 395"/>
                <a:gd name="T7" fmla="*/ 93 h 549"/>
                <a:gd name="T8" fmla="*/ 97 w 395"/>
                <a:gd name="T9" fmla="*/ 159 h 549"/>
                <a:gd name="T10" fmla="*/ 93 w 395"/>
                <a:gd name="T11" fmla="*/ 183 h 549"/>
                <a:gd name="T12" fmla="*/ 325 w 395"/>
                <a:gd name="T13" fmla="*/ 1 h 549"/>
                <a:gd name="T14" fmla="*/ 296 w 395"/>
                <a:gd name="T15" fmla="*/ 36 h 549"/>
                <a:gd name="T16" fmla="*/ 301 w 395"/>
                <a:gd name="T17" fmla="*/ 12 h 549"/>
                <a:gd name="T18" fmla="*/ 296 w 395"/>
                <a:gd name="T19" fmla="*/ 36 h 549"/>
                <a:gd name="T20" fmla="*/ 246 w 395"/>
                <a:gd name="T21" fmla="*/ 96 h 549"/>
                <a:gd name="T22" fmla="*/ 128 w 395"/>
                <a:gd name="T23" fmla="*/ 258 h 549"/>
                <a:gd name="T24" fmla="*/ 331 w 395"/>
                <a:gd name="T25" fmla="*/ 402 h 549"/>
                <a:gd name="T26" fmla="*/ 330 w 395"/>
                <a:gd name="T27" fmla="*/ 357 h 549"/>
                <a:gd name="T28" fmla="*/ 291 w 395"/>
                <a:gd name="T29" fmla="*/ 314 h 549"/>
                <a:gd name="T30" fmla="*/ 265 w 395"/>
                <a:gd name="T31" fmla="*/ 261 h 549"/>
                <a:gd name="T32" fmla="*/ 191 w 395"/>
                <a:gd name="T33" fmla="*/ 235 h 549"/>
                <a:gd name="T34" fmla="*/ 214 w 395"/>
                <a:gd name="T35" fmla="*/ 222 h 549"/>
                <a:gd name="T36" fmla="*/ 261 w 395"/>
                <a:gd name="T37" fmla="*/ 177 h 549"/>
                <a:gd name="T38" fmla="*/ 211 w 395"/>
                <a:gd name="T39" fmla="*/ 154 h 549"/>
                <a:gd name="T40" fmla="*/ 179 w 395"/>
                <a:gd name="T41" fmla="*/ 147 h 549"/>
                <a:gd name="T42" fmla="*/ 224 w 395"/>
                <a:gd name="T43" fmla="*/ 112 h 549"/>
                <a:gd name="T44" fmla="*/ 153 w 395"/>
                <a:gd name="T45" fmla="*/ 110 h 549"/>
                <a:gd name="T46" fmla="*/ 144 w 395"/>
                <a:gd name="T47" fmla="*/ 148 h 549"/>
                <a:gd name="T48" fmla="*/ 121 w 395"/>
                <a:gd name="T49" fmla="*/ 162 h 549"/>
                <a:gd name="T50" fmla="*/ 116 w 395"/>
                <a:gd name="T51" fmla="*/ 198 h 549"/>
                <a:gd name="T52" fmla="*/ 134 w 395"/>
                <a:gd name="T53" fmla="*/ 202 h 549"/>
                <a:gd name="T54" fmla="*/ 116 w 395"/>
                <a:gd name="T55" fmla="*/ 250 h 549"/>
                <a:gd name="T56" fmla="*/ 144 w 395"/>
                <a:gd name="T57" fmla="*/ 251 h 549"/>
                <a:gd name="T58" fmla="*/ 146 w 395"/>
                <a:gd name="T59" fmla="*/ 306 h 549"/>
                <a:gd name="T60" fmla="*/ 211 w 395"/>
                <a:gd name="T61" fmla="*/ 295 h 549"/>
                <a:gd name="T62" fmla="*/ 216 w 395"/>
                <a:gd name="T63" fmla="*/ 349 h 549"/>
                <a:gd name="T64" fmla="*/ 162 w 395"/>
                <a:gd name="T65" fmla="*/ 377 h 549"/>
                <a:gd name="T66" fmla="*/ 135 w 395"/>
                <a:gd name="T67" fmla="*/ 402 h 549"/>
                <a:gd name="T68" fmla="*/ 117 w 395"/>
                <a:gd name="T69" fmla="*/ 448 h 549"/>
                <a:gd name="T70" fmla="*/ 151 w 395"/>
                <a:gd name="T71" fmla="*/ 466 h 549"/>
                <a:gd name="T72" fmla="*/ 202 w 395"/>
                <a:gd name="T73" fmla="*/ 467 h 549"/>
                <a:gd name="T74" fmla="*/ 156 w 395"/>
                <a:gd name="T75" fmla="*/ 485 h 549"/>
                <a:gd name="T76" fmla="*/ 129 w 395"/>
                <a:gd name="T77" fmla="*/ 516 h 549"/>
                <a:gd name="T78" fmla="*/ 83 w 395"/>
                <a:gd name="T79" fmla="*/ 545 h 549"/>
                <a:gd name="T80" fmla="*/ 147 w 395"/>
                <a:gd name="T81" fmla="*/ 530 h 549"/>
                <a:gd name="T82" fmla="*/ 211 w 395"/>
                <a:gd name="T83" fmla="*/ 519 h 549"/>
                <a:gd name="T84" fmla="*/ 273 w 395"/>
                <a:gd name="T85" fmla="*/ 520 h 549"/>
                <a:gd name="T86" fmla="*/ 293 w 395"/>
                <a:gd name="T87" fmla="*/ 508 h 549"/>
                <a:gd name="T88" fmla="*/ 340 w 395"/>
                <a:gd name="T89" fmla="*/ 474 h 549"/>
                <a:gd name="T90" fmla="*/ 375 w 395"/>
                <a:gd name="T91" fmla="*/ 447 h 549"/>
                <a:gd name="T92" fmla="*/ 157 w 395"/>
                <a:gd name="T93" fmla="*/ 325 h 549"/>
                <a:gd name="T94" fmla="*/ 94 w 395"/>
                <a:gd name="T95" fmla="*/ 338 h 549"/>
                <a:gd name="T96" fmla="*/ 110 w 395"/>
                <a:gd name="T97" fmla="*/ 308 h 549"/>
                <a:gd name="T98" fmla="*/ 86 w 395"/>
                <a:gd name="T99" fmla="*/ 281 h 549"/>
                <a:gd name="T100" fmla="*/ 58 w 395"/>
                <a:gd name="T101" fmla="*/ 288 h 549"/>
                <a:gd name="T102" fmla="*/ 13 w 395"/>
                <a:gd name="T103" fmla="*/ 325 h 549"/>
                <a:gd name="T104" fmla="*/ 67 w 395"/>
                <a:gd name="T105" fmla="*/ 335 h 549"/>
                <a:gd name="T106" fmla="*/ 63 w 395"/>
                <a:gd name="T107" fmla="*/ 155 h 549"/>
                <a:gd name="T108" fmla="*/ 63 w 395"/>
                <a:gd name="T109" fmla="*/ 155 h 549"/>
                <a:gd name="T110" fmla="*/ 108 w 395"/>
                <a:gd name="T111" fmla="*/ 115 h 549"/>
                <a:gd name="T112" fmla="*/ 72 w 395"/>
                <a:gd name="T113" fmla="*/ 128 h 549"/>
                <a:gd name="T114" fmla="*/ 57 w 395"/>
                <a:gd name="T115" fmla="*/ 169 h 549"/>
                <a:gd name="T116" fmla="*/ 57 w 395"/>
                <a:gd name="T117" fmla="*/ 16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51" name="Freeform 148"/>
            <p:cNvSpPr>
              <a:spLocks/>
            </p:cNvSpPr>
            <p:nvPr/>
          </p:nvSpPr>
          <p:spPr bwMode="gray">
            <a:xfrm>
              <a:off x="4041775" y="2324100"/>
              <a:ext cx="106362" cy="112713"/>
            </a:xfrm>
            <a:custGeom>
              <a:avLst/>
              <a:gdLst>
                <a:gd name="T0" fmla="*/ 186 w 189"/>
                <a:gd name="T1" fmla="*/ 104 h 202"/>
                <a:gd name="T2" fmla="*/ 177 w 189"/>
                <a:gd name="T3" fmla="*/ 87 h 202"/>
                <a:gd name="T4" fmla="*/ 175 w 189"/>
                <a:gd name="T5" fmla="*/ 73 h 202"/>
                <a:gd name="T6" fmla="*/ 189 w 189"/>
                <a:gd name="T7" fmla="*/ 66 h 202"/>
                <a:gd name="T8" fmla="*/ 167 w 189"/>
                <a:gd name="T9" fmla="*/ 61 h 202"/>
                <a:gd name="T10" fmla="*/ 155 w 189"/>
                <a:gd name="T11" fmla="*/ 45 h 202"/>
                <a:gd name="T12" fmla="*/ 138 w 189"/>
                <a:gd name="T13" fmla="*/ 61 h 202"/>
                <a:gd name="T14" fmla="*/ 113 w 189"/>
                <a:gd name="T15" fmla="*/ 51 h 202"/>
                <a:gd name="T16" fmla="*/ 129 w 189"/>
                <a:gd name="T17" fmla="*/ 38 h 202"/>
                <a:gd name="T18" fmla="*/ 128 w 189"/>
                <a:gd name="T19" fmla="*/ 28 h 202"/>
                <a:gd name="T20" fmla="*/ 158 w 189"/>
                <a:gd name="T21" fmla="*/ 14 h 202"/>
                <a:gd name="T22" fmla="*/ 161 w 189"/>
                <a:gd name="T23" fmla="*/ 7 h 202"/>
                <a:gd name="T24" fmla="*/ 153 w 189"/>
                <a:gd name="T25" fmla="*/ 2 h 202"/>
                <a:gd name="T26" fmla="*/ 138 w 189"/>
                <a:gd name="T27" fmla="*/ 14 h 202"/>
                <a:gd name="T28" fmla="*/ 134 w 189"/>
                <a:gd name="T29" fmla="*/ 4 h 202"/>
                <a:gd name="T30" fmla="*/ 107 w 189"/>
                <a:gd name="T31" fmla="*/ 9 h 202"/>
                <a:gd name="T32" fmla="*/ 99 w 189"/>
                <a:gd name="T33" fmla="*/ 30 h 202"/>
                <a:gd name="T34" fmla="*/ 84 w 189"/>
                <a:gd name="T35" fmla="*/ 35 h 202"/>
                <a:gd name="T36" fmla="*/ 102 w 189"/>
                <a:gd name="T37" fmla="*/ 44 h 202"/>
                <a:gd name="T38" fmla="*/ 92 w 189"/>
                <a:gd name="T39" fmla="*/ 50 h 202"/>
                <a:gd name="T40" fmla="*/ 87 w 189"/>
                <a:gd name="T41" fmla="*/ 57 h 202"/>
                <a:gd name="T42" fmla="*/ 69 w 189"/>
                <a:gd name="T43" fmla="*/ 56 h 202"/>
                <a:gd name="T44" fmla="*/ 69 w 189"/>
                <a:gd name="T45" fmla="*/ 61 h 202"/>
                <a:gd name="T46" fmla="*/ 48 w 189"/>
                <a:gd name="T47" fmla="*/ 51 h 202"/>
                <a:gd name="T48" fmla="*/ 30 w 189"/>
                <a:gd name="T49" fmla="*/ 54 h 202"/>
                <a:gd name="T50" fmla="*/ 33 w 189"/>
                <a:gd name="T51" fmla="*/ 71 h 202"/>
                <a:gd name="T52" fmla="*/ 42 w 189"/>
                <a:gd name="T53" fmla="*/ 79 h 202"/>
                <a:gd name="T54" fmla="*/ 31 w 189"/>
                <a:gd name="T55" fmla="*/ 86 h 202"/>
                <a:gd name="T56" fmla="*/ 25 w 189"/>
                <a:gd name="T57" fmla="*/ 98 h 202"/>
                <a:gd name="T58" fmla="*/ 48 w 189"/>
                <a:gd name="T59" fmla="*/ 107 h 202"/>
                <a:gd name="T60" fmla="*/ 66 w 189"/>
                <a:gd name="T61" fmla="*/ 107 h 202"/>
                <a:gd name="T62" fmla="*/ 50 w 189"/>
                <a:gd name="T63" fmla="*/ 116 h 202"/>
                <a:gd name="T64" fmla="*/ 50 w 189"/>
                <a:gd name="T65" fmla="*/ 130 h 202"/>
                <a:gd name="T66" fmla="*/ 35 w 189"/>
                <a:gd name="T67" fmla="*/ 134 h 202"/>
                <a:gd name="T68" fmla="*/ 30 w 189"/>
                <a:gd name="T69" fmla="*/ 156 h 202"/>
                <a:gd name="T70" fmla="*/ 4 w 189"/>
                <a:gd name="T71" fmla="*/ 161 h 202"/>
                <a:gd name="T72" fmla="*/ 15 w 189"/>
                <a:gd name="T73" fmla="*/ 167 h 202"/>
                <a:gd name="T74" fmla="*/ 0 w 189"/>
                <a:gd name="T75" fmla="*/ 176 h 202"/>
                <a:gd name="T76" fmla="*/ 7 w 189"/>
                <a:gd name="T77" fmla="*/ 183 h 202"/>
                <a:gd name="T78" fmla="*/ 30 w 189"/>
                <a:gd name="T79" fmla="*/ 180 h 202"/>
                <a:gd name="T80" fmla="*/ 19 w 189"/>
                <a:gd name="T81" fmla="*/ 192 h 202"/>
                <a:gd name="T82" fmla="*/ 35 w 189"/>
                <a:gd name="T83" fmla="*/ 190 h 202"/>
                <a:gd name="T84" fmla="*/ 29 w 189"/>
                <a:gd name="T85" fmla="*/ 202 h 202"/>
                <a:gd name="T86" fmla="*/ 74 w 189"/>
                <a:gd name="T87" fmla="*/ 191 h 202"/>
                <a:gd name="T88" fmla="*/ 83 w 189"/>
                <a:gd name="T89" fmla="*/ 178 h 202"/>
                <a:gd name="T90" fmla="*/ 102 w 189"/>
                <a:gd name="T91" fmla="*/ 178 h 202"/>
                <a:gd name="T92" fmla="*/ 124 w 189"/>
                <a:gd name="T93" fmla="*/ 166 h 202"/>
                <a:gd name="T94" fmla="*/ 140 w 189"/>
                <a:gd name="T95" fmla="*/ 165 h 202"/>
                <a:gd name="T96" fmla="*/ 143 w 189"/>
                <a:gd name="T97" fmla="*/ 159 h 202"/>
                <a:gd name="T98" fmla="*/ 168 w 189"/>
                <a:gd name="T99" fmla="*/ 160 h 202"/>
                <a:gd name="T100" fmla="*/ 167 w 189"/>
                <a:gd name="T101" fmla="*/ 148 h 202"/>
                <a:gd name="T102" fmla="*/ 179 w 189"/>
                <a:gd name="T103" fmla="*/ 146 h 202"/>
                <a:gd name="T104" fmla="*/ 178 w 189"/>
                <a:gd name="T105" fmla="*/ 133 h 202"/>
                <a:gd name="T106" fmla="*/ 186 w 189"/>
                <a:gd name="T107"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52" name="Freeform 149"/>
            <p:cNvSpPr>
              <a:spLocks noEditPoints="1"/>
            </p:cNvSpPr>
            <p:nvPr/>
          </p:nvSpPr>
          <p:spPr bwMode="gray">
            <a:xfrm>
              <a:off x="3092450" y="1628775"/>
              <a:ext cx="1479550" cy="717550"/>
            </a:xfrm>
            <a:custGeom>
              <a:avLst/>
              <a:gdLst>
                <a:gd name="T0" fmla="*/ 1565 w 2644"/>
                <a:gd name="T1" fmla="*/ 52 h 1282"/>
                <a:gd name="T2" fmla="*/ 1392 w 2644"/>
                <a:gd name="T3" fmla="*/ 47 h 1282"/>
                <a:gd name="T4" fmla="*/ 1490 w 2644"/>
                <a:gd name="T5" fmla="*/ 10 h 1282"/>
                <a:gd name="T6" fmla="*/ 1129 w 2644"/>
                <a:gd name="T7" fmla="*/ 20 h 1282"/>
                <a:gd name="T8" fmla="*/ 1006 w 2644"/>
                <a:gd name="T9" fmla="*/ 38 h 1282"/>
                <a:gd name="T10" fmla="*/ 728 w 2644"/>
                <a:gd name="T11" fmla="*/ 51 h 1282"/>
                <a:gd name="T12" fmla="*/ 452 w 2644"/>
                <a:gd name="T13" fmla="*/ 80 h 1282"/>
                <a:gd name="T14" fmla="*/ 236 w 2644"/>
                <a:gd name="T15" fmla="*/ 157 h 1282"/>
                <a:gd name="T16" fmla="*/ 83 w 2644"/>
                <a:gd name="T17" fmla="*/ 219 h 1282"/>
                <a:gd name="T18" fmla="*/ 96 w 2644"/>
                <a:gd name="T19" fmla="*/ 231 h 1282"/>
                <a:gd name="T20" fmla="*/ 106 w 2644"/>
                <a:gd name="T21" fmla="*/ 266 h 1282"/>
                <a:gd name="T22" fmla="*/ 313 w 2644"/>
                <a:gd name="T23" fmla="*/ 274 h 1282"/>
                <a:gd name="T24" fmla="*/ 399 w 2644"/>
                <a:gd name="T25" fmla="*/ 369 h 1282"/>
                <a:gd name="T26" fmla="*/ 370 w 2644"/>
                <a:gd name="T27" fmla="*/ 445 h 1282"/>
                <a:gd name="T28" fmla="*/ 438 w 2644"/>
                <a:gd name="T29" fmla="*/ 447 h 1282"/>
                <a:gd name="T30" fmla="*/ 432 w 2644"/>
                <a:gd name="T31" fmla="*/ 517 h 1282"/>
                <a:gd name="T32" fmla="*/ 456 w 2644"/>
                <a:gd name="T33" fmla="*/ 542 h 1282"/>
                <a:gd name="T34" fmla="*/ 421 w 2644"/>
                <a:gd name="T35" fmla="*/ 578 h 1282"/>
                <a:gd name="T36" fmla="*/ 408 w 2644"/>
                <a:gd name="T37" fmla="*/ 639 h 1282"/>
                <a:gd name="T38" fmla="*/ 354 w 2644"/>
                <a:gd name="T39" fmla="*/ 640 h 1282"/>
                <a:gd name="T40" fmla="*/ 276 w 2644"/>
                <a:gd name="T41" fmla="*/ 668 h 1282"/>
                <a:gd name="T42" fmla="*/ 273 w 2644"/>
                <a:gd name="T43" fmla="*/ 727 h 1282"/>
                <a:gd name="T44" fmla="*/ 270 w 2644"/>
                <a:gd name="T45" fmla="*/ 802 h 1282"/>
                <a:gd name="T46" fmla="*/ 328 w 2644"/>
                <a:gd name="T47" fmla="*/ 798 h 1282"/>
                <a:gd name="T48" fmla="*/ 286 w 2644"/>
                <a:gd name="T49" fmla="*/ 851 h 1282"/>
                <a:gd name="T50" fmla="*/ 322 w 2644"/>
                <a:gd name="T51" fmla="*/ 925 h 1282"/>
                <a:gd name="T52" fmla="*/ 398 w 2644"/>
                <a:gd name="T53" fmla="*/ 969 h 1282"/>
                <a:gd name="T54" fmla="*/ 443 w 2644"/>
                <a:gd name="T55" fmla="*/ 1000 h 1282"/>
                <a:gd name="T56" fmla="*/ 540 w 2644"/>
                <a:gd name="T57" fmla="*/ 948 h 1282"/>
                <a:gd name="T58" fmla="*/ 585 w 2644"/>
                <a:gd name="T59" fmla="*/ 903 h 1282"/>
                <a:gd name="T60" fmla="*/ 625 w 2644"/>
                <a:gd name="T61" fmla="*/ 858 h 1282"/>
                <a:gd name="T62" fmla="*/ 673 w 2644"/>
                <a:gd name="T63" fmla="*/ 802 h 1282"/>
                <a:gd name="T64" fmla="*/ 752 w 2644"/>
                <a:gd name="T65" fmla="*/ 741 h 1282"/>
                <a:gd name="T66" fmla="*/ 841 w 2644"/>
                <a:gd name="T67" fmla="*/ 727 h 1282"/>
                <a:gd name="T68" fmla="*/ 1053 w 2644"/>
                <a:gd name="T69" fmla="*/ 599 h 1282"/>
                <a:gd name="T70" fmla="*/ 1317 w 2644"/>
                <a:gd name="T71" fmla="*/ 578 h 1282"/>
                <a:gd name="T72" fmla="*/ 1303 w 2644"/>
                <a:gd name="T73" fmla="*/ 524 h 1282"/>
                <a:gd name="T74" fmla="*/ 1217 w 2644"/>
                <a:gd name="T75" fmla="*/ 512 h 1282"/>
                <a:gd name="T76" fmla="*/ 1271 w 2644"/>
                <a:gd name="T77" fmla="*/ 465 h 1282"/>
                <a:gd name="T78" fmla="*/ 1427 w 2644"/>
                <a:gd name="T79" fmla="*/ 502 h 1282"/>
                <a:gd name="T80" fmla="*/ 1425 w 2644"/>
                <a:gd name="T81" fmla="*/ 459 h 1282"/>
                <a:gd name="T82" fmla="*/ 1303 w 2644"/>
                <a:gd name="T83" fmla="*/ 412 h 1282"/>
                <a:gd name="T84" fmla="*/ 1471 w 2644"/>
                <a:gd name="T85" fmla="*/ 404 h 1282"/>
                <a:gd name="T86" fmla="*/ 1535 w 2644"/>
                <a:gd name="T87" fmla="*/ 368 h 1282"/>
                <a:gd name="T88" fmla="*/ 1546 w 2644"/>
                <a:gd name="T89" fmla="*/ 334 h 1282"/>
                <a:gd name="T90" fmla="*/ 1594 w 2644"/>
                <a:gd name="T91" fmla="*/ 289 h 1282"/>
                <a:gd name="T92" fmla="*/ 1590 w 2644"/>
                <a:gd name="T93" fmla="*/ 221 h 1282"/>
                <a:gd name="T94" fmla="*/ 1627 w 2644"/>
                <a:gd name="T95" fmla="*/ 165 h 1282"/>
                <a:gd name="T96" fmla="*/ 1659 w 2644"/>
                <a:gd name="T97" fmla="*/ 111 h 1282"/>
                <a:gd name="T98" fmla="*/ 1807 w 2644"/>
                <a:gd name="T99" fmla="*/ 79 h 1282"/>
                <a:gd name="T100" fmla="*/ 371 w 2644"/>
                <a:gd name="T101" fmla="*/ 534 h 1282"/>
                <a:gd name="T102" fmla="*/ 2531 w 2644"/>
                <a:gd name="T103" fmla="*/ 1160 h 1282"/>
                <a:gd name="T104" fmla="*/ 2458 w 2644"/>
                <a:gd name="T105" fmla="*/ 1164 h 1282"/>
                <a:gd name="T106" fmla="*/ 2471 w 2644"/>
                <a:gd name="T107" fmla="*/ 1249 h 1282"/>
                <a:gd name="T108" fmla="*/ 2517 w 2644"/>
                <a:gd name="T109" fmla="*/ 1268 h 1282"/>
                <a:gd name="T110" fmla="*/ 2531 w 2644"/>
                <a:gd name="T111" fmla="*/ 1179 h 1282"/>
                <a:gd name="T112" fmla="*/ 2577 w 2644"/>
                <a:gd name="T113" fmla="*/ 1240 h 1282"/>
                <a:gd name="T114" fmla="*/ 2624 w 2644"/>
                <a:gd name="T115" fmla="*/ 1211 h 1282"/>
                <a:gd name="T116" fmla="*/ 2629 w 2644"/>
                <a:gd name="T117" fmla="*/ 126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4" h="1282">
                  <a:moveTo>
                    <a:pt x="1845" y="57"/>
                  </a:moveTo>
                  <a:cubicBezTo>
                    <a:pt x="1825" y="57"/>
                    <a:pt x="1757" y="51"/>
                    <a:pt x="1752" y="57"/>
                  </a:cubicBezTo>
                  <a:cubicBezTo>
                    <a:pt x="1747" y="63"/>
                    <a:pt x="1722" y="69"/>
                    <a:pt x="1711" y="69"/>
                  </a:cubicBezTo>
                  <a:cubicBezTo>
                    <a:pt x="1700" y="69"/>
                    <a:pt x="1655" y="60"/>
                    <a:pt x="1647" y="64"/>
                  </a:cubicBezTo>
                  <a:cubicBezTo>
                    <a:pt x="1639" y="68"/>
                    <a:pt x="1587" y="83"/>
                    <a:pt x="1581" y="86"/>
                  </a:cubicBezTo>
                  <a:cubicBezTo>
                    <a:pt x="1575" y="89"/>
                    <a:pt x="1523" y="101"/>
                    <a:pt x="1532" y="94"/>
                  </a:cubicBezTo>
                  <a:cubicBezTo>
                    <a:pt x="1541" y="87"/>
                    <a:pt x="1615" y="71"/>
                    <a:pt x="1610" y="61"/>
                  </a:cubicBezTo>
                  <a:cubicBezTo>
                    <a:pt x="1605" y="51"/>
                    <a:pt x="1576" y="48"/>
                    <a:pt x="1565" y="52"/>
                  </a:cubicBezTo>
                  <a:cubicBezTo>
                    <a:pt x="1554" y="56"/>
                    <a:pt x="1536" y="63"/>
                    <a:pt x="1536" y="63"/>
                  </a:cubicBezTo>
                  <a:cubicBezTo>
                    <a:pt x="1457" y="73"/>
                    <a:pt x="1457" y="73"/>
                    <a:pt x="1457" y="73"/>
                  </a:cubicBezTo>
                  <a:cubicBezTo>
                    <a:pt x="1457" y="73"/>
                    <a:pt x="1531" y="55"/>
                    <a:pt x="1513" y="54"/>
                  </a:cubicBezTo>
                  <a:cubicBezTo>
                    <a:pt x="1495" y="53"/>
                    <a:pt x="1427" y="52"/>
                    <a:pt x="1427" y="52"/>
                  </a:cubicBezTo>
                  <a:cubicBezTo>
                    <a:pt x="1403" y="57"/>
                    <a:pt x="1403" y="57"/>
                    <a:pt x="1403" y="57"/>
                  </a:cubicBezTo>
                  <a:cubicBezTo>
                    <a:pt x="1358" y="53"/>
                    <a:pt x="1358" y="53"/>
                    <a:pt x="1358" y="53"/>
                  </a:cubicBezTo>
                  <a:cubicBezTo>
                    <a:pt x="1358" y="53"/>
                    <a:pt x="1307" y="68"/>
                    <a:pt x="1309" y="61"/>
                  </a:cubicBezTo>
                  <a:cubicBezTo>
                    <a:pt x="1311" y="54"/>
                    <a:pt x="1371" y="47"/>
                    <a:pt x="1392" y="47"/>
                  </a:cubicBezTo>
                  <a:cubicBezTo>
                    <a:pt x="1413" y="47"/>
                    <a:pt x="1548" y="45"/>
                    <a:pt x="1557" y="45"/>
                  </a:cubicBezTo>
                  <a:cubicBezTo>
                    <a:pt x="1566" y="45"/>
                    <a:pt x="1645" y="43"/>
                    <a:pt x="1636" y="35"/>
                  </a:cubicBezTo>
                  <a:cubicBezTo>
                    <a:pt x="1627" y="27"/>
                    <a:pt x="1577" y="24"/>
                    <a:pt x="1558" y="27"/>
                  </a:cubicBezTo>
                  <a:cubicBezTo>
                    <a:pt x="1539" y="30"/>
                    <a:pt x="1526" y="29"/>
                    <a:pt x="1526" y="29"/>
                  </a:cubicBezTo>
                  <a:cubicBezTo>
                    <a:pt x="1526" y="29"/>
                    <a:pt x="1551" y="18"/>
                    <a:pt x="1535" y="17"/>
                  </a:cubicBezTo>
                  <a:cubicBezTo>
                    <a:pt x="1519" y="16"/>
                    <a:pt x="1492" y="19"/>
                    <a:pt x="1492" y="19"/>
                  </a:cubicBezTo>
                  <a:cubicBezTo>
                    <a:pt x="1492" y="19"/>
                    <a:pt x="1462" y="18"/>
                    <a:pt x="1455" y="16"/>
                  </a:cubicBezTo>
                  <a:cubicBezTo>
                    <a:pt x="1448" y="14"/>
                    <a:pt x="1483" y="17"/>
                    <a:pt x="1490" y="10"/>
                  </a:cubicBezTo>
                  <a:cubicBezTo>
                    <a:pt x="1497" y="3"/>
                    <a:pt x="1454" y="5"/>
                    <a:pt x="1432" y="5"/>
                  </a:cubicBezTo>
                  <a:cubicBezTo>
                    <a:pt x="1410" y="5"/>
                    <a:pt x="1355" y="8"/>
                    <a:pt x="1355" y="8"/>
                  </a:cubicBezTo>
                  <a:cubicBezTo>
                    <a:pt x="1355" y="8"/>
                    <a:pt x="1315" y="4"/>
                    <a:pt x="1292" y="2"/>
                  </a:cubicBezTo>
                  <a:cubicBezTo>
                    <a:pt x="1269" y="0"/>
                    <a:pt x="1246" y="5"/>
                    <a:pt x="1237" y="6"/>
                  </a:cubicBezTo>
                  <a:cubicBezTo>
                    <a:pt x="1228" y="7"/>
                    <a:pt x="1210" y="7"/>
                    <a:pt x="1188" y="6"/>
                  </a:cubicBezTo>
                  <a:cubicBezTo>
                    <a:pt x="1166" y="5"/>
                    <a:pt x="1144" y="5"/>
                    <a:pt x="1146" y="10"/>
                  </a:cubicBezTo>
                  <a:cubicBezTo>
                    <a:pt x="1148" y="15"/>
                    <a:pt x="1177" y="16"/>
                    <a:pt x="1177" y="16"/>
                  </a:cubicBezTo>
                  <a:cubicBezTo>
                    <a:pt x="1177" y="16"/>
                    <a:pt x="1142" y="21"/>
                    <a:pt x="1129" y="20"/>
                  </a:cubicBezTo>
                  <a:cubicBezTo>
                    <a:pt x="1116" y="19"/>
                    <a:pt x="1061" y="13"/>
                    <a:pt x="1047" y="11"/>
                  </a:cubicBezTo>
                  <a:cubicBezTo>
                    <a:pt x="1033" y="9"/>
                    <a:pt x="995" y="13"/>
                    <a:pt x="990" y="13"/>
                  </a:cubicBezTo>
                  <a:cubicBezTo>
                    <a:pt x="985" y="13"/>
                    <a:pt x="935" y="19"/>
                    <a:pt x="956" y="24"/>
                  </a:cubicBezTo>
                  <a:cubicBezTo>
                    <a:pt x="977" y="29"/>
                    <a:pt x="1046" y="31"/>
                    <a:pt x="1046" y="31"/>
                  </a:cubicBezTo>
                  <a:cubicBezTo>
                    <a:pt x="1103" y="38"/>
                    <a:pt x="1103" y="38"/>
                    <a:pt x="1103" y="38"/>
                  </a:cubicBezTo>
                  <a:cubicBezTo>
                    <a:pt x="1103" y="38"/>
                    <a:pt x="1048" y="40"/>
                    <a:pt x="1040" y="40"/>
                  </a:cubicBezTo>
                  <a:cubicBezTo>
                    <a:pt x="1032" y="40"/>
                    <a:pt x="984" y="27"/>
                    <a:pt x="985" y="31"/>
                  </a:cubicBezTo>
                  <a:cubicBezTo>
                    <a:pt x="986" y="35"/>
                    <a:pt x="1006" y="38"/>
                    <a:pt x="1006" y="38"/>
                  </a:cubicBezTo>
                  <a:cubicBezTo>
                    <a:pt x="975" y="41"/>
                    <a:pt x="975" y="41"/>
                    <a:pt x="975" y="41"/>
                  </a:cubicBezTo>
                  <a:cubicBezTo>
                    <a:pt x="975" y="41"/>
                    <a:pt x="958" y="55"/>
                    <a:pt x="962" y="59"/>
                  </a:cubicBezTo>
                  <a:cubicBezTo>
                    <a:pt x="966" y="63"/>
                    <a:pt x="938" y="64"/>
                    <a:pt x="925" y="56"/>
                  </a:cubicBezTo>
                  <a:cubicBezTo>
                    <a:pt x="912" y="48"/>
                    <a:pt x="885" y="42"/>
                    <a:pt x="859" y="40"/>
                  </a:cubicBezTo>
                  <a:cubicBezTo>
                    <a:pt x="833" y="38"/>
                    <a:pt x="804" y="38"/>
                    <a:pt x="804" y="38"/>
                  </a:cubicBezTo>
                  <a:cubicBezTo>
                    <a:pt x="806" y="58"/>
                    <a:pt x="806" y="58"/>
                    <a:pt x="806" y="58"/>
                  </a:cubicBezTo>
                  <a:cubicBezTo>
                    <a:pt x="806" y="58"/>
                    <a:pt x="786" y="61"/>
                    <a:pt x="773" y="59"/>
                  </a:cubicBezTo>
                  <a:cubicBezTo>
                    <a:pt x="760" y="57"/>
                    <a:pt x="736" y="49"/>
                    <a:pt x="728" y="51"/>
                  </a:cubicBezTo>
                  <a:cubicBezTo>
                    <a:pt x="720" y="53"/>
                    <a:pt x="702" y="62"/>
                    <a:pt x="702" y="62"/>
                  </a:cubicBezTo>
                  <a:cubicBezTo>
                    <a:pt x="702" y="62"/>
                    <a:pt x="713" y="44"/>
                    <a:pt x="700" y="44"/>
                  </a:cubicBezTo>
                  <a:cubicBezTo>
                    <a:pt x="687" y="44"/>
                    <a:pt x="616" y="45"/>
                    <a:pt x="597" y="48"/>
                  </a:cubicBezTo>
                  <a:cubicBezTo>
                    <a:pt x="578" y="51"/>
                    <a:pt x="545" y="44"/>
                    <a:pt x="550" y="49"/>
                  </a:cubicBezTo>
                  <a:cubicBezTo>
                    <a:pt x="555" y="54"/>
                    <a:pt x="590" y="71"/>
                    <a:pt x="590" y="71"/>
                  </a:cubicBezTo>
                  <a:cubicBezTo>
                    <a:pt x="590" y="71"/>
                    <a:pt x="536" y="54"/>
                    <a:pt x="527" y="54"/>
                  </a:cubicBezTo>
                  <a:cubicBezTo>
                    <a:pt x="518" y="54"/>
                    <a:pt x="491" y="49"/>
                    <a:pt x="487" y="59"/>
                  </a:cubicBezTo>
                  <a:cubicBezTo>
                    <a:pt x="483" y="69"/>
                    <a:pt x="465" y="80"/>
                    <a:pt x="452" y="80"/>
                  </a:cubicBezTo>
                  <a:cubicBezTo>
                    <a:pt x="439" y="80"/>
                    <a:pt x="402" y="80"/>
                    <a:pt x="402" y="80"/>
                  </a:cubicBezTo>
                  <a:cubicBezTo>
                    <a:pt x="402" y="80"/>
                    <a:pt x="328" y="94"/>
                    <a:pt x="324" y="95"/>
                  </a:cubicBezTo>
                  <a:cubicBezTo>
                    <a:pt x="320" y="96"/>
                    <a:pt x="248" y="106"/>
                    <a:pt x="259" y="113"/>
                  </a:cubicBezTo>
                  <a:cubicBezTo>
                    <a:pt x="270" y="120"/>
                    <a:pt x="310" y="122"/>
                    <a:pt x="315" y="121"/>
                  </a:cubicBezTo>
                  <a:cubicBezTo>
                    <a:pt x="320" y="120"/>
                    <a:pt x="335" y="118"/>
                    <a:pt x="335" y="118"/>
                  </a:cubicBezTo>
                  <a:cubicBezTo>
                    <a:pt x="311" y="128"/>
                    <a:pt x="311" y="128"/>
                    <a:pt x="311" y="128"/>
                  </a:cubicBezTo>
                  <a:cubicBezTo>
                    <a:pt x="300" y="139"/>
                    <a:pt x="300" y="139"/>
                    <a:pt x="300" y="139"/>
                  </a:cubicBezTo>
                  <a:cubicBezTo>
                    <a:pt x="300" y="139"/>
                    <a:pt x="253" y="157"/>
                    <a:pt x="236" y="157"/>
                  </a:cubicBezTo>
                  <a:cubicBezTo>
                    <a:pt x="219" y="157"/>
                    <a:pt x="151" y="157"/>
                    <a:pt x="137" y="169"/>
                  </a:cubicBezTo>
                  <a:cubicBezTo>
                    <a:pt x="123" y="181"/>
                    <a:pt x="112" y="167"/>
                    <a:pt x="112" y="167"/>
                  </a:cubicBezTo>
                  <a:cubicBezTo>
                    <a:pt x="90" y="176"/>
                    <a:pt x="90" y="176"/>
                    <a:pt x="90" y="176"/>
                  </a:cubicBezTo>
                  <a:cubicBezTo>
                    <a:pt x="57" y="175"/>
                    <a:pt x="57" y="175"/>
                    <a:pt x="57" y="175"/>
                  </a:cubicBezTo>
                  <a:cubicBezTo>
                    <a:pt x="57" y="175"/>
                    <a:pt x="0" y="181"/>
                    <a:pt x="14" y="191"/>
                  </a:cubicBezTo>
                  <a:cubicBezTo>
                    <a:pt x="28" y="201"/>
                    <a:pt x="51" y="212"/>
                    <a:pt x="51" y="212"/>
                  </a:cubicBezTo>
                  <a:cubicBezTo>
                    <a:pt x="71" y="204"/>
                    <a:pt x="71" y="204"/>
                    <a:pt x="71" y="204"/>
                  </a:cubicBezTo>
                  <a:cubicBezTo>
                    <a:pt x="71" y="204"/>
                    <a:pt x="73" y="216"/>
                    <a:pt x="83" y="219"/>
                  </a:cubicBezTo>
                  <a:cubicBezTo>
                    <a:pt x="93" y="222"/>
                    <a:pt x="116" y="209"/>
                    <a:pt x="116" y="209"/>
                  </a:cubicBezTo>
                  <a:cubicBezTo>
                    <a:pt x="116" y="209"/>
                    <a:pt x="112" y="220"/>
                    <a:pt x="122" y="220"/>
                  </a:cubicBezTo>
                  <a:cubicBezTo>
                    <a:pt x="132" y="220"/>
                    <a:pt x="169" y="204"/>
                    <a:pt x="176" y="209"/>
                  </a:cubicBezTo>
                  <a:cubicBezTo>
                    <a:pt x="183" y="214"/>
                    <a:pt x="181" y="220"/>
                    <a:pt x="181" y="220"/>
                  </a:cubicBezTo>
                  <a:cubicBezTo>
                    <a:pt x="170" y="221"/>
                    <a:pt x="170" y="221"/>
                    <a:pt x="170" y="221"/>
                  </a:cubicBezTo>
                  <a:cubicBezTo>
                    <a:pt x="170" y="221"/>
                    <a:pt x="162" y="232"/>
                    <a:pt x="155" y="232"/>
                  </a:cubicBezTo>
                  <a:cubicBezTo>
                    <a:pt x="148" y="232"/>
                    <a:pt x="152" y="226"/>
                    <a:pt x="141" y="226"/>
                  </a:cubicBezTo>
                  <a:cubicBezTo>
                    <a:pt x="130" y="226"/>
                    <a:pt x="96" y="231"/>
                    <a:pt x="96" y="231"/>
                  </a:cubicBezTo>
                  <a:cubicBezTo>
                    <a:pt x="69" y="228"/>
                    <a:pt x="69" y="228"/>
                    <a:pt x="69" y="228"/>
                  </a:cubicBezTo>
                  <a:cubicBezTo>
                    <a:pt x="69" y="228"/>
                    <a:pt x="31" y="208"/>
                    <a:pt x="20" y="227"/>
                  </a:cubicBezTo>
                  <a:cubicBezTo>
                    <a:pt x="9" y="246"/>
                    <a:pt x="36" y="252"/>
                    <a:pt x="44" y="251"/>
                  </a:cubicBezTo>
                  <a:cubicBezTo>
                    <a:pt x="52" y="250"/>
                    <a:pt x="79" y="251"/>
                    <a:pt x="79" y="251"/>
                  </a:cubicBezTo>
                  <a:cubicBezTo>
                    <a:pt x="79" y="251"/>
                    <a:pt x="36" y="254"/>
                    <a:pt x="41" y="261"/>
                  </a:cubicBezTo>
                  <a:cubicBezTo>
                    <a:pt x="46" y="268"/>
                    <a:pt x="74" y="274"/>
                    <a:pt x="74" y="274"/>
                  </a:cubicBezTo>
                  <a:cubicBezTo>
                    <a:pt x="98" y="277"/>
                    <a:pt x="98" y="277"/>
                    <a:pt x="98" y="277"/>
                  </a:cubicBezTo>
                  <a:cubicBezTo>
                    <a:pt x="98" y="277"/>
                    <a:pt x="99" y="267"/>
                    <a:pt x="106" y="266"/>
                  </a:cubicBezTo>
                  <a:cubicBezTo>
                    <a:pt x="113" y="265"/>
                    <a:pt x="121" y="276"/>
                    <a:pt x="121" y="276"/>
                  </a:cubicBezTo>
                  <a:cubicBezTo>
                    <a:pt x="144" y="267"/>
                    <a:pt x="144" y="267"/>
                    <a:pt x="144" y="267"/>
                  </a:cubicBezTo>
                  <a:cubicBezTo>
                    <a:pt x="144" y="267"/>
                    <a:pt x="148" y="277"/>
                    <a:pt x="151" y="277"/>
                  </a:cubicBezTo>
                  <a:cubicBezTo>
                    <a:pt x="154" y="277"/>
                    <a:pt x="184" y="263"/>
                    <a:pt x="193" y="265"/>
                  </a:cubicBezTo>
                  <a:cubicBezTo>
                    <a:pt x="202" y="267"/>
                    <a:pt x="209" y="271"/>
                    <a:pt x="214" y="271"/>
                  </a:cubicBezTo>
                  <a:cubicBezTo>
                    <a:pt x="219" y="271"/>
                    <a:pt x="230" y="262"/>
                    <a:pt x="236" y="262"/>
                  </a:cubicBezTo>
                  <a:cubicBezTo>
                    <a:pt x="242" y="262"/>
                    <a:pt x="259" y="273"/>
                    <a:pt x="259" y="273"/>
                  </a:cubicBezTo>
                  <a:cubicBezTo>
                    <a:pt x="259" y="273"/>
                    <a:pt x="291" y="268"/>
                    <a:pt x="313" y="274"/>
                  </a:cubicBezTo>
                  <a:cubicBezTo>
                    <a:pt x="335" y="280"/>
                    <a:pt x="339" y="291"/>
                    <a:pt x="339" y="291"/>
                  </a:cubicBezTo>
                  <a:cubicBezTo>
                    <a:pt x="339" y="291"/>
                    <a:pt x="361" y="286"/>
                    <a:pt x="361" y="291"/>
                  </a:cubicBezTo>
                  <a:cubicBezTo>
                    <a:pt x="361" y="296"/>
                    <a:pt x="351" y="306"/>
                    <a:pt x="351" y="306"/>
                  </a:cubicBezTo>
                  <a:cubicBezTo>
                    <a:pt x="357" y="315"/>
                    <a:pt x="357" y="315"/>
                    <a:pt x="357" y="315"/>
                  </a:cubicBezTo>
                  <a:cubicBezTo>
                    <a:pt x="357" y="315"/>
                    <a:pt x="390" y="321"/>
                    <a:pt x="390" y="330"/>
                  </a:cubicBezTo>
                  <a:cubicBezTo>
                    <a:pt x="390" y="339"/>
                    <a:pt x="374" y="343"/>
                    <a:pt x="374" y="343"/>
                  </a:cubicBezTo>
                  <a:cubicBezTo>
                    <a:pt x="383" y="359"/>
                    <a:pt x="383" y="359"/>
                    <a:pt x="383" y="359"/>
                  </a:cubicBezTo>
                  <a:cubicBezTo>
                    <a:pt x="399" y="369"/>
                    <a:pt x="399" y="369"/>
                    <a:pt x="399" y="369"/>
                  </a:cubicBezTo>
                  <a:cubicBezTo>
                    <a:pt x="385" y="374"/>
                    <a:pt x="385" y="374"/>
                    <a:pt x="385" y="374"/>
                  </a:cubicBezTo>
                  <a:cubicBezTo>
                    <a:pt x="395" y="387"/>
                    <a:pt x="395" y="387"/>
                    <a:pt x="395" y="387"/>
                  </a:cubicBezTo>
                  <a:cubicBezTo>
                    <a:pt x="395" y="387"/>
                    <a:pt x="383" y="386"/>
                    <a:pt x="383" y="395"/>
                  </a:cubicBezTo>
                  <a:cubicBezTo>
                    <a:pt x="383" y="404"/>
                    <a:pt x="405" y="407"/>
                    <a:pt x="402" y="412"/>
                  </a:cubicBezTo>
                  <a:cubicBezTo>
                    <a:pt x="399" y="417"/>
                    <a:pt x="380" y="426"/>
                    <a:pt x="380" y="426"/>
                  </a:cubicBezTo>
                  <a:cubicBezTo>
                    <a:pt x="388" y="433"/>
                    <a:pt x="388" y="433"/>
                    <a:pt x="388" y="433"/>
                  </a:cubicBezTo>
                  <a:cubicBezTo>
                    <a:pt x="388" y="433"/>
                    <a:pt x="347" y="438"/>
                    <a:pt x="348" y="441"/>
                  </a:cubicBezTo>
                  <a:cubicBezTo>
                    <a:pt x="349" y="444"/>
                    <a:pt x="357" y="446"/>
                    <a:pt x="370" y="445"/>
                  </a:cubicBezTo>
                  <a:cubicBezTo>
                    <a:pt x="383" y="444"/>
                    <a:pt x="367" y="455"/>
                    <a:pt x="367" y="455"/>
                  </a:cubicBezTo>
                  <a:cubicBezTo>
                    <a:pt x="367" y="455"/>
                    <a:pt x="316" y="456"/>
                    <a:pt x="328" y="465"/>
                  </a:cubicBezTo>
                  <a:cubicBezTo>
                    <a:pt x="340" y="474"/>
                    <a:pt x="353" y="479"/>
                    <a:pt x="369" y="478"/>
                  </a:cubicBezTo>
                  <a:cubicBezTo>
                    <a:pt x="385" y="477"/>
                    <a:pt x="389" y="467"/>
                    <a:pt x="389" y="467"/>
                  </a:cubicBezTo>
                  <a:cubicBezTo>
                    <a:pt x="389" y="467"/>
                    <a:pt x="416" y="469"/>
                    <a:pt x="414" y="460"/>
                  </a:cubicBezTo>
                  <a:cubicBezTo>
                    <a:pt x="412" y="451"/>
                    <a:pt x="419" y="439"/>
                    <a:pt x="419" y="439"/>
                  </a:cubicBezTo>
                  <a:cubicBezTo>
                    <a:pt x="421" y="458"/>
                    <a:pt x="421" y="458"/>
                    <a:pt x="421" y="458"/>
                  </a:cubicBezTo>
                  <a:cubicBezTo>
                    <a:pt x="438" y="447"/>
                    <a:pt x="438" y="447"/>
                    <a:pt x="438" y="447"/>
                  </a:cubicBezTo>
                  <a:cubicBezTo>
                    <a:pt x="438" y="447"/>
                    <a:pt x="430" y="453"/>
                    <a:pt x="434" y="458"/>
                  </a:cubicBezTo>
                  <a:cubicBezTo>
                    <a:pt x="438" y="463"/>
                    <a:pt x="463" y="465"/>
                    <a:pt x="463" y="465"/>
                  </a:cubicBezTo>
                  <a:cubicBezTo>
                    <a:pt x="454" y="471"/>
                    <a:pt x="454" y="471"/>
                    <a:pt x="454" y="471"/>
                  </a:cubicBezTo>
                  <a:cubicBezTo>
                    <a:pt x="454" y="471"/>
                    <a:pt x="448" y="484"/>
                    <a:pt x="457" y="487"/>
                  </a:cubicBezTo>
                  <a:cubicBezTo>
                    <a:pt x="466" y="490"/>
                    <a:pt x="479" y="504"/>
                    <a:pt x="473" y="510"/>
                  </a:cubicBezTo>
                  <a:cubicBezTo>
                    <a:pt x="467" y="516"/>
                    <a:pt x="456" y="513"/>
                    <a:pt x="456" y="513"/>
                  </a:cubicBezTo>
                  <a:cubicBezTo>
                    <a:pt x="456" y="519"/>
                    <a:pt x="456" y="519"/>
                    <a:pt x="456" y="519"/>
                  </a:cubicBezTo>
                  <a:cubicBezTo>
                    <a:pt x="456" y="519"/>
                    <a:pt x="441" y="518"/>
                    <a:pt x="432" y="517"/>
                  </a:cubicBezTo>
                  <a:cubicBezTo>
                    <a:pt x="423" y="516"/>
                    <a:pt x="415" y="506"/>
                    <a:pt x="415" y="506"/>
                  </a:cubicBezTo>
                  <a:cubicBezTo>
                    <a:pt x="375" y="505"/>
                    <a:pt x="375" y="505"/>
                    <a:pt x="375" y="505"/>
                  </a:cubicBezTo>
                  <a:cubicBezTo>
                    <a:pt x="375" y="505"/>
                    <a:pt x="351" y="483"/>
                    <a:pt x="345" y="505"/>
                  </a:cubicBezTo>
                  <a:cubicBezTo>
                    <a:pt x="343" y="514"/>
                    <a:pt x="355" y="520"/>
                    <a:pt x="362" y="521"/>
                  </a:cubicBezTo>
                  <a:cubicBezTo>
                    <a:pt x="369" y="522"/>
                    <a:pt x="374" y="518"/>
                    <a:pt x="383" y="522"/>
                  </a:cubicBezTo>
                  <a:cubicBezTo>
                    <a:pt x="392" y="526"/>
                    <a:pt x="400" y="540"/>
                    <a:pt x="415" y="540"/>
                  </a:cubicBezTo>
                  <a:cubicBezTo>
                    <a:pt x="430" y="540"/>
                    <a:pt x="441" y="534"/>
                    <a:pt x="441" y="534"/>
                  </a:cubicBezTo>
                  <a:cubicBezTo>
                    <a:pt x="456" y="542"/>
                    <a:pt x="456" y="542"/>
                    <a:pt x="456" y="542"/>
                  </a:cubicBezTo>
                  <a:cubicBezTo>
                    <a:pt x="470" y="533"/>
                    <a:pt x="470" y="533"/>
                    <a:pt x="470" y="533"/>
                  </a:cubicBezTo>
                  <a:cubicBezTo>
                    <a:pt x="467" y="547"/>
                    <a:pt x="467" y="547"/>
                    <a:pt x="467" y="547"/>
                  </a:cubicBezTo>
                  <a:cubicBezTo>
                    <a:pt x="467" y="547"/>
                    <a:pt x="452" y="540"/>
                    <a:pt x="450" y="547"/>
                  </a:cubicBezTo>
                  <a:cubicBezTo>
                    <a:pt x="448" y="554"/>
                    <a:pt x="459" y="561"/>
                    <a:pt x="459" y="561"/>
                  </a:cubicBezTo>
                  <a:cubicBezTo>
                    <a:pt x="459" y="561"/>
                    <a:pt x="432" y="561"/>
                    <a:pt x="433" y="566"/>
                  </a:cubicBezTo>
                  <a:cubicBezTo>
                    <a:pt x="434" y="571"/>
                    <a:pt x="454" y="572"/>
                    <a:pt x="454" y="572"/>
                  </a:cubicBezTo>
                  <a:cubicBezTo>
                    <a:pt x="454" y="572"/>
                    <a:pt x="451" y="581"/>
                    <a:pt x="446" y="583"/>
                  </a:cubicBezTo>
                  <a:cubicBezTo>
                    <a:pt x="441" y="585"/>
                    <a:pt x="425" y="572"/>
                    <a:pt x="421" y="578"/>
                  </a:cubicBezTo>
                  <a:cubicBezTo>
                    <a:pt x="417" y="584"/>
                    <a:pt x="427" y="592"/>
                    <a:pt x="427" y="592"/>
                  </a:cubicBezTo>
                  <a:cubicBezTo>
                    <a:pt x="411" y="591"/>
                    <a:pt x="411" y="591"/>
                    <a:pt x="411" y="591"/>
                  </a:cubicBezTo>
                  <a:cubicBezTo>
                    <a:pt x="416" y="605"/>
                    <a:pt x="416" y="605"/>
                    <a:pt x="416" y="605"/>
                  </a:cubicBezTo>
                  <a:cubicBezTo>
                    <a:pt x="416" y="605"/>
                    <a:pt x="395" y="606"/>
                    <a:pt x="398" y="616"/>
                  </a:cubicBezTo>
                  <a:cubicBezTo>
                    <a:pt x="401" y="626"/>
                    <a:pt x="420" y="628"/>
                    <a:pt x="420" y="628"/>
                  </a:cubicBezTo>
                  <a:cubicBezTo>
                    <a:pt x="420" y="628"/>
                    <a:pt x="422" y="639"/>
                    <a:pt x="415" y="639"/>
                  </a:cubicBezTo>
                  <a:cubicBezTo>
                    <a:pt x="408" y="639"/>
                    <a:pt x="413" y="647"/>
                    <a:pt x="413" y="647"/>
                  </a:cubicBezTo>
                  <a:cubicBezTo>
                    <a:pt x="413" y="647"/>
                    <a:pt x="411" y="649"/>
                    <a:pt x="408" y="639"/>
                  </a:cubicBezTo>
                  <a:cubicBezTo>
                    <a:pt x="405" y="629"/>
                    <a:pt x="394" y="624"/>
                    <a:pt x="394" y="624"/>
                  </a:cubicBezTo>
                  <a:cubicBezTo>
                    <a:pt x="394" y="624"/>
                    <a:pt x="377" y="593"/>
                    <a:pt x="367" y="595"/>
                  </a:cubicBezTo>
                  <a:cubicBezTo>
                    <a:pt x="357" y="597"/>
                    <a:pt x="331" y="609"/>
                    <a:pt x="345" y="617"/>
                  </a:cubicBezTo>
                  <a:cubicBezTo>
                    <a:pt x="359" y="625"/>
                    <a:pt x="381" y="628"/>
                    <a:pt x="381" y="628"/>
                  </a:cubicBezTo>
                  <a:cubicBezTo>
                    <a:pt x="381" y="628"/>
                    <a:pt x="364" y="630"/>
                    <a:pt x="353" y="630"/>
                  </a:cubicBezTo>
                  <a:cubicBezTo>
                    <a:pt x="342" y="630"/>
                    <a:pt x="328" y="625"/>
                    <a:pt x="320" y="630"/>
                  </a:cubicBezTo>
                  <a:cubicBezTo>
                    <a:pt x="312" y="635"/>
                    <a:pt x="289" y="640"/>
                    <a:pt x="296" y="643"/>
                  </a:cubicBezTo>
                  <a:cubicBezTo>
                    <a:pt x="303" y="646"/>
                    <a:pt x="344" y="639"/>
                    <a:pt x="354" y="640"/>
                  </a:cubicBezTo>
                  <a:cubicBezTo>
                    <a:pt x="364" y="641"/>
                    <a:pt x="388" y="643"/>
                    <a:pt x="388" y="643"/>
                  </a:cubicBezTo>
                  <a:cubicBezTo>
                    <a:pt x="388" y="643"/>
                    <a:pt x="368" y="644"/>
                    <a:pt x="362" y="644"/>
                  </a:cubicBezTo>
                  <a:cubicBezTo>
                    <a:pt x="356" y="644"/>
                    <a:pt x="290" y="649"/>
                    <a:pt x="284" y="654"/>
                  </a:cubicBezTo>
                  <a:cubicBezTo>
                    <a:pt x="278" y="659"/>
                    <a:pt x="278" y="663"/>
                    <a:pt x="294" y="662"/>
                  </a:cubicBezTo>
                  <a:cubicBezTo>
                    <a:pt x="310" y="661"/>
                    <a:pt x="348" y="657"/>
                    <a:pt x="348" y="657"/>
                  </a:cubicBezTo>
                  <a:cubicBezTo>
                    <a:pt x="348" y="657"/>
                    <a:pt x="375" y="656"/>
                    <a:pt x="376" y="659"/>
                  </a:cubicBezTo>
                  <a:cubicBezTo>
                    <a:pt x="377" y="662"/>
                    <a:pt x="330" y="664"/>
                    <a:pt x="330" y="664"/>
                  </a:cubicBezTo>
                  <a:cubicBezTo>
                    <a:pt x="330" y="664"/>
                    <a:pt x="275" y="666"/>
                    <a:pt x="276" y="668"/>
                  </a:cubicBezTo>
                  <a:cubicBezTo>
                    <a:pt x="277" y="670"/>
                    <a:pt x="286" y="675"/>
                    <a:pt x="295" y="675"/>
                  </a:cubicBezTo>
                  <a:cubicBezTo>
                    <a:pt x="304" y="675"/>
                    <a:pt x="318" y="682"/>
                    <a:pt x="318" y="682"/>
                  </a:cubicBezTo>
                  <a:cubicBezTo>
                    <a:pt x="318" y="682"/>
                    <a:pt x="294" y="676"/>
                    <a:pt x="289" y="682"/>
                  </a:cubicBezTo>
                  <a:cubicBezTo>
                    <a:pt x="284" y="688"/>
                    <a:pt x="289" y="690"/>
                    <a:pt x="289" y="690"/>
                  </a:cubicBezTo>
                  <a:cubicBezTo>
                    <a:pt x="289" y="690"/>
                    <a:pt x="258" y="699"/>
                    <a:pt x="262" y="705"/>
                  </a:cubicBezTo>
                  <a:cubicBezTo>
                    <a:pt x="287" y="706"/>
                    <a:pt x="287" y="706"/>
                    <a:pt x="287" y="706"/>
                  </a:cubicBezTo>
                  <a:cubicBezTo>
                    <a:pt x="264" y="716"/>
                    <a:pt x="264" y="716"/>
                    <a:pt x="264" y="716"/>
                  </a:cubicBezTo>
                  <a:cubicBezTo>
                    <a:pt x="264" y="716"/>
                    <a:pt x="263" y="729"/>
                    <a:pt x="273" y="727"/>
                  </a:cubicBezTo>
                  <a:cubicBezTo>
                    <a:pt x="283" y="725"/>
                    <a:pt x="306" y="725"/>
                    <a:pt x="306" y="725"/>
                  </a:cubicBezTo>
                  <a:cubicBezTo>
                    <a:pt x="306" y="725"/>
                    <a:pt x="267" y="736"/>
                    <a:pt x="274" y="744"/>
                  </a:cubicBezTo>
                  <a:cubicBezTo>
                    <a:pt x="281" y="752"/>
                    <a:pt x="304" y="740"/>
                    <a:pt x="304" y="740"/>
                  </a:cubicBezTo>
                  <a:cubicBezTo>
                    <a:pt x="304" y="740"/>
                    <a:pt x="287" y="755"/>
                    <a:pt x="285" y="762"/>
                  </a:cubicBezTo>
                  <a:cubicBezTo>
                    <a:pt x="283" y="769"/>
                    <a:pt x="280" y="775"/>
                    <a:pt x="286" y="775"/>
                  </a:cubicBezTo>
                  <a:cubicBezTo>
                    <a:pt x="292" y="775"/>
                    <a:pt x="303" y="767"/>
                    <a:pt x="303" y="767"/>
                  </a:cubicBezTo>
                  <a:cubicBezTo>
                    <a:pt x="303" y="767"/>
                    <a:pt x="298" y="783"/>
                    <a:pt x="291" y="783"/>
                  </a:cubicBezTo>
                  <a:cubicBezTo>
                    <a:pt x="284" y="783"/>
                    <a:pt x="269" y="792"/>
                    <a:pt x="270" y="802"/>
                  </a:cubicBezTo>
                  <a:cubicBezTo>
                    <a:pt x="271" y="812"/>
                    <a:pt x="294" y="793"/>
                    <a:pt x="294" y="793"/>
                  </a:cubicBezTo>
                  <a:cubicBezTo>
                    <a:pt x="294" y="793"/>
                    <a:pt x="309" y="776"/>
                    <a:pt x="313" y="780"/>
                  </a:cubicBezTo>
                  <a:cubicBezTo>
                    <a:pt x="317" y="784"/>
                    <a:pt x="341" y="774"/>
                    <a:pt x="341" y="774"/>
                  </a:cubicBezTo>
                  <a:cubicBezTo>
                    <a:pt x="338" y="784"/>
                    <a:pt x="338" y="784"/>
                    <a:pt x="338" y="784"/>
                  </a:cubicBezTo>
                  <a:cubicBezTo>
                    <a:pt x="352" y="774"/>
                    <a:pt x="352" y="774"/>
                    <a:pt x="352" y="774"/>
                  </a:cubicBezTo>
                  <a:cubicBezTo>
                    <a:pt x="338" y="791"/>
                    <a:pt x="338" y="791"/>
                    <a:pt x="338" y="791"/>
                  </a:cubicBezTo>
                  <a:cubicBezTo>
                    <a:pt x="360" y="794"/>
                    <a:pt x="360" y="794"/>
                    <a:pt x="360" y="794"/>
                  </a:cubicBezTo>
                  <a:cubicBezTo>
                    <a:pt x="360" y="794"/>
                    <a:pt x="330" y="794"/>
                    <a:pt x="328" y="798"/>
                  </a:cubicBezTo>
                  <a:cubicBezTo>
                    <a:pt x="326" y="802"/>
                    <a:pt x="335" y="804"/>
                    <a:pt x="335" y="804"/>
                  </a:cubicBezTo>
                  <a:cubicBezTo>
                    <a:pt x="335" y="804"/>
                    <a:pt x="312" y="809"/>
                    <a:pt x="306" y="810"/>
                  </a:cubicBezTo>
                  <a:cubicBezTo>
                    <a:pt x="300" y="811"/>
                    <a:pt x="307" y="816"/>
                    <a:pt x="307" y="816"/>
                  </a:cubicBezTo>
                  <a:cubicBezTo>
                    <a:pt x="307" y="816"/>
                    <a:pt x="283" y="821"/>
                    <a:pt x="281" y="826"/>
                  </a:cubicBezTo>
                  <a:cubicBezTo>
                    <a:pt x="279" y="831"/>
                    <a:pt x="305" y="829"/>
                    <a:pt x="305" y="829"/>
                  </a:cubicBezTo>
                  <a:cubicBezTo>
                    <a:pt x="305" y="829"/>
                    <a:pt x="284" y="833"/>
                    <a:pt x="284" y="836"/>
                  </a:cubicBezTo>
                  <a:cubicBezTo>
                    <a:pt x="284" y="839"/>
                    <a:pt x="304" y="844"/>
                    <a:pt x="304" y="844"/>
                  </a:cubicBezTo>
                  <a:cubicBezTo>
                    <a:pt x="304" y="844"/>
                    <a:pt x="287" y="844"/>
                    <a:pt x="286" y="851"/>
                  </a:cubicBezTo>
                  <a:cubicBezTo>
                    <a:pt x="285" y="858"/>
                    <a:pt x="310" y="855"/>
                    <a:pt x="310" y="855"/>
                  </a:cubicBezTo>
                  <a:cubicBezTo>
                    <a:pt x="298" y="870"/>
                    <a:pt x="298" y="870"/>
                    <a:pt x="298" y="870"/>
                  </a:cubicBezTo>
                  <a:cubicBezTo>
                    <a:pt x="317" y="867"/>
                    <a:pt x="317" y="867"/>
                    <a:pt x="317" y="867"/>
                  </a:cubicBezTo>
                  <a:cubicBezTo>
                    <a:pt x="317" y="867"/>
                    <a:pt x="295" y="880"/>
                    <a:pt x="298" y="891"/>
                  </a:cubicBezTo>
                  <a:cubicBezTo>
                    <a:pt x="301" y="902"/>
                    <a:pt x="324" y="900"/>
                    <a:pt x="324" y="900"/>
                  </a:cubicBezTo>
                  <a:cubicBezTo>
                    <a:pt x="313" y="915"/>
                    <a:pt x="313" y="915"/>
                    <a:pt x="313" y="915"/>
                  </a:cubicBezTo>
                  <a:cubicBezTo>
                    <a:pt x="334" y="908"/>
                    <a:pt x="334" y="908"/>
                    <a:pt x="334" y="908"/>
                  </a:cubicBezTo>
                  <a:cubicBezTo>
                    <a:pt x="334" y="908"/>
                    <a:pt x="319" y="920"/>
                    <a:pt x="322" y="925"/>
                  </a:cubicBezTo>
                  <a:cubicBezTo>
                    <a:pt x="325" y="930"/>
                    <a:pt x="344" y="931"/>
                    <a:pt x="344" y="931"/>
                  </a:cubicBezTo>
                  <a:cubicBezTo>
                    <a:pt x="344" y="931"/>
                    <a:pt x="334" y="934"/>
                    <a:pt x="337" y="940"/>
                  </a:cubicBezTo>
                  <a:cubicBezTo>
                    <a:pt x="340" y="946"/>
                    <a:pt x="351" y="943"/>
                    <a:pt x="351" y="943"/>
                  </a:cubicBezTo>
                  <a:cubicBezTo>
                    <a:pt x="351" y="943"/>
                    <a:pt x="336" y="955"/>
                    <a:pt x="339" y="959"/>
                  </a:cubicBezTo>
                  <a:cubicBezTo>
                    <a:pt x="342" y="963"/>
                    <a:pt x="358" y="961"/>
                    <a:pt x="358" y="961"/>
                  </a:cubicBezTo>
                  <a:cubicBezTo>
                    <a:pt x="356" y="969"/>
                    <a:pt x="356" y="969"/>
                    <a:pt x="356" y="969"/>
                  </a:cubicBezTo>
                  <a:cubicBezTo>
                    <a:pt x="382" y="963"/>
                    <a:pt x="382" y="963"/>
                    <a:pt x="382" y="963"/>
                  </a:cubicBezTo>
                  <a:cubicBezTo>
                    <a:pt x="382" y="963"/>
                    <a:pt x="390" y="976"/>
                    <a:pt x="398" y="969"/>
                  </a:cubicBezTo>
                  <a:cubicBezTo>
                    <a:pt x="406" y="962"/>
                    <a:pt x="431" y="946"/>
                    <a:pt x="435" y="948"/>
                  </a:cubicBezTo>
                  <a:cubicBezTo>
                    <a:pt x="439" y="950"/>
                    <a:pt x="428" y="958"/>
                    <a:pt x="428" y="958"/>
                  </a:cubicBezTo>
                  <a:cubicBezTo>
                    <a:pt x="443" y="962"/>
                    <a:pt x="443" y="962"/>
                    <a:pt x="443" y="962"/>
                  </a:cubicBezTo>
                  <a:cubicBezTo>
                    <a:pt x="457" y="955"/>
                    <a:pt x="457" y="955"/>
                    <a:pt x="457" y="955"/>
                  </a:cubicBezTo>
                  <a:cubicBezTo>
                    <a:pt x="457" y="955"/>
                    <a:pt x="436" y="968"/>
                    <a:pt x="431" y="973"/>
                  </a:cubicBezTo>
                  <a:cubicBezTo>
                    <a:pt x="426" y="978"/>
                    <a:pt x="422" y="983"/>
                    <a:pt x="430" y="983"/>
                  </a:cubicBezTo>
                  <a:cubicBezTo>
                    <a:pt x="438" y="983"/>
                    <a:pt x="465" y="978"/>
                    <a:pt x="465" y="978"/>
                  </a:cubicBezTo>
                  <a:cubicBezTo>
                    <a:pt x="465" y="978"/>
                    <a:pt x="434" y="994"/>
                    <a:pt x="443" y="1000"/>
                  </a:cubicBezTo>
                  <a:cubicBezTo>
                    <a:pt x="452" y="1006"/>
                    <a:pt x="471" y="1000"/>
                    <a:pt x="471" y="1000"/>
                  </a:cubicBezTo>
                  <a:cubicBezTo>
                    <a:pt x="471" y="1000"/>
                    <a:pt x="481" y="1019"/>
                    <a:pt x="493" y="1012"/>
                  </a:cubicBezTo>
                  <a:cubicBezTo>
                    <a:pt x="505" y="1005"/>
                    <a:pt x="511" y="998"/>
                    <a:pt x="511" y="998"/>
                  </a:cubicBezTo>
                  <a:cubicBezTo>
                    <a:pt x="511" y="998"/>
                    <a:pt x="506" y="995"/>
                    <a:pt x="502" y="989"/>
                  </a:cubicBezTo>
                  <a:cubicBezTo>
                    <a:pt x="498" y="983"/>
                    <a:pt x="515" y="990"/>
                    <a:pt x="520" y="985"/>
                  </a:cubicBezTo>
                  <a:cubicBezTo>
                    <a:pt x="525" y="980"/>
                    <a:pt x="524" y="964"/>
                    <a:pt x="524" y="964"/>
                  </a:cubicBezTo>
                  <a:cubicBezTo>
                    <a:pt x="524" y="964"/>
                    <a:pt x="546" y="974"/>
                    <a:pt x="545" y="964"/>
                  </a:cubicBezTo>
                  <a:cubicBezTo>
                    <a:pt x="544" y="954"/>
                    <a:pt x="540" y="948"/>
                    <a:pt x="540" y="948"/>
                  </a:cubicBezTo>
                  <a:cubicBezTo>
                    <a:pt x="540" y="948"/>
                    <a:pt x="546" y="957"/>
                    <a:pt x="552" y="958"/>
                  </a:cubicBezTo>
                  <a:cubicBezTo>
                    <a:pt x="557" y="958"/>
                    <a:pt x="562" y="949"/>
                    <a:pt x="559" y="944"/>
                  </a:cubicBezTo>
                  <a:cubicBezTo>
                    <a:pt x="553" y="934"/>
                    <a:pt x="547" y="931"/>
                    <a:pt x="547" y="931"/>
                  </a:cubicBezTo>
                  <a:cubicBezTo>
                    <a:pt x="547" y="931"/>
                    <a:pt x="569" y="937"/>
                    <a:pt x="569" y="933"/>
                  </a:cubicBezTo>
                  <a:cubicBezTo>
                    <a:pt x="569" y="929"/>
                    <a:pt x="564" y="923"/>
                    <a:pt x="564" y="923"/>
                  </a:cubicBezTo>
                  <a:cubicBezTo>
                    <a:pt x="582" y="922"/>
                    <a:pt x="582" y="922"/>
                    <a:pt x="582" y="922"/>
                  </a:cubicBezTo>
                  <a:cubicBezTo>
                    <a:pt x="574" y="908"/>
                    <a:pt x="574" y="908"/>
                    <a:pt x="574" y="908"/>
                  </a:cubicBezTo>
                  <a:cubicBezTo>
                    <a:pt x="585" y="903"/>
                    <a:pt x="585" y="903"/>
                    <a:pt x="585" y="903"/>
                  </a:cubicBezTo>
                  <a:cubicBezTo>
                    <a:pt x="585" y="903"/>
                    <a:pt x="572" y="894"/>
                    <a:pt x="569" y="893"/>
                  </a:cubicBezTo>
                  <a:cubicBezTo>
                    <a:pt x="566" y="892"/>
                    <a:pt x="580" y="887"/>
                    <a:pt x="580" y="887"/>
                  </a:cubicBezTo>
                  <a:cubicBezTo>
                    <a:pt x="566" y="873"/>
                    <a:pt x="566" y="873"/>
                    <a:pt x="566" y="873"/>
                  </a:cubicBezTo>
                  <a:cubicBezTo>
                    <a:pt x="566" y="873"/>
                    <a:pt x="580" y="885"/>
                    <a:pt x="584" y="882"/>
                  </a:cubicBezTo>
                  <a:cubicBezTo>
                    <a:pt x="588" y="879"/>
                    <a:pt x="596" y="873"/>
                    <a:pt x="596" y="873"/>
                  </a:cubicBezTo>
                  <a:cubicBezTo>
                    <a:pt x="596" y="873"/>
                    <a:pt x="612" y="875"/>
                    <a:pt x="615" y="872"/>
                  </a:cubicBezTo>
                  <a:cubicBezTo>
                    <a:pt x="618" y="869"/>
                    <a:pt x="611" y="859"/>
                    <a:pt x="611" y="859"/>
                  </a:cubicBezTo>
                  <a:cubicBezTo>
                    <a:pt x="625" y="858"/>
                    <a:pt x="625" y="858"/>
                    <a:pt x="625" y="858"/>
                  </a:cubicBezTo>
                  <a:cubicBezTo>
                    <a:pt x="630" y="841"/>
                    <a:pt x="630" y="841"/>
                    <a:pt x="630" y="841"/>
                  </a:cubicBezTo>
                  <a:cubicBezTo>
                    <a:pt x="630" y="841"/>
                    <a:pt x="650" y="848"/>
                    <a:pt x="656" y="843"/>
                  </a:cubicBezTo>
                  <a:cubicBezTo>
                    <a:pt x="662" y="838"/>
                    <a:pt x="657" y="829"/>
                    <a:pt x="657" y="829"/>
                  </a:cubicBezTo>
                  <a:cubicBezTo>
                    <a:pt x="657" y="829"/>
                    <a:pt x="664" y="839"/>
                    <a:pt x="671" y="839"/>
                  </a:cubicBezTo>
                  <a:cubicBezTo>
                    <a:pt x="675" y="839"/>
                    <a:pt x="678" y="830"/>
                    <a:pt x="680" y="828"/>
                  </a:cubicBezTo>
                  <a:cubicBezTo>
                    <a:pt x="685" y="821"/>
                    <a:pt x="680" y="811"/>
                    <a:pt x="680" y="811"/>
                  </a:cubicBezTo>
                  <a:cubicBezTo>
                    <a:pt x="655" y="807"/>
                    <a:pt x="655" y="807"/>
                    <a:pt x="655" y="807"/>
                  </a:cubicBezTo>
                  <a:cubicBezTo>
                    <a:pt x="673" y="802"/>
                    <a:pt x="673" y="802"/>
                    <a:pt x="673" y="802"/>
                  </a:cubicBezTo>
                  <a:cubicBezTo>
                    <a:pt x="693" y="794"/>
                    <a:pt x="693" y="794"/>
                    <a:pt x="693" y="794"/>
                  </a:cubicBezTo>
                  <a:cubicBezTo>
                    <a:pt x="694" y="780"/>
                    <a:pt x="694" y="780"/>
                    <a:pt x="694" y="780"/>
                  </a:cubicBezTo>
                  <a:cubicBezTo>
                    <a:pt x="681" y="777"/>
                    <a:pt x="681" y="777"/>
                    <a:pt x="681" y="777"/>
                  </a:cubicBezTo>
                  <a:cubicBezTo>
                    <a:pt x="686" y="765"/>
                    <a:pt x="686" y="765"/>
                    <a:pt x="686" y="765"/>
                  </a:cubicBezTo>
                  <a:cubicBezTo>
                    <a:pt x="707" y="765"/>
                    <a:pt x="707" y="765"/>
                    <a:pt x="707" y="765"/>
                  </a:cubicBezTo>
                  <a:cubicBezTo>
                    <a:pt x="707" y="765"/>
                    <a:pt x="721" y="769"/>
                    <a:pt x="728" y="763"/>
                  </a:cubicBezTo>
                  <a:cubicBezTo>
                    <a:pt x="735" y="757"/>
                    <a:pt x="730" y="745"/>
                    <a:pt x="730" y="745"/>
                  </a:cubicBezTo>
                  <a:cubicBezTo>
                    <a:pt x="752" y="741"/>
                    <a:pt x="752" y="741"/>
                    <a:pt x="752" y="741"/>
                  </a:cubicBezTo>
                  <a:cubicBezTo>
                    <a:pt x="752" y="741"/>
                    <a:pt x="783" y="747"/>
                    <a:pt x="791" y="740"/>
                  </a:cubicBezTo>
                  <a:cubicBezTo>
                    <a:pt x="799" y="733"/>
                    <a:pt x="802" y="726"/>
                    <a:pt x="802" y="726"/>
                  </a:cubicBezTo>
                  <a:cubicBezTo>
                    <a:pt x="811" y="721"/>
                    <a:pt x="811" y="721"/>
                    <a:pt x="811" y="721"/>
                  </a:cubicBezTo>
                  <a:cubicBezTo>
                    <a:pt x="811" y="721"/>
                    <a:pt x="813" y="710"/>
                    <a:pt x="824" y="708"/>
                  </a:cubicBezTo>
                  <a:cubicBezTo>
                    <a:pt x="835" y="706"/>
                    <a:pt x="804" y="740"/>
                    <a:pt x="812" y="740"/>
                  </a:cubicBezTo>
                  <a:cubicBezTo>
                    <a:pt x="820" y="740"/>
                    <a:pt x="828" y="738"/>
                    <a:pt x="828" y="738"/>
                  </a:cubicBezTo>
                  <a:cubicBezTo>
                    <a:pt x="832" y="725"/>
                    <a:pt x="832" y="725"/>
                    <a:pt x="832" y="725"/>
                  </a:cubicBezTo>
                  <a:cubicBezTo>
                    <a:pt x="841" y="727"/>
                    <a:pt x="841" y="727"/>
                    <a:pt x="841" y="727"/>
                  </a:cubicBezTo>
                  <a:cubicBezTo>
                    <a:pt x="849" y="718"/>
                    <a:pt x="849" y="718"/>
                    <a:pt x="849" y="718"/>
                  </a:cubicBezTo>
                  <a:cubicBezTo>
                    <a:pt x="849" y="718"/>
                    <a:pt x="866" y="733"/>
                    <a:pt x="878" y="725"/>
                  </a:cubicBezTo>
                  <a:cubicBezTo>
                    <a:pt x="890" y="717"/>
                    <a:pt x="907" y="704"/>
                    <a:pt x="907" y="704"/>
                  </a:cubicBezTo>
                  <a:cubicBezTo>
                    <a:pt x="907" y="704"/>
                    <a:pt x="923" y="709"/>
                    <a:pt x="950" y="698"/>
                  </a:cubicBezTo>
                  <a:cubicBezTo>
                    <a:pt x="977" y="687"/>
                    <a:pt x="974" y="670"/>
                    <a:pt x="992" y="658"/>
                  </a:cubicBezTo>
                  <a:cubicBezTo>
                    <a:pt x="1010" y="646"/>
                    <a:pt x="1052" y="634"/>
                    <a:pt x="1052" y="634"/>
                  </a:cubicBezTo>
                  <a:cubicBezTo>
                    <a:pt x="1052" y="634"/>
                    <a:pt x="1055" y="625"/>
                    <a:pt x="1054" y="619"/>
                  </a:cubicBezTo>
                  <a:cubicBezTo>
                    <a:pt x="1053" y="613"/>
                    <a:pt x="1046" y="601"/>
                    <a:pt x="1053" y="599"/>
                  </a:cubicBezTo>
                  <a:cubicBezTo>
                    <a:pt x="1060" y="597"/>
                    <a:pt x="1071" y="625"/>
                    <a:pt x="1082" y="625"/>
                  </a:cubicBezTo>
                  <a:cubicBezTo>
                    <a:pt x="1082" y="625"/>
                    <a:pt x="1124" y="624"/>
                    <a:pt x="1135" y="622"/>
                  </a:cubicBezTo>
                  <a:cubicBezTo>
                    <a:pt x="1146" y="620"/>
                    <a:pt x="1167" y="609"/>
                    <a:pt x="1190" y="606"/>
                  </a:cubicBezTo>
                  <a:cubicBezTo>
                    <a:pt x="1213" y="603"/>
                    <a:pt x="1253" y="600"/>
                    <a:pt x="1260" y="598"/>
                  </a:cubicBezTo>
                  <a:cubicBezTo>
                    <a:pt x="1267" y="596"/>
                    <a:pt x="1273" y="589"/>
                    <a:pt x="1273" y="589"/>
                  </a:cubicBezTo>
                  <a:cubicBezTo>
                    <a:pt x="1291" y="589"/>
                    <a:pt x="1291" y="589"/>
                    <a:pt x="1291" y="589"/>
                  </a:cubicBezTo>
                  <a:cubicBezTo>
                    <a:pt x="1300" y="578"/>
                    <a:pt x="1300" y="578"/>
                    <a:pt x="1300" y="578"/>
                  </a:cubicBezTo>
                  <a:cubicBezTo>
                    <a:pt x="1317" y="578"/>
                    <a:pt x="1317" y="578"/>
                    <a:pt x="1317" y="578"/>
                  </a:cubicBezTo>
                  <a:cubicBezTo>
                    <a:pt x="1317" y="578"/>
                    <a:pt x="1335" y="561"/>
                    <a:pt x="1339" y="558"/>
                  </a:cubicBezTo>
                  <a:cubicBezTo>
                    <a:pt x="1343" y="555"/>
                    <a:pt x="1369" y="553"/>
                    <a:pt x="1369" y="553"/>
                  </a:cubicBezTo>
                  <a:cubicBezTo>
                    <a:pt x="1401" y="542"/>
                    <a:pt x="1401" y="542"/>
                    <a:pt x="1401" y="542"/>
                  </a:cubicBezTo>
                  <a:cubicBezTo>
                    <a:pt x="1422" y="537"/>
                    <a:pt x="1422" y="537"/>
                    <a:pt x="1422" y="537"/>
                  </a:cubicBezTo>
                  <a:cubicBezTo>
                    <a:pt x="1427" y="529"/>
                    <a:pt x="1427" y="529"/>
                    <a:pt x="1427" y="529"/>
                  </a:cubicBezTo>
                  <a:cubicBezTo>
                    <a:pt x="1427" y="529"/>
                    <a:pt x="1407" y="531"/>
                    <a:pt x="1395" y="531"/>
                  </a:cubicBezTo>
                  <a:cubicBezTo>
                    <a:pt x="1383" y="531"/>
                    <a:pt x="1375" y="524"/>
                    <a:pt x="1360" y="522"/>
                  </a:cubicBezTo>
                  <a:cubicBezTo>
                    <a:pt x="1345" y="520"/>
                    <a:pt x="1317" y="520"/>
                    <a:pt x="1303" y="524"/>
                  </a:cubicBezTo>
                  <a:cubicBezTo>
                    <a:pt x="1289" y="528"/>
                    <a:pt x="1269" y="528"/>
                    <a:pt x="1269" y="528"/>
                  </a:cubicBezTo>
                  <a:cubicBezTo>
                    <a:pt x="1259" y="537"/>
                    <a:pt x="1259" y="537"/>
                    <a:pt x="1259" y="537"/>
                  </a:cubicBezTo>
                  <a:cubicBezTo>
                    <a:pt x="1259" y="537"/>
                    <a:pt x="1214" y="541"/>
                    <a:pt x="1221" y="535"/>
                  </a:cubicBezTo>
                  <a:cubicBezTo>
                    <a:pt x="1228" y="529"/>
                    <a:pt x="1288" y="520"/>
                    <a:pt x="1288" y="520"/>
                  </a:cubicBezTo>
                  <a:cubicBezTo>
                    <a:pt x="1288" y="520"/>
                    <a:pt x="1348" y="508"/>
                    <a:pt x="1333" y="499"/>
                  </a:cubicBezTo>
                  <a:cubicBezTo>
                    <a:pt x="1318" y="490"/>
                    <a:pt x="1310" y="490"/>
                    <a:pt x="1310" y="490"/>
                  </a:cubicBezTo>
                  <a:cubicBezTo>
                    <a:pt x="1310" y="490"/>
                    <a:pt x="1255" y="508"/>
                    <a:pt x="1249" y="511"/>
                  </a:cubicBezTo>
                  <a:cubicBezTo>
                    <a:pt x="1243" y="514"/>
                    <a:pt x="1217" y="512"/>
                    <a:pt x="1217" y="512"/>
                  </a:cubicBezTo>
                  <a:cubicBezTo>
                    <a:pt x="1241" y="500"/>
                    <a:pt x="1241" y="500"/>
                    <a:pt x="1241" y="500"/>
                  </a:cubicBezTo>
                  <a:cubicBezTo>
                    <a:pt x="1255" y="489"/>
                    <a:pt x="1255" y="489"/>
                    <a:pt x="1255" y="489"/>
                  </a:cubicBezTo>
                  <a:cubicBezTo>
                    <a:pt x="1255" y="489"/>
                    <a:pt x="1279" y="493"/>
                    <a:pt x="1286" y="491"/>
                  </a:cubicBezTo>
                  <a:cubicBezTo>
                    <a:pt x="1293" y="489"/>
                    <a:pt x="1311" y="485"/>
                    <a:pt x="1319" y="485"/>
                  </a:cubicBezTo>
                  <a:cubicBezTo>
                    <a:pt x="1327" y="485"/>
                    <a:pt x="1349" y="483"/>
                    <a:pt x="1337" y="477"/>
                  </a:cubicBezTo>
                  <a:cubicBezTo>
                    <a:pt x="1325" y="471"/>
                    <a:pt x="1287" y="470"/>
                    <a:pt x="1287" y="470"/>
                  </a:cubicBezTo>
                  <a:cubicBezTo>
                    <a:pt x="1255" y="472"/>
                    <a:pt x="1255" y="472"/>
                    <a:pt x="1255" y="472"/>
                  </a:cubicBezTo>
                  <a:cubicBezTo>
                    <a:pt x="1271" y="465"/>
                    <a:pt x="1271" y="465"/>
                    <a:pt x="1271" y="465"/>
                  </a:cubicBezTo>
                  <a:cubicBezTo>
                    <a:pt x="1255" y="455"/>
                    <a:pt x="1255" y="455"/>
                    <a:pt x="1255" y="455"/>
                  </a:cubicBezTo>
                  <a:cubicBezTo>
                    <a:pt x="1255" y="455"/>
                    <a:pt x="1253" y="446"/>
                    <a:pt x="1257" y="446"/>
                  </a:cubicBezTo>
                  <a:cubicBezTo>
                    <a:pt x="1261" y="446"/>
                    <a:pt x="1281" y="463"/>
                    <a:pt x="1294" y="464"/>
                  </a:cubicBezTo>
                  <a:cubicBezTo>
                    <a:pt x="1307" y="465"/>
                    <a:pt x="1348" y="477"/>
                    <a:pt x="1348" y="477"/>
                  </a:cubicBezTo>
                  <a:cubicBezTo>
                    <a:pt x="1348" y="477"/>
                    <a:pt x="1366" y="469"/>
                    <a:pt x="1367" y="478"/>
                  </a:cubicBezTo>
                  <a:cubicBezTo>
                    <a:pt x="1368" y="487"/>
                    <a:pt x="1356" y="501"/>
                    <a:pt x="1377" y="507"/>
                  </a:cubicBezTo>
                  <a:cubicBezTo>
                    <a:pt x="1398" y="513"/>
                    <a:pt x="1421" y="514"/>
                    <a:pt x="1421" y="514"/>
                  </a:cubicBezTo>
                  <a:cubicBezTo>
                    <a:pt x="1421" y="514"/>
                    <a:pt x="1423" y="499"/>
                    <a:pt x="1427" y="502"/>
                  </a:cubicBezTo>
                  <a:cubicBezTo>
                    <a:pt x="1431" y="505"/>
                    <a:pt x="1427" y="520"/>
                    <a:pt x="1436" y="520"/>
                  </a:cubicBezTo>
                  <a:cubicBezTo>
                    <a:pt x="1445" y="520"/>
                    <a:pt x="1457" y="510"/>
                    <a:pt x="1457" y="510"/>
                  </a:cubicBezTo>
                  <a:cubicBezTo>
                    <a:pt x="1457" y="494"/>
                    <a:pt x="1457" y="494"/>
                    <a:pt x="1457" y="494"/>
                  </a:cubicBezTo>
                  <a:cubicBezTo>
                    <a:pt x="1451" y="492"/>
                    <a:pt x="1451" y="492"/>
                    <a:pt x="1451" y="492"/>
                  </a:cubicBezTo>
                  <a:cubicBezTo>
                    <a:pt x="1451" y="492"/>
                    <a:pt x="1465" y="481"/>
                    <a:pt x="1459" y="476"/>
                  </a:cubicBezTo>
                  <a:cubicBezTo>
                    <a:pt x="1453" y="471"/>
                    <a:pt x="1442" y="477"/>
                    <a:pt x="1442" y="477"/>
                  </a:cubicBezTo>
                  <a:cubicBezTo>
                    <a:pt x="1436" y="462"/>
                    <a:pt x="1436" y="462"/>
                    <a:pt x="1436" y="462"/>
                  </a:cubicBezTo>
                  <a:cubicBezTo>
                    <a:pt x="1425" y="459"/>
                    <a:pt x="1425" y="459"/>
                    <a:pt x="1425" y="459"/>
                  </a:cubicBezTo>
                  <a:cubicBezTo>
                    <a:pt x="1428" y="449"/>
                    <a:pt x="1428" y="449"/>
                    <a:pt x="1428" y="449"/>
                  </a:cubicBezTo>
                  <a:cubicBezTo>
                    <a:pt x="1380" y="430"/>
                    <a:pt x="1380" y="430"/>
                    <a:pt x="1380" y="430"/>
                  </a:cubicBezTo>
                  <a:cubicBezTo>
                    <a:pt x="1353" y="437"/>
                    <a:pt x="1353" y="437"/>
                    <a:pt x="1353" y="437"/>
                  </a:cubicBezTo>
                  <a:cubicBezTo>
                    <a:pt x="1347" y="434"/>
                    <a:pt x="1347" y="434"/>
                    <a:pt x="1347" y="434"/>
                  </a:cubicBezTo>
                  <a:cubicBezTo>
                    <a:pt x="1369" y="427"/>
                    <a:pt x="1369" y="427"/>
                    <a:pt x="1369" y="427"/>
                  </a:cubicBezTo>
                  <a:cubicBezTo>
                    <a:pt x="1371" y="424"/>
                    <a:pt x="1371" y="424"/>
                    <a:pt x="1371" y="424"/>
                  </a:cubicBezTo>
                  <a:cubicBezTo>
                    <a:pt x="1371" y="424"/>
                    <a:pt x="1370" y="415"/>
                    <a:pt x="1353" y="415"/>
                  </a:cubicBezTo>
                  <a:cubicBezTo>
                    <a:pt x="1336" y="415"/>
                    <a:pt x="1303" y="412"/>
                    <a:pt x="1303" y="412"/>
                  </a:cubicBezTo>
                  <a:cubicBezTo>
                    <a:pt x="1314" y="398"/>
                    <a:pt x="1314" y="398"/>
                    <a:pt x="1314" y="398"/>
                  </a:cubicBezTo>
                  <a:cubicBezTo>
                    <a:pt x="1314" y="398"/>
                    <a:pt x="1327" y="396"/>
                    <a:pt x="1337" y="400"/>
                  </a:cubicBezTo>
                  <a:cubicBezTo>
                    <a:pt x="1347" y="404"/>
                    <a:pt x="1363" y="393"/>
                    <a:pt x="1363" y="393"/>
                  </a:cubicBezTo>
                  <a:cubicBezTo>
                    <a:pt x="1381" y="390"/>
                    <a:pt x="1381" y="390"/>
                    <a:pt x="1381" y="390"/>
                  </a:cubicBezTo>
                  <a:cubicBezTo>
                    <a:pt x="1413" y="400"/>
                    <a:pt x="1413" y="400"/>
                    <a:pt x="1413" y="400"/>
                  </a:cubicBezTo>
                  <a:cubicBezTo>
                    <a:pt x="1427" y="397"/>
                    <a:pt x="1427" y="397"/>
                    <a:pt x="1427" y="397"/>
                  </a:cubicBezTo>
                  <a:cubicBezTo>
                    <a:pt x="1427" y="397"/>
                    <a:pt x="1453" y="418"/>
                    <a:pt x="1464" y="418"/>
                  </a:cubicBezTo>
                  <a:cubicBezTo>
                    <a:pt x="1475" y="418"/>
                    <a:pt x="1471" y="404"/>
                    <a:pt x="1471" y="404"/>
                  </a:cubicBezTo>
                  <a:cubicBezTo>
                    <a:pt x="1445" y="400"/>
                    <a:pt x="1445" y="400"/>
                    <a:pt x="1445" y="400"/>
                  </a:cubicBezTo>
                  <a:cubicBezTo>
                    <a:pt x="1425" y="390"/>
                    <a:pt x="1425" y="390"/>
                    <a:pt x="1425" y="390"/>
                  </a:cubicBezTo>
                  <a:cubicBezTo>
                    <a:pt x="1394" y="387"/>
                    <a:pt x="1394" y="387"/>
                    <a:pt x="1394" y="387"/>
                  </a:cubicBezTo>
                  <a:cubicBezTo>
                    <a:pt x="1394" y="387"/>
                    <a:pt x="1401" y="378"/>
                    <a:pt x="1408" y="375"/>
                  </a:cubicBezTo>
                  <a:cubicBezTo>
                    <a:pt x="1415" y="372"/>
                    <a:pt x="1432" y="390"/>
                    <a:pt x="1448" y="390"/>
                  </a:cubicBezTo>
                  <a:cubicBezTo>
                    <a:pt x="1464" y="390"/>
                    <a:pt x="1492" y="391"/>
                    <a:pt x="1492" y="391"/>
                  </a:cubicBezTo>
                  <a:cubicBezTo>
                    <a:pt x="1534" y="386"/>
                    <a:pt x="1534" y="386"/>
                    <a:pt x="1534" y="386"/>
                  </a:cubicBezTo>
                  <a:cubicBezTo>
                    <a:pt x="1535" y="368"/>
                    <a:pt x="1535" y="368"/>
                    <a:pt x="1535" y="368"/>
                  </a:cubicBezTo>
                  <a:cubicBezTo>
                    <a:pt x="1506" y="361"/>
                    <a:pt x="1506" y="361"/>
                    <a:pt x="1506" y="361"/>
                  </a:cubicBezTo>
                  <a:cubicBezTo>
                    <a:pt x="1491" y="371"/>
                    <a:pt x="1491" y="371"/>
                    <a:pt x="1491" y="371"/>
                  </a:cubicBezTo>
                  <a:cubicBezTo>
                    <a:pt x="1491" y="371"/>
                    <a:pt x="1477" y="359"/>
                    <a:pt x="1481" y="355"/>
                  </a:cubicBezTo>
                  <a:cubicBezTo>
                    <a:pt x="1485" y="351"/>
                    <a:pt x="1517" y="354"/>
                    <a:pt x="1517" y="354"/>
                  </a:cubicBezTo>
                  <a:cubicBezTo>
                    <a:pt x="1546" y="346"/>
                    <a:pt x="1546" y="346"/>
                    <a:pt x="1546" y="346"/>
                  </a:cubicBezTo>
                  <a:cubicBezTo>
                    <a:pt x="1546" y="346"/>
                    <a:pt x="1563" y="356"/>
                    <a:pt x="1576" y="352"/>
                  </a:cubicBezTo>
                  <a:cubicBezTo>
                    <a:pt x="1589" y="348"/>
                    <a:pt x="1602" y="339"/>
                    <a:pt x="1597" y="337"/>
                  </a:cubicBezTo>
                  <a:cubicBezTo>
                    <a:pt x="1592" y="335"/>
                    <a:pt x="1550" y="334"/>
                    <a:pt x="1546" y="334"/>
                  </a:cubicBezTo>
                  <a:cubicBezTo>
                    <a:pt x="1542" y="334"/>
                    <a:pt x="1550" y="326"/>
                    <a:pt x="1538" y="323"/>
                  </a:cubicBezTo>
                  <a:cubicBezTo>
                    <a:pt x="1526" y="320"/>
                    <a:pt x="1498" y="321"/>
                    <a:pt x="1498" y="321"/>
                  </a:cubicBezTo>
                  <a:cubicBezTo>
                    <a:pt x="1498" y="321"/>
                    <a:pt x="1532" y="320"/>
                    <a:pt x="1535" y="314"/>
                  </a:cubicBezTo>
                  <a:cubicBezTo>
                    <a:pt x="1538" y="308"/>
                    <a:pt x="1499" y="301"/>
                    <a:pt x="1499" y="301"/>
                  </a:cubicBezTo>
                  <a:cubicBezTo>
                    <a:pt x="1499" y="301"/>
                    <a:pt x="1521" y="296"/>
                    <a:pt x="1528" y="299"/>
                  </a:cubicBezTo>
                  <a:cubicBezTo>
                    <a:pt x="1535" y="302"/>
                    <a:pt x="1559" y="310"/>
                    <a:pt x="1565" y="308"/>
                  </a:cubicBezTo>
                  <a:cubicBezTo>
                    <a:pt x="1571" y="306"/>
                    <a:pt x="1573" y="320"/>
                    <a:pt x="1583" y="316"/>
                  </a:cubicBezTo>
                  <a:cubicBezTo>
                    <a:pt x="1593" y="312"/>
                    <a:pt x="1601" y="294"/>
                    <a:pt x="1594" y="289"/>
                  </a:cubicBezTo>
                  <a:cubicBezTo>
                    <a:pt x="1587" y="284"/>
                    <a:pt x="1570" y="272"/>
                    <a:pt x="1570" y="272"/>
                  </a:cubicBezTo>
                  <a:cubicBezTo>
                    <a:pt x="1531" y="264"/>
                    <a:pt x="1531" y="264"/>
                    <a:pt x="1531" y="264"/>
                  </a:cubicBezTo>
                  <a:cubicBezTo>
                    <a:pt x="1531" y="264"/>
                    <a:pt x="1513" y="256"/>
                    <a:pt x="1520" y="250"/>
                  </a:cubicBezTo>
                  <a:cubicBezTo>
                    <a:pt x="1527" y="244"/>
                    <a:pt x="1549" y="249"/>
                    <a:pt x="1549" y="249"/>
                  </a:cubicBezTo>
                  <a:cubicBezTo>
                    <a:pt x="1580" y="242"/>
                    <a:pt x="1580" y="242"/>
                    <a:pt x="1580" y="242"/>
                  </a:cubicBezTo>
                  <a:cubicBezTo>
                    <a:pt x="1580" y="242"/>
                    <a:pt x="1591" y="244"/>
                    <a:pt x="1623" y="246"/>
                  </a:cubicBezTo>
                  <a:cubicBezTo>
                    <a:pt x="1655" y="248"/>
                    <a:pt x="1670" y="225"/>
                    <a:pt x="1647" y="223"/>
                  </a:cubicBezTo>
                  <a:cubicBezTo>
                    <a:pt x="1624" y="221"/>
                    <a:pt x="1590" y="221"/>
                    <a:pt x="1590" y="221"/>
                  </a:cubicBezTo>
                  <a:cubicBezTo>
                    <a:pt x="1589" y="211"/>
                    <a:pt x="1589" y="211"/>
                    <a:pt x="1589" y="211"/>
                  </a:cubicBezTo>
                  <a:cubicBezTo>
                    <a:pt x="1609" y="210"/>
                    <a:pt x="1609" y="210"/>
                    <a:pt x="1609" y="210"/>
                  </a:cubicBezTo>
                  <a:cubicBezTo>
                    <a:pt x="1609" y="210"/>
                    <a:pt x="1603" y="195"/>
                    <a:pt x="1587" y="197"/>
                  </a:cubicBezTo>
                  <a:cubicBezTo>
                    <a:pt x="1571" y="199"/>
                    <a:pt x="1583" y="215"/>
                    <a:pt x="1574" y="216"/>
                  </a:cubicBezTo>
                  <a:cubicBezTo>
                    <a:pt x="1565" y="217"/>
                    <a:pt x="1540" y="204"/>
                    <a:pt x="1549" y="201"/>
                  </a:cubicBezTo>
                  <a:cubicBezTo>
                    <a:pt x="1558" y="198"/>
                    <a:pt x="1582" y="193"/>
                    <a:pt x="1585" y="185"/>
                  </a:cubicBezTo>
                  <a:cubicBezTo>
                    <a:pt x="1588" y="177"/>
                    <a:pt x="1598" y="165"/>
                    <a:pt x="1601" y="164"/>
                  </a:cubicBezTo>
                  <a:cubicBezTo>
                    <a:pt x="1604" y="163"/>
                    <a:pt x="1618" y="170"/>
                    <a:pt x="1627" y="165"/>
                  </a:cubicBezTo>
                  <a:cubicBezTo>
                    <a:pt x="1636" y="160"/>
                    <a:pt x="1649" y="151"/>
                    <a:pt x="1649" y="151"/>
                  </a:cubicBezTo>
                  <a:cubicBezTo>
                    <a:pt x="1639" y="141"/>
                    <a:pt x="1639" y="141"/>
                    <a:pt x="1639" y="141"/>
                  </a:cubicBezTo>
                  <a:cubicBezTo>
                    <a:pt x="1639" y="141"/>
                    <a:pt x="1665" y="128"/>
                    <a:pt x="1671" y="128"/>
                  </a:cubicBezTo>
                  <a:cubicBezTo>
                    <a:pt x="1677" y="128"/>
                    <a:pt x="1687" y="138"/>
                    <a:pt x="1695" y="132"/>
                  </a:cubicBezTo>
                  <a:cubicBezTo>
                    <a:pt x="1703" y="126"/>
                    <a:pt x="1723" y="122"/>
                    <a:pt x="1711" y="119"/>
                  </a:cubicBezTo>
                  <a:cubicBezTo>
                    <a:pt x="1699" y="116"/>
                    <a:pt x="1670" y="119"/>
                    <a:pt x="1670" y="119"/>
                  </a:cubicBezTo>
                  <a:cubicBezTo>
                    <a:pt x="1670" y="119"/>
                    <a:pt x="1615" y="134"/>
                    <a:pt x="1626" y="123"/>
                  </a:cubicBezTo>
                  <a:cubicBezTo>
                    <a:pt x="1637" y="112"/>
                    <a:pt x="1659" y="111"/>
                    <a:pt x="1659" y="111"/>
                  </a:cubicBezTo>
                  <a:cubicBezTo>
                    <a:pt x="1659" y="111"/>
                    <a:pt x="1700" y="113"/>
                    <a:pt x="1721" y="112"/>
                  </a:cubicBezTo>
                  <a:cubicBezTo>
                    <a:pt x="1742" y="111"/>
                    <a:pt x="1758" y="104"/>
                    <a:pt x="1758" y="104"/>
                  </a:cubicBezTo>
                  <a:cubicBezTo>
                    <a:pt x="1758" y="104"/>
                    <a:pt x="1723" y="95"/>
                    <a:pt x="1717" y="98"/>
                  </a:cubicBezTo>
                  <a:cubicBezTo>
                    <a:pt x="1711" y="101"/>
                    <a:pt x="1672" y="102"/>
                    <a:pt x="1672" y="102"/>
                  </a:cubicBezTo>
                  <a:cubicBezTo>
                    <a:pt x="1672" y="102"/>
                    <a:pt x="1625" y="105"/>
                    <a:pt x="1642" y="100"/>
                  </a:cubicBezTo>
                  <a:cubicBezTo>
                    <a:pt x="1659" y="95"/>
                    <a:pt x="1710" y="94"/>
                    <a:pt x="1710" y="94"/>
                  </a:cubicBezTo>
                  <a:cubicBezTo>
                    <a:pt x="1710" y="94"/>
                    <a:pt x="1776" y="95"/>
                    <a:pt x="1787" y="92"/>
                  </a:cubicBezTo>
                  <a:cubicBezTo>
                    <a:pt x="1798" y="89"/>
                    <a:pt x="1807" y="79"/>
                    <a:pt x="1807" y="79"/>
                  </a:cubicBezTo>
                  <a:cubicBezTo>
                    <a:pt x="1807" y="79"/>
                    <a:pt x="1834" y="80"/>
                    <a:pt x="1851" y="78"/>
                  </a:cubicBezTo>
                  <a:cubicBezTo>
                    <a:pt x="1868" y="76"/>
                    <a:pt x="1891" y="67"/>
                    <a:pt x="1891" y="67"/>
                  </a:cubicBezTo>
                  <a:cubicBezTo>
                    <a:pt x="1891" y="67"/>
                    <a:pt x="1865" y="57"/>
                    <a:pt x="1845" y="57"/>
                  </a:cubicBezTo>
                  <a:close/>
                  <a:moveTo>
                    <a:pt x="345" y="566"/>
                  </a:moveTo>
                  <a:cubicBezTo>
                    <a:pt x="353" y="568"/>
                    <a:pt x="353" y="568"/>
                    <a:pt x="353" y="568"/>
                  </a:cubicBezTo>
                  <a:cubicBezTo>
                    <a:pt x="353" y="568"/>
                    <a:pt x="371" y="564"/>
                    <a:pt x="377" y="564"/>
                  </a:cubicBezTo>
                  <a:cubicBezTo>
                    <a:pt x="383" y="564"/>
                    <a:pt x="397" y="554"/>
                    <a:pt x="395" y="546"/>
                  </a:cubicBezTo>
                  <a:cubicBezTo>
                    <a:pt x="393" y="538"/>
                    <a:pt x="371" y="534"/>
                    <a:pt x="371" y="534"/>
                  </a:cubicBezTo>
                  <a:cubicBezTo>
                    <a:pt x="371" y="534"/>
                    <a:pt x="361" y="526"/>
                    <a:pt x="351" y="526"/>
                  </a:cubicBezTo>
                  <a:cubicBezTo>
                    <a:pt x="341" y="526"/>
                    <a:pt x="337" y="532"/>
                    <a:pt x="321" y="526"/>
                  </a:cubicBezTo>
                  <a:cubicBezTo>
                    <a:pt x="317" y="542"/>
                    <a:pt x="317" y="542"/>
                    <a:pt x="317" y="542"/>
                  </a:cubicBezTo>
                  <a:cubicBezTo>
                    <a:pt x="317" y="542"/>
                    <a:pt x="309" y="546"/>
                    <a:pt x="309" y="552"/>
                  </a:cubicBezTo>
                  <a:cubicBezTo>
                    <a:pt x="309" y="558"/>
                    <a:pt x="321" y="564"/>
                    <a:pt x="321" y="564"/>
                  </a:cubicBezTo>
                  <a:cubicBezTo>
                    <a:pt x="317" y="572"/>
                    <a:pt x="317" y="572"/>
                    <a:pt x="317" y="572"/>
                  </a:cubicBezTo>
                  <a:lnTo>
                    <a:pt x="345" y="566"/>
                  </a:lnTo>
                  <a:close/>
                  <a:moveTo>
                    <a:pt x="2531" y="1160"/>
                  </a:moveTo>
                  <a:cubicBezTo>
                    <a:pt x="2535" y="1157"/>
                    <a:pt x="2548" y="1143"/>
                    <a:pt x="2545" y="1138"/>
                  </a:cubicBezTo>
                  <a:cubicBezTo>
                    <a:pt x="2542" y="1133"/>
                    <a:pt x="2538" y="1126"/>
                    <a:pt x="2538" y="1126"/>
                  </a:cubicBezTo>
                  <a:cubicBezTo>
                    <a:pt x="2538" y="1126"/>
                    <a:pt x="2520" y="1124"/>
                    <a:pt x="2519" y="1127"/>
                  </a:cubicBezTo>
                  <a:cubicBezTo>
                    <a:pt x="2518" y="1130"/>
                    <a:pt x="2498" y="1155"/>
                    <a:pt x="2498" y="1160"/>
                  </a:cubicBezTo>
                  <a:cubicBezTo>
                    <a:pt x="2498" y="1165"/>
                    <a:pt x="2501" y="1177"/>
                    <a:pt x="2501" y="1177"/>
                  </a:cubicBezTo>
                  <a:cubicBezTo>
                    <a:pt x="2488" y="1166"/>
                    <a:pt x="2488" y="1166"/>
                    <a:pt x="2488" y="1166"/>
                  </a:cubicBezTo>
                  <a:cubicBezTo>
                    <a:pt x="2482" y="1145"/>
                    <a:pt x="2482" y="1145"/>
                    <a:pt x="2482" y="1145"/>
                  </a:cubicBezTo>
                  <a:cubicBezTo>
                    <a:pt x="2482" y="1145"/>
                    <a:pt x="2457" y="1161"/>
                    <a:pt x="2458" y="1164"/>
                  </a:cubicBezTo>
                  <a:cubicBezTo>
                    <a:pt x="2459" y="1167"/>
                    <a:pt x="2472" y="1165"/>
                    <a:pt x="2473" y="1168"/>
                  </a:cubicBezTo>
                  <a:cubicBezTo>
                    <a:pt x="2474" y="1171"/>
                    <a:pt x="2483" y="1185"/>
                    <a:pt x="2483" y="1185"/>
                  </a:cubicBezTo>
                  <a:cubicBezTo>
                    <a:pt x="2460" y="1181"/>
                    <a:pt x="2460" y="1181"/>
                    <a:pt x="2460" y="1181"/>
                  </a:cubicBezTo>
                  <a:cubicBezTo>
                    <a:pt x="2460" y="1181"/>
                    <a:pt x="2448" y="1196"/>
                    <a:pt x="2449" y="1204"/>
                  </a:cubicBezTo>
                  <a:cubicBezTo>
                    <a:pt x="2450" y="1212"/>
                    <a:pt x="2466" y="1214"/>
                    <a:pt x="2466" y="1214"/>
                  </a:cubicBezTo>
                  <a:cubicBezTo>
                    <a:pt x="2466" y="1214"/>
                    <a:pt x="2452" y="1230"/>
                    <a:pt x="2455" y="1232"/>
                  </a:cubicBezTo>
                  <a:cubicBezTo>
                    <a:pt x="2458" y="1234"/>
                    <a:pt x="2472" y="1234"/>
                    <a:pt x="2472" y="1234"/>
                  </a:cubicBezTo>
                  <a:cubicBezTo>
                    <a:pt x="2471" y="1249"/>
                    <a:pt x="2471" y="1249"/>
                    <a:pt x="2471" y="1249"/>
                  </a:cubicBezTo>
                  <a:cubicBezTo>
                    <a:pt x="2463" y="1259"/>
                    <a:pt x="2463" y="1259"/>
                    <a:pt x="2463" y="1259"/>
                  </a:cubicBezTo>
                  <a:cubicBezTo>
                    <a:pt x="2473" y="1264"/>
                    <a:pt x="2473" y="1264"/>
                    <a:pt x="2473" y="1264"/>
                  </a:cubicBezTo>
                  <a:cubicBezTo>
                    <a:pt x="2473" y="1264"/>
                    <a:pt x="2480" y="1264"/>
                    <a:pt x="2484" y="1264"/>
                  </a:cubicBezTo>
                  <a:cubicBezTo>
                    <a:pt x="2488" y="1264"/>
                    <a:pt x="2496" y="1269"/>
                    <a:pt x="2496" y="1269"/>
                  </a:cubicBezTo>
                  <a:cubicBezTo>
                    <a:pt x="2496" y="1269"/>
                    <a:pt x="2498" y="1267"/>
                    <a:pt x="2506" y="1267"/>
                  </a:cubicBezTo>
                  <a:cubicBezTo>
                    <a:pt x="2513" y="1266"/>
                    <a:pt x="2514" y="1270"/>
                    <a:pt x="2514" y="1270"/>
                  </a:cubicBezTo>
                  <a:cubicBezTo>
                    <a:pt x="2514" y="1270"/>
                    <a:pt x="2515" y="1269"/>
                    <a:pt x="2517" y="1268"/>
                  </a:cubicBezTo>
                  <a:cubicBezTo>
                    <a:pt x="2517" y="1268"/>
                    <a:pt x="2517" y="1268"/>
                    <a:pt x="2517" y="1268"/>
                  </a:cubicBezTo>
                  <a:cubicBezTo>
                    <a:pt x="2513" y="1258"/>
                    <a:pt x="2510" y="1252"/>
                    <a:pt x="2510" y="1252"/>
                  </a:cubicBezTo>
                  <a:cubicBezTo>
                    <a:pt x="2521" y="1239"/>
                    <a:pt x="2521" y="1239"/>
                    <a:pt x="2521" y="1239"/>
                  </a:cubicBezTo>
                  <a:cubicBezTo>
                    <a:pt x="2521" y="1239"/>
                    <a:pt x="2503" y="1224"/>
                    <a:pt x="2513" y="1222"/>
                  </a:cubicBezTo>
                  <a:cubicBezTo>
                    <a:pt x="2523" y="1220"/>
                    <a:pt x="2531" y="1213"/>
                    <a:pt x="2531" y="1213"/>
                  </a:cubicBezTo>
                  <a:cubicBezTo>
                    <a:pt x="2535" y="1194"/>
                    <a:pt x="2535" y="1194"/>
                    <a:pt x="2535" y="1194"/>
                  </a:cubicBezTo>
                  <a:cubicBezTo>
                    <a:pt x="2549" y="1194"/>
                    <a:pt x="2549" y="1194"/>
                    <a:pt x="2549" y="1194"/>
                  </a:cubicBezTo>
                  <a:cubicBezTo>
                    <a:pt x="2554" y="1179"/>
                    <a:pt x="2554" y="1179"/>
                    <a:pt x="2554" y="1179"/>
                  </a:cubicBezTo>
                  <a:cubicBezTo>
                    <a:pt x="2531" y="1179"/>
                    <a:pt x="2531" y="1179"/>
                    <a:pt x="2531" y="1179"/>
                  </a:cubicBezTo>
                  <a:cubicBezTo>
                    <a:pt x="2531" y="1179"/>
                    <a:pt x="2527" y="1163"/>
                    <a:pt x="2531" y="1160"/>
                  </a:cubicBezTo>
                  <a:close/>
                  <a:moveTo>
                    <a:pt x="2525" y="1228"/>
                  </a:moveTo>
                  <a:cubicBezTo>
                    <a:pt x="2527" y="1252"/>
                    <a:pt x="2527" y="1252"/>
                    <a:pt x="2527" y="1252"/>
                  </a:cubicBezTo>
                  <a:cubicBezTo>
                    <a:pt x="2533" y="1252"/>
                    <a:pt x="2543" y="1262"/>
                    <a:pt x="2543" y="1262"/>
                  </a:cubicBezTo>
                  <a:cubicBezTo>
                    <a:pt x="2549" y="1244"/>
                    <a:pt x="2549" y="1244"/>
                    <a:pt x="2549" y="1244"/>
                  </a:cubicBezTo>
                  <a:cubicBezTo>
                    <a:pt x="2537" y="1230"/>
                    <a:pt x="2537" y="1230"/>
                    <a:pt x="2537" y="1230"/>
                  </a:cubicBezTo>
                  <a:lnTo>
                    <a:pt x="2525" y="1228"/>
                  </a:lnTo>
                  <a:close/>
                  <a:moveTo>
                    <a:pt x="2577" y="1240"/>
                  </a:moveTo>
                  <a:cubicBezTo>
                    <a:pt x="2576" y="1251"/>
                    <a:pt x="2567" y="1253"/>
                    <a:pt x="2579" y="1254"/>
                  </a:cubicBezTo>
                  <a:cubicBezTo>
                    <a:pt x="2591" y="1255"/>
                    <a:pt x="2596" y="1253"/>
                    <a:pt x="2596" y="1253"/>
                  </a:cubicBezTo>
                  <a:cubicBezTo>
                    <a:pt x="2596" y="1253"/>
                    <a:pt x="2604" y="1272"/>
                    <a:pt x="2605" y="1265"/>
                  </a:cubicBezTo>
                  <a:cubicBezTo>
                    <a:pt x="2607" y="1259"/>
                    <a:pt x="2617" y="1245"/>
                    <a:pt x="2619" y="1244"/>
                  </a:cubicBezTo>
                  <a:cubicBezTo>
                    <a:pt x="2621" y="1244"/>
                    <a:pt x="2630" y="1244"/>
                    <a:pt x="2622" y="1239"/>
                  </a:cubicBezTo>
                  <a:cubicBezTo>
                    <a:pt x="2614" y="1234"/>
                    <a:pt x="2607" y="1227"/>
                    <a:pt x="2610" y="1227"/>
                  </a:cubicBezTo>
                  <a:cubicBezTo>
                    <a:pt x="2613" y="1226"/>
                    <a:pt x="2620" y="1227"/>
                    <a:pt x="2615" y="1224"/>
                  </a:cubicBezTo>
                  <a:cubicBezTo>
                    <a:pt x="2610" y="1220"/>
                    <a:pt x="2624" y="1211"/>
                    <a:pt x="2624" y="1211"/>
                  </a:cubicBezTo>
                  <a:cubicBezTo>
                    <a:pt x="2624" y="1211"/>
                    <a:pt x="2616" y="1199"/>
                    <a:pt x="2615" y="1200"/>
                  </a:cubicBezTo>
                  <a:cubicBezTo>
                    <a:pt x="2614" y="1200"/>
                    <a:pt x="2601" y="1205"/>
                    <a:pt x="2601" y="1210"/>
                  </a:cubicBezTo>
                  <a:cubicBezTo>
                    <a:pt x="2601" y="1215"/>
                    <a:pt x="2601" y="1219"/>
                    <a:pt x="2601" y="1219"/>
                  </a:cubicBezTo>
                  <a:cubicBezTo>
                    <a:pt x="2601" y="1219"/>
                    <a:pt x="2592" y="1207"/>
                    <a:pt x="2590" y="1208"/>
                  </a:cubicBezTo>
                  <a:cubicBezTo>
                    <a:pt x="2588" y="1209"/>
                    <a:pt x="2585" y="1213"/>
                    <a:pt x="2585" y="1213"/>
                  </a:cubicBezTo>
                  <a:cubicBezTo>
                    <a:pt x="2569" y="1224"/>
                    <a:pt x="2569" y="1224"/>
                    <a:pt x="2569" y="1224"/>
                  </a:cubicBezTo>
                  <a:cubicBezTo>
                    <a:pt x="2569" y="1224"/>
                    <a:pt x="2578" y="1229"/>
                    <a:pt x="2577" y="1240"/>
                  </a:cubicBezTo>
                  <a:close/>
                  <a:moveTo>
                    <a:pt x="2629" y="1260"/>
                  </a:moveTo>
                  <a:cubicBezTo>
                    <a:pt x="2612" y="1266"/>
                    <a:pt x="2612" y="1266"/>
                    <a:pt x="2612" y="1266"/>
                  </a:cubicBezTo>
                  <a:cubicBezTo>
                    <a:pt x="2612" y="1266"/>
                    <a:pt x="2602" y="1270"/>
                    <a:pt x="2598" y="1269"/>
                  </a:cubicBezTo>
                  <a:cubicBezTo>
                    <a:pt x="2594" y="1269"/>
                    <a:pt x="2578" y="1262"/>
                    <a:pt x="2573" y="1262"/>
                  </a:cubicBezTo>
                  <a:cubicBezTo>
                    <a:pt x="2563" y="1262"/>
                    <a:pt x="2565" y="1273"/>
                    <a:pt x="2573" y="1272"/>
                  </a:cubicBezTo>
                  <a:cubicBezTo>
                    <a:pt x="2581" y="1270"/>
                    <a:pt x="2592" y="1282"/>
                    <a:pt x="2592" y="1282"/>
                  </a:cubicBezTo>
                  <a:cubicBezTo>
                    <a:pt x="2592" y="1282"/>
                    <a:pt x="2609" y="1279"/>
                    <a:pt x="2626" y="1275"/>
                  </a:cubicBezTo>
                  <a:cubicBezTo>
                    <a:pt x="2644" y="1272"/>
                    <a:pt x="2629" y="1260"/>
                    <a:pt x="2629" y="1260"/>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53" name="Freeform 150"/>
            <p:cNvSpPr>
              <a:spLocks noEditPoints="1"/>
            </p:cNvSpPr>
            <p:nvPr/>
          </p:nvSpPr>
          <p:spPr bwMode="gray">
            <a:xfrm>
              <a:off x="4759325" y="2203450"/>
              <a:ext cx="133350" cy="60325"/>
            </a:xfrm>
            <a:custGeom>
              <a:avLst/>
              <a:gdLst>
                <a:gd name="T0" fmla="*/ 228 w 237"/>
                <a:gd name="T1" fmla="*/ 76 h 107"/>
                <a:gd name="T2" fmla="*/ 221 w 237"/>
                <a:gd name="T3" fmla="*/ 74 h 107"/>
                <a:gd name="T4" fmla="*/ 226 w 237"/>
                <a:gd name="T5" fmla="*/ 56 h 107"/>
                <a:gd name="T6" fmla="*/ 217 w 237"/>
                <a:gd name="T7" fmla="*/ 52 h 107"/>
                <a:gd name="T8" fmla="*/ 220 w 237"/>
                <a:gd name="T9" fmla="*/ 36 h 107"/>
                <a:gd name="T10" fmla="*/ 231 w 237"/>
                <a:gd name="T11" fmla="*/ 30 h 107"/>
                <a:gd name="T12" fmla="*/ 228 w 237"/>
                <a:gd name="T13" fmla="*/ 21 h 107"/>
                <a:gd name="T14" fmla="*/ 231 w 237"/>
                <a:gd name="T15" fmla="*/ 11 h 107"/>
                <a:gd name="T16" fmla="*/ 170 w 237"/>
                <a:gd name="T17" fmla="*/ 1 h 107"/>
                <a:gd name="T18" fmla="*/ 110 w 237"/>
                <a:gd name="T19" fmla="*/ 6 h 107"/>
                <a:gd name="T20" fmla="*/ 60 w 237"/>
                <a:gd name="T21" fmla="*/ 31 h 107"/>
                <a:gd name="T22" fmla="*/ 66 w 237"/>
                <a:gd name="T23" fmla="*/ 56 h 107"/>
                <a:gd name="T24" fmla="*/ 105 w 237"/>
                <a:gd name="T25" fmla="*/ 61 h 107"/>
                <a:gd name="T26" fmla="*/ 98 w 237"/>
                <a:gd name="T27" fmla="*/ 85 h 107"/>
                <a:gd name="T28" fmla="*/ 102 w 237"/>
                <a:gd name="T29" fmla="*/ 85 h 107"/>
                <a:gd name="T30" fmla="*/ 123 w 237"/>
                <a:gd name="T31" fmla="*/ 79 h 107"/>
                <a:gd name="T32" fmla="*/ 144 w 237"/>
                <a:gd name="T33" fmla="*/ 78 h 107"/>
                <a:gd name="T34" fmla="*/ 172 w 237"/>
                <a:gd name="T35" fmla="*/ 95 h 107"/>
                <a:gd name="T36" fmla="*/ 192 w 237"/>
                <a:gd name="T37" fmla="*/ 107 h 107"/>
                <a:gd name="T38" fmla="*/ 203 w 237"/>
                <a:gd name="T39" fmla="*/ 101 h 107"/>
                <a:gd name="T40" fmla="*/ 216 w 237"/>
                <a:gd name="T41" fmla="*/ 106 h 107"/>
                <a:gd name="T42" fmla="*/ 224 w 237"/>
                <a:gd name="T43" fmla="*/ 105 h 107"/>
                <a:gd name="T44" fmla="*/ 224 w 237"/>
                <a:gd name="T45" fmla="*/ 97 h 107"/>
                <a:gd name="T46" fmla="*/ 237 w 237"/>
                <a:gd name="T47" fmla="*/ 88 h 107"/>
                <a:gd name="T48" fmla="*/ 228 w 237"/>
                <a:gd name="T49" fmla="*/ 76 h 107"/>
                <a:gd name="T50" fmla="*/ 27 w 237"/>
                <a:gd name="T51" fmla="*/ 53 h 107"/>
                <a:gd name="T52" fmla="*/ 7 w 237"/>
                <a:gd name="T53" fmla="*/ 55 h 107"/>
                <a:gd name="T54" fmla="*/ 9 w 237"/>
                <a:gd name="T55" fmla="*/ 74 h 107"/>
                <a:gd name="T56" fmla="*/ 14 w 237"/>
                <a:gd name="T57" fmla="*/ 87 h 107"/>
                <a:gd name="T58" fmla="*/ 34 w 237"/>
                <a:gd name="T59" fmla="*/ 74 h 107"/>
                <a:gd name="T60" fmla="*/ 55 w 237"/>
                <a:gd name="T61" fmla="*/ 60 h 107"/>
                <a:gd name="T62" fmla="*/ 51 w 237"/>
                <a:gd name="T63" fmla="*/ 49 h 107"/>
                <a:gd name="T64" fmla="*/ 27 w 237"/>
                <a:gd name="T65" fmla="*/ 53 h 107"/>
                <a:gd name="T66" fmla="*/ 29 w 237"/>
                <a:gd name="T67" fmla="*/ 45 h 107"/>
                <a:gd name="T68" fmla="*/ 35 w 237"/>
                <a:gd name="T69" fmla="*/ 25 h 107"/>
                <a:gd name="T70" fmla="*/ 29 w 237"/>
                <a:gd name="T71"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54" name="Freeform 151"/>
            <p:cNvSpPr>
              <a:spLocks/>
            </p:cNvSpPr>
            <p:nvPr/>
          </p:nvSpPr>
          <p:spPr bwMode="gray">
            <a:xfrm>
              <a:off x="7158038" y="3752850"/>
              <a:ext cx="258762" cy="198438"/>
            </a:xfrm>
            <a:custGeom>
              <a:avLst/>
              <a:gdLst>
                <a:gd name="T0" fmla="*/ 9 w 461"/>
                <a:gd name="T1" fmla="*/ 338 h 355"/>
                <a:gd name="T2" fmla="*/ 43 w 461"/>
                <a:gd name="T3" fmla="*/ 352 h 355"/>
                <a:gd name="T4" fmla="*/ 61 w 461"/>
                <a:gd name="T5" fmla="*/ 342 h 355"/>
                <a:gd name="T6" fmla="*/ 98 w 461"/>
                <a:gd name="T7" fmla="*/ 345 h 355"/>
                <a:gd name="T8" fmla="*/ 121 w 461"/>
                <a:gd name="T9" fmla="*/ 318 h 355"/>
                <a:gd name="T10" fmla="*/ 150 w 461"/>
                <a:gd name="T11" fmla="*/ 318 h 355"/>
                <a:gd name="T12" fmla="*/ 182 w 461"/>
                <a:gd name="T13" fmla="*/ 335 h 355"/>
                <a:gd name="T14" fmla="*/ 203 w 461"/>
                <a:gd name="T15" fmla="*/ 322 h 355"/>
                <a:gd name="T16" fmla="*/ 219 w 461"/>
                <a:gd name="T17" fmla="*/ 322 h 355"/>
                <a:gd name="T18" fmla="*/ 236 w 461"/>
                <a:gd name="T19" fmla="*/ 299 h 355"/>
                <a:gd name="T20" fmla="*/ 235 w 461"/>
                <a:gd name="T21" fmla="*/ 287 h 355"/>
                <a:gd name="T22" fmla="*/ 257 w 461"/>
                <a:gd name="T23" fmla="*/ 268 h 355"/>
                <a:gd name="T24" fmla="*/ 252 w 461"/>
                <a:gd name="T25" fmla="*/ 243 h 355"/>
                <a:gd name="T26" fmla="*/ 265 w 461"/>
                <a:gd name="T27" fmla="*/ 235 h 355"/>
                <a:gd name="T28" fmla="*/ 275 w 461"/>
                <a:gd name="T29" fmla="*/ 204 h 355"/>
                <a:gd name="T30" fmla="*/ 284 w 461"/>
                <a:gd name="T31" fmla="*/ 165 h 355"/>
                <a:gd name="T32" fmla="*/ 344 w 461"/>
                <a:gd name="T33" fmla="*/ 166 h 355"/>
                <a:gd name="T34" fmla="*/ 375 w 461"/>
                <a:gd name="T35" fmla="*/ 190 h 355"/>
                <a:gd name="T36" fmla="*/ 374 w 461"/>
                <a:gd name="T37" fmla="*/ 189 h 355"/>
                <a:gd name="T38" fmla="*/ 387 w 461"/>
                <a:gd name="T39" fmla="*/ 186 h 355"/>
                <a:gd name="T40" fmla="*/ 378 w 461"/>
                <a:gd name="T41" fmla="*/ 144 h 355"/>
                <a:gd name="T42" fmla="*/ 402 w 461"/>
                <a:gd name="T43" fmla="*/ 162 h 355"/>
                <a:gd name="T44" fmla="*/ 427 w 461"/>
                <a:gd name="T45" fmla="*/ 160 h 355"/>
                <a:gd name="T46" fmla="*/ 408 w 461"/>
                <a:gd name="T47" fmla="*/ 126 h 355"/>
                <a:gd name="T48" fmla="*/ 444 w 461"/>
                <a:gd name="T49" fmla="*/ 131 h 355"/>
                <a:gd name="T50" fmla="*/ 461 w 461"/>
                <a:gd name="T51" fmla="*/ 111 h 355"/>
                <a:gd name="T52" fmla="*/ 444 w 461"/>
                <a:gd name="T53" fmla="*/ 105 h 355"/>
                <a:gd name="T54" fmla="*/ 433 w 461"/>
                <a:gd name="T55" fmla="*/ 88 h 355"/>
                <a:gd name="T56" fmla="*/ 393 w 461"/>
                <a:gd name="T57" fmla="*/ 77 h 355"/>
                <a:gd name="T58" fmla="*/ 380 w 461"/>
                <a:gd name="T59" fmla="*/ 46 h 355"/>
                <a:gd name="T60" fmla="*/ 354 w 461"/>
                <a:gd name="T61" fmla="*/ 42 h 355"/>
                <a:gd name="T62" fmla="*/ 343 w 461"/>
                <a:gd name="T63" fmla="*/ 1 h 355"/>
                <a:gd name="T64" fmla="*/ 339 w 461"/>
                <a:gd name="T65" fmla="*/ 14 h 355"/>
                <a:gd name="T66" fmla="*/ 329 w 461"/>
                <a:gd name="T67" fmla="*/ 0 h 355"/>
                <a:gd name="T68" fmla="*/ 323 w 461"/>
                <a:gd name="T69" fmla="*/ 41 h 355"/>
                <a:gd name="T70" fmla="*/ 301 w 461"/>
                <a:gd name="T71" fmla="*/ 50 h 355"/>
                <a:gd name="T72" fmla="*/ 293 w 461"/>
                <a:gd name="T73" fmla="*/ 77 h 355"/>
                <a:gd name="T74" fmla="*/ 276 w 461"/>
                <a:gd name="T75" fmla="*/ 83 h 355"/>
                <a:gd name="T76" fmla="*/ 283 w 461"/>
                <a:gd name="T77" fmla="*/ 107 h 355"/>
                <a:gd name="T78" fmla="*/ 243 w 461"/>
                <a:gd name="T79" fmla="*/ 101 h 355"/>
                <a:gd name="T80" fmla="*/ 227 w 461"/>
                <a:gd name="T81" fmla="*/ 136 h 355"/>
                <a:gd name="T82" fmla="*/ 200 w 461"/>
                <a:gd name="T83" fmla="*/ 166 h 355"/>
                <a:gd name="T84" fmla="*/ 176 w 461"/>
                <a:gd name="T85" fmla="*/ 213 h 355"/>
                <a:gd name="T86" fmla="*/ 110 w 461"/>
                <a:gd name="T87" fmla="*/ 235 h 355"/>
                <a:gd name="T88" fmla="*/ 69 w 461"/>
                <a:gd name="T89" fmla="*/ 262 h 355"/>
                <a:gd name="T90" fmla="*/ 60 w 461"/>
                <a:gd name="T91" fmla="*/ 285 h 355"/>
                <a:gd name="T92" fmla="*/ 65 w 461"/>
                <a:gd name="T93" fmla="*/ 317 h 355"/>
                <a:gd name="T94" fmla="*/ 23 w 461"/>
                <a:gd name="T95" fmla="*/ 305 h 355"/>
                <a:gd name="T96" fmla="*/ 0 w 461"/>
                <a:gd name="T97" fmla="*/ 322 h 355"/>
                <a:gd name="T98" fmla="*/ 0 w 461"/>
                <a:gd name="T99" fmla="*/ 322 h 355"/>
                <a:gd name="T100" fmla="*/ 9 w 461"/>
                <a:gd name="T101" fmla="*/ 3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55" name="Freeform 152"/>
            <p:cNvSpPr>
              <a:spLocks noEditPoints="1"/>
            </p:cNvSpPr>
            <p:nvPr/>
          </p:nvSpPr>
          <p:spPr bwMode="gray">
            <a:xfrm>
              <a:off x="7523163" y="4224338"/>
              <a:ext cx="95250" cy="42863"/>
            </a:xfrm>
            <a:custGeom>
              <a:avLst/>
              <a:gdLst>
                <a:gd name="T0" fmla="*/ 53 w 168"/>
                <a:gd name="T1" fmla="*/ 33 h 77"/>
                <a:gd name="T2" fmla="*/ 53 w 168"/>
                <a:gd name="T3" fmla="*/ 33 h 77"/>
                <a:gd name="T4" fmla="*/ 53 w 168"/>
                <a:gd name="T5" fmla="*/ 33 h 77"/>
                <a:gd name="T6" fmla="*/ 53 w 168"/>
                <a:gd name="T7" fmla="*/ 33 h 77"/>
                <a:gd name="T8" fmla="*/ 152 w 168"/>
                <a:gd name="T9" fmla="*/ 0 h 77"/>
                <a:gd name="T10" fmla="*/ 139 w 168"/>
                <a:gd name="T11" fmla="*/ 14 h 77"/>
                <a:gd name="T12" fmla="*/ 84 w 168"/>
                <a:gd name="T13" fmla="*/ 15 h 77"/>
                <a:gd name="T14" fmla="*/ 67 w 168"/>
                <a:gd name="T15" fmla="*/ 33 h 77"/>
                <a:gd name="T16" fmla="*/ 53 w 168"/>
                <a:gd name="T17" fmla="*/ 33 h 77"/>
                <a:gd name="T18" fmla="*/ 60 w 168"/>
                <a:gd name="T19" fmla="*/ 47 h 77"/>
                <a:gd name="T20" fmla="*/ 50 w 168"/>
                <a:gd name="T21" fmla="*/ 66 h 77"/>
                <a:gd name="T22" fmla="*/ 52 w 168"/>
                <a:gd name="T23" fmla="*/ 77 h 77"/>
                <a:gd name="T24" fmla="*/ 57 w 168"/>
                <a:gd name="T25" fmla="*/ 72 h 77"/>
                <a:gd name="T26" fmla="*/ 67 w 168"/>
                <a:gd name="T27" fmla="*/ 69 h 77"/>
                <a:gd name="T28" fmla="*/ 89 w 168"/>
                <a:gd name="T29" fmla="*/ 53 h 77"/>
                <a:gd name="T30" fmla="*/ 111 w 168"/>
                <a:gd name="T31" fmla="*/ 59 h 77"/>
                <a:gd name="T32" fmla="*/ 168 w 168"/>
                <a:gd name="T33" fmla="*/ 9 h 77"/>
                <a:gd name="T34" fmla="*/ 152 w 168"/>
                <a:gd name="T35" fmla="*/ 0 h 77"/>
                <a:gd name="T36" fmla="*/ 0 w 168"/>
                <a:gd name="T37" fmla="*/ 58 h 77"/>
                <a:gd name="T38" fmla="*/ 4 w 168"/>
                <a:gd name="T39" fmla="*/ 67 h 77"/>
                <a:gd name="T40" fmla="*/ 24 w 168"/>
                <a:gd name="T41" fmla="*/ 61 h 77"/>
                <a:gd name="T42" fmla="*/ 28 w 168"/>
                <a:gd name="T43" fmla="*/ 48 h 77"/>
                <a:gd name="T44" fmla="*/ 11 w 168"/>
                <a:gd name="T45" fmla="*/ 47 h 77"/>
                <a:gd name="T46" fmla="*/ 0 w 168"/>
                <a:gd name="T47"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56" name="Freeform 153"/>
            <p:cNvSpPr>
              <a:spLocks noEditPoints="1"/>
            </p:cNvSpPr>
            <p:nvPr/>
          </p:nvSpPr>
          <p:spPr bwMode="gray">
            <a:xfrm>
              <a:off x="7966075" y="4027488"/>
              <a:ext cx="409575" cy="274638"/>
            </a:xfrm>
            <a:custGeom>
              <a:avLst/>
              <a:gdLst>
                <a:gd name="T0" fmla="*/ 296 w 730"/>
                <a:gd name="T1" fmla="*/ 19 h 491"/>
                <a:gd name="T2" fmla="*/ 331 w 730"/>
                <a:gd name="T3" fmla="*/ 7 h 491"/>
                <a:gd name="T4" fmla="*/ 521 w 730"/>
                <a:gd name="T5" fmla="*/ 171 h 491"/>
                <a:gd name="T6" fmla="*/ 476 w 730"/>
                <a:gd name="T7" fmla="*/ 209 h 491"/>
                <a:gd name="T8" fmla="*/ 404 w 730"/>
                <a:gd name="T9" fmla="*/ 228 h 491"/>
                <a:gd name="T10" fmla="*/ 398 w 730"/>
                <a:gd name="T11" fmla="*/ 257 h 491"/>
                <a:gd name="T12" fmla="*/ 474 w 730"/>
                <a:gd name="T13" fmla="*/ 251 h 491"/>
                <a:gd name="T14" fmla="*/ 523 w 730"/>
                <a:gd name="T15" fmla="*/ 228 h 491"/>
                <a:gd name="T16" fmla="*/ 536 w 730"/>
                <a:gd name="T17" fmla="*/ 206 h 491"/>
                <a:gd name="T18" fmla="*/ 555 w 730"/>
                <a:gd name="T19" fmla="*/ 140 h 491"/>
                <a:gd name="T20" fmla="*/ 564 w 730"/>
                <a:gd name="T21" fmla="*/ 94 h 491"/>
                <a:gd name="T22" fmla="*/ 520 w 730"/>
                <a:gd name="T23" fmla="*/ 58 h 491"/>
                <a:gd name="T24" fmla="*/ 494 w 730"/>
                <a:gd name="T25" fmla="*/ 31 h 491"/>
                <a:gd name="T26" fmla="*/ 516 w 730"/>
                <a:gd name="T27" fmla="*/ 69 h 491"/>
                <a:gd name="T28" fmla="*/ 576 w 730"/>
                <a:gd name="T29" fmla="*/ 122 h 491"/>
                <a:gd name="T30" fmla="*/ 599 w 730"/>
                <a:gd name="T31" fmla="*/ 131 h 491"/>
                <a:gd name="T32" fmla="*/ 728 w 730"/>
                <a:gd name="T33" fmla="*/ 249 h 491"/>
                <a:gd name="T34" fmla="*/ 664 w 730"/>
                <a:gd name="T35" fmla="*/ 185 h 491"/>
                <a:gd name="T36" fmla="*/ 670 w 730"/>
                <a:gd name="T37" fmla="*/ 225 h 491"/>
                <a:gd name="T38" fmla="*/ 730 w 730"/>
                <a:gd name="T39" fmla="*/ 300 h 491"/>
                <a:gd name="T40" fmla="*/ 17 w 730"/>
                <a:gd name="T41" fmla="*/ 401 h 491"/>
                <a:gd name="T42" fmla="*/ 17 w 730"/>
                <a:gd name="T43" fmla="*/ 401 h 491"/>
                <a:gd name="T44" fmla="*/ 452 w 730"/>
                <a:gd name="T45" fmla="*/ 453 h 491"/>
                <a:gd name="T46" fmla="*/ 437 w 730"/>
                <a:gd name="T47" fmla="*/ 426 h 491"/>
                <a:gd name="T48" fmla="*/ 408 w 730"/>
                <a:gd name="T49" fmla="*/ 388 h 491"/>
                <a:gd name="T50" fmla="*/ 374 w 730"/>
                <a:gd name="T51" fmla="*/ 375 h 491"/>
                <a:gd name="T52" fmla="*/ 357 w 730"/>
                <a:gd name="T53" fmla="*/ 337 h 491"/>
                <a:gd name="T54" fmla="*/ 304 w 730"/>
                <a:gd name="T55" fmla="*/ 274 h 491"/>
                <a:gd name="T56" fmla="*/ 308 w 730"/>
                <a:gd name="T57" fmla="*/ 220 h 491"/>
                <a:gd name="T58" fmla="*/ 256 w 730"/>
                <a:gd name="T59" fmla="*/ 169 h 491"/>
                <a:gd name="T60" fmla="*/ 200 w 730"/>
                <a:gd name="T61" fmla="*/ 113 h 491"/>
                <a:gd name="T62" fmla="*/ 151 w 730"/>
                <a:gd name="T63" fmla="*/ 91 h 491"/>
                <a:gd name="T64" fmla="*/ 49 w 730"/>
                <a:gd name="T65" fmla="*/ 49 h 491"/>
                <a:gd name="T66" fmla="*/ 6 w 730"/>
                <a:gd name="T67" fmla="*/ 36 h 491"/>
                <a:gd name="T68" fmla="*/ 30 w 730"/>
                <a:gd name="T69" fmla="*/ 155 h 491"/>
                <a:gd name="T70" fmla="*/ 27 w 730"/>
                <a:gd name="T71" fmla="*/ 253 h 491"/>
                <a:gd name="T72" fmla="*/ 26 w 730"/>
                <a:gd name="T73" fmla="*/ 282 h 491"/>
                <a:gd name="T74" fmla="*/ 15 w 730"/>
                <a:gd name="T75" fmla="*/ 353 h 491"/>
                <a:gd name="T76" fmla="*/ 17 w 730"/>
                <a:gd name="T77" fmla="*/ 401 h 491"/>
                <a:gd name="T78" fmla="*/ 88 w 730"/>
                <a:gd name="T79" fmla="*/ 408 h 491"/>
                <a:gd name="T80" fmla="*/ 71 w 730"/>
                <a:gd name="T81" fmla="*/ 347 h 491"/>
                <a:gd name="T82" fmla="*/ 130 w 730"/>
                <a:gd name="T83" fmla="*/ 329 h 491"/>
                <a:gd name="T84" fmla="*/ 146 w 730"/>
                <a:gd name="T85" fmla="*/ 313 h 491"/>
                <a:gd name="T86" fmla="*/ 185 w 730"/>
                <a:gd name="T87" fmla="*/ 311 h 491"/>
                <a:gd name="T88" fmla="*/ 258 w 730"/>
                <a:gd name="T89" fmla="*/ 342 h 491"/>
                <a:gd name="T90" fmla="*/ 302 w 730"/>
                <a:gd name="T91" fmla="*/ 398 h 491"/>
                <a:gd name="T92" fmla="*/ 418 w 730"/>
                <a:gd name="T93" fmla="*/ 464 h 491"/>
                <a:gd name="T94" fmla="*/ 450 w 730"/>
                <a:gd name="T95" fmla="*/ 46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57" name="Freeform 154"/>
            <p:cNvSpPr>
              <a:spLocks noEditPoints="1"/>
            </p:cNvSpPr>
            <p:nvPr/>
          </p:nvSpPr>
          <p:spPr bwMode="gray">
            <a:xfrm>
              <a:off x="6764338" y="3803650"/>
              <a:ext cx="1220787" cy="492125"/>
            </a:xfrm>
            <a:custGeom>
              <a:avLst/>
              <a:gdLst>
                <a:gd name="T0" fmla="*/ 455 w 2179"/>
                <a:gd name="T1" fmla="*/ 287 h 879"/>
                <a:gd name="T2" fmla="*/ 603 w 2179"/>
                <a:gd name="T3" fmla="*/ 446 h 879"/>
                <a:gd name="T4" fmla="*/ 558 w 2179"/>
                <a:gd name="T5" fmla="*/ 443 h 879"/>
                <a:gd name="T6" fmla="*/ 162 w 2179"/>
                <a:gd name="T7" fmla="*/ 330 h 879"/>
                <a:gd name="T8" fmla="*/ 40 w 2179"/>
                <a:gd name="T9" fmla="*/ 174 h 879"/>
                <a:gd name="T10" fmla="*/ 1708 w 2179"/>
                <a:gd name="T11" fmla="*/ 314 h 879"/>
                <a:gd name="T12" fmla="*/ 1627 w 2179"/>
                <a:gd name="T13" fmla="*/ 412 h 879"/>
                <a:gd name="T14" fmla="*/ 1950 w 2179"/>
                <a:gd name="T15" fmla="*/ 413 h 879"/>
                <a:gd name="T16" fmla="*/ 1124 w 2179"/>
                <a:gd name="T17" fmla="*/ 485 h 879"/>
                <a:gd name="T18" fmla="*/ 1210 w 2179"/>
                <a:gd name="T19" fmla="*/ 476 h 879"/>
                <a:gd name="T20" fmla="*/ 1285 w 2179"/>
                <a:gd name="T21" fmla="*/ 614 h 879"/>
                <a:gd name="T22" fmla="*/ 1291 w 2179"/>
                <a:gd name="T23" fmla="*/ 446 h 879"/>
                <a:gd name="T24" fmla="*/ 1240 w 2179"/>
                <a:gd name="T25" fmla="*/ 370 h 879"/>
                <a:gd name="T26" fmla="*/ 1415 w 2179"/>
                <a:gd name="T27" fmla="*/ 258 h 879"/>
                <a:gd name="T28" fmla="*/ 1253 w 2179"/>
                <a:gd name="T29" fmla="*/ 232 h 879"/>
                <a:gd name="T30" fmla="*/ 1328 w 2179"/>
                <a:gd name="T31" fmla="*/ 387 h 879"/>
                <a:gd name="T32" fmla="*/ 1127 w 2179"/>
                <a:gd name="T33" fmla="*/ 743 h 879"/>
                <a:gd name="T34" fmla="*/ 1542 w 2179"/>
                <a:gd name="T35" fmla="*/ 370 h 879"/>
                <a:gd name="T36" fmla="*/ 1603 w 2179"/>
                <a:gd name="T37" fmla="*/ 288 h 879"/>
                <a:gd name="T38" fmla="*/ 1548 w 2179"/>
                <a:gd name="T39" fmla="*/ 230 h 879"/>
                <a:gd name="T40" fmla="*/ 1517 w 2179"/>
                <a:gd name="T41" fmla="*/ 471 h 879"/>
                <a:gd name="T42" fmla="*/ 1634 w 2179"/>
                <a:gd name="T43" fmla="*/ 448 h 879"/>
                <a:gd name="T44" fmla="*/ 1654 w 2179"/>
                <a:gd name="T45" fmla="*/ 509 h 879"/>
                <a:gd name="T46" fmla="*/ 2007 w 2179"/>
                <a:gd name="T47" fmla="*/ 423 h 879"/>
                <a:gd name="T48" fmla="*/ 1820 w 2179"/>
                <a:gd name="T49" fmla="*/ 350 h 879"/>
                <a:gd name="T50" fmla="*/ 1749 w 2179"/>
                <a:gd name="T51" fmla="*/ 393 h 879"/>
                <a:gd name="T52" fmla="*/ 1790 w 2179"/>
                <a:gd name="T53" fmla="*/ 530 h 879"/>
                <a:gd name="T54" fmla="*/ 1964 w 2179"/>
                <a:gd name="T55" fmla="*/ 567 h 879"/>
                <a:gd name="T56" fmla="*/ 2077 w 2179"/>
                <a:gd name="T57" fmla="*/ 729 h 879"/>
                <a:gd name="T58" fmla="*/ 2168 w 2179"/>
                <a:gd name="T59" fmla="*/ 726 h 879"/>
                <a:gd name="T60" fmla="*/ 258 w 2179"/>
                <a:gd name="T61" fmla="*/ 478 h 879"/>
                <a:gd name="T62" fmla="*/ 2037 w 2179"/>
                <a:gd name="T63" fmla="*/ 711 h 879"/>
                <a:gd name="T64" fmla="*/ 1860 w 2179"/>
                <a:gd name="T65" fmla="*/ 679 h 879"/>
                <a:gd name="T66" fmla="*/ 1427 w 2179"/>
                <a:gd name="T67" fmla="*/ 403 h 879"/>
                <a:gd name="T68" fmla="*/ 863 w 2179"/>
                <a:gd name="T69" fmla="*/ 677 h 879"/>
                <a:gd name="T70" fmla="*/ 499 w 2179"/>
                <a:gd name="T71" fmla="*/ 620 h 879"/>
                <a:gd name="T72" fmla="*/ 450 w 2179"/>
                <a:gd name="T73" fmla="*/ 413 h 879"/>
                <a:gd name="T74" fmla="*/ 340 w 2179"/>
                <a:gd name="T75" fmla="*/ 238 h 879"/>
                <a:gd name="T76" fmla="*/ 151 w 2179"/>
                <a:gd name="T77" fmla="*/ 72 h 879"/>
                <a:gd name="T78" fmla="*/ 119 w 2179"/>
                <a:gd name="T79" fmla="*/ 154 h 879"/>
                <a:gd name="T80" fmla="*/ 275 w 2179"/>
                <a:gd name="T81" fmla="*/ 408 h 879"/>
                <a:gd name="T82" fmla="*/ 444 w 2179"/>
                <a:gd name="T83" fmla="*/ 630 h 879"/>
                <a:gd name="T84" fmla="*/ 1408 w 2179"/>
                <a:gd name="T85" fmla="*/ 828 h 879"/>
                <a:gd name="T86" fmla="*/ 778 w 2179"/>
                <a:gd name="T87" fmla="*/ 674 h 879"/>
                <a:gd name="T88" fmla="*/ 535 w 2179"/>
                <a:gd name="T89" fmla="*/ 624 h 879"/>
                <a:gd name="T90" fmla="*/ 705 w 2179"/>
                <a:gd name="T91" fmla="*/ 728 h 879"/>
                <a:gd name="T92" fmla="*/ 1004 w 2179"/>
                <a:gd name="T93" fmla="*/ 484 h 879"/>
                <a:gd name="T94" fmla="*/ 1139 w 2179"/>
                <a:gd name="T95" fmla="*/ 271 h 879"/>
                <a:gd name="T96" fmla="*/ 1086 w 2179"/>
                <a:gd name="T97" fmla="*/ 110 h 879"/>
                <a:gd name="T98" fmla="*/ 939 w 2179"/>
                <a:gd name="T99" fmla="*/ 208 h 879"/>
                <a:gd name="T100" fmla="*/ 712 w 2179"/>
                <a:gd name="T101" fmla="*/ 247 h 879"/>
                <a:gd name="T102" fmla="*/ 716 w 2179"/>
                <a:gd name="T103" fmla="*/ 388 h 879"/>
                <a:gd name="T104" fmla="*/ 822 w 2179"/>
                <a:gd name="T105" fmla="*/ 472 h 879"/>
                <a:gd name="T106" fmla="*/ 974 w 2179"/>
                <a:gd name="T107" fmla="*/ 755 h 879"/>
                <a:gd name="T108" fmla="*/ 1187 w 2179"/>
                <a:gd name="T109" fmla="*/ 827 h 879"/>
                <a:gd name="T110" fmla="*/ 1151 w 2179"/>
                <a:gd name="T111" fmla="*/ 787 h 879"/>
                <a:gd name="T112" fmla="*/ 1056 w 2179"/>
                <a:gd name="T113" fmla="*/ 774 h 879"/>
                <a:gd name="T114" fmla="*/ 1067 w 2179"/>
                <a:gd name="T115" fmla="*/ 77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58" name="Freeform 155"/>
            <p:cNvSpPr>
              <a:spLocks noEditPoints="1"/>
            </p:cNvSpPr>
            <p:nvPr/>
          </p:nvSpPr>
          <p:spPr bwMode="gray">
            <a:xfrm>
              <a:off x="8204200" y="5006975"/>
              <a:ext cx="476250" cy="368300"/>
            </a:xfrm>
            <a:custGeom>
              <a:avLst/>
              <a:gdLst>
                <a:gd name="T0" fmla="*/ 489 w 851"/>
                <a:gd name="T1" fmla="*/ 375 h 656"/>
                <a:gd name="T2" fmla="*/ 477 w 851"/>
                <a:gd name="T3" fmla="*/ 361 h 656"/>
                <a:gd name="T4" fmla="*/ 456 w 851"/>
                <a:gd name="T5" fmla="*/ 351 h 656"/>
                <a:gd name="T6" fmla="*/ 425 w 851"/>
                <a:gd name="T7" fmla="*/ 380 h 656"/>
                <a:gd name="T8" fmla="*/ 360 w 851"/>
                <a:gd name="T9" fmla="*/ 432 h 656"/>
                <a:gd name="T10" fmla="*/ 261 w 851"/>
                <a:gd name="T11" fmla="*/ 484 h 656"/>
                <a:gd name="T12" fmla="*/ 177 w 851"/>
                <a:gd name="T13" fmla="*/ 513 h 656"/>
                <a:gd name="T14" fmla="*/ 112 w 851"/>
                <a:gd name="T15" fmla="*/ 564 h 656"/>
                <a:gd name="T16" fmla="*/ 56 w 851"/>
                <a:gd name="T17" fmla="*/ 583 h 656"/>
                <a:gd name="T18" fmla="*/ 0 w 851"/>
                <a:gd name="T19" fmla="*/ 608 h 656"/>
                <a:gd name="T20" fmla="*/ 12 w 851"/>
                <a:gd name="T21" fmla="*/ 629 h 656"/>
                <a:gd name="T22" fmla="*/ 47 w 851"/>
                <a:gd name="T23" fmla="*/ 631 h 656"/>
                <a:gd name="T24" fmla="*/ 65 w 851"/>
                <a:gd name="T25" fmla="*/ 637 h 656"/>
                <a:gd name="T26" fmla="*/ 96 w 851"/>
                <a:gd name="T27" fmla="*/ 648 h 656"/>
                <a:gd name="T28" fmla="*/ 152 w 851"/>
                <a:gd name="T29" fmla="*/ 653 h 656"/>
                <a:gd name="T30" fmla="*/ 215 w 851"/>
                <a:gd name="T31" fmla="*/ 620 h 656"/>
                <a:gd name="T32" fmla="*/ 265 w 851"/>
                <a:gd name="T33" fmla="*/ 574 h 656"/>
                <a:gd name="T34" fmla="*/ 279 w 851"/>
                <a:gd name="T35" fmla="*/ 557 h 656"/>
                <a:gd name="T36" fmla="*/ 306 w 851"/>
                <a:gd name="T37" fmla="*/ 517 h 656"/>
                <a:gd name="T38" fmla="*/ 343 w 851"/>
                <a:gd name="T39" fmla="*/ 510 h 656"/>
                <a:gd name="T40" fmla="*/ 388 w 851"/>
                <a:gd name="T41" fmla="*/ 503 h 656"/>
                <a:gd name="T42" fmla="*/ 395 w 851"/>
                <a:gd name="T43" fmla="*/ 480 h 656"/>
                <a:gd name="T44" fmla="*/ 430 w 851"/>
                <a:gd name="T45" fmla="*/ 456 h 656"/>
                <a:gd name="T46" fmla="*/ 468 w 851"/>
                <a:gd name="T47" fmla="*/ 430 h 656"/>
                <a:gd name="T48" fmla="*/ 518 w 851"/>
                <a:gd name="T49" fmla="*/ 389 h 656"/>
                <a:gd name="T50" fmla="*/ 498 w 851"/>
                <a:gd name="T51" fmla="*/ 375 h 656"/>
                <a:gd name="T52" fmla="*/ 841 w 851"/>
                <a:gd name="T53" fmla="*/ 205 h 656"/>
                <a:gd name="T54" fmla="*/ 821 w 851"/>
                <a:gd name="T55" fmla="*/ 186 h 656"/>
                <a:gd name="T56" fmla="*/ 768 w 851"/>
                <a:gd name="T57" fmla="*/ 192 h 656"/>
                <a:gd name="T58" fmla="*/ 777 w 851"/>
                <a:gd name="T59" fmla="*/ 120 h 656"/>
                <a:gd name="T60" fmla="*/ 756 w 851"/>
                <a:gd name="T61" fmla="*/ 129 h 656"/>
                <a:gd name="T62" fmla="*/ 740 w 851"/>
                <a:gd name="T63" fmla="*/ 126 h 656"/>
                <a:gd name="T64" fmla="*/ 750 w 851"/>
                <a:gd name="T65" fmla="*/ 62 h 656"/>
                <a:gd name="T66" fmla="*/ 720 w 851"/>
                <a:gd name="T67" fmla="*/ 27 h 656"/>
                <a:gd name="T68" fmla="*/ 692 w 851"/>
                <a:gd name="T69" fmla="*/ 11 h 656"/>
                <a:gd name="T70" fmla="*/ 679 w 851"/>
                <a:gd name="T71" fmla="*/ 12 h 656"/>
                <a:gd name="T72" fmla="*/ 686 w 851"/>
                <a:gd name="T73" fmla="*/ 60 h 656"/>
                <a:gd name="T74" fmla="*/ 692 w 851"/>
                <a:gd name="T75" fmla="*/ 70 h 656"/>
                <a:gd name="T76" fmla="*/ 712 w 851"/>
                <a:gd name="T77" fmla="*/ 89 h 656"/>
                <a:gd name="T78" fmla="*/ 705 w 851"/>
                <a:gd name="T79" fmla="*/ 102 h 656"/>
                <a:gd name="T80" fmla="*/ 715 w 851"/>
                <a:gd name="T81" fmla="*/ 136 h 656"/>
                <a:gd name="T82" fmla="*/ 694 w 851"/>
                <a:gd name="T83" fmla="*/ 148 h 656"/>
                <a:gd name="T84" fmla="*/ 682 w 851"/>
                <a:gd name="T85" fmla="*/ 185 h 656"/>
                <a:gd name="T86" fmla="*/ 656 w 851"/>
                <a:gd name="T87" fmla="*/ 209 h 656"/>
                <a:gd name="T88" fmla="*/ 578 w 851"/>
                <a:gd name="T89" fmla="*/ 255 h 656"/>
                <a:gd name="T90" fmla="*/ 609 w 851"/>
                <a:gd name="T91" fmla="*/ 302 h 656"/>
                <a:gd name="T92" fmla="*/ 576 w 851"/>
                <a:gd name="T93" fmla="*/ 359 h 656"/>
                <a:gd name="T94" fmla="*/ 557 w 851"/>
                <a:gd name="T95" fmla="*/ 381 h 656"/>
                <a:gd name="T96" fmla="*/ 644 w 851"/>
                <a:gd name="T97" fmla="*/ 340 h 656"/>
                <a:gd name="T98" fmla="*/ 697 w 851"/>
                <a:gd name="T99" fmla="*/ 308 h 656"/>
                <a:gd name="T100" fmla="*/ 715 w 851"/>
                <a:gd name="T101" fmla="*/ 277 h 656"/>
                <a:gd name="T102" fmla="*/ 774 w 851"/>
                <a:gd name="T103" fmla="*/ 266 h 656"/>
                <a:gd name="T104" fmla="*/ 805 w 851"/>
                <a:gd name="T105" fmla="*/ 2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59" name="Freeform 156"/>
            <p:cNvSpPr>
              <a:spLocks noEditPoints="1"/>
            </p:cNvSpPr>
            <p:nvPr/>
          </p:nvSpPr>
          <p:spPr bwMode="gray">
            <a:xfrm>
              <a:off x="7129463" y="4295775"/>
              <a:ext cx="1062037" cy="993775"/>
            </a:xfrm>
            <a:custGeom>
              <a:avLst/>
              <a:gdLst>
                <a:gd name="T0" fmla="*/ 971 w 1898"/>
                <a:gd name="T1" fmla="*/ 1367 h 1774"/>
                <a:gd name="T2" fmla="*/ 1008 w 1898"/>
                <a:gd name="T3" fmla="*/ 1349 h 1774"/>
                <a:gd name="T4" fmla="*/ 1830 w 1898"/>
                <a:gd name="T5" fmla="*/ 698 h 1774"/>
                <a:gd name="T6" fmla="*/ 1797 w 1898"/>
                <a:gd name="T7" fmla="*/ 622 h 1774"/>
                <a:gd name="T8" fmla="*/ 1707 w 1898"/>
                <a:gd name="T9" fmla="*/ 471 h 1774"/>
                <a:gd name="T10" fmla="*/ 1649 w 1898"/>
                <a:gd name="T11" fmla="*/ 192 h 1774"/>
                <a:gd name="T12" fmla="*/ 1596 w 1898"/>
                <a:gd name="T13" fmla="*/ 64 h 1774"/>
                <a:gd name="T14" fmla="*/ 1541 w 1898"/>
                <a:gd name="T15" fmla="*/ 18 h 1774"/>
                <a:gd name="T16" fmla="*/ 1494 w 1898"/>
                <a:gd name="T17" fmla="*/ 189 h 1774"/>
                <a:gd name="T18" fmla="*/ 1283 w 1898"/>
                <a:gd name="T19" fmla="*/ 306 h 1774"/>
                <a:gd name="T20" fmla="*/ 1239 w 1898"/>
                <a:gd name="T21" fmla="*/ 181 h 1774"/>
                <a:gd name="T22" fmla="*/ 1269 w 1898"/>
                <a:gd name="T23" fmla="*/ 69 h 1774"/>
                <a:gd name="T24" fmla="*/ 1170 w 1898"/>
                <a:gd name="T25" fmla="*/ 75 h 1774"/>
                <a:gd name="T26" fmla="*/ 1050 w 1898"/>
                <a:gd name="T27" fmla="*/ 42 h 1774"/>
                <a:gd name="T28" fmla="*/ 1012 w 1898"/>
                <a:gd name="T29" fmla="*/ 86 h 1774"/>
                <a:gd name="T30" fmla="*/ 910 w 1898"/>
                <a:gd name="T31" fmla="*/ 212 h 1774"/>
                <a:gd name="T32" fmla="*/ 872 w 1898"/>
                <a:gd name="T33" fmla="*/ 235 h 1774"/>
                <a:gd name="T34" fmla="*/ 848 w 1898"/>
                <a:gd name="T35" fmla="*/ 215 h 1774"/>
                <a:gd name="T36" fmla="*/ 788 w 1898"/>
                <a:gd name="T37" fmla="*/ 185 h 1774"/>
                <a:gd name="T38" fmla="*/ 731 w 1898"/>
                <a:gd name="T39" fmla="*/ 238 h 1774"/>
                <a:gd name="T40" fmla="*/ 676 w 1898"/>
                <a:gd name="T41" fmla="*/ 279 h 1774"/>
                <a:gd name="T42" fmla="*/ 614 w 1898"/>
                <a:gd name="T43" fmla="*/ 310 h 1774"/>
                <a:gd name="T44" fmla="*/ 606 w 1898"/>
                <a:gd name="T45" fmla="*/ 348 h 1774"/>
                <a:gd name="T46" fmla="*/ 531 w 1898"/>
                <a:gd name="T47" fmla="*/ 409 h 1774"/>
                <a:gd name="T48" fmla="*/ 359 w 1898"/>
                <a:gd name="T49" fmla="*/ 505 h 1774"/>
                <a:gd name="T50" fmla="*/ 218 w 1898"/>
                <a:gd name="T51" fmla="*/ 554 h 1774"/>
                <a:gd name="T52" fmla="*/ 83 w 1898"/>
                <a:gd name="T53" fmla="*/ 649 h 1774"/>
                <a:gd name="T54" fmla="*/ 48 w 1898"/>
                <a:gd name="T55" fmla="*/ 813 h 1774"/>
                <a:gd name="T56" fmla="*/ 35 w 1898"/>
                <a:gd name="T57" fmla="*/ 937 h 1774"/>
                <a:gd name="T58" fmla="*/ 87 w 1898"/>
                <a:gd name="T59" fmla="*/ 1141 h 1774"/>
                <a:gd name="T60" fmla="*/ 56 w 1898"/>
                <a:gd name="T61" fmla="*/ 1305 h 1774"/>
                <a:gd name="T62" fmla="*/ 186 w 1898"/>
                <a:gd name="T63" fmla="*/ 1285 h 1774"/>
                <a:gd name="T64" fmla="*/ 384 w 1898"/>
                <a:gd name="T65" fmla="*/ 1244 h 1774"/>
                <a:gd name="T66" fmla="*/ 594 w 1898"/>
                <a:gd name="T67" fmla="*/ 1153 h 1774"/>
                <a:gd name="T68" fmla="*/ 896 w 1898"/>
                <a:gd name="T69" fmla="*/ 1136 h 1774"/>
                <a:gd name="T70" fmla="*/ 932 w 1898"/>
                <a:gd name="T71" fmla="*/ 1225 h 1774"/>
                <a:gd name="T72" fmla="*/ 962 w 1898"/>
                <a:gd name="T73" fmla="*/ 1304 h 1774"/>
                <a:gd name="T74" fmla="*/ 1060 w 1898"/>
                <a:gd name="T75" fmla="*/ 1224 h 1774"/>
                <a:gd name="T76" fmla="*/ 1083 w 1898"/>
                <a:gd name="T77" fmla="*/ 1210 h 1774"/>
                <a:gd name="T78" fmla="*/ 1011 w 1898"/>
                <a:gd name="T79" fmla="*/ 1319 h 1774"/>
                <a:gd name="T80" fmla="*/ 1072 w 1898"/>
                <a:gd name="T81" fmla="*/ 1339 h 1774"/>
                <a:gd name="T82" fmla="*/ 1118 w 1898"/>
                <a:gd name="T83" fmla="*/ 1477 h 1774"/>
                <a:gd name="T84" fmla="*/ 1319 w 1898"/>
                <a:gd name="T85" fmla="*/ 1502 h 1774"/>
                <a:gd name="T86" fmla="*/ 1360 w 1898"/>
                <a:gd name="T87" fmla="*/ 1532 h 1774"/>
                <a:gd name="T88" fmla="*/ 1533 w 1898"/>
                <a:gd name="T89" fmla="*/ 1461 h 1774"/>
                <a:gd name="T90" fmla="*/ 1641 w 1898"/>
                <a:gd name="T91" fmla="*/ 1275 h 1774"/>
                <a:gd name="T92" fmla="*/ 1874 w 1898"/>
                <a:gd name="T93" fmla="*/ 952 h 1774"/>
                <a:gd name="T94" fmla="*/ 1364 w 1898"/>
                <a:gd name="T95" fmla="*/ 1612 h 1774"/>
                <a:gd name="T96" fmla="*/ 1274 w 1898"/>
                <a:gd name="T97" fmla="*/ 1651 h 1774"/>
                <a:gd name="T98" fmla="*/ 1184 w 1898"/>
                <a:gd name="T99" fmla="*/ 1616 h 1774"/>
                <a:gd name="T100" fmla="*/ 1155 w 1898"/>
                <a:gd name="T101" fmla="*/ 1713 h 1774"/>
                <a:gd name="T102" fmla="*/ 1214 w 1898"/>
                <a:gd name="T103" fmla="*/ 1769 h 1774"/>
                <a:gd name="T104" fmla="*/ 1282 w 1898"/>
                <a:gd name="T105" fmla="*/ 1706 h 1774"/>
                <a:gd name="T106" fmla="*/ 1290 w 1898"/>
                <a:gd name="T107" fmla="*/ 195 h 1774"/>
                <a:gd name="T108" fmla="*/ 1209 w 1898"/>
                <a:gd name="T109" fmla="*/ 1549 h 1774"/>
                <a:gd name="T110" fmla="*/ 1357 w 1898"/>
                <a:gd name="T111" fmla="*/ 1597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1"/>
                    <a:pt x="1223" y="261"/>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3"/>
                    <a:pt x="569" y="333"/>
                    <a:pt x="569" y="333"/>
                  </a:cubicBezTo>
                  <a:cubicBezTo>
                    <a:pt x="569" y="333"/>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60" name="Freeform 157"/>
            <p:cNvSpPr>
              <a:spLocks/>
            </p:cNvSpPr>
            <p:nvPr/>
          </p:nvSpPr>
          <p:spPr bwMode="gray">
            <a:xfrm>
              <a:off x="2262188" y="2692400"/>
              <a:ext cx="11112" cy="14288"/>
            </a:xfrm>
            <a:custGeom>
              <a:avLst/>
              <a:gdLst>
                <a:gd name="T0" fmla="*/ 0 w 22"/>
                <a:gd name="T1" fmla="*/ 15 h 25"/>
                <a:gd name="T2" fmla="*/ 12 w 22"/>
                <a:gd name="T3" fmla="*/ 22 h 25"/>
                <a:gd name="T4" fmla="*/ 15 w 22"/>
                <a:gd name="T5" fmla="*/ 9 h 25"/>
                <a:gd name="T6" fmla="*/ 0 w 22"/>
                <a:gd name="T7" fmla="*/ 15 h 25"/>
              </a:gdLst>
              <a:ahLst/>
              <a:cxnLst>
                <a:cxn ang="0">
                  <a:pos x="T0" y="T1"/>
                </a:cxn>
                <a:cxn ang="0">
                  <a:pos x="T2" y="T3"/>
                </a:cxn>
                <a:cxn ang="0">
                  <a:pos x="T4" y="T5"/>
                </a:cxn>
                <a:cxn ang="0">
                  <a:pos x="T6" y="T7"/>
                </a:cxn>
              </a:cxnLst>
              <a:rect l="0" t="0" r="r" b="b"/>
              <a:pathLst>
                <a:path w="22" h="25">
                  <a:moveTo>
                    <a:pt x="0" y="15"/>
                  </a:moveTo>
                  <a:cubicBezTo>
                    <a:pt x="0" y="15"/>
                    <a:pt x="2" y="25"/>
                    <a:pt x="12" y="22"/>
                  </a:cubicBezTo>
                  <a:cubicBezTo>
                    <a:pt x="22" y="19"/>
                    <a:pt x="18" y="18"/>
                    <a:pt x="15" y="9"/>
                  </a:cubicBezTo>
                  <a:cubicBezTo>
                    <a:pt x="12" y="0"/>
                    <a:pt x="0" y="4"/>
                    <a:pt x="0" y="1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61" name="Freeform 158"/>
            <p:cNvSpPr>
              <a:spLocks noEditPoints="1"/>
            </p:cNvSpPr>
            <p:nvPr/>
          </p:nvSpPr>
          <p:spPr bwMode="gray">
            <a:xfrm>
              <a:off x="1295400" y="1636713"/>
              <a:ext cx="2081212" cy="1077913"/>
            </a:xfrm>
            <a:custGeom>
              <a:avLst/>
              <a:gdLst>
                <a:gd name="T0" fmla="*/ 1824 w 3718"/>
                <a:gd name="T1" fmla="*/ 304 h 1928"/>
                <a:gd name="T2" fmla="*/ 1868 w 3718"/>
                <a:gd name="T3" fmla="*/ 216 h 1928"/>
                <a:gd name="T4" fmla="*/ 141 w 3718"/>
                <a:gd name="T5" fmla="*/ 1354 h 1928"/>
                <a:gd name="T6" fmla="*/ 138 w 3718"/>
                <a:gd name="T7" fmla="*/ 1561 h 1928"/>
                <a:gd name="T8" fmla="*/ 1554 w 3718"/>
                <a:gd name="T9" fmla="*/ 213 h 1928"/>
                <a:gd name="T10" fmla="*/ 34 w 3718"/>
                <a:gd name="T11" fmla="*/ 1340 h 1928"/>
                <a:gd name="T12" fmla="*/ 1227 w 3718"/>
                <a:gd name="T13" fmla="*/ 437 h 1928"/>
                <a:gd name="T14" fmla="*/ 2245 w 3718"/>
                <a:gd name="T15" fmla="*/ 414 h 1928"/>
                <a:gd name="T16" fmla="*/ 2627 w 3718"/>
                <a:gd name="T17" fmla="*/ 171 h 1928"/>
                <a:gd name="T18" fmla="*/ 2592 w 3718"/>
                <a:gd name="T19" fmla="*/ 114 h 1928"/>
                <a:gd name="T20" fmla="*/ 2731 w 3718"/>
                <a:gd name="T21" fmla="*/ 327 h 1928"/>
                <a:gd name="T22" fmla="*/ 2578 w 3718"/>
                <a:gd name="T23" fmla="*/ 240 h 1928"/>
                <a:gd name="T24" fmla="*/ 2488 w 3718"/>
                <a:gd name="T25" fmla="*/ 156 h 1928"/>
                <a:gd name="T26" fmla="*/ 1744 w 3718"/>
                <a:gd name="T27" fmla="*/ 405 h 1928"/>
                <a:gd name="T28" fmla="*/ 1851 w 3718"/>
                <a:gd name="T29" fmla="*/ 586 h 1928"/>
                <a:gd name="T30" fmla="*/ 2278 w 3718"/>
                <a:gd name="T31" fmla="*/ 144 h 1928"/>
                <a:gd name="T32" fmla="*/ 3024 w 3718"/>
                <a:gd name="T33" fmla="*/ 564 h 1928"/>
                <a:gd name="T34" fmla="*/ 2988 w 3718"/>
                <a:gd name="T35" fmla="*/ 474 h 1928"/>
                <a:gd name="T36" fmla="*/ 2753 w 3718"/>
                <a:gd name="T37" fmla="*/ 381 h 1928"/>
                <a:gd name="T38" fmla="*/ 2565 w 3718"/>
                <a:gd name="T39" fmla="*/ 358 h 1928"/>
                <a:gd name="T40" fmla="*/ 2816 w 3718"/>
                <a:gd name="T41" fmla="*/ 590 h 1928"/>
                <a:gd name="T42" fmla="*/ 2732 w 3718"/>
                <a:gd name="T43" fmla="*/ 829 h 1928"/>
                <a:gd name="T44" fmla="*/ 2995 w 3718"/>
                <a:gd name="T45" fmla="*/ 792 h 1928"/>
                <a:gd name="T46" fmla="*/ 3152 w 3718"/>
                <a:gd name="T47" fmla="*/ 694 h 1928"/>
                <a:gd name="T48" fmla="*/ 2821 w 3718"/>
                <a:gd name="T49" fmla="*/ 613 h 1928"/>
                <a:gd name="T50" fmla="*/ 3034 w 3718"/>
                <a:gd name="T51" fmla="*/ 25 h 1928"/>
                <a:gd name="T52" fmla="*/ 3027 w 3718"/>
                <a:gd name="T53" fmla="*/ 92 h 1928"/>
                <a:gd name="T54" fmla="*/ 2737 w 3718"/>
                <a:gd name="T55" fmla="*/ 191 h 1928"/>
                <a:gd name="T56" fmla="*/ 2975 w 3718"/>
                <a:gd name="T57" fmla="*/ 248 h 1928"/>
                <a:gd name="T58" fmla="*/ 3379 w 3718"/>
                <a:gd name="T59" fmla="*/ 91 h 1928"/>
                <a:gd name="T60" fmla="*/ 2747 w 3718"/>
                <a:gd name="T61" fmla="*/ 549 h 1928"/>
                <a:gd name="T62" fmla="*/ 2686 w 3718"/>
                <a:gd name="T63" fmla="*/ 1536 h 1928"/>
                <a:gd name="T64" fmla="*/ 2958 w 3718"/>
                <a:gd name="T65" fmla="*/ 1304 h 1928"/>
                <a:gd name="T66" fmla="*/ 2899 w 3718"/>
                <a:gd name="T67" fmla="*/ 1093 h 1928"/>
                <a:gd name="T68" fmla="*/ 2744 w 3718"/>
                <a:gd name="T69" fmla="*/ 1079 h 1928"/>
                <a:gd name="T70" fmla="*/ 2677 w 3718"/>
                <a:gd name="T71" fmla="*/ 900 h 1928"/>
                <a:gd name="T72" fmla="*/ 2180 w 3718"/>
                <a:gd name="T73" fmla="*/ 1298 h 1928"/>
                <a:gd name="T74" fmla="*/ 1908 w 3718"/>
                <a:gd name="T75" fmla="*/ 1200 h 1928"/>
                <a:gd name="T76" fmla="*/ 1986 w 3718"/>
                <a:gd name="T77" fmla="*/ 814 h 1928"/>
                <a:gd name="T78" fmla="*/ 2401 w 3718"/>
                <a:gd name="T79" fmla="*/ 658 h 1928"/>
                <a:gd name="T80" fmla="*/ 2262 w 3718"/>
                <a:gd name="T81" fmla="*/ 563 h 1928"/>
                <a:gd name="T82" fmla="*/ 2163 w 3718"/>
                <a:gd name="T83" fmla="*/ 561 h 1928"/>
                <a:gd name="T84" fmla="*/ 1863 w 3718"/>
                <a:gd name="T85" fmla="*/ 625 h 1928"/>
                <a:gd name="T86" fmla="*/ 1155 w 3718"/>
                <a:gd name="T87" fmla="*/ 554 h 1928"/>
                <a:gd name="T88" fmla="*/ 983 w 3718"/>
                <a:gd name="T89" fmla="*/ 514 h 1928"/>
                <a:gd name="T90" fmla="*/ 52 w 3718"/>
                <a:gd name="T91" fmla="*/ 964 h 1928"/>
                <a:gd name="T92" fmla="*/ 225 w 3718"/>
                <a:gd name="T93" fmla="*/ 1187 h 1928"/>
                <a:gd name="T94" fmla="*/ 184 w 3718"/>
                <a:gd name="T95" fmla="*/ 1387 h 1928"/>
                <a:gd name="T96" fmla="*/ 1394 w 3718"/>
                <a:gd name="T97" fmla="*/ 1537 h 1928"/>
                <a:gd name="T98" fmla="*/ 1727 w 3718"/>
                <a:gd name="T99" fmla="*/ 1604 h 1928"/>
                <a:gd name="T100" fmla="*/ 1868 w 3718"/>
                <a:gd name="T101" fmla="*/ 1783 h 1928"/>
                <a:gd name="T102" fmla="*/ 1928 w 3718"/>
                <a:gd name="T103" fmla="*/ 1826 h 1928"/>
                <a:gd name="T104" fmla="*/ 2453 w 3718"/>
                <a:gd name="T105" fmla="*/ 1735 h 1928"/>
                <a:gd name="T106" fmla="*/ 2655 w 3718"/>
                <a:gd name="T107" fmla="*/ 1772 h 1928"/>
                <a:gd name="T108" fmla="*/ 2574 w 3718"/>
                <a:gd name="T109" fmla="*/ 1597 h 1928"/>
                <a:gd name="T110" fmla="*/ 2967 w 3718"/>
                <a:gd name="T111" fmla="*/ 1436 h 1928"/>
                <a:gd name="T112" fmla="*/ 1119 w 3718"/>
                <a:gd name="T113" fmla="*/ 664 h 1928"/>
                <a:gd name="T114" fmla="*/ 990 w 3718"/>
                <a:gd name="T115" fmla="*/ 760 h 1928"/>
                <a:gd name="T116" fmla="*/ 985 w 3718"/>
                <a:gd name="T117" fmla="*/ 939 h 1928"/>
                <a:gd name="T118" fmla="*/ 1403 w 3718"/>
                <a:gd name="T119" fmla="*/ 1433 h 1928"/>
                <a:gd name="T120" fmla="*/ 2456 w 3718"/>
                <a:gd name="T121" fmla="*/ 825 h 1928"/>
                <a:gd name="T122" fmla="*/ 2386 w 3718"/>
                <a:gd name="T123" fmla="*/ 823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62" name="Freeform 159"/>
            <p:cNvSpPr>
              <a:spLocks/>
            </p:cNvSpPr>
            <p:nvPr/>
          </p:nvSpPr>
          <p:spPr bwMode="gray">
            <a:xfrm>
              <a:off x="2081213" y="3973513"/>
              <a:ext cx="352425" cy="557213"/>
            </a:xfrm>
            <a:custGeom>
              <a:avLst/>
              <a:gdLst>
                <a:gd name="T0" fmla="*/ 604 w 630"/>
                <a:gd name="T1" fmla="*/ 869 h 993"/>
                <a:gd name="T2" fmla="*/ 575 w 630"/>
                <a:gd name="T3" fmla="*/ 854 h 993"/>
                <a:gd name="T4" fmla="*/ 581 w 630"/>
                <a:gd name="T5" fmla="*/ 821 h 993"/>
                <a:gd name="T6" fmla="*/ 607 w 630"/>
                <a:gd name="T7" fmla="*/ 835 h 993"/>
                <a:gd name="T8" fmla="*/ 603 w 630"/>
                <a:gd name="T9" fmla="*/ 799 h 993"/>
                <a:gd name="T10" fmla="*/ 605 w 630"/>
                <a:gd name="T11" fmla="*/ 744 h 993"/>
                <a:gd name="T12" fmla="*/ 609 w 630"/>
                <a:gd name="T13" fmla="*/ 694 h 993"/>
                <a:gd name="T14" fmla="*/ 597 w 630"/>
                <a:gd name="T15" fmla="*/ 632 h 993"/>
                <a:gd name="T16" fmla="*/ 556 w 630"/>
                <a:gd name="T17" fmla="*/ 590 h 993"/>
                <a:gd name="T18" fmla="*/ 533 w 630"/>
                <a:gd name="T19" fmla="*/ 591 h 993"/>
                <a:gd name="T20" fmla="*/ 523 w 630"/>
                <a:gd name="T21" fmla="*/ 562 h 993"/>
                <a:gd name="T22" fmla="*/ 525 w 630"/>
                <a:gd name="T23" fmla="*/ 507 h 993"/>
                <a:gd name="T24" fmla="*/ 449 w 630"/>
                <a:gd name="T25" fmla="*/ 541 h 993"/>
                <a:gd name="T26" fmla="*/ 399 w 630"/>
                <a:gd name="T27" fmla="*/ 509 h 993"/>
                <a:gd name="T28" fmla="*/ 391 w 630"/>
                <a:gd name="T29" fmla="*/ 465 h 993"/>
                <a:gd name="T30" fmla="*/ 371 w 630"/>
                <a:gd name="T31" fmla="*/ 420 h 993"/>
                <a:gd name="T32" fmla="*/ 371 w 630"/>
                <a:gd name="T33" fmla="*/ 396 h 993"/>
                <a:gd name="T34" fmla="*/ 368 w 630"/>
                <a:gd name="T35" fmla="*/ 370 h 993"/>
                <a:gd name="T36" fmla="*/ 389 w 630"/>
                <a:gd name="T37" fmla="*/ 331 h 993"/>
                <a:gd name="T38" fmla="*/ 403 w 630"/>
                <a:gd name="T39" fmla="*/ 277 h 993"/>
                <a:gd name="T40" fmla="*/ 422 w 630"/>
                <a:gd name="T41" fmla="*/ 265 h 993"/>
                <a:gd name="T42" fmla="*/ 471 w 630"/>
                <a:gd name="T43" fmla="*/ 244 h 993"/>
                <a:gd name="T44" fmla="*/ 492 w 630"/>
                <a:gd name="T45" fmla="*/ 240 h 993"/>
                <a:gd name="T46" fmla="*/ 527 w 630"/>
                <a:gd name="T47" fmla="*/ 236 h 993"/>
                <a:gd name="T48" fmla="*/ 543 w 630"/>
                <a:gd name="T49" fmla="*/ 227 h 993"/>
                <a:gd name="T50" fmla="*/ 526 w 630"/>
                <a:gd name="T51" fmla="*/ 207 h 993"/>
                <a:gd name="T52" fmla="*/ 520 w 630"/>
                <a:gd name="T53" fmla="*/ 171 h 993"/>
                <a:gd name="T54" fmla="*/ 505 w 630"/>
                <a:gd name="T55" fmla="*/ 135 h 993"/>
                <a:gd name="T56" fmla="*/ 472 w 630"/>
                <a:gd name="T57" fmla="*/ 130 h 993"/>
                <a:gd name="T58" fmla="*/ 434 w 630"/>
                <a:gd name="T59" fmla="*/ 138 h 993"/>
                <a:gd name="T60" fmla="*/ 388 w 630"/>
                <a:gd name="T61" fmla="*/ 106 h 993"/>
                <a:gd name="T62" fmla="*/ 364 w 630"/>
                <a:gd name="T63" fmla="*/ 73 h 993"/>
                <a:gd name="T64" fmla="*/ 343 w 630"/>
                <a:gd name="T65" fmla="*/ 57 h 993"/>
                <a:gd name="T66" fmla="*/ 327 w 630"/>
                <a:gd name="T67" fmla="*/ 33 h 993"/>
                <a:gd name="T68" fmla="*/ 264 w 630"/>
                <a:gd name="T69" fmla="*/ 0 h 993"/>
                <a:gd name="T70" fmla="*/ 278 w 630"/>
                <a:gd name="T71" fmla="*/ 1 h 993"/>
                <a:gd name="T72" fmla="*/ 284 w 630"/>
                <a:gd name="T73" fmla="*/ 31 h 993"/>
                <a:gd name="T74" fmla="*/ 277 w 630"/>
                <a:gd name="T75" fmla="*/ 58 h 993"/>
                <a:gd name="T76" fmla="*/ 218 w 630"/>
                <a:gd name="T77" fmla="*/ 143 h 993"/>
                <a:gd name="T78" fmla="*/ 147 w 630"/>
                <a:gd name="T79" fmla="*/ 186 h 993"/>
                <a:gd name="T80" fmla="*/ 142 w 630"/>
                <a:gd name="T81" fmla="*/ 201 h 993"/>
                <a:gd name="T82" fmla="*/ 128 w 630"/>
                <a:gd name="T83" fmla="*/ 252 h 993"/>
                <a:gd name="T84" fmla="*/ 103 w 630"/>
                <a:gd name="T85" fmla="*/ 270 h 993"/>
                <a:gd name="T86" fmla="*/ 69 w 630"/>
                <a:gd name="T87" fmla="*/ 243 h 993"/>
                <a:gd name="T88" fmla="*/ 40 w 630"/>
                <a:gd name="T89" fmla="*/ 246 h 993"/>
                <a:gd name="T90" fmla="*/ 37 w 630"/>
                <a:gd name="T91" fmla="*/ 224 h 993"/>
                <a:gd name="T92" fmla="*/ 43 w 630"/>
                <a:gd name="T93" fmla="*/ 188 h 993"/>
                <a:gd name="T94" fmla="*/ 0 w 630"/>
                <a:gd name="T95" fmla="*/ 254 h 993"/>
                <a:gd name="T96" fmla="*/ 9 w 630"/>
                <a:gd name="T97" fmla="*/ 282 h 993"/>
                <a:gd name="T98" fmla="*/ 8 w 630"/>
                <a:gd name="T99" fmla="*/ 331 h 993"/>
                <a:gd name="T100" fmla="*/ 85 w 630"/>
                <a:gd name="T101" fmla="*/ 394 h 993"/>
                <a:gd name="T102" fmla="*/ 126 w 630"/>
                <a:gd name="T103" fmla="*/ 462 h 993"/>
                <a:gd name="T104" fmla="*/ 169 w 630"/>
                <a:gd name="T105" fmla="*/ 547 h 993"/>
                <a:gd name="T106" fmla="*/ 214 w 630"/>
                <a:gd name="T107" fmla="*/ 622 h 993"/>
                <a:gd name="T108" fmla="*/ 267 w 630"/>
                <a:gd name="T109" fmla="*/ 715 h 993"/>
                <a:gd name="T110" fmla="*/ 304 w 630"/>
                <a:gd name="T111" fmla="*/ 803 h 993"/>
                <a:gd name="T112" fmla="*/ 400 w 630"/>
                <a:gd name="T113" fmla="*/ 869 h 993"/>
                <a:gd name="T114" fmla="*/ 516 w 630"/>
                <a:gd name="T115" fmla="*/ 939 h 993"/>
                <a:gd name="T116" fmla="*/ 540 w 630"/>
                <a:gd name="T117" fmla="*/ 968 h 993"/>
                <a:gd name="T118" fmla="*/ 574 w 630"/>
                <a:gd name="T119" fmla="*/ 993 h 993"/>
                <a:gd name="T120" fmla="*/ 596 w 630"/>
                <a:gd name="T121" fmla="*/ 954 h 993"/>
                <a:gd name="T122" fmla="*/ 601 w 630"/>
                <a:gd name="T123" fmla="*/ 929 h 993"/>
                <a:gd name="T124" fmla="*/ 630 w 630"/>
                <a:gd name="T125" fmla="*/ 889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63" name="Freeform 160"/>
            <p:cNvSpPr>
              <a:spLocks noEditPoints="1"/>
            </p:cNvSpPr>
            <p:nvPr/>
          </p:nvSpPr>
          <p:spPr bwMode="gray">
            <a:xfrm>
              <a:off x="2398713" y="4265613"/>
              <a:ext cx="338137" cy="398463"/>
            </a:xfrm>
            <a:custGeom>
              <a:avLst/>
              <a:gdLst>
                <a:gd name="T0" fmla="*/ 1 w 604"/>
                <a:gd name="T1" fmla="*/ 70 h 712"/>
                <a:gd name="T2" fmla="*/ 599 w 604"/>
                <a:gd name="T3" fmla="*/ 500 h 712"/>
                <a:gd name="T4" fmla="*/ 584 w 604"/>
                <a:gd name="T5" fmla="*/ 421 h 712"/>
                <a:gd name="T6" fmla="*/ 561 w 604"/>
                <a:gd name="T7" fmla="*/ 361 h 712"/>
                <a:gd name="T8" fmla="*/ 468 w 604"/>
                <a:gd name="T9" fmla="*/ 314 h 712"/>
                <a:gd name="T10" fmla="*/ 463 w 604"/>
                <a:gd name="T11" fmla="*/ 290 h 712"/>
                <a:gd name="T12" fmla="*/ 450 w 604"/>
                <a:gd name="T13" fmla="*/ 250 h 712"/>
                <a:gd name="T14" fmla="*/ 418 w 604"/>
                <a:gd name="T15" fmla="*/ 209 h 712"/>
                <a:gd name="T16" fmla="*/ 367 w 604"/>
                <a:gd name="T17" fmla="*/ 190 h 712"/>
                <a:gd name="T18" fmla="*/ 320 w 604"/>
                <a:gd name="T19" fmla="*/ 163 h 712"/>
                <a:gd name="T20" fmla="*/ 290 w 604"/>
                <a:gd name="T21" fmla="*/ 152 h 712"/>
                <a:gd name="T22" fmla="*/ 258 w 604"/>
                <a:gd name="T23" fmla="*/ 153 h 712"/>
                <a:gd name="T24" fmla="*/ 230 w 604"/>
                <a:gd name="T25" fmla="*/ 130 h 712"/>
                <a:gd name="T26" fmla="*/ 210 w 604"/>
                <a:gd name="T27" fmla="*/ 97 h 712"/>
                <a:gd name="T28" fmla="*/ 200 w 604"/>
                <a:gd name="T29" fmla="*/ 52 h 712"/>
                <a:gd name="T30" fmla="*/ 211 w 604"/>
                <a:gd name="T31" fmla="*/ 4 h 712"/>
                <a:gd name="T32" fmla="*/ 183 w 604"/>
                <a:gd name="T33" fmla="*/ 6 h 712"/>
                <a:gd name="T34" fmla="*/ 151 w 604"/>
                <a:gd name="T35" fmla="*/ 13 h 712"/>
                <a:gd name="T36" fmla="*/ 104 w 604"/>
                <a:gd name="T37" fmla="*/ 38 h 712"/>
                <a:gd name="T38" fmla="*/ 76 w 604"/>
                <a:gd name="T39" fmla="*/ 57 h 712"/>
                <a:gd name="T40" fmla="*/ 50 w 604"/>
                <a:gd name="T41" fmla="*/ 81 h 712"/>
                <a:gd name="T42" fmla="*/ 9 w 604"/>
                <a:gd name="T43" fmla="*/ 71 h 712"/>
                <a:gd name="T44" fmla="*/ 52 w 604"/>
                <a:gd name="T45" fmla="*/ 157 h 712"/>
                <a:gd name="T46" fmla="*/ 50 w 604"/>
                <a:gd name="T47" fmla="*/ 204 h 712"/>
                <a:gd name="T48" fmla="*/ 52 w 604"/>
                <a:gd name="T49" fmla="*/ 246 h 712"/>
                <a:gd name="T50" fmla="*/ 44 w 604"/>
                <a:gd name="T51" fmla="*/ 304 h 712"/>
                <a:gd name="T52" fmla="*/ 39 w 604"/>
                <a:gd name="T53" fmla="*/ 318 h 712"/>
                <a:gd name="T54" fmla="*/ 62 w 604"/>
                <a:gd name="T55" fmla="*/ 339 h 712"/>
                <a:gd name="T56" fmla="*/ 76 w 604"/>
                <a:gd name="T57" fmla="*/ 359 h 712"/>
                <a:gd name="T58" fmla="*/ 62 w 604"/>
                <a:gd name="T59" fmla="*/ 369 h 712"/>
                <a:gd name="T60" fmla="*/ 33 w 604"/>
                <a:gd name="T61" fmla="*/ 409 h 712"/>
                <a:gd name="T62" fmla="*/ 39 w 604"/>
                <a:gd name="T63" fmla="*/ 427 h 712"/>
                <a:gd name="T64" fmla="*/ 64 w 604"/>
                <a:gd name="T65" fmla="*/ 449 h 712"/>
                <a:gd name="T66" fmla="*/ 105 w 604"/>
                <a:gd name="T67" fmla="*/ 525 h 712"/>
                <a:gd name="T68" fmla="*/ 104 w 604"/>
                <a:gd name="T69" fmla="*/ 554 h 712"/>
                <a:gd name="T70" fmla="*/ 102 w 604"/>
                <a:gd name="T71" fmla="*/ 588 h 712"/>
                <a:gd name="T72" fmla="*/ 134 w 604"/>
                <a:gd name="T73" fmla="*/ 627 h 712"/>
                <a:gd name="T74" fmla="*/ 147 w 604"/>
                <a:gd name="T75" fmla="*/ 684 h 712"/>
                <a:gd name="T76" fmla="*/ 188 w 604"/>
                <a:gd name="T77" fmla="*/ 708 h 712"/>
                <a:gd name="T78" fmla="*/ 199 w 604"/>
                <a:gd name="T79" fmla="*/ 691 h 712"/>
                <a:gd name="T80" fmla="*/ 214 w 604"/>
                <a:gd name="T81" fmla="*/ 674 h 712"/>
                <a:gd name="T82" fmla="*/ 241 w 604"/>
                <a:gd name="T83" fmla="*/ 670 h 712"/>
                <a:gd name="T84" fmla="*/ 318 w 604"/>
                <a:gd name="T85" fmla="*/ 707 h 712"/>
                <a:gd name="T86" fmla="*/ 374 w 604"/>
                <a:gd name="T87" fmla="*/ 664 h 712"/>
                <a:gd name="T88" fmla="*/ 403 w 604"/>
                <a:gd name="T89" fmla="*/ 607 h 712"/>
                <a:gd name="T90" fmla="*/ 413 w 604"/>
                <a:gd name="T91" fmla="*/ 558 h 712"/>
                <a:gd name="T92" fmla="*/ 486 w 604"/>
                <a:gd name="T93" fmla="*/ 527 h 712"/>
                <a:gd name="T94" fmla="*/ 574 w 604"/>
                <a:gd name="T95" fmla="*/ 546 h 712"/>
                <a:gd name="T96" fmla="*/ 602 w 604"/>
                <a:gd name="T97" fmla="*/ 555 h 712"/>
                <a:gd name="T98" fmla="*/ 603 w 604"/>
                <a:gd name="T99" fmla="*/ 5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64" name="Freeform 161"/>
            <p:cNvSpPr>
              <a:spLocks/>
            </p:cNvSpPr>
            <p:nvPr/>
          </p:nvSpPr>
          <p:spPr bwMode="gray">
            <a:xfrm>
              <a:off x="5602288" y="2608263"/>
              <a:ext cx="446087" cy="250825"/>
            </a:xfrm>
            <a:custGeom>
              <a:avLst/>
              <a:gdLst>
                <a:gd name="T0" fmla="*/ 764 w 798"/>
                <a:gd name="T1" fmla="*/ 243 h 447"/>
                <a:gd name="T2" fmla="*/ 745 w 798"/>
                <a:gd name="T3" fmla="*/ 230 h 447"/>
                <a:gd name="T4" fmla="*/ 721 w 798"/>
                <a:gd name="T5" fmla="*/ 212 h 447"/>
                <a:gd name="T6" fmla="*/ 712 w 798"/>
                <a:gd name="T7" fmla="*/ 222 h 447"/>
                <a:gd name="T8" fmla="*/ 689 w 798"/>
                <a:gd name="T9" fmla="*/ 229 h 447"/>
                <a:gd name="T10" fmla="*/ 660 w 798"/>
                <a:gd name="T11" fmla="*/ 212 h 447"/>
                <a:gd name="T12" fmla="*/ 690 w 798"/>
                <a:gd name="T13" fmla="*/ 175 h 447"/>
                <a:gd name="T14" fmla="*/ 653 w 798"/>
                <a:gd name="T15" fmla="*/ 185 h 447"/>
                <a:gd name="T16" fmla="*/ 623 w 798"/>
                <a:gd name="T17" fmla="*/ 208 h 447"/>
                <a:gd name="T18" fmla="*/ 596 w 798"/>
                <a:gd name="T19" fmla="*/ 236 h 447"/>
                <a:gd name="T20" fmla="*/ 573 w 798"/>
                <a:gd name="T21" fmla="*/ 259 h 447"/>
                <a:gd name="T22" fmla="*/ 509 w 798"/>
                <a:gd name="T23" fmla="*/ 228 h 447"/>
                <a:gd name="T24" fmla="*/ 469 w 798"/>
                <a:gd name="T25" fmla="*/ 188 h 447"/>
                <a:gd name="T26" fmla="*/ 441 w 798"/>
                <a:gd name="T27" fmla="*/ 136 h 447"/>
                <a:gd name="T28" fmla="*/ 379 w 798"/>
                <a:gd name="T29" fmla="*/ 105 h 447"/>
                <a:gd name="T30" fmla="*/ 272 w 798"/>
                <a:gd name="T31" fmla="*/ 108 h 447"/>
                <a:gd name="T32" fmla="*/ 177 w 798"/>
                <a:gd name="T33" fmla="*/ 38 h 447"/>
                <a:gd name="T34" fmla="*/ 174 w 798"/>
                <a:gd name="T35" fmla="*/ 75 h 447"/>
                <a:gd name="T36" fmla="*/ 149 w 798"/>
                <a:gd name="T37" fmla="*/ 55 h 447"/>
                <a:gd name="T38" fmla="*/ 145 w 798"/>
                <a:gd name="T39" fmla="*/ 23 h 447"/>
                <a:gd name="T40" fmla="*/ 106 w 798"/>
                <a:gd name="T41" fmla="*/ 20 h 447"/>
                <a:gd name="T42" fmla="*/ 116 w 798"/>
                <a:gd name="T43" fmla="*/ 45 h 447"/>
                <a:gd name="T44" fmla="*/ 92 w 798"/>
                <a:gd name="T45" fmla="*/ 37 h 447"/>
                <a:gd name="T46" fmla="*/ 103 w 798"/>
                <a:gd name="T47" fmla="*/ 3 h 447"/>
                <a:gd name="T48" fmla="*/ 0 w 798"/>
                <a:gd name="T49" fmla="*/ 31 h 447"/>
                <a:gd name="T50" fmla="*/ 37 w 798"/>
                <a:gd name="T51" fmla="*/ 217 h 447"/>
                <a:gd name="T52" fmla="*/ 92 w 798"/>
                <a:gd name="T53" fmla="*/ 224 h 447"/>
                <a:gd name="T54" fmla="*/ 112 w 798"/>
                <a:gd name="T55" fmla="*/ 175 h 447"/>
                <a:gd name="T56" fmla="*/ 139 w 798"/>
                <a:gd name="T57" fmla="*/ 169 h 447"/>
                <a:gd name="T58" fmla="*/ 139 w 798"/>
                <a:gd name="T59" fmla="*/ 152 h 447"/>
                <a:gd name="T60" fmla="*/ 155 w 798"/>
                <a:gd name="T61" fmla="*/ 161 h 447"/>
                <a:gd name="T62" fmla="*/ 169 w 798"/>
                <a:gd name="T63" fmla="*/ 168 h 447"/>
                <a:gd name="T64" fmla="*/ 201 w 798"/>
                <a:gd name="T65" fmla="*/ 173 h 447"/>
                <a:gd name="T66" fmla="*/ 219 w 798"/>
                <a:gd name="T67" fmla="*/ 197 h 447"/>
                <a:gd name="T68" fmla="*/ 243 w 798"/>
                <a:gd name="T69" fmla="*/ 227 h 447"/>
                <a:gd name="T70" fmla="*/ 279 w 798"/>
                <a:gd name="T71" fmla="*/ 225 h 447"/>
                <a:gd name="T72" fmla="*/ 312 w 798"/>
                <a:gd name="T73" fmla="*/ 256 h 447"/>
                <a:gd name="T74" fmla="*/ 336 w 798"/>
                <a:gd name="T75" fmla="*/ 293 h 447"/>
                <a:gd name="T76" fmla="*/ 381 w 798"/>
                <a:gd name="T77" fmla="*/ 319 h 447"/>
                <a:gd name="T78" fmla="*/ 417 w 798"/>
                <a:gd name="T79" fmla="*/ 348 h 447"/>
                <a:gd name="T80" fmla="*/ 444 w 798"/>
                <a:gd name="T81" fmla="*/ 357 h 447"/>
                <a:gd name="T82" fmla="*/ 476 w 798"/>
                <a:gd name="T83" fmla="*/ 376 h 447"/>
                <a:gd name="T84" fmla="*/ 516 w 798"/>
                <a:gd name="T85" fmla="*/ 387 h 447"/>
                <a:gd name="T86" fmla="*/ 548 w 798"/>
                <a:gd name="T87" fmla="*/ 425 h 447"/>
                <a:gd name="T88" fmla="*/ 563 w 798"/>
                <a:gd name="T89" fmla="*/ 437 h 447"/>
                <a:gd name="T90" fmla="*/ 580 w 798"/>
                <a:gd name="T91" fmla="*/ 445 h 447"/>
                <a:gd name="T92" fmla="*/ 596 w 798"/>
                <a:gd name="T93" fmla="*/ 440 h 447"/>
                <a:gd name="T94" fmla="*/ 603 w 798"/>
                <a:gd name="T95" fmla="*/ 445 h 447"/>
                <a:gd name="T96" fmla="*/ 622 w 798"/>
                <a:gd name="T97" fmla="*/ 397 h 447"/>
                <a:gd name="T98" fmla="*/ 603 w 798"/>
                <a:gd name="T99" fmla="*/ 353 h 447"/>
                <a:gd name="T100" fmla="*/ 575 w 798"/>
                <a:gd name="T101" fmla="*/ 339 h 447"/>
                <a:gd name="T102" fmla="*/ 567 w 798"/>
                <a:gd name="T103" fmla="*/ 321 h 447"/>
                <a:gd name="T104" fmla="*/ 610 w 798"/>
                <a:gd name="T105" fmla="*/ 305 h 447"/>
                <a:gd name="T106" fmla="*/ 607 w 798"/>
                <a:gd name="T107" fmla="*/ 282 h 447"/>
                <a:gd name="T108" fmla="*/ 626 w 798"/>
                <a:gd name="T109" fmla="*/ 264 h 447"/>
                <a:gd name="T110" fmla="*/ 652 w 798"/>
                <a:gd name="T111" fmla="*/ 260 h 447"/>
                <a:gd name="T112" fmla="*/ 694 w 798"/>
                <a:gd name="T113" fmla="*/ 251 h 447"/>
                <a:gd name="T114" fmla="*/ 701 w 798"/>
                <a:gd name="T115" fmla="*/ 283 h 447"/>
                <a:gd name="T116" fmla="*/ 741 w 798"/>
                <a:gd name="T117" fmla="*/ 286 h 447"/>
                <a:gd name="T118" fmla="*/ 766 w 798"/>
                <a:gd name="T119" fmla="*/ 271 h 447"/>
                <a:gd name="T120" fmla="*/ 788 w 798"/>
                <a:gd name="T121" fmla="*/ 2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65" name="Freeform 162"/>
            <p:cNvSpPr>
              <a:spLocks noEditPoints="1"/>
            </p:cNvSpPr>
            <p:nvPr/>
          </p:nvSpPr>
          <p:spPr bwMode="gray">
            <a:xfrm>
              <a:off x="5359400" y="2322513"/>
              <a:ext cx="936625" cy="434975"/>
            </a:xfrm>
            <a:custGeom>
              <a:avLst/>
              <a:gdLst>
                <a:gd name="T0" fmla="*/ 545 w 1673"/>
                <a:gd name="T1" fmla="*/ 518 h 778"/>
                <a:gd name="T2" fmla="*/ 1655 w 1673"/>
                <a:gd name="T3" fmla="*/ 327 h 778"/>
                <a:gd name="T4" fmla="*/ 1625 w 1673"/>
                <a:gd name="T5" fmla="*/ 304 h 778"/>
                <a:gd name="T6" fmla="*/ 1481 w 1673"/>
                <a:gd name="T7" fmla="*/ 226 h 778"/>
                <a:gd name="T8" fmla="*/ 1372 w 1673"/>
                <a:gd name="T9" fmla="*/ 207 h 778"/>
                <a:gd name="T10" fmla="*/ 1126 w 1673"/>
                <a:gd name="T11" fmla="*/ 70 h 778"/>
                <a:gd name="T12" fmla="*/ 1085 w 1673"/>
                <a:gd name="T13" fmla="*/ 76 h 778"/>
                <a:gd name="T14" fmla="*/ 1016 w 1673"/>
                <a:gd name="T15" fmla="*/ 98 h 778"/>
                <a:gd name="T16" fmla="*/ 972 w 1673"/>
                <a:gd name="T17" fmla="*/ 71 h 778"/>
                <a:gd name="T18" fmla="*/ 909 w 1673"/>
                <a:gd name="T19" fmla="*/ 36 h 778"/>
                <a:gd name="T20" fmla="*/ 812 w 1673"/>
                <a:gd name="T21" fmla="*/ 2 h 778"/>
                <a:gd name="T22" fmla="*/ 674 w 1673"/>
                <a:gd name="T23" fmla="*/ 52 h 778"/>
                <a:gd name="T24" fmla="*/ 521 w 1673"/>
                <a:gd name="T25" fmla="*/ 95 h 778"/>
                <a:gd name="T26" fmla="*/ 534 w 1673"/>
                <a:gd name="T27" fmla="*/ 123 h 778"/>
                <a:gd name="T28" fmla="*/ 528 w 1673"/>
                <a:gd name="T29" fmla="*/ 190 h 778"/>
                <a:gd name="T30" fmla="*/ 486 w 1673"/>
                <a:gd name="T31" fmla="*/ 244 h 778"/>
                <a:gd name="T32" fmla="*/ 356 w 1673"/>
                <a:gd name="T33" fmla="*/ 247 h 778"/>
                <a:gd name="T34" fmla="*/ 282 w 1673"/>
                <a:gd name="T35" fmla="*/ 216 h 778"/>
                <a:gd name="T36" fmla="*/ 197 w 1673"/>
                <a:gd name="T37" fmla="*/ 187 h 778"/>
                <a:gd name="T38" fmla="*/ 86 w 1673"/>
                <a:gd name="T39" fmla="*/ 224 h 778"/>
                <a:gd name="T40" fmla="*/ 17 w 1673"/>
                <a:gd name="T41" fmla="*/ 251 h 778"/>
                <a:gd name="T42" fmla="*/ 8 w 1673"/>
                <a:gd name="T43" fmla="*/ 322 h 778"/>
                <a:gd name="T44" fmla="*/ 73 w 1673"/>
                <a:gd name="T45" fmla="*/ 394 h 778"/>
                <a:gd name="T46" fmla="*/ 136 w 1673"/>
                <a:gd name="T47" fmla="*/ 460 h 778"/>
                <a:gd name="T48" fmla="*/ 289 w 1673"/>
                <a:gd name="T49" fmla="*/ 455 h 778"/>
                <a:gd name="T50" fmla="*/ 352 w 1673"/>
                <a:gd name="T51" fmla="*/ 524 h 778"/>
                <a:gd name="T52" fmla="*/ 338 w 1673"/>
                <a:gd name="T53" fmla="*/ 531 h 778"/>
                <a:gd name="T54" fmla="*/ 218 w 1673"/>
                <a:gd name="T55" fmla="*/ 544 h 778"/>
                <a:gd name="T56" fmla="*/ 228 w 1673"/>
                <a:gd name="T57" fmla="*/ 598 h 778"/>
                <a:gd name="T58" fmla="*/ 274 w 1673"/>
                <a:gd name="T59" fmla="*/ 654 h 778"/>
                <a:gd name="T60" fmla="*/ 328 w 1673"/>
                <a:gd name="T61" fmla="*/ 709 h 778"/>
                <a:gd name="T62" fmla="*/ 408 w 1673"/>
                <a:gd name="T63" fmla="*/ 690 h 778"/>
                <a:gd name="T64" fmla="*/ 468 w 1673"/>
                <a:gd name="T65" fmla="*/ 729 h 778"/>
                <a:gd name="T66" fmla="*/ 536 w 1673"/>
                <a:gd name="T67" fmla="*/ 513 h 778"/>
                <a:gd name="T68" fmla="*/ 582 w 1673"/>
                <a:gd name="T69" fmla="*/ 492 h 778"/>
                <a:gd name="T70" fmla="*/ 604 w 1673"/>
                <a:gd name="T71" fmla="*/ 479 h 778"/>
                <a:gd name="T72" fmla="*/ 584 w 1673"/>
                <a:gd name="T73" fmla="*/ 460 h 778"/>
                <a:gd name="T74" fmla="*/ 636 w 1673"/>
                <a:gd name="T75" fmla="*/ 455 h 778"/>
                <a:gd name="T76" fmla="*/ 590 w 1673"/>
                <a:gd name="T77" fmla="*/ 493 h 778"/>
                <a:gd name="T78" fmla="*/ 610 w 1673"/>
                <a:gd name="T79" fmla="*/ 549 h 778"/>
                <a:gd name="T80" fmla="*/ 812 w 1673"/>
                <a:gd name="T81" fmla="*/ 616 h 778"/>
                <a:gd name="T82" fmla="*/ 902 w 1673"/>
                <a:gd name="T83" fmla="*/ 699 h 778"/>
                <a:gd name="T84" fmla="*/ 1006 w 1673"/>
                <a:gd name="T85" fmla="*/ 770 h 778"/>
                <a:gd name="T86" fmla="*/ 1056 w 1673"/>
                <a:gd name="T87" fmla="*/ 719 h 778"/>
                <a:gd name="T88" fmla="*/ 1123 w 1673"/>
                <a:gd name="T89" fmla="*/ 686 h 778"/>
                <a:gd name="T90" fmla="*/ 1208 w 1673"/>
                <a:gd name="T91" fmla="*/ 672 h 778"/>
                <a:gd name="T92" fmla="*/ 1264 w 1673"/>
                <a:gd name="T93" fmla="*/ 647 h 778"/>
                <a:gd name="T94" fmla="*/ 1402 w 1673"/>
                <a:gd name="T95" fmla="*/ 651 h 778"/>
                <a:gd name="T96" fmla="*/ 1471 w 1673"/>
                <a:gd name="T97" fmla="*/ 676 h 778"/>
                <a:gd name="T98" fmla="*/ 1503 w 1673"/>
                <a:gd name="T99" fmla="*/ 659 h 778"/>
                <a:gd name="T100" fmla="*/ 1484 w 1673"/>
                <a:gd name="T101" fmla="*/ 587 h 778"/>
                <a:gd name="T102" fmla="*/ 1516 w 1673"/>
                <a:gd name="T103" fmla="*/ 518 h 778"/>
                <a:gd name="T104" fmla="*/ 1541 w 1673"/>
                <a:gd name="T105" fmla="*/ 513 h 778"/>
                <a:gd name="T106" fmla="*/ 1614 w 1673"/>
                <a:gd name="T107" fmla="*/ 434 h 778"/>
                <a:gd name="T108" fmla="*/ 1641 w 1673"/>
                <a:gd name="T109" fmla="*/ 397 h 778"/>
                <a:gd name="T110" fmla="*/ 1385 w 1673"/>
                <a:gd name="T111" fmla="*/ 465 h 778"/>
                <a:gd name="T112" fmla="*/ 1320 w 1673"/>
                <a:gd name="T113" fmla="*/ 467 h 778"/>
                <a:gd name="T114" fmla="*/ 1246 w 1673"/>
                <a:gd name="T115" fmla="*/ 460 h 778"/>
                <a:gd name="T116" fmla="*/ 1195 w 1673"/>
                <a:gd name="T117" fmla="*/ 489 h 778"/>
                <a:gd name="T118" fmla="*/ 1200 w 1673"/>
                <a:gd name="T119" fmla="*/ 542 h 778"/>
                <a:gd name="T120" fmla="*/ 1193 w 1673"/>
                <a:gd name="T121" fmla="*/ 448 h 778"/>
                <a:gd name="T122" fmla="*/ 1306 w 1673"/>
                <a:gd name="T123" fmla="*/ 458 h 778"/>
                <a:gd name="T124" fmla="*/ 1385 w 1673"/>
                <a:gd name="T125" fmla="*/ 465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66" name="Freeform 163"/>
            <p:cNvSpPr>
              <a:spLocks/>
            </p:cNvSpPr>
            <p:nvPr/>
          </p:nvSpPr>
          <p:spPr bwMode="gray">
            <a:xfrm>
              <a:off x="5033963" y="4291013"/>
              <a:ext cx="284162" cy="498475"/>
            </a:xfrm>
            <a:custGeom>
              <a:avLst/>
              <a:gdLst>
                <a:gd name="T0" fmla="*/ 507 w 508"/>
                <a:gd name="T1" fmla="*/ 210 h 891"/>
                <a:gd name="T2" fmla="*/ 499 w 508"/>
                <a:gd name="T3" fmla="*/ 170 h 891"/>
                <a:gd name="T4" fmla="*/ 502 w 508"/>
                <a:gd name="T5" fmla="*/ 155 h 891"/>
                <a:gd name="T6" fmla="*/ 503 w 508"/>
                <a:gd name="T7" fmla="*/ 104 h 891"/>
                <a:gd name="T8" fmla="*/ 505 w 508"/>
                <a:gd name="T9" fmla="*/ 13 h 891"/>
                <a:gd name="T10" fmla="*/ 497 w 508"/>
                <a:gd name="T11" fmla="*/ 0 h 891"/>
                <a:gd name="T12" fmla="*/ 425 w 508"/>
                <a:gd name="T13" fmla="*/ 38 h 891"/>
                <a:gd name="T14" fmla="*/ 393 w 508"/>
                <a:gd name="T15" fmla="*/ 45 h 891"/>
                <a:gd name="T16" fmla="*/ 354 w 508"/>
                <a:gd name="T17" fmla="*/ 66 h 891"/>
                <a:gd name="T18" fmla="*/ 325 w 508"/>
                <a:gd name="T19" fmla="*/ 61 h 891"/>
                <a:gd name="T20" fmla="*/ 279 w 508"/>
                <a:gd name="T21" fmla="*/ 51 h 891"/>
                <a:gd name="T22" fmla="*/ 237 w 508"/>
                <a:gd name="T23" fmla="*/ 62 h 891"/>
                <a:gd name="T24" fmla="*/ 224 w 508"/>
                <a:gd name="T25" fmla="*/ 89 h 891"/>
                <a:gd name="T26" fmla="*/ 228 w 508"/>
                <a:gd name="T27" fmla="*/ 144 h 891"/>
                <a:gd name="T28" fmla="*/ 235 w 508"/>
                <a:gd name="T29" fmla="*/ 166 h 891"/>
                <a:gd name="T30" fmla="*/ 281 w 508"/>
                <a:gd name="T31" fmla="*/ 231 h 891"/>
                <a:gd name="T32" fmla="*/ 268 w 508"/>
                <a:gd name="T33" fmla="*/ 300 h 891"/>
                <a:gd name="T34" fmla="*/ 246 w 508"/>
                <a:gd name="T35" fmla="*/ 333 h 891"/>
                <a:gd name="T36" fmla="*/ 234 w 508"/>
                <a:gd name="T37" fmla="*/ 340 h 891"/>
                <a:gd name="T38" fmla="*/ 202 w 508"/>
                <a:gd name="T39" fmla="*/ 297 h 891"/>
                <a:gd name="T40" fmla="*/ 208 w 508"/>
                <a:gd name="T41" fmla="*/ 279 h 891"/>
                <a:gd name="T42" fmla="*/ 210 w 508"/>
                <a:gd name="T43" fmla="*/ 263 h 891"/>
                <a:gd name="T44" fmla="*/ 208 w 508"/>
                <a:gd name="T45" fmla="*/ 234 h 891"/>
                <a:gd name="T46" fmla="*/ 189 w 508"/>
                <a:gd name="T47" fmla="*/ 218 h 891"/>
                <a:gd name="T48" fmla="*/ 148 w 508"/>
                <a:gd name="T49" fmla="*/ 189 h 891"/>
                <a:gd name="T50" fmla="*/ 43 w 508"/>
                <a:gd name="T51" fmla="*/ 227 h 891"/>
                <a:gd name="T52" fmla="*/ 5 w 508"/>
                <a:gd name="T53" fmla="*/ 243 h 891"/>
                <a:gd name="T54" fmla="*/ 17 w 508"/>
                <a:gd name="T55" fmla="*/ 297 h 891"/>
                <a:gd name="T56" fmla="*/ 64 w 508"/>
                <a:gd name="T57" fmla="*/ 309 h 891"/>
                <a:gd name="T58" fmla="*/ 89 w 508"/>
                <a:gd name="T59" fmla="*/ 322 h 891"/>
                <a:gd name="T60" fmla="*/ 120 w 508"/>
                <a:gd name="T61" fmla="*/ 331 h 891"/>
                <a:gd name="T62" fmla="*/ 129 w 508"/>
                <a:gd name="T63" fmla="*/ 357 h 891"/>
                <a:gd name="T64" fmla="*/ 131 w 508"/>
                <a:gd name="T65" fmla="*/ 375 h 891"/>
                <a:gd name="T66" fmla="*/ 129 w 508"/>
                <a:gd name="T67" fmla="*/ 395 h 891"/>
                <a:gd name="T68" fmla="*/ 131 w 508"/>
                <a:gd name="T69" fmla="*/ 434 h 891"/>
                <a:gd name="T70" fmla="*/ 117 w 508"/>
                <a:gd name="T71" fmla="*/ 450 h 891"/>
                <a:gd name="T72" fmla="*/ 117 w 508"/>
                <a:gd name="T73" fmla="*/ 482 h 891"/>
                <a:gd name="T74" fmla="*/ 125 w 508"/>
                <a:gd name="T75" fmla="*/ 518 h 891"/>
                <a:gd name="T76" fmla="*/ 105 w 508"/>
                <a:gd name="T77" fmla="*/ 542 h 891"/>
                <a:gd name="T78" fmla="*/ 96 w 508"/>
                <a:gd name="T79" fmla="*/ 570 h 891"/>
                <a:gd name="T80" fmla="*/ 95 w 508"/>
                <a:gd name="T81" fmla="*/ 586 h 891"/>
                <a:gd name="T82" fmla="*/ 57 w 508"/>
                <a:gd name="T83" fmla="*/ 702 h 891"/>
                <a:gd name="T84" fmla="*/ 78 w 508"/>
                <a:gd name="T85" fmla="*/ 809 h 891"/>
                <a:gd name="T86" fmla="*/ 76 w 508"/>
                <a:gd name="T87" fmla="*/ 830 h 891"/>
                <a:gd name="T88" fmla="*/ 83 w 508"/>
                <a:gd name="T89" fmla="*/ 861 h 891"/>
                <a:gd name="T90" fmla="*/ 98 w 508"/>
                <a:gd name="T91" fmla="*/ 877 h 891"/>
                <a:gd name="T92" fmla="*/ 115 w 508"/>
                <a:gd name="T93" fmla="*/ 871 h 891"/>
                <a:gd name="T94" fmla="*/ 109 w 508"/>
                <a:gd name="T95" fmla="*/ 819 h 891"/>
                <a:gd name="T96" fmla="*/ 242 w 508"/>
                <a:gd name="T97" fmla="*/ 735 h 891"/>
                <a:gd name="T98" fmla="*/ 230 w 508"/>
                <a:gd name="T99" fmla="*/ 713 h 891"/>
                <a:gd name="T100" fmla="*/ 241 w 508"/>
                <a:gd name="T101" fmla="*/ 650 h 891"/>
                <a:gd name="T102" fmla="*/ 246 w 508"/>
                <a:gd name="T103" fmla="*/ 626 h 891"/>
                <a:gd name="T104" fmla="*/ 238 w 508"/>
                <a:gd name="T105" fmla="*/ 612 h 891"/>
                <a:gd name="T106" fmla="*/ 225 w 508"/>
                <a:gd name="T107" fmla="*/ 555 h 891"/>
                <a:gd name="T108" fmla="*/ 222 w 508"/>
                <a:gd name="T109" fmla="*/ 503 h 891"/>
                <a:gd name="T110" fmla="*/ 267 w 508"/>
                <a:gd name="T111" fmla="*/ 455 h 891"/>
                <a:gd name="T112" fmla="*/ 312 w 508"/>
                <a:gd name="T113" fmla="*/ 419 h 891"/>
                <a:gd name="T114" fmla="*/ 417 w 508"/>
                <a:gd name="T115" fmla="*/ 348 h 891"/>
                <a:gd name="T116" fmla="*/ 458 w 508"/>
                <a:gd name="T117" fmla="*/ 314 h 891"/>
                <a:gd name="T118" fmla="*/ 498 w 508"/>
                <a:gd name="T119" fmla="*/ 263 h 891"/>
                <a:gd name="T120" fmla="*/ 508 w 508"/>
                <a:gd name="T121" fmla="*/ 22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67" name="Freeform 164"/>
            <p:cNvSpPr>
              <a:spLocks/>
            </p:cNvSpPr>
            <p:nvPr/>
          </p:nvSpPr>
          <p:spPr bwMode="gray">
            <a:xfrm>
              <a:off x="5103813" y="4259263"/>
              <a:ext cx="90487" cy="233363"/>
            </a:xfrm>
            <a:custGeom>
              <a:avLst/>
              <a:gdLst>
                <a:gd name="T0" fmla="*/ 156 w 162"/>
                <a:gd name="T1" fmla="*/ 287 h 416"/>
                <a:gd name="T2" fmla="*/ 136 w 162"/>
                <a:gd name="T3" fmla="*/ 260 h 416"/>
                <a:gd name="T4" fmla="*/ 110 w 162"/>
                <a:gd name="T5" fmla="*/ 222 h 416"/>
                <a:gd name="T6" fmla="*/ 101 w 162"/>
                <a:gd name="T7" fmla="*/ 220 h 416"/>
                <a:gd name="T8" fmla="*/ 105 w 162"/>
                <a:gd name="T9" fmla="*/ 229 h 416"/>
                <a:gd name="T10" fmla="*/ 114 w 162"/>
                <a:gd name="T11" fmla="*/ 237 h 416"/>
                <a:gd name="T12" fmla="*/ 113 w 162"/>
                <a:gd name="T13" fmla="*/ 264 h 416"/>
                <a:gd name="T14" fmla="*/ 105 w 162"/>
                <a:gd name="T15" fmla="*/ 253 h 416"/>
                <a:gd name="T16" fmla="*/ 90 w 162"/>
                <a:gd name="T17" fmla="*/ 257 h 416"/>
                <a:gd name="T18" fmla="*/ 86 w 162"/>
                <a:gd name="T19" fmla="*/ 234 h 416"/>
                <a:gd name="T20" fmla="*/ 81 w 162"/>
                <a:gd name="T21" fmla="*/ 220 h 416"/>
                <a:gd name="T22" fmla="*/ 81 w 162"/>
                <a:gd name="T23" fmla="*/ 195 h 416"/>
                <a:gd name="T24" fmla="*/ 64 w 162"/>
                <a:gd name="T25" fmla="*/ 171 h 416"/>
                <a:gd name="T26" fmla="*/ 59 w 162"/>
                <a:gd name="T27" fmla="*/ 154 h 416"/>
                <a:gd name="T28" fmla="*/ 77 w 162"/>
                <a:gd name="T29" fmla="*/ 126 h 416"/>
                <a:gd name="T30" fmla="*/ 84 w 162"/>
                <a:gd name="T31" fmla="*/ 108 h 416"/>
                <a:gd name="T32" fmla="*/ 81 w 162"/>
                <a:gd name="T33" fmla="*/ 90 h 416"/>
                <a:gd name="T34" fmla="*/ 78 w 162"/>
                <a:gd name="T35" fmla="*/ 51 h 416"/>
                <a:gd name="T36" fmla="*/ 64 w 162"/>
                <a:gd name="T37" fmla="*/ 37 h 416"/>
                <a:gd name="T38" fmla="*/ 60 w 162"/>
                <a:gd name="T39" fmla="*/ 10 h 416"/>
                <a:gd name="T40" fmla="*/ 41 w 162"/>
                <a:gd name="T41" fmla="*/ 10 h 416"/>
                <a:gd name="T42" fmla="*/ 35 w 162"/>
                <a:gd name="T43" fmla="*/ 0 h 416"/>
                <a:gd name="T44" fmla="*/ 20 w 162"/>
                <a:gd name="T45" fmla="*/ 1 h 416"/>
                <a:gd name="T46" fmla="*/ 20 w 162"/>
                <a:gd name="T47" fmla="*/ 9 h 416"/>
                <a:gd name="T48" fmla="*/ 35 w 162"/>
                <a:gd name="T49" fmla="*/ 16 h 416"/>
                <a:gd name="T50" fmla="*/ 37 w 162"/>
                <a:gd name="T51" fmla="*/ 42 h 416"/>
                <a:gd name="T52" fmla="*/ 46 w 162"/>
                <a:gd name="T53" fmla="*/ 41 h 416"/>
                <a:gd name="T54" fmla="*/ 46 w 162"/>
                <a:gd name="T55" fmla="*/ 54 h 416"/>
                <a:gd name="T56" fmla="*/ 52 w 162"/>
                <a:gd name="T57" fmla="*/ 64 h 416"/>
                <a:gd name="T58" fmla="*/ 30 w 162"/>
                <a:gd name="T59" fmla="*/ 75 h 416"/>
                <a:gd name="T60" fmla="*/ 30 w 162"/>
                <a:gd name="T61" fmla="*/ 86 h 416"/>
                <a:gd name="T62" fmla="*/ 37 w 162"/>
                <a:gd name="T63" fmla="*/ 92 h 416"/>
                <a:gd name="T64" fmla="*/ 33 w 162"/>
                <a:gd name="T65" fmla="*/ 105 h 416"/>
                <a:gd name="T66" fmla="*/ 34 w 162"/>
                <a:gd name="T67" fmla="*/ 153 h 416"/>
                <a:gd name="T68" fmla="*/ 42 w 162"/>
                <a:gd name="T69" fmla="*/ 157 h 416"/>
                <a:gd name="T70" fmla="*/ 14 w 162"/>
                <a:gd name="T71" fmla="*/ 175 h 416"/>
                <a:gd name="T72" fmla="*/ 16 w 162"/>
                <a:gd name="T73" fmla="*/ 200 h 416"/>
                <a:gd name="T74" fmla="*/ 1 w 162"/>
                <a:gd name="T75" fmla="*/ 226 h 416"/>
                <a:gd name="T76" fmla="*/ 23 w 162"/>
                <a:gd name="T77" fmla="*/ 245 h 416"/>
                <a:gd name="T78" fmla="*/ 44 w 162"/>
                <a:gd name="T79" fmla="*/ 277 h 416"/>
                <a:gd name="T80" fmla="*/ 64 w 162"/>
                <a:gd name="T81" fmla="*/ 274 h 416"/>
                <a:gd name="T82" fmla="*/ 80 w 162"/>
                <a:gd name="T83" fmla="*/ 270 h 416"/>
                <a:gd name="T84" fmla="*/ 83 w 162"/>
                <a:gd name="T85" fmla="*/ 290 h 416"/>
                <a:gd name="T86" fmla="*/ 88 w 162"/>
                <a:gd name="T87" fmla="*/ 298 h 416"/>
                <a:gd name="T88" fmla="*/ 85 w 162"/>
                <a:gd name="T89" fmla="*/ 319 h 416"/>
                <a:gd name="T90" fmla="*/ 75 w 162"/>
                <a:gd name="T91" fmla="*/ 322 h 416"/>
                <a:gd name="T92" fmla="*/ 83 w 162"/>
                <a:gd name="T93" fmla="*/ 335 h 416"/>
                <a:gd name="T94" fmla="*/ 70 w 162"/>
                <a:gd name="T95" fmla="*/ 350 h 416"/>
                <a:gd name="T96" fmla="*/ 77 w 162"/>
                <a:gd name="T97" fmla="*/ 353 h 416"/>
                <a:gd name="T98" fmla="*/ 77 w 162"/>
                <a:gd name="T99" fmla="*/ 370 h 416"/>
                <a:gd name="T100" fmla="*/ 109 w 162"/>
                <a:gd name="T101" fmla="*/ 396 h 416"/>
                <a:gd name="T102" fmla="*/ 107 w 162"/>
                <a:gd name="T103" fmla="*/ 414 h 416"/>
                <a:gd name="T104" fmla="*/ 121 w 162"/>
                <a:gd name="T105" fmla="*/ 389 h 416"/>
                <a:gd name="T106" fmla="*/ 113 w 162"/>
                <a:gd name="T107" fmla="*/ 373 h 416"/>
                <a:gd name="T108" fmla="*/ 143 w 162"/>
                <a:gd name="T109" fmla="*/ 356 h 416"/>
                <a:gd name="T110" fmla="*/ 145 w 162"/>
                <a:gd name="T111" fmla="*/ 314 h 416"/>
                <a:gd name="T112" fmla="*/ 156 w 162"/>
                <a:gd name="T113" fmla="*/ 28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68" name="Freeform 165"/>
            <p:cNvSpPr>
              <a:spLocks/>
            </p:cNvSpPr>
            <p:nvPr/>
          </p:nvSpPr>
          <p:spPr bwMode="gray">
            <a:xfrm>
              <a:off x="4821238" y="4221163"/>
              <a:ext cx="314325" cy="300038"/>
            </a:xfrm>
            <a:custGeom>
              <a:avLst/>
              <a:gdLst>
                <a:gd name="T0" fmla="*/ 551 w 563"/>
                <a:gd name="T1" fmla="*/ 109 h 536"/>
                <a:gd name="T2" fmla="*/ 540 w 563"/>
                <a:gd name="T3" fmla="*/ 84 h 536"/>
                <a:gd name="T4" fmla="*/ 525 w 563"/>
                <a:gd name="T5" fmla="*/ 69 h 536"/>
                <a:gd name="T6" fmla="*/ 502 w 563"/>
                <a:gd name="T7" fmla="*/ 60 h 536"/>
                <a:gd name="T8" fmla="*/ 485 w 563"/>
                <a:gd name="T9" fmla="*/ 51 h 536"/>
                <a:gd name="T10" fmla="*/ 461 w 563"/>
                <a:gd name="T11" fmla="*/ 38 h 536"/>
                <a:gd name="T12" fmla="*/ 436 w 563"/>
                <a:gd name="T13" fmla="*/ 26 h 536"/>
                <a:gd name="T14" fmla="*/ 419 w 563"/>
                <a:gd name="T15" fmla="*/ 25 h 536"/>
                <a:gd name="T16" fmla="*/ 402 w 563"/>
                <a:gd name="T17" fmla="*/ 0 h 536"/>
                <a:gd name="T18" fmla="*/ 333 w 563"/>
                <a:gd name="T19" fmla="*/ 15 h 536"/>
                <a:gd name="T20" fmla="*/ 306 w 563"/>
                <a:gd name="T21" fmla="*/ 57 h 536"/>
                <a:gd name="T22" fmla="*/ 320 w 563"/>
                <a:gd name="T23" fmla="*/ 87 h 536"/>
                <a:gd name="T24" fmla="*/ 304 w 563"/>
                <a:gd name="T25" fmla="*/ 189 h 536"/>
                <a:gd name="T26" fmla="*/ 351 w 563"/>
                <a:gd name="T27" fmla="*/ 230 h 536"/>
                <a:gd name="T28" fmla="*/ 364 w 563"/>
                <a:gd name="T29" fmla="*/ 214 h 536"/>
                <a:gd name="T30" fmla="*/ 367 w 563"/>
                <a:gd name="T31" fmla="*/ 282 h 536"/>
                <a:gd name="T32" fmla="*/ 344 w 563"/>
                <a:gd name="T33" fmla="*/ 281 h 536"/>
                <a:gd name="T34" fmla="*/ 324 w 563"/>
                <a:gd name="T35" fmla="*/ 251 h 536"/>
                <a:gd name="T36" fmla="*/ 305 w 563"/>
                <a:gd name="T37" fmla="*/ 228 h 536"/>
                <a:gd name="T38" fmla="*/ 282 w 563"/>
                <a:gd name="T39" fmla="*/ 216 h 536"/>
                <a:gd name="T40" fmla="*/ 267 w 563"/>
                <a:gd name="T41" fmla="*/ 203 h 536"/>
                <a:gd name="T42" fmla="*/ 246 w 563"/>
                <a:gd name="T43" fmla="*/ 179 h 536"/>
                <a:gd name="T44" fmla="*/ 165 w 563"/>
                <a:gd name="T45" fmla="*/ 188 h 536"/>
                <a:gd name="T46" fmla="*/ 128 w 563"/>
                <a:gd name="T47" fmla="*/ 168 h 536"/>
                <a:gd name="T48" fmla="*/ 117 w 563"/>
                <a:gd name="T49" fmla="*/ 151 h 536"/>
                <a:gd name="T50" fmla="*/ 101 w 563"/>
                <a:gd name="T51" fmla="*/ 144 h 536"/>
                <a:gd name="T52" fmla="*/ 107 w 563"/>
                <a:gd name="T53" fmla="*/ 178 h 536"/>
                <a:gd name="T54" fmla="*/ 98 w 563"/>
                <a:gd name="T55" fmla="*/ 218 h 536"/>
                <a:gd name="T56" fmla="*/ 93 w 563"/>
                <a:gd name="T57" fmla="*/ 232 h 536"/>
                <a:gd name="T58" fmla="*/ 84 w 563"/>
                <a:gd name="T59" fmla="*/ 262 h 536"/>
                <a:gd name="T60" fmla="*/ 0 w 563"/>
                <a:gd name="T61" fmla="*/ 427 h 536"/>
                <a:gd name="T62" fmla="*/ 6 w 563"/>
                <a:gd name="T63" fmla="*/ 449 h 536"/>
                <a:gd name="T64" fmla="*/ 79 w 563"/>
                <a:gd name="T65" fmla="*/ 511 h 536"/>
                <a:gd name="T66" fmla="*/ 108 w 563"/>
                <a:gd name="T67" fmla="*/ 498 h 536"/>
                <a:gd name="T68" fmla="*/ 138 w 563"/>
                <a:gd name="T69" fmla="*/ 504 h 536"/>
                <a:gd name="T70" fmla="*/ 177 w 563"/>
                <a:gd name="T71" fmla="*/ 517 h 536"/>
                <a:gd name="T72" fmla="*/ 202 w 563"/>
                <a:gd name="T73" fmla="*/ 521 h 536"/>
                <a:gd name="T74" fmla="*/ 267 w 563"/>
                <a:gd name="T75" fmla="*/ 491 h 536"/>
                <a:gd name="T76" fmla="*/ 323 w 563"/>
                <a:gd name="T77" fmla="*/ 449 h 536"/>
                <a:gd name="T78" fmla="*/ 356 w 563"/>
                <a:gd name="T79" fmla="*/ 405 h 536"/>
                <a:gd name="T80" fmla="*/ 395 w 563"/>
                <a:gd name="T81" fmla="*/ 385 h 536"/>
                <a:gd name="T82" fmla="*/ 411 w 563"/>
                <a:gd name="T83" fmla="*/ 362 h 536"/>
                <a:gd name="T84" fmla="*/ 475 w 563"/>
                <a:gd name="T85" fmla="*/ 338 h 536"/>
                <a:gd name="T86" fmla="*/ 506 w 563"/>
                <a:gd name="T87" fmla="*/ 294 h 536"/>
                <a:gd name="T88" fmla="*/ 519 w 563"/>
                <a:gd name="T89" fmla="*/ 243 h 536"/>
                <a:gd name="T90" fmla="*/ 539 w 563"/>
                <a:gd name="T91" fmla="*/ 221 h 536"/>
                <a:gd name="T92" fmla="*/ 542 w 563"/>
                <a:gd name="T93" fmla="*/ 160 h 536"/>
                <a:gd name="T94" fmla="*/ 535 w 563"/>
                <a:gd name="T95" fmla="*/ 143 h 536"/>
                <a:gd name="T96" fmla="*/ 551 w 563"/>
                <a:gd name="T97" fmla="*/ 1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69" name="Freeform 166"/>
            <p:cNvSpPr>
              <a:spLocks/>
            </p:cNvSpPr>
            <p:nvPr/>
          </p:nvSpPr>
          <p:spPr bwMode="gray">
            <a:xfrm>
              <a:off x="4567238" y="3813175"/>
              <a:ext cx="504825" cy="568325"/>
            </a:xfrm>
            <a:custGeom>
              <a:avLst/>
              <a:gdLst>
                <a:gd name="T0" fmla="*/ 838 w 902"/>
                <a:gd name="T1" fmla="*/ 264 h 1016"/>
                <a:gd name="T2" fmla="*/ 853 w 902"/>
                <a:gd name="T3" fmla="*/ 230 h 1016"/>
                <a:gd name="T4" fmla="*/ 890 w 902"/>
                <a:gd name="T5" fmla="*/ 163 h 1016"/>
                <a:gd name="T6" fmla="*/ 873 w 902"/>
                <a:gd name="T7" fmla="*/ 127 h 1016"/>
                <a:gd name="T8" fmla="*/ 869 w 902"/>
                <a:gd name="T9" fmla="*/ 98 h 1016"/>
                <a:gd name="T10" fmla="*/ 820 w 902"/>
                <a:gd name="T11" fmla="*/ 39 h 1016"/>
                <a:gd name="T12" fmla="*/ 765 w 902"/>
                <a:gd name="T13" fmla="*/ 61 h 1016"/>
                <a:gd name="T14" fmla="*/ 713 w 902"/>
                <a:gd name="T15" fmla="*/ 13 h 1016"/>
                <a:gd name="T16" fmla="*/ 659 w 902"/>
                <a:gd name="T17" fmla="*/ 10 h 1016"/>
                <a:gd name="T18" fmla="*/ 611 w 902"/>
                <a:gd name="T19" fmla="*/ 23 h 1016"/>
                <a:gd name="T20" fmla="*/ 560 w 902"/>
                <a:gd name="T21" fmla="*/ 32 h 1016"/>
                <a:gd name="T22" fmla="*/ 509 w 902"/>
                <a:gd name="T23" fmla="*/ 30 h 1016"/>
                <a:gd name="T24" fmla="*/ 462 w 902"/>
                <a:gd name="T25" fmla="*/ 63 h 1016"/>
                <a:gd name="T26" fmla="*/ 394 w 902"/>
                <a:gd name="T27" fmla="*/ 53 h 1016"/>
                <a:gd name="T28" fmla="*/ 346 w 902"/>
                <a:gd name="T29" fmla="*/ 15 h 1016"/>
                <a:gd name="T30" fmla="*/ 302 w 902"/>
                <a:gd name="T31" fmla="*/ 72 h 1016"/>
                <a:gd name="T32" fmla="*/ 301 w 902"/>
                <a:gd name="T33" fmla="*/ 103 h 1016"/>
                <a:gd name="T34" fmla="*/ 276 w 902"/>
                <a:gd name="T35" fmla="*/ 217 h 1016"/>
                <a:gd name="T36" fmla="*/ 262 w 902"/>
                <a:gd name="T37" fmla="*/ 289 h 1016"/>
                <a:gd name="T38" fmla="*/ 213 w 902"/>
                <a:gd name="T39" fmla="*/ 359 h 1016"/>
                <a:gd name="T40" fmla="*/ 187 w 902"/>
                <a:gd name="T41" fmla="*/ 477 h 1016"/>
                <a:gd name="T42" fmla="*/ 129 w 902"/>
                <a:gd name="T43" fmla="*/ 540 h 1016"/>
                <a:gd name="T44" fmla="*/ 83 w 902"/>
                <a:gd name="T45" fmla="*/ 533 h 1016"/>
                <a:gd name="T46" fmla="*/ 43 w 902"/>
                <a:gd name="T47" fmla="*/ 537 h 1016"/>
                <a:gd name="T48" fmla="*/ 9 w 902"/>
                <a:gd name="T49" fmla="*/ 565 h 1016"/>
                <a:gd name="T50" fmla="*/ 12 w 902"/>
                <a:gd name="T51" fmla="*/ 617 h 1016"/>
                <a:gd name="T52" fmla="*/ 57 w 902"/>
                <a:gd name="T53" fmla="*/ 607 h 1016"/>
                <a:gd name="T54" fmla="*/ 98 w 902"/>
                <a:gd name="T55" fmla="*/ 611 h 1016"/>
                <a:gd name="T56" fmla="*/ 153 w 902"/>
                <a:gd name="T57" fmla="*/ 609 h 1016"/>
                <a:gd name="T58" fmla="*/ 200 w 902"/>
                <a:gd name="T59" fmla="*/ 608 h 1016"/>
                <a:gd name="T60" fmla="*/ 223 w 902"/>
                <a:gd name="T61" fmla="*/ 664 h 1016"/>
                <a:gd name="T62" fmla="*/ 240 w 902"/>
                <a:gd name="T63" fmla="*/ 709 h 1016"/>
                <a:gd name="T64" fmla="*/ 270 w 902"/>
                <a:gd name="T65" fmla="*/ 726 h 1016"/>
                <a:gd name="T66" fmla="*/ 296 w 902"/>
                <a:gd name="T67" fmla="*/ 724 h 1016"/>
                <a:gd name="T68" fmla="*/ 337 w 902"/>
                <a:gd name="T69" fmla="*/ 720 h 1016"/>
                <a:gd name="T70" fmla="*/ 343 w 902"/>
                <a:gd name="T71" fmla="*/ 672 h 1016"/>
                <a:gd name="T72" fmla="*/ 391 w 902"/>
                <a:gd name="T73" fmla="*/ 678 h 1016"/>
                <a:gd name="T74" fmla="*/ 452 w 902"/>
                <a:gd name="T75" fmla="*/ 703 h 1016"/>
                <a:gd name="T76" fmla="*/ 461 w 902"/>
                <a:gd name="T77" fmla="*/ 747 h 1016"/>
                <a:gd name="T78" fmla="*/ 451 w 902"/>
                <a:gd name="T79" fmla="*/ 799 h 1016"/>
                <a:gd name="T80" fmla="*/ 471 w 902"/>
                <a:gd name="T81" fmla="*/ 869 h 1016"/>
                <a:gd name="T82" fmla="*/ 485 w 902"/>
                <a:gd name="T83" fmla="*/ 886 h 1016"/>
                <a:gd name="T84" fmla="*/ 526 w 902"/>
                <a:gd name="T85" fmla="*/ 880 h 1016"/>
                <a:gd name="T86" fmla="*/ 556 w 902"/>
                <a:gd name="T87" fmla="*/ 875 h 1016"/>
                <a:gd name="T88" fmla="*/ 580 w 902"/>
                <a:gd name="T89" fmla="*/ 908 h 1016"/>
                <a:gd name="T90" fmla="*/ 620 w 902"/>
                <a:gd name="T91" fmla="*/ 919 h 1016"/>
                <a:gd name="T92" fmla="*/ 708 w 902"/>
                <a:gd name="T93" fmla="*/ 925 h 1016"/>
                <a:gd name="T94" fmla="*/ 737 w 902"/>
                <a:gd name="T95" fmla="*/ 947 h 1016"/>
                <a:gd name="T96" fmla="*/ 768 w 902"/>
                <a:gd name="T97" fmla="*/ 978 h 1016"/>
                <a:gd name="T98" fmla="*/ 799 w 902"/>
                <a:gd name="T99" fmla="*/ 1012 h 1016"/>
                <a:gd name="T100" fmla="*/ 827 w 902"/>
                <a:gd name="T101" fmla="*/ 945 h 1016"/>
                <a:gd name="T102" fmla="*/ 806 w 902"/>
                <a:gd name="T103" fmla="*/ 961 h 1016"/>
                <a:gd name="T104" fmla="*/ 779 w 902"/>
                <a:gd name="T105" fmla="*/ 866 h 1016"/>
                <a:gd name="T106" fmla="*/ 761 w 902"/>
                <a:gd name="T107" fmla="*/ 788 h 1016"/>
                <a:gd name="T108" fmla="*/ 838 w 902"/>
                <a:gd name="T109" fmla="*/ 738 h 1016"/>
                <a:gd name="T110" fmla="*/ 850 w 902"/>
                <a:gd name="T111" fmla="*/ 710 h 1016"/>
                <a:gd name="T112" fmla="*/ 828 w 902"/>
                <a:gd name="T113" fmla="*/ 658 h 1016"/>
                <a:gd name="T114" fmla="*/ 810 w 902"/>
                <a:gd name="T115" fmla="*/ 589 h 1016"/>
                <a:gd name="T116" fmla="*/ 802 w 902"/>
                <a:gd name="T117" fmla="*/ 502 h 1016"/>
                <a:gd name="T118" fmla="*/ 816 w 902"/>
                <a:gd name="T119" fmla="*/ 471 h 1016"/>
                <a:gd name="T120" fmla="*/ 795 w 902"/>
                <a:gd name="T121" fmla="*/ 434 h 1016"/>
                <a:gd name="T122" fmla="*/ 799 w 902"/>
                <a:gd name="T123" fmla="*/ 3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70" name="Freeform 167"/>
            <p:cNvSpPr>
              <a:spLocks/>
            </p:cNvSpPr>
            <p:nvPr/>
          </p:nvSpPr>
          <p:spPr bwMode="gray">
            <a:xfrm>
              <a:off x="5011738" y="4048125"/>
              <a:ext cx="47625" cy="63500"/>
            </a:xfrm>
            <a:custGeom>
              <a:avLst/>
              <a:gdLst>
                <a:gd name="T0" fmla="*/ 21 w 87"/>
                <a:gd name="T1" fmla="*/ 49 h 112"/>
                <a:gd name="T2" fmla="*/ 19 w 87"/>
                <a:gd name="T3" fmla="*/ 72 h 112"/>
                <a:gd name="T4" fmla="*/ 25 w 87"/>
                <a:gd name="T5" fmla="*/ 112 h 112"/>
                <a:gd name="T6" fmla="*/ 45 w 87"/>
                <a:gd name="T7" fmla="*/ 103 h 112"/>
                <a:gd name="T8" fmla="*/ 61 w 87"/>
                <a:gd name="T9" fmla="*/ 68 h 112"/>
                <a:gd name="T10" fmla="*/ 80 w 87"/>
                <a:gd name="T11" fmla="*/ 56 h 112"/>
                <a:gd name="T12" fmla="*/ 78 w 87"/>
                <a:gd name="T13" fmla="*/ 47 h 112"/>
                <a:gd name="T14" fmla="*/ 86 w 87"/>
                <a:gd name="T15" fmla="*/ 44 h 112"/>
                <a:gd name="T16" fmla="*/ 87 w 87"/>
                <a:gd name="T17" fmla="*/ 33 h 112"/>
                <a:gd name="T18" fmla="*/ 65 w 87"/>
                <a:gd name="T19" fmla="*/ 23 h 112"/>
                <a:gd name="T20" fmla="*/ 71 w 87"/>
                <a:gd name="T21" fmla="*/ 0 h 112"/>
                <a:gd name="T22" fmla="*/ 77 w 87"/>
                <a:gd name="T23" fmla="*/ 0 h 112"/>
                <a:gd name="T24" fmla="*/ 74 w 87"/>
                <a:gd name="T25" fmla="*/ 0 h 112"/>
                <a:gd name="T26" fmla="*/ 44 w 87"/>
                <a:gd name="T27" fmla="*/ 0 h 112"/>
                <a:gd name="T28" fmla="*/ 39 w 87"/>
                <a:gd name="T29" fmla="*/ 17 h 112"/>
                <a:gd name="T30" fmla="*/ 22 w 87"/>
                <a:gd name="T31" fmla="*/ 24 h 112"/>
                <a:gd name="T32" fmla="*/ 9 w 87"/>
                <a:gd name="T33" fmla="*/ 11 h 112"/>
                <a:gd name="T34" fmla="*/ 0 w 87"/>
                <a:gd name="T35" fmla="*/ 12 h 112"/>
                <a:gd name="T36" fmla="*/ 6 w 87"/>
                <a:gd name="T37" fmla="*/ 32 h 112"/>
                <a:gd name="T38" fmla="*/ 21 w 87"/>
                <a:gd name="T39" fmla="*/ 4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71" name="Freeform 168"/>
            <p:cNvSpPr>
              <a:spLocks noEditPoints="1"/>
            </p:cNvSpPr>
            <p:nvPr/>
          </p:nvSpPr>
          <p:spPr bwMode="gray">
            <a:xfrm>
              <a:off x="5026025" y="4006850"/>
              <a:ext cx="285750" cy="323850"/>
            </a:xfrm>
            <a:custGeom>
              <a:avLst/>
              <a:gdLst>
                <a:gd name="T0" fmla="*/ 477 w 510"/>
                <a:gd name="T1" fmla="*/ 478 h 579"/>
                <a:gd name="T2" fmla="*/ 458 w 510"/>
                <a:gd name="T3" fmla="*/ 405 h 579"/>
                <a:gd name="T4" fmla="*/ 456 w 510"/>
                <a:gd name="T5" fmla="*/ 360 h 579"/>
                <a:gd name="T6" fmla="*/ 436 w 510"/>
                <a:gd name="T7" fmla="*/ 290 h 579"/>
                <a:gd name="T8" fmla="*/ 455 w 510"/>
                <a:gd name="T9" fmla="*/ 198 h 579"/>
                <a:gd name="T10" fmla="*/ 391 w 510"/>
                <a:gd name="T11" fmla="*/ 118 h 579"/>
                <a:gd name="T12" fmla="*/ 216 w 510"/>
                <a:gd name="T13" fmla="*/ 1 h 579"/>
                <a:gd name="T14" fmla="*/ 206 w 510"/>
                <a:gd name="T15" fmla="*/ 1 h 579"/>
                <a:gd name="T16" fmla="*/ 194 w 510"/>
                <a:gd name="T17" fmla="*/ 31 h 579"/>
                <a:gd name="T18" fmla="*/ 206 w 510"/>
                <a:gd name="T19" fmla="*/ 59 h 579"/>
                <a:gd name="T20" fmla="*/ 162 w 510"/>
                <a:gd name="T21" fmla="*/ 71 h 579"/>
                <a:gd name="T22" fmla="*/ 161 w 510"/>
                <a:gd name="T23" fmla="*/ 99 h 579"/>
                <a:gd name="T24" fmla="*/ 150 w 510"/>
                <a:gd name="T25" fmla="*/ 73 h 579"/>
                <a:gd name="T26" fmla="*/ 123 w 510"/>
                <a:gd name="T27" fmla="*/ 66 h 579"/>
                <a:gd name="T28" fmla="*/ 104 w 510"/>
                <a:gd name="T29" fmla="*/ 80 h 579"/>
                <a:gd name="T30" fmla="*/ 112 w 510"/>
                <a:gd name="T31" fmla="*/ 2 h 579"/>
                <a:gd name="T32" fmla="*/ 51 w 510"/>
                <a:gd name="T33" fmla="*/ 0 h 579"/>
                <a:gd name="T34" fmla="*/ 60 w 510"/>
                <a:gd name="T35" fmla="*/ 31 h 579"/>
                <a:gd name="T36" fmla="*/ 64 w 510"/>
                <a:gd name="T37" fmla="*/ 64 h 579"/>
                <a:gd name="T38" fmla="*/ 38 w 510"/>
                <a:gd name="T39" fmla="*/ 97 h 579"/>
                <a:gd name="T40" fmla="*/ 59 w 510"/>
                <a:gd name="T41" fmla="*/ 118 h 579"/>
                <a:gd name="T42" fmla="*/ 53 w 510"/>
                <a:gd name="T43" fmla="*/ 130 h 579"/>
                <a:gd name="T44" fmla="*/ 18 w 510"/>
                <a:gd name="T45" fmla="*/ 177 h 579"/>
                <a:gd name="T46" fmla="*/ 0 w 510"/>
                <a:gd name="T47" fmla="*/ 194 h 579"/>
                <a:gd name="T48" fmla="*/ 8 w 510"/>
                <a:gd name="T49" fmla="*/ 226 h 579"/>
                <a:gd name="T50" fmla="*/ 9 w 510"/>
                <a:gd name="T51" fmla="*/ 279 h 579"/>
                <a:gd name="T52" fmla="*/ 51 w 510"/>
                <a:gd name="T53" fmla="*/ 322 h 579"/>
                <a:gd name="T54" fmla="*/ 56 w 510"/>
                <a:gd name="T55" fmla="*/ 370 h 579"/>
                <a:gd name="T56" fmla="*/ 69 w 510"/>
                <a:gd name="T57" fmla="*/ 409 h 579"/>
                <a:gd name="T58" fmla="*/ 94 w 510"/>
                <a:gd name="T59" fmla="*/ 421 h 579"/>
                <a:gd name="T60" fmla="*/ 118 w 510"/>
                <a:gd name="T61" fmla="*/ 434 h 579"/>
                <a:gd name="T62" fmla="*/ 135 w 510"/>
                <a:gd name="T63" fmla="*/ 443 h 579"/>
                <a:gd name="T64" fmla="*/ 158 w 510"/>
                <a:gd name="T65" fmla="*/ 452 h 579"/>
                <a:gd name="T66" fmla="*/ 179 w 510"/>
                <a:gd name="T67" fmla="*/ 461 h 579"/>
                <a:gd name="T68" fmla="*/ 212 w 510"/>
                <a:gd name="T69" fmla="*/ 453 h 579"/>
                <a:gd name="T70" fmla="*/ 232 w 510"/>
                <a:gd name="T71" fmla="*/ 514 h 579"/>
                <a:gd name="T72" fmla="*/ 231 w 510"/>
                <a:gd name="T73" fmla="*/ 539 h 579"/>
                <a:gd name="T74" fmla="*/ 249 w 510"/>
                <a:gd name="T75" fmla="*/ 569 h 579"/>
                <a:gd name="T76" fmla="*/ 292 w 510"/>
                <a:gd name="T77" fmla="*/ 558 h 579"/>
                <a:gd name="T78" fmla="*/ 338 w 510"/>
                <a:gd name="T79" fmla="*/ 568 h 579"/>
                <a:gd name="T80" fmla="*/ 367 w 510"/>
                <a:gd name="T81" fmla="*/ 573 h 579"/>
                <a:gd name="T82" fmla="*/ 406 w 510"/>
                <a:gd name="T83" fmla="*/ 552 h 579"/>
                <a:gd name="T84" fmla="*/ 438 w 510"/>
                <a:gd name="T85" fmla="*/ 545 h 579"/>
                <a:gd name="T86" fmla="*/ 510 w 510"/>
                <a:gd name="T87" fmla="*/ 507 h 579"/>
                <a:gd name="T88" fmla="*/ 481 w 510"/>
                <a:gd name="T89" fmla="*/ 237 h 579"/>
                <a:gd name="T90" fmla="*/ 481 w 510"/>
                <a:gd name="T91" fmla="*/ 237 h 579"/>
                <a:gd name="T92" fmla="*/ 478 w 510"/>
                <a:gd name="T93" fmla="*/ 294 h 579"/>
                <a:gd name="T94" fmla="*/ 458 w 510"/>
                <a:gd name="T95" fmla="*/ 25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72" name="Freeform 169"/>
            <p:cNvSpPr>
              <a:spLocks noEditPoints="1"/>
            </p:cNvSpPr>
            <p:nvPr/>
          </p:nvSpPr>
          <p:spPr bwMode="gray">
            <a:xfrm>
              <a:off x="5027613" y="3849688"/>
              <a:ext cx="149225" cy="176213"/>
            </a:xfrm>
            <a:custGeom>
              <a:avLst/>
              <a:gdLst>
                <a:gd name="T0" fmla="*/ 204 w 266"/>
                <a:gd name="T1" fmla="*/ 283 h 314"/>
                <a:gd name="T2" fmla="*/ 214 w 266"/>
                <a:gd name="T3" fmla="*/ 283 h 314"/>
                <a:gd name="T4" fmla="*/ 215 w 266"/>
                <a:gd name="T5" fmla="*/ 282 h 314"/>
                <a:gd name="T6" fmla="*/ 204 w 266"/>
                <a:gd name="T7" fmla="*/ 283 h 314"/>
                <a:gd name="T8" fmla="*/ 262 w 266"/>
                <a:gd name="T9" fmla="*/ 127 h 314"/>
                <a:gd name="T10" fmla="*/ 246 w 266"/>
                <a:gd name="T11" fmla="*/ 97 h 314"/>
                <a:gd name="T12" fmla="*/ 255 w 266"/>
                <a:gd name="T13" fmla="*/ 87 h 314"/>
                <a:gd name="T14" fmla="*/ 234 w 266"/>
                <a:gd name="T15" fmla="*/ 62 h 314"/>
                <a:gd name="T16" fmla="*/ 235 w 266"/>
                <a:gd name="T17" fmla="*/ 57 h 314"/>
                <a:gd name="T18" fmla="*/ 226 w 266"/>
                <a:gd name="T19" fmla="*/ 42 h 314"/>
                <a:gd name="T20" fmla="*/ 228 w 266"/>
                <a:gd name="T21" fmla="*/ 27 h 314"/>
                <a:gd name="T22" fmla="*/ 215 w 266"/>
                <a:gd name="T23" fmla="*/ 22 h 314"/>
                <a:gd name="T24" fmla="*/ 208 w 266"/>
                <a:gd name="T25" fmla="*/ 0 h 314"/>
                <a:gd name="T26" fmla="*/ 200 w 266"/>
                <a:gd name="T27" fmla="*/ 0 h 314"/>
                <a:gd name="T28" fmla="*/ 178 w 266"/>
                <a:gd name="T29" fmla="*/ 25 h 314"/>
                <a:gd name="T30" fmla="*/ 161 w 266"/>
                <a:gd name="T31" fmla="*/ 17 h 314"/>
                <a:gd name="T32" fmla="*/ 149 w 266"/>
                <a:gd name="T33" fmla="*/ 25 h 314"/>
                <a:gd name="T34" fmla="*/ 133 w 266"/>
                <a:gd name="T35" fmla="*/ 24 h 314"/>
                <a:gd name="T36" fmla="*/ 120 w 266"/>
                <a:gd name="T37" fmla="*/ 39 h 314"/>
                <a:gd name="T38" fmla="*/ 106 w 266"/>
                <a:gd name="T39" fmla="*/ 21 h 314"/>
                <a:gd name="T40" fmla="*/ 99 w 266"/>
                <a:gd name="T41" fmla="*/ 22 h 314"/>
                <a:gd name="T42" fmla="*/ 92 w 266"/>
                <a:gd name="T43" fmla="*/ 29 h 314"/>
                <a:gd name="T44" fmla="*/ 72 w 266"/>
                <a:gd name="T45" fmla="*/ 21 h 314"/>
                <a:gd name="T46" fmla="*/ 56 w 266"/>
                <a:gd name="T47" fmla="*/ 34 h 314"/>
                <a:gd name="T48" fmla="*/ 62 w 266"/>
                <a:gd name="T49" fmla="*/ 47 h 314"/>
                <a:gd name="T50" fmla="*/ 49 w 266"/>
                <a:gd name="T51" fmla="*/ 61 h 314"/>
                <a:gd name="T52" fmla="*/ 59 w 266"/>
                <a:gd name="T53" fmla="*/ 71 h 314"/>
                <a:gd name="T54" fmla="*/ 52 w 266"/>
                <a:gd name="T55" fmla="*/ 92 h 314"/>
                <a:gd name="T56" fmla="*/ 66 w 266"/>
                <a:gd name="T57" fmla="*/ 97 h 314"/>
                <a:gd name="T58" fmla="*/ 78 w 266"/>
                <a:gd name="T59" fmla="*/ 108 h 314"/>
                <a:gd name="T60" fmla="*/ 45 w 266"/>
                <a:gd name="T61" fmla="*/ 156 h 314"/>
                <a:gd name="T62" fmla="*/ 29 w 266"/>
                <a:gd name="T63" fmla="*/ 164 h 314"/>
                <a:gd name="T64" fmla="*/ 29 w 266"/>
                <a:gd name="T65" fmla="*/ 173 h 314"/>
                <a:gd name="T66" fmla="*/ 16 w 266"/>
                <a:gd name="T67" fmla="*/ 181 h 314"/>
                <a:gd name="T68" fmla="*/ 14 w 266"/>
                <a:gd name="T69" fmla="*/ 198 h 314"/>
                <a:gd name="T70" fmla="*/ 4 w 266"/>
                <a:gd name="T71" fmla="*/ 229 h 314"/>
                <a:gd name="T72" fmla="*/ 4 w 266"/>
                <a:gd name="T73" fmla="*/ 249 h 314"/>
                <a:gd name="T74" fmla="*/ 0 w 266"/>
                <a:gd name="T75" fmla="*/ 299 h 314"/>
                <a:gd name="T76" fmla="*/ 10 w 266"/>
                <a:gd name="T77" fmla="*/ 299 h 314"/>
                <a:gd name="T78" fmla="*/ 22 w 266"/>
                <a:gd name="T79" fmla="*/ 307 h 314"/>
                <a:gd name="T80" fmla="*/ 33 w 266"/>
                <a:gd name="T81" fmla="*/ 283 h 314"/>
                <a:gd name="T82" fmla="*/ 49 w 266"/>
                <a:gd name="T83" fmla="*/ 282 h 314"/>
                <a:gd name="T84" fmla="*/ 110 w 266"/>
                <a:gd name="T85" fmla="*/ 282 h 314"/>
                <a:gd name="T86" fmla="*/ 102 w 266"/>
                <a:gd name="T87" fmla="*/ 265 h 314"/>
                <a:gd name="T88" fmla="*/ 111 w 266"/>
                <a:gd name="T89" fmla="*/ 246 h 314"/>
                <a:gd name="T90" fmla="*/ 118 w 266"/>
                <a:gd name="T91" fmla="*/ 223 h 314"/>
                <a:gd name="T92" fmla="*/ 160 w 266"/>
                <a:gd name="T93" fmla="*/ 216 h 314"/>
                <a:gd name="T94" fmla="*/ 176 w 266"/>
                <a:gd name="T95" fmla="*/ 202 h 314"/>
                <a:gd name="T96" fmla="*/ 182 w 266"/>
                <a:gd name="T97" fmla="*/ 219 h 314"/>
                <a:gd name="T98" fmla="*/ 200 w 266"/>
                <a:gd name="T99" fmla="*/ 215 h 314"/>
                <a:gd name="T100" fmla="*/ 207 w 266"/>
                <a:gd name="T101" fmla="*/ 217 h 314"/>
                <a:gd name="T102" fmla="*/ 207 w 266"/>
                <a:gd name="T103" fmla="*/ 219 h 314"/>
                <a:gd name="T104" fmla="*/ 218 w 266"/>
                <a:gd name="T105" fmla="*/ 201 h 314"/>
                <a:gd name="T106" fmla="*/ 219 w 266"/>
                <a:gd name="T107" fmla="*/ 190 h 314"/>
                <a:gd name="T108" fmla="*/ 231 w 266"/>
                <a:gd name="T109" fmla="*/ 179 h 314"/>
                <a:gd name="T110" fmla="*/ 234 w 266"/>
                <a:gd name="T111" fmla="*/ 164 h 314"/>
                <a:gd name="T112" fmla="*/ 247 w 266"/>
                <a:gd name="T113" fmla="*/ 160 h 314"/>
                <a:gd name="T114" fmla="*/ 251 w 266"/>
                <a:gd name="T115" fmla="*/ 145 h 314"/>
                <a:gd name="T116" fmla="*/ 262 w 266"/>
                <a:gd name="T117" fmla="*/ 12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73" name="Freeform 170"/>
            <p:cNvSpPr>
              <a:spLocks/>
            </p:cNvSpPr>
            <p:nvPr/>
          </p:nvSpPr>
          <p:spPr bwMode="gray">
            <a:xfrm>
              <a:off x="5141913" y="3833813"/>
              <a:ext cx="212725" cy="284163"/>
            </a:xfrm>
            <a:custGeom>
              <a:avLst/>
              <a:gdLst>
                <a:gd name="T0" fmla="*/ 337 w 378"/>
                <a:gd name="T1" fmla="*/ 100 h 509"/>
                <a:gd name="T2" fmla="*/ 358 w 378"/>
                <a:gd name="T3" fmla="*/ 79 h 509"/>
                <a:gd name="T4" fmla="*/ 378 w 378"/>
                <a:gd name="T5" fmla="*/ 43 h 509"/>
                <a:gd name="T6" fmla="*/ 362 w 378"/>
                <a:gd name="T7" fmla="*/ 37 h 509"/>
                <a:gd name="T8" fmla="*/ 358 w 378"/>
                <a:gd name="T9" fmla="*/ 41 h 509"/>
                <a:gd name="T10" fmla="*/ 340 w 378"/>
                <a:gd name="T11" fmla="*/ 40 h 509"/>
                <a:gd name="T12" fmla="*/ 324 w 378"/>
                <a:gd name="T13" fmla="*/ 23 h 509"/>
                <a:gd name="T14" fmla="*/ 312 w 378"/>
                <a:gd name="T15" fmla="*/ 32 h 509"/>
                <a:gd name="T16" fmla="*/ 283 w 378"/>
                <a:gd name="T17" fmla="*/ 46 h 509"/>
                <a:gd name="T18" fmla="*/ 278 w 378"/>
                <a:gd name="T19" fmla="*/ 56 h 509"/>
                <a:gd name="T20" fmla="*/ 265 w 378"/>
                <a:gd name="T21" fmla="*/ 70 h 509"/>
                <a:gd name="T22" fmla="*/ 234 w 378"/>
                <a:gd name="T23" fmla="*/ 61 h 509"/>
                <a:gd name="T24" fmla="*/ 194 w 378"/>
                <a:gd name="T25" fmla="*/ 57 h 509"/>
                <a:gd name="T26" fmla="*/ 143 w 378"/>
                <a:gd name="T27" fmla="*/ 17 h 509"/>
                <a:gd name="T28" fmla="*/ 96 w 378"/>
                <a:gd name="T29" fmla="*/ 15 h 509"/>
                <a:gd name="T30" fmla="*/ 90 w 378"/>
                <a:gd name="T31" fmla="*/ 0 h 509"/>
                <a:gd name="T32" fmla="*/ 77 w 378"/>
                <a:gd name="T33" fmla="*/ 8 h 509"/>
                <a:gd name="T34" fmla="*/ 17 w 378"/>
                <a:gd name="T35" fmla="*/ 9 h 509"/>
                <a:gd name="T36" fmla="*/ 3 w 378"/>
                <a:gd name="T37" fmla="*/ 29 h 509"/>
                <a:gd name="T38" fmla="*/ 10 w 378"/>
                <a:gd name="T39" fmla="*/ 51 h 509"/>
                <a:gd name="T40" fmla="*/ 23 w 378"/>
                <a:gd name="T41" fmla="*/ 56 h 509"/>
                <a:gd name="T42" fmla="*/ 21 w 378"/>
                <a:gd name="T43" fmla="*/ 71 h 509"/>
                <a:gd name="T44" fmla="*/ 30 w 378"/>
                <a:gd name="T45" fmla="*/ 86 h 509"/>
                <a:gd name="T46" fmla="*/ 29 w 378"/>
                <a:gd name="T47" fmla="*/ 91 h 509"/>
                <a:gd name="T48" fmla="*/ 50 w 378"/>
                <a:gd name="T49" fmla="*/ 116 h 509"/>
                <a:gd name="T50" fmla="*/ 41 w 378"/>
                <a:gd name="T51" fmla="*/ 126 h 509"/>
                <a:gd name="T52" fmla="*/ 57 w 378"/>
                <a:gd name="T53" fmla="*/ 156 h 509"/>
                <a:gd name="T54" fmla="*/ 46 w 378"/>
                <a:gd name="T55" fmla="*/ 174 h 509"/>
                <a:gd name="T56" fmla="*/ 42 w 378"/>
                <a:gd name="T57" fmla="*/ 189 h 509"/>
                <a:gd name="T58" fmla="*/ 29 w 378"/>
                <a:gd name="T59" fmla="*/ 193 h 509"/>
                <a:gd name="T60" fmla="*/ 26 w 378"/>
                <a:gd name="T61" fmla="*/ 208 h 509"/>
                <a:gd name="T62" fmla="*/ 14 w 378"/>
                <a:gd name="T63" fmla="*/ 219 h 509"/>
                <a:gd name="T64" fmla="*/ 13 w 378"/>
                <a:gd name="T65" fmla="*/ 230 h 509"/>
                <a:gd name="T66" fmla="*/ 2 w 378"/>
                <a:gd name="T67" fmla="*/ 248 h 509"/>
                <a:gd name="T68" fmla="*/ 18 w 378"/>
                <a:gd name="T69" fmla="*/ 270 h 509"/>
                <a:gd name="T70" fmla="*/ 25 w 378"/>
                <a:gd name="T71" fmla="*/ 262 h 509"/>
                <a:gd name="T72" fmla="*/ 39 w 378"/>
                <a:gd name="T73" fmla="*/ 261 h 509"/>
                <a:gd name="T74" fmla="*/ 42 w 378"/>
                <a:gd name="T75" fmla="*/ 273 h 509"/>
                <a:gd name="T76" fmla="*/ 33 w 378"/>
                <a:gd name="T77" fmla="*/ 275 h 509"/>
                <a:gd name="T78" fmla="*/ 23 w 378"/>
                <a:gd name="T79" fmla="*/ 283 h 509"/>
                <a:gd name="T80" fmla="*/ 9 w 378"/>
                <a:gd name="T81" fmla="*/ 283 h 509"/>
                <a:gd name="T82" fmla="*/ 13 w 378"/>
                <a:gd name="T83" fmla="*/ 302 h 509"/>
                <a:gd name="T84" fmla="*/ 9 w 378"/>
                <a:gd name="T85" fmla="*/ 312 h 509"/>
                <a:gd name="T86" fmla="*/ 175 w 378"/>
                <a:gd name="T87" fmla="*/ 416 h 509"/>
                <a:gd name="T88" fmla="*/ 184 w 378"/>
                <a:gd name="T89" fmla="*/ 429 h 509"/>
                <a:gd name="T90" fmla="*/ 173 w 378"/>
                <a:gd name="T91" fmla="*/ 439 h 509"/>
                <a:gd name="T92" fmla="*/ 248 w 378"/>
                <a:gd name="T93" fmla="*/ 509 h 509"/>
                <a:gd name="T94" fmla="*/ 248 w 378"/>
                <a:gd name="T95" fmla="*/ 508 h 509"/>
                <a:gd name="T96" fmla="*/ 261 w 378"/>
                <a:gd name="T97" fmla="*/ 505 h 509"/>
                <a:gd name="T98" fmla="*/ 281 w 378"/>
                <a:gd name="T99" fmla="*/ 463 h 509"/>
                <a:gd name="T100" fmla="*/ 279 w 378"/>
                <a:gd name="T101" fmla="*/ 441 h 509"/>
                <a:gd name="T102" fmla="*/ 299 w 378"/>
                <a:gd name="T103" fmla="*/ 424 h 509"/>
                <a:gd name="T104" fmla="*/ 301 w 378"/>
                <a:gd name="T105" fmla="*/ 398 h 509"/>
                <a:gd name="T106" fmla="*/ 324 w 378"/>
                <a:gd name="T107" fmla="*/ 388 h 509"/>
                <a:gd name="T108" fmla="*/ 328 w 378"/>
                <a:gd name="T109" fmla="*/ 361 h 509"/>
                <a:gd name="T110" fmla="*/ 360 w 378"/>
                <a:gd name="T111" fmla="*/ 351 h 509"/>
                <a:gd name="T112" fmla="*/ 364 w 378"/>
                <a:gd name="T113" fmla="*/ 343 h 509"/>
                <a:gd name="T114" fmla="*/ 336 w 378"/>
                <a:gd name="T115" fmla="*/ 303 h 509"/>
                <a:gd name="T116" fmla="*/ 337 w 378"/>
                <a:gd name="T117" fmla="*/ 1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74" name="Freeform 171"/>
            <p:cNvSpPr>
              <a:spLocks noEditPoints="1"/>
            </p:cNvSpPr>
            <p:nvPr/>
          </p:nvSpPr>
          <p:spPr bwMode="gray">
            <a:xfrm>
              <a:off x="1931988" y="3529013"/>
              <a:ext cx="122237" cy="123825"/>
            </a:xfrm>
            <a:custGeom>
              <a:avLst/>
              <a:gdLst>
                <a:gd name="T0" fmla="*/ 128 w 220"/>
                <a:gd name="T1" fmla="*/ 204 h 223"/>
                <a:gd name="T2" fmla="*/ 128 w 220"/>
                <a:gd name="T3" fmla="*/ 204 h 223"/>
                <a:gd name="T4" fmla="*/ 128 w 220"/>
                <a:gd name="T5" fmla="*/ 204 h 223"/>
                <a:gd name="T6" fmla="*/ 128 w 220"/>
                <a:gd name="T7" fmla="*/ 204 h 223"/>
                <a:gd name="T8" fmla="*/ 218 w 220"/>
                <a:gd name="T9" fmla="*/ 15 h 223"/>
                <a:gd name="T10" fmla="*/ 211 w 220"/>
                <a:gd name="T11" fmla="*/ 1 h 223"/>
                <a:gd name="T12" fmla="*/ 192 w 220"/>
                <a:gd name="T13" fmla="*/ 2 h 223"/>
                <a:gd name="T14" fmla="*/ 181 w 220"/>
                <a:gd name="T15" fmla="*/ 2 h 223"/>
                <a:gd name="T16" fmla="*/ 168 w 220"/>
                <a:gd name="T17" fmla="*/ 12 h 223"/>
                <a:gd name="T18" fmla="*/ 143 w 220"/>
                <a:gd name="T19" fmla="*/ 1 h 223"/>
                <a:gd name="T20" fmla="*/ 133 w 220"/>
                <a:gd name="T21" fmla="*/ 20 h 223"/>
                <a:gd name="T22" fmla="*/ 120 w 220"/>
                <a:gd name="T23" fmla="*/ 21 h 223"/>
                <a:gd name="T24" fmla="*/ 119 w 220"/>
                <a:gd name="T25" fmla="*/ 31 h 223"/>
                <a:gd name="T26" fmla="*/ 92 w 220"/>
                <a:gd name="T27" fmla="*/ 54 h 223"/>
                <a:gd name="T28" fmla="*/ 78 w 220"/>
                <a:gd name="T29" fmla="*/ 45 h 223"/>
                <a:gd name="T30" fmla="*/ 65 w 220"/>
                <a:gd name="T31" fmla="*/ 59 h 223"/>
                <a:gd name="T32" fmla="*/ 45 w 220"/>
                <a:gd name="T33" fmla="*/ 58 h 223"/>
                <a:gd name="T34" fmla="*/ 44 w 220"/>
                <a:gd name="T35" fmla="*/ 85 h 223"/>
                <a:gd name="T36" fmla="*/ 35 w 220"/>
                <a:gd name="T37" fmla="*/ 87 h 223"/>
                <a:gd name="T38" fmla="*/ 33 w 220"/>
                <a:gd name="T39" fmla="*/ 98 h 223"/>
                <a:gd name="T40" fmla="*/ 19 w 220"/>
                <a:gd name="T41" fmla="*/ 102 h 223"/>
                <a:gd name="T42" fmla="*/ 0 w 220"/>
                <a:gd name="T43" fmla="*/ 102 h 223"/>
                <a:gd name="T44" fmla="*/ 32 w 220"/>
                <a:gd name="T45" fmla="*/ 136 h 223"/>
                <a:gd name="T46" fmla="*/ 50 w 220"/>
                <a:gd name="T47" fmla="*/ 175 h 223"/>
                <a:gd name="T48" fmla="*/ 80 w 220"/>
                <a:gd name="T49" fmla="*/ 199 h 223"/>
                <a:gd name="T50" fmla="*/ 92 w 220"/>
                <a:gd name="T51" fmla="*/ 198 h 223"/>
                <a:gd name="T52" fmla="*/ 92 w 220"/>
                <a:gd name="T53" fmla="*/ 197 h 223"/>
                <a:gd name="T54" fmla="*/ 81 w 220"/>
                <a:gd name="T55" fmla="*/ 187 h 223"/>
                <a:gd name="T56" fmla="*/ 95 w 220"/>
                <a:gd name="T57" fmla="*/ 181 h 223"/>
                <a:gd name="T58" fmla="*/ 90 w 220"/>
                <a:gd name="T59" fmla="*/ 175 h 223"/>
                <a:gd name="T60" fmla="*/ 79 w 220"/>
                <a:gd name="T61" fmla="*/ 177 h 223"/>
                <a:gd name="T62" fmla="*/ 79 w 220"/>
                <a:gd name="T63" fmla="*/ 149 h 223"/>
                <a:gd name="T64" fmla="*/ 123 w 220"/>
                <a:gd name="T65" fmla="*/ 185 h 223"/>
                <a:gd name="T66" fmla="*/ 128 w 220"/>
                <a:gd name="T67" fmla="*/ 204 h 223"/>
                <a:gd name="T68" fmla="*/ 132 w 220"/>
                <a:gd name="T69" fmla="*/ 204 h 223"/>
                <a:gd name="T70" fmla="*/ 150 w 220"/>
                <a:gd name="T71" fmla="*/ 211 h 223"/>
                <a:gd name="T72" fmla="*/ 162 w 220"/>
                <a:gd name="T73" fmla="*/ 223 h 223"/>
                <a:gd name="T74" fmla="*/ 183 w 220"/>
                <a:gd name="T75" fmla="*/ 220 h 223"/>
                <a:gd name="T76" fmla="*/ 170 w 220"/>
                <a:gd name="T77" fmla="*/ 192 h 223"/>
                <a:gd name="T78" fmla="*/ 182 w 220"/>
                <a:gd name="T79" fmla="*/ 172 h 223"/>
                <a:gd name="T80" fmla="*/ 177 w 220"/>
                <a:gd name="T81" fmla="*/ 151 h 223"/>
                <a:gd name="T82" fmla="*/ 181 w 220"/>
                <a:gd name="T83" fmla="*/ 119 h 223"/>
                <a:gd name="T84" fmla="*/ 191 w 220"/>
                <a:gd name="T85" fmla="*/ 131 h 223"/>
                <a:gd name="T86" fmla="*/ 194 w 220"/>
                <a:gd name="T87" fmla="*/ 74 h 223"/>
                <a:gd name="T88" fmla="*/ 209 w 220"/>
                <a:gd name="T89" fmla="*/ 44 h 223"/>
                <a:gd name="T90" fmla="*/ 218 w 220"/>
                <a:gd name="T91"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75" name="Freeform 172"/>
            <p:cNvSpPr>
              <a:spLocks/>
            </p:cNvSpPr>
            <p:nvPr/>
          </p:nvSpPr>
          <p:spPr bwMode="gray">
            <a:xfrm>
              <a:off x="1965325" y="3638550"/>
              <a:ext cx="90487" cy="85725"/>
            </a:xfrm>
            <a:custGeom>
              <a:avLst/>
              <a:gdLst>
                <a:gd name="T0" fmla="*/ 146 w 162"/>
                <a:gd name="T1" fmla="*/ 133 h 152"/>
                <a:gd name="T2" fmla="*/ 159 w 162"/>
                <a:gd name="T3" fmla="*/ 122 h 152"/>
                <a:gd name="T4" fmla="*/ 145 w 162"/>
                <a:gd name="T5" fmla="*/ 115 h 152"/>
                <a:gd name="T6" fmla="*/ 145 w 162"/>
                <a:gd name="T7" fmla="*/ 93 h 152"/>
                <a:gd name="T8" fmla="*/ 162 w 162"/>
                <a:gd name="T9" fmla="*/ 87 h 152"/>
                <a:gd name="T10" fmla="*/ 140 w 162"/>
                <a:gd name="T11" fmla="*/ 66 h 152"/>
                <a:gd name="T12" fmla="*/ 124 w 162"/>
                <a:gd name="T13" fmla="*/ 39 h 152"/>
                <a:gd name="T14" fmla="*/ 122 w 162"/>
                <a:gd name="T15" fmla="*/ 24 h 152"/>
                <a:gd name="T16" fmla="*/ 122 w 162"/>
                <a:gd name="T17" fmla="*/ 23 h 152"/>
                <a:gd name="T18" fmla="*/ 122 w 162"/>
                <a:gd name="T19" fmla="*/ 23 h 152"/>
                <a:gd name="T20" fmla="*/ 101 w 162"/>
                <a:gd name="T21" fmla="*/ 26 h 152"/>
                <a:gd name="T22" fmla="*/ 89 w 162"/>
                <a:gd name="T23" fmla="*/ 14 h 152"/>
                <a:gd name="T24" fmla="*/ 71 w 162"/>
                <a:gd name="T25" fmla="*/ 7 h 152"/>
                <a:gd name="T26" fmla="*/ 59 w 162"/>
                <a:gd name="T27" fmla="*/ 12 h 152"/>
                <a:gd name="T28" fmla="*/ 33 w 162"/>
                <a:gd name="T29" fmla="*/ 1 h 152"/>
                <a:gd name="T30" fmla="*/ 19 w 162"/>
                <a:gd name="T31" fmla="*/ 2 h 152"/>
                <a:gd name="T32" fmla="*/ 19 w 162"/>
                <a:gd name="T33" fmla="*/ 2 h 152"/>
                <a:gd name="T34" fmla="*/ 10 w 162"/>
                <a:gd name="T35" fmla="*/ 19 h 152"/>
                <a:gd name="T36" fmla="*/ 20 w 162"/>
                <a:gd name="T37" fmla="*/ 32 h 152"/>
                <a:gd name="T38" fmla="*/ 9 w 162"/>
                <a:gd name="T39" fmla="*/ 60 h 152"/>
                <a:gd name="T40" fmla="*/ 33 w 162"/>
                <a:gd name="T41" fmla="*/ 72 h 152"/>
                <a:gd name="T42" fmla="*/ 53 w 162"/>
                <a:gd name="T43" fmla="*/ 85 h 152"/>
                <a:gd name="T44" fmla="*/ 51 w 162"/>
                <a:gd name="T45" fmla="*/ 67 h 152"/>
                <a:gd name="T46" fmla="*/ 33 w 162"/>
                <a:gd name="T47" fmla="*/ 49 h 152"/>
                <a:gd name="T48" fmla="*/ 67 w 162"/>
                <a:gd name="T49" fmla="*/ 70 h 152"/>
                <a:gd name="T50" fmla="*/ 68 w 162"/>
                <a:gd name="T51" fmla="*/ 89 h 152"/>
                <a:gd name="T52" fmla="*/ 95 w 162"/>
                <a:gd name="T53" fmla="*/ 94 h 152"/>
                <a:gd name="T54" fmla="*/ 108 w 162"/>
                <a:gd name="T55" fmla="*/ 121 h 152"/>
                <a:gd name="T56" fmla="*/ 108 w 162"/>
                <a:gd name="T57" fmla="*/ 138 h 152"/>
                <a:gd name="T58" fmla="*/ 131 w 162"/>
                <a:gd name="T59" fmla="*/ 150 h 152"/>
                <a:gd name="T60" fmla="*/ 122 w 162"/>
                <a:gd name="T61" fmla="*/ 133 h 152"/>
                <a:gd name="T62" fmla="*/ 141 w 162"/>
                <a:gd name="T63" fmla="*/ 152 h 152"/>
                <a:gd name="T64" fmla="*/ 145 w 162"/>
                <a:gd name="T65" fmla="*/ 147 h 152"/>
                <a:gd name="T66" fmla="*/ 146 w 162"/>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76" name="Freeform 173"/>
            <p:cNvSpPr>
              <a:spLocks/>
            </p:cNvSpPr>
            <p:nvPr/>
          </p:nvSpPr>
          <p:spPr bwMode="gray">
            <a:xfrm>
              <a:off x="4706938" y="2665413"/>
              <a:ext cx="44450" cy="50800"/>
            </a:xfrm>
            <a:custGeom>
              <a:avLst/>
              <a:gdLst>
                <a:gd name="T0" fmla="*/ 79 w 80"/>
                <a:gd name="T1" fmla="*/ 27 h 90"/>
                <a:gd name="T2" fmla="*/ 73 w 80"/>
                <a:gd name="T3" fmla="*/ 31 h 90"/>
                <a:gd name="T4" fmla="*/ 65 w 80"/>
                <a:gd name="T5" fmla="*/ 17 h 90"/>
                <a:gd name="T6" fmla="*/ 56 w 80"/>
                <a:gd name="T7" fmla="*/ 10 h 90"/>
                <a:gd name="T8" fmla="*/ 46 w 80"/>
                <a:gd name="T9" fmla="*/ 0 h 90"/>
                <a:gd name="T10" fmla="*/ 29 w 80"/>
                <a:gd name="T11" fmla="*/ 0 h 90"/>
                <a:gd name="T12" fmla="*/ 29 w 80"/>
                <a:gd name="T13" fmla="*/ 15 h 90"/>
                <a:gd name="T14" fmla="*/ 18 w 80"/>
                <a:gd name="T15" fmla="*/ 14 h 90"/>
                <a:gd name="T16" fmla="*/ 9 w 80"/>
                <a:gd name="T17" fmla="*/ 29 h 90"/>
                <a:gd name="T18" fmla="*/ 4 w 80"/>
                <a:gd name="T19" fmla="*/ 29 h 90"/>
                <a:gd name="T20" fmla="*/ 3 w 80"/>
                <a:gd name="T21" fmla="*/ 39 h 90"/>
                <a:gd name="T22" fmla="*/ 17 w 80"/>
                <a:gd name="T23" fmla="*/ 48 h 90"/>
                <a:gd name="T24" fmla="*/ 4 w 80"/>
                <a:gd name="T25" fmla="*/ 64 h 90"/>
                <a:gd name="T26" fmla="*/ 6 w 80"/>
                <a:gd name="T27" fmla="*/ 65 h 90"/>
                <a:gd name="T28" fmla="*/ 24 w 80"/>
                <a:gd name="T29" fmla="*/ 62 h 90"/>
                <a:gd name="T30" fmla="*/ 24 w 80"/>
                <a:gd name="T31" fmla="*/ 74 h 90"/>
                <a:gd name="T32" fmla="*/ 41 w 80"/>
                <a:gd name="T33" fmla="*/ 90 h 90"/>
                <a:gd name="T34" fmla="*/ 48 w 80"/>
                <a:gd name="T35" fmla="*/ 81 h 90"/>
                <a:gd name="T36" fmla="*/ 46 w 80"/>
                <a:gd name="T37" fmla="*/ 71 h 90"/>
                <a:gd name="T38" fmla="*/ 40 w 80"/>
                <a:gd name="T39" fmla="*/ 74 h 90"/>
                <a:gd name="T40" fmla="*/ 31 w 80"/>
                <a:gd name="T41" fmla="*/ 68 h 90"/>
                <a:gd name="T42" fmla="*/ 46 w 80"/>
                <a:gd name="T43" fmla="*/ 68 h 90"/>
                <a:gd name="T44" fmla="*/ 52 w 80"/>
                <a:gd name="T45" fmla="*/ 63 h 90"/>
                <a:gd name="T46" fmla="*/ 54 w 80"/>
                <a:gd name="T47" fmla="*/ 49 h 90"/>
                <a:gd name="T48" fmla="*/ 72 w 80"/>
                <a:gd name="T49" fmla="*/ 59 h 90"/>
                <a:gd name="T50" fmla="*/ 78 w 80"/>
                <a:gd name="T51" fmla="*/ 53 h 90"/>
                <a:gd name="T52" fmla="*/ 80 w 80"/>
                <a:gd name="T53" fmla="*/ 56 h 90"/>
                <a:gd name="T54" fmla="*/ 79 w 80"/>
                <a:gd name="T55"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77" name="Freeform 174"/>
            <p:cNvSpPr>
              <a:spLocks noEditPoints="1"/>
            </p:cNvSpPr>
            <p:nvPr/>
          </p:nvSpPr>
          <p:spPr bwMode="gray">
            <a:xfrm>
              <a:off x="4714875" y="2586038"/>
              <a:ext cx="104775" cy="130175"/>
            </a:xfrm>
            <a:custGeom>
              <a:avLst/>
              <a:gdLst>
                <a:gd name="T0" fmla="*/ 167 w 185"/>
                <a:gd name="T1" fmla="*/ 152 h 233"/>
                <a:gd name="T2" fmla="*/ 160 w 185"/>
                <a:gd name="T3" fmla="*/ 140 h 233"/>
                <a:gd name="T4" fmla="*/ 166 w 185"/>
                <a:gd name="T5" fmla="*/ 120 h 233"/>
                <a:gd name="T6" fmla="*/ 161 w 185"/>
                <a:gd name="T7" fmla="*/ 102 h 233"/>
                <a:gd name="T8" fmla="*/ 171 w 185"/>
                <a:gd name="T9" fmla="*/ 88 h 233"/>
                <a:gd name="T10" fmla="*/ 139 w 185"/>
                <a:gd name="T11" fmla="*/ 91 h 233"/>
                <a:gd name="T12" fmla="*/ 117 w 185"/>
                <a:gd name="T13" fmla="*/ 82 h 233"/>
                <a:gd name="T14" fmla="*/ 115 w 185"/>
                <a:gd name="T15" fmla="*/ 56 h 233"/>
                <a:gd name="T16" fmla="*/ 91 w 185"/>
                <a:gd name="T17" fmla="*/ 48 h 233"/>
                <a:gd name="T18" fmla="*/ 77 w 185"/>
                <a:gd name="T19" fmla="*/ 27 h 233"/>
                <a:gd name="T20" fmla="*/ 48 w 185"/>
                <a:gd name="T21" fmla="*/ 6 h 233"/>
                <a:gd name="T22" fmla="*/ 18 w 185"/>
                <a:gd name="T23" fmla="*/ 17 h 233"/>
                <a:gd name="T24" fmla="*/ 0 w 185"/>
                <a:gd name="T25" fmla="*/ 21 h 233"/>
                <a:gd name="T26" fmla="*/ 6 w 185"/>
                <a:gd name="T27" fmla="*/ 40 h 233"/>
                <a:gd name="T28" fmla="*/ 8 w 185"/>
                <a:gd name="T29" fmla="*/ 53 h 233"/>
                <a:gd name="T30" fmla="*/ 12 w 185"/>
                <a:gd name="T31" fmla="*/ 65 h 233"/>
                <a:gd name="T32" fmla="*/ 5 w 185"/>
                <a:gd name="T33" fmla="*/ 72 h 233"/>
                <a:gd name="T34" fmla="*/ 27 w 185"/>
                <a:gd name="T35" fmla="*/ 76 h 233"/>
                <a:gd name="T36" fmla="*/ 15 w 185"/>
                <a:gd name="T37" fmla="*/ 106 h 233"/>
                <a:gd name="T38" fmla="*/ 37 w 185"/>
                <a:gd name="T39" fmla="*/ 118 h 233"/>
                <a:gd name="T40" fmla="*/ 35 w 185"/>
                <a:gd name="T41" fmla="*/ 140 h 233"/>
                <a:gd name="T42" fmla="*/ 41 w 185"/>
                <a:gd name="T43" fmla="*/ 153 h 233"/>
                <a:gd name="T44" fmla="*/ 58 w 185"/>
                <a:gd name="T45" fmla="*/ 174 h 233"/>
                <a:gd name="T46" fmla="*/ 65 w 185"/>
                <a:gd name="T47" fmla="*/ 199 h 233"/>
                <a:gd name="T48" fmla="*/ 71 w 185"/>
                <a:gd name="T49" fmla="*/ 211 h 233"/>
                <a:gd name="T50" fmla="*/ 84 w 185"/>
                <a:gd name="T51" fmla="*/ 221 h 233"/>
                <a:gd name="T52" fmla="*/ 95 w 185"/>
                <a:gd name="T53" fmla="*/ 229 h 233"/>
                <a:gd name="T54" fmla="*/ 112 w 185"/>
                <a:gd name="T55" fmla="*/ 221 h 233"/>
                <a:gd name="T56" fmla="*/ 128 w 185"/>
                <a:gd name="T57" fmla="*/ 213 h 233"/>
                <a:gd name="T58" fmla="*/ 158 w 185"/>
                <a:gd name="T59" fmla="*/ 207 h 233"/>
                <a:gd name="T60" fmla="*/ 165 w 185"/>
                <a:gd name="T61" fmla="*/ 192 h 233"/>
                <a:gd name="T62" fmla="*/ 177 w 185"/>
                <a:gd name="T63" fmla="*/ 180 h 233"/>
                <a:gd name="T64" fmla="*/ 180 w 185"/>
                <a:gd name="T65" fmla="*/ 159 h 233"/>
                <a:gd name="T66" fmla="*/ 27 w 185"/>
                <a:gd name="T67" fmla="*/ 144 h 233"/>
                <a:gd name="T68" fmla="*/ 24 w 185"/>
                <a:gd name="T69" fmla="*/ 144 h 233"/>
                <a:gd name="T70" fmla="*/ 24 w 185"/>
                <a:gd name="T71"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78" name="Freeform 175"/>
            <p:cNvSpPr>
              <a:spLocks noEditPoints="1"/>
            </p:cNvSpPr>
            <p:nvPr/>
          </p:nvSpPr>
          <p:spPr bwMode="gray">
            <a:xfrm>
              <a:off x="465138" y="1897063"/>
              <a:ext cx="1147762" cy="495300"/>
            </a:xfrm>
            <a:custGeom>
              <a:avLst/>
              <a:gdLst>
                <a:gd name="T0" fmla="*/ 1650 w 2049"/>
                <a:gd name="T1" fmla="*/ 628 h 886"/>
                <a:gd name="T2" fmla="*/ 1600 w 2049"/>
                <a:gd name="T3" fmla="*/ 619 h 886"/>
                <a:gd name="T4" fmla="*/ 1594 w 2049"/>
                <a:gd name="T5" fmla="*/ 717 h 886"/>
                <a:gd name="T6" fmla="*/ 1594 w 2049"/>
                <a:gd name="T7" fmla="*/ 777 h 886"/>
                <a:gd name="T8" fmla="*/ 1677 w 2049"/>
                <a:gd name="T9" fmla="*/ 696 h 886"/>
                <a:gd name="T10" fmla="*/ 1691 w 2049"/>
                <a:gd name="T11" fmla="*/ 558 h 886"/>
                <a:gd name="T12" fmla="*/ 1597 w 2049"/>
                <a:gd name="T13" fmla="*/ 572 h 886"/>
                <a:gd name="T14" fmla="*/ 1561 w 2049"/>
                <a:gd name="T15" fmla="*/ 513 h 886"/>
                <a:gd name="T16" fmla="*/ 2008 w 2049"/>
                <a:gd name="T17" fmla="*/ 53 h 886"/>
                <a:gd name="T18" fmla="*/ 1735 w 2049"/>
                <a:gd name="T19" fmla="*/ 24 h 886"/>
                <a:gd name="T20" fmla="*/ 1622 w 2049"/>
                <a:gd name="T21" fmla="*/ 0 h 886"/>
                <a:gd name="T22" fmla="*/ 1141 w 2049"/>
                <a:gd name="T23" fmla="*/ 107 h 886"/>
                <a:gd name="T24" fmla="*/ 1138 w 2049"/>
                <a:gd name="T25" fmla="*/ 211 h 886"/>
                <a:gd name="T26" fmla="*/ 1051 w 2049"/>
                <a:gd name="T27" fmla="*/ 238 h 886"/>
                <a:gd name="T28" fmla="*/ 837 w 2049"/>
                <a:gd name="T29" fmla="*/ 261 h 886"/>
                <a:gd name="T30" fmla="*/ 939 w 2049"/>
                <a:gd name="T31" fmla="*/ 316 h 886"/>
                <a:gd name="T32" fmla="*/ 1037 w 2049"/>
                <a:gd name="T33" fmla="*/ 311 h 886"/>
                <a:gd name="T34" fmla="*/ 898 w 2049"/>
                <a:gd name="T35" fmla="*/ 357 h 886"/>
                <a:gd name="T36" fmla="*/ 745 w 2049"/>
                <a:gd name="T37" fmla="*/ 404 h 886"/>
                <a:gd name="T38" fmla="*/ 643 w 2049"/>
                <a:gd name="T39" fmla="*/ 462 h 886"/>
                <a:gd name="T40" fmla="*/ 689 w 2049"/>
                <a:gd name="T41" fmla="*/ 491 h 886"/>
                <a:gd name="T42" fmla="*/ 619 w 2049"/>
                <a:gd name="T43" fmla="*/ 510 h 886"/>
                <a:gd name="T44" fmla="*/ 678 w 2049"/>
                <a:gd name="T45" fmla="*/ 554 h 886"/>
                <a:gd name="T46" fmla="*/ 694 w 2049"/>
                <a:gd name="T47" fmla="*/ 576 h 886"/>
                <a:gd name="T48" fmla="*/ 785 w 2049"/>
                <a:gd name="T49" fmla="*/ 580 h 886"/>
                <a:gd name="T50" fmla="*/ 815 w 2049"/>
                <a:gd name="T51" fmla="*/ 598 h 886"/>
                <a:gd name="T52" fmla="*/ 697 w 2049"/>
                <a:gd name="T53" fmla="*/ 654 h 886"/>
                <a:gd name="T54" fmla="*/ 491 w 2049"/>
                <a:gd name="T55" fmla="*/ 747 h 886"/>
                <a:gd name="T56" fmla="*/ 385 w 2049"/>
                <a:gd name="T57" fmla="*/ 763 h 886"/>
                <a:gd name="T58" fmla="*/ 373 w 2049"/>
                <a:gd name="T59" fmla="*/ 783 h 886"/>
                <a:gd name="T60" fmla="*/ 514 w 2049"/>
                <a:gd name="T61" fmla="*/ 746 h 886"/>
                <a:gd name="T62" fmla="*/ 653 w 2049"/>
                <a:gd name="T63" fmla="*/ 697 h 886"/>
                <a:gd name="T64" fmla="*/ 841 w 2049"/>
                <a:gd name="T65" fmla="*/ 628 h 886"/>
                <a:gd name="T66" fmla="*/ 1015 w 2049"/>
                <a:gd name="T67" fmla="*/ 545 h 886"/>
                <a:gd name="T68" fmla="*/ 1234 w 2049"/>
                <a:gd name="T69" fmla="*/ 485 h 886"/>
                <a:gd name="T70" fmla="*/ 1075 w 2049"/>
                <a:gd name="T71" fmla="*/ 536 h 886"/>
                <a:gd name="T72" fmla="*/ 1211 w 2049"/>
                <a:gd name="T73" fmla="*/ 530 h 886"/>
                <a:gd name="T74" fmla="*/ 1336 w 2049"/>
                <a:gd name="T75" fmla="*/ 492 h 886"/>
                <a:gd name="T76" fmla="*/ 1472 w 2049"/>
                <a:gd name="T77" fmla="*/ 532 h 886"/>
                <a:gd name="T78" fmla="*/ 1541 w 2049"/>
                <a:gd name="T79" fmla="*/ 573 h 886"/>
                <a:gd name="T80" fmla="*/ 1630 w 2049"/>
                <a:gd name="T81" fmla="*/ 585 h 886"/>
                <a:gd name="T82" fmla="*/ 1679 w 2049"/>
                <a:gd name="T83" fmla="*/ 607 h 886"/>
                <a:gd name="T84" fmla="*/ 1636 w 2049"/>
                <a:gd name="T85" fmla="*/ 670 h 886"/>
                <a:gd name="T86" fmla="*/ 1660 w 2049"/>
                <a:gd name="T87" fmla="*/ 733 h 886"/>
                <a:gd name="T88" fmla="*/ 1623 w 2049"/>
                <a:gd name="T89" fmla="*/ 785 h 886"/>
                <a:gd name="T90" fmla="*/ 1707 w 2049"/>
                <a:gd name="T91" fmla="*/ 721 h 886"/>
                <a:gd name="T92" fmla="*/ 1598 w 2049"/>
                <a:gd name="T93" fmla="*/ 704 h 886"/>
                <a:gd name="T94" fmla="*/ 1546 w 2049"/>
                <a:gd name="T95" fmla="*/ 720 h 886"/>
                <a:gd name="T96" fmla="*/ 510 w 2049"/>
                <a:gd name="T97" fmla="*/ 517 h 886"/>
                <a:gd name="T98" fmla="*/ 76 w 2049"/>
                <a:gd name="T99" fmla="*/ 849 h 886"/>
                <a:gd name="T100" fmla="*/ 859 w 2049"/>
                <a:gd name="T101" fmla="*/ 663 h 886"/>
                <a:gd name="T102" fmla="*/ 881 w 2049"/>
                <a:gd name="T103" fmla="*/ 664 h 886"/>
                <a:gd name="T104" fmla="*/ 908 w 2049"/>
                <a:gd name="T105" fmla="*/ 635 h 886"/>
                <a:gd name="T106" fmla="*/ 1646 w 2049"/>
                <a:gd name="T107" fmla="*/ 762 h 886"/>
                <a:gd name="T108" fmla="*/ 923 w 2049"/>
                <a:gd name="T109" fmla="*/ 630 h 886"/>
                <a:gd name="T110" fmla="*/ 290 w 2049"/>
                <a:gd name="T111" fmla="*/ 788 h 886"/>
                <a:gd name="T112" fmla="*/ 221 w 2049"/>
                <a:gd name="T113" fmla="*/ 814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9" h="886">
                  <a:moveTo>
                    <a:pt x="1636" y="622"/>
                  </a:moveTo>
                  <a:cubicBezTo>
                    <a:pt x="1628" y="629"/>
                    <a:pt x="1614" y="645"/>
                    <a:pt x="1614" y="645"/>
                  </a:cubicBezTo>
                  <a:cubicBezTo>
                    <a:pt x="1602" y="669"/>
                    <a:pt x="1602" y="669"/>
                    <a:pt x="1602" y="669"/>
                  </a:cubicBezTo>
                  <a:cubicBezTo>
                    <a:pt x="1602" y="669"/>
                    <a:pt x="1623" y="665"/>
                    <a:pt x="1633" y="656"/>
                  </a:cubicBezTo>
                  <a:cubicBezTo>
                    <a:pt x="1643" y="647"/>
                    <a:pt x="1640" y="638"/>
                    <a:pt x="1640" y="638"/>
                  </a:cubicBezTo>
                  <a:cubicBezTo>
                    <a:pt x="1650" y="628"/>
                    <a:pt x="1650" y="628"/>
                    <a:pt x="1650" y="628"/>
                  </a:cubicBezTo>
                  <a:cubicBezTo>
                    <a:pt x="1650" y="628"/>
                    <a:pt x="1644" y="615"/>
                    <a:pt x="1636" y="622"/>
                  </a:cubicBezTo>
                  <a:close/>
                  <a:moveTo>
                    <a:pt x="1600" y="619"/>
                  </a:moveTo>
                  <a:cubicBezTo>
                    <a:pt x="1600" y="619"/>
                    <a:pt x="1575" y="626"/>
                    <a:pt x="1576" y="633"/>
                  </a:cubicBezTo>
                  <a:cubicBezTo>
                    <a:pt x="1577" y="640"/>
                    <a:pt x="1586" y="650"/>
                    <a:pt x="1586" y="650"/>
                  </a:cubicBezTo>
                  <a:cubicBezTo>
                    <a:pt x="1597" y="654"/>
                    <a:pt x="1614" y="646"/>
                    <a:pt x="1614" y="636"/>
                  </a:cubicBezTo>
                  <a:cubicBezTo>
                    <a:pt x="1614" y="626"/>
                    <a:pt x="1600" y="619"/>
                    <a:pt x="1600" y="619"/>
                  </a:cubicBezTo>
                  <a:close/>
                  <a:moveTo>
                    <a:pt x="1544" y="792"/>
                  </a:moveTo>
                  <a:cubicBezTo>
                    <a:pt x="1553" y="793"/>
                    <a:pt x="1553" y="793"/>
                    <a:pt x="1553" y="793"/>
                  </a:cubicBezTo>
                  <a:cubicBezTo>
                    <a:pt x="1559" y="768"/>
                    <a:pt x="1559" y="768"/>
                    <a:pt x="1559" y="768"/>
                  </a:cubicBezTo>
                  <a:cubicBezTo>
                    <a:pt x="1548" y="773"/>
                    <a:pt x="1548" y="773"/>
                    <a:pt x="1548" y="773"/>
                  </a:cubicBezTo>
                  <a:lnTo>
                    <a:pt x="1544" y="792"/>
                  </a:lnTo>
                  <a:close/>
                  <a:moveTo>
                    <a:pt x="1594" y="717"/>
                  </a:moveTo>
                  <a:cubicBezTo>
                    <a:pt x="1581" y="726"/>
                    <a:pt x="1581" y="726"/>
                    <a:pt x="1581" y="726"/>
                  </a:cubicBezTo>
                  <a:cubicBezTo>
                    <a:pt x="1581" y="726"/>
                    <a:pt x="1587" y="732"/>
                    <a:pt x="1591" y="733"/>
                  </a:cubicBezTo>
                  <a:cubicBezTo>
                    <a:pt x="1595" y="734"/>
                    <a:pt x="1577" y="743"/>
                    <a:pt x="1573" y="745"/>
                  </a:cubicBezTo>
                  <a:cubicBezTo>
                    <a:pt x="1569" y="747"/>
                    <a:pt x="1563" y="758"/>
                    <a:pt x="1568" y="767"/>
                  </a:cubicBezTo>
                  <a:cubicBezTo>
                    <a:pt x="1573" y="776"/>
                    <a:pt x="1572" y="794"/>
                    <a:pt x="1572" y="794"/>
                  </a:cubicBezTo>
                  <a:cubicBezTo>
                    <a:pt x="1572" y="794"/>
                    <a:pt x="1586" y="786"/>
                    <a:pt x="1594" y="777"/>
                  </a:cubicBezTo>
                  <a:cubicBezTo>
                    <a:pt x="1602" y="768"/>
                    <a:pt x="1590" y="756"/>
                    <a:pt x="1590" y="756"/>
                  </a:cubicBezTo>
                  <a:cubicBezTo>
                    <a:pt x="1590" y="756"/>
                    <a:pt x="1600" y="755"/>
                    <a:pt x="1609" y="745"/>
                  </a:cubicBezTo>
                  <a:cubicBezTo>
                    <a:pt x="1618" y="735"/>
                    <a:pt x="1594" y="717"/>
                    <a:pt x="1594" y="717"/>
                  </a:cubicBezTo>
                  <a:close/>
                  <a:moveTo>
                    <a:pt x="1707" y="721"/>
                  </a:moveTo>
                  <a:cubicBezTo>
                    <a:pt x="1707" y="721"/>
                    <a:pt x="1700" y="719"/>
                    <a:pt x="1700" y="714"/>
                  </a:cubicBezTo>
                  <a:cubicBezTo>
                    <a:pt x="1700" y="710"/>
                    <a:pt x="1672" y="709"/>
                    <a:pt x="1677" y="696"/>
                  </a:cubicBezTo>
                  <a:cubicBezTo>
                    <a:pt x="1682" y="683"/>
                    <a:pt x="1688" y="666"/>
                    <a:pt x="1688" y="666"/>
                  </a:cubicBezTo>
                  <a:cubicBezTo>
                    <a:pt x="1688" y="642"/>
                    <a:pt x="1688" y="642"/>
                    <a:pt x="1688" y="642"/>
                  </a:cubicBezTo>
                  <a:cubicBezTo>
                    <a:pt x="1688" y="642"/>
                    <a:pt x="1705" y="623"/>
                    <a:pt x="1698" y="606"/>
                  </a:cubicBezTo>
                  <a:cubicBezTo>
                    <a:pt x="1692" y="588"/>
                    <a:pt x="1685" y="586"/>
                    <a:pt x="1685" y="586"/>
                  </a:cubicBezTo>
                  <a:cubicBezTo>
                    <a:pt x="1691" y="575"/>
                    <a:pt x="1691" y="575"/>
                    <a:pt x="1691" y="575"/>
                  </a:cubicBezTo>
                  <a:cubicBezTo>
                    <a:pt x="1691" y="558"/>
                    <a:pt x="1691" y="558"/>
                    <a:pt x="1691" y="558"/>
                  </a:cubicBezTo>
                  <a:cubicBezTo>
                    <a:pt x="1691" y="558"/>
                    <a:pt x="1718" y="548"/>
                    <a:pt x="1699" y="542"/>
                  </a:cubicBezTo>
                  <a:cubicBezTo>
                    <a:pt x="1681" y="537"/>
                    <a:pt x="1653" y="547"/>
                    <a:pt x="1653" y="547"/>
                  </a:cubicBezTo>
                  <a:cubicBezTo>
                    <a:pt x="1651" y="555"/>
                    <a:pt x="1651" y="555"/>
                    <a:pt x="1651" y="555"/>
                  </a:cubicBezTo>
                  <a:cubicBezTo>
                    <a:pt x="1639" y="555"/>
                    <a:pt x="1639" y="555"/>
                    <a:pt x="1639" y="555"/>
                  </a:cubicBezTo>
                  <a:cubicBezTo>
                    <a:pt x="1639" y="555"/>
                    <a:pt x="1633" y="565"/>
                    <a:pt x="1625" y="565"/>
                  </a:cubicBezTo>
                  <a:cubicBezTo>
                    <a:pt x="1618" y="565"/>
                    <a:pt x="1597" y="572"/>
                    <a:pt x="1597" y="572"/>
                  </a:cubicBezTo>
                  <a:cubicBezTo>
                    <a:pt x="1597" y="572"/>
                    <a:pt x="1581" y="585"/>
                    <a:pt x="1575" y="585"/>
                  </a:cubicBezTo>
                  <a:cubicBezTo>
                    <a:pt x="1570" y="585"/>
                    <a:pt x="1589" y="566"/>
                    <a:pt x="1589" y="566"/>
                  </a:cubicBezTo>
                  <a:cubicBezTo>
                    <a:pt x="1589" y="566"/>
                    <a:pt x="1570" y="558"/>
                    <a:pt x="1570" y="547"/>
                  </a:cubicBezTo>
                  <a:cubicBezTo>
                    <a:pt x="1570" y="537"/>
                    <a:pt x="1570" y="528"/>
                    <a:pt x="1570" y="528"/>
                  </a:cubicBezTo>
                  <a:cubicBezTo>
                    <a:pt x="1585" y="513"/>
                    <a:pt x="1585" y="513"/>
                    <a:pt x="1585" y="513"/>
                  </a:cubicBezTo>
                  <a:cubicBezTo>
                    <a:pt x="1561" y="513"/>
                    <a:pt x="1561" y="513"/>
                    <a:pt x="1561" y="513"/>
                  </a:cubicBezTo>
                  <a:cubicBezTo>
                    <a:pt x="1561" y="513"/>
                    <a:pt x="1552" y="518"/>
                    <a:pt x="1549" y="518"/>
                  </a:cubicBezTo>
                  <a:cubicBezTo>
                    <a:pt x="1549" y="518"/>
                    <a:pt x="1520" y="524"/>
                    <a:pt x="1514" y="518"/>
                  </a:cubicBezTo>
                  <a:cubicBezTo>
                    <a:pt x="1508" y="512"/>
                    <a:pt x="1534" y="498"/>
                    <a:pt x="1534" y="498"/>
                  </a:cubicBezTo>
                  <a:cubicBezTo>
                    <a:pt x="2049" y="74"/>
                    <a:pt x="2049" y="74"/>
                    <a:pt x="2049" y="74"/>
                  </a:cubicBezTo>
                  <a:cubicBezTo>
                    <a:pt x="2037" y="74"/>
                    <a:pt x="2037" y="74"/>
                    <a:pt x="2037" y="74"/>
                  </a:cubicBezTo>
                  <a:cubicBezTo>
                    <a:pt x="2037" y="74"/>
                    <a:pt x="2034" y="51"/>
                    <a:pt x="2008" y="53"/>
                  </a:cubicBezTo>
                  <a:cubicBezTo>
                    <a:pt x="1982" y="55"/>
                    <a:pt x="1951" y="64"/>
                    <a:pt x="1947" y="64"/>
                  </a:cubicBezTo>
                  <a:cubicBezTo>
                    <a:pt x="1943" y="64"/>
                    <a:pt x="1916" y="50"/>
                    <a:pt x="1912" y="48"/>
                  </a:cubicBezTo>
                  <a:cubicBezTo>
                    <a:pt x="1908" y="46"/>
                    <a:pt x="1858" y="47"/>
                    <a:pt x="1858" y="47"/>
                  </a:cubicBezTo>
                  <a:cubicBezTo>
                    <a:pt x="1858" y="47"/>
                    <a:pt x="1842" y="39"/>
                    <a:pt x="1824" y="37"/>
                  </a:cubicBezTo>
                  <a:cubicBezTo>
                    <a:pt x="1806" y="35"/>
                    <a:pt x="1735" y="38"/>
                    <a:pt x="1732" y="38"/>
                  </a:cubicBezTo>
                  <a:cubicBezTo>
                    <a:pt x="1729" y="38"/>
                    <a:pt x="1735" y="24"/>
                    <a:pt x="1735" y="24"/>
                  </a:cubicBezTo>
                  <a:cubicBezTo>
                    <a:pt x="1735" y="24"/>
                    <a:pt x="1699" y="19"/>
                    <a:pt x="1694" y="18"/>
                  </a:cubicBezTo>
                  <a:cubicBezTo>
                    <a:pt x="1689" y="17"/>
                    <a:pt x="1656" y="24"/>
                    <a:pt x="1656" y="24"/>
                  </a:cubicBezTo>
                  <a:cubicBezTo>
                    <a:pt x="1676" y="2"/>
                    <a:pt x="1676" y="2"/>
                    <a:pt x="1676" y="2"/>
                  </a:cubicBezTo>
                  <a:cubicBezTo>
                    <a:pt x="1621" y="24"/>
                    <a:pt x="1621" y="24"/>
                    <a:pt x="1621" y="24"/>
                  </a:cubicBezTo>
                  <a:cubicBezTo>
                    <a:pt x="1642" y="2"/>
                    <a:pt x="1642" y="2"/>
                    <a:pt x="1642" y="2"/>
                  </a:cubicBezTo>
                  <a:cubicBezTo>
                    <a:pt x="1622" y="0"/>
                    <a:pt x="1622" y="0"/>
                    <a:pt x="1622" y="0"/>
                  </a:cubicBezTo>
                  <a:cubicBezTo>
                    <a:pt x="1622" y="0"/>
                    <a:pt x="1591" y="22"/>
                    <a:pt x="1561" y="22"/>
                  </a:cubicBezTo>
                  <a:cubicBezTo>
                    <a:pt x="1531" y="22"/>
                    <a:pt x="1485" y="16"/>
                    <a:pt x="1477" y="24"/>
                  </a:cubicBezTo>
                  <a:cubicBezTo>
                    <a:pt x="1469" y="32"/>
                    <a:pt x="1439" y="39"/>
                    <a:pt x="1439" y="39"/>
                  </a:cubicBezTo>
                  <a:cubicBezTo>
                    <a:pt x="1439" y="39"/>
                    <a:pt x="1390" y="39"/>
                    <a:pt x="1364" y="42"/>
                  </a:cubicBezTo>
                  <a:cubicBezTo>
                    <a:pt x="1338" y="45"/>
                    <a:pt x="1277" y="91"/>
                    <a:pt x="1235" y="97"/>
                  </a:cubicBezTo>
                  <a:cubicBezTo>
                    <a:pt x="1193" y="103"/>
                    <a:pt x="1141" y="107"/>
                    <a:pt x="1141" y="107"/>
                  </a:cubicBezTo>
                  <a:cubicBezTo>
                    <a:pt x="1141" y="107"/>
                    <a:pt x="1078" y="128"/>
                    <a:pt x="1081" y="133"/>
                  </a:cubicBezTo>
                  <a:cubicBezTo>
                    <a:pt x="1084" y="138"/>
                    <a:pt x="1105" y="149"/>
                    <a:pt x="1105" y="149"/>
                  </a:cubicBezTo>
                  <a:cubicBezTo>
                    <a:pt x="1105" y="149"/>
                    <a:pt x="1118" y="172"/>
                    <a:pt x="1112" y="175"/>
                  </a:cubicBezTo>
                  <a:cubicBezTo>
                    <a:pt x="1106" y="178"/>
                    <a:pt x="1097" y="187"/>
                    <a:pt x="1097" y="187"/>
                  </a:cubicBezTo>
                  <a:cubicBezTo>
                    <a:pt x="1157" y="188"/>
                    <a:pt x="1157" y="188"/>
                    <a:pt x="1157" y="188"/>
                  </a:cubicBezTo>
                  <a:cubicBezTo>
                    <a:pt x="1138" y="211"/>
                    <a:pt x="1138" y="211"/>
                    <a:pt x="1138" y="211"/>
                  </a:cubicBezTo>
                  <a:cubicBezTo>
                    <a:pt x="1182" y="213"/>
                    <a:pt x="1182" y="213"/>
                    <a:pt x="1182" y="213"/>
                  </a:cubicBezTo>
                  <a:cubicBezTo>
                    <a:pt x="1175" y="225"/>
                    <a:pt x="1175" y="225"/>
                    <a:pt x="1175" y="225"/>
                  </a:cubicBezTo>
                  <a:cubicBezTo>
                    <a:pt x="1139" y="224"/>
                    <a:pt x="1139" y="224"/>
                    <a:pt x="1139" y="224"/>
                  </a:cubicBezTo>
                  <a:cubicBezTo>
                    <a:pt x="1132" y="232"/>
                    <a:pt x="1132" y="232"/>
                    <a:pt x="1132" y="232"/>
                  </a:cubicBezTo>
                  <a:cubicBezTo>
                    <a:pt x="1110" y="232"/>
                    <a:pt x="1110" y="232"/>
                    <a:pt x="1110" y="232"/>
                  </a:cubicBezTo>
                  <a:cubicBezTo>
                    <a:pt x="1110" y="232"/>
                    <a:pt x="1076" y="238"/>
                    <a:pt x="1051" y="238"/>
                  </a:cubicBezTo>
                  <a:cubicBezTo>
                    <a:pt x="1026" y="238"/>
                    <a:pt x="1031" y="228"/>
                    <a:pt x="1045" y="223"/>
                  </a:cubicBezTo>
                  <a:cubicBezTo>
                    <a:pt x="1059" y="218"/>
                    <a:pt x="1017" y="215"/>
                    <a:pt x="1017" y="215"/>
                  </a:cubicBezTo>
                  <a:cubicBezTo>
                    <a:pt x="1017" y="215"/>
                    <a:pt x="969" y="213"/>
                    <a:pt x="967" y="221"/>
                  </a:cubicBezTo>
                  <a:cubicBezTo>
                    <a:pt x="965" y="229"/>
                    <a:pt x="969" y="234"/>
                    <a:pt x="969" y="234"/>
                  </a:cubicBezTo>
                  <a:cubicBezTo>
                    <a:pt x="969" y="234"/>
                    <a:pt x="934" y="236"/>
                    <a:pt x="911" y="239"/>
                  </a:cubicBezTo>
                  <a:cubicBezTo>
                    <a:pt x="888" y="242"/>
                    <a:pt x="820" y="255"/>
                    <a:pt x="837" y="261"/>
                  </a:cubicBezTo>
                  <a:cubicBezTo>
                    <a:pt x="854" y="267"/>
                    <a:pt x="877" y="270"/>
                    <a:pt x="877" y="270"/>
                  </a:cubicBezTo>
                  <a:cubicBezTo>
                    <a:pt x="848" y="280"/>
                    <a:pt x="848" y="280"/>
                    <a:pt x="848" y="280"/>
                  </a:cubicBezTo>
                  <a:cubicBezTo>
                    <a:pt x="840" y="307"/>
                    <a:pt x="840" y="307"/>
                    <a:pt x="840" y="307"/>
                  </a:cubicBezTo>
                  <a:cubicBezTo>
                    <a:pt x="840" y="307"/>
                    <a:pt x="864" y="311"/>
                    <a:pt x="880" y="311"/>
                  </a:cubicBezTo>
                  <a:cubicBezTo>
                    <a:pt x="896" y="311"/>
                    <a:pt x="910" y="308"/>
                    <a:pt x="910" y="308"/>
                  </a:cubicBezTo>
                  <a:cubicBezTo>
                    <a:pt x="939" y="316"/>
                    <a:pt x="939" y="316"/>
                    <a:pt x="939" y="316"/>
                  </a:cubicBezTo>
                  <a:cubicBezTo>
                    <a:pt x="948" y="304"/>
                    <a:pt x="948" y="304"/>
                    <a:pt x="948" y="304"/>
                  </a:cubicBezTo>
                  <a:cubicBezTo>
                    <a:pt x="957" y="315"/>
                    <a:pt x="957" y="315"/>
                    <a:pt x="957" y="315"/>
                  </a:cubicBezTo>
                  <a:cubicBezTo>
                    <a:pt x="957" y="315"/>
                    <a:pt x="989" y="297"/>
                    <a:pt x="994" y="297"/>
                  </a:cubicBezTo>
                  <a:cubicBezTo>
                    <a:pt x="999" y="297"/>
                    <a:pt x="1007" y="303"/>
                    <a:pt x="1017" y="299"/>
                  </a:cubicBezTo>
                  <a:cubicBezTo>
                    <a:pt x="1027" y="295"/>
                    <a:pt x="1045" y="281"/>
                    <a:pt x="1046" y="290"/>
                  </a:cubicBezTo>
                  <a:cubicBezTo>
                    <a:pt x="1047" y="299"/>
                    <a:pt x="1037" y="311"/>
                    <a:pt x="1037" y="311"/>
                  </a:cubicBezTo>
                  <a:cubicBezTo>
                    <a:pt x="999" y="312"/>
                    <a:pt x="999" y="312"/>
                    <a:pt x="999" y="312"/>
                  </a:cubicBezTo>
                  <a:cubicBezTo>
                    <a:pt x="1004" y="333"/>
                    <a:pt x="1004" y="333"/>
                    <a:pt x="1004" y="333"/>
                  </a:cubicBezTo>
                  <a:cubicBezTo>
                    <a:pt x="1004" y="333"/>
                    <a:pt x="976" y="360"/>
                    <a:pt x="958" y="361"/>
                  </a:cubicBezTo>
                  <a:cubicBezTo>
                    <a:pt x="940" y="362"/>
                    <a:pt x="920" y="362"/>
                    <a:pt x="920" y="362"/>
                  </a:cubicBezTo>
                  <a:cubicBezTo>
                    <a:pt x="910" y="350"/>
                    <a:pt x="910" y="350"/>
                    <a:pt x="910" y="350"/>
                  </a:cubicBezTo>
                  <a:cubicBezTo>
                    <a:pt x="898" y="357"/>
                    <a:pt x="898" y="357"/>
                    <a:pt x="898" y="357"/>
                  </a:cubicBezTo>
                  <a:cubicBezTo>
                    <a:pt x="898" y="365"/>
                    <a:pt x="898" y="365"/>
                    <a:pt x="898" y="365"/>
                  </a:cubicBezTo>
                  <a:cubicBezTo>
                    <a:pt x="898" y="365"/>
                    <a:pt x="857" y="389"/>
                    <a:pt x="844" y="381"/>
                  </a:cubicBezTo>
                  <a:cubicBezTo>
                    <a:pt x="831" y="373"/>
                    <a:pt x="824" y="371"/>
                    <a:pt x="824" y="371"/>
                  </a:cubicBezTo>
                  <a:cubicBezTo>
                    <a:pt x="762" y="406"/>
                    <a:pt x="762" y="406"/>
                    <a:pt x="762" y="406"/>
                  </a:cubicBezTo>
                  <a:cubicBezTo>
                    <a:pt x="748" y="418"/>
                    <a:pt x="748" y="418"/>
                    <a:pt x="748" y="418"/>
                  </a:cubicBezTo>
                  <a:cubicBezTo>
                    <a:pt x="745" y="404"/>
                    <a:pt x="745" y="404"/>
                    <a:pt x="745" y="404"/>
                  </a:cubicBezTo>
                  <a:cubicBezTo>
                    <a:pt x="745" y="404"/>
                    <a:pt x="720" y="415"/>
                    <a:pt x="706" y="420"/>
                  </a:cubicBezTo>
                  <a:cubicBezTo>
                    <a:pt x="692" y="425"/>
                    <a:pt x="682" y="440"/>
                    <a:pt x="682" y="440"/>
                  </a:cubicBezTo>
                  <a:cubicBezTo>
                    <a:pt x="662" y="434"/>
                    <a:pt x="662" y="434"/>
                    <a:pt x="662" y="434"/>
                  </a:cubicBezTo>
                  <a:cubicBezTo>
                    <a:pt x="662" y="447"/>
                    <a:pt x="662" y="447"/>
                    <a:pt x="662" y="447"/>
                  </a:cubicBezTo>
                  <a:cubicBezTo>
                    <a:pt x="662" y="447"/>
                    <a:pt x="649" y="441"/>
                    <a:pt x="646" y="447"/>
                  </a:cubicBezTo>
                  <a:cubicBezTo>
                    <a:pt x="643" y="453"/>
                    <a:pt x="643" y="462"/>
                    <a:pt x="643" y="462"/>
                  </a:cubicBezTo>
                  <a:cubicBezTo>
                    <a:pt x="636" y="471"/>
                    <a:pt x="636" y="471"/>
                    <a:pt x="636" y="471"/>
                  </a:cubicBezTo>
                  <a:cubicBezTo>
                    <a:pt x="676" y="457"/>
                    <a:pt x="676" y="457"/>
                    <a:pt x="676" y="457"/>
                  </a:cubicBezTo>
                  <a:cubicBezTo>
                    <a:pt x="661" y="469"/>
                    <a:pt x="661" y="469"/>
                    <a:pt x="661" y="469"/>
                  </a:cubicBezTo>
                  <a:cubicBezTo>
                    <a:pt x="661" y="475"/>
                    <a:pt x="661" y="475"/>
                    <a:pt x="661" y="475"/>
                  </a:cubicBezTo>
                  <a:cubicBezTo>
                    <a:pt x="648" y="483"/>
                    <a:pt x="648" y="483"/>
                    <a:pt x="648" y="483"/>
                  </a:cubicBezTo>
                  <a:cubicBezTo>
                    <a:pt x="648" y="483"/>
                    <a:pt x="698" y="482"/>
                    <a:pt x="689" y="491"/>
                  </a:cubicBezTo>
                  <a:cubicBezTo>
                    <a:pt x="680" y="500"/>
                    <a:pt x="658" y="498"/>
                    <a:pt x="658" y="498"/>
                  </a:cubicBezTo>
                  <a:cubicBezTo>
                    <a:pt x="641" y="502"/>
                    <a:pt x="641" y="502"/>
                    <a:pt x="641" y="502"/>
                  </a:cubicBezTo>
                  <a:cubicBezTo>
                    <a:pt x="649" y="494"/>
                    <a:pt x="649" y="494"/>
                    <a:pt x="649" y="494"/>
                  </a:cubicBezTo>
                  <a:cubicBezTo>
                    <a:pt x="640" y="489"/>
                    <a:pt x="640" y="489"/>
                    <a:pt x="640" y="489"/>
                  </a:cubicBezTo>
                  <a:cubicBezTo>
                    <a:pt x="640" y="489"/>
                    <a:pt x="611" y="500"/>
                    <a:pt x="612" y="503"/>
                  </a:cubicBezTo>
                  <a:cubicBezTo>
                    <a:pt x="613" y="506"/>
                    <a:pt x="619" y="510"/>
                    <a:pt x="619" y="510"/>
                  </a:cubicBezTo>
                  <a:cubicBezTo>
                    <a:pt x="619" y="510"/>
                    <a:pt x="608" y="537"/>
                    <a:pt x="612" y="538"/>
                  </a:cubicBezTo>
                  <a:cubicBezTo>
                    <a:pt x="616" y="539"/>
                    <a:pt x="659" y="536"/>
                    <a:pt x="659" y="536"/>
                  </a:cubicBezTo>
                  <a:cubicBezTo>
                    <a:pt x="691" y="518"/>
                    <a:pt x="691" y="518"/>
                    <a:pt x="691" y="518"/>
                  </a:cubicBezTo>
                  <a:cubicBezTo>
                    <a:pt x="738" y="499"/>
                    <a:pt x="738" y="499"/>
                    <a:pt x="738" y="499"/>
                  </a:cubicBezTo>
                  <a:cubicBezTo>
                    <a:pt x="738" y="499"/>
                    <a:pt x="694" y="520"/>
                    <a:pt x="689" y="528"/>
                  </a:cubicBezTo>
                  <a:cubicBezTo>
                    <a:pt x="684" y="536"/>
                    <a:pt x="685" y="552"/>
                    <a:pt x="678" y="554"/>
                  </a:cubicBezTo>
                  <a:cubicBezTo>
                    <a:pt x="671" y="556"/>
                    <a:pt x="659" y="549"/>
                    <a:pt x="653" y="558"/>
                  </a:cubicBezTo>
                  <a:cubicBezTo>
                    <a:pt x="647" y="567"/>
                    <a:pt x="643" y="577"/>
                    <a:pt x="638" y="582"/>
                  </a:cubicBezTo>
                  <a:cubicBezTo>
                    <a:pt x="633" y="587"/>
                    <a:pt x="618" y="596"/>
                    <a:pt x="618" y="596"/>
                  </a:cubicBezTo>
                  <a:cubicBezTo>
                    <a:pt x="654" y="592"/>
                    <a:pt x="654" y="592"/>
                    <a:pt x="654" y="592"/>
                  </a:cubicBezTo>
                  <a:cubicBezTo>
                    <a:pt x="647" y="604"/>
                    <a:pt x="647" y="604"/>
                    <a:pt x="647" y="604"/>
                  </a:cubicBezTo>
                  <a:cubicBezTo>
                    <a:pt x="647" y="604"/>
                    <a:pt x="677" y="573"/>
                    <a:pt x="694" y="576"/>
                  </a:cubicBezTo>
                  <a:cubicBezTo>
                    <a:pt x="711" y="579"/>
                    <a:pt x="702" y="584"/>
                    <a:pt x="702" y="584"/>
                  </a:cubicBezTo>
                  <a:cubicBezTo>
                    <a:pt x="718" y="582"/>
                    <a:pt x="718" y="582"/>
                    <a:pt x="718" y="582"/>
                  </a:cubicBezTo>
                  <a:cubicBezTo>
                    <a:pt x="718" y="582"/>
                    <a:pt x="705" y="607"/>
                    <a:pt x="719" y="607"/>
                  </a:cubicBezTo>
                  <a:cubicBezTo>
                    <a:pt x="733" y="607"/>
                    <a:pt x="750" y="585"/>
                    <a:pt x="750" y="585"/>
                  </a:cubicBezTo>
                  <a:cubicBezTo>
                    <a:pt x="778" y="572"/>
                    <a:pt x="778" y="572"/>
                    <a:pt x="778" y="572"/>
                  </a:cubicBezTo>
                  <a:cubicBezTo>
                    <a:pt x="785" y="580"/>
                    <a:pt x="785" y="580"/>
                    <a:pt x="785" y="580"/>
                  </a:cubicBezTo>
                  <a:cubicBezTo>
                    <a:pt x="765" y="582"/>
                    <a:pt x="765" y="582"/>
                    <a:pt x="765" y="582"/>
                  </a:cubicBezTo>
                  <a:cubicBezTo>
                    <a:pt x="765" y="582"/>
                    <a:pt x="751" y="596"/>
                    <a:pt x="762" y="596"/>
                  </a:cubicBezTo>
                  <a:cubicBezTo>
                    <a:pt x="773" y="596"/>
                    <a:pt x="819" y="583"/>
                    <a:pt x="819" y="583"/>
                  </a:cubicBezTo>
                  <a:cubicBezTo>
                    <a:pt x="847" y="571"/>
                    <a:pt x="847" y="571"/>
                    <a:pt x="847" y="571"/>
                  </a:cubicBezTo>
                  <a:cubicBezTo>
                    <a:pt x="815" y="588"/>
                    <a:pt x="815" y="588"/>
                    <a:pt x="815" y="588"/>
                  </a:cubicBezTo>
                  <a:cubicBezTo>
                    <a:pt x="815" y="598"/>
                    <a:pt x="815" y="598"/>
                    <a:pt x="815" y="598"/>
                  </a:cubicBezTo>
                  <a:cubicBezTo>
                    <a:pt x="815" y="598"/>
                    <a:pt x="797" y="599"/>
                    <a:pt x="786" y="603"/>
                  </a:cubicBezTo>
                  <a:cubicBezTo>
                    <a:pt x="775" y="607"/>
                    <a:pt x="767" y="620"/>
                    <a:pt x="767" y="620"/>
                  </a:cubicBezTo>
                  <a:cubicBezTo>
                    <a:pt x="747" y="622"/>
                    <a:pt x="747" y="622"/>
                    <a:pt x="747" y="622"/>
                  </a:cubicBezTo>
                  <a:cubicBezTo>
                    <a:pt x="723" y="642"/>
                    <a:pt x="723" y="642"/>
                    <a:pt x="723" y="642"/>
                  </a:cubicBezTo>
                  <a:cubicBezTo>
                    <a:pt x="724" y="651"/>
                    <a:pt x="724" y="651"/>
                    <a:pt x="724" y="651"/>
                  </a:cubicBezTo>
                  <a:cubicBezTo>
                    <a:pt x="697" y="654"/>
                    <a:pt x="697" y="654"/>
                    <a:pt x="697" y="654"/>
                  </a:cubicBezTo>
                  <a:cubicBezTo>
                    <a:pt x="697" y="654"/>
                    <a:pt x="652" y="663"/>
                    <a:pt x="647" y="670"/>
                  </a:cubicBezTo>
                  <a:cubicBezTo>
                    <a:pt x="642" y="677"/>
                    <a:pt x="645" y="691"/>
                    <a:pt x="636" y="691"/>
                  </a:cubicBezTo>
                  <a:cubicBezTo>
                    <a:pt x="627" y="691"/>
                    <a:pt x="600" y="691"/>
                    <a:pt x="584" y="693"/>
                  </a:cubicBezTo>
                  <a:cubicBezTo>
                    <a:pt x="568" y="695"/>
                    <a:pt x="515" y="734"/>
                    <a:pt x="515" y="734"/>
                  </a:cubicBezTo>
                  <a:cubicBezTo>
                    <a:pt x="500" y="737"/>
                    <a:pt x="500" y="737"/>
                    <a:pt x="500" y="737"/>
                  </a:cubicBezTo>
                  <a:cubicBezTo>
                    <a:pt x="491" y="747"/>
                    <a:pt x="491" y="747"/>
                    <a:pt x="491" y="747"/>
                  </a:cubicBezTo>
                  <a:cubicBezTo>
                    <a:pt x="490" y="736"/>
                    <a:pt x="490" y="736"/>
                    <a:pt x="490" y="736"/>
                  </a:cubicBezTo>
                  <a:cubicBezTo>
                    <a:pt x="490" y="736"/>
                    <a:pt x="458" y="732"/>
                    <a:pt x="447" y="738"/>
                  </a:cubicBezTo>
                  <a:cubicBezTo>
                    <a:pt x="436" y="744"/>
                    <a:pt x="412" y="754"/>
                    <a:pt x="412" y="754"/>
                  </a:cubicBezTo>
                  <a:cubicBezTo>
                    <a:pt x="403" y="752"/>
                    <a:pt x="403" y="752"/>
                    <a:pt x="403" y="752"/>
                  </a:cubicBezTo>
                  <a:cubicBezTo>
                    <a:pt x="404" y="760"/>
                    <a:pt x="404" y="760"/>
                    <a:pt x="404" y="760"/>
                  </a:cubicBezTo>
                  <a:cubicBezTo>
                    <a:pt x="385" y="763"/>
                    <a:pt x="385" y="763"/>
                    <a:pt x="385" y="763"/>
                  </a:cubicBezTo>
                  <a:cubicBezTo>
                    <a:pt x="378" y="769"/>
                    <a:pt x="378" y="769"/>
                    <a:pt x="378" y="769"/>
                  </a:cubicBezTo>
                  <a:cubicBezTo>
                    <a:pt x="362" y="767"/>
                    <a:pt x="362" y="767"/>
                    <a:pt x="362" y="767"/>
                  </a:cubicBezTo>
                  <a:cubicBezTo>
                    <a:pt x="345" y="782"/>
                    <a:pt x="345" y="782"/>
                    <a:pt x="345" y="782"/>
                  </a:cubicBezTo>
                  <a:cubicBezTo>
                    <a:pt x="350" y="788"/>
                    <a:pt x="350" y="788"/>
                    <a:pt x="350" y="788"/>
                  </a:cubicBezTo>
                  <a:cubicBezTo>
                    <a:pt x="360" y="776"/>
                    <a:pt x="360" y="776"/>
                    <a:pt x="360" y="776"/>
                  </a:cubicBezTo>
                  <a:cubicBezTo>
                    <a:pt x="373" y="783"/>
                    <a:pt x="373" y="783"/>
                    <a:pt x="373" y="783"/>
                  </a:cubicBezTo>
                  <a:cubicBezTo>
                    <a:pt x="387" y="771"/>
                    <a:pt x="387" y="771"/>
                    <a:pt x="387" y="771"/>
                  </a:cubicBezTo>
                  <a:cubicBezTo>
                    <a:pt x="388" y="779"/>
                    <a:pt x="388" y="779"/>
                    <a:pt x="388" y="779"/>
                  </a:cubicBezTo>
                  <a:cubicBezTo>
                    <a:pt x="388" y="779"/>
                    <a:pt x="409" y="778"/>
                    <a:pt x="417" y="771"/>
                  </a:cubicBezTo>
                  <a:cubicBezTo>
                    <a:pt x="425" y="764"/>
                    <a:pt x="441" y="750"/>
                    <a:pt x="450" y="748"/>
                  </a:cubicBezTo>
                  <a:cubicBezTo>
                    <a:pt x="459" y="746"/>
                    <a:pt x="451" y="762"/>
                    <a:pt x="464" y="762"/>
                  </a:cubicBezTo>
                  <a:cubicBezTo>
                    <a:pt x="477" y="762"/>
                    <a:pt x="514" y="746"/>
                    <a:pt x="514" y="746"/>
                  </a:cubicBezTo>
                  <a:cubicBezTo>
                    <a:pt x="536" y="752"/>
                    <a:pt x="536" y="752"/>
                    <a:pt x="536" y="752"/>
                  </a:cubicBezTo>
                  <a:cubicBezTo>
                    <a:pt x="548" y="740"/>
                    <a:pt x="548" y="740"/>
                    <a:pt x="548" y="740"/>
                  </a:cubicBezTo>
                  <a:cubicBezTo>
                    <a:pt x="548" y="740"/>
                    <a:pt x="585" y="738"/>
                    <a:pt x="596" y="729"/>
                  </a:cubicBezTo>
                  <a:cubicBezTo>
                    <a:pt x="607" y="720"/>
                    <a:pt x="619" y="706"/>
                    <a:pt x="628" y="705"/>
                  </a:cubicBezTo>
                  <a:cubicBezTo>
                    <a:pt x="637" y="704"/>
                    <a:pt x="649" y="704"/>
                    <a:pt x="649" y="704"/>
                  </a:cubicBezTo>
                  <a:cubicBezTo>
                    <a:pt x="653" y="697"/>
                    <a:pt x="653" y="697"/>
                    <a:pt x="653" y="697"/>
                  </a:cubicBezTo>
                  <a:cubicBezTo>
                    <a:pt x="677" y="697"/>
                    <a:pt x="677" y="697"/>
                    <a:pt x="677" y="697"/>
                  </a:cubicBezTo>
                  <a:cubicBezTo>
                    <a:pt x="684" y="691"/>
                    <a:pt x="684" y="691"/>
                    <a:pt x="684" y="691"/>
                  </a:cubicBezTo>
                  <a:cubicBezTo>
                    <a:pt x="684" y="691"/>
                    <a:pt x="717" y="684"/>
                    <a:pt x="732" y="677"/>
                  </a:cubicBezTo>
                  <a:cubicBezTo>
                    <a:pt x="747" y="670"/>
                    <a:pt x="762" y="656"/>
                    <a:pt x="762" y="656"/>
                  </a:cubicBezTo>
                  <a:cubicBezTo>
                    <a:pt x="803" y="650"/>
                    <a:pt x="803" y="650"/>
                    <a:pt x="803" y="650"/>
                  </a:cubicBezTo>
                  <a:cubicBezTo>
                    <a:pt x="841" y="628"/>
                    <a:pt x="841" y="628"/>
                    <a:pt x="841" y="628"/>
                  </a:cubicBezTo>
                  <a:cubicBezTo>
                    <a:pt x="841" y="628"/>
                    <a:pt x="885" y="627"/>
                    <a:pt x="892" y="620"/>
                  </a:cubicBezTo>
                  <a:cubicBezTo>
                    <a:pt x="899" y="613"/>
                    <a:pt x="912" y="601"/>
                    <a:pt x="912" y="601"/>
                  </a:cubicBezTo>
                  <a:cubicBezTo>
                    <a:pt x="912" y="601"/>
                    <a:pt x="954" y="594"/>
                    <a:pt x="958" y="586"/>
                  </a:cubicBezTo>
                  <a:cubicBezTo>
                    <a:pt x="962" y="578"/>
                    <a:pt x="947" y="578"/>
                    <a:pt x="947" y="578"/>
                  </a:cubicBezTo>
                  <a:cubicBezTo>
                    <a:pt x="947" y="578"/>
                    <a:pt x="970" y="562"/>
                    <a:pt x="979" y="557"/>
                  </a:cubicBezTo>
                  <a:cubicBezTo>
                    <a:pt x="988" y="552"/>
                    <a:pt x="1015" y="545"/>
                    <a:pt x="1015" y="545"/>
                  </a:cubicBezTo>
                  <a:cubicBezTo>
                    <a:pt x="1066" y="526"/>
                    <a:pt x="1066" y="526"/>
                    <a:pt x="1066" y="526"/>
                  </a:cubicBezTo>
                  <a:cubicBezTo>
                    <a:pt x="1060" y="513"/>
                    <a:pt x="1060" y="513"/>
                    <a:pt x="1060" y="513"/>
                  </a:cubicBezTo>
                  <a:cubicBezTo>
                    <a:pt x="1060" y="513"/>
                    <a:pt x="1083" y="519"/>
                    <a:pt x="1090" y="514"/>
                  </a:cubicBezTo>
                  <a:cubicBezTo>
                    <a:pt x="1097" y="509"/>
                    <a:pt x="1130" y="494"/>
                    <a:pt x="1130" y="494"/>
                  </a:cubicBezTo>
                  <a:cubicBezTo>
                    <a:pt x="1130" y="494"/>
                    <a:pt x="1188" y="470"/>
                    <a:pt x="1196" y="467"/>
                  </a:cubicBezTo>
                  <a:cubicBezTo>
                    <a:pt x="1204" y="464"/>
                    <a:pt x="1234" y="485"/>
                    <a:pt x="1234" y="485"/>
                  </a:cubicBezTo>
                  <a:cubicBezTo>
                    <a:pt x="1210" y="485"/>
                    <a:pt x="1210" y="485"/>
                    <a:pt x="1210" y="485"/>
                  </a:cubicBezTo>
                  <a:cubicBezTo>
                    <a:pt x="1197" y="477"/>
                    <a:pt x="1197" y="477"/>
                    <a:pt x="1197" y="477"/>
                  </a:cubicBezTo>
                  <a:cubicBezTo>
                    <a:pt x="1174" y="493"/>
                    <a:pt x="1174" y="493"/>
                    <a:pt x="1174" y="493"/>
                  </a:cubicBezTo>
                  <a:cubicBezTo>
                    <a:pt x="1151" y="493"/>
                    <a:pt x="1151" y="493"/>
                    <a:pt x="1151" y="493"/>
                  </a:cubicBezTo>
                  <a:cubicBezTo>
                    <a:pt x="1151" y="493"/>
                    <a:pt x="1128" y="515"/>
                    <a:pt x="1119" y="518"/>
                  </a:cubicBezTo>
                  <a:cubicBezTo>
                    <a:pt x="1110" y="521"/>
                    <a:pt x="1071" y="527"/>
                    <a:pt x="1075" y="536"/>
                  </a:cubicBezTo>
                  <a:cubicBezTo>
                    <a:pt x="1079" y="545"/>
                    <a:pt x="1099" y="544"/>
                    <a:pt x="1099" y="544"/>
                  </a:cubicBezTo>
                  <a:cubicBezTo>
                    <a:pt x="1099" y="544"/>
                    <a:pt x="1079" y="552"/>
                    <a:pt x="1075" y="552"/>
                  </a:cubicBezTo>
                  <a:cubicBezTo>
                    <a:pt x="1071" y="552"/>
                    <a:pt x="1042" y="551"/>
                    <a:pt x="1042" y="557"/>
                  </a:cubicBezTo>
                  <a:cubicBezTo>
                    <a:pt x="1042" y="563"/>
                    <a:pt x="1045" y="576"/>
                    <a:pt x="1065" y="568"/>
                  </a:cubicBezTo>
                  <a:cubicBezTo>
                    <a:pt x="1085" y="560"/>
                    <a:pt x="1129" y="536"/>
                    <a:pt x="1147" y="532"/>
                  </a:cubicBezTo>
                  <a:cubicBezTo>
                    <a:pt x="1165" y="528"/>
                    <a:pt x="1197" y="537"/>
                    <a:pt x="1211" y="530"/>
                  </a:cubicBezTo>
                  <a:cubicBezTo>
                    <a:pt x="1225" y="523"/>
                    <a:pt x="1247" y="502"/>
                    <a:pt x="1247" y="502"/>
                  </a:cubicBezTo>
                  <a:cubicBezTo>
                    <a:pt x="1245" y="492"/>
                    <a:pt x="1245" y="492"/>
                    <a:pt x="1245" y="492"/>
                  </a:cubicBezTo>
                  <a:cubicBezTo>
                    <a:pt x="1245" y="492"/>
                    <a:pt x="1299" y="471"/>
                    <a:pt x="1309" y="472"/>
                  </a:cubicBezTo>
                  <a:cubicBezTo>
                    <a:pt x="1319" y="473"/>
                    <a:pt x="1322" y="483"/>
                    <a:pt x="1322" y="483"/>
                  </a:cubicBezTo>
                  <a:cubicBezTo>
                    <a:pt x="1364" y="470"/>
                    <a:pt x="1364" y="470"/>
                    <a:pt x="1364" y="470"/>
                  </a:cubicBezTo>
                  <a:cubicBezTo>
                    <a:pt x="1336" y="492"/>
                    <a:pt x="1336" y="492"/>
                    <a:pt x="1336" y="492"/>
                  </a:cubicBezTo>
                  <a:cubicBezTo>
                    <a:pt x="1350" y="498"/>
                    <a:pt x="1350" y="498"/>
                    <a:pt x="1350" y="498"/>
                  </a:cubicBezTo>
                  <a:cubicBezTo>
                    <a:pt x="1350" y="498"/>
                    <a:pt x="1346" y="510"/>
                    <a:pt x="1350" y="510"/>
                  </a:cubicBezTo>
                  <a:cubicBezTo>
                    <a:pt x="1354" y="510"/>
                    <a:pt x="1395" y="485"/>
                    <a:pt x="1395" y="485"/>
                  </a:cubicBezTo>
                  <a:cubicBezTo>
                    <a:pt x="1395" y="485"/>
                    <a:pt x="1356" y="515"/>
                    <a:pt x="1367" y="520"/>
                  </a:cubicBezTo>
                  <a:cubicBezTo>
                    <a:pt x="1378" y="525"/>
                    <a:pt x="1406" y="526"/>
                    <a:pt x="1406" y="526"/>
                  </a:cubicBezTo>
                  <a:cubicBezTo>
                    <a:pt x="1472" y="532"/>
                    <a:pt x="1472" y="532"/>
                    <a:pt x="1472" y="532"/>
                  </a:cubicBezTo>
                  <a:cubicBezTo>
                    <a:pt x="1493" y="519"/>
                    <a:pt x="1493" y="519"/>
                    <a:pt x="1493" y="519"/>
                  </a:cubicBezTo>
                  <a:cubicBezTo>
                    <a:pt x="1493" y="519"/>
                    <a:pt x="1480" y="541"/>
                    <a:pt x="1491" y="542"/>
                  </a:cubicBezTo>
                  <a:cubicBezTo>
                    <a:pt x="1502" y="543"/>
                    <a:pt x="1534" y="541"/>
                    <a:pt x="1534" y="541"/>
                  </a:cubicBezTo>
                  <a:cubicBezTo>
                    <a:pt x="1556" y="535"/>
                    <a:pt x="1556" y="535"/>
                    <a:pt x="1556" y="535"/>
                  </a:cubicBezTo>
                  <a:cubicBezTo>
                    <a:pt x="1556" y="535"/>
                    <a:pt x="1517" y="549"/>
                    <a:pt x="1520" y="557"/>
                  </a:cubicBezTo>
                  <a:cubicBezTo>
                    <a:pt x="1523" y="565"/>
                    <a:pt x="1541" y="573"/>
                    <a:pt x="1541" y="573"/>
                  </a:cubicBezTo>
                  <a:cubicBezTo>
                    <a:pt x="1541" y="573"/>
                    <a:pt x="1539" y="609"/>
                    <a:pt x="1551" y="609"/>
                  </a:cubicBezTo>
                  <a:cubicBezTo>
                    <a:pt x="1563" y="609"/>
                    <a:pt x="1594" y="606"/>
                    <a:pt x="1594" y="606"/>
                  </a:cubicBezTo>
                  <a:cubicBezTo>
                    <a:pt x="1587" y="585"/>
                    <a:pt x="1587" y="585"/>
                    <a:pt x="1587" y="585"/>
                  </a:cubicBezTo>
                  <a:cubicBezTo>
                    <a:pt x="1601" y="580"/>
                    <a:pt x="1601" y="580"/>
                    <a:pt x="1601" y="580"/>
                  </a:cubicBezTo>
                  <a:cubicBezTo>
                    <a:pt x="1610" y="591"/>
                    <a:pt x="1610" y="591"/>
                    <a:pt x="1610" y="591"/>
                  </a:cubicBezTo>
                  <a:cubicBezTo>
                    <a:pt x="1630" y="585"/>
                    <a:pt x="1630" y="585"/>
                    <a:pt x="1630" y="585"/>
                  </a:cubicBezTo>
                  <a:cubicBezTo>
                    <a:pt x="1630" y="585"/>
                    <a:pt x="1610" y="608"/>
                    <a:pt x="1621" y="612"/>
                  </a:cubicBezTo>
                  <a:cubicBezTo>
                    <a:pt x="1632" y="616"/>
                    <a:pt x="1650" y="586"/>
                    <a:pt x="1650" y="586"/>
                  </a:cubicBezTo>
                  <a:cubicBezTo>
                    <a:pt x="1670" y="557"/>
                    <a:pt x="1670" y="557"/>
                    <a:pt x="1670" y="557"/>
                  </a:cubicBezTo>
                  <a:cubicBezTo>
                    <a:pt x="1652" y="599"/>
                    <a:pt x="1652" y="599"/>
                    <a:pt x="1652" y="599"/>
                  </a:cubicBezTo>
                  <a:cubicBezTo>
                    <a:pt x="1656" y="615"/>
                    <a:pt x="1656" y="615"/>
                    <a:pt x="1656" y="615"/>
                  </a:cubicBezTo>
                  <a:cubicBezTo>
                    <a:pt x="1679" y="607"/>
                    <a:pt x="1679" y="607"/>
                    <a:pt x="1679" y="607"/>
                  </a:cubicBezTo>
                  <a:cubicBezTo>
                    <a:pt x="1664" y="623"/>
                    <a:pt x="1664" y="623"/>
                    <a:pt x="1664" y="623"/>
                  </a:cubicBezTo>
                  <a:cubicBezTo>
                    <a:pt x="1681" y="638"/>
                    <a:pt x="1681" y="638"/>
                    <a:pt x="1681" y="638"/>
                  </a:cubicBezTo>
                  <a:cubicBezTo>
                    <a:pt x="1669" y="635"/>
                    <a:pt x="1669" y="635"/>
                    <a:pt x="1669" y="635"/>
                  </a:cubicBezTo>
                  <a:cubicBezTo>
                    <a:pt x="1667" y="647"/>
                    <a:pt x="1667" y="647"/>
                    <a:pt x="1667" y="647"/>
                  </a:cubicBezTo>
                  <a:cubicBezTo>
                    <a:pt x="1648" y="660"/>
                    <a:pt x="1648" y="660"/>
                    <a:pt x="1648" y="660"/>
                  </a:cubicBezTo>
                  <a:cubicBezTo>
                    <a:pt x="1636" y="670"/>
                    <a:pt x="1636" y="670"/>
                    <a:pt x="1636" y="670"/>
                  </a:cubicBezTo>
                  <a:cubicBezTo>
                    <a:pt x="1657" y="681"/>
                    <a:pt x="1657" y="681"/>
                    <a:pt x="1657" y="681"/>
                  </a:cubicBezTo>
                  <a:cubicBezTo>
                    <a:pt x="1654" y="702"/>
                    <a:pt x="1654" y="702"/>
                    <a:pt x="1654" y="702"/>
                  </a:cubicBezTo>
                  <a:cubicBezTo>
                    <a:pt x="1642" y="714"/>
                    <a:pt x="1642" y="714"/>
                    <a:pt x="1642" y="714"/>
                  </a:cubicBezTo>
                  <a:cubicBezTo>
                    <a:pt x="1654" y="719"/>
                    <a:pt x="1654" y="719"/>
                    <a:pt x="1654" y="719"/>
                  </a:cubicBezTo>
                  <a:cubicBezTo>
                    <a:pt x="1639" y="733"/>
                    <a:pt x="1639" y="733"/>
                    <a:pt x="1639" y="733"/>
                  </a:cubicBezTo>
                  <a:cubicBezTo>
                    <a:pt x="1660" y="733"/>
                    <a:pt x="1660" y="733"/>
                    <a:pt x="1660" y="733"/>
                  </a:cubicBezTo>
                  <a:cubicBezTo>
                    <a:pt x="1685" y="724"/>
                    <a:pt x="1685" y="724"/>
                    <a:pt x="1685" y="724"/>
                  </a:cubicBezTo>
                  <a:cubicBezTo>
                    <a:pt x="1663" y="750"/>
                    <a:pt x="1663" y="750"/>
                    <a:pt x="1663" y="750"/>
                  </a:cubicBezTo>
                  <a:cubicBezTo>
                    <a:pt x="1652" y="760"/>
                    <a:pt x="1652" y="760"/>
                    <a:pt x="1652" y="760"/>
                  </a:cubicBezTo>
                  <a:cubicBezTo>
                    <a:pt x="1667" y="765"/>
                    <a:pt x="1667" y="765"/>
                    <a:pt x="1667" y="765"/>
                  </a:cubicBezTo>
                  <a:cubicBezTo>
                    <a:pt x="1637" y="777"/>
                    <a:pt x="1637" y="777"/>
                    <a:pt x="1637" y="777"/>
                  </a:cubicBezTo>
                  <a:cubicBezTo>
                    <a:pt x="1623" y="785"/>
                    <a:pt x="1623" y="785"/>
                    <a:pt x="1623" y="785"/>
                  </a:cubicBezTo>
                  <a:cubicBezTo>
                    <a:pt x="1637" y="791"/>
                    <a:pt x="1637" y="791"/>
                    <a:pt x="1637" y="791"/>
                  </a:cubicBezTo>
                  <a:cubicBezTo>
                    <a:pt x="1637" y="791"/>
                    <a:pt x="1636" y="794"/>
                    <a:pt x="1634" y="798"/>
                  </a:cubicBezTo>
                  <a:cubicBezTo>
                    <a:pt x="1655" y="788"/>
                    <a:pt x="1676" y="777"/>
                    <a:pt x="1680" y="773"/>
                  </a:cubicBezTo>
                  <a:cubicBezTo>
                    <a:pt x="1690" y="763"/>
                    <a:pt x="1690" y="747"/>
                    <a:pt x="1690" y="747"/>
                  </a:cubicBezTo>
                  <a:cubicBezTo>
                    <a:pt x="1690" y="747"/>
                    <a:pt x="1717" y="736"/>
                    <a:pt x="1717" y="728"/>
                  </a:cubicBezTo>
                  <a:cubicBezTo>
                    <a:pt x="1717" y="720"/>
                    <a:pt x="1707" y="721"/>
                    <a:pt x="1707" y="721"/>
                  </a:cubicBezTo>
                  <a:close/>
                  <a:moveTo>
                    <a:pt x="1598" y="704"/>
                  </a:moveTo>
                  <a:cubicBezTo>
                    <a:pt x="1604" y="718"/>
                    <a:pt x="1624" y="696"/>
                    <a:pt x="1624" y="696"/>
                  </a:cubicBezTo>
                  <a:cubicBezTo>
                    <a:pt x="1639" y="692"/>
                    <a:pt x="1639" y="692"/>
                    <a:pt x="1639" y="692"/>
                  </a:cubicBezTo>
                  <a:cubicBezTo>
                    <a:pt x="1638" y="682"/>
                    <a:pt x="1638" y="682"/>
                    <a:pt x="1638" y="682"/>
                  </a:cubicBezTo>
                  <a:cubicBezTo>
                    <a:pt x="1620" y="679"/>
                    <a:pt x="1620" y="679"/>
                    <a:pt x="1620" y="679"/>
                  </a:cubicBezTo>
                  <a:cubicBezTo>
                    <a:pt x="1620" y="679"/>
                    <a:pt x="1595" y="697"/>
                    <a:pt x="1598" y="704"/>
                  </a:cubicBezTo>
                  <a:close/>
                  <a:moveTo>
                    <a:pt x="1583" y="656"/>
                  </a:moveTo>
                  <a:cubicBezTo>
                    <a:pt x="1576" y="653"/>
                    <a:pt x="1559" y="664"/>
                    <a:pt x="1558" y="670"/>
                  </a:cubicBezTo>
                  <a:cubicBezTo>
                    <a:pt x="1557" y="676"/>
                    <a:pt x="1550" y="689"/>
                    <a:pt x="1550" y="689"/>
                  </a:cubicBezTo>
                  <a:cubicBezTo>
                    <a:pt x="1549" y="698"/>
                    <a:pt x="1549" y="698"/>
                    <a:pt x="1549" y="698"/>
                  </a:cubicBezTo>
                  <a:cubicBezTo>
                    <a:pt x="1549" y="698"/>
                    <a:pt x="1541" y="702"/>
                    <a:pt x="1540" y="709"/>
                  </a:cubicBezTo>
                  <a:cubicBezTo>
                    <a:pt x="1539" y="716"/>
                    <a:pt x="1546" y="720"/>
                    <a:pt x="1546" y="720"/>
                  </a:cubicBezTo>
                  <a:cubicBezTo>
                    <a:pt x="1546" y="720"/>
                    <a:pt x="1559" y="700"/>
                    <a:pt x="1576" y="687"/>
                  </a:cubicBezTo>
                  <a:cubicBezTo>
                    <a:pt x="1593" y="674"/>
                    <a:pt x="1590" y="659"/>
                    <a:pt x="1583" y="656"/>
                  </a:cubicBezTo>
                  <a:close/>
                  <a:moveTo>
                    <a:pt x="525" y="542"/>
                  </a:moveTo>
                  <a:cubicBezTo>
                    <a:pt x="547" y="540"/>
                    <a:pt x="594" y="519"/>
                    <a:pt x="578" y="515"/>
                  </a:cubicBezTo>
                  <a:cubicBezTo>
                    <a:pt x="561" y="510"/>
                    <a:pt x="539" y="507"/>
                    <a:pt x="533" y="513"/>
                  </a:cubicBezTo>
                  <a:cubicBezTo>
                    <a:pt x="527" y="519"/>
                    <a:pt x="514" y="506"/>
                    <a:pt x="510" y="517"/>
                  </a:cubicBezTo>
                  <a:cubicBezTo>
                    <a:pt x="507" y="528"/>
                    <a:pt x="513" y="543"/>
                    <a:pt x="525" y="542"/>
                  </a:cubicBezTo>
                  <a:close/>
                  <a:moveTo>
                    <a:pt x="0" y="886"/>
                  </a:moveTo>
                  <a:cubicBezTo>
                    <a:pt x="41" y="880"/>
                    <a:pt x="41" y="880"/>
                    <a:pt x="41" y="880"/>
                  </a:cubicBezTo>
                  <a:cubicBezTo>
                    <a:pt x="49" y="869"/>
                    <a:pt x="49" y="869"/>
                    <a:pt x="49" y="869"/>
                  </a:cubicBezTo>
                  <a:cubicBezTo>
                    <a:pt x="90" y="863"/>
                    <a:pt x="90" y="863"/>
                    <a:pt x="90" y="863"/>
                  </a:cubicBezTo>
                  <a:cubicBezTo>
                    <a:pt x="76" y="849"/>
                    <a:pt x="76" y="849"/>
                    <a:pt x="76" y="849"/>
                  </a:cubicBezTo>
                  <a:lnTo>
                    <a:pt x="0" y="886"/>
                  </a:lnTo>
                  <a:close/>
                  <a:moveTo>
                    <a:pt x="908" y="635"/>
                  </a:moveTo>
                  <a:cubicBezTo>
                    <a:pt x="905" y="636"/>
                    <a:pt x="892" y="641"/>
                    <a:pt x="892" y="641"/>
                  </a:cubicBezTo>
                  <a:cubicBezTo>
                    <a:pt x="892" y="641"/>
                    <a:pt x="884" y="634"/>
                    <a:pt x="879" y="635"/>
                  </a:cubicBezTo>
                  <a:cubicBezTo>
                    <a:pt x="874" y="636"/>
                    <a:pt x="875" y="651"/>
                    <a:pt x="875" y="651"/>
                  </a:cubicBezTo>
                  <a:cubicBezTo>
                    <a:pt x="859" y="663"/>
                    <a:pt x="859" y="663"/>
                    <a:pt x="859" y="663"/>
                  </a:cubicBezTo>
                  <a:cubicBezTo>
                    <a:pt x="859" y="646"/>
                    <a:pt x="859" y="646"/>
                    <a:pt x="859" y="646"/>
                  </a:cubicBezTo>
                  <a:cubicBezTo>
                    <a:pt x="859" y="646"/>
                    <a:pt x="845" y="641"/>
                    <a:pt x="831" y="654"/>
                  </a:cubicBezTo>
                  <a:cubicBezTo>
                    <a:pt x="831" y="654"/>
                    <a:pt x="814" y="665"/>
                    <a:pt x="811" y="672"/>
                  </a:cubicBezTo>
                  <a:cubicBezTo>
                    <a:pt x="809" y="680"/>
                    <a:pt x="831" y="681"/>
                    <a:pt x="831" y="681"/>
                  </a:cubicBezTo>
                  <a:cubicBezTo>
                    <a:pt x="831" y="681"/>
                    <a:pt x="861" y="681"/>
                    <a:pt x="872" y="676"/>
                  </a:cubicBezTo>
                  <a:cubicBezTo>
                    <a:pt x="884" y="671"/>
                    <a:pt x="881" y="664"/>
                    <a:pt x="881" y="664"/>
                  </a:cubicBezTo>
                  <a:cubicBezTo>
                    <a:pt x="899" y="661"/>
                    <a:pt x="899" y="661"/>
                    <a:pt x="899" y="661"/>
                  </a:cubicBezTo>
                  <a:cubicBezTo>
                    <a:pt x="900" y="655"/>
                    <a:pt x="900" y="655"/>
                    <a:pt x="900" y="655"/>
                  </a:cubicBezTo>
                  <a:cubicBezTo>
                    <a:pt x="925" y="654"/>
                    <a:pt x="925" y="654"/>
                    <a:pt x="925" y="654"/>
                  </a:cubicBezTo>
                  <a:cubicBezTo>
                    <a:pt x="931" y="638"/>
                    <a:pt x="931" y="638"/>
                    <a:pt x="931" y="638"/>
                  </a:cubicBezTo>
                  <a:cubicBezTo>
                    <a:pt x="920" y="640"/>
                    <a:pt x="920" y="640"/>
                    <a:pt x="920" y="640"/>
                  </a:cubicBezTo>
                  <a:cubicBezTo>
                    <a:pt x="920" y="640"/>
                    <a:pt x="912" y="634"/>
                    <a:pt x="908" y="635"/>
                  </a:cubicBezTo>
                  <a:close/>
                  <a:moveTo>
                    <a:pt x="107" y="860"/>
                  </a:moveTo>
                  <a:cubicBezTo>
                    <a:pt x="135" y="859"/>
                    <a:pt x="135" y="859"/>
                    <a:pt x="135" y="859"/>
                  </a:cubicBezTo>
                  <a:cubicBezTo>
                    <a:pt x="161" y="840"/>
                    <a:pt x="161" y="840"/>
                    <a:pt x="161" y="840"/>
                  </a:cubicBezTo>
                  <a:cubicBezTo>
                    <a:pt x="152" y="829"/>
                    <a:pt x="152" y="829"/>
                    <a:pt x="152" y="829"/>
                  </a:cubicBezTo>
                  <a:lnTo>
                    <a:pt x="107" y="860"/>
                  </a:lnTo>
                  <a:close/>
                  <a:moveTo>
                    <a:pt x="1646" y="762"/>
                  </a:moveTo>
                  <a:cubicBezTo>
                    <a:pt x="1652" y="749"/>
                    <a:pt x="1637" y="734"/>
                    <a:pt x="1627" y="744"/>
                  </a:cubicBezTo>
                  <a:cubicBezTo>
                    <a:pt x="1617" y="754"/>
                    <a:pt x="1611" y="784"/>
                    <a:pt x="1611" y="784"/>
                  </a:cubicBezTo>
                  <a:cubicBezTo>
                    <a:pt x="1611" y="784"/>
                    <a:pt x="1624" y="773"/>
                    <a:pt x="1629" y="773"/>
                  </a:cubicBezTo>
                  <a:cubicBezTo>
                    <a:pt x="1634" y="773"/>
                    <a:pt x="1640" y="775"/>
                    <a:pt x="1646" y="762"/>
                  </a:cubicBezTo>
                  <a:close/>
                  <a:moveTo>
                    <a:pt x="953" y="609"/>
                  </a:moveTo>
                  <a:cubicBezTo>
                    <a:pt x="940" y="618"/>
                    <a:pt x="916" y="623"/>
                    <a:pt x="923" y="630"/>
                  </a:cubicBezTo>
                  <a:cubicBezTo>
                    <a:pt x="934" y="641"/>
                    <a:pt x="959" y="629"/>
                    <a:pt x="959" y="629"/>
                  </a:cubicBezTo>
                  <a:cubicBezTo>
                    <a:pt x="966" y="620"/>
                    <a:pt x="966" y="620"/>
                    <a:pt x="966" y="620"/>
                  </a:cubicBezTo>
                  <a:cubicBezTo>
                    <a:pt x="966" y="620"/>
                    <a:pt x="982" y="624"/>
                    <a:pt x="979" y="618"/>
                  </a:cubicBezTo>
                  <a:cubicBezTo>
                    <a:pt x="977" y="612"/>
                    <a:pt x="967" y="600"/>
                    <a:pt x="953" y="609"/>
                  </a:cubicBezTo>
                  <a:close/>
                  <a:moveTo>
                    <a:pt x="331" y="777"/>
                  </a:moveTo>
                  <a:cubicBezTo>
                    <a:pt x="319" y="777"/>
                    <a:pt x="290" y="788"/>
                    <a:pt x="290" y="788"/>
                  </a:cubicBezTo>
                  <a:cubicBezTo>
                    <a:pt x="290" y="788"/>
                    <a:pt x="253" y="802"/>
                    <a:pt x="254" y="809"/>
                  </a:cubicBezTo>
                  <a:cubicBezTo>
                    <a:pt x="256" y="818"/>
                    <a:pt x="270" y="812"/>
                    <a:pt x="289" y="806"/>
                  </a:cubicBezTo>
                  <a:cubicBezTo>
                    <a:pt x="308" y="799"/>
                    <a:pt x="328" y="809"/>
                    <a:pt x="335" y="803"/>
                  </a:cubicBezTo>
                  <a:cubicBezTo>
                    <a:pt x="342" y="797"/>
                    <a:pt x="344" y="777"/>
                    <a:pt x="331" y="777"/>
                  </a:cubicBezTo>
                  <a:close/>
                  <a:moveTo>
                    <a:pt x="219" y="828"/>
                  </a:moveTo>
                  <a:cubicBezTo>
                    <a:pt x="221" y="814"/>
                    <a:pt x="221" y="814"/>
                    <a:pt x="221" y="814"/>
                  </a:cubicBezTo>
                  <a:cubicBezTo>
                    <a:pt x="184" y="829"/>
                    <a:pt x="184" y="829"/>
                    <a:pt x="184" y="829"/>
                  </a:cubicBezTo>
                  <a:lnTo>
                    <a:pt x="219" y="828"/>
                  </a:ln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sp>
          <p:nvSpPr>
            <p:cNvPr id="179" name="Freeform 176"/>
            <p:cNvSpPr>
              <a:spLocks noEditPoints="1"/>
            </p:cNvSpPr>
            <p:nvPr/>
          </p:nvSpPr>
          <p:spPr bwMode="gray">
            <a:xfrm>
              <a:off x="1216025" y="2490788"/>
              <a:ext cx="1460500" cy="730250"/>
            </a:xfrm>
            <a:custGeom>
              <a:avLst/>
              <a:gdLst>
                <a:gd name="T0" fmla="*/ 2480 w 2609"/>
                <a:gd name="T1" fmla="*/ 201 h 1304"/>
                <a:gd name="T2" fmla="*/ 2188 w 2609"/>
                <a:gd name="T3" fmla="*/ 278 h 1304"/>
                <a:gd name="T4" fmla="*/ 2132 w 2609"/>
                <a:gd name="T5" fmla="*/ 324 h 1304"/>
                <a:gd name="T6" fmla="*/ 2049 w 2609"/>
                <a:gd name="T7" fmla="*/ 357 h 1304"/>
                <a:gd name="T8" fmla="*/ 1824 w 2609"/>
                <a:gd name="T9" fmla="*/ 413 h 1304"/>
                <a:gd name="T10" fmla="*/ 1906 w 2609"/>
                <a:gd name="T11" fmla="*/ 294 h 1304"/>
                <a:gd name="T12" fmla="*/ 1888 w 2609"/>
                <a:gd name="T13" fmla="*/ 211 h 1304"/>
                <a:gd name="T14" fmla="*/ 1909 w 2609"/>
                <a:gd name="T15" fmla="*/ 159 h 1304"/>
                <a:gd name="T16" fmla="*/ 1821 w 2609"/>
                <a:gd name="T17" fmla="*/ 151 h 1304"/>
                <a:gd name="T18" fmla="*/ 1700 w 2609"/>
                <a:gd name="T19" fmla="*/ 142 h 1304"/>
                <a:gd name="T20" fmla="*/ 1667 w 2609"/>
                <a:gd name="T21" fmla="*/ 101 h 1304"/>
                <a:gd name="T22" fmla="*/ 1627 w 2609"/>
                <a:gd name="T23" fmla="*/ 67 h 1304"/>
                <a:gd name="T24" fmla="*/ 1510 w 2609"/>
                <a:gd name="T25" fmla="*/ 35 h 1304"/>
                <a:gd name="T26" fmla="*/ 292 w 2609"/>
                <a:gd name="T27" fmla="*/ 130 h 1304"/>
                <a:gd name="T28" fmla="*/ 255 w 2609"/>
                <a:gd name="T29" fmla="*/ 78 h 1304"/>
                <a:gd name="T30" fmla="*/ 250 w 2609"/>
                <a:gd name="T31" fmla="*/ 177 h 1304"/>
                <a:gd name="T32" fmla="*/ 66 w 2609"/>
                <a:gd name="T33" fmla="*/ 387 h 1304"/>
                <a:gd name="T34" fmla="*/ 29 w 2609"/>
                <a:gd name="T35" fmla="*/ 605 h 1304"/>
                <a:gd name="T36" fmla="*/ 20 w 2609"/>
                <a:gd name="T37" fmla="*/ 688 h 1304"/>
                <a:gd name="T38" fmla="*/ 108 w 2609"/>
                <a:gd name="T39" fmla="*/ 822 h 1304"/>
                <a:gd name="T40" fmla="*/ 380 w 2609"/>
                <a:gd name="T41" fmla="*/ 973 h 1304"/>
                <a:gd name="T42" fmla="*/ 625 w 2609"/>
                <a:gd name="T43" fmla="*/ 975 h 1304"/>
                <a:gd name="T44" fmla="*/ 756 w 2609"/>
                <a:gd name="T45" fmla="*/ 1047 h 1304"/>
                <a:gd name="T46" fmla="*/ 851 w 2609"/>
                <a:gd name="T47" fmla="*/ 1169 h 1304"/>
                <a:gd name="T48" fmla="*/ 914 w 2609"/>
                <a:gd name="T49" fmla="*/ 1254 h 1304"/>
                <a:gd name="T50" fmla="*/ 950 w 2609"/>
                <a:gd name="T51" fmla="*/ 1180 h 1304"/>
                <a:gd name="T52" fmla="*/ 999 w 2609"/>
                <a:gd name="T53" fmla="*/ 1128 h 1304"/>
                <a:gd name="T54" fmla="*/ 1143 w 2609"/>
                <a:gd name="T55" fmla="*/ 1040 h 1304"/>
                <a:gd name="T56" fmla="*/ 1288 w 2609"/>
                <a:gd name="T57" fmla="*/ 1079 h 1304"/>
                <a:gd name="T58" fmla="*/ 1354 w 2609"/>
                <a:gd name="T59" fmla="*/ 1087 h 1304"/>
                <a:gd name="T60" fmla="*/ 1365 w 2609"/>
                <a:gd name="T61" fmla="*/ 1024 h 1304"/>
                <a:gd name="T62" fmla="*/ 1487 w 2609"/>
                <a:gd name="T63" fmla="*/ 1024 h 1304"/>
                <a:gd name="T64" fmla="*/ 1616 w 2609"/>
                <a:gd name="T65" fmla="*/ 1079 h 1304"/>
                <a:gd name="T66" fmla="*/ 1634 w 2609"/>
                <a:gd name="T67" fmla="*/ 1212 h 1304"/>
                <a:gd name="T68" fmla="*/ 1681 w 2609"/>
                <a:gd name="T69" fmla="*/ 1304 h 1304"/>
                <a:gd name="T70" fmla="*/ 1730 w 2609"/>
                <a:gd name="T71" fmla="*/ 1112 h 1304"/>
                <a:gd name="T72" fmla="*/ 1780 w 2609"/>
                <a:gd name="T73" fmla="*/ 919 h 1304"/>
                <a:gd name="T74" fmla="*/ 1864 w 2609"/>
                <a:gd name="T75" fmla="*/ 859 h 1304"/>
                <a:gd name="T76" fmla="*/ 2013 w 2609"/>
                <a:gd name="T77" fmla="*/ 773 h 1304"/>
                <a:gd name="T78" fmla="*/ 2015 w 2609"/>
                <a:gd name="T79" fmla="*/ 726 h 1304"/>
                <a:gd name="T80" fmla="*/ 2016 w 2609"/>
                <a:gd name="T81" fmla="*/ 647 h 1304"/>
                <a:gd name="T82" fmla="*/ 2025 w 2609"/>
                <a:gd name="T83" fmla="*/ 586 h 1304"/>
                <a:gd name="T84" fmla="*/ 2077 w 2609"/>
                <a:gd name="T85" fmla="*/ 596 h 1304"/>
                <a:gd name="T86" fmla="*/ 2136 w 2609"/>
                <a:gd name="T87" fmla="*/ 513 h 1304"/>
                <a:gd name="T88" fmla="*/ 2240 w 2609"/>
                <a:gd name="T89" fmla="*/ 475 h 1304"/>
                <a:gd name="T90" fmla="*/ 2355 w 2609"/>
                <a:gd name="T91" fmla="*/ 411 h 1304"/>
                <a:gd name="T92" fmla="*/ 2409 w 2609"/>
                <a:gd name="T93" fmla="*/ 388 h 1304"/>
                <a:gd name="T94" fmla="*/ 2423 w 2609"/>
                <a:gd name="T95" fmla="*/ 324 h 1304"/>
                <a:gd name="T96" fmla="*/ 2556 w 2609"/>
                <a:gd name="T97" fmla="*/ 260 h 1304"/>
                <a:gd name="T98" fmla="*/ 2582 w 2609"/>
                <a:gd name="T99" fmla="*/ 202 h 1304"/>
                <a:gd name="T100" fmla="*/ 1784 w 2609"/>
                <a:gd name="T101" fmla="*/ 255 h 1304"/>
                <a:gd name="T102" fmla="*/ 1734 w 2609"/>
                <a:gd name="T103" fmla="*/ 342 h 1304"/>
                <a:gd name="T104" fmla="*/ 1687 w 2609"/>
                <a:gd name="T105" fmla="*/ 307 h 1304"/>
                <a:gd name="T106" fmla="*/ 1772 w 2609"/>
                <a:gd name="T107" fmla="*/ 194 h 1304"/>
                <a:gd name="T108" fmla="*/ 1862 w 2609"/>
                <a:gd name="T109" fmla="*/ 19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grp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676767"/>
                </a:solidFill>
              </a:endParaRPr>
            </a:p>
          </p:txBody>
        </p:sp>
      </p:grpSp>
      <p:sp>
        <p:nvSpPr>
          <p:cNvPr id="3" name="TextBox 2"/>
          <p:cNvSpPr txBox="1"/>
          <p:nvPr/>
        </p:nvSpPr>
        <p:spPr>
          <a:xfrm>
            <a:off x="1076872" y="2590800"/>
            <a:ext cx="7000328" cy="1569660"/>
          </a:xfrm>
          <a:prstGeom prst="rect">
            <a:avLst/>
          </a:prstGeom>
          <a:solidFill>
            <a:srgbClr val="FFD51E"/>
          </a:solidFill>
        </p:spPr>
        <p:txBody>
          <a:bodyPr wrap="square" rtlCol="0">
            <a:spAutoFit/>
          </a:bodyPr>
          <a:lstStyle/>
          <a:p>
            <a:r>
              <a:rPr lang="en-US" sz="2400" smtClean="0">
                <a:solidFill>
                  <a:schemeClr val="tx1">
                    <a:lumMod val="75000"/>
                    <a:lumOff val="25000"/>
                  </a:schemeClr>
                </a:solidFill>
              </a:rPr>
              <a:t>One globally accepted Systems Approach that serves as an alternative to existing pest risk management options to secure phytosanitary certification for the international movement of seed</a:t>
            </a:r>
          </a:p>
        </p:txBody>
      </p:sp>
      <p:sp>
        <p:nvSpPr>
          <p:cNvPr id="6" name="TextBox 5"/>
          <p:cNvSpPr txBox="1"/>
          <p:nvPr/>
        </p:nvSpPr>
        <p:spPr>
          <a:xfrm>
            <a:off x="5926838" y="5637323"/>
            <a:ext cx="2684427" cy="369332"/>
          </a:xfrm>
          <a:prstGeom prst="rect">
            <a:avLst/>
          </a:prstGeom>
          <a:noFill/>
        </p:spPr>
        <p:txBody>
          <a:bodyPr wrap="square" rtlCol="0">
            <a:spAutoFit/>
          </a:bodyPr>
          <a:lstStyle/>
          <a:p>
            <a:r>
              <a:rPr lang="en-US" smtClean="0">
                <a:solidFill>
                  <a:srgbClr val="C00000"/>
                </a:solidFill>
              </a:rPr>
              <a:t>Global acceptance via IPPC </a:t>
            </a:r>
            <a:endParaRPr lang="en-US">
              <a:solidFill>
                <a:srgbClr val="C00000"/>
              </a:solidFill>
            </a:endParaRPr>
          </a:p>
        </p:txBody>
      </p:sp>
    </p:spTree>
    <p:extLst>
      <p:ext uri="{BB962C8B-B14F-4D97-AF65-F5344CB8AC3E}">
        <p14:creationId xmlns:p14="http://schemas.microsoft.com/office/powerpoint/2010/main" val="170773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rgbClr val="292934"/>
      </a:dk1>
      <a:lt1>
        <a:srgbClr val="FFFFFF"/>
      </a:lt1>
      <a:dk2>
        <a:srgbClr val="DD4814"/>
      </a:dk2>
      <a:lt2>
        <a:srgbClr val="F3F2DC"/>
      </a:lt2>
      <a:accent1>
        <a:srgbClr val="A2AD00"/>
      </a:accent1>
      <a:accent2>
        <a:srgbClr val="51626F"/>
      </a:accent2>
      <a:accent3>
        <a:srgbClr val="584528"/>
      </a:accent3>
      <a:accent4>
        <a:srgbClr val="394A58"/>
      </a:accent4>
      <a:accent5>
        <a:srgbClr val="8E908F"/>
      </a:accent5>
      <a:accent6>
        <a:srgbClr val="EAAB00"/>
      </a:accent6>
      <a:hlink>
        <a:srgbClr val="2A6EBB"/>
      </a:hlink>
      <a:folHlink>
        <a:srgbClr val="C9DD03"/>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202</TotalTime>
  <Words>2137</Words>
  <Application>Microsoft Office PowerPoint</Application>
  <PresentationFormat>On-screen Show (4:3)</PresentationFormat>
  <Paragraphs>187</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ReFresh</vt:lpstr>
      <vt:lpstr>Regulating Seed Trade (U.S.)</vt:lpstr>
      <vt:lpstr>Why The Recent  Concern About Seeds?</vt:lpstr>
      <vt:lpstr>Challenges of Regulating Seed Trade</vt:lpstr>
      <vt:lpstr>NSHAPP</vt:lpstr>
      <vt:lpstr>A New Approach- Regulatory Framework for Seed Health (ReFreSH)</vt:lpstr>
      <vt:lpstr>A New Approach- Regulatory Framework for Seed Health (ReFreSH)</vt:lpstr>
      <vt:lpstr>ReFreSH- How it could work</vt:lpstr>
      <vt:lpstr>ISF Systems Approach WG VISION</vt:lpstr>
      <vt:lpstr>How do we get there?</vt:lpstr>
      <vt:lpstr>Where are we now?</vt:lpstr>
      <vt:lpstr>Where are we now</vt:lpstr>
      <vt:lpstr>Buckets (aka Critical Control Points)</vt:lpstr>
      <vt:lpstr>PowerPoint Presentation</vt:lpstr>
      <vt:lpstr>A Closer Look</vt:lpstr>
      <vt:lpstr>Sources</vt:lpstr>
      <vt:lpstr>Overall Seed Production Model</vt:lpstr>
      <vt:lpstr>Next Steps</vt:lpstr>
      <vt:lpstr>What’s in  it for me?</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Barnes</dc:creator>
  <cp:lastModifiedBy>Ric Dunkle</cp:lastModifiedBy>
  <cp:revision>13</cp:revision>
  <dcterms:created xsi:type="dcterms:W3CDTF">2016-02-19T14:48:16Z</dcterms:created>
  <dcterms:modified xsi:type="dcterms:W3CDTF">2018-01-27T17:04:09Z</dcterms:modified>
</cp:coreProperties>
</file>