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74" r:id="rId2"/>
    <p:sldId id="331" r:id="rId3"/>
    <p:sldId id="375" r:id="rId4"/>
    <p:sldId id="391" r:id="rId5"/>
    <p:sldId id="392" r:id="rId6"/>
    <p:sldId id="393" r:id="rId7"/>
    <p:sldId id="382" r:id="rId8"/>
    <p:sldId id="377" r:id="rId9"/>
    <p:sldId id="378" r:id="rId10"/>
    <p:sldId id="394" r:id="rId11"/>
    <p:sldId id="379" r:id="rId12"/>
    <p:sldId id="380" r:id="rId13"/>
    <p:sldId id="381" r:id="rId14"/>
    <p:sldId id="348" r:id="rId15"/>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mnari" initials="c" lastIdx="3" clrIdx="0"/>
  <p:cmAuthor id="2" name="Juan" initials="J" lastIdx="3" clrIdx="1">
    <p:extLst>
      <p:ext uri="{19B8F6BF-5375-455C-9EA6-DF929625EA0E}">
        <p15:presenceInfo xmlns:p15="http://schemas.microsoft.com/office/powerpoint/2012/main" userId="Ju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18" autoAdjust="0"/>
    <p:restoredTop sz="94660"/>
  </p:normalViewPr>
  <p:slideViewPr>
    <p:cSldViewPr snapToGrid="0">
      <p:cViewPr varScale="1">
        <p:scale>
          <a:sx n="103" d="100"/>
          <a:sy n="103" d="100"/>
        </p:scale>
        <p:origin x="789"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9BE7B3-63BC-4264-890F-CC5397E7CAD8}" type="datetimeFigureOut">
              <a:rPr lang="en-US" smtClean="0"/>
              <a:t>12/6/2016</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6F7820-733F-4E36-842E-FA8B94FCB0F6}" type="slidenum">
              <a:rPr lang="en-US" smtClean="0"/>
              <a:t>‹Nº›</a:t>
            </a:fld>
            <a:endParaRPr lang="en-US"/>
          </a:p>
        </p:txBody>
      </p:sp>
    </p:spTree>
    <p:extLst>
      <p:ext uri="{BB962C8B-B14F-4D97-AF65-F5344CB8AC3E}">
        <p14:creationId xmlns:p14="http://schemas.microsoft.com/office/powerpoint/2010/main" val="3403908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r>
              <a:rPr lang="es-AR" smtClean="0"/>
              <a:t>Promote the use of certified seed and profesisonal seed treatment application</a:t>
            </a:r>
          </a:p>
        </p:txBody>
      </p:sp>
      <p:sp>
        <p:nvSpPr>
          <p:cNvPr id="12292" name="Slide Number Placeholder 3"/>
          <p:cNvSpPr>
            <a:spLocks noGrp="1"/>
          </p:cNvSpPr>
          <p:nvPr>
            <p:ph type="sldNum" sz="quarter" idx="5"/>
          </p:nvPr>
        </p:nvSpPr>
        <p:spPr bwMode="auto">
          <a:noFill/>
          <a:ln>
            <a:miter lim="800000"/>
            <a:headEnd/>
            <a:tailEnd/>
          </a:ln>
        </p:spPr>
        <p:txBody>
          <a:bodyPr/>
          <a:lstStyle/>
          <a:p>
            <a:fld id="{DED557C5-8304-4A8D-9272-1D66D718A1BE}" type="slidenum">
              <a:rPr lang="en-US" smtClean="0"/>
              <a:pPr/>
              <a:t>3</a:t>
            </a:fld>
            <a:endParaRPr lang="en-US" smtClean="0"/>
          </a:p>
        </p:txBody>
      </p:sp>
    </p:spTree>
    <p:extLst>
      <p:ext uri="{BB962C8B-B14F-4D97-AF65-F5344CB8AC3E}">
        <p14:creationId xmlns:p14="http://schemas.microsoft.com/office/powerpoint/2010/main" val="3388164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1FF57BD-D6AE-4681-A736-452E3599072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2105376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1FF57BD-D6AE-4681-A736-452E3599072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2336319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1FF57BD-D6AE-4681-A736-452E3599072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184982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1FF57BD-D6AE-4681-A736-452E3599072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616921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1FF57BD-D6AE-4681-A736-452E35990720}"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3531773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1FF57BD-D6AE-4681-A736-452E35990720}"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2279298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1FF57BD-D6AE-4681-A736-452E35990720}" type="datetimeFigureOut">
              <a:rPr lang="en-US" smtClean="0"/>
              <a:t>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148128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1FF57BD-D6AE-4681-A736-452E35990720}" type="datetimeFigureOut">
              <a:rPr lang="en-US" smtClean="0"/>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2670364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F57BD-D6AE-4681-A736-452E35990720}" type="datetimeFigureOut">
              <a:rPr lang="en-US" smtClean="0"/>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337097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1FF57BD-D6AE-4681-A736-452E35990720}"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4029620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1FF57BD-D6AE-4681-A736-452E35990720}"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EB6907-2B8E-4566-BF1E-74C388AA5D86}" type="slidenum">
              <a:rPr lang="en-US" smtClean="0"/>
              <a:t>‹Nº›</a:t>
            </a:fld>
            <a:endParaRPr lang="en-US"/>
          </a:p>
        </p:txBody>
      </p:sp>
    </p:spTree>
    <p:extLst>
      <p:ext uri="{BB962C8B-B14F-4D97-AF65-F5344CB8AC3E}">
        <p14:creationId xmlns:p14="http://schemas.microsoft.com/office/powerpoint/2010/main" val="3620783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F57BD-D6AE-4681-A736-452E35990720}" type="datetimeFigureOut">
              <a:rPr lang="en-US" smtClean="0"/>
              <a:t>12/6/2016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B6907-2B8E-4566-BF1E-74C388AA5D86}" type="slidenum">
              <a:rPr lang="en-US" smtClean="0"/>
              <a:t>‹Nº›</a:t>
            </a:fld>
            <a:endParaRPr lang="en-US"/>
          </a:p>
        </p:txBody>
      </p:sp>
    </p:spTree>
    <p:extLst>
      <p:ext uri="{BB962C8B-B14F-4D97-AF65-F5344CB8AC3E}">
        <p14:creationId xmlns:p14="http://schemas.microsoft.com/office/powerpoint/2010/main" val="248714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aratula powerpoint"/>
          <p:cNvPicPr>
            <a:picLocks noChangeAspect="1" noChangeArrowheads="1"/>
          </p:cNvPicPr>
          <p:nvPr/>
        </p:nvPicPr>
        <p:blipFill>
          <a:blip r:embed="rId2" cstate="print"/>
          <a:srcRect/>
          <a:stretch>
            <a:fillRect/>
          </a:stretch>
        </p:blipFill>
        <p:spPr bwMode="auto">
          <a:xfrm>
            <a:off x="-11113" y="0"/>
            <a:ext cx="9144001" cy="6858000"/>
          </a:xfrm>
          <a:prstGeom prst="rect">
            <a:avLst/>
          </a:prstGeom>
          <a:noFill/>
          <a:ln w="9525">
            <a:noFill/>
            <a:miter lim="800000"/>
            <a:headEnd/>
            <a:tailEnd/>
          </a:ln>
        </p:spPr>
      </p:pic>
      <p:sp>
        <p:nvSpPr>
          <p:cNvPr id="2051" name="2 Rectángulo"/>
          <p:cNvSpPr>
            <a:spLocks noChangeArrowheads="1"/>
          </p:cNvSpPr>
          <p:nvPr/>
        </p:nvSpPr>
        <p:spPr bwMode="auto">
          <a:xfrm>
            <a:off x="105619" y="5090144"/>
            <a:ext cx="9155113" cy="1692771"/>
          </a:xfrm>
          <a:prstGeom prst="rect">
            <a:avLst/>
          </a:prstGeom>
          <a:noFill/>
          <a:ln w="9525">
            <a:noFill/>
            <a:miter lim="800000"/>
            <a:headEnd/>
            <a:tailEnd/>
          </a:ln>
        </p:spPr>
        <p:txBody>
          <a:bodyPr>
            <a:spAutoFit/>
          </a:bodyPr>
          <a:lstStyle/>
          <a:p>
            <a:pPr algn="ctr" eaLnBrk="1" hangingPunct="1">
              <a:lnSpc>
                <a:spcPct val="200000"/>
              </a:lnSpc>
            </a:pPr>
            <a:r>
              <a:rPr lang="es-UY" altLang="es-UY" sz="3200" b="1" i="1" dirty="0">
                <a:solidFill>
                  <a:schemeClr val="bg1"/>
                </a:solidFill>
              </a:rPr>
              <a:t>Seed Treatment </a:t>
            </a:r>
            <a:r>
              <a:rPr lang="es-UY" altLang="es-UY" sz="3200" b="1" i="1" dirty="0" err="1">
                <a:solidFill>
                  <a:schemeClr val="bg1"/>
                </a:solidFill>
              </a:rPr>
              <a:t>Working</a:t>
            </a:r>
            <a:r>
              <a:rPr lang="es-UY" altLang="es-UY" sz="3200" b="1" i="1" dirty="0">
                <a:solidFill>
                  <a:schemeClr val="bg1"/>
                </a:solidFill>
              </a:rPr>
              <a:t> </a:t>
            </a:r>
            <a:r>
              <a:rPr lang="es-UY" altLang="es-UY" sz="3200" b="1" i="1" dirty="0" err="1" smtClean="0">
                <a:solidFill>
                  <a:schemeClr val="bg1"/>
                </a:solidFill>
              </a:rPr>
              <a:t>Group</a:t>
            </a:r>
            <a:endParaRPr lang="es-UY" altLang="es-UY" sz="3200" b="1" i="1" dirty="0" smtClean="0">
              <a:solidFill>
                <a:schemeClr val="bg1"/>
              </a:solidFill>
            </a:endParaRPr>
          </a:p>
          <a:p>
            <a:pPr algn="ctr" eaLnBrk="1" hangingPunct="1">
              <a:lnSpc>
                <a:spcPct val="200000"/>
              </a:lnSpc>
            </a:pPr>
            <a:r>
              <a:rPr lang="es-UY" altLang="es-UY" sz="2000" b="1" i="1" dirty="0" err="1" smtClean="0">
                <a:solidFill>
                  <a:schemeClr val="bg1"/>
                </a:solidFill>
              </a:rPr>
              <a:t>December</a:t>
            </a:r>
            <a:r>
              <a:rPr lang="es-UY" altLang="es-UY" sz="2000" b="1" i="1" dirty="0" smtClean="0">
                <a:solidFill>
                  <a:schemeClr val="bg1"/>
                </a:solidFill>
              </a:rPr>
              <a:t>, 2016</a:t>
            </a:r>
          </a:p>
        </p:txBody>
      </p:sp>
      <p:sp>
        <p:nvSpPr>
          <p:cNvPr id="2053" name="TextBox 4"/>
          <p:cNvSpPr txBox="1">
            <a:spLocks noChangeArrowheads="1"/>
          </p:cNvSpPr>
          <p:nvPr/>
        </p:nvSpPr>
        <p:spPr bwMode="auto">
          <a:xfrm>
            <a:off x="5580113" y="3789040"/>
            <a:ext cx="3563888" cy="1077218"/>
          </a:xfrm>
          <a:prstGeom prst="rect">
            <a:avLst/>
          </a:prstGeom>
          <a:noFill/>
          <a:ln w="9525">
            <a:noFill/>
            <a:miter lim="800000"/>
            <a:headEnd/>
            <a:tailEnd/>
          </a:ln>
        </p:spPr>
        <p:txBody>
          <a:bodyPr wrap="square">
            <a:spAutoFit/>
          </a:bodyPr>
          <a:lstStyle/>
          <a:p>
            <a:pPr algn="r">
              <a:spcAft>
                <a:spcPts val="600"/>
              </a:spcAft>
            </a:pPr>
            <a:r>
              <a:rPr lang="es-AR" dirty="0" err="1"/>
              <a:t>Chair</a:t>
            </a:r>
            <a:r>
              <a:rPr lang="es-AR" dirty="0"/>
              <a:t>: Antonio Tejada</a:t>
            </a:r>
          </a:p>
          <a:p>
            <a:pPr algn="r">
              <a:spcAft>
                <a:spcPts val="600"/>
              </a:spcAft>
            </a:pPr>
            <a:r>
              <a:rPr lang="es-AR" dirty="0"/>
              <a:t>Vice </a:t>
            </a:r>
            <a:r>
              <a:rPr lang="es-AR" dirty="0" err="1"/>
              <a:t>Chair</a:t>
            </a:r>
            <a:r>
              <a:rPr lang="es-AR" dirty="0"/>
              <a:t>: Paula </a:t>
            </a:r>
            <a:r>
              <a:rPr lang="es-AR" dirty="0" smtClean="0"/>
              <a:t>Bey</a:t>
            </a:r>
          </a:p>
          <a:p>
            <a:pPr algn="r">
              <a:spcAft>
                <a:spcPts val="600"/>
              </a:spcAft>
            </a:pPr>
            <a:r>
              <a:rPr lang="es-AR" dirty="0" smtClean="0"/>
              <a:t> Carlos Salvador</a:t>
            </a:r>
            <a:endParaRPr lang="es-AR" dirty="0"/>
          </a:p>
        </p:txBody>
      </p:sp>
    </p:spTree>
    <p:extLst>
      <p:ext uri="{BB962C8B-B14F-4D97-AF65-F5344CB8AC3E}">
        <p14:creationId xmlns:p14="http://schemas.microsoft.com/office/powerpoint/2010/main" val="3604717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descr="interior powerpoint"/>
          <p:cNvPicPr>
            <a:picLocks noChangeAspect="1" noChangeArrowheads="1"/>
          </p:cNvPicPr>
          <p:nvPr/>
        </p:nvPicPr>
        <p:blipFill>
          <a:blip r:embed="rId2" cstate="print"/>
          <a:srcRect/>
          <a:stretch>
            <a:fillRect/>
          </a:stretch>
        </p:blipFill>
        <p:spPr bwMode="auto">
          <a:xfrm>
            <a:off x="0" y="0"/>
            <a:ext cx="9144000" cy="6859588"/>
          </a:xfrm>
          <a:prstGeom prst="rect">
            <a:avLst/>
          </a:prstGeom>
          <a:noFill/>
          <a:ln w="9525">
            <a:noFill/>
            <a:miter lim="800000"/>
            <a:headEnd/>
            <a:tailEnd/>
          </a:ln>
        </p:spPr>
      </p:pic>
      <p:sp>
        <p:nvSpPr>
          <p:cNvPr id="3" name="Content Placeholder 2"/>
          <p:cNvSpPr>
            <a:spLocks noGrp="1"/>
          </p:cNvSpPr>
          <p:nvPr>
            <p:ph idx="1"/>
          </p:nvPr>
        </p:nvSpPr>
        <p:spPr>
          <a:xfrm>
            <a:off x="179897" y="1346807"/>
            <a:ext cx="8784205" cy="4525963"/>
          </a:xfrm>
        </p:spPr>
        <p:txBody>
          <a:bodyPr>
            <a:noAutofit/>
          </a:bodyPr>
          <a:lstStyle/>
          <a:p>
            <a:pPr marL="0" indent="0">
              <a:buNone/>
            </a:pPr>
            <a:r>
              <a:rPr lang="es-MX" sz="2400" b="1" dirty="0" smtClean="0">
                <a:solidFill>
                  <a:srgbClr val="0070C0"/>
                </a:solidFill>
              </a:rPr>
              <a:t>USA</a:t>
            </a:r>
            <a:r>
              <a:rPr lang="es-MX" sz="1800" dirty="0">
                <a:solidFill>
                  <a:srgbClr val="0070C0"/>
                </a:solidFill>
              </a:rPr>
              <a:t>: </a:t>
            </a:r>
          </a:p>
          <a:p>
            <a:pPr lvl="1">
              <a:lnSpc>
                <a:spcPct val="150000"/>
              </a:lnSpc>
              <a:buClr>
                <a:srgbClr val="0070C0"/>
              </a:buClr>
              <a:buFont typeface="Calibri" panose="020F0502020204030204" pitchFamily="34" charset="0"/>
              <a:buChar char="›"/>
            </a:pPr>
            <a:r>
              <a:rPr lang="en-US" sz="1600" dirty="0"/>
              <a:t>A lawsuit was filed in US Federal Circuit Court to require US EPA to regulate seeds treated with pesticide products as pesticides through the planting process.  Currently, EPA’s regulatory authority covers the application of the pesticide on the seed. After that application USDA and the Federal Seed Law regulates seed.  If the plaintiffs (environmental groups, NGOs and bee keepers) had won, EPA would regulate seed through planting and would likely require a permit to plant seed.  The plaintiffs lost this case and the seed industry/grower groups won the </a:t>
            </a:r>
            <a:r>
              <a:rPr lang="en-US" sz="1600" dirty="0" smtClean="0"/>
              <a:t>case</a:t>
            </a:r>
            <a:endParaRPr lang="es-MX" sz="1400" dirty="0"/>
          </a:p>
        </p:txBody>
      </p:sp>
      <p:sp>
        <p:nvSpPr>
          <p:cNvPr id="6" name="Title 1"/>
          <p:cNvSpPr>
            <a:spLocks noGrp="1"/>
          </p:cNvSpPr>
          <p:nvPr>
            <p:ph type="title"/>
          </p:nvPr>
        </p:nvSpPr>
        <p:spPr>
          <a:xfrm>
            <a:off x="1347816" y="123311"/>
            <a:ext cx="7365413" cy="610056"/>
          </a:xfrm>
        </p:spPr>
        <p:txBody>
          <a:bodyPr>
            <a:normAutofit/>
          </a:bodyPr>
          <a:lstStyle/>
          <a:p>
            <a:r>
              <a:rPr lang="en-US" sz="3200" b="1" i="1" dirty="0">
                <a:solidFill>
                  <a:srgbClr val="006600"/>
                </a:solidFill>
              </a:rPr>
              <a:t>Challenges being faced by </a:t>
            </a:r>
            <a:r>
              <a:rPr lang="en-US" sz="3200" b="1" i="1" dirty="0" smtClean="0">
                <a:solidFill>
                  <a:srgbClr val="006600"/>
                </a:solidFill>
              </a:rPr>
              <a:t>local </a:t>
            </a:r>
            <a:r>
              <a:rPr lang="en-US" sz="3200" b="1" i="1" dirty="0">
                <a:solidFill>
                  <a:srgbClr val="006600"/>
                </a:solidFill>
              </a:rPr>
              <a:t>Associations</a:t>
            </a:r>
          </a:p>
        </p:txBody>
      </p:sp>
    </p:spTree>
    <p:extLst>
      <p:ext uri="{BB962C8B-B14F-4D97-AF65-F5344CB8AC3E}">
        <p14:creationId xmlns:p14="http://schemas.microsoft.com/office/powerpoint/2010/main" val="1292738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descr="interior powerpoint"/>
          <p:cNvPicPr>
            <a:picLocks noChangeAspect="1" noChangeArrowheads="1"/>
          </p:cNvPicPr>
          <p:nvPr/>
        </p:nvPicPr>
        <p:blipFill>
          <a:blip r:embed="rId2" cstate="print"/>
          <a:srcRect/>
          <a:stretch>
            <a:fillRect/>
          </a:stretch>
        </p:blipFill>
        <p:spPr bwMode="auto">
          <a:xfrm>
            <a:off x="0" y="0"/>
            <a:ext cx="9144000" cy="6859588"/>
          </a:xfrm>
          <a:prstGeom prst="rect">
            <a:avLst/>
          </a:prstGeom>
          <a:noFill/>
          <a:ln w="9525">
            <a:noFill/>
            <a:miter lim="800000"/>
            <a:headEnd/>
            <a:tailEnd/>
          </a:ln>
        </p:spPr>
      </p:pic>
      <p:sp>
        <p:nvSpPr>
          <p:cNvPr id="2" name="Title 1"/>
          <p:cNvSpPr>
            <a:spLocks noGrp="1"/>
          </p:cNvSpPr>
          <p:nvPr>
            <p:ph type="title"/>
          </p:nvPr>
        </p:nvSpPr>
        <p:spPr>
          <a:xfrm>
            <a:off x="887642" y="155020"/>
            <a:ext cx="7886700" cy="632528"/>
          </a:xfrm>
        </p:spPr>
        <p:txBody>
          <a:bodyPr>
            <a:normAutofit/>
          </a:bodyPr>
          <a:lstStyle/>
          <a:p>
            <a:r>
              <a:rPr lang="en-US" sz="3200" b="1" i="1" dirty="0">
                <a:solidFill>
                  <a:srgbClr val="006600"/>
                </a:solidFill>
              </a:rPr>
              <a:t>Mitigation plans and STWG efforts</a:t>
            </a:r>
          </a:p>
        </p:txBody>
      </p:sp>
      <p:sp>
        <p:nvSpPr>
          <p:cNvPr id="3" name="Content Placeholder 2"/>
          <p:cNvSpPr>
            <a:spLocks noGrp="1"/>
          </p:cNvSpPr>
          <p:nvPr>
            <p:ph idx="1"/>
          </p:nvPr>
        </p:nvSpPr>
        <p:spPr>
          <a:xfrm>
            <a:off x="216708" y="1196752"/>
            <a:ext cx="8742298" cy="4525963"/>
          </a:xfrm>
        </p:spPr>
        <p:txBody>
          <a:bodyPr>
            <a:noAutofit/>
          </a:bodyPr>
          <a:lstStyle/>
          <a:p>
            <a:pPr>
              <a:lnSpc>
                <a:spcPct val="150000"/>
              </a:lnSpc>
              <a:buFont typeface="Calibri" panose="020F0502020204030204" pitchFamily="34" charset="0"/>
              <a:buChar char="›"/>
              <a:defRPr/>
            </a:pPr>
            <a:r>
              <a:rPr lang="en-US" sz="1800" dirty="0"/>
              <a:t>Create and </a:t>
            </a:r>
            <a:r>
              <a:rPr lang="en-US" sz="1800" dirty="0" smtClean="0"/>
              <a:t>strengthen </a:t>
            </a:r>
            <a:r>
              <a:rPr lang="en-US" sz="1800" dirty="0"/>
              <a:t>communication channels with regulatory </a:t>
            </a:r>
            <a:r>
              <a:rPr lang="en-US" sz="1800" dirty="0" smtClean="0"/>
              <a:t>authorities</a:t>
            </a:r>
          </a:p>
          <a:p>
            <a:pPr>
              <a:lnSpc>
                <a:spcPct val="150000"/>
              </a:lnSpc>
              <a:buFont typeface="Calibri" panose="020F0502020204030204" pitchFamily="34" charset="0"/>
              <a:buChar char="›"/>
              <a:defRPr/>
            </a:pPr>
            <a:endParaRPr lang="en-US" sz="100" dirty="0"/>
          </a:p>
          <a:p>
            <a:pPr>
              <a:lnSpc>
                <a:spcPct val="150000"/>
              </a:lnSpc>
              <a:buFont typeface="Calibri" panose="020F0502020204030204" pitchFamily="34" charset="0"/>
              <a:buChar char="›"/>
              <a:defRPr/>
            </a:pPr>
            <a:r>
              <a:rPr lang="es-MX" sz="1800" dirty="0" err="1">
                <a:solidFill>
                  <a:srgbClr val="0070C0"/>
                </a:solidFill>
              </a:rPr>
              <a:t>Involve</a:t>
            </a:r>
            <a:r>
              <a:rPr lang="es-MX" sz="1800" dirty="0">
                <a:solidFill>
                  <a:srgbClr val="0070C0"/>
                </a:solidFill>
              </a:rPr>
              <a:t> </a:t>
            </a:r>
            <a:r>
              <a:rPr lang="es-MX" sz="1800" dirty="0" err="1">
                <a:solidFill>
                  <a:srgbClr val="0070C0"/>
                </a:solidFill>
              </a:rPr>
              <a:t>CropLife</a:t>
            </a:r>
            <a:r>
              <a:rPr lang="es-MX" sz="1800" dirty="0">
                <a:solidFill>
                  <a:srgbClr val="0070C0"/>
                </a:solidFill>
              </a:rPr>
              <a:t> in </a:t>
            </a:r>
            <a:r>
              <a:rPr lang="es-MX" sz="1800" dirty="0" err="1" smtClean="0">
                <a:solidFill>
                  <a:srgbClr val="0070C0"/>
                </a:solidFill>
              </a:rPr>
              <a:t>discussions</a:t>
            </a:r>
            <a:r>
              <a:rPr lang="es-MX" sz="1800" dirty="0" smtClean="0">
                <a:solidFill>
                  <a:srgbClr val="0070C0"/>
                </a:solidFill>
              </a:rPr>
              <a:t> </a:t>
            </a:r>
            <a:r>
              <a:rPr lang="es-MX" sz="1800" dirty="0" err="1">
                <a:solidFill>
                  <a:srgbClr val="0070C0"/>
                </a:solidFill>
              </a:rPr>
              <a:t>with</a:t>
            </a:r>
            <a:r>
              <a:rPr lang="es-MX" sz="1800" dirty="0">
                <a:solidFill>
                  <a:srgbClr val="0070C0"/>
                </a:solidFill>
              </a:rPr>
              <a:t> </a:t>
            </a:r>
            <a:r>
              <a:rPr lang="es-MX" sz="1800" dirty="0" err="1">
                <a:solidFill>
                  <a:srgbClr val="0070C0"/>
                </a:solidFill>
              </a:rPr>
              <a:t>authorities</a:t>
            </a:r>
            <a:r>
              <a:rPr lang="es-MX" sz="1800" dirty="0">
                <a:solidFill>
                  <a:srgbClr val="0070C0"/>
                </a:solidFill>
              </a:rPr>
              <a:t> to reduce </a:t>
            </a:r>
            <a:r>
              <a:rPr lang="es-MX" sz="1800" dirty="0" err="1">
                <a:solidFill>
                  <a:srgbClr val="0070C0"/>
                </a:solidFill>
              </a:rPr>
              <a:t>future</a:t>
            </a:r>
            <a:r>
              <a:rPr lang="es-MX" sz="1800" dirty="0">
                <a:solidFill>
                  <a:srgbClr val="0070C0"/>
                </a:solidFill>
              </a:rPr>
              <a:t> </a:t>
            </a:r>
            <a:r>
              <a:rPr lang="es-MX" sz="1800" dirty="0" err="1">
                <a:solidFill>
                  <a:srgbClr val="0070C0"/>
                </a:solidFill>
              </a:rPr>
              <a:t>risks</a:t>
            </a:r>
            <a:r>
              <a:rPr lang="es-MX" sz="1800" dirty="0">
                <a:solidFill>
                  <a:srgbClr val="0070C0"/>
                </a:solidFill>
              </a:rPr>
              <a:t> </a:t>
            </a:r>
            <a:r>
              <a:rPr lang="es-MX" sz="1800" dirty="0" smtClean="0">
                <a:solidFill>
                  <a:srgbClr val="0070C0"/>
                </a:solidFill>
              </a:rPr>
              <a:t>&amp; more </a:t>
            </a:r>
            <a:r>
              <a:rPr lang="es-MX" sz="1800" dirty="0" err="1">
                <a:solidFill>
                  <a:srgbClr val="0070C0"/>
                </a:solidFill>
              </a:rPr>
              <a:t>regulations</a:t>
            </a:r>
            <a:r>
              <a:rPr lang="es-MX" sz="1800" dirty="0">
                <a:solidFill>
                  <a:srgbClr val="0070C0"/>
                </a:solidFill>
              </a:rPr>
              <a:t> </a:t>
            </a:r>
            <a:r>
              <a:rPr lang="es-MX" sz="1800" dirty="0" err="1">
                <a:solidFill>
                  <a:srgbClr val="0070C0"/>
                </a:solidFill>
              </a:rPr>
              <a:t>on</a:t>
            </a:r>
            <a:r>
              <a:rPr lang="es-MX" sz="1800" dirty="0">
                <a:solidFill>
                  <a:srgbClr val="0070C0"/>
                </a:solidFill>
              </a:rPr>
              <a:t> </a:t>
            </a:r>
            <a:r>
              <a:rPr lang="es-MX" sz="1800" dirty="0" err="1">
                <a:solidFill>
                  <a:srgbClr val="0070C0"/>
                </a:solidFill>
              </a:rPr>
              <a:t>Seed</a:t>
            </a:r>
            <a:r>
              <a:rPr lang="es-MX" sz="1800" dirty="0">
                <a:solidFill>
                  <a:srgbClr val="0070C0"/>
                </a:solidFill>
              </a:rPr>
              <a:t> </a:t>
            </a:r>
            <a:r>
              <a:rPr lang="es-MX" sz="1800" dirty="0" err="1">
                <a:solidFill>
                  <a:srgbClr val="0070C0"/>
                </a:solidFill>
              </a:rPr>
              <a:t>Applied</a:t>
            </a:r>
            <a:r>
              <a:rPr lang="es-MX" sz="1800" dirty="0">
                <a:solidFill>
                  <a:srgbClr val="0070C0"/>
                </a:solidFill>
              </a:rPr>
              <a:t> Technologies </a:t>
            </a:r>
            <a:r>
              <a:rPr lang="es-MX" sz="1800" dirty="0" err="1">
                <a:solidFill>
                  <a:srgbClr val="0070C0"/>
                </a:solidFill>
              </a:rPr>
              <a:t>across</a:t>
            </a:r>
            <a:r>
              <a:rPr lang="es-MX" sz="1800" dirty="0">
                <a:solidFill>
                  <a:srgbClr val="0070C0"/>
                </a:solidFill>
              </a:rPr>
              <a:t> </a:t>
            </a:r>
            <a:r>
              <a:rPr lang="es-MX" sz="1800" dirty="0" err="1">
                <a:solidFill>
                  <a:srgbClr val="0070C0"/>
                </a:solidFill>
              </a:rPr>
              <a:t>the</a:t>
            </a:r>
            <a:r>
              <a:rPr lang="es-MX" sz="1800" dirty="0">
                <a:solidFill>
                  <a:srgbClr val="0070C0"/>
                </a:solidFill>
              </a:rPr>
              <a:t> </a:t>
            </a:r>
            <a:r>
              <a:rPr lang="es-MX" sz="1800" dirty="0" err="1" smtClean="0">
                <a:solidFill>
                  <a:srgbClr val="0070C0"/>
                </a:solidFill>
              </a:rPr>
              <a:t>Americas</a:t>
            </a:r>
            <a:endParaRPr lang="es-MX" sz="1800" dirty="0" smtClean="0">
              <a:solidFill>
                <a:srgbClr val="0070C0"/>
              </a:solidFill>
            </a:endParaRPr>
          </a:p>
          <a:p>
            <a:pPr>
              <a:lnSpc>
                <a:spcPct val="150000"/>
              </a:lnSpc>
              <a:buFont typeface="Calibri" panose="020F0502020204030204" pitchFamily="34" charset="0"/>
              <a:buChar char="›"/>
              <a:defRPr/>
            </a:pPr>
            <a:endParaRPr lang="es-MX" sz="100" dirty="0">
              <a:solidFill>
                <a:srgbClr val="0070C0"/>
              </a:solidFill>
            </a:endParaRPr>
          </a:p>
          <a:p>
            <a:pPr>
              <a:lnSpc>
                <a:spcPct val="150000"/>
              </a:lnSpc>
              <a:buFont typeface="Calibri" panose="020F0502020204030204" pitchFamily="34" charset="0"/>
              <a:buChar char="›"/>
              <a:defRPr/>
            </a:pPr>
            <a:r>
              <a:rPr lang="es-MX" sz="1800" dirty="0" err="1" smtClean="0"/>
              <a:t>Keep</a:t>
            </a:r>
            <a:r>
              <a:rPr lang="es-MX" sz="1800" dirty="0" smtClean="0"/>
              <a:t> </a:t>
            </a:r>
            <a:r>
              <a:rPr lang="es-MX" sz="1800" dirty="0" err="1" smtClean="0"/>
              <a:t>taking</a:t>
            </a:r>
            <a:r>
              <a:rPr lang="es-MX" sz="1800" dirty="0" smtClean="0"/>
              <a:t> </a:t>
            </a:r>
            <a:r>
              <a:rPr lang="es-MX" sz="1800" dirty="0" err="1"/>
              <a:t>advantage</a:t>
            </a:r>
            <a:r>
              <a:rPr lang="es-MX" sz="1800" dirty="0"/>
              <a:t> of </a:t>
            </a:r>
            <a:r>
              <a:rPr lang="es-MX" sz="1800" dirty="0" err="1"/>
              <a:t>all</a:t>
            </a:r>
            <a:r>
              <a:rPr lang="es-MX" sz="1800" dirty="0"/>
              <a:t> </a:t>
            </a:r>
            <a:r>
              <a:rPr lang="es-MX" sz="1800" dirty="0" err="1"/>
              <a:t>Stewardship</a:t>
            </a:r>
            <a:r>
              <a:rPr lang="es-MX" sz="1800" dirty="0"/>
              <a:t> and Training </a:t>
            </a:r>
            <a:r>
              <a:rPr lang="es-MX" sz="1800" dirty="0" err="1"/>
              <a:t>documents</a:t>
            </a:r>
            <a:r>
              <a:rPr lang="es-MX" sz="1800" dirty="0"/>
              <a:t> </a:t>
            </a:r>
            <a:r>
              <a:rPr lang="es-MX" sz="1800" dirty="0" err="1"/>
              <a:t>available</a:t>
            </a:r>
            <a:r>
              <a:rPr lang="es-MX" sz="1800" dirty="0"/>
              <a:t> in </a:t>
            </a:r>
            <a:r>
              <a:rPr lang="es-MX" sz="1800" dirty="0" err="1"/>
              <a:t>different</a:t>
            </a:r>
            <a:r>
              <a:rPr lang="es-MX" sz="1800" dirty="0"/>
              <a:t> </a:t>
            </a:r>
            <a:r>
              <a:rPr lang="es-MX" sz="1800" dirty="0" err="1"/>
              <a:t>languages</a:t>
            </a:r>
            <a:r>
              <a:rPr lang="es-MX" sz="1800" dirty="0"/>
              <a:t>, </a:t>
            </a:r>
            <a:r>
              <a:rPr lang="es-MX" sz="1800" dirty="0" err="1"/>
              <a:t>created</a:t>
            </a:r>
            <a:r>
              <a:rPr lang="es-MX" sz="1800" dirty="0"/>
              <a:t> </a:t>
            </a:r>
            <a:r>
              <a:rPr lang="es-MX" sz="1800" dirty="0" err="1"/>
              <a:t>by</a:t>
            </a:r>
            <a:r>
              <a:rPr lang="es-MX" sz="1800" dirty="0"/>
              <a:t> ASTA and ISF </a:t>
            </a:r>
            <a:r>
              <a:rPr lang="es-MX" sz="1800" dirty="0" smtClean="0"/>
              <a:t>(</a:t>
            </a:r>
            <a:r>
              <a:rPr lang="es-MX" sz="1800" dirty="0" err="1" smtClean="0"/>
              <a:t>eg</a:t>
            </a:r>
            <a:r>
              <a:rPr lang="es-MX" sz="1800" dirty="0" smtClean="0"/>
              <a:t>: AR &amp; BR)</a:t>
            </a:r>
          </a:p>
          <a:p>
            <a:pPr marL="0" indent="0">
              <a:lnSpc>
                <a:spcPct val="150000"/>
              </a:lnSpc>
              <a:buNone/>
              <a:defRPr/>
            </a:pPr>
            <a:endParaRPr lang="es-MX" sz="100" dirty="0"/>
          </a:p>
          <a:p>
            <a:pPr>
              <a:lnSpc>
                <a:spcPct val="150000"/>
              </a:lnSpc>
              <a:buFont typeface="Calibri" panose="020F0502020204030204" pitchFamily="34" charset="0"/>
              <a:buChar char="›"/>
              <a:defRPr/>
            </a:pPr>
            <a:r>
              <a:rPr lang="es-MX" sz="1800" dirty="0" err="1">
                <a:solidFill>
                  <a:srgbClr val="0070C0"/>
                </a:solidFill>
              </a:rPr>
              <a:t>Take</a:t>
            </a:r>
            <a:r>
              <a:rPr lang="es-MX" sz="1800" dirty="0">
                <a:solidFill>
                  <a:srgbClr val="0070C0"/>
                </a:solidFill>
              </a:rPr>
              <a:t> </a:t>
            </a:r>
            <a:r>
              <a:rPr lang="es-MX" sz="1800" dirty="0" err="1">
                <a:solidFill>
                  <a:srgbClr val="0070C0"/>
                </a:solidFill>
              </a:rPr>
              <a:t>advantage</a:t>
            </a:r>
            <a:r>
              <a:rPr lang="es-MX" sz="1800" dirty="0">
                <a:solidFill>
                  <a:srgbClr val="0070C0"/>
                </a:solidFill>
              </a:rPr>
              <a:t> of </a:t>
            </a:r>
            <a:r>
              <a:rPr lang="es-MX" sz="1800" dirty="0" err="1">
                <a:solidFill>
                  <a:srgbClr val="0070C0"/>
                </a:solidFill>
              </a:rPr>
              <a:t>available</a:t>
            </a:r>
            <a:r>
              <a:rPr lang="es-MX" sz="1800" dirty="0">
                <a:solidFill>
                  <a:srgbClr val="0070C0"/>
                </a:solidFill>
              </a:rPr>
              <a:t> </a:t>
            </a:r>
            <a:r>
              <a:rPr lang="es-MX" sz="1800" dirty="0" err="1">
                <a:solidFill>
                  <a:srgbClr val="0070C0"/>
                </a:solidFill>
              </a:rPr>
              <a:t>resources</a:t>
            </a:r>
            <a:r>
              <a:rPr lang="es-MX" sz="1800" dirty="0">
                <a:solidFill>
                  <a:srgbClr val="0070C0"/>
                </a:solidFill>
              </a:rPr>
              <a:t> in </a:t>
            </a:r>
            <a:r>
              <a:rPr lang="es-MX" sz="1800" dirty="0" err="1">
                <a:solidFill>
                  <a:srgbClr val="0070C0"/>
                </a:solidFill>
              </a:rPr>
              <a:t>different</a:t>
            </a:r>
            <a:r>
              <a:rPr lang="es-MX" sz="1800" dirty="0">
                <a:solidFill>
                  <a:srgbClr val="0070C0"/>
                </a:solidFill>
              </a:rPr>
              <a:t> </a:t>
            </a:r>
            <a:r>
              <a:rPr lang="es-MX" sz="1800" dirty="0" err="1">
                <a:solidFill>
                  <a:srgbClr val="0070C0"/>
                </a:solidFill>
              </a:rPr>
              <a:t>countries</a:t>
            </a:r>
            <a:r>
              <a:rPr lang="es-MX" sz="1800" dirty="0">
                <a:solidFill>
                  <a:srgbClr val="0070C0"/>
                </a:solidFill>
              </a:rPr>
              <a:t> </a:t>
            </a:r>
            <a:r>
              <a:rPr lang="es-MX" sz="1800" dirty="0" err="1">
                <a:solidFill>
                  <a:srgbClr val="0070C0"/>
                </a:solidFill>
              </a:rPr>
              <a:t>where</a:t>
            </a:r>
            <a:r>
              <a:rPr lang="es-MX" sz="1800" dirty="0">
                <a:solidFill>
                  <a:srgbClr val="0070C0"/>
                </a:solidFill>
              </a:rPr>
              <a:t> </a:t>
            </a:r>
            <a:r>
              <a:rPr lang="es-MX" sz="1800" dirty="0" err="1">
                <a:solidFill>
                  <a:srgbClr val="0070C0"/>
                </a:solidFill>
              </a:rPr>
              <a:t>proper</a:t>
            </a:r>
            <a:r>
              <a:rPr lang="es-MX" sz="1800" dirty="0">
                <a:solidFill>
                  <a:srgbClr val="0070C0"/>
                </a:solidFill>
              </a:rPr>
              <a:t> </a:t>
            </a:r>
            <a:r>
              <a:rPr lang="es-MX" sz="1800" dirty="0" err="1">
                <a:solidFill>
                  <a:srgbClr val="0070C0"/>
                </a:solidFill>
              </a:rPr>
              <a:t>handling</a:t>
            </a:r>
            <a:r>
              <a:rPr lang="es-MX" sz="1800" dirty="0">
                <a:solidFill>
                  <a:srgbClr val="0070C0"/>
                </a:solidFill>
              </a:rPr>
              <a:t>, </a:t>
            </a:r>
            <a:r>
              <a:rPr lang="es-MX" sz="1800" dirty="0" err="1">
                <a:solidFill>
                  <a:srgbClr val="0070C0"/>
                </a:solidFill>
              </a:rPr>
              <a:t>application</a:t>
            </a:r>
            <a:r>
              <a:rPr lang="es-MX" sz="1800" dirty="0">
                <a:solidFill>
                  <a:srgbClr val="0070C0"/>
                </a:solidFill>
              </a:rPr>
              <a:t> and use of </a:t>
            </a:r>
            <a:r>
              <a:rPr lang="es-MX" sz="1800" dirty="0" err="1">
                <a:solidFill>
                  <a:srgbClr val="0070C0"/>
                </a:solidFill>
              </a:rPr>
              <a:t>seed</a:t>
            </a:r>
            <a:r>
              <a:rPr lang="es-MX" sz="1800" dirty="0">
                <a:solidFill>
                  <a:srgbClr val="0070C0"/>
                </a:solidFill>
              </a:rPr>
              <a:t> </a:t>
            </a:r>
            <a:r>
              <a:rPr lang="es-MX" sz="1800" dirty="0" err="1">
                <a:solidFill>
                  <a:srgbClr val="0070C0"/>
                </a:solidFill>
              </a:rPr>
              <a:t>treatments</a:t>
            </a:r>
            <a:r>
              <a:rPr lang="es-MX" sz="1800" dirty="0">
                <a:solidFill>
                  <a:srgbClr val="0070C0"/>
                </a:solidFill>
              </a:rPr>
              <a:t> and </a:t>
            </a:r>
            <a:r>
              <a:rPr lang="es-MX" sz="1800" dirty="0" err="1">
                <a:solidFill>
                  <a:srgbClr val="0070C0"/>
                </a:solidFill>
              </a:rPr>
              <a:t>treated</a:t>
            </a:r>
            <a:r>
              <a:rPr lang="es-MX" sz="1800" dirty="0">
                <a:solidFill>
                  <a:srgbClr val="0070C0"/>
                </a:solidFill>
              </a:rPr>
              <a:t> </a:t>
            </a:r>
            <a:r>
              <a:rPr lang="es-MX" sz="1800" dirty="0" err="1">
                <a:solidFill>
                  <a:srgbClr val="0070C0"/>
                </a:solidFill>
              </a:rPr>
              <a:t>seed</a:t>
            </a:r>
            <a:r>
              <a:rPr lang="es-MX" sz="1800" dirty="0">
                <a:solidFill>
                  <a:srgbClr val="0070C0"/>
                </a:solidFill>
              </a:rPr>
              <a:t> can be </a:t>
            </a:r>
            <a:r>
              <a:rPr lang="es-MX" sz="1800" dirty="0" err="1">
                <a:solidFill>
                  <a:srgbClr val="0070C0"/>
                </a:solidFill>
              </a:rPr>
              <a:t>shared</a:t>
            </a:r>
            <a:r>
              <a:rPr lang="es-MX" sz="1800" dirty="0">
                <a:solidFill>
                  <a:srgbClr val="0070C0"/>
                </a:solidFill>
              </a:rPr>
              <a:t> </a:t>
            </a:r>
            <a:r>
              <a:rPr lang="es-MX" sz="1800" dirty="0" err="1">
                <a:solidFill>
                  <a:srgbClr val="0070C0"/>
                </a:solidFill>
              </a:rPr>
              <a:t>with</a:t>
            </a:r>
            <a:r>
              <a:rPr lang="es-MX" sz="1800" dirty="0">
                <a:solidFill>
                  <a:srgbClr val="0070C0"/>
                </a:solidFill>
              </a:rPr>
              <a:t> </a:t>
            </a:r>
            <a:r>
              <a:rPr lang="es-MX" sz="1800" dirty="0" err="1">
                <a:solidFill>
                  <a:srgbClr val="0070C0"/>
                </a:solidFill>
              </a:rPr>
              <a:t>industry</a:t>
            </a:r>
            <a:r>
              <a:rPr lang="es-MX" sz="1800" dirty="0">
                <a:solidFill>
                  <a:srgbClr val="0070C0"/>
                </a:solidFill>
              </a:rPr>
              <a:t>, </a:t>
            </a:r>
            <a:r>
              <a:rPr lang="es-MX" sz="1800" dirty="0" err="1">
                <a:solidFill>
                  <a:srgbClr val="0070C0"/>
                </a:solidFill>
              </a:rPr>
              <a:t>distributors</a:t>
            </a:r>
            <a:r>
              <a:rPr lang="es-MX" sz="1800" dirty="0">
                <a:solidFill>
                  <a:srgbClr val="0070C0"/>
                </a:solidFill>
              </a:rPr>
              <a:t> and </a:t>
            </a:r>
            <a:r>
              <a:rPr lang="es-MX" sz="1800" dirty="0" err="1" smtClean="0">
                <a:solidFill>
                  <a:srgbClr val="0070C0"/>
                </a:solidFill>
              </a:rPr>
              <a:t>producers</a:t>
            </a:r>
            <a:endParaRPr lang="es-MX" sz="1800" dirty="0" smtClean="0">
              <a:solidFill>
                <a:srgbClr val="0070C0"/>
              </a:solidFill>
            </a:endParaRPr>
          </a:p>
          <a:p>
            <a:pPr>
              <a:lnSpc>
                <a:spcPct val="150000"/>
              </a:lnSpc>
              <a:buFont typeface="Calibri" panose="020F0502020204030204" pitchFamily="34" charset="0"/>
              <a:buChar char="›"/>
              <a:defRPr/>
            </a:pPr>
            <a:r>
              <a:rPr lang="es-MX" sz="1800" dirty="0" smtClean="0"/>
              <a:t>SAA to </a:t>
            </a:r>
            <a:r>
              <a:rPr lang="es-MX" sz="1800" dirty="0" err="1" smtClean="0"/>
              <a:t>gather</a:t>
            </a:r>
            <a:r>
              <a:rPr lang="es-MX" sz="1800" dirty="0" smtClean="0"/>
              <a:t> </a:t>
            </a:r>
            <a:r>
              <a:rPr lang="es-MX" sz="1800" dirty="0" err="1" smtClean="0"/>
              <a:t>all</a:t>
            </a:r>
            <a:r>
              <a:rPr lang="es-MX" sz="1800" dirty="0" smtClean="0"/>
              <a:t> </a:t>
            </a:r>
            <a:r>
              <a:rPr lang="es-MX" sz="1800" dirty="0" err="1" smtClean="0"/>
              <a:t>this</a:t>
            </a:r>
            <a:r>
              <a:rPr lang="es-MX" sz="1800" dirty="0" smtClean="0"/>
              <a:t> </a:t>
            </a:r>
            <a:r>
              <a:rPr lang="es-MX" sz="1800" dirty="0" err="1" smtClean="0"/>
              <a:t>information</a:t>
            </a:r>
            <a:r>
              <a:rPr lang="es-MX" sz="1800" dirty="0" smtClean="0"/>
              <a:t> and </a:t>
            </a:r>
            <a:r>
              <a:rPr lang="es-MX" sz="1800" dirty="0" err="1" smtClean="0"/>
              <a:t>through</a:t>
            </a:r>
            <a:r>
              <a:rPr lang="es-MX" sz="1800" dirty="0" smtClean="0"/>
              <a:t> </a:t>
            </a:r>
            <a:r>
              <a:rPr lang="es-MX" sz="1800" dirty="0" err="1" smtClean="0"/>
              <a:t>the</a:t>
            </a:r>
            <a:r>
              <a:rPr lang="es-MX" sz="1800" dirty="0" smtClean="0"/>
              <a:t> ST WG  </a:t>
            </a:r>
            <a:r>
              <a:rPr lang="es-MX" sz="1800" dirty="0" err="1" smtClean="0"/>
              <a:t>scale</a:t>
            </a:r>
            <a:r>
              <a:rPr lang="es-MX" sz="1800" dirty="0" smtClean="0"/>
              <a:t> </a:t>
            </a:r>
            <a:r>
              <a:rPr lang="es-MX" sz="1800" dirty="0" err="1" smtClean="0"/>
              <a:t>down</a:t>
            </a:r>
            <a:r>
              <a:rPr lang="es-MX" sz="1800" dirty="0" smtClean="0"/>
              <a:t> to </a:t>
            </a:r>
            <a:r>
              <a:rPr lang="es-MX" sz="1800" dirty="0" err="1" smtClean="0"/>
              <a:t>its</a:t>
            </a:r>
            <a:r>
              <a:rPr lang="es-MX" sz="1800" dirty="0" smtClean="0"/>
              <a:t> </a:t>
            </a:r>
            <a:r>
              <a:rPr lang="es-MX" sz="1800" dirty="0" err="1" smtClean="0"/>
              <a:t>members</a:t>
            </a:r>
            <a:endParaRPr lang="en-US" sz="1800" dirty="0"/>
          </a:p>
          <a:p>
            <a:endParaRPr lang="en-US" sz="2000" dirty="0" smtClean="0"/>
          </a:p>
          <a:p>
            <a:endParaRPr lang="en-US" sz="2000" dirty="0"/>
          </a:p>
        </p:txBody>
      </p:sp>
    </p:spTree>
    <p:extLst>
      <p:ext uri="{BB962C8B-B14F-4D97-AF65-F5344CB8AC3E}">
        <p14:creationId xmlns:p14="http://schemas.microsoft.com/office/powerpoint/2010/main" val="3510551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descr="interior powerpoint"/>
          <p:cNvPicPr>
            <a:picLocks noChangeAspect="1" noChangeArrowheads="1"/>
          </p:cNvPicPr>
          <p:nvPr/>
        </p:nvPicPr>
        <p:blipFill>
          <a:blip r:embed="rId2" cstate="print"/>
          <a:srcRect/>
          <a:stretch>
            <a:fillRect/>
          </a:stretch>
        </p:blipFill>
        <p:spPr bwMode="auto">
          <a:xfrm>
            <a:off x="0" y="0"/>
            <a:ext cx="9144000" cy="6859588"/>
          </a:xfrm>
          <a:prstGeom prst="rect">
            <a:avLst/>
          </a:prstGeom>
          <a:noFill/>
          <a:ln w="9525">
            <a:noFill/>
            <a:miter lim="800000"/>
            <a:headEnd/>
            <a:tailEnd/>
          </a:ln>
        </p:spPr>
      </p:pic>
      <p:sp>
        <p:nvSpPr>
          <p:cNvPr id="3" name="Content Placeholder 2"/>
          <p:cNvSpPr>
            <a:spLocks noGrp="1"/>
          </p:cNvSpPr>
          <p:nvPr>
            <p:ph idx="1"/>
          </p:nvPr>
        </p:nvSpPr>
        <p:spPr>
          <a:xfrm>
            <a:off x="457200" y="1196752"/>
            <a:ext cx="8229600" cy="4525963"/>
          </a:xfrm>
        </p:spPr>
        <p:txBody>
          <a:bodyPr>
            <a:normAutofit/>
          </a:bodyPr>
          <a:lstStyle/>
          <a:p>
            <a:pPr>
              <a:lnSpc>
                <a:spcPct val="150000"/>
              </a:lnSpc>
              <a:buClr>
                <a:srgbClr val="00B050"/>
              </a:buClr>
              <a:buSzPct val="103000"/>
              <a:buFont typeface="Calibri" panose="020F0502020204030204" pitchFamily="34" charset="0"/>
              <a:buChar char="›"/>
            </a:pPr>
            <a:r>
              <a:rPr lang="es-MX" sz="2000" dirty="0" err="1"/>
              <a:t>Strengthen</a:t>
            </a:r>
            <a:r>
              <a:rPr lang="es-MX" sz="2000" dirty="0"/>
              <a:t> </a:t>
            </a:r>
            <a:r>
              <a:rPr lang="es-MX" sz="2000" dirty="0" err="1"/>
              <a:t>communication</a:t>
            </a:r>
            <a:r>
              <a:rPr lang="es-MX" sz="2000" dirty="0"/>
              <a:t> </a:t>
            </a:r>
            <a:r>
              <a:rPr lang="es-MX" sz="2000" dirty="0" err="1"/>
              <a:t>with</a:t>
            </a:r>
            <a:r>
              <a:rPr lang="es-MX" sz="2000" dirty="0"/>
              <a:t> </a:t>
            </a:r>
            <a:r>
              <a:rPr lang="es-MX" sz="2000" dirty="0" err="1"/>
              <a:t>the</a:t>
            </a:r>
            <a:r>
              <a:rPr lang="es-MX" sz="2000" dirty="0"/>
              <a:t> </a:t>
            </a:r>
            <a:r>
              <a:rPr lang="es-MX" sz="2000" dirty="0" err="1"/>
              <a:t>Phytosanitary</a:t>
            </a:r>
            <a:r>
              <a:rPr lang="es-MX" sz="2000" dirty="0"/>
              <a:t> </a:t>
            </a:r>
            <a:r>
              <a:rPr lang="es-MX" sz="2000" dirty="0" err="1"/>
              <a:t>groups</a:t>
            </a:r>
            <a:r>
              <a:rPr lang="es-MX" sz="2000" dirty="0"/>
              <a:t>, </a:t>
            </a:r>
            <a:r>
              <a:rPr lang="es-MX" sz="2000" dirty="0" err="1"/>
              <a:t>not</a:t>
            </a:r>
            <a:r>
              <a:rPr lang="es-MX" sz="2000" dirty="0"/>
              <a:t> </a:t>
            </a:r>
            <a:r>
              <a:rPr lang="es-MX" sz="2000" dirty="0" err="1"/>
              <a:t>only</a:t>
            </a:r>
            <a:r>
              <a:rPr lang="es-MX" sz="2000" dirty="0"/>
              <a:t> </a:t>
            </a:r>
            <a:r>
              <a:rPr lang="es-MX" sz="2000" dirty="0" err="1"/>
              <a:t>within</a:t>
            </a:r>
            <a:r>
              <a:rPr lang="es-MX" sz="2000" dirty="0"/>
              <a:t> SAA, </a:t>
            </a:r>
            <a:r>
              <a:rPr lang="es-MX" sz="2000" dirty="0" err="1"/>
              <a:t>but</a:t>
            </a:r>
            <a:r>
              <a:rPr lang="es-MX" sz="2000" dirty="0"/>
              <a:t> </a:t>
            </a:r>
            <a:r>
              <a:rPr lang="es-MX" sz="2000" dirty="0" err="1"/>
              <a:t>also</a:t>
            </a:r>
            <a:r>
              <a:rPr lang="es-MX" sz="2000" dirty="0"/>
              <a:t>, </a:t>
            </a:r>
            <a:r>
              <a:rPr lang="es-MX" sz="2000" dirty="0" err="1"/>
              <a:t>within</a:t>
            </a:r>
            <a:r>
              <a:rPr lang="es-MX" sz="2000" dirty="0"/>
              <a:t> local </a:t>
            </a:r>
            <a:r>
              <a:rPr lang="es-MX" sz="2000" dirty="0" err="1"/>
              <a:t>associations</a:t>
            </a:r>
            <a:endParaRPr lang="es-MX" sz="2000" dirty="0"/>
          </a:p>
          <a:p>
            <a:pPr>
              <a:lnSpc>
                <a:spcPct val="150000"/>
              </a:lnSpc>
              <a:buClr>
                <a:srgbClr val="00B050"/>
              </a:buClr>
              <a:buSzPct val="103000"/>
              <a:buFont typeface="Calibri" panose="020F0502020204030204" pitchFamily="34" charset="0"/>
              <a:buChar char="›"/>
            </a:pPr>
            <a:endParaRPr lang="en-US" sz="2000" dirty="0"/>
          </a:p>
          <a:p>
            <a:pPr>
              <a:lnSpc>
                <a:spcPct val="150000"/>
              </a:lnSpc>
              <a:buClr>
                <a:srgbClr val="00B050"/>
              </a:buClr>
              <a:buSzPct val="103000"/>
              <a:buFont typeface="Calibri" panose="020F0502020204030204" pitchFamily="34" charset="0"/>
              <a:buChar char="›"/>
            </a:pPr>
            <a:r>
              <a:rPr lang="es-MX" sz="2000" dirty="0" err="1">
                <a:solidFill>
                  <a:srgbClr val="0070C0"/>
                </a:solidFill>
              </a:rPr>
              <a:t>Consistent</a:t>
            </a:r>
            <a:r>
              <a:rPr lang="es-MX" sz="2000" dirty="0">
                <a:solidFill>
                  <a:srgbClr val="0070C0"/>
                </a:solidFill>
              </a:rPr>
              <a:t> </a:t>
            </a:r>
            <a:r>
              <a:rPr lang="es-MX" sz="2000" dirty="0" err="1">
                <a:solidFill>
                  <a:srgbClr val="0070C0"/>
                </a:solidFill>
              </a:rPr>
              <a:t>messaging</a:t>
            </a:r>
            <a:r>
              <a:rPr lang="es-MX" sz="2000" dirty="0">
                <a:solidFill>
                  <a:srgbClr val="0070C0"/>
                </a:solidFill>
              </a:rPr>
              <a:t> </a:t>
            </a:r>
            <a:r>
              <a:rPr lang="es-MX" sz="2000" dirty="0" err="1">
                <a:solidFill>
                  <a:srgbClr val="0070C0"/>
                </a:solidFill>
              </a:rPr>
              <a:t>on</a:t>
            </a:r>
            <a:r>
              <a:rPr lang="es-MX" sz="2000" dirty="0">
                <a:solidFill>
                  <a:srgbClr val="0070C0"/>
                </a:solidFill>
              </a:rPr>
              <a:t> </a:t>
            </a:r>
            <a:r>
              <a:rPr lang="es-MX" sz="2000" dirty="0" err="1">
                <a:solidFill>
                  <a:srgbClr val="0070C0"/>
                </a:solidFill>
              </a:rPr>
              <a:t>the</a:t>
            </a:r>
            <a:r>
              <a:rPr lang="es-MX" sz="2000" dirty="0">
                <a:solidFill>
                  <a:srgbClr val="0070C0"/>
                </a:solidFill>
              </a:rPr>
              <a:t> </a:t>
            </a:r>
            <a:r>
              <a:rPr lang="es-MX" sz="2000" dirty="0" err="1">
                <a:solidFill>
                  <a:srgbClr val="0070C0"/>
                </a:solidFill>
              </a:rPr>
              <a:t>benefits</a:t>
            </a:r>
            <a:r>
              <a:rPr lang="es-MX" sz="2000" dirty="0">
                <a:solidFill>
                  <a:srgbClr val="0070C0"/>
                </a:solidFill>
              </a:rPr>
              <a:t> of </a:t>
            </a:r>
            <a:r>
              <a:rPr lang="es-MX" sz="2000" dirty="0" err="1">
                <a:solidFill>
                  <a:srgbClr val="0070C0"/>
                </a:solidFill>
              </a:rPr>
              <a:t>Seed</a:t>
            </a:r>
            <a:r>
              <a:rPr lang="es-MX" sz="2000" dirty="0">
                <a:solidFill>
                  <a:srgbClr val="0070C0"/>
                </a:solidFill>
              </a:rPr>
              <a:t> </a:t>
            </a:r>
            <a:r>
              <a:rPr lang="es-MX" sz="2000" dirty="0" err="1">
                <a:solidFill>
                  <a:srgbClr val="0070C0"/>
                </a:solidFill>
              </a:rPr>
              <a:t>applied</a:t>
            </a:r>
            <a:r>
              <a:rPr lang="es-MX" sz="2000" dirty="0">
                <a:solidFill>
                  <a:srgbClr val="0070C0"/>
                </a:solidFill>
              </a:rPr>
              <a:t> </a:t>
            </a:r>
            <a:r>
              <a:rPr lang="es-MX" sz="2000" dirty="0" err="1">
                <a:solidFill>
                  <a:srgbClr val="0070C0"/>
                </a:solidFill>
              </a:rPr>
              <a:t>technologies</a:t>
            </a:r>
            <a:r>
              <a:rPr lang="es-MX" sz="2000" dirty="0">
                <a:solidFill>
                  <a:srgbClr val="0070C0"/>
                </a:solidFill>
              </a:rPr>
              <a:t> </a:t>
            </a:r>
            <a:r>
              <a:rPr lang="es-MX" sz="2000" dirty="0" err="1">
                <a:solidFill>
                  <a:srgbClr val="0070C0"/>
                </a:solidFill>
              </a:rPr>
              <a:t>across</a:t>
            </a:r>
            <a:r>
              <a:rPr lang="es-MX" sz="2000" dirty="0">
                <a:solidFill>
                  <a:srgbClr val="0070C0"/>
                </a:solidFill>
              </a:rPr>
              <a:t> </a:t>
            </a:r>
            <a:r>
              <a:rPr lang="es-MX" sz="2000" dirty="0" err="1">
                <a:solidFill>
                  <a:srgbClr val="0070C0"/>
                </a:solidFill>
              </a:rPr>
              <a:t>all</a:t>
            </a:r>
            <a:r>
              <a:rPr lang="es-MX" sz="2000" dirty="0">
                <a:solidFill>
                  <a:srgbClr val="0070C0"/>
                </a:solidFill>
              </a:rPr>
              <a:t> </a:t>
            </a:r>
            <a:r>
              <a:rPr lang="es-MX" sz="2000" dirty="0" err="1">
                <a:solidFill>
                  <a:srgbClr val="0070C0"/>
                </a:solidFill>
              </a:rPr>
              <a:t>Seed</a:t>
            </a:r>
            <a:r>
              <a:rPr lang="es-MX" sz="2000" dirty="0">
                <a:solidFill>
                  <a:srgbClr val="0070C0"/>
                </a:solidFill>
              </a:rPr>
              <a:t> </a:t>
            </a:r>
            <a:r>
              <a:rPr lang="es-MX" sz="2000" dirty="0" err="1">
                <a:solidFill>
                  <a:srgbClr val="0070C0"/>
                </a:solidFill>
              </a:rPr>
              <a:t>Associations</a:t>
            </a:r>
            <a:r>
              <a:rPr lang="es-MX" sz="2000" dirty="0">
                <a:solidFill>
                  <a:srgbClr val="0070C0"/>
                </a:solidFill>
              </a:rPr>
              <a:t>, Local, Regional and Global</a:t>
            </a:r>
          </a:p>
        </p:txBody>
      </p:sp>
      <p:sp>
        <p:nvSpPr>
          <p:cNvPr id="7" name="Title 1"/>
          <p:cNvSpPr>
            <a:spLocks noGrp="1"/>
          </p:cNvSpPr>
          <p:nvPr>
            <p:ph type="title"/>
          </p:nvPr>
        </p:nvSpPr>
        <p:spPr>
          <a:xfrm>
            <a:off x="887642" y="155020"/>
            <a:ext cx="7886700" cy="632528"/>
          </a:xfrm>
        </p:spPr>
        <p:txBody>
          <a:bodyPr>
            <a:normAutofit/>
          </a:bodyPr>
          <a:lstStyle/>
          <a:p>
            <a:r>
              <a:rPr lang="en-US" sz="3200" b="1" i="1" dirty="0">
                <a:solidFill>
                  <a:srgbClr val="006600"/>
                </a:solidFill>
              </a:rPr>
              <a:t>Mitigation plans and STWG efforts</a:t>
            </a:r>
          </a:p>
        </p:txBody>
      </p:sp>
    </p:spTree>
    <p:extLst>
      <p:ext uri="{BB962C8B-B14F-4D97-AF65-F5344CB8AC3E}">
        <p14:creationId xmlns:p14="http://schemas.microsoft.com/office/powerpoint/2010/main" val="2642247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descr="interior powerpoint"/>
          <p:cNvPicPr>
            <a:picLocks noChangeAspect="1" noChangeArrowheads="1"/>
          </p:cNvPicPr>
          <p:nvPr/>
        </p:nvPicPr>
        <p:blipFill>
          <a:blip r:embed="rId2" cstate="print"/>
          <a:srcRect/>
          <a:stretch>
            <a:fillRect/>
          </a:stretch>
        </p:blipFill>
        <p:spPr bwMode="auto">
          <a:xfrm>
            <a:off x="0" y="0"/>
            <a:ext cx="9144000" cy="6859588"/>
          </a:xfrm>
          <a:prstGeom prst="rect">
            <a:avLst/>
          </a:prstGeom>
          <a:noFill/>
          <a:ln w="9525">
            <a:noFill/>
            <a:miter lim="800000"/>
            <a:headEnd/>
            <a:tailEnd/>
          </a:ln>
        </p:spPr>
      </p:pic>
      <p:sp>
        <p:nvSpPr>
          <p:cNvPr id="2" name="Title 1"/>
          <p:cNvSpPr>
            <a:spLocks noGrp="1"/>
          </p:cNvSpPr>
          <p:nvPr>
            <p:ph type="title"/>
          </p:nvPr>
        </p:nvSpPr>
        <p:spPr>
          <a:xfrm>
            <a:off x="1532479" y="254130"/>
            <a:ext cx="7886700" cy="723697"/>
          </a:xfrm>
        </p:spPr>
        <p:txBody>
          <a:bodyPr>
            <a:normAutofit/>
          </a:bodyPr>
          <a:lstStyle/>
          <a:p>
            <a:r>
              <a:rPr lang="en-US" sz="3200" b="1" i="1" dirty="0">
                <a:solidFill>
                  <a:srgbClr val="006600"/>
                </a:solidFill>
              </a:rPr>
              <a:t>Activities going forward</a:t>
            </a:r>
          </a:p>
        </p:txBody>
      </p:sp>
      <p:sp>
        <p:nvSpPr>
          <p:cNvPr id="3" name="Content Placeholder 2"/>
          <p:cNvSpPr>
            <a:spLocks noGrp="1"/>
          </p:cNvSpPr>
          <p:nvPr>
            <p:ph idx="1"/>
          </p:nvPr>
        </p:nvSpPr>
        <p:spPr>
          <a:xfrm>
            <a:off x="226949" y="1159646"/>
            <a:ext cx="8652774" cy="4351338"/>
          </a:xfrm>
        </p:spPr>
        <p:txBody>
          <a:bodyPr>
            <a:normAutofit/>
          </a:bodyPr>
          <a:lstStyle/>
          <a:p>
            <a:pPr>
              <a:lnSpc>
                <a:spcPct val="150000"/>
              </a:lnSpc>
              <a:buClr>
                <a:srgbClr val="00B050"/>
              </a:buClr>
              <a:buSzPct val="107000"/>
              <a:buFont typeface="Calibri" panose="020F0502020204030204" pitchFamily="34" charset="0"/>
              <a:buChar char="›"/>
              <a:defRPr/>
            </a:pPr>
            <a:r>
              <a:rPr lang="es-MX" sz="1800" dirty="0" err="1"/>
              <a:t>Have</a:t>
            </a:r>
            <a:r>
              <a:rPr lang="es-MX" sz="1800" dirty="0"/>
              <a:t> </a:t>
            </a:r>
            <a:r>
              <a:rPr lang="es-MX" sz="1800" dirty="0" err="1"/>
              <a:t>communication</a:t>
            </a:r>
            <a:r>
              <a:rPr lang="es-MX" sz="1800" dirty="0"/>
              <a:t> fórums </a:t>
            </a:r>
            <a:r>
              <a:rPr lang="es-MX" sz="1800" dirty="0" err="1"/>
              <a:t>across</a:t>
            </a:r>
            <a:r>
              <a:rPr lang="es-MX" sz="1800" dirty="0"/>
              <a:t> </a:t>
            </a:r>
            <a:r>
              <a:rPr lang="es-MX" sz="1800" dirty="0" err="1"/>
              <a:t>the</a:t>
            </a:r>
            <a:r>
              <a:rPr lang="es-MX" sz="1800" dirty="0"/>
              <a:t> </a:t>
            </a:r>
            <a:r>
              <a:rPr lang="es-MX" sz="1800" dirty="0" err="1"/>
              <a:t>Americas</a:t>
            </a:r>
            <a:r>
              <a:rPr lang="es-MX" sz="1800" dirty="0"/>
              <a:t> </a:t>
            </a:r>
            <a:r>
              <a:rPr lang="es-MX" sz="1800" dirty="0" err="1"/>
              <a:t>with</a:t>
            </a:r>
            <a:r>
              <a:rPr lang="es-MX" sz="1800" dirty="0"/>
              <a:t> </a:t>
            </a:r>
            <a:r>
              <a:rPr lang="es-MX" sz="1800" dirty="0" err="1"/>
              <a:t>industry</a:t>
            </a:r>
            <a:r>
              <a:rPr lang="es-MX" sz="1800" dirty="0"/>
              <a:t>, </a:t>
            </a:r>
            <a:r>
              <a:rPr lang="es-MX" sz="1800" dirty="0" err="1"/>
              <a:t>authorities</a:t>
            </a:r>
            <a:r>
              <a:rPr lang="es-MX" sz="1800" dirty="0"/>
              <a:t> and general </a:t>
            </a:r>
            <a:r>
              <a:rPr lang="es-MX" sz="1800" dirty="0" err="1"/>
              <a:t>public</a:t>
            </a:r>
            <a:endParaRPr lang="es-MX" sz="1800" dirty="0"/>
          </a:p>
          <a:p>
            <a:pPr>
              <a:lnSpc>
                <a:spcPct val="150000"/>
              </a:lnSpc>
              <a:buClr>
                <a:srgbClr val="00B050"/>
              </a:buClr>
              <a:buSzPct val="107000"/>
              <a:buFont typeface="Calibri" panose="020F0502020204030204" pitchFamily="34" charset="0"/>
              <a:buChar char="›"/>
              <a:defRPr/>
            </a:pPr>
            <a:r>
              <a:rPr lang="es-MX" sz="1800" dirty="0" err="1">
                <a:solidFill>
                  <a:srgbClr val="0070C0"/>
                </a:solidFill>
              </a:rPr>
              <a:t>Create</a:t>
            </a:r>
            <a:r>
              <a:rPr lang="es-MX" sz="1800" dirty="0">
                <a:solidFill>
                  <a:srgbClr val="0070C0"/>
                </a:solidFill>
              </a:rPr>
              <a:t> a </a:t>
            </a:r>
            <a:r>
              <a:rPr lang="es-MX" sz="1800" dirty="0" err="1">
                <a:solidFill>
                  <a:srgbClr val="0070C0"/>
                </a:solidFill>
              </a:rPr>
              <a:t>list</a:t>
            </a:r>
            <a:r>
              <a:rPr lang="es-MX" sz="1800" dirty="0">
                <a:solidFill>
                  <a:srgbClr val="0070C0"/>
                </a:solidFill>
              </a:rPr>
              <a:t> of </a:t>
            </a:r>
            <a:r>
              <a:rPr lang="es-MX" sz="1800" dirty="0" err="1">
                <a:solidFill>
                  <a:srgbClr val="0070C0"/>
                </a:solidFill>
              </a:rPr>
              <a:t>products</a:t>
            </a:r>
            <a:r>
              <a:rPr lang="es-MX" sz="1800" dirty="0">
                <a:solidFill>
                  <a:srgbClr val="0070C0"/>
                </a:solidFill>
              </a:rPr>
              <a:t> </a:t>
            </a:r>
            <a:r>
              <a:rPr lang="es-MX" sz="1800" dirty="0" err="1">
                <a:solidFill>
                  <a:srgbClr val="0070C0"/>
                </a:solidFill>
              </a:rPr>
              <a:t>being</a:t>
            </a:r>
            <a:r>
              <a:rPr lang="es-MX" sz="1800" dirty="0">
                <a:solidFill>
                  <a:srgbClr val="0070C0"/>
                </a:solidFill>
              </a:rPr>
              <a:t> </a:t>
            </a:r>
            <a:r>
              <a:rPr lang="es-MX" sz="1800" dirty="0" err="1">
                <a:solidFill>
                  <a:srgbClr val="0070C0"/>
                </a:solidFill>
              </a:rPr>
              <a:t>used</a:t>
            </a:r>
            <a:r>
              <a:rPr lang="es-MX" sz="1800" dirty="0">
                <a:solidFill>
                  <a:srgbClr val="0070C0"/>
                </a:solidFill>
              </a:rPr>
              <a:t> </a:t>
            </a:r>
            <a:r>
              <a:rPr lang="es-MX" sz="1800" dirty="0" err="1">
                <a:solidFill>
                  <a:srgbClr val="0070C0"/>
                </a:solidFill>
              </a:rPr>
              <a:t>most</a:t>
            </a:r>
            <a:r>
              <a:rPr lang="es-MX" sz="1800" dirty="0">
                <a:solidFill>
                  <a:srgbClr val="0070C0"/>
                </a:solidFill>
              </a:rPr>
              <a:t> </a:t>
            </a:r>
            <a:r>
              <a:rPr lang="es-MX" sz="1800" dirty="0" err="1">
                <a:solidFill>
                  <a:srgbClr val="0070C0"/>
                </a:solidFill>
              </a:rPr>
              <a:t>commonly</a:t>
            </a:r>
            <a:r>
              <a:rPr lang="es-MX" sz="1800" dirty="0">
                <a:solidFill>
                  <a:srgbClr val="0070C0"/>
                </a:solidFill>
              </a:rPr>
              <a:t> </a:t>
            </a:r>
            <a:r>
              <a:rPr lang="es-MX" sz="1800" dirty="0" err="1">
                <a:solidFill>
                  <a:srgbClr val="0070C0"/>
                </a:solidFill>
              </a:rPr>
              <a:t>on</a:t>
            </a:r>
            <a:r>
              <a:rPr lang="es-MX" sz="1800" dirty="0">
                <a:solidFill>
                  <a:srgbClr val="0070C0"/>
                </a:solidFill>
              </a:rPr>
              <a:t> </a:t>
            </a:r>
            <a:r>
              <a:rPr lang="es-MX" sz="1800" dirty="0" err="1">
                <a:solidFill>
                  <a:srgbClr val="0070C0"/>
                </a:solidFill>
              </a:rPr>
              <a:t>seed</a:t>
            </a:r>
            <a:r>
              <a:rPr lang="es-MX" sz="1800" dirty="0">
                <a:solidFill>
                  <a:srgbClr val="0070C0"/>
                </a:solidFill>
              </a:rPr>
              <a:t> </a:t>
            </a:r>
            <a:r>
              <a:rPr lang="es-MX" sz="1800" dirty="0" err="1">
                <a:solidFill>
                  <a:srgbClr val="0070C0"/>
                </a:solidFill>
              </a:rPr>
              <a:t>moving</a:t>
            </a:r>
            <a:r>
              <a:rPr lang="es-MX" sz="1800" dirty="0">
                <a:solidFill>
                  <a:srgbClr val="0070C0"/>
                </a:solidFill>
              </a:rPr>
              <a:t> </a:t>
            </a:r>
            <a:r>
              <a:rPr lang="es-MX" sz="1800" dirty="0" err="1">
                <a:solidFill>
                  <a:srgbClr val="0070C0"/>
                </a:solidFill>
              </a:rPr>
              <a:t>across</a:t>
            </a:r>
            <a:r>
              <a:rPr lang="es-MX" sz="1800" dirty="0">
                <a:solidFill>
                  <a:srgbClr val="0070C0"/>
                </a:solidFill>
              </a:rPr>
              <a:t> </a:t>
            </a:r>
            <a:r>
              <a:rPr lang="es-MX" sz="1800" dirty="0" err="1">
                <a:solidFill>
                  <a:srgbClr val="0070C0"/>
                </a:solidFill>
              </a:rPr>
              <a:t>countries</a:t>
            </a:r>
            <a:endParaRPr lang="es-MX" sz="1800" dirty="0">
              <a:solidFill>
                <a:srgbClr val="0070C0"/>
              </a:solidFill>
            </a:endParaRPr>
          </a:p>
          <a:p>
            <a:pPr>
              <a:lnSpc>
                <a:spcPct val="150000"/>
              </a:lnSpc>
              <a:buClr>
                <a:srgbClr val="00B050"/>
              </a:buClr>
              <a:buSzPct val="107000"/>
              <a:buFont typeface="Calibri" panose="020F0502020204030204" pitchFamily="34" charset="0"/>
              <a:buChar char="›"/>
              <a:defRPr/>
            </a:pPr>
            <a:r>
              <a:rPr lang="es-MX" sz="1800" dirty="0" err="1"/>
              <a:t>Work</a:t>
            </a:r>
            <a:r>
              <a:rPr lang="es-MX" sz="1800" dirty="0"/>
              <a:t> more in </a:t>
            </a:r>
            <a:r>
              <a:rPr lang="es-MX" sz="1800" dirty="0" err="1"/>
              <a:t>conjunction</a:t>
            </a:r>
            <a:r>
              <a:rPr lang="es-MX" sz="1800" dirty="0"/>
              <a:t> </a:t>
            </a:r>
            <a:r>
              <a:rPr lang="es-MX" sz="1800" dirty="0" err="1"/>
              <a:t>with</a:t>
            </a:r>
            <a:r>
              <a:rPr lang="es-MX" sz="1800" dirty="0"/>
              <a:t> </a:t>
            </a:r>
            <a:r>
              <a:rPr lang="es-MX" sz="1800" dirty="0" err="1"/>
              <a:t>CropLife</a:t>
            </a:r>
            <a:r>
              <a:rPr lang="es-MX" sz="1800" dirty="0"/>
              <a:t> and </a:t>
            </a:r>
            <a:r>
              <a:rPr lang="es-MX" sz="1800" dirty="0" err="1"/>
              <a:t>Authorities</a:t>
            </a:r>
            <a:r>
              <a:rPr lang="es-MX" sz="1800" dirty="0"/>
              <a:t> </a:t>
            </a:r>
            <a:r>
              <a:rPr lang="es-MX" sz="1800" dirty="0" err="1"/>
              <a:t>across</a:t>
            </a:r>
            <a:r>
              <a:rPr lang="es-MX" sz="1800" dirty="0"/>
              <a:t> </a:t>
            </a:r>
            <a:r>
              <a:rPr lang="es-MX" sz="1800" dirty="0" err="1"/>
              <a:t>the</a:t>
            </a:r>
            <a:r>
              <a:rPr lang="es-MX" sz="1800" dirty="0"/>
              <a:t> </a:t>
            </a:r>
            <a:r>
              <a:rPr lang="es-MX" sz="1800" dirty="0" err="1"/>
              <a:t>Americas</a:t>
            </a:r>
            <a:endParaRPr lang="es-MX" sz="1800" dirty="0"/>
          </a:p>
          <a:p>
            <a:pPr>
              <a:lnSpc>
                <a:spcPct val="150000"/>
              </a:lnSpc>
              <a:buClr>
                <a:srgbClr val="00B050"/>
              </a:buClr>
              <a:buSzPct val="107000"/>
              <a:buFont typeface="Calibri" panose="020F0502020204030204" pitchFamily="34" charset="0"/>
              <a:buChar char="›"/>
              <a:defRPr/>
            </a:pPr>
            <a:r>
              <a:rPr lang="es-MX" sz="1800" dirty="0" err="1">
                <a:solidFill>
                  <a:srgbClr val="0070C0"/>
                </a:solidFill>
              </a:rPr>
              <a:t>Include</a:t>
            </a:r>
            <a:r>
              <a:rPr lang="es-MX" sz="1800" dirty="0">
                <a:solidFill>
                  <a:srgbClr val="0070C0"/>
                </a:solidFill>
              </a:rPr>
              <a:t> new </a:t>
            </a:r>
            <a:r>
              <a:rPr lang="es-MX" sz="1800" dirty="0" err="1">
                <a:solidFill>
                  <a:srgbClr val="0070C0"/>
                </a:solidFill>
              </a:rPr>
              <a:t>technologies</a:t>
            </a:r>
            <a:r>
              <a:rPr lang="es-MX" sz="1800" dirty="0">
                <a:solidFill>
                  <a:srgbClr val="0070C0"/>
                </a:solidFill>
              </a:rPr>
              <a:t> </a:t>
            </a:r>
            <a:r>
              <a:rPr lang="es-MX" sz="1800" dirty="0" err="1">
                <a:solidFill>
                  <a:srgbClr val="0070C0"/>
                </a:solidFill>
              </a:rPr>
              <a:t>within</a:t>
            </a:r>
            <a:r>
              <a:rPr lang="es-MX" sz="1800" dirty="0">
                <a:solidFill>
                  <a:srgbClr val="0070C0"/>
                </a:solidFill>
              </a:rPr>
              <a:t> </a:t>
            </a:r>
            <a:r>
              <a:rPr lang="es-MX" sz="1800" dirty="0" err="1">
                <a:solidFill>
                  <a:srgbClr val="0070C0"/>
                </a:solidFill>
              </a:rPr>
              <a:t>the</a:t>
            </a:r>
            <a:r>
              <a:rPr lang="es-MX" sz="1800" dirty="0">
                <a:solidFill>
                  <a:srgbClr val="0070C0"/>
                </a:solidFill>
              </a:rPr>
              <a:t> </a:t>
            </a:r>
            <a:r>
              <a:rPr lang="es-MX" sz="1800" dirty="0" err="1">
                <a:solidFill>
                  <a:srgbClr val="0070C0"/>
                </a:solidFill>
              </a:rPr>
              <a:t>working</a:t>
            </a:r>
            <a:r>
              <a:rPr lang="es-MX" sz="1800" dirty="0">
                <a:solidFill>
                  <a:srgbClr val="0070C0"/>
                </a:solidFill>
              </a:rPr>
              <a:t> </a:t>
            </a:r>
            <a:r>
              <a:rPr lang="es-MX" sz="1800" dirty="0" err="1">
                <a:solidFill>
                  <a:srgbClr val="0070C0"/>
                </a:solidFill>
              </a:rPr>
              <a:t>group</a:t>
            </a:r>
            <a:r>
              <a:rPr lang="es-MX" sz="1800" dirty="0">
                <a:solidFill>
                  <a:srgbClr val="0070C0"/>
                </a:solidFill>
              </a:rPr>
              <a:t>, </a:t>
            </a:r>
            <a:r>
              <a:rPr lang="es-MX" sz="1800" dirty="0" err="1">
                <a:solidFill>
                  <a:srgbClr val="0070C0"/>
                </a:solidFill>
              </a:rPr>
              <a:t>such</a:t>
            </a:r>
            <a:r>
              <a:rPr lang="es-MX" sz="1800" dirty="0">
                <a:solidFill>
                  <a:srgbClr val="0070C0"/>
                </a:solidFill>
              </a:rPr>
              <a:t> as </a:t>
            </a:r>
            <a:r>
              <a:rPr lang="es-MX" sz="1800" dirty="0" err="1">
                <a:solidFill>
                  <a:srgbClr val="0070C0"/>
                </a:solidFill>
              </a:rPr>
              <a:t>Biologicals</a:t>
            </a:r>
            <a:r>
              <a:rPr lang="es-MX" sz="1800" dirty="0">
                <a:solidFill>
                  <a:srgbClr val="0070C0"/>
                </a:solidFill>
              </a:rPr>
              <a:t>/Natural </a:t>
            </a:r>
            <a:r>
              <a:rPr lang="es-MX" sz="1800" dirty="0" err="1">
                <a:solidFill>
                  <a:srgbClr val="0070C0"/>
                </a:solidFill>
              </a:rPr>
              <a:t>products</a:t>
            </a:r>
            <a:r>
              <a:rPr lang="es-MX" sz="1800" dirty="0">
                <a:solidFill>
                  <a:srgbClr val="0070C0"/>
                </a:solidFill>
              </a:rPr>
              <a:t>, as </a:t>
            </a:r>
            <a:r>
              <a:rPr lang="es-MX" sz="1800" dirty="0" err="1">
                <a:solidFill>
                  <a:srgbClr val="0070C0"/>
                </a:solidFill>
              </a:rPr>
              <a:t>well</a:t>
            </a:r>
            <a:r>
              <a:rPr lang="es-MX" sz="1800" dirty="0">
                <a:solidFill>
                  <a:srgbClr val="0070C0"/>
                </a:solidFill>
              </a:rPr>
              <a:t> as, </a:t>
            </a:r>
            <a:r>
              <a:rPr lang="es-MX" sz="1800" dirty="0" err="1">
                <a:solidFill>
                  <a:srgbClr val="0070C0"/>
                </a:solidFill>
              </a:rPr>
              <a:t>seed</a:t>
            </a:r>
            <a:r>
              <a:rPr lang="es-MX" sz="1800" dirty="0">
                <a:solidFill>
                  <a:srgbClr val="0070C0"/>
                </a:solidFill>
              </a:rPr>
              <a:t> </a:t>
            </a:r>
            <a:r>
              <a:rPr lang="es-MX" sz="1800" dirty="0" err="1">
                <a:solidFill>
                  <a:srgbClr val="0070C0"/>
                </a:solidFill>
              </a:rPr>
              <a:t>treatment</a:t>
            </a:r>
            <a:r>
              <a:rPr lang="es-MX" sz="1800" dirty="0">
                <a:solidFill>
                  <a:srgbClr val="0070C0"/>
                </a:solidFill>
              </a:rPr>
              <a:t> </a:t>
            </a:r>
            <a:r>
              <a:rPr lang="es-MX" sz="1800" dirty="0" err="1">
                <a:solidFill>
                  <a:srgbClr val="0070C0"/>
                </a:solidFill>
              </a:rPr>
              <a:t>application</a:t>
            </a:r>
            <a:r>
              <a:rPr lang="es-MX" sz="1800" dirty="0">
                <a:solidFill>
                  <a:srgbClr val="0070C0"/>
                </a:solidFill>
              </a:rPr>
              <a:t> </a:t>
            </a:r>
            <a:r>
              <a:rPr lang="es-MX" sz="1800" dirty="0" err="1">
                <a:solidFill>
                  <a:srgbClr val="0070C0"/>
                </a:solidFill>
              </a:rPr>
              <a:t>technologies</a:t>
            </a:r>
            <a:endParaRPr lang="es-MX" sz="1800" dirty="0">
              <a:solidFill>
                <a:srgbClr val="0070C0"/>
              </a:solidFill>
            </a:endParaRPr>
          </a:p>
          <a:p>
            <a:pPr>
              <a:lnSpc>
                <a:spcPct val="150000"/>
              </a:lnSpc>
              <a:buClr>
                <a:srgbClr val="00B050"/>
              </a:buClr>
              <a:buSzPct val="107000"/>
              <a:buFont typeface="Calibri" panose="020F0502020204030204" pitchFamily="34" charset="0"/>
              <a:buChar char="›"/>
              <a:defRPr/>
            </a:pPr>
            <a:r>
              <a:rPr lang="es-MX" sz="1800" dirty="0" err="1"/>
              <a:t>Promote</a:t>
            </a:r>
            <a:r>
              <a:rPr lang="es-MX" sz="1800" dirty="0"/>
              <a:t> </a:t>
            </a:r>
            <a:r>
              <a:rPr lang="es-MX" sz="1800" dirty="0" err="1"/>
              <a:t>the</a:t>
            </a:r>
            <a:r>
              <a:rPr lang="es-MX" sz="1800" dirty="0"/>
              <a:t> use of </a:t>
            </a:r>
            <a:r>
              <a:rPr lang="es-MX" sz="1800" dirty="0" err="1"/>
              <a:t>documents</a:t>
            </a:r>
            <a:r>
              <a:rPr lang="es-MX" sz="1800" dirty="0"/>
              <a:t> and </a:t>
            </a:r>
            <a:r>
              <a:rPr lang="es-MX" sz="1800" dirty="0" err="1"/>
              <a:t>information</a:t>
            </a:r>
            <a:r>
              <a:rPr lang="es-MX" sz="1800" dirty="0"/>
              <a:t> </a:t>
            </a:r>
            <a:r>
              <a:rPr lang="es-MX" sz="1800" dirty="0" err="1"/>
              <a:t>gathered</a:t>
            </a:r>
            <a:r>
              <a:rPr lang="es-MX" sz="1800" dirty="0"/>
              <a:t> and </a:t>
            </a:r>
            <a:r>
              <a:rPr lang="es-MX" sz="1800" dirty="0" err="1"/>
              <a:t>uploaded</a:t>
            </a:r>
            <a:r>
              <a:rPr lang="es-MX" sz="1800" dirty="0"/>
              <a:t> to </a:t>
            </a:r>
            <a:r>
              <a:rPr lang="es-MX" sz="1800" dirty="0" err="1"/>
              <a:t>the</a:t>
            </a:r>
            <a:r>
              <a:rPr lang="es-MX" sz="1800" dirty="0"/>
              <a:t> SAA </a:t>
            </a:r>
            <a:r>
              <a:rPr lang="es-MX" sz="1800" dirty="0" err="1"/>
              <a:t>website</a:t>
            </a:r>
            <a:r>
              <a:rPr lang="es-MX" sz="1800" dirty="0"/>
              <a:t> </a:t>
            </a:r>
            <a:r>
              <a:rPr lang="es-MX" sz="1800" dirty="0" err="1"/>
              <a:t>for</a:t>
            </a:r>
            <a:r>
              <a:rPr lang="es-MX" sz="1800" dirty="0"/>
              <a:t> </a:t>
            </a:r>
            <a:r>
              <a:rPr lang="es-MX" sz="1800" dirty="0" err="1"/>
              <a:t>its</a:t>
            </a:r>
            <a:r>
              <a:rPr lang="es-MX" sz="1800" dirty="0"/>
              <a:t> </a:t>
            </a:r>
            <a:r>
              <a:rPr lang="es-MX" sz="1800" dirty="0" err="1"/>
              <a:t>Members</a:t>
            </a:r>
            <a:endParaRPr lang="en-US" sz="1800" dirty="0"/>
          </a:p>
        </p:txBody>
      </p:sp>
    </p:spTree>
    <p:extLst>
      <p:ext uri="{BB962C8B-B14F-4D97-AF65-F5344CB8AC3E}">
        <p14:creationId xmlns:p14="http://schemas.microsoft.com/office/powerpoint/2010/main" val="2957712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0" descr="interior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 Box 2"/>
          <p:cNvSpPr txBox="1">
            <a:spLocks noChangeArrowheads="1"/>
          </p:cNvSpPr>
          <p:nvPr/>
        </p:nvSpPr>
        <p:spPr bwMode="auto">
          <a:xfrm>
            <a:off x="179388" y="400050"/>
            <a:ext cx="8572500" cy="597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endParaRPr lang="en-US" altLang="es-UY" sz="4000" b="1" i="1" dirty="0">
              <a:solidFill>
                <a:srgbClr val="006600"/>
              </a:solidFill>
            </a:endParaRPr>
          </a:p>
          <a:p>
            <a:pPr algn="ctr" eaLnBrk="1" hangingPunct="1">
              <a:spcBef>
                <a:spcPct val="50000"/>
              </a:spcBef>
              <a:buFontTx/>
              <a:buNone/>
            </a:pPr>
            <a:r>
              <a:rPr lang="en-US" altLang="es-UY" sz="4000" b="1" i="1" dirty="0">
                <a:solidFill>
                  <a:srgbClr val="006600"/>
                </a:solidFill>
                <a:latin typeface="Segoe Print" panose="02000600000000000000" pitchFamily="2" charset="0"/>
              </a:rPr>
              <a:t>Thank you for your attention</a:t>
            </a:r>
            <a:r>
              <a:rPr lang="en-US" altLang="es-UY" sz="4000" b="1" i="1" dirty="0" smtClean="0">
                <a:solidFill>
                  <a:srgbClr val="006600"/>
                </a:solidFill>
                <a:latin typeface="Segoe Print" panose="02000600000000000000" pitchFamily="2" charset="0"/>
              </a:rPr>
              <a:t>!</a:t>
            </a:r>
          </a:p>
          <a:p>
            <a:pPr algn="ctr" eaLnBrk="1" hangingPunct="1">
              <a:spcBef>
                <a:spcPct val="50000"/>
              </a:spcBef>
              <a:buFontTx/>
              <a:buNone/>
            </a:pPr>
            <a:endParaRPr lang="en-US" altLang="es-UY" b="1" i="1" dirty="0" smtClean="0">
              <a:solidFill>
                <a:srgbClr val="006600"/>
              </a:solidFill>
              <a:latin typeface="Segoe Print" panose="02000600000000000000" pitchFamily="2" charset="0"/>
            </a:endParaRPr>
          </a:p>
          <a:p>
            <a:pPr algn="ctr" eaLnBrk="1" hangingPunct="1">
              <a:spcBef>
                <a:spcPct val="50000"/>
              </a:spcBef>
              <a:buFontTx/>
              <a:buNone/>
            </a:pPr>
            <a:r>
              <a:rPr lang="en-US" altLang="es-UY" sz="4000" b="1" i="1" dirty="0" smtClean="0">
                <a:solidFill>
                  <a:srgbClr val="0070C0"/>
                </a:solidFill>
                <a:latin typeface="Segoe Print" panose="02000600000000000000" pitchFamily="2" charset="0"/>
              </a:rPr>
              <a:t>and Join SAA!</a:t>
            </a:r>
            <a:endParaRPr lang="en-US" altLang="es-UY" sz="4000" b="1" i="1" dirty="0">
              <a:solidFill>
                <a:srgbClr val="0070C0"/>
              </a:solidFill>
              <a:latin typeface="Segoe Print" panose="02000600000000000000" pitchFamily="2" charset="0"/>
            </a:endParaRPr>
          </a:p>
          <a:p>
            <a:pPr algn="ctr" eaLnBrk="1" hangingPunct="1">
              <a:spcBef>
                <a:spcPct val="50000"/>
              </a:spcBef>
              <a:buFontTx/>
              <a:buNone/>
            </a:pPr>
            <a:endParaRPr lang="en-US" altLang="es-UY" sz="4000" b="1" i="1" dirty="0">
              <a:solidFill>
                <a:srgbClr val="006600"/>
              </a:solidFill>
              <a:latin typeface="Segoe Print" panose="02000600000000000000" pitchFamily="2" charset="0"/>
            </a:endParaRPr>
          </a:p>
          <a:p>
            <a:pPr algn="ctr" eaLnBrk="1" hangingPunct="1">
              <a:spcBef>
                <a:spcPct val="50000"/>
              </a:spcBef>
              <a:buFontTx/>
              <a:buNone/>
            </a:pPr>
            <a:endParaRPr lang="en-US" altLang="es-UY" sz="2000" b="1" dirty="0">
              <a:solidFill>
                <a:srgbClr val="006600"/>
              </a:solidFill>
              <a:latin typeface="Arial" panose="020B0604020202020204" pitchFamily="34" charset="0"/>
            </a:endParaRPr>
          </a:p>
          <a:p>
            <a:pPr algn="ctr" eaLnBrk="1" hangingPunct="1">
              <a:spcBef>
                <a:spcPct val="50000"/>
              </a:spcBef>
              <a:buFontTx/>
              <a:buNone/>
            </a:pPr>
            <a:r>
              <a:rPr lang="en-US" altLang="es-UY" sz="2400" dirty="0">
                <a:solidFill>
                  <a:srgbClr val="006600"/>
                </a:solidFill>
                <a:latin typeface="Century Gothic" panose="020B0502020202020204" pitchFamily="34" charset="0"/>
              </a:rPr>
              <a:t>www.saaseed.org</a:t>
            </a:r>
          </a:p>
          <a:p>
            <a:pPr algn="ctr" eaLnBrk="1" hangingPunct="1">
              <a:spcBef>
                <a:spcPct val="50000"/>
              </a:spcBef>
              <a:buFontTx/>
              <a:buNone/>
            </a:pPr>
            <a:endParaRPr lang="en-US" altLang="es-UY" sz="2000" b="1" i="1" dirty="0">
              <a:solidFill>
                <a:srgbClr val="006600"/>
              </a:solidFill>
            </a:endParaRPr>
          </a:p>
          <a:p>
            <a:pPr algn="just" eaLnBrk="1" hangingPunct="1">
              <a:spcBef>
                <a:spcPct val="50000"/>
              </a:spcBef>
              <a:buFontTx/>
              <a:buNone/>
            </a:pPr>
            <a:endParaRPr lang="en-US" altLang="es-UY" sz="1200" b="1" i="1" dirty="0">
              <a:solidFill>
                <a:srgbClr val="006600"/>
              </a:solidFill>
            </a:endParaRPr>
          </a:p>
        </p:txBody>
      </p:sp>
      <p:pic>
        <p:nvPicPr>
          <p:cNvPr id="5" name="5 Imagen" descr="bandita sol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15356" y="3717032"/>
            <a:ext cx="4500563"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7672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interior powerpoi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8"/>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5 Rectángulo"/>
          <p:cNvSpPr>
            <a:spLocks noChangeArrowheads="1"/>
          </p:cNvSpPr>
          <p:nvPr/>
        </p:nvSpPr>
        <p:spPr bwMode="auto">
          <a:xfrm>
            <a:off x="4714875" y="447627"/>
            <a:ext cx="3429000" cy="708025"/>
          </a:xfrm>
          <a:prstGeom prst="rect">
            <a:avLst/>
          </a:prstGeom>
          <a:noFill/>
          <a:ln w="9525">
            <a:noFill/>
            <a:miter lim="800000"/>
            <a:headEnd/>
            <a:tailEnd/>
          </a:ln>
        </p:spPr>
        <p:txBody>
          <a:bodyPr>
            <a:spAutoFit/>
          </a:bodyPr>
          <a:lstStyle/>
          <a:p>
            <a:pPr algn="ctr" eaLnBrk="1" hangingPunct="1">
              <a:defRPr/>
            </a:pPr>
            <a:r>
              <a:rPr lang="es-ES_tradnl" sz="4000" b="1" i="1" dirty="0">
                <a:solidFill>
                  <a:srgbClr val="006600"/>
                </a:solidFill>
                <a:latin typeface="+mj-lt"/>
              </a:rPr>
              <a:t>SAA </a:t>
            </a:r>
            <a:r>
              <a:rPr lang="es-ES_tradnl" sz="4000" b="1" i="1" dirty="0" err="1">
                <a:solidFill>
                  <a:srgbClr val="006600"/>
                </a:solidFill>
                <a:latin typeface="+mj-lt"/>
              </a:rPr>
              <a:t>Vision</a:t>
            </a:r>
            <a:endParaRPr lang="en-US" sz="4000" b="1" i="1" dirty="0">
              <a:solidFill>
                <a:srgbClr val="006600"/>
              </a:solidFill>
              <a:latin typeface="+mj-lt"/>
            </a:endParaRPr>
          </a:p>
        </p:txBody>
      </p:sp>
      <p:pic>
        <p:nvPicPr>
          <p:cNvPr id="5" name="20 Imagen" descr="bandita sol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43500" y="1168352"/>
            <a:ext cx="278606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6"/>
          <p:cNvSpPr>
            <a:spLocks noChangeArrowheads="1"/>
          </p:cNvSpPr>
          <p:nvPr/>
        </p:nvSpPr>
        <p:spPr bwMode="auto">
          <a:xfrm>
            <a:off x="3951195" y="2044963"/>
            <a:ext cx="5192805"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50000"/>
              </a:lnSpc>
              <a:buFont typeface="Arial" panose="020B0604020202020204" pitchFamily="34" charset="0"/>
              <a:buNone/>
            </a:pPr>
            <a:r>
              <a:rPr lang="en-US" altLang="en-US" sz="1800" i="1" dirty="0">
                <a:latin typeface="Calibri Light" panose="020F0302020204030204" pitchFamily="34" charset="0"/>
                <a:cs typeface="Calibri Light" panose="020F0302020204030204" pitchFamily="34" charset="0"/>
              </a:rPr>
              <a:t>“The Seed Association of the Americas is the globally recognized leading authority, representing with a unified voice, all common interests for the seed industry in the Americas</a:t>
            </a:r>
            <a:r>
              <a:rPr lang="en-US" altLang="en-US" sz="1800" i="1" dirty="0" smtClean="0">
                <a:latin typeface="Calibri Light" panose="020F0302020204030204" pitchFamily="34" charset="0"/>
                <a:cs typeface="Calibri Light" panose="020F0302020204030204" pitchFamily="34" charset="0"/>
              </a:rPr>
              <a:t>"</a:t>
            </a:r>
            <a:endParaRPr lang="en-US" altLang="en-US" sz="1800" i="1" dirty="0">
              <a:latin typeface="Calibri Light" panose="020F0302020204030204" pitchFamily="34" charset="0"/>
              <a:cs typeface="Calibri Light" panose="020F0302020204030204" pitchFamily="34" charset="0"/>
            </a:endParaRPr>
          </a:p>
        </p:txBody>
      </p:sp>
      <p:pic>
        <p:nvPicPr>
          <p:cNvPr id="4" name="Imagen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999" y="188913"/>
            <a:ext cx="4608999" cy="5940488"/>
          </a:xfrm>
          <a:prstGeom prst="rect">
            <a:avLst/>
          </a:prstGeom>
        </p:spPr>
      </p:pic>
    </p:spTree>
    <p:extLst>
      <p:ext uri="{BB962C8B-B14F-4D97-AF65-F5344CB8AC3E}">
        <p14:creationId xmlns:p14="http://schemas.microsoft.com/office/powerpoint/2010/main" val="3089369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0" descr="interior powerpoint"/>
          <p:cNvPicPr>
            <a:picLocks noChangeAspect="1" noChangeArrowheads="1"/>
          </p:cNvPicPr>
          <p:nvPr/>
        </p:nvPicPr>
        <p:blipFill>
          <a:blip r:embed="rId3" cstate="print"/>
          <a:srcRect/>
          <a:stretch>
            <a:fillRect/>
          </a:stretch>
        </p:blipFill>
        <p:spPr bwMode="auto">
          <a:xfrm>
            <a:off x="0" y="0"/>
            <a:ext cx="9144000" cy="6859588"/>
          </a:xfrm>
          <a:prstGeom prst="rect">
            <a:avLst/>
          </a:prstGeom>
          <a:noFill/>
          <a:ln w="9525">
            <a:noFill/>
            <a:miter lim="800000"/>
            <a:headEnd/>
            <a:tailEnd/>
          </a:ln>
        </p:spPr>
      </p:pic>
      <p:pic>
        <p:nvPicPr>
          <p:cNvPr id="3075" name="5 Imagen" descr="bandita sola.JPG"/>
          <p:cNvPicPr>
            <a:picLocks noChangeAspect="1"/>
          </p:cNvPicPr>
          <p:nvPr/>
        </p:nvPicPr>
        <p:blipFill>
          <a:blip r:embed="rId4" cstate="print"/>
          <a:srcRect/>
          <a:stretch>
            <a:fillRect/>
          </a:stretch>
        </p:blipFill>
        <p:spPr bwMode="auto">
          <a:xfrm>
            <a:off x="2871787" y="855292"/>
            <a:ext cx="3400425" cy="412750"/>
          </a:xfrm>
          <a:prstGeom prst="rect">
            <a:avLst/>
          </a:prstGeom>
          <a:noFill/>
          <a:ln w="9525">
            <a:noFill/>
            <a:miter lim="800000"/>
            <a:headEnd/>
            <a:tailEnd/>
          </a:ln>
        </p:spPr>
      </p:pic>
      <p:sp>
        <p:nvSpPr>
          <p:cNvPr id="3076" name="5 Rectángulo"/>
          <p:cNvSpPr>
            <a:spLocks noChangeArrowheads="1"/>
          </p:cNvSpPr>
          <p:nvPr/>
        </p:nvSpPr>
        <p:spPr bwMode="auto">
          <a:xfrm>
            <a:off x="0" y="190500"/>
            <a:ext cx="9144000" cy="584775"/>
          </a:xfrm>
          <a:prstGeom prst="rect">
            <a:avLst/>
          </a:prstGeom>
          <a:noFill/>
          <a:ln w="9525">
            <a:noFill/>
            <a:miter lim="800000"/>
            <a:headEnd/>
            <a:tailEnd/>
          </a:ln>
        </p:spPr>
        <p:txBody>
          <a:bodyPr>
            <a:spAutoFit/>
          </a:bodyPr>
          <a:lstStyle/>
          <a:p>
            <a:pPr algn="ctr"/>
            <a:r>
              <a:rPr lang="en-US" altLang="es-UY" sz="3200" b="1" i="1" dirty="0">
                <a:solidFill>
                  <a:srgbClr val="006600"/>
                </a:solidFill>
                <a:latin typeface="+mj-lt"/>
                <a:ea typeface="+mj-ea"/>
                <a:cs typeface="+mj-cs"/>
              </a:rPr>
              <a:t>Seed Treatment Working Group</a:t>
            </a:r>
          </a:p>
        </p:txBody>
      </p:sp>
      <p:sp>
        <p:nvSpPr>
          <p:cNvPr id="10" name="Title 1"/>
          <p:cNvSpPr txBox="1">
            <a:spLocks/>
          </p:cNvSpPr>
          <p:nvPr/>
        </p:nvSpPr>
        <p:spPr bwMode="auto">
          <a:xfrm>
            <a:off x="403692" y="1767503"/>
            <a:ext cx="8477661" cy="2708434"/>
          </a:xfrm>
          <a:prstGeom prst="rect">
            <a:avLst/>
          </a:prstGeom>
          <a:noFill/>
          <a:ln w="9525">
            <a:noFill/>
            <a:miter lim="800000"/>
            <a:headEnd/>
            <a:tailEnd/>
          </a:ln>
        </p:spPr>
        <p:txBody>
          <a:bodyPr wrap="square" lIns="0" tIns="0" rIns="0" bIns="0" anchor="ctr">
            <a:spAutoFit/>
          </a:bodyPr>
          <a:lstStyle/>
          <a:p>
            <a:pPr eaLnBrk="1" hangingPunct="1">
              <a:spcAft>
                <a:spcPts val="600"/>
              </a:spcAft>
              <a:defRPr/>
            </a:pPr>
            <a:r>
              <a:rPr lang="en-US" sz="2400" b="1" dirty="0">
                <a:latin typeface="Arial" pitchFamily="34" charset="0"/>
                <a:ea typeface="+mj-ea"/>
                <a:cs typeface="Arial" pitchFamily="34" charset="0"/>
              </a:rPr>
              <a:t>Main Purposes of STWG</a:t>
            </a:r>
          </a:p>
          <a:p>
            <a:pPr eaLnBrk="1" hangingPunct="1">
              <a:spcAft>
                <a:spcPts val="600"/>
              </a:spcAft>
              <a:defRPr/>
            </a:pPr>
            <a:endParaRPr lang="en-US" sz="2400" b="1" dirty="0">
              <a:latin typeface="Arial" pitchFamily="34" charset="0"/>
              <a:ea typeface="+mj-ea"/>
              <a:cs typeface="Arial" pitchFamily="34" charset="0"/>
            </a:endParaRPr>
          </a:p>
          <a:p>
            <a:pPr marL="522287" indent="-342900" eaLnBrk="1" hangingPunct="1">
              <a:lnSpc>
                <a:spcPct val="150000"/>
              </a:lnSpc>
              <a:spcAft>
                <a:spcPts val="600"/>
              </a:spcAft>
              <a:buClr>
                <a:srgbClr val="0070C0"/>
              </a:buClr>
              <a:buSzPct val="106000"/>
              <a:buFont typeface="Calibri" panose="020F0502020204030204" pitchFamily="34" charset="0"/>
              <a:buChar char="›"/>
              <a:defRPr/>
            </a:pPr>
            <a:r>
              <a:rPr lang="en-US" sz="2400" b="1" dirty="0" smtClean="0">
                <a:solidFill>
                  <a:srgbClr val="006600"/>
                </a:solidFill>
                <a:latin typeface="Arial" pitchFamily="34" charset="0"/>
                <a:cs typeface="Arial" pitchFamily="34" charset="0"/>
              </a:rPr>
              <a:t>Facilitate </a:t>
            </a:r>
            <a:r>
              <a:rPr lang="en-US" sz="2400" b="1" dirty="0">
                <a:solidFill>
                  <a:srgbClr val="006600"/>
                </a:solidFill>
                <a:latin typeface="Arial" pitchFamily="34" charset="0"/>
                <a:cs typeface="Arial" pitchFamily="34" charset="0"/>
              </a:rPr>
              <a:t>Treated Seed Trade across the Americas</a:t>
            </a:r>
          </a:p>
          <a:p>
            <a:pPr marL="522288" indent="-342900" eaLnBrk="1" hangingPunct="1">
              <a:lnSpc>
                <a:spcPct val="150000"/>
              </a:lnSpc>
              <a:spcAft>
                <a:spcPts val="600"/>
              </a:spcAft>
              <a:buClr>
                <a:srgbClr val="0070C0"/>
              </a:buClr>
              <a:buSzPct val="106000"/>
              <a:buFont typeface="Calibri" panose="020F0502020204030204" pitchFamily="34" charset="0"/>
              <a:buChar char="›"/>
              <a:defRPr/>
            </a:pPr>
            <a:r>
              <a:rPr lang="en-US" sz="2400" b="1" dirty="0" smtClean="0">
                <a:solidFill>
                  <a:srgbClr val="006600"/>
                </a:solidFill>
                <a:latin typeface="Arial" pitchFamily="34" charset="0"/>
                <a:cs typeface="Arial" pitchFamily="34" charset="0"/>
              </a:rPr>
              <a:t>Promote </a:t>
            </a:r>
            <a:r>
              <a:rPr lang="en-US" sz="2400" b="1" dirty="0">
                <a:solidFill>
                  <a:srgbClr val="006600"/>
                </a:solidFill>
                <a:latin typeface="Arial" pitchFamily="34" charset="0"/>
                <a:cs typeface="Arial" pitchFamily="34" charset="0"/>
              </a:rPr>
              <a:t>safe use of Seed Applied Technology</a:t>
            </a:r>
          </a:p>
          <a:p>
            <a:pPr eaLnBrk="1" hangingPunct="1">
              <a:lnSpc>
                <a:spcPct val="150000"/>
              </a:lnSpc>
              <a:spcAft>
                <a:spcPts val="600"/>
              </a:spcAft>
              <a:defRPr/>
            </a:pPr>
            <a:endParaRPr lang="en-US" sz="2400" b="1" dirty="0">
              <a:latin typeface="Arial" pitchFamily="34" charset="0"/>
              <a:ea typeface="+mj-ea"/>
              <a:cs typeface="Arial" pitchFamily="34" charset="0"/>
            </a:endParaRPr>
          </a:p>
        </p:txBody>
      </p:sp>
    </p:spTree>
    <p:extLst>
      <p:ext uri="{BB962C8B-B14F-4D97-AF65-F5344CB8AC3E}">
        <p14:creationId xmlns:p14="http://schemas.microsoft.com/office/powerpoint/2010/main" val="969604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0" descr="interior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ángulo 1"/>
          <p:cNvSpPr/>
          <p:nvPr/>
        </p:nvSpPr>
        <p:spPr>
          <a:xfrm>
            <a:off x="-24698" y="620688"/>
            <a:ext cx="9144000" cy="5701561"/>
          </a:xfrm>
          <a:prstGeom prst="rect">
            <a:avLst/>
          </a:prstGeom>
        </p:spPr>
        <p:txBody>
          <a:bodyPr wrap="square">
            <a:spAutoFit/>
          </a:bodyPr>
          <a:lstStyle/>
          <a:p>
            <a:pPr marL="285750" indent="-285750">
              <a:lnSpc>
                <a:spcPct val="150000"/>
              </a:lnSpc>
              <a:spcAft>
                <a:spcPts val="0"/>
              </a:spcAft>
              <a:buFont typeface="Arial" panose="020B0604020202020204" pitchFamily="34" charset="0"/>
              <a:buChar char="•"/>
            </a:pPr>
            <a:r>
              <a:rPr lang="en-US" sz="1500" dirty="0">
                <a:latin typeface="Arial" panose="020B0604020202020204" pitchFamily="34" charset="0"/>
                <a:cs typeface="Arial" panose="020B0604020202020204" pitchFamily="34" charset="0"/>
              </a:rPr>
              <a:t>Identification of all Regulatory Agencies in SAA countries in the Continent, along with information of main contact within each </a:t>
            </a:r>
            <a:r>
              <a:rPr lang="en-US" sz="1500" dirty="0" smtClean="0">
                <a:latin typeface="Arial" panose="020B0604020202020204" pitchFamily="34" charset="0"/>
                <a:cs typeface="Arial" panose="020B0604020202020204" pitchFamily="34" charset="0"/>
              </a:rPr>
              <a:t>agency: </a:t>
            </a:r>
            <a:r>
              <a:rPr lang="en-US" sz="1500" u="sng" dirty="0" smtClean="0">
                <a:latin typeface="Arial" panose="020B0604020202020204" pitchFamily="34" charset="0"/>
                <a:cs typeface="Arial" panose="020B0604020202020204" pitchFamily="34" charset="0"/>
              </a:rPr>
              <a:t>Database</a:t>
            </a:r>
          </a:p>
          <a:p>
            <a:pPr marL="285750" indent="-285750">
              <a:lnSpc>
                <a:spcPct val="150000"/>
              </a:lnSpc>
              <a:spcAft>
                <a:spcPts val="0"/>
              </a:spcAft>
              <a:buFont typeface="Arial" panose="020B0604020202020204" pitchFamily="34" charset="0"/>
              <a:buChar char="•"/>
            </a:pPr>
            <a:endParaRPr lang="en-US" sz="1500" dirty="0">
              <a:latin typeface="Arial" panose="020B0604020202020204" pitchFamily="34" charset="0"/>
              <a:cs typeface="Arial" panose="020B0604020202020204" pitchFamily="34" charset="0"/>
            </a:endParaRPr>
          </a:p>
          <a:p>
            <a:pPr marL="285750" indent="-285750">
              <a:lnSpc>
                <a:spcPct val="150000"/>
              </a:lnSpc>
              <a:spcAft>
                <a:spcPts val="0"/>
              </a:spcAft>
              <a:buFont typeface="Arial" panose="020B0604020202020204" pitchFamily="34" charset="0"/>
              <a:buChar char="•"/>
            </a:pPr>
            <a:r>
              <a:rPr lang="en-US" sz="1500" u="sng" dirty="0" smtClean="0">
                <a:latin typeface="Arial" panose="020B0604020202020204" pitchFamily="34" charset="0"/>
                <a:cs typeface="Arial" panose="020B0604020202020204" pitchFamily="34" charset="0"/>
              </a:rPr>
              <a:t>Official  </a:t>
            </a:r>
            <a:r>
              <a:rPr lang="en-US" sz="1500" u="sng" dirty="0">
                <a:latin typeface="Arial" panose="020B0604020202020204" pitchFamily="34" charset="0"/>
                <a:cs typeface="Arial" panose="020B0604020202020204" pitchFamily="34" charset="0"/>
              </a:rPr>
              <a:t>agencies to fill out a </a:t>
            </a:r>
            <a:r>
              <a:rPr lang="en-US" sz="1500" b="1" u="sng" dirty="0">
                <a:solidFill>
                  <a:srgbClr val="FF0000"/>
                </a:solidFill>
                <a:latin typeface="Arial" panose="020B0604020202020204" pitchFamily="34" charset="0"/>
                <a:cs typeface="Arial" panose="020B0604020202020204" pitchFamily="34" charset="0"/>
              </a:rPr>
              <a:t>questionnaire</a:t>
            </a:r>
            <a:r>
              <a:rPr lang="en-US" sz="1500" u="sng" dirty="0">
                <a:solidFill>
                  <a:srgbClr val="FF0000"/>
                </a:solidFill>
                <a:latin typeface="Arial" panose="020B0604020202020204" pitchFamily="34" charset="0"/>
                <a:cs typeface="Arial" panose="020B0604020202020204" pitchFamily="34" charset="0"/>
              </a:rPr>
              <a:t> </a:t>
            </a:r>
            <a:r>
              <a:rPr lang="en-US" sz="1500" u="sng" dirty="0">
                <a:latin typeface="Arial" panose="020B0604020202020204" pitchFamily="34" charset="0"/>
                <a:cs typeface="Arial" panose="020B0604020202020204" pitchFamily="34" charset="0"/>
              </a:rPr>
              <a:t>pertaining </a:t>
            </a:r>
            <a:r>
              <a:rPr lang="en-US" sz="1500" u="sng" dirty="0" smtClean="0">
                <a:latin typeface="Arial" panose="020B0604020202020204" pitchFamily="34" charset="0"/>
                <a:cs typeface="Arial" panose="020B0604020202020204" pitchFamily="34" charset="0"/>
              </a:rPr>
              <a:t>to:</a:t>
            </a:r>
          </a:p>
          <a:p>
            <a:pPr marL="285750" indent="-285750">
              <a:lnSpc>
                <a:spcPct val="150000"/>
              </a:lnSpc>
              <a:spcAft>
                <a:spcPts val="0"/>
              </a:spcAft>
              <a:buFont typeface="Arial" panose="020B0604020202020204" pitchFamily="34" charset="0"/>
              <a:buChar char="•"/>
            </a:pPr>
            <a:endParaRPr lang="en-US" sz="1100" dirty="0" smtClean="0">
              <a:latin typeface="Arial" panose="020B0604020202020204" pitchFamily="34" charset="0"/>
              <a:cs typeface="Arial" panose="020B0604020202020204" pitchFamily="34" charset="0"/>
            </a:endParaRPr>
          </a:p>
          <a:p>
            <a:pPr marL="857250" lvl="1" indent="-400050">
              <a:lnSpc>
                <a:spcPct val="150000"/>
              </a:lnSpc>
              <a:spcAft>
                <a:spcPts val="0"/>
              </a:spcAft>
              <a:buFont typeface="+mj-lt"/>
              <a:buAutoNum type="romanLcPeriod"/>
            </a:pPr>
            <a:r>
              <a:rPr lang="en-US" sz="1500" dirty="0" smtClean="0">
                <a:latin typeface="Arial" panose="020B0604020202020204" pitchFamily="34" charset="0"/>
                <a:cs typeface="Arial" panose="020B0604020202020204" pitchFamily="34" charset="0"/>
              </a:rPr>
              <a:t>Main </a:t>
            </a:r>
            <a:r>
              <a:rPr lang="en-US" sz="1500" dirty="0">
                <a:latin typeface="Arial" panose="020B0604020202020204" pitchFamily="34" charset="0"/>
                <a:cs typeface="Arial" panose="020B0604020202020204" pitchFamily="34" charset="0"/>
              </a:rPr>
              <a:t>Crops Seed being imported and </a:t>
            </a:r>
            <a:r>
              <a:rPr lang="en-US" sz="1500" dirty="0" smtClean="0">
                <a:latin typeface="Arial" panose="020B0604020202020204" pitchFamily="34" charset="0"/>
                <a:cs typeface="Arial" panose="020B0604020202020204" pitchFamily="34" charset="0"/>
              </a:rPr>
              <a:t>exported</a:t>
            </a:r>
          </a:p>
          <a:p>
            <a:pPr marL="857250" lvl="1" indent="-400050">
              <a:lnSpc>
                <a:spcPct val="150000"/>
              </a:lnSpc>
              <a:spcAft>
                <a:spcPts val="0"/>
              </a:spcAft>
              <a:buFont typeface="+mj-lt"/>
              <a:buAutoNum type="romanLcPeriod"/>
            </a:pPr>
            <a:r>
              <a:rPr lang="en-US" sz="1500" dirty="0" smtClean="0">
                <a:latin typeface="Arial" panose="020B0604020202020204" pitchFamily="34" charset="0"/>
                <a:cs typeface="Arial" panose="020B0604020202020204" pitchFamily="34" charset="0"/>
              </a:rPr>
              <a:t>Label </a:t>
            </a:r>
            <a:r>
              <a:rPr lang="en-US" sz="1500" dirty="0">
                <a:latin typeface="Arial" panose="020B0604020202020204" pitchFamily="34" charset="0"/>
                <a:cs typeface="Arial" panose="020B0604020202020204" pitchFamily="34" charset="0"/>
              </a:rPr>
              <a:t>requirements for seed being imported and </a:t>
            </a:r>
            <a:r>
              <a:rPr lang="en-US" sz="1500" dirty="0" smtClean="0">
                <a:latin typeface="Arial" panose="020B0604020202020204" pitchFamily="34" charset="0"/>
                <a:cs typeface="Arial" panose="020B0604020202020204" pitchFamily="34" charset="0"/>
              </a:rPr>
              <a:t>exported</a:t>
            </a:r>
          </a:p>
          <a:p>
            <a:pPr marL="857250" lvl="1" indent="-400050">
              <a:lnSpc>
                <a:spcPct val="150000"/>
              </a:lnSpc>
              <a:spcAft>
                <a:spcPts val="0"/>
              </a:spcAft>
              <a:buFont typeface="+mj-lt"/>
              <a:buAutoNum type="romanLcPeriod"/>
            </a:pPr>
            <a:r>
              <a:rPr lang="en-US" sz="1500" dirty="0" smtClean="0">
                <a:latin typeface="Arial" panose="020B0604020202020204" pitchFamily="34" charset="0"/>
                <a:cs typeface="Arial" panose="020B0604020202020204" pitchFamily="34" charset="0"/>
              </a:rPr>
              <a:t>Regulations </a:t>
            </a:r>
            <a:r>
              <a:rPr lang="en-US" sz="1500" dirty="0">
                <a:latin typeface="Arial" panose="020B0604020202020204" pitchFamily="34" charset="0"/>
                <a:cs typeface="Arial" panose="020B0604020202020204" pitchFamily="34" charset="0"/>
              </a:rPr>
              <a:t>on Biological products being applied to the </a:t>
            </a:r>
            <a:r>
              <a:rPr lang="en-US" sz="1500" dirty="0" smtClean="0">
                <a:latin typeface="Arial" panose="020B0604020202020204" pitchFamily="34" charset="0"/>
                <a:cs typeface="Arial" panose="020B0604020202020204" pitchFamily="34" charset="0"/>
              </a:rPr>
              <a:t>seed</a:t>
            </a:r>
          </a:p>
          <a:p>
            <a:pPr marL="857250" lvl="1" indent="-400050">
              <a:lnSpc>
                <a:spcPct val="150000"/>
              </a:lnSpc>
              <a:spcAft>
                <a:spcPts val="0"/>
              </a:spcAft>
              <a:buFont typeface="+mj-lt"/>
              <a:buAutoNum type="romanLcPeriod"/>
            </a:pPr>
            <a:r>
              <a:rPr lang="en-US" sz="1500" b="1" dirty="0" smtClean="0">
                <a:solidFill>
                  <a:srgbClr val="0070C0"/>
                </a:solidFill>
                <a:latin typeface="Arial" panose="020B0604020202020204" pitchFamily="34" charset="0"/>
                <a:cs typeface="Arial" panose="020B0604020202020204" pitchFamily="34" charset="0"/>
              </a:rPr>
              <a:t>Looking </a:t>
            </a:r>
            <a:r>
              <a:rPr lang="en-US" sz="1500" b="1" dirty="0">
                <a:solidFill>
                  <a:srgbClr val="0070C0"/>
                </a:solidFill>
                <a:latin typeface="Arial" panose="020B0604020202020204" pitchFamily="34" charset="0"/>
                <a:cs typeface="Arial" panose="020B0604020202020204" pitchFamily="34" charset="0"/>
              </a:rPr>
              <a:t>for a way to harmonize labeling across crops, countries and </a:t>
            </a:r>
            <a:r>
              <a:rPr lang="en-US" sz="1500" b="1" dirty="0" smtClean="0">
                <a:solidFill>
                  <a:srgbClr val="0070C0"/>
                </a:solidFill>
                <a:latin typeface="Arial" panose="020B0604020202020204" pitchFamily="34" charset="0"/>
                <a:cs typeface="Arial" panose="020B0604020202020204" pitchFamily="34" charset="0"/>
              </a:rPr>
              <a:t>regions</a:t>
            </a:r>
          </a:p>
          <a:p>
            <a:pPr marL="857250" lvl="1" indent="-400050">
              <a:lnSpc>
                <a:spcPct val="150000"/>
              </a:lnSpc>
              <a:spcAft>
                <a:spcPts val="0"/>
              </a:spcAft>
              <a:buFont typeface="+mj-lt"/>
              <a:buAutoNum type="romanLcPeriod"/>
            </a:pPr>
            <a:endParaRPr lang="en-US" sz="1500" dirty="0">
              <a:latin typeface="Arial" panose="020B0604020202020204" pitchFamily="34" charset="0"/>
              <a:cs typeface="Arial" panose="020B0604020202020204" pitchFamily="34" charset="0"/>
            </a:endParaRPr>
          </a:p>
          <a:p>
            <a:pPr marL="285750" indent="-285750">
              <a:lnSpc>
                <a:spcPct val="150000"/>
              </a:lnSpc>
              <a:spcAft>
                <a:spcPts val="0"/>
              </a:spcAft>
              <a:buFont typeface="Arial" panose="020B0604020202020204" pitchFamily="34" charset="0"/>
              <a:buChar char="•"/>
            </a:pPr>
            <a:r>
              <a:rPr lang="en-US" sz="1500" u="sng" dirty="0">
                <a:latin typeface="Arial" panose="020B0604020202020204" pitchFamily="34" charset="0"/>
                <a:cs typeface="Arial" panose="020B0604020202020204" pitchFamily="34" charset="0"/>
              </a:rPr>
              <a:t>Education and Training </a:t>
            </a:r>
            <a:r>
              <a:rPr lang="en-US" sz="1500" u="sng" dirty="0" smtClean="0">
                <a:latin typeface="Arial" panose="020B0604020202020204" pitchFamily="34" charset="0"/>
                <a:cs typeface="Arial" panose="020B0604020202020204" pitchFamily="34" charset="0"/>
              </a:rPr>
              <a:t>Materials</a:t>
            </a:r>
          </a:p>
          <a:p>
            <a:pPr marL="285750" indent="-285750">
              <a:lnSpc>
                <a:spcPct val="150000"/>
              </a:lnSpc>
              <a:spcAft>
                <a:spcPts val="0"/>
              </a:spcAft>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685800" lvl="1" indent="-228600">
              <a:lnSpc>
                <a:spcPct val="150000"/>
              </a:lnSpc>
              <a:spcAft>
                <a:spcPts val="0"/>
              </a:spcAft>
              <a:buFont typeface="+mj-lt"/>
              <a:buAutoNum type="romanLcPeriod"/>
            </a:pPr>
            <a:r>
              <a:rPr lang="en-US" sz="1500" dirty="0">
                <a:latin typeface="Arial" panose="020B0604020202020204" pitchFamily="34" charset="0"/>
                <a:cs typeface="Arial" panose="020B0604020202020204" pitchFamily="34" charset="0"/>
              </a:rPr>
              <a:t>Translation of </a:t>
            </a:r>
            <a:r>
              <a:rPr lang="en-US" sz="1500" dirty="0" smtClean="0">
                <a:latin typeface="Arial" panose="020B0604020202020204" pitchFamily="34" charset="0"/>
                <a:cs typeface="Arial" panose="020B0604020202020204" pitchFamily="34" charset="0"/>
              </a:rPr>
              <a:t>some Seed </a:t>
            </a:r>
            <a:r>
              <a:rPr lang="en-US" sz="1500" dirty="0">
                <a:latin typeface="Arial" panose="020B0604020202020204" pitchFamily="34" charset="0"/>
                <a:cs typeface="Arial" panose="020B0604020202020204" pitchFamily="34" charset="0"/>
              </a:rPr>
              <a:t>Treatment User Guides and On Line Application Training </a:t>
            </a:r>
            <a:r>
              <a:rPr lang="en-US" sz="1500" dirty="0" smtClean="0">
                <a:latin typeface="Arial" panose="020B0604020202020204" pitchFamily="34" charset="0"/>
                <a:cs typeface="Arial" panose="020B0604020202020204" pitchFamily="34" charset="0"/>
              </a:rPr>
              <a:t>courses: with </a:t>
            </a:r>
            <a:r>
              <a:rPr lang="en-US" sz="1500" dirty="0">
                <a:latin typeface="Arial" panose="020B0604020202020204" pitchFamily="34" charset="0"/>
                <a:cs typeface="Arial" panose="020B0604020202020204" pitchFamily="34" charset="0"/>
              </a:rPr>
              <a:t>the support from ISF and ASTA, on their already produced and published materials. </a:t>
            </a:r>
            <a:endParaRPr lang="en-US" sz="1500" dirty="0" smtClean="0">
              <a:latin typeface="Arial" panose="020B0604020202020204" pitchFamily="34" charset="0"/>
              <a:cs typeface="Arial" panose="020B0604020202020204" pitchFamily="34" charset="0"/>
            </a:endParaRPr>
          </a:p>
          <a:p>
            <a:pPr marL="685800" lvl="1" indent="-228600">
              <a:lnSpc>
                <a:spcPct val="150000"/>
              </a:lnSpc>
              <a:spcAft>
                <a:spcPts val="0"/>
              </a:spcAft>
              <a:buFont typeface="+mj-lt"/>
              <a:buAutoNum type="romanLcPeriod"/>
            </a:pPr>
            <a:endParaRPr lang="en-US" sz="1100" dirty="0">
              <a:latin typeface="Arial" panose="020B0604020202020204" pitchFamily="34" charset="0"/>
              <a:cs typeface="Arial" panose="020B0604020202020204" pitchFamily="34" charset="0"/>
            </a:endParaRPr>
          </a:p>
          <a:p>
            <a:pPr marL="685800" lvl="1" indent="-228600">
              <a:lnSpc>
                <a:spcPct val="150000"/>
              </a:lnSpc>
              <a:spcAft>
                <a:spcPts val="0"/>
              </a:spcAft>
              <a:buFont typeface="+mj-lt"/>
              <a:buAutoNum type="romanLcPeriod"/>
            </a:pPr>
            <a:r>
              <a:rPr lang="en-US" sz="1500" dirty="0">
                <a:latin typeface="Arial" panose="020B0604020202020204" pitchFamily="34" charset="0"/>
                <a:cs typeface="Arial" panose="020B0604020202020204" pitchFamily="34" charset="0"/>
              </a:rPr>
              <a:t>Next step is to take these courses down to other Seed Treatment Working Groups that are being formed in different SAA Members </a:t>
            </a:r>
            <a:r>
              <a:rPr lang="en-US" sz="1500" dirty="0" smtClean="0">
                <a:latin typeface="Arial" panose="020B0604020202020204" pitchFamily="34" charset="0"/>
                <a:cs typeface="Arial" panose="020B0604020202020204" pitchFamily="34" charset="0"/>
              </a:rPr>
              <a:t>Countries</a:t>
            </a:r>
            <a:r>
              <a:rPr lang="en-US" sz="1500" dirty="0">
                <a:latin typeface="Arial" panose="020B0604020202020204" pitchFamily="34" charset="0"/>
                <a:cs typeface="Arial" panose="020B0604020202020204" pitchFamily="34" charset="0"/>
              </a:rPr>
              <a:t>.</a:t>
            </a:r>
          </a:p>
        </p:txBody>
      </p:sp>
      <p:sp>
        <p:nvSpPr>
          <p:cNvPr id="3" name="Rectángulo 2"/>
          <p:cNvSpPr/>
          <p:nvPr/>
        </p:nvSpPr>
        <p:spPr>
          <a:xfrm>
            <a:off x="-24697" y="-27384"/>
            <a:ext cx="9144000" cy="646331"/>
          </a:xfrm>
          <a:prstGeom prst="rect">
            <a:avLst/>
          </a:prstGeom>
        </p:spPr>
        <p:txBody>
          <a:bodyPr wrap="square">
            <a:spAutoFit/>
          </a:bodyPr>
          <a:lstStyle/>
          <a:p>
            <a:pPr algn="ctr" eaLnBrk="1" hangingPunct="1">
              <a:lnSpc>
                <a:spcPct val="150000"/>
              </a:lnSpc>
              <a:spcBef>
                <a:spcPct val="50000"/>
              </a:spcBef>
            </a:pPr>
            <a:r>
              <a:rPr lang="en-US" altLang="en-US" sz="2400" b="1" i="1" dirty="0">
                <a:solidFill>
                  <a:srgbClr val="006600"/>
                </a:solidFill>
              </a:rPr>
              <a:t>Seed applied technologies</a:t>
            </a:r>
          </a:p>
        </p:txBody>
      </p:sp>
      <p:sp>
        <p:nvSpPr>
          <p:cNvPr id="4" name="CuadroTexto 3"/>
          <p:cNvSpPr txBox="1"/>
          <p:nvPr/>
        </p:nvSpPr>
        <p:spPr>
          <a:xfrm>
            <a:off x="7922750" y="2469034"/>
            <a:ext cx="1258251" cy="1015663"/>
          </a:xfrm>
          <a:prstGeom prst="rect">
            <a:avLst/>
          </a:prstGeom>
          <a:noFill/>
          <a:ln>
            <a:noFill/>
          </a:ln>
        </p:spPr>
        <p:txBody>
          <a:bodyPr wrap="square" rtlCol="0">
            <a:spAutoFit/>
          </a:bodyPr>
          <a:lstStyle/>
          <a:p>
            <a:pPr algn="ctr"/>
            <a:r>
              <a:rPr lang="en-US" sz="1500" dirty="0">
                <a:latin typeface="Arial" panose="020B0604020202020204" pitchFamily="34" charset="0"/>
                <a:cs typeface="Arial" panose="020B0604020202020204" pitchFamily="34" charset="0"/>
              </a:rPr>
              <a:t>Outcomes of the </a:t>
            </a:r>
            <a:r>
              <a:rPr lang="en-US" sz="1500" dirty="0" smtClean="0">
                <a:latin typeface="Arial" panose="020B0604020202020204" pitchFamily="34" charset="0"/>
                <a:cs typeface="Arial" panose="020B0604020202020204" pitchFamily="34" charset="0"/>
              </a:rPr>
              <a:t>survey</a:t>
            </a:r>
          </a:p>
          <a:p>
            <a:pPr algn="ctr"/>
            <a:r>
              <a:rPr lang="en-US" sz="1500" dirty="0" smtClean="0">
                <a:latin typeface="Arial" panose="020B0604020202020204" pitchFamily="34" charset="0"/>
                <a:cs typeface="Arial" panose="020B0604020202020204" pitchFamily="34" charset="0"/>
              </a:rPr>
              <a:t>(www)</a:t>
            </a:r>
            <a:endParaRPr lang="en-US" sz="1500" dirty="0">
              <a:latin typeface="Arial" panose="020B0604020202020204" pitchFamily="34" charset="0"/>
              <a:cs typeface="Arial" panose="020B0604020202020204" pitchFamily="34" charset="0"/>
            </a:endParaRPr>
          </a:p>
        </p:txBody>
      </p:sp>
      <p:sp>
        <p:nvSpPr>
          <p:cNvPr id="5" name="Cerrar llave 4"/>
          <p:cNvSpPr/>
          <p:nvPr/>
        </p:nvSpPr>
        <p:spPr>
          <a:xfrm>
            <a:off x="7860760" y="2227099"/>
            <a:ext cx="216024" cy="15121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02673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0" descr="interior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88640"/>
            <a:ext cx="9144000" cy="648072"/>
          </a:xfrm>
        </p:spPr>
        <p:txBody>
          <a:bodyPr>
            <a:normAutofit/>
          </a:bodyPr>
          <a:lstStyle/>
          <a:p>
            <a:pPr algn="ctr"/>
            <a:r>
              <a:rPr lang="en-US" sz="3200" b="1" i="1" dirty="0">
                <a:solidFill>
                  <a:srgbClr val="006600"/>
                </a:solidFill>
                <a:latin typeface="+mn-lt"/>
                <a:ea typeface="+mn-ea"/>
                <a:cs typeface="+mn-cs"/>
              </a:rPr>
              <a:t>Regulatory Activities</a:t>
            </a:r>
          </a:p>
        </p:txBody>
      </p:sp>
      <p:sp>
        <p:nvSpPr>
          <p:cNvPr id="3" name="Content Placeholder 2"/>
          <p:cNvSpPr>
            <a:spLocks noGrp="1"/>
          </p:cNvSpPr>
          <p:nvPr>
            <p:ph idx="1"/>
          </p:nvPr>
        </p:nvSpPr>
        <p:spPr>
          <a:xfrm>
            <a:off x="357187" y="1700808"/>
            <a:ext cx="8229600" cy="4525963"/>
          </a:xfrm>
        </p:spPr>
        <p:txBody>
          <a:bodyPr>
            <a:normAutofit/>
          </a:bodyPr>
          <a:lstStyle/>
          <a:p>
            <a:pPr>
              <a:buFont typeface="Calibri" panose="020F0502020204030204" pitchFamily="34" charset="0"/>
              <a:buChar char="›"/>
            </a:pPr>
            <a:r>
              <a:rPr lang="en-US" sz="2400" dirty="0" smtClean="0"/>
              <a:t>Identification and Contact Info of the Regulatory Agencies from each Country in the Americas – </a:t>
            </a:r>
            <a:r>
              <a:rPr lang="en-US" sz="2400" i="1" dirty="0">
                <a:solidFill>
                  <a:srgbClr val="006600"/>
                </a:solidFill>
                <a:latin typeface="+mj-lt"/>
                <a:cs typeface="Arial" pitchFamily="34" charset="0"/>
              </a:rPr>
              <a:t>Database completed</a:t>
            </a:r>
          </a:p>
          <a:p>
            <a:pPr>
              <a:buFont typeface="Calibri" panose="020F0502020204030204" pitchFamily="34" charset="0"/>
              <a:buChar char="›"/>
            </a:pPr>
            <a:endParaRPr lang="en-US" sz="2400" dirty="0"/>
          </a:p>
          <a:p>
            <a:pPr>
              <a:buFont typeface="Calibri" panose="020F0502020204030204" pitchFamily="34" charset="0"/>
              <a:buChar char="›"/>
            </a:pPr>
            <a:r>
              <a:rPr lang="en-US" sz="2400" u="sng" dirty="0" smtClean="0"/>
              <a:t>Questionnaire</a:t>
            </a:r>
            <a:r>
              <a:rPr lang="en-US" sz="2400" dirty="0" smtClean="0"/>
              <a:t> regarding </a:t>
            </a:r>
            <a:r>
              <a:rPr lang="en-US" sz="2400" dirty="0" smtClean="0">
                <a:solidFill>
                  <a:srgbClr val="0070C0"/>
                </a:solidFill>
              </a:rPr>
              <a:t>Seed Trade, Regulatory &amp; Labeling Information</a:t>
            </a:r>
          </a:p>
          <a:p>
            <a:pPr>
              <a:buFont typeface="Calibri" panose="020F0502020204030204" pitchFamily="34" charset="0"/>
              <a:buChar char="›"/>
            </a:pPr>
            <a:endParaRPr lang="en-US" sz="2400" dirty="0"/>
          </a:p>
          <a:p>
            <a:pPr marL="342900" lvl="1" indent="-342900">
              <a:buFont typeface="Calibri" panose="020F0502020204030204" pitchFamily="34" charset="0"/>
              <a:buChar char="›"/>
            </a:pPr>
            <a:r>
              <a:rPr lang="en-US" sz="2400" dirty="0"/>
              <a:t>Mapping of key stakeholders: </a:t>
            </a:r>
            <a:r>
              <a:rPr lang="en-US" sz="2000" dirty="0"/>
              <a:t>List of Seed Applied Technology Providers + regulatory </a:t>
            </a:r>
            <a:r>
              <a:rPr lang="en-US" sz="2000" dirty="0" smtClean="0"/>
              <a:t>agencies in </a:t>
            </a:r>
            <a:r>
              <a:rPr lang="en-US" sz="2000" dirty="0"/>
              <a:t>each Country </a:t>
            </a:r>
            <a:endParaRPr lang="en-US" sz="2400" dirty="0"/>
          </a:p>
          <a:p>
            <a:pPr>
              <a:buFont typeface="Calibri" panose="020F0502020204030204" pitchFamily="34" charset="0"/>
              <a:buChar char="›"/>
            </a:pPr>
            <a:endParaRPr lang="en-US" sz="2400" dirty="0"/>
          </a:p>
          <a:p>
            <a:pPr>
              <a:buFont typeface="Calibri" panose="020F0502020204030204" pitchFamily="34" charset="0"/>
              <a:buChar char="›"/>
            </a:pPr>
            <a:r>
              <a:rPr lang="en-US" sz="2400" dirty="0" smtClean="0"/>
              <a:t>Scale up to ISF </a:t>
            </a:r>
            <a:r>
              <a:rPr lang="en-US" sz="2400" dirty="0" smtClean="0">
                <a:sym typeface="Wingdings" panose="05000000000000000000" pitchFamily="2" charset="2"/>
              </a:rPr>
              <a:t> coordinate efforts</a:t>
            </a:r>
            <a:endParaRPr lang="en-US" sz="2400" dirty="0" smtClean="0"/>
          </a:p>
        </p:txBody>
      </p:sp>
      <p:pic>
        <p:nvPicPr>
          <p:cNvPr id="6" name="5 Imagen" descr="bandita sola.JPG"/>
          <p:cNvPicPr>
            <a:picLocks noChangeAspect="1"/>
          </p:cNvPicPr>
          <p:nvPr/>
        </p:nvPicPr>
        <p:blipFill>
          <a:blip r:embed="rId3" cstate="print"/>
          <a:srcRect/>
          <a:stretch>
            <a:fillRect/>
          </a:stretch>
        </p:blipFill>
        <p:spPr bwMode="auto">
          <a:xfrm>
            <a:off x="2771775" y="856010"/>
            <a:ext cx="3400425" cy="412750"/>
          </a:xfrm>
          <a:prstGeom prst="rect">
            <a:avLst/>
          </a:prstGeom>
          <a:noFill/>
          <a:ln w="9525">
            <a:noFill/>
            <a:miter lim="800000"/>
            <a:headEnd/>
            <a:tailEnd/>
          </a:ln>
        </p:spPr>
      </p:pic>
    </p:spTree>
    <p:extLst>
      <p:ext uri="{BB962C8B-B14F-4D97-AF65-F5344CB8AC3E}">
        <p14:creationId xmlns:p14="http://schemas.microsoft.com/office/powerpoint/2010/main" val="3602854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0" descr="interior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197768"/>
            <a:ext cx="9144000" cy="566936"/>
          </a:xfrm>
        </p:spPr>
        <p:txBody>
          <a:bodyPr>
            <a:normAutofit fontScale="90000"/>
          </a:bodyPr>
          <a:lstStyle/>
          <a:p>
            <a:pPr algn="ctr"/>
            <a:r>
              <a:rPr lang="en-US" sz="3600" b="1" i="1" dirty="0">
                <a:solidFill>
                  <a:srgbClr val="006600"/>
                </a:solidFill>
                <a:latin typeface="+mn-lt"/>
                <a:ea typeface="+mn-ea"/>
                <a:cs typeface="+mn-cs"/>
              </a:rPr>
              <a:t>Questionnaire Preliminary </a:t>
            </a:r>
            <a:r>
              <a:rPr lang="en-US" sz="3600" b="1" i="1" u="sng" dirty="0">
                <a:solidFill>
                  <a:srgbClr val="006600"/>
                </a:solidFill>
                <a:latin typeface="+mn-lt"/>
                <a:ea typeface="+mn-ea"/>
                <a:cs typeface="+mn-cs"/>
              </a:rPr>
              <a:t>Outcomes</a:t>
            </a:r>
          </a:p>
        </p:txBody>
      </p:sp>
      <p:sp>
        <p:nvSpPr>
          <p:cNvPr id="3" name="Content Placeholder 2"/>
          <p:cNvSpPr>
            <a:spLocks noGrp="1"/>
          </p:cNvSpPr>
          <p:nvPr>
            <p:ph idx="1"/>
          </p:nvPr>
        </p:nvSpPr>
        <p:spPr>
          <a:xfrm>
            <a:off x="107504" y="1567333"/>
            <a:ext cx="8892480" cy="4525963"/>
          </a:xfrm>
        </p:spPr>
        <p:txBody>
          <a:bodyPr>
            <a:normAutofit/>
          </a:bodyPr>
          <a:lstStyle/>
          <a:p>
            <a:pPr>
              <a:buFont typeface="Calibri" panose="020F0502020204030204" pitchFamily="34" charset="0"/>
              <a:buChar char="›"/>
            </a:pPr>
            <a:r>
              <a:rPr lang="en-US" sz="2400" dirty="0" smtClean="0"/>
              <a:t>Main crops being </a:t>
            </a:r>
            <a:r>
              <a:rPr lang="en-US" sz="2400" dirty="0"/>
              <a:t>m</a:t>
            </a:r>
            <a:r>
              <a:rPr lang="en-US" sz="2400" dirty="0" smtClean="0"/>
              <a:t>oved </a:t>
            </a:r>
            <a:r>
              <a:rPr lang="en-US" sz="2400" dirty="0"/>
              <a:t>a</a:t>
            </a:r>
            <a:r>
              <a:rPr lang="en-US" sz="2400" dirty="0" smtClean="0"/>
              <a:t>cross countries :</a:t>
            </a:r>
          </a:p>
          <a:p>
            <a:pPr lvl="1"/>
            <a:r>
              <a:rPr lang="en-US" sz="2000" dirty="0" smtClean="0"/>
              <a:t>Corn and Sorghum</a:t>
            </a:r>
          </a:p>
          <a:p>
            <a:pPr lvl="1"/>
            <a:r>
              <a:rPr lang="en-US" sz="2000" dirty="0" smtClean="0"/>
              <a:t>Most Vegetables</a:t>
            </a:r>
          </a:p>
          <a:p>
            <a:pPr lvl="1"/>
            <a:r>
              <a:rPr lang="en-US" sz="2000" dirty="0" smtClean="0"/>
              <a:t>Soy &amp; Canola</a:t>
            </a:r>
          </a:p>
          <a:p>
            <a:pPr lvl="1"/>
            <a:r>
              <a:rPr lang="en-US" sz="2000" dirty="0" smtClean="0"/>
              <a:t>Grass and Legume Forage Seed</a:t>
            </a:r>
          </a:p>
          <a:p>
            <a:pPr marL="457200" lvl="1" indent="0">
              <a:buNone/>
            </a:pPr>
            <a:endParaRPr lang="en-US" sz="2000" dirty="0" smtClean="0"/>
          </a:p>
          <a:p>
            <a:pPr>
              <a:buFont typeface="Calibri" panose="020F0502020204030204" pitchFamily="34" charset="0"/>
              <a:buChar char="›"/>
            </a:pPr>
            <a:r>
              <a:rPr lang="en-US" sz="2400" dirty="0" smtClean="0"/>
              <a:t>Labeling of Seed Applied Technologies, overall is not a requirement in most reporting Countries of South America</a:t>
            </a:r>
          </a:p>
          <a:p>
            <a:pPr>
              <a:buFont typeface="Calibri" panose="020F0502020204030204" pitchFamily="34" charset="0"/>
              <a:buChar char="›"/>
            </a:pPr>
            <a:endParaRPr lang="en-US" sz="2400" dirty="0"/>
          </a:p>
          <a:p>
            <a:pPr>
              <a:buFont typeface="Calibri" panose="020F0502020204030204" pitchFamily="34" charset="0"/>
              <a:buChar char="›"/>
            </a:pPr>
            <a:r>
              <a:rPr lang="en-US" sz="2400" dirty="0" smtClean="0"/>
              <a:t>The majority of requirements are for </a:t>
            </a:r>
            <a:r>
              <a:rPr lang="en-US" sz="2400" dirty="0" smtClean="0"/>
              <a:t>phytosanitary </a:t>
            </a:r>
            <a:r>
              <a:rPr lang="en-US" sz="2400" dirty="0"/>
              <a:t>d</a:t>
            </a:r>
            <a:r>
              <a:rPr lang="en-US" sz="2400" dirty="0" smtClean="0"/>
              <a:t>ocumentation</a:t>
            </a:r>
            <a:endParaRPr lang="en-US" sz="2400" dirty="0" smtClean="0"/>
          </a:p>
        </p:txBody>
      </p:sp>
      <p:pic>
        <p:nvPicPr>
          <p:cNvPr id="5" name="5 Imagen" descr="bandita sola.JPG"/>
          <p:cNvPicPr>
            <a:picLocks noChangeAspect="1"/>
          </p:cNvPicPr>
          <p:nvPr/>
        </p:nvPicPr>
        <p:blipFill>
          <a:blip r:embed="rId3" cstate="print"/>
          <a:srcRect/>
          <a:stretch>
            <a:fillRect/>
          </a:stretch>
        </p:blipFill>
        <p:spPr bwMode="auto">
          <a:xfrm>
            <a:off x="2771775" y="856010"/>
            <a:ext cx="3400425" cy="412750"/>
          </a:xfrm>
          <a:prstGeom prst="rect">
            <a:avLst/>
          </a:prstGeom>
          <a:noFill/>
          <a:ln w="9525">
            <a:noFill/>
            <a:miter lim="800000"/>
            <a:headEnd/>
            <a:tailEnd/>
          </a:ln>
        </p:spPr>
      </p:pic>
    </p:spTree>
    <p:extLst>
      <p:ext uri="{BB962C8B-B14F-4D97-AF65-F5344CB8AC3E}">
        <p14:creationId xmlns:p14="http://schemas.microsoft.com/office/powerpoint/2010/main" val="1379306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descr="interior powerpoint"/>
          <p:cNvPicPr>
            <a:picLocks noChangeAspect="1" noChangeArrowheads="1"/>
          </p:cNvPicPr>
          <p:nvPr/>
        </p:nvPicPr>
        <p:blipFill>
          <a:blip r:embed="rId2" cstate="print"/>
          <a:srcRect/>
          <a:stretch>
            <a:fillRect/>
          </a:stretch>
        </p:blipFill>
        <p:spPr bwMode="auto">
          <a:xfrm>
            <a:off x="0" y="0"/>
            <a:ext cx="9144000" cy="6859588"/>
          </a:xfrm>
          <a:prstGeom prst="rect">
            <a:avLst/>
          </a:prstGeom>
          <a:noFill/>
          <a:ln w="9525">
            <a:noFill/>
            <a:miter lim="800000"/>
            <a:headEnd/>
            <a:tailEnd/>
          </a:ln>
        </p:spPr>
      </p:pic>
      <p:sp>
        <p:nvSpPr>
          <p:cNvPr id="2" name="Title 1"/>
          <p:cNvSpPr>
            <a:spLocks noGrp="1"/>
          </p:cNvSpPr>
          <p:nvPr>
            <p:ph type="title"/>
          </p:nvPr>
        </p:nvSpPr>
        <p:spPr>
          <a:xfrm>
            <a:off x="0" y="89853"/>
            <a:ext cx="9144000" cy="456229"/>
          </a:xfrm>
        </p:spPr>
        <p:txBody>
          <a:bodyPr>
            <a:normAutofit fontScale="90000"/>
          </a:bodyPr>
          <a:lstStyle/>
          <a:p>
            <a:pPr algn="ctr"/>
            <a:r>
              <a:rPr lang="en-US" sz="3200" b="1" i="1" dirty="0">
                <a:solidFill>
                  <a:srgbClr val="006600"/>
                </a:solidFill>
              </a:rPr>
              <a:t>2016 Activities update</a:t>
            </a:r>
          </a:p>
        </p:txBody>
      </p:sp>
      <p:sp>
        <p:nvSpPr>
          <p:cNvPr id="3" name="Content Placeholder 2"/>
          <p:cNvSpPr>
            <a:spLocks noGrp="1"/>
          </p:cNvSpPr>
          <p:nvPr>
            <p:ph idx="1"/>
          </p:nvPr>
        </p:nvSpPr>
        <p:spPr>
          <a:xfrm>
            <a:off x="100425" y="1224314"/>
            <a:ext cx="8948435" cy="4525963"/>
          </a:xfrm>
        </p:spPr>
        <p:txBody>
          <a:bodyPr>
            <a:noAutofit/>
          </a:bodyPr>
          <a:lstStyle/>
          <a:p>
            <a:pPr marL="0" indent="0">
              <a:buNone/>
            </a:pPr>
            <a:r>
              <a:rPr lang="es-MX" sz="2000" b="1" dirty="0" err="1" smtClean="0"/>
              <a:t>Face</a:t>
            </a:r>
            <a:r>
              <a:rPr lang="es-MX" sz="2000" b="1" dirty="0" smtClean="0"/>
              <a:t> to </a:t>
            </a:r>
            <a:r>
              <a:rPr lang="es-MX" sz="2000" b="1" dirty="0" err="1" smtClean="0"/>
              <a:t>Face</a:t>
            </a:r>
            <a:r>
              <a:rPr lang="es-MX" sz="2000" b="1" dirty="0" smtClean="0"/>
              <a:t> Meeting in Santiago :: Chile; </a:t>
            </a:r>
            <a:r>
              <a:rPr lang="es-MX" sz="2000" b="1" dirty="0" err="1" smtClean="0"/>
              <a:t>August</a:t>
            </a:r>
            <a:r>
              <a:rPr lang="es-MX" sz="2000" b="1" dirty="0" smtClean="0"/>
              <a:t> :: </a:t>
            </a:r>
            <a:r>
              <a:rPr lang="es-MX" sz="2000" b="1" dirty="0" err="1" smtClean="0"/>
              <a:t>topics</a:t>
            </a:r>
            <a:endParaRPr lang="es-MX" sz="2000" b="1" dirty="0"/>
          </a:p>
          <a:p>
            <a:pPr marL="0" indent="0">
              <a:buNone/>
            </a:pPr>
            <a:endParaRPr lang="es-MX" sz="1200" dirty="0" smtClean="0"/>
          </a:p>
          <a:p>
            <a:pPr>
              <a:lnSpc>
                <a:spcPct val="150000"/>
              </a:lnSpc>
              <a:buClr>
                <a:srgbClr val="0070C0"/>
              </a:buClr>
              <a:buFont typeface="Calibri" panose="020F0502020204030204" pitchFamily="34" charset="0"/>
              <a:buChar char="›"/>
            </a:pPr>
            <a:r>
              <a:rPr lang="es-MX" sz="1800" dirty="0" err="1" smtClean="0"/>
              <a:t>Participants</a:t>
            </a:r>
            <a:r>
              <a:rPr lang="es-MX" sz="1800" dirty="0" smtClean="0"/>
              <a:t> </a:t>
            </a:r>
            <a:r>
              <a:rPr lang="es-MX" sz="1800" dirty="0" err="1" smtClean="0"/>
              <a:t>from</a:t>
            </a:r>
            <a:r>
              <a:rPr lang="es-MX" sz="1800" dirty="0" smtClean="0"/>
              <a:t>: </a:t>
            </a:r>
            <a:r>
              <a:rPr lang="es-MX" sz="1800" dirty="0" err="1" smtClean="0"/>
              <a:t>Canada</a:t>
            </a:r>
            <a:r>
              <a:rPr lang="es-MX" sz="1800" dirty="0" smtClean="0"/>
              <a:t>, USA, </a:t>
            </a:r>
            <a:r>
              <a:rPr lang="es-MX" sz="1800" dirty="0" err="1" smtClean="0"/>
              <a:t>Mexico</a:t>
            </a:r>
            <a:r>
              <a:rPr lang="es-MX" sz="1800" dirty="0" smtClean="0"/>
              <a:t>, Colombia, Ecuador, </a:t>
            </a:r>
            <a:r>
              <a:rPr lang="es-MX" sz="1800" dirty="0" err="1" smtClean="0"/>
              <a:t>Brazil</a:t>
            </a:r>
            <a:r>
              <a:rPr lang="es-MX" sz="1800" dirty="0" smtClean="0"/>
              <a:t>, Paraguay, </a:t>
            </a:r>
            <a:r>
              <a:rPr lang="es-MX" sz="1800" dirty="0" err="1" smtClean="0"/>
              <a:t>Peru</a:t>
            </a:r>
            <a:r>
              <a:rPr lang="es-MX" sz="1800" dirty="0" smtClean="0"/>
              <a:t>, Uruguay, Argentina and Chile</a:t>
            </a:r>
          </a:p>
          <a:p>
            <a:pPr>
              <a:lnSpc>
                <a:spcPct val="150000"/>
              </a:lnSpc>
              <a:buClr>
                <a:srgbClr val="0070C0"/>
              </a:buClr>
              <a:buFont typeface="Calibri" panose="020F0502020204030204" pitchFamily="34" charset="0"/>
              <a:buChar char="›"/>
            </a:pPr>
            <a:r>
              <a:rPr lang="es-MX" sz="1800" dirty="0" err="1" smtClean="0">
                <a:solidFill>
                  <a:srgbClr val="0070C0"/>
                </a:solidFill>
              </a:rPr>
              <a:t>Sharing</a:t>
            </a:r>
            <a:r>
              <a:rPr lang="es-MX" sz="1800" dirty="0" smtClean="0">
                <a:solidFill>
                  <a:srgbClr val="0070C0"/>
                </a:solidFill>
              </a:rPr>
              <a:t> of local </a:t>
            </a:r>
            <a:r>
              <a:rPr lang="es-MX" sz="1800" dirty="0" err="1" smtClean="0">
                <a:solidFill>
                  <a:srgbClr val="0070C0"/>
                </a:solidFill>
              </a:rPr>
              <a:t>challenges</a:t>
            </a:r>
            <a:r>
              <a:rPr lang="es-MX" sz="1800" dirty="0" smtClean="0">
                <a:solidFill>
                  <a:srgbClr val="0070C0"/>
                </a:solidFill>
              </a:rPr>
              <a:t> </a:t>
            </a:r>
            <a:r>
              <a:rPr lang="es-MX" sz="1800" dirty="0" err="1" smtClean="0">
                <a:solidFill>
                  <a:srgbClr val="0070C0"/>
                </a:solidFill>
              </a:rPr>
              <a:t>being</a:t>
            </a:r>
            <a:r>
              <a:rPr lang="es-MX" sz="1800" dirty="0" smtClean="0">
                <a:solidFill>
                  <a:srgbClr val="0070C0"/>
                </a:solidFill>
              </a:rPr>
              <a:t> </a:t>
            </a:r>
            <a:r>
              <a:rPr lang="es-MX" sz="1800" dirty="0" err="1" smtClean="0">
                <a:solidFill>
                  <a:srgbClr val="0070C0"/>
                </a:solidFill>
              </a:rPr>
              <a:t>faced</a:t>
            </a:r>
            <a:r>
              <a:rPr lang="es-MX" sz="1800" dirty="0" smtClean="0">
                <a:solidFill>
                  <a:srgbClr val="0070C0"/>
                </a:solidFill>
              </a:rPr>
              <a:t> </a:t>
            </a:r>
            <a:r>
              <a:rPr lang="es-MX" sz="1800" dirty="0" err="1" smtClean="0">
                <a:solidFill>
                  <a:srgbClr val="0070C0"/>
                </a:solidFill>
              </a:rPr>
              <a:t>by</a:t>
            </a:r>
            <a:r>
              <a:rPr lang="es-MX" sz="1800" dirty="0" smtClean="0">
                <a:solidFill>
                  <a:srgbClr val="0070C0"/>
                </a:solidFill>
              </a:rPr>
              <a:t> </a:t>
            </a:r>
            <a:r>
              <a:rPr lang="es-MX" sz="1800" dirty="0" err="1" smtClean="0">
                <a:solidFill>
                  <a:srgbClr val="0070C0"/>
                </a:solidFill>
              </a:rPr>
              <a:t>Industry</a:t>
            </a:r>
            <a:r>
              <a:rPr lang="es-MX" sz="1800" dirty="0" smtClean="0">
                <a:solidFill>
                  <a:srgbClr val="0070C0"/>
                </a:solidFill>
              </a:rPr>
              <a:t>, as </a:t>
            </a:r>
            <a:r>
              <a:rPr lang="es-MX" sz="1800" dirty="0" err="1" smtClean="0">
                <a:solidFill>
                  <a:srgbClr val="0070C0"/>
                </a:solidFill>
              </a:rPr>
              <a:t>far</a:t>
            </a:r>
            <a:r>
              <a:rPr lang="es-MX" sz="1800" dirty="0" smtClean="0">
                <a:solidFill>
                  <a:srgbClr val="0070C0"/>
                </a:solidFill>
              </a:rPr>
              <a:t> as </a:t>
            </a:r>
            <a:r>
              <a:rPr lang="es-MX" sz="1800" dirty="0" err="1" smtClean="0">
                <a:solidFill>
                  <a:srgbClr val="0070C0"/>
                </a:solidFill>
              </a:rPr>
              <a:t>Seed</a:t>
            </a:r>
            <a:r>
              <a:rPr lang="es-MX" sz="1800" dirty="0" smtClean="0">
                <a:solidFill>
                  <a:srgbClr val="0070C0"/>
                </a:solidFill>
              </a:rPr>
              <a:t> </a:t>
            </a:r>
            <a:r>
              <a:rPr lang="es-MX" sz="1800" dirty="0" err="1" smtClean="0">
                <a:solidFill>
                  <a:srgbClr val="0070C0"/>
                </a:solidFill>
              </a:rPr>
              <a:t>Applied</a:t>
            </a:r>
            <a:r>
              <a:rPr lang="es-MX" sz="1800" dirty="0" smtClean="0">
                <a:solidFill>
                  <a:srgbClr val="0070C0"/>
                </a:solidFill>
              </a:rPr>
              <a:t> </a:t>
            </a:r>
            <a:r>
              <a:rPr lang="es-MX" sz="1800" dirty="0" err="1" smtClean="0">
                <a:solidFill>
                  <a:srgbClr val="0070C0"/>
                </a:solidFill>
              </a:rPr>
              <a:t>technologies</a:t>
            </a:r>
            <a:r>
              <a:rPr lang="es-MX" sz="1800" dirty="0" smtClean="0">
                <a:solidFill>
                  <a:srgbClr val="0070C0"/>
                </a:solidFill>
              </a:rPr>
              <a:t> </a:t>
            </a:r>
            <a:r>
              <a:rPr lang="es-MX" sz="1800" dirty="0" err="1" smtClean="0">
                <a:solidFill>
                  <a:srgbClr val="0070C0"/>
                </a:solidFill>
              </a:rPr>
              <a:t>go</a:t>
            </a:r>
            <a:endParaRPr lang="es-MX" sz="1800" dirty="0" smtClean="0">
              <a:solidFill>
                <a:srgbClr val="0070C0"/>
              </a:solidFill>
            </a:endParaRPr>
          </a:p>
          <a:p>
            <a:pPr>
              <a:lnSpc>
                <a:spcPct val="150000"/>
              </a:lnSpc>
              <a:buClr>
                <a:srgbClr val="0070C0"/>
              </a:buClr>
              <a:buFont typeface="Calibri" panose="020F0502020204030204" pitchFamily="34" charset="0"/>
              <a:buChar char="›"/>
            </a:pPr>
            <a:r>
              <a:rPr lang="es-MX" sz="1800" dirty="0" err="1" smtClean="0"/>
              <a:t>Sharing</a:t>
            </a:r>
            <a:r>
              <a:rPr lang="es-MX" sz="1800" dirty="0" smtClean="0"/>
              <a:t> of </a:t>
            </a:r>
            <a:r>
              <a:rPr lang="es-MX" sz="1800" dirty="0" err="1" smtClean="0"/>
              <a:t>Best</a:t>
            </a:r>
            <a:r>
              <a:rPr lang="es-MX" sz="1800" dirty="0" smtClean="0"/>
              <a:t> </a:t>
            </a:r>
            <a:r>
              <a:rPr lang="es-MX" sz="1800" dirty="0" err="1" smtClean="0"/>
              <a:t>Practices</a:t>
            </a:r>
            <a:r>
              <a:rPr lang="es-MX" sz="1800" dirty="0" smtClean="0"/>
              <a:t> and </a:t>
            </a:r>
            <a:r>
              <a:rPr lang="es-MX" sz="1800" dirty="0" err="1" smtClean="0"/>
              <a:t>joint</a:t>
            </a:r>
            <a:r>
              <a:rPr lang="es-MX" sz="1800" dirty="0" smtClean="0"/>
              <a:t> </a:t>
            </a:r>
            <a:r>
              <a:rPr lang="es-MX" sz="1800" dirty="0" err="1" smtClean="0"/>
              <a:t>activities</a:t>
            </a:r>
            <a:r>
              <a:rPr lang="es-MX" sz="1800" dirty="0" smtClean="0"/>
              <a:t> </a:t>
            </a:r>
            <a:r>
              <a:rPr lang="es-MX" sz="1800" dirty="0" err="1" smtClean="0"/>
              <a:t>locally</a:t>
            </a:r>
            <a:r>
              <a:rPr lang="es-MX" sz="1800" dirty="0" smtClean="0"/>
              <a:t>, in </a:t>
            </a:r>
            <a:r>
              <a:rPr lang="es-MX" sz="1800" dirty="0" err="1" smtClean="0"/>
              <a:t>order</a:t>
            </a:r>
            <a:r>
              <a:rPr lang="es-MX" sz="1800" dirty="0" smtClean="0"/>
              <a:t> to </a:t>
            </a:r>
            <a:r>
              <a:rPr lang="es-MX" sz="1800" dirty="0" err="1" smtClean="0"/>
              <a:t>avoid</a:t>
            </a:r>
            <a:r>
              <a:rPr lang="es-MX" sz="1800" dirty="0" smtClean="0"/>
              <a:t> </a:t>
            </a:r>
            <a:r>
              <a:rPr lang="es-MX" sz="1800" dirty="0" err="1" smtClean="0"/>
              <a:t>suspensions</a:t>
            </a:r>
            <a:r>
              <a:rPr lang="es-MX" sz="1800" dirty="0"/>
              <a:t> </a:t>
            </a:r>
            <a:r>
              <a:rPr lang="es-MX" sz="1800" dirty="0" smtClean="0"/>
              <a:t>of </a:t>
            </a:r>
            <a:r>
              <a:rPr lang="es-MX" sz="1800" dirty="0" err="1" smtClean="0"/>
              <a:t>Seed</a:t>
            </a:r>
            <a:r>
              <a:rPr lang="es-MX" sz="1800" dirty="0" smtClean="0"/>
              <a:t> </a:t>
            </a:r>
            <a:r>
              <a:rPr lang="es-MX" sz="1800" dirty="0" err="1" smtClean="0"/>
              <a:t>treatments</a:t>
            </a:r>
            <a:r>
              <a:rPr lang="es-MX" sz="1800" dirty="0" smtClean="0"/>
              <a:t> </a:t>
            </a:r>
            <a:r>
              <a:rPr lang="es-MX" sz="1800" dirty="0" err="1" smtClean="0"/>
              <a:t>being</a:t>
            </a:r>
            <a:r>
              <a:rPr lang="es-MX" sz="1800" dirty="0" smtClean="0"/>
              <a:t> </a:t>
            </a:r>
            <a:r>
              <a:rPr lang="es-MX" sz="1800" dirty="0" err="1" smtClean="0"/>
              <a:t>applied</a:t>
            </a:r>
            <a:endParaRPr lang="es-MX" sz="1800" dirty="0" smtClean="0"/>
          </a:p>
          <a:p>
            <a:pPr>
              <a:lnSpc>
                <a:spcPct val="150000"/>
              </a:lnSpc>
              <a:buClr>
                <a:srgbClr val="0070C0"/>
              </a:buClr>
              <a:buFont typeface="Calibri" panose="020F0502020204030204" pitchFamily="34" charset="0"/>
              <a:buChar char="›"/>
            </a:pPr>
            <a:r>
              <a:rPr lang="es-MX" sz="1800" dirty="0" err="1" smtClean="0">
                <a:solidFill>
                  <a:srgbClr val="0070C0"/>
                </a:solidFill>
              </a:rPr>
              <a:t>Important</a:t>
            </a:r>
            <a:r>
              <a:rPr lang="es-MX" sz="1800" dirty="0" smtClean="0">
                <a:solidFill>
                  <a:srgbClr val="0070C0"/>
                </a:solidFill>
              </a:rPr>
              <a:t> to </a:t>
            </a:r>
            <a:r>
              <a:rPr lang="es-MX" sz="1800" dirty="0" err="1" smtClean="0">
                <a:solidFill>
                  <a:srgbClr val="0070C0"/>
                </a:solidFill>
              </a:rPr>
              <a:t>maintain</a:t>
            </a:r>
            <a:r>
              <a:rPr lang="es-MX" sz="1800" dirty="0" smtClean="0">
                <a:solidFill>
                  <a:srgbClr val="0070C0"/>
                </a:solidFill>
              </a:rPr>
              <a:t> </a:t>
            </a:r>
            <a:r>
              <a:rPr lang="es-MX" sz="1800" dirty="0" err="1" smtClean="0">
                <a:solidFill>
                  <a:srgbClr val="0070C0"/>
                </a:solidFill>
              </a:rPr>
              <a:t>communication</a:t>
            </a:r>
            <a:r>
              <a:rPr lang="es-MX" sz="1800" dirty="0" smtClean="0">
                <a:solidFill>
                  <a:srgbClr val="0070C0"/>
                </a:solidFill>
              </a:rPr>
              <a:t> </a:t>
            </a:r>
            <a:r>
              <a:rPr lang="es-MX" sz="1800" dirty="0" err="1" smtClean="0">
                <a:solidFill>
                  <a:srgbClr val="0070C0"/>
                </a:solidFill>
              </a:rPr>
              <a:t>with</a:t>
            </a:r>
            <a:r>
              <a:rPr lang="es-MX" sz="1800" dirty="0" smtClean="0">
                <a:solidFill>
                  <a:srgbClr val="0070C0"/>
                </a:solidFill>
              </a:rPr>
              <a:t> </a:t>
            </a:r>
            <a:r>
              <a:rPr lang="es-MX" sz="1800" dirty="0" err="1" smtClean="0">
                <a:solidFill>
                  <a:srgbClr val="0070C0"/>
                </a:solidFill>
              </a:rPr>
              <a:t>the</a:t>
            </a:r>
            <a:r>
              <a:rPr lang="es-MX" sz="1800" dirty="0" smtClean="0">
                <a:solidFill>
                  <a:srgbClr val="0070C0"/>
                </a:solidFill>
              </a:rPr>
              <a:t> </a:t>
            </a:r>
            <a:r>
              <a:rPr lang="es-MX" sz="1800" dirty="0" err="1" smtClean="0">
                <a:solidFill>
                  <a:srgbClr val="0070C0"/>
                </a:solidFill>
              </a:rPr>
              <a:t>Phytosanitary</a:t>
            </a:r>
            <a:r>
              <a:rPr lang="es-MX" sz="1800" dirty="0" smtClean="0">
                <a:solidFill>
                  <a:srgbClr val="0070C0"/>
                </a:solidFill>
              </a:rPr>
              <a:t> </a:t>
            </a:r>
            <a:r>
              <a:rPr lang="es-MX" sz="1800" dirty="0" err="1" smtClean="0">
                <a:solidFill>
                  <a:srgbClr val="0070C0"/>
                </a:solidFill>
              </a:rPr>
              <a:t>Working</a:t>
            </a:r>
            <a:r>
              <a:rPr lang="es-MX" sz="1800" dirty="0" smtClean="0">
                <a:solidFill>
                  <a:srgbClr val="0070C0"/>
                </a:solidFill>
              </a:rPr>
              <a:t> </a:t>
            </a:r>
            <a:r>
              <a:rPr lang="es-MX" sz="1800" dirty="0" err="1" smtClean="0">
                <a:solidFill>
                  <a:srgbClr val="0070C0"/>
                </a:solidFill>
              </a:rPr>
              <a:t>Group</a:t>
            </a:r>
            <a:r>
              <a:rPr lang="es-MX" sz="1800" dirty="0" smtClean="0">
                <a:solidFill>
                  <a:srgbClr val="0070C0"/>
                </a:solidFill>
              </a:rPr>
              <a:t>, as </a:t>
            </a:r>
            <a:r>
              <a:rPr lang="es-MX" sz="1800" dirty="0" err="1" smtClean="0">
                <a:solidFill>
                  <a:srgbClr val="0070C0"/>
                </a:solidFill>
              </a:rPr>
              <a:t>Seed</a:t>
            </a:r>
            <a:r>
              <a:rPr lang="es-MX" sz="1800" dirty="0" smtClean="0">
                <a:solidFill>
                  <a:srgbClr val="0070C0"/>
                </a:solidFill>
              </a:rPr>
              <a:t> </a:t>
            </a:r>
            <a:r>
              <a:rPr lang="es-MX" sz="1800" dirty="0" err="1" smtClean="0">
                <a:solidFill>
                  <a:srgbClr val="0070C0"/>
                </a:solidFill>
              </a:rPr>
              <a:t>Applied</a:t>
            </a:r>
            <a:r>
              <a:rPr lang="es-MX" sz="1800" dirty="0" smtClean="0">
                <a:solidFill>
                  <a:srgbClr val="0070C0"/>
                </a:solidFill>
              </a:rPr>
              <a:t> Technologies are </a:t>
            </a:r>
            <a:r>
              <a:rPr lang="es-MX" sz="1800" dirty="0" err="1" smtClean="0">
                <a:solidFill>
                  <a:srgbClr val="0070C0"/>
                </a:solidFill>
              </a:rPr>
              <a:t>part</a:t>
            </a:r>
            <a:r>
              <a:rPr lang="es-MX" sz="1800" dirty="0" smtClean="0">
                <a:solidFill>
                  <a:srgbClr val="0070C0"/>
                </a:solidFill>
              </a:rPr>
              <a:t> of </a:t>
            </a:r>
            <a:r>
              <a:rPr lang="es-MX" sz="1800" dirty="0" err="1" smtClean="0">
                <a:solidFill>
                  <a:srgbClr val="0070C0"/>
                </a:solidFill>
              </a:rPr>
              <a:t>their</a:t>
            </a:r>
            <a:r>
              <a:rPr lang="es-MX" sz="1800" dirty="0" smtClean="0">
                <a:solidFill>
                  <a:srgbClr val="0070C0"/>
                </a:solidFill>
              </a:rPr>
              <a:t> </a:t>
            </a:r>
            <a:r>
              <a:rPr lang="es-MX" sz="1800" dirty="0" err="1" smtClean="0">
                <a:solidFill>
                  <a:srgbClr val="0070C0"/>
                </a:solidFill>
              </a:rPr>
              <a:t>discussions</a:t>
            </a:r>
            <a:endParaRPr lang="es-MX" sz="1800" dirty="0" smtClean="0">
              <a:solidFill>
                <a:srgbClr val="0070C0"/>
              </a:solidFill>
            </a:endParaRPr>
          </a:p>
          <a:p>
            <a:pPr>
              <a:lnSpc>
                <a:spcPct val="150000"/>
              </a:lnSpc>
              <a:buClr>
                <a:srgbClr val="0070C0"/>
              </a:buClr>
              <a:buFont typeface="Calibri" panose="020F0502020204030204" pitchFamily="34" charset="0"/>
              <a:buChar char="›"/>
            </a:pPr>
            <a:r>
              <a:rPr lang="es-MX" sz="1800" dirty="0" err="1"/>
              <a:t>Continued</a:t>
            </a:r>
            <a:r>
              <a:rPr lang="es-MX" sz="1800" dirty="0"/>
              <a:t> </a:t>
            </a:r>
            <a:r>
              <a:rPr lang="es-MX" sz="1800" dirty="0" err="1">
                <a:solidFill>
                  <a:srgbClr val="FF0000"/>
                </a:solidFill>
              </a:rPr>
              <a:t>inflow</a:t>
            </a:r>
            <a:r>
              <a:rPr lang="es-MX" sz="1800" dirty="0">
                <a:solidFill>
                  <a:srgbClr val="FF0000"/>
                </a:solidFill>
              </a:rPr>
              <a:t> of </a:t>
            </a:r>
            <a:r>
              <a:rPr lang="es-MX" sz="1800" dirty="0" err="1">
                <a:solidFill>
                  <a:srgbClr val="FF0000"/>
                </a:solidFill>
              </a:rPr>
              <a:t>information</a:t>
            </a:r>
            <a:r>
              <a:rPr lang="es-MX" sz="1800" dirty="0">
                <a:solidFill>
                  <a:srgbClr val="FF0000"/>
                </a:solidFill>
              </a:rPr>
              <a:t> </a:t>
            </a:r>
            <a:r>
              <a:rPr lang="es-MX" sz="1800" dirty="0" err="1">
                <a:solidFill>
                  <a:srgbClr val="FF0000"/>
                </a:solidFill>
              </a:rPr>
              <a:t>from</a:t>
            </a:r>
            <a:r>
              <a:rPr lang="es-MX" sz="1800" dirty="0">
                <a:solidFill>
                  <a:srgbClr val="FF0000"/>
                </a:solidFill>
              </a:rPr>
              <a:t> </a:t>
            </a:r>
            <a:r>
              <a:rPr lang="es-MX" sz="1800" dirty="0" smtClean="0">
                <a:solidFill>
                  <a:srgbClr val="FF0000"/>
                </a:solidFill>
              </a:rPr>
              <a:t>local </a:t>
            </a:r>
            <a:r>
              <a:rPr lang="es-MX" sz="1800" dirty="0" err="1">
                <a:solidFill>
                  <a:srgbClr val="FF0000"/>
                </a:solidFill>
              </a:rPr>
              <a:t>Associations</a:t>
            </a:r>
            <a:r>
              <a:rPr lang="es-MX" sz="1800" dirty="0">
                <a:solidFill>
                  <a:srgbClr val="FF0000"/>
                </a:solidFill>
              </a:rPr>
              <a:t> </a:t>
            </a:r>
            <a:r>
              <a:rPr lang="es-MX" sz="1800" dirty="0"/>
              <a:t>to </a:t>
            </a:r>
            <a:r>
              <a:rPr lang="es-MX" sz="1800" dirty="0" err="1"/>
              <a:t>build</a:t>
            </a:r>
            <a:r>
              <a:rPr lang="es-MX" sz="1800" dirty="0"/>
              <a:t> </a:t>
            </a:r>
            <a:r>
              <a:rPr lang="es-MX" sz="1800" dirty="0" err="1"/>
              <a:t>the</a:t>
            </a:r>
            <a:r>
              <a:rPr lang="es-MX" sz="1800" dirty="0"/>
              <a:t> </a:t>
            </a:r>
            <a:r>
              <a:rPr lang="es-MX" sz="1800" dirty="0" err="1"/>
              <a:t>Regulatory</a:t>
            </a:r>
            <a:r>
              <a:rPr lang="es-MX" sz="1800" dirty="0"/>
              <a:t> </a:t>
            </a:r>
            <a:r>
              <a:rPr lang="es-MX" sz="1800" dirty="0" err="1"/>
              <a:t>information</a:t>
            </a:r>
            <a:r>
              <a:rPr lang="es-MX" sz="1800" dirty="0"/>
              <a:t> to be </a:t>
            </a:r>
            <a:r>
              <a:rPr lang="es-MX" sz="1800" dirty="0" err="1"/>
              <a:t>uploaded</a:t>
            </a:r>
            <a:r>
              <a:rPr lang="es-MX" sz="1800" dirty="0"/>
              <a:t> </a:t>
            </a:r>
            <a:r>
              <a:rPr lang="es-MX" sz="1800" dirty="0" err="1"/>
              <a:t>into</a:t>
            </a:r>
            <a:r>
              <a:rPr lang="es-MX" sz="1800" dirty="0"/>
              <a:t> </a:t>
            </a:r>
            <a:r>
              <a:rPr lang="es-MX" sz="1800" dirty="0" err="1"/>
              <a:t>the</a:t>
            </a:r>
            <a:r>
              <a:rPr lang="es-MX" sz="1800" dirty="0"/>
              <a:t> Data </a:t>
            </a:r>
            <a:r>
              <a:rPr lang="es-MX" sz="1800" dirty="0" smtClean="0"/>
              <a:t>Base</a:t>
            </a:r>
            <a:endParaRPr lang="es-MX" sz="1800" dirty="0" smtClean="0">
              <a:solidFill>
                <a:srgbClr val="0070C0"/>
              </a:solidFill>
            </a:endParaRPr>
          </a:p>
          <a:p>
            <a:pPr lvl="1"/>
            <a:endParaRPr lang="es-MX" sz="1400" dirty="0" smtClean="0"/>
          </a:p>
        </p:txBody>
      </p:sp>
      <p:pic>
        <p:nvPicPr>
          <p:cNvPr id="6" name="5 Imagen" descr="bandita sola.JPG"/>
          <p:cNvPicPr>
            <a:picLocks noChangeAspect="1"/>
          </p:cNvPicPr>
          <p:nvPr/>
        </p:nvPicPr>
        <p:blipFill>
          <a:blip r:embed="rId3" cstate="print"/>
          <a:srcRect/>
          <a:stretch>
            <a:fillRect/>
          </a:stretch>
        </p:blipFill>
        <p:spPr bwMode="auto">
          <a:xfrm>
            <a:off x="2633937" y="546082"/>
            <a:ext cx="3400425" cy="412750"/>
          </a:xfrm>
          <a:prstGeom prst="rect">
            <a:avLst/>
          </a:prstGeom>
          <a:noFill/>
          <a:ln w="9525">
            <a:noFill/>
            <a:miter lim="800000"/>
            <a:headEnd/>
            <a:tailEnd/>
          </a:ln>
        </p:spPr>
      </p:pic>
    </p:spTree>
    <p:extLst>
      <p:ext uri="{BB962C8B-B14F-4D97-AF65-F5344CB8AC3E}">
        <p14:creationId xmlns:p14="http://schemas.microsoft.com/office/powerpoint/2010/main" val="391852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descr="interior powerpoint"/>
          <p:cNvPicPr>
            <a:picLocks noChangeAspect="1" noChangeArrowheads="1"/>
          </p:cNvPicPr>
          <p:nvPr/>
        </p:nvPicPr>
        <p:blipFill>
          <a:blip r:embed="rId2" cstate="print"/>
          <a:srcRect/>
          <a:stretch>
            <a:fillRect/>
          </a:stretch>
        </p:blipFill>
        <p:spPr bwMode="auto">
          <a:xfrm>
            <a:off x="0" y="0"/>
            <a:ext cx="9144000" cy="6859588"/>
          </a:xfrm>
          <a:prstGeom prst="rect">
            <a:avLst/>
          </a:prstGeom>
          <a:noFill/>
          <a:ln w="9525">
            <a:noFill/>
            <a:miter lim="800000"/>
            <a:headEnd/>
            <a:tailEnd/>
          </a:ln>
        </p:spPr>
      </p:pic>
      <p:sp>
        <p:nvSpPr>
          <p:cNvPr id="2" name="Title 1"/>
          <p:cNvSpPr>
            <a:spLocks noGrp="1"/>
          </p:cNvSpPr>
          <p:nvPr>
            <p:ph type="title"/>
          </p:nvPr>
        </p:nvSpPr>
        <p:spPr>
          <a:xfrm>
            <a:off x="1347816" y="123311"/>
            <a:ext cx="7365413" cy="610056"/>
          </a:xfrm>
        </p:spPr>
        <p:txBody>
          <a:bodyPr>
            <a:normAutofit/>
          </a:bodyPr>
          <a:lstStyle/>
          <a:p>
            <a:r>
              <a:rPr lang="en-US" sz="3200" b="1" i="1" dirty="0">
                <a:solidFill>
                  <a:srgbClr val="006600"/>
                </a:solidFill>
              </a:rPr>
              <a:t>Challenges being faced by </a:t>
            </a:r>
            <a:r>
              <a:rPr lang="en-US" sz="3200" b="1" i="1" dirty="0" smtClean="0">
                <a:solidFill>
                  <a:srgbClr val="006600"/>
                </a:solidFill>
              </a:rPr>
              <a:t>local </a:t>
            </a:r>
            <a:r>
              <a:rPr lang="en-US" sz="3200" b="1" i="1" dirty="0">
                <a:solidFill>
                  <a:srgbClr val="006600"/>
                </a:solidFill>
              </a:rPr>
              <a:t>Associations</a:t>
            </a:r>
          </a:p>
        </p:txBody>
      </p:sp>
      <p:sp>
        <p:nvSpPr>
          <p:cNvPr id="3" name="Content Placeholder 2"/>
          <p:cNvSpPr>
            <a:spLocks noGrp="1"/>
          </p:cNvSpPr>
          <p:nvPr>
            <p:ph idx="1"/>
          </p:nvPr>
        </p:nvSpPr>
        <p:spPr>
          <a:xfrm>
            <a:off x="47569" y="1054040"/>
            <a:ext cx="9059431" cy="4525963"/>
          </a:xfrm>
        </p:spPr>
        <p:txBody>
          <a:bodyPr>
            <a:noAutofit/>
          </a:bodyPr>
          <a:lstStyle/>
          <a:p>
            <a:pPr marL="0" indent="0">
              <a:buNone/>
            </a:pPr>
            <a:r>
              <a:rPr lang="en-US" sz="2400" b="1" dirty="0" smtClean="0">
                <a:solidFill>
                  <a:srgbClr val="0070C0"/>
                </a:solidFill>
              </a:rPr>
              <a:t>Chile</a:t>
            </a:r>
            <a:r>
              <a:rPr lang="en-US" sz="1800" dirty="0" smtClean="0">
                <a:solidFill>
                  <a:srgbClr val="0070C0"/>
                </a:solidFill>
              </a:rPr>
              <a:t>:</a:t>
            </a:r>
          </a:p>
          <a:p>
            <a:pPr lvl="1">
              <a:lnSpc>
                <a:spcPct val="150000"/>
              </a:lnSpc>
              <a:buClr>
                <a:srgbClr val="0070C0"/>
              </a:buClr>
              <a:buFont typeface="Calibri" panose="020F0502020204030204" pitchFamily="34" charset="0"/>
              <a:buChar char="›"/>
            </a:pPr>
            <a:r>
              <a:rPr lang="es-MX" sz="1600" dirty="0" smtClean="0"/>
              <a:t>New </a:t>
            </a:r>
            <a:r>
              <a:rPr lang="es-MX" sz="1600" dirty="0" err="1" smtClean="0"/>
              <a:t>regulations</a:t>
            </a:r>
            <a:r>
              <a:rPr lang="es-MX" sz="1600" dirty="0" smtClean="0"/>
              <a:t> </a:t>
            </a:r>
            <a:r>
              <a:rPr lang="es-MX" sz="1600" dirty="0" err="1" smtClean="0"/>
              <a:t>coming</a:t>
            </a:r>
            <a:r>
              <a:rPr lang="es-MX" sz="1600" dirty="0" smtClean="0"/>
              <a:t> </a:t>
            </a:r>
            <a:r>
              <a:rPr lang="es-MX" sz="1600" dirty="0" err="1" smtClean="0"/>
              <a:t>into</a:t>
            </a:r>
            <a:r>
              <a:rPr lang="es-MX" sz="1600" dirty="0" smtClean="0"/>
              <a:t> </a:t>
            </a:r>
            <a:r>
              <a:rPr lang="es-MX" sz="1600" dirty="0" err="1" smtClean="0"/>
              <a:t>effect</a:t>
            </a:r>
            <a:r>
              <a:rPr lang="es-MX" sz="1600" dirty="0" smtClean="0"/>
              <a:t>, </a:t>
            </a:r>
            <a:r>
              <a:rPr lang="es-MX" sz="1600" dirty="0" err="1" smtClean="0"/>
              <a:t>where</a:t>
            </a:r>
            <a:r>
              <a:rPr lang="es-MX" sz="1600" dirty="0" smtClean="0"/>
              <a:t> a </a:t>
            </a:r>
            <a:r>
              <a:rPr lang="es-MX" sz="1600" dirty="0" err="1" smtClean="0"/>
              <a:t>seed</a:t>
            </a:r>
            <a:r>
              <a:rPr lang="es-MX" sz="1600" dirty="0" smtClean="0"/>
              <a:t> </a:t>
            </a:r>
            <a:r>
              <a:rPr lang="es-MX" sz="1600" dirty="0" err="1" smtClean="0"/>
              <a:t>applied</a:t>
            </a:r>
            <a:r>
              <a:rPr lang="es-MX" sz="1600" dirty="0" smtClean="0"/>
              <a:t> </a:t>
            </a:r>
            <a:r>
              <a:rPr lang="es-MX" sz="1600" dirty="0" err="1" smtClean="0"/>
              <a:t>product</a:t>
            </a:r>
            <a:r>
              <a:rPr lang="es-MX" sz="1600" dirty="0" smtClean="0"/>
              <a:t> </a:t>
            </a:r>
            <a:r>
              <a:rPr lang="es-MX" sz="1600" dirty="0" err="1" smtClean="0"/>
              <a:t>must</a:t>
            </a:r>
            <a:r>
              <a:rPr lang="es-MX" sz="1600" dirty="0" smtClean="0"/>
              <a:t> be </a:t>
            </a:r>
            <a:r>
              <a:rPr lang="es-MX" sz="1600" dirty="0" err="1" smtClean="0"/>
              <a:t>on</a:t>
            </a:r>
            <a:r>
              <a:rPr lang="es-MX" sz="1600" dirty="0" smtClean="0"/>
              <a:t> </a:t>
            </a:r>
            <a:r>
              <a:rPr lang="es-MX" sz="1600" dirty="0" err="1" smtClean="0"/>
              <a:t>the</a:t>
            </a:r>
            <a:r>
              <a:rPr lang="es-MX" sz="1600" dirty="0" smtClean="0"/>
              <a:t> </a:t>
            </a:r>
            <a:r>
              <a:rPr lang="es-MX" sz="1600" dirty="0" err="1" smtClean="0"/>
              <a:t>seed</a:t>
            </a:r>
            <a:r>
              <a:rPr lang="es-MX" sz="1600" dirty="0" smtClean="0"/>
              <a:t> to </a:t>
            </a:r>
            <a:r>
              <a:rPr lang="es-MX" sz="1600" dirty="0" err="1" smtClean="0"/>
              <a:t>prevent</a:t>
            </a:r>
            <a:r>
              <a:rPr lang="es-MX" sz="1600" dirty="0" smtClean="0"/>
              <a:t> </a:t>
            </a:r>
            <a:r>
              <a:rPr lang="es-MX" sz="1600" dirty="0" err="1" smtClean="0"/>
              <a:t>disease</a:t>
            </a:r>
            <a:r>
              <a:rPr lang="es-MX" sz="1600" dirty="0" smtClean="0"/>
              <a:t> spread </a:t>
            </a:r>
            <a:r>
              <a:rPr lang="es-MX" sz="1600" dirty="0" err="1" smtClean="0"/>
              <a:t>for</a:t>
            </a:r>
            <a:r>
              <a:rPr lang="es-MX" sz="1600" dirty="0" smtClean="0"/>
              <a:t> </a:t>
            </a:r>
            <a:r>
              <a:rPr lang="es-MX" sz="1600" dirty="0" err="1" smtClean="0"/>
              <a:t>incoming</a:t>
            </a:r>
            <a:r>
              <a:rPr lang="es-MX" sz="1600" dirty="0" smtClean="0"/>
              <a:t> </a:t>
            </a:r>
            <a:r>
              <a:rPr lang="es-MX" sz="1600" dirty="0" err="1" smtClean="0"/>
              <a:t>seed</a:t>
            </a:r>
            <a:endParaRPr lang="es-MX" sz="1600" dirty="0" smtClean="0"/>
          </a:p>
          <a:p>
            <a:pPr lvl="1">
              <a:lnSpc>
                <a:spcPct val="150000"/>
              </a:lnSpc>
              <a:buClr>
                <a:srgbClr val="0070C0"/>
              </a:buClr>
              <a:buFont typeface="Calibri" panose="020F0502020204030204" pitchFamily="34" charset="0"/>
              <a:buChar char="›"/>
            </a:pPr>
            <a:r>
              <a:rPr lang="es-MX" sz="1600" dirty="0" err="1" smtClean="0"/>
              <a:t>How</a:t>
            </a:r>
            <a:r>
              <a:rPr lang="es-MX" sz="1600" dirty="0" smtClean="0"/>
              <a:t> can </a:t>
            </a:r>
            <a:r>
              <a:rPr lang="es-MX" sz="1600" dirty="0" err="1" smtClean="0"/>
              <a:t>the</a:t>
            </a:r>
            <a:r>
              <a:rPr lang="es-MX" sz="1600" dirty="0" smtClean="0"/>
              <a:t> STWG can </a:t>
            </a:r>
            <a:r>
              <a:rPr lang="es-MX" sz="1600" dirty="0" err="1" smtClean="0"/>
              <a:t>help</a:t>
            </a:r>
            <a:r>
              <a:rPr lang="es-MX" sz="1600" dirty="0" smtClean="0"/>
              <a:t> </a:t>
            </a:r>
            <a:r>
              <a:rPr lang="es-MX" sz="1600" dirty="0" err="1" smtClean="0"/>
              <a:t>developing</a:t>
            </a:r>
            <a:r>
              <a:rPr lang="es-MX" sz="1600" dirty="0" smtClean="0"/>
              <a:t> a </a:t>
            </a:r>
            <a:r>
              <a:rPr lang="es-MX" sz="1600" dirty="0" err="1" smtClean="0"/>
              <a:t>guideline</a:t>
            </a:r>
            <a:r>
              <a:rPr lang="es-MX" sz="1600" dirty="0" smtClean="0"/>
              <a:t> </a:t>
            </a:r>
            <a:r>
              <a:rPr lang="es-MX" sz="1600" dirty="0" err="1" smtClean="0"/>
              <a:t>that</a:t>
            </a:r>
            <a:r>
              <a:rPr lang="es-MX" sz="1600" dirty="0" smtClean="0"/>
              <a:t> can be </a:t>
            </a:r>
            <a:r>
              <a:rPr lang="es-MX" sz="1600" dirty="0" err="1" smtClean="0"/>
              <a:t>shared</a:t>
            </a:r>
            <a:r>
              <a:rPr lang="es-MX" sz="1600" dirty="0" smtClean="0"/>
              <a:t> </a:t>
            </a:r>
            <a:r>
              <a:rPr lang="es-MX" sz="1600" dirty="0" err="1" smtClean="0"/>
              <a:t>with</a:t>
            </a:r>
            <a:r>
              <a:rPr lang="es-MX" sz="1600" dirty="0" smtClean="0"/>
              <a:t> </a:t>
            </a:r>
            <a:r>
              <a:rPr lang="es-MX" sz="1600" dirty="0" err="1" smtClean="0"/>
              <a:t>companies</a:t>
            </a:r>
            <a:r>
              <a:rPr lang="es-MX" sz="1600" dirty="0" smtClean="0"/>
              <a:t> </a:t>
            </a:r>
            <a:r>
              <a:rPr lang="es-MX" sz="1600" dirty="0" err="1" smtClean="0"/>
              <a:t>working</a:t>
            </a:r>
            <a:r>
              <a:rPr lang="es-MX" sz="1600" dirty="0" smtClean="0"/>
              <a:t> in Chile</a:t>
            </a:r>
          </a:p>
          <a:p>
            <a:pPr lvl="1">
              <a:buClr>
                <a:srgbClr val="0070C0"/>
              </a:buClr>
              <a:buFont typeface="Calibri" panose="020F0502020204030204" pitchFamily="34" charset="0"/>
              <a:buChar char="›"/>
            </a:pPr>
            <a:endParaRPr lang="es-MX" sz="1200" dirty="0" smtClean="0"/>
          </a:p>
          <a:p>
            <a:pPr marL="0" indent="0">
              <a:buNone/>
            </a:pPr>
            <a:r>
              <a:rPr lang="es-MX" sz="2400" b="1" dirty="0" err="1" smtClean="0">
                <a:solidFill>
                  <a:srgbClr val="0070C0"/>
                </a:solidFill>
              </a:rPr>
              <a:t>Canada</a:t>
            </a:r>
            <a:r>
              <a:rPr lang="es-MX" sz="2000" b="1" dirty="0" smtClean="0">
                <a:solidFill>
                  <a:srgbClr val="0070C0"/>
                </a:solidFill>
              </a:rPr>
              <a:t>:</a:t>
            </a:r>
          </a:p>
          <a:p>
            <a:pPr lvl="1">
              <a:lnSpc>
                <a:spcPct val="150000"/>
              </a:lnSpc>
              <a:buClr>
                <a:srgbClr val="0070C0"/>
              </a:buClr>
              <a:buFont typeface="Calibri" panose="020F0502020204030204" pitchFamily="34" charset="0"/>
              <a:buChar char="›"/>
            </a:pPr>
            <a:r>
              <a:rPr lang="es-MX" sz="1600" dirty="0" smtClean="0"/>
              <a:t>Ontario </a:t>
            </a:r>
            <a:r>
              <a:rPr lang="es-MX" sz="1600" dirty="0" err="1" smtClean="0"/>
              <a:t>is</a:t>
            </a:r>
            <a:r>
              <a:rPr lang="es-MX" sz="1600" dirty="0" smtClean="0"/>
              <a:t> </a:t>
            </a:r>
            <a:r>
              <a:rPr lang="es-MX" sz="1600" dirty="0" err="1" smtClean="0"/>
              <a:t>regulating</a:t>
            </a:r>
            <a:r>
              <a:rPr lang="es-MX" sz="1600" dirty="0" smtClean="0"/>
              <a:t> </a:t>
            </a:r>
            <a:r>
              <a:rPr lang="es-MX" sz="1600" dirty="0" err="1" smtClean="0"/>
              <a:t>the</a:t>
            </a:r>
            <a:r>
              <a:rPr lang="es-MX" sz="1600" dirty="0" smtClean="0"/>
              <a:t> use of </a:t>
            </a:r>
            <a:r>
              <a:rPr lang="es-MX" sz="1600" dirty="0" err="1" smtClean="0"/>
              <a:t>Neonics</a:t>
            </a:r>
            <a:r>
              <a:rPr lang="es-MX" sz="1600" dirty="0" smtClean="0"/>
              <a:t> </a:t>
            </a:r>
            <a:r>
              <a:rPr lang="es-MX" sz="1600" dirty="0" err="1" smtClean="0"/>
              <a:t>on</a:t>
            </a:r>
            <a:r>
              <a:rPr lang="es-MX" sz="1600" dirty="0" smtClean="0"/>
              <a:t> </a:t>
            </a:r>
            <a:r>
              <a:rPr lang="es-MX" sz="1600" dirty="0" err="1" smtClean="0"/>
              <a:t>Corn</a:t>
            </a:r>
            <a:r>
              <a:rPr lang="es-MX" sz="1600" dirty="0" smtClean="0"/>
              <a:t> and Soy, </a:t>
            </a:r>
            <a:r>
              <a:rPr lang="es-MX" sz="1600" dirty="0" err="1" smtClean="0"/>
              <a:t>with</a:t>
            </a:r>
            <a:r>
              <a:rPr lang="es-MX" sz="1600" dirty="0" smtClean="0"/>
              <a:t> </a:t>
            </a:r>
            <a:r>
              <a:rPr lang="es-MX" sz="1600" dirty="0" err="1" smtClean="0"/>
              <a:t>their</a:t>
            </a:r>
            <a:r>
              <a:rPr lang="es-MX" sz="1600" dirty="0" smtClean="0"/>
              <a:t> </a:t>
            </a:r>
            <a:r>
              <a:rPr lang="es-MX" sz="1600" dirty="0" err="1" smtClean="0"/>
              <a:t>goal</a:t>
            </a:r>
            <a:r>
              <a:rPr lang="es-MX" sz="1600" dirty="0" smtClean="0"/>
              <a:t> to </a:t>
            </a:r>
            <a:r>
              <a:rPr lang="es-MX" sz="1600" dirty="0" err="1" smtClean="0"/>
              <a:t>eleminate</a:t>
            </a:r>
            <a:r>
              <a:rPr lang="es-MX" sz="1600" dirty="0" smtClean="0"/>
              <a:t> </a:t>
            </a:r>
            <a:r>
              <a:rPr lang="es-MX" sz="1600" dirty="0" err="1" smtClean="0"/>
              <a:t>its</a:t>
            </a:r>
            <a:r>
              <a:rPr lang="es-MX" sz="1600" dirty="0" smtClean="0"/>
              <a:t> use </a:t>
            </a:r>
            <a:r>
              <a:rPr lang="es-MX" sz="1600" dirty="0" err="1" smtClean="0"/>
              <a:t>by</a:t>
            </a:r>
            <a:r>
              <a:rPr lang="es-MX" sz="1600" dirty="0" smtClean="0"/>
              <a:t> 2017</a:t>
            </a:r>
          </a:p>
          <a:p>
            <a:pPr lvl="1">
              <a:lnSpc>
                <a:spcPct val="150000"/>
              </a:lnSpc>
              <a:buClr>
                <a:srgbClr val="0070C0"/>
              </a:buClr>
              <a:buFont typeface="Calibri" panose="020F0502020204030204" pitchFamily="34" charset="0"/>
              <a:buChar char="›"/>
            </a:pPr>
            <a:r>
              <a:rPr lang="es-MX" sz="1600" dirty="0" err="1" smtClean="0"/>
              <a:t>Goverment</a:t>
            </a:r>
            <a:r>
              <a:rPr lang="es-MX" sz="1600" dirty="0" smtClean="0"/>
              <a:t> </a:t>
            </a:r>
            <a:r>
              <a:rPr lang="es-MX" sz="1600" dirty="0" err="1" smtClean="0"/>
              <a:t>looking</a:t>
            </a:r>
            <a:r>
              <a:rPr lang="es-MX" sz="1600" dirty="0" smtClean="0"/>
              <a:t> </a:t>
            </a:r>
            <a:r>
              <a:rPr lang="es-MX" sz="1600" dirty="0" smtClean="0"/>
              <a:t>to cancel </a:t>
            </a:r>
            <a:r>
              <a:rPr lang="es-MX" sz="1600" dirty="0" err="1" smtClean="0"/>
              <a:t>registration</a:t>
            </a:r>
            <a:r>
              <a:rPr lang="es-MX" sz="1600" dirty="0" smtClean="0"/>
              <a:t> </a:t>
            </a:r>
            <a:r>
              <a:rPr lang="es-MX" sz="1600" dirty="0" err="1" smtClean="0"/>
              <a:t>on</a:t>
            </a:r>
            <a:r>
              <a:rPr lang="es-MX" sz="1600" dirty="0" smtClean="0"/>
              <a:t> </a:t>
            </a:r>
            <a:r>
              <a:rPr lang="es-MX" sz="1600" dirty="0" err="1" smtClean="0"/>
              <a:t>products</a:t>
            </a:r>
            <a:r>
              <a:rPr lang="es-MX" sz="1600" dirty="0" smtClean="0"/>
              <a:t> </a:t>
            </a:r>
            <a:r>
              <a:rPr lang="es-MX" sz="1600" dirty="0"/>
              <a:t>(</a:t>
            </a:r>
            <a:r>
              <a:rPr lang="es-MX" sz="1600" dirty="0" err="1"/>
              <a:t>Neonics</a:t>
            </a:r>
            <a:r>
              <a:rPr lang="es-MX" sz="1600" dirty="0" smtClean="0"/>
              <a:t>´) </a:t>
            </a:r>
            <a:r>
              <a:rPr lang="es-MX" sz="1600" dirty="0" err="1" smtClean="0"/>
              <a:t>used</a:t>
            </a:r>
            <a:r>
              <a:rPr lang="es-MX" sz="1600" dirty="0" smtClean="0"/>
              <a:t> </a:t>
            </a:r>
            <a:r>
              <a:rPr lang="es-MX" sz="1600" dirty="0" err="1" smtClean="0"/>
              <a:t>on</a:t>
            </a:r>
            <a:r>
              <a:rPr lang="es-MX" sz="1600" dirty="0" smtClean="0"/>
              <a:t> vegetables and </a:t>
            </a:r>
            <a:r>
              <a:rPr lang="es-MX" sz="1600" dirty="0" err="1" smtClean="0"/>
              <a:t>other</a:t>
            </a:r>
            <a:r>
              <a:rPr lang="es-MX" sz="1600" dirty="0" smtClean="0"/>
              <a:t> </a:t>
            </a:r>
            <a:r>
              <a:rPr lang="es-MX" sz="1600" dirty="0" err="1" smtClean="0"/>
              <a:t>garden</a:t>
            </a:r>
            <a:r>
              <a:rPr lang="es-MX" sz="1600" dirty="0" smtClean="0"/>
              <a:t> </a:t>
            </a:r>
            <a:r>
              <a:rPr lang="es-MX" sz="1600" dirty="0" err="1" smtClean="0"/>
              <a:t>seed</a:t>
            </a:r>
            <a:r>
              <a:rPr lang="es-MX" sz="1600" dirty="0" smtClean="0"/>
              <a:t>, </a:t>
            </a:r>
            <a:r>
              <a:rPr lang="es-MX" sz="1600" dirty="0" err="1" smtClean="0"/>
              <a:t>affecting</a:t>
            </a:r>
            <a:r>
              <a:rPr lang="es-MX" sz="1600" dirty="0" smtClean="0"/>
              <a:t> </a:t>
            </a:r>
            <a:r>
              <a:rPr lang="es-MX" sz="1600" dirty="0" err="1" smtClean="0"/>
              <a:t>its</a:t>
            </a:r>
            <a:r>
              <a:rPr lang="es-MX" sz="1600" dirty="0" smtClean="0"/>
              <a:t> </a:t>
            </a:r>
            <a:r>
              <a:rPr lang="es-MX" sz="1600" dirty="0" err="1" smtClean="0"/>
              <a:t>flow</a:t>
            </a:r>
            <a:r>
              <a:rPr lang="es-MX" sz="1600" dirty="0" smtClean="0"/>
              <a:t> </a:t>
            </a:r>
            <a:r>
              <a:rPr lang="es-MX" sz="1600" dirty="0" err="1" smtClean="0"/>
              <a:t>into</a:t>
            </a:r>
            <a:r>
              <a:rPr lang="es-MX" sz="1600" dirty="0" smtClean="0"/>
              <a:t> </a:t>
            </a:r>
            <a:r>
              <a:rPr lang="es-MX" sz="1600" dirty="0" err="1" smtClean="0"/>
              <a:t>the</a:t>
            </a:r>
            <a:r>
              <a:rPr lang="es-MX" sz="1600" dirty="0" smtClean="0"/>
              <a:t> country</a:t>
            </a:r>
            <a:endParaRPr lang="es-MX" sz="600" dirty="0" smtClean="0"/>
          </a:p>
          <a:p>
            <a:pPr marL="0" indent="0">
              <a:buNone/>
            </a:pPr>
            <a:endParaRPr lang="es-MX" sz="1600" dirty="0"/>
          </a:p>
        </p:txBody>
      </p:sp>
    </p:spTree>
    <p:extLst>
      <p:ext uri="{BB962C8B-B14F-4D97-AF65-F5344CB8AC3E}">
        <p14:creationId xmlns:p14="http://schemas.microsoft.com/office/powerpoint/2010/main" val="2334272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descr="interior powerpoint"/>
          <p:cNvPicPr>
            <a:picLocks noChangeAspect="1" noChangeArrowheads="1"/>
          </p:cNvPicPr>
          <p:nvPr/>
        </p:nvPicPr>
        <p:blipFill>
          <a:blip r:embed="rId2" cstate="print"/>
          <a:srcRect/>
          <a:stretch>
            <a:fillRect/>
          </a:stretch>
        </p:blipFill>
        <p:spPr bwMode="auto">
          <a:xfrm>
            <a:off x="0" y="0"/>
            <a:ext cx="9144000" cy="6859588"/>
          </a:xfrm>
          <a:prstGeom prst="rect">
            <a:avLst/>
          </a:prstGeom>
          <a:noFill/>
          <a:ln w="9525">
            <a:noFill/>
            <a:miter lim="800000"/>
            <a:headEnd/>
            <a:tailEnd/>
          </a:ln>
        </p:spPr>
      </p:pic>
      <p:sp>
        <p:nvSpPr>
          <p:cNvPr id="3" name="Content Placeholder 2"/>
          <p:cNvSpPr>
            <a:spLocks noGrp="1"/>
          </p:cNvSpPr>
          <p:nvPr>
            <p:ph idx="1"/>
          </p:nvPr>
        </p:nvSpPr>
        <p:spPr>
          <a:xfrm>
            <a:off x="0" y="860531"/>
            <a:ext cx="9144000" cy="4525963"/>
          </a:xfrm>
        </p:spPr>
        <p:txBody>
          <a:bodyPr>
            <a:noAutofit/>
          </a:bodyPr>
          <a:lstStyle/>
          <a:p>
            <a:pPr marL="0" indent="0">
              <a:buNone/>
            </a:pPr>
            <a:r>
              <a:rPr lang="es-MX" sz="2000" b="1" dirty="0" err="1">
                <a:solidFill>
                  <a:srgbClr val="0070C0"/>
                </a:solidFill>
              </a:rPr>
              <a:t>Mexico</a:t>
            </a:r>
            <a:r>
              <a:rPr lang="es-MX" sz="2000" b="1" dirty="0" smtClean="0">
                <a:solidFill>
                  <a:srgbClr val="0070C0"/>
                </a:solidFill>
              </a:rPr>
              <a:t>:</a:t>
            </a:r>
          </a:p>
          <a:p>
            <a:pPr marL="0" indent="0">
              <a:buNone/>
            </a:pPr>
            <a:endParaRPr lang="es-MX" sz="1050" b="1" dirty="0">
              <a:solidFill>
                <a:srgbClr val="0070C0"/>
              </a:solidFill>
            </a:endParaRPr>
          </a:p>
          <a:p>
            <a:pPr lvl="1">
              <a:lnSpc>
                <a:spcPct val="150000"/>
              </a:lnSpc>
              <a:buClr>
                <a:srgbClr val="0070C0"/>
              </a:buClr>
              <a:buFont typeface="Calibri" panose="020F0502020204030204" pitchFamily="34" charset="0"/>
              <a:buChar char="›"/>
            </a:pPr>
            <a:r>
              <a:rPr lang="es-MX" sz="1600" dirty="0"/>
              <a:t>No </a:t>
            </a:r>
            <a:r>
              <a:rPr lang="es-MX" sz="1600" dirty="0" err="1"/>
              <a:t>Seed</a:t>
            </a:r>
            <a:r>
              <a:rPr lang="es-MX" sz="1600" dirty="0"/>
              <a:t> </a:t>
            </a:r>
            <a:r>
              <a:rPr lang="es-MX" sz="1600" dirty="0" err="1"/>
              <a:t>treatment</a:t>
            </a:r>
            <a:r>
              <a:rPr lang="es-MX" sz="1600" dirty="0"/>
              <a:t> </a:t>
            </a:r>
            <a:r>
              <a:rPr lang="es-MX" sz="1600" dirty="0" err="1"/>
              <a:t>Working</a:t>
            </a:r>
            <a:r>
              <a:rPr lang="es-MX" sz="1600" dirty="0"/>
              <a:t> </a:t>
            </a:r>
            <a:r>
              <a:rPr lang="es-MX" sz="1600" dirty="0" err="1"/>
              <a:t>group</a:t>
            </a:r>
            <a:r>
              <a:rPr lang="es-MX" sz="1600" dirty="0"/>
              <a:t> </a:t>
            </a:r>
            <a:r>
              <a:rPr lang="es-MX" sz="1600" dirty="0" err="1"/>
              <a:t>within</a:t>
            </a:r>
            <a:r>
              <a:rPr lang="es-MX" sz="1600" dirty="0"/>
              <a:t> AMSAC </a:t>
            </a:r>
            <a:r>
              <a:rPr lang="es-MX" sz="1600" dirty="0" err="1"/>
              <a:t>yet</a:t>
            </a:r>
            <a:endParaRPr lang="es-MX" sz="1600" dirty="0"/>
          </a:p>
          <a:p>
            <a:pPr lvl="1">
              <a:lnSpc>
                <a:spcPct val="150000"/>
              </a:lnSpc>
              <a:buClr>
                <a:srgbClr val="0070C0"/>
              </a:buClr>
              <a:buFont typeface="Calibri" panose="020F0502020204030204" pitchFamily="34" charset="0"/>
              <a:buChar char="›"/>
            </a:pPr>
            <a:r>
              <a:rPr lang="es-MX" sz="1600" dirty="0" err="1"/>
              <a:t>Double</a:t>
            </a:r>
            <a:r>
              <a:rPr lang="es-MX" sz="1600" dirty="0"/>
              <a:t> </a:t>
            </a:r>
            <a:r>
              <a:rPr lang="es-MX" sz="1600" dirty="0" err="1"/>
              <a:t>treatments</a:t>
            </a:r>
            <a:r>
              <a:rPr lang="es-MX" sz="1600" dirty="0"/>
              <a:t> </a:t>
            </a:r>
            <a:r>
              <a:rPr lang="es-MX" sz="1600" dirty="0" err="1"/>
              <a:t>being</a:t>
            </a:r>
            <a:r>
              <a:rPr lang="es-MX" sz="1600" dirty="0"/>
              <a:t> </a:t>
            </a:r>
            <a:r>
              <a:rPr lang="es-MX" sz="1600" dirty="0" err="1"/>
              <a:t>required</a:t>
            </a:r>
            <a:r>
              <a:rPr lang="es-MX" sz="1600" dirty="0"/>
              <a:t> </a:t>
            </a:r>
            <a:r>
              <a:rPr lang="es-MX" sz="1600" dirty="0" err="1"/>
              <a:t>by</a:t>
            </a:r>
            <a:r>
              <a:rPr lang="es-MX" sz="1600" dirty="0"/>
              <a:t> </a:t>
            </a:r>
            <a:r>
              <a:rPr lang="es-MX" sz="1600" dirty="0" err="1"/>
              <a:t>authotities</a:t>
            </a:r>
            <a:r>
              <a:rPr lang="es-MX" sz="1600" dirty="0"/>
              <a:t>, </a:t>
            </a:r>
            <a:r>
              <a:rPr lang="es-MX" sz="1600" dirty="0" err="1"/>
              <a:t>quemical</a:t>
            </a:r>
            <a:r>
              <a:rPr lang="es-MX" sz="1600" dirty="0"/>
              <a:t> and </a:t>
            </a:r>
            <a:r>
              <a:rPr lang="es-MX" sz="1600" dirty="0" err="1" smtClean="0"/>
              <a:t>physical</a:t>
            </a:r>
            <a:r>
              <a:rPr lang="es-MX" sz="1600" dirty="0" smtClean="0"/>
              <a:t>: </a:t>
            </a:r>
            <a:r>
              <a:rPr lang="es-MX" sz="1600" i="1" dirty="0" err="1" smtClean="0">
                <a:solidFill>
                  <a:srgbClr val="0070C0"/>
                </a:solidFill>
                <a:effectLst>
                  <a:outerShdw blurRad="38100" dist="38100" dir="2700000" algn="tl">
                    <a:srgbClr val="000000">
                      <a:alpha val="43137"/>
                    </a:srgbClr>
                  </a:outerShdw>
                </a:effectLst>
              </a:rPr>
              <a:t>Is</a:t>
            </a:r>
            <a:r>
              <a:rPr lang="es-MX" sz="1600" i="1" dirty="0" smtClean="0">
                <a:solidFill>
                  <a:srgbClr val="0070C0"/>
                </a:solidFill>
                <a:effectLst>
                  <a:outerShdw blurRad="38100" dist="38100" dir="2700000" algn="tl">
                    <a:srgbClr val="000000">
                      <a:alpha val="43137"/>
                    </a:srgbClr>
                  </a:outerShdw>
                </a:effectLst>
              </a:rPr>
              <a:t> </a:t>
            </a:r>
            <a:r>
              <a:rPr lang="es-MX" sz="1600" i="1" dirty="0" err="1">
                <a:solidFill>
                  <a:srgbClr val="0070C0"/>
                </a:solidFill>
                <a:effectLst>
                  <a:outerShdw blurRad="38100" dist="38100" dir="2700000" algn="tl">
                    <a:srgbClr val="000000">
                      <a:alpha val="43137"/>
                    </a:srgbClr>
                  </a:outerShdw>
                </a:effectLst>
              </a:rPr>
              <a:t>this</a:t>
            </a:r>
            <a:r>
              <a:rPr lang="es-MX" sz="1600" i="1" dirty="0">
                <a:solidFill>
                  <a:srgbClr val="0070C0"/>
                </a:solidFill>
                <a:effectLst>
                  <a:outerShdw blurRad="38100" dist="38100" dir="2700000" algn="tl">
                    <a:srgbClr val="000000">
                      <a:alpha val="43137"/>
                    </a:srgbClr>
                  </a:outerShdw>
                </a:effectLst>
              </a:rPr>
              <a:t> </a:t>
            </a:r>
            <a:r>
              <a:rPr lang="es-MX" sz="1600" i="1" dirty="0" err="1">
                <a:solidFill>
                  <a:srgbClr val="0070C0"/>
                </a:solidFill>
                <a:effectLst>
                  <a:outerShdw blurRad="38100" dist="38100" dir="2700000" algn="tl">
                    <a:srgbClr val="000000">
                      <a:alpha val="43137"/>
                    </a:srgbClr>
                  </a:outerShdw>
                </a:effectLst>
              </a:rPr>
              <a:t>really</a:t>
            </a:r>
            <a:r>
              <a:rPr lang="es-MX" sz="1600" i="1" dirty="0">
                <a:solidFill>
                  <a:srgbClr val="0070C0"/>
                </a:solidFill>
                <a:effectLst>
                  <a:outerShdw blurRad="38100" dist="38100" dir="2700000" algn="tl">
                    <a:srgbClr val="000000">
                      <a:alpha val="43137"/>
                    </a:srgbClr>
                  </a:outerShdw>
                </a:effectLst>
              </a:rPr>
              <a:t> </a:t>
            </a:r>
            <a:r>
              <a:rPr lang="es-MX" sz="1600" i="1" dirty="0" err="1">
                <a:solidFill>
                  <a:srgbClr val="0070C0"/>
                </a:solidFill>
                <a:effectLst>
                  <a:outerShdw blurRad="38100" dist="38100" dir="2700000" algn="tl">
                    <a:srgbClr val="000000">
                      <a:alpha val="43137"/>
                    </a:srgbClr>
                  </a:outerShdw>
                </a:effectLst>
              </a:rPr>
              <a:t>necesary</a:t>
            </a:r>
            <a:r>
              <a:rPr lang="es-MX" sz="1600" i="1" dirty="0" smtClean="0">
                <a:solidFill>
                  <a:srgbClr val="0070C0"/>
                </a:solidFill>
                <a:effectLst>
                  <a:outerShdw blurRad="38100" dist="38100" dir="2700000" algn="tl">
                    <a:srgbClr val="000000">
                      <a:alpha val="43137"/>
                    </a:srgbClr>
                  </a:outerShdw>
                </a:effectLst>
              </a:rPr>
              <a:t>?</a:t>
            </a:r>
          </a:p>
          <a:p>
            <a:pPr marL="0" indent="0">
              <a:buNone/>
            </a:pPr>
            <a:r>
              <a:rPr lang="es-MX" sz="2000" b="1" dirty="0" err="1" smtClean="0">
                <a:solidFill>
                  <a:srgbClr val="0070C0"/>
                </a:solidFill>
              </a:rPr>
              <a:t>Brazil</a:t>
            </a:r>
            <a:r>
              <a:rPr lang="es-MX" sz="2000" b="1" dirty="0" smtClean="0">
                <a:solidFill>
                  <a:srgbClr val="0070C0"/>
                </a:solidFill>
              </a:rPr>
              <a:t>:</a:t>
            </a:r>
          </a:p>
          <a:p>
            <a:pPr marL="0" indent="0">
              <a:buNone/>
            </a:pPr>
            <a:endParaRPr lang="es-MX" sz="1050" b="1" dirty="0">
              <a:solidFill>
                <a:srgbClr val="0070C0"/>
              </a:solidFill>
            </a:endParaRPr>
          </a:p>
          <a:p>
            <a:pPr lvl="1">
              <a:lnSpc>
                <a:spcPct val="150000"/>
              </a:lnSpc>
              <a:buClr>
                <a:srgbClr val="0070C0"/>
              </a:buClr>
              <a:buFont typeface="Calibri" panose="020F0502020204030204" pitchFamily="34" charset="0"/>
              <a:buChar char="›"/>
            </a:pPr>
            <a:r>
              <a:rPr lang="es-MX" sz="1600" dirty="0" err="1" smtClean="0"/>
              <a:t>Need</a:t>
            </a:r>
            <a:r>
              <a:rPr lang="es-MX" sz="1600" dirty="0" smtClean="0"/>
              <a:t> </a:t>
            </a:r>
            <a:r>
              <a:rPr lang="es-MX" sz="1600" dirty="0"/>
              <a:t>a </a:t>
            </a:r>
            <a:r>
              <a:rPr lang="es-MX" sz="1600" dirty="0" err="1"/>
              <a:t>process</a:t>
            </a:r>
            <a:r>
              <a:rPr lang="es-MX" sz="1600" dirty="0"/>
              <a:t> to </a:t>
            </a:r>
            <a:r>
              <a:rPr lang="es-MX" sz="1600" dirty="0" err="1"/>
              <a:t>get</a:t>
            </a:r>
            <a:r>
              <a:rPr lang="es-MX" sz="1600" dirty="0"/>
              <a:t> </a:t>
            </a:r>
            <a:r>
              <a:rPr lang="es-MX" sz="1600" dirty="0" err="1"/>
              <a:t>rid</a:t>
            </a:r>
            <a:r>
              <a:rPr lang="es-MX" sz="1600" dirty="0"/>
              <a:t> of </a:t>
            </a:r>
            <a:r>
              <a:rPr lang="es-MX" sz="1600" dirty="0" err="1"/>
              <a:t>empty</a:t>
            </a:r>
            <a:r>
              <a:rPr lang="es-MX" sz="1600" dirty="0"/>
              <a:t> </a:t>
            </a:r>
            <a:r>
              <a:rPr lang="es-MX" sz="1600" dirty="0" err="1"/>
              <a:t>seed</a:t>
            </a:r>
            <a:r>
              <a:rPr lang="es-MX" sz="1600" dirty="0"/>
              <a:t> bags, as </a:t>
            </a:r>
            <a:r>
              <a:rPr lang="es-MX" sz="1600" dirty="0" err="1"/>
              <a:t>there</a:t>
            </a:r>
            <a:r>
              <a:rPr lang="es-MX" sz="1600" dirty="0"/>
              <a:t> </a:t>
            </a:r>
            <a:r>
              <a:rPr lang="es-MX" sz="1600" dirty="0" err="1"/>
              <a:t>is</a:t>
            </a:r>
            <a:r>
              <a:rPr lang="es-MX" sz="1600" dirty="0"/>
              <a:t> </a:t>
            </a:r>
            <a:r>
              <a:rPr lang="es-MX" sz="1600" dirty="0" err="1"/>
              <a:t>nothing</a:t>
            </a:r>
            <a:r>
              <a:rPr lang="es-MX" sz="1600" dirty="0"/>
              <a:t> in place </a:t>
            </a:r>
            <a:r>
              <a:rPr lang="es-MX" sz="1600" dirty="0" err="1"/>
              <a:t>currently</a:t>
            </a:r>
            <a:r>
              <a:rPr lang="es-MX" sz="1600" dirty="0"/>
              <a:t>, </a:t>
            </a:r>
            <a:r>
              <a:rPr lang="es-MX" sz="1600" dirty="0" err="1"/>
              <a:t>which</a:t>
            </a:r>
            <a:r>
              <a:rPr lang="es-MX" sz="1600" dirty="0"/>
              <a:t> </a:t>
            </a:r>
            <a:r>
              <a:rPr lang="es-MX" sz="1600" dirty="0" err="1"/>
              <a:t>creates</a:t>
            </a:r>
            <a:r>
              <a:rPr lang="es-MX" sz="1600" dirty="0"/>
              <a:t> a </a:t>
            </a:r>
            <a:r>
              <a:rPr lang="es-MX" sz="1600" dirty="0" err="1"/>
              <a:t>big</a:t>
            </a:r>
            <a:r>
              <a:rPr lang="es-MX" sz="1600" dirty="0"/>
              <a:t> </a:t>
            </a:r>
            <a:r>
              <a:rPr lang="es-MX" sz="1600" dirty="0" err="1"/>
              <a:t>environmental</a:t>
            </a:r>
            <a:r>
              <a:rPr lang="es-MX" sz="1600" dirty="0"/>
              <a:t> </a:t>
            </a:r>
            <a:r>
              <a:rPr lang="es-MX" sz="1600" dirty="0" err="1" smtClean="0"/>
              <a:t>hazzard</a:t>
            </a:r>
            <a:r>
              <a:rPr lang="es-MX" sz="1600" dirty="0" smtClean="0"/>
              <a:t> (</a:t>
            </a:r>
            <a:r>
              <a:rPr lang="es-MX" sz="1600" dirty="0" err="1" smtClean="0"/>
              <a:t>although</a:t>
            </a:r>
            <a:r>
              <a:rPr lang="es-MX" sz="1600" dirty="0" smtClean="0"/>
              <a:t> </a:t>
            </a:r>
            <a:r>
              <a:rPr lang="es-MX" sz="1600" dirty="0" err="1" smtClean="0"/>
              <a:t>is</a:t>
            </a:r>
            <a:r>
              <a:rPr lang="es-MX" sz="1600" dirty="0" smtClean="0"/>
              <a:t> a </a:t>
            </a:r>
            <a:r>
              <a:rPr lang="es-MX" sz="1600" dirty="0" err="1" smtClean="0"/>
              <a:t>requisit</a:t>
            </a:r>
            <a:r>
              <a:rPr lang="es-MX" sz="1600" dirty="0" smtClean="0"/>
              <a:t> </a:t>
            </a:r>
            <a:r>
              <a:rPr lang="es-MX" sz="1600" dirty="0" err="1" smtClean="0"/>
              <a:t>defined</a:t>
            </a:r>
            <a:r>
              <a:rPr lang="es-MX" sz="1600" dirty="0" smtClean="0"/>
              <a:t> </a:t>
            </a:r>
            <a:r>
              <a:rPr lang="es-MX" sz="1600" dirty="0" err="1" smtClean="0"/>
              <a:t>by</a:t>
            </a:r>
            <a:r>
              <a:rPr lang="es-MX" sz="1600" dirty="0" smtClean="0"/>
              <a:t> </a:t>
            </a:r>
            <a:r>
              <a:rPr lang="es-MX" sz="1600" dirty="0" err="1" smtClean="0"/>
              <a:t>law</a:t>
            </a:r>
            <a:r>
              <a:rPr lang="es-MX" sz="1600" dirty="0" smtClean="0"/>
              <a:t>) – </a:t>
            </a:r>
            <a:r>
              <a:rPr lang="es-MX" sz="1600" dirty="0" err="1" smtClean="0"/>
              <a:t>how</a:t>
            </a:r>
            <a:r>
              <a:rPr lang="es-MX" sz="1600" dirty="0" smtClean="0"/>
              <a:t> to do so? At </a:t>
            </a:r>
            <a:r>
              <a:rPr lang="es-MX" sz="1600" dirty="0" err="1" smtClean="0"/>
              <a:t>what</a:t>
            </a:r>
            <a:r>
              <a:rPr lang="es-MX" sz="1600" dirty="0" smtClean="0"/>
              <a:t> </a:t>
            </a:r>
            <a:r>
              <a:rPr lang="es-MX" sz="1600" dirty="0" err="1" smtClean="0"/>
              <a:t>cost</a:t>
            </a:r>
            <a:r>
              <a:rPr lang="es-MX" sz="1600" dirty="0" smtClean="0"/>
              <a:t>?</a:t>
            </a:r>
          </a:p>
          <a:p>
            <a:pPr lvl="1">
              <a:lnSpc>
                <a:spcPct val="150000"/>
              </a:lnSpc>
              <a:buClr>
                <a:srgbClr val="0070C0"/>
              </a:buClr>
              <a:buFont typeface="Calibri" panose="020F0502020204030204" pitchFamily="34" charset="0"/>
              <a:buChar char="›"/>
            </a:pPr>
            <a:r>
              <a:rPr lang="es-MX" sz="1600" dirty="0" err="1" smtClean="0"/>
              <a:t>Treated</a:t>
            </a:r>
            <a:r>
              <a:rPr lang="es-MX" sz="1600" dirty="0" smtClean="0"/>
              <a:t> </a:t>
            </a:r>
            <a:r>
              <a:rPr lang="es-MX" sz="1600" dirty="0" err="1" smtClean="0"/>
              <a:t>seed</a:t>
            </a:r>
            <a:r>
              <a:rPr lang="es-MX" sz="1600" dirty="0" smtClean="0"/>
              <a:t> </a:t>
            </a:r>
            <a:r>
              <a:rPr lang="es-MX" sz="1600" dirty="0" err="1" smtClean="0"/>
              <a:t>that</a:t>
            </a:r>
            <a:r>
              <a:rPr lang="es-MX" sz="1600" dirty="0" smtClean="0"/>
              <a:t> </a:t>
            </a:r>
            <a:r>
              <a:rPr lang="es-MX" sz="1600" dirty="0" err="1" smtClean="0"/>
              <a:t>was</a:t>
            </a:r>
            <a:r>
              <a:rPr lang="es-MX" sz="1600" dirty="0" smtClean="0"/>
              <a:t> </a:t>
            </a:r>
            <a:r>
              <a:rPr lang="es-MX" sz="1600" dirty="0" err="1" smtClean="0"/>
              <a:t>not</a:t>
            </a:r>
            <a:r>
              <a:rPr lang="es-MX" sz="1600" dirty="0" smtClean="0"/>
              <a:t> </a:t>
            </a:r>
            <a:r>
              <a:rPr lang="es-MX" sz="1600" dirty="0" err="1" smtClean="0"/>
              <a:t>planted</a:t>
            </a:r>
            <a:r>
              <a:rPr lang="es-MX" sz="1600" dirty="0" smtClean="0"/>
              <a:t>… </a:t>
            </a:r>
            <a:r>
              <a:rPr lang="es-MX" sz="1600" dirty="0" err="1" smtClean="0"/>
              <a:t>which</a:t>
            </a:r>
            <a:r>
              <a:rPr lang="es-MX" sz="1600" dirty="0" smtClean="0"/>
              <a:t> </a:t>
            </a:r>
            <a:r>
              <a:rPr lang="es-MX" sz="1600" dirty="0" err="1" smtClean="0"/>
              <a:t>is</a:t>
            </a:r>
            <a:r>
              <a:rPr lang="es-MX" sz="1600" dirty="0" smtClean="0"/>
              <a:t> </a:t>
            </a:r>
            <a:r>
              <a:rPr lang="es-MX" sz="1600" dirty="0" err="1" smtClean="0"/>
              <a:t>the</a:t>
            </a:r>
            <a:r>
              <a:rPr lang="es-MX" sz="1600" dirty="0" smtClean="0"/>
              <a:t> </a:t>
            </a:r>
            <a:r>
              <a:rPr lang="es-MX" sz="1600" dirty="0" err="1" smtClean="0"/>
              <a:t>proper</a:t>
            </a:r>
            <a:r>
              <a:rPr lang="es-MX" sz="1600" dirty="0" smtClean="0"/>
              <a:t> </a:t>
            </a:r>
            <a:r>
              <a:rPr lang="es-MX" sz="1600" dirty="0" err="1" smtClean="0"/>
              <a:t>way</a:t>
            </a:r>
            <a:r>
              <a:rPr lang="es-MX" sz="1600" dirty="0" smtClean="0"/>
              <a:t> to </a:t>
            </a:r>
            <a:r>
              <a:rPr lang="es-MX" sz="1600" dirty="0" err="1" smtClean="0"/>
              <a:t>discard</a:t>
            </a:r>
            <a:r>
              <a:rPr lang="es-MX" sz="1600" dirty="0" smtClean="0"/>
              <a:t> </a:t>
            </a:r>
            <a:r>
              <a:rPr lang="es-MX" sz="1600" dirty="0" err="1" smtClean="0"/>
              <a:t>them</a:t>
            </a:r>
            <a:r>
              <a:rPr lang="es-MX" sz="1600" dirty="0" smtClean="0"/>
              <a:t>? </a:t>
            </a:r>
            <a:r>
              <a:rPr lang="es-MX" sz="1600" dirty="0" err="1" smtClean="0"/>
              <a:t>Not</a:t>
            </a:r>
            <a:r>
              <a:rPr lang="es-MX" sz="1600" dirty="0" smtClean="0"/>
              <a:t> </a:t>
            </a:r>
            <a:r>
              <a:rPr lang="es-MX" sz="1600" dirty="0" err="1" smtClean="0"/>
              <a:t>yet</a:t>
            </a:r>
            <a:r>
              <a:rPr lang="es-MX" sz="1600" dirty="0" smtClean="0"/>
              <a:t> </a:t>
            </a:r>
            <a:r>
              <a:rPr lang="es-MX" sz="1600" dirty="0" err="1" smtClean="0"/>
              <a:t>defined</a:t>
            </a:r>
            <a:r>
              <a:rPr lang="es-MX" sz="1600" dirty="0" smtClean="0"/>
              <a:t> in BR</a:t>
            </a:r>
          </a:p>
          <a:p>
            <a:pPr lvl="1">
              <a:lnSpc>
                <a:spcPct val="150000"/>
              </a:lnSpc>
              <a:buClr>
                <a:srgbClr val="0070C0"/>
              </a:buClr>
              <a:buFont typeface="Calibri" panose="020F0502020204030204" pitchFamily="34" charset="0"/>
              <a:buChar char="›"/>
            </a:pPr>
            <a:r>
              <a:rPr lang="es-MX" sz="1600" dirty="0" smtClean="0"/>
              <a:t>100% of </a:t>
            </a:r>
            <a:r>
              <a:rPr lang="es-MX" sz="1600" dirty="0" err="1" smtClean="0"/>
              <a:t>Corn</a:t>
            </a:r>
            <a:r>
              <a:rPr lang="es-MX" sz="1600" dirty="0" smtClean="0"/>
              <a:t> sedes are </a:t>
            </a:r>
            <a:r>
              <a:rPr lang="es-MX" sz="1600" dirty="0" err="1" smtClean="0"/>
              <a:t>treated</a:t>
            </a:r>
            <a:r>
              <a:rPr lang="es-MX" sz="1600" dirty="0" smtClean="0"/>
              <a:t> (</a:t>
            </a:r>
            <a:r>
              <a:rPr lang="es-MX" sz="1600" dirty="0" err="1" smtClean="0"/>
              <a:t>compulsory</a:t>
            </a:r>
            <a:r>
              <a:rPr lang="es-MX" sz="1600" dirty="0" smtClean="0"/>
              <a:t> </a:t>
            </a:r>
            <a:r>
              <a:rPr lang="es-MX" sz="1600" dirty="0" err="1" smtClean="0"/>
              <a:t>by</a:t>
            </a:r>
            <a:r>
              <a:rPr lang="es-MX" sz="1600" dirty="0" smtClean="0"/>
              <a:t> </a:t>
            </a:r>
            <a:r>
              <a:rPr lang="es-MX" sz="1600" dirty="0" err="1" smtClean="0"/>
              <a:t>law</a:t>
            </a:r>
            <a:r>
              <a:rPr lang="es-MX" sz="1600" dirty="0" smtClean="0"/>
              <a:t>)</a:t>
            </a:r>
          </a:p>
          <a:p>
            <a:pPr marL="0" indent="0">
              <a:lnSpc>
                <a:spcPct val="150000"/>
              </a:lnSpc>
              <a:buClr>
                <a:srgbClr val="0070C0"/>
              </a:buClr>
              <a:buNone/>
            </a:pPr>
            <a:r>
              <a:rPr lang="es-MX" sz="2000" b="1" dirty="0" smtClean="0">
                <a:solidFill>
                  <a:srgbClr val="0070C0"/>
                </a:solidFill>
              </a:rPr>
              <a:t>Uruguay:</a:t>
            </a:r>
          </a:p>
          <a:p>
            <a:pPr lvl="1">
              <a:lnSpc>
                <a:spcPct val="150000"/>
              </a:lnSpc>
              <a:buClr>
                <a:srgbClr val="0070C0"/>
              </a:buClr>
              <a:buFont typeface="Calibri" panose="020F0502020204030204" pitchFamily="34" charset="0"/>
              <a:buChar char="›"/>
            </a:pPr>
            <a:r>
              <a:rPr lang="es-MX" sz="1600" dirty="0" err="1"/>
              <a:t>Treated</a:t>
            </a:r>
            <a:r>
              <a:rPr lang="es-MX" sz="1600" dirty="0"/>
              <a:t> sedes </a:t>
            </a:r>
            <a:r>
              <a:rPr lang="es-MX" sz="1600" dirty="0" err="1"/>
              <a:t>on</a:t>
            </a:r>
            <a:r>
              <a:rPr lang="es-MX" sz="1600" dirty="0"/>
              <a:t> </a:t>
            </a:r>
            <a:r>
              <a:rPr lang="es-MX" sz="1600" dirty="0" err="1"/>
              <a:t>grain</a:t>
            </a:r>
            <a:r>
              <a:rPr lang="es-MX" sz="1600" dirty="0"/>
              <a:t> </a:t>
            </a:r>
            <a:r>
              <a:rPr lang="es-MX" sz="1600" dirty="0" err="1" smtClean="0"/>
              <a:t>exports</a:t>
            </a:r>
            <a:r>
              <a:rPr lang="es-MX" sz="1600" dirty="0" smtClean="0"/>
              <a:t> </a:t>
            </a:r>
            <a:r>
              <a:rPr lang="es-MX" sz="1600" dirty="0"/>
              <a:t>a </a:t>
            </a:r>
            <a:r>
              <a:rPr lang="es-MX" sz="1600" dirty="0" err="1"/>
              <a:t>current</a:t>
            </a:r>
            <a:r>
              <a:rPr lang="es-MX" sz="1600" dirty="0"/>
              <a:t> </a:t>
            </a:r>
            <a:r>
              <a:rPr lang="es-MX" sz="1600" dirty="0" err="1" smtClean="0"/>
              <a:t>problem</a:t>
            </a:r>
            <a:endParaRPr lang="es-MX" sz="1600" dirty="0" smtClean="0"/>
          </a:p>
        </p:txBody>
      </p:sp>
      <p:sp>
        <p:nvSpPr>
          <p:cNvPr id="6" name="Title 1"/>
          <p:cNvSpPr>
            <a:spLocks noGrp="1"/>
          </p:cNvSpPr>
          <p:nvPr>
            <p:ph type="title"/>
          </p:nvPr>
        </p:nvSpPr>
        <p:spPr>
          <a:xfrm>
            <a:off x="1347816" y="123311"/>
            <a:ext cx="7365413" cy="610056"/>
          </a:xfrm>
        </p:spPr>
        <p:txBody>
          <a:bodyPr>
            <a:normAutofit/>
          </a:bodyPr>
          <a:lstStyle/>
          <a:p>
            <a:r>
              <a:rPr lang="en-US" sz="3200" b="1" i="1" dirty="0">
                <a:solidFill>
                  <a:srgbClr val="006600"/>
                </a:solidFill>
              </a:rPr>
              <a:t>Challenges being faced by </a:t>
            </a:r>
            <a:r>
              <a:rPr lang="en-US" sz="3200" b="1" i="1" dirty="0" smtClean="0">
                <a:solidFill>
                  <a:srgbClr val="006600"/>
                </a:solidFill>
              </a:rPr>
              <a:t>local </a:t>
            </a:r>
            <a:r>
              <a:rPr lang="en-US" sz="3200" b="1" i="1" dirty="0">
                <a:solidFill>
                  <a:srgbClr val="006600"/>
                </a:solidFill>
              </a:rPr>
              <a:t>Associations</a:t>
            </a:r>
          </a:p>
        </p:txBody>
      </p:sp>
    </p:spTree>
    <p:extLst>
      <p:ext uri="{BB962C8B-B14F-4D97-AF65-F5344CB8AC3E}">
        <p14:creationId xmlns:p14="http://schemas.microsoft.com/office/powerpoint/2010/main" val="3993957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11165</TotalTime>
  <Words>997</Words>
  <Application>Microsoft Office PowerPoint</Application>
  <PresentationFormat>Presentación en pantalla (4:3)</PresentationFormat>
  <Paragraphs>106</Paragraphs>
  <Slides>14</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Arial</vt:lpstr>
      <vt:lpstr>Calibri</vt:lpstr>
      <vt:lpstr>Calibri Light</vt:lpstr>
      <vt:lpstr>Century Gothic</vt:lpstr>
      <vt:lpstr>Segoe Print</vt:lpstr>
      <vt:lpstr>Wingdings</vt:lpstr>
      <vt:lpstr>Tema de Office</vt:lpstr>
      <vt:lpstr>Presentación de PowerPoint</vt:lpstr>
      <vt:lpstr>Presentación de PowerPoint</vt:lpstr>
      <vt:lpstr>Presentación de PowerPoint</vt:lpstr>
      <vt:lpstr>Presentación de PowerPoint</vt:lpstr>
      <vt:lpstr>Regulatory Activities</vt:lpstr>
      <vt:lpstr>Questionnaire Preliminary Outcomes</vt:lpstr>
      <vt:lpstr>2016 Activities update</vt:lpstr>
      <vt:lpstr>Challenges being faced by local Associations</vt:lpstr>
      <vt:lpstr>Challenges being faced by local Associations</vt:lpstr>
      <vt:lpstr>Challenges being faced by local Associations</vt:lpstr>
      <vt:lpstr>Mitigation plans and STWG efforts</vt:lpstr>
      <vt:lpstr>Mitigation plans and STWG efforts</vt:lpstr>
      <vt:lpstr>Activities going forward</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 Risso</dc:creator>
  <cp:lastModifiedBy>Diego Risso</cp:lastModifiedBy>
  <cp:revision>100</cp:revision>
  <dcterms:created xsi:type="dcterms:W3CDTF">2013-09-05T12:21:56Z</dcterms:created>
  <dcterms:modified xsi:type="dcterms:W3CDTF">2016-12-06T16:17:52Z</dcterms:modified>
</cp:coreProperties>
</file>