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340" r:id="rId3"/>
    <p:sldId id="263" r:id="rId4"/>
    <p:sldId id="262" r:id="rId5"/>
    <p:sldId id="299" r:id="rId6"/>
    <p:sldId id="298" r:id="rId7"/>
    <p:sldId id="300" r:id="rId8"/>
    <p:sldId id="319" r:id="rId9"/>
    <p:sldId id="320" r:id="rId10"/>
    <p:sldId id="322" r:id="rId11"/>
    <p:sldId id="337" r:id="rId12"/>
    <p:sldId id="342" r:id="rId13"/>
    <p:sldId id="351" r:id="rId14"/>
    <p:sldId id="345" r:id="rId15"/>
    <p:sldId id="346" r:id="rId16"/>
    <p:sldId id="347" r:id="rId17"/>
    <p:sldId id="350" r:id="rId18"/>
    <p:sldId id="352" r:id="rId19"/>
    <p:sldId id="333" r:id="rId20"/>
    <p:sldId id="265" r:id="rId21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4A4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4" autoAdjust="0"/>
    <p:restoredTop sz="94660"/>
  </p:normalViewPr>
  <p:slideViewPr>
    <p:cSldViewPr showGuides="1">
      <p:cViewPr varScale="1">
        <p:scale>
          <a:sx n="69" d="100"/>
          <a:sy n="69" d="100"/>
        </p:scale>
        <p:origin x="-1200" y="-96"/>
      </p:cViewPr>
      <p:guideLst>
        <p:guide orient="horz" pos="23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96BB57-85C4-4683-8FF7-9927CD8765EE}" type="datetimeFigureOut">
              <a:rPr lang="en-US"/>
              <a:pPr/>
              <a:t>11/26/2014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C4FA4D-6874-4220-8874-552E69A30F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070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DD5BEA-437A-413C-B934-010E24D99C31}" type="datetimeFigureOut">
              <a:rPr lang="en-US"/>
              <a:pPr/>
              <a:t>11/26/2014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904DC7-10B3-4263-BE92-AF23F4277F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7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6010A9-84CC-4DE6-8E6C-343A6E916AE8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HP Title 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3814" y="4791914"/>
            <a:ext cx="7772400" cy="635148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298" y="5359718"/>
            <a:ext cx="6400800" cy="671014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A057A0-D86E-4FB2-8365-700E8D39C65F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C4BE0-3BD4-40C6-BFC9-6428CF2C22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F931E-9FA8-4251-93C5-549FE4A892D5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87690-0180-4055-A6A3-88DA6B1968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1"/>
            <a:ext cx="8229600" cy="609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95775"/>
          </a:xfrm>
        </p:spPr>
        <p:txBody>
          <a:bodyPr/>
          <a:lstStyle>
            <a:lvl1pPr>
              <a:defRPr b="1"/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0BA814-B2C4-4122-AFBC-369897539C9B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7BBAD-FFDA-4C5D-B1C7-E0A18936EC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4BC186-C598-4DD3-B6C4-C16C8F6E2CD9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BD0CA-144D-4E18-8465-8ACCE562EE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DEA466-1FA6-4AD0-B909-CBD7A50F22CF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3DC40-C93B-4D68-81E9-25B1161F41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732010-1954-402D-93D2-CB07BE977BC5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76BAF-34AA-4F25-A36E-7417948853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3D5056-7161-44E5-B50C-6788A4B14DED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2110B-C157-414A-9D86-217C5EFA86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389A4B-C7CE-4306-88B5-6FE406FC2467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AB96D-F51E-4A90-B476-B1D10DB81A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10CFC-22C6-488A-8E2E-D63E01C5D437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38042-8931-4542-81A5-3548525BA9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6C664-30CD-4C2A-A77E-54DA72C499A8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508BA-7787-4644-9CDD-83A53F5B7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HP Inside 4.jpg"/>
          <p:cNvPicPr>
            <a:picLocks noChangeAspect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90601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55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0565D627-D64A-4AA3-9552-7AE21F927105}" type="datetime1">
              <a:rPr lang="en-US"/>
              <a:pPr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EEECE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55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EEECE1"/>
                </a:solidFill>
              </a:defRPr>
            </a:lvl1pPr>
          </a:lstStyle>
          <a:p>
            <a:fld id="{CA50A161-2D01-4D9C-A3CD-56EDF263F85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800000"/>
          </a:solidFill>
          <a:latin typeface="+mj-lt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00000"/>
          </a:solidFill>
          <a:latin typeface="Calibri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00000"/>
          </a:solidFill>
          <a:latin typeface="Calibri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00000"/>
          </a:solidFill>
          <a:latin typeface="Calibri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00000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3838" indent="-223838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§"/>
        <a:defRPr sz="2400" b="1" kern="1200">
          <a:solidFill>
            <a:srgbClr val="4A452A"/>
          </a:solidFill>
          <a:latin typeface="+mn-lt"/>
          <a:ea typeface="MS PGothic" pitchFamily="34" charset="-128"/>
          <a:cs typeface="ＭＳ Ｐゴシック" charset="0"/>
        </a:defRPr>
      </a:lvl1pPr>
      <a:lvl2pPr marL="514350" indent="-225425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pitchFamily="34" charset="0"/>
        <a:buChar char="–"/>
        <a:defRPr sz="2000" b="1" kern="1200">
          <a:solidFill>
            <a:schemeClr val="accent1"/>
          </a:solidFill>
          <a:latin typeface="+mn-lt"/>
          <a:ea typeface="MS PGothic" pitchFamily="34" charset="-128"/>
          <a:cs typeface="+mn-cs"/>
        </a:defRPr>
      </a:lvl2pPr>
      <a:lvl3pPr marL="681038" indent="-166688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pitchFamily="34" charset="0"/>
        <a:buChar char="•"/>
        <a:defRPr sz="2000" b="1" kern="1200">
          <a:solidFill>
            <a:srgbClr val="4A452A"/>
          </a:solidFill>
          <a:latin typeface="+mn-lt"/>
          <a:ea typeface="MS PGothic" pitchFamily="34" charset="-128"/>
          <a:cs typeface="+mn-cs"/>
        </a:defRPr>
      </a:lvl3pPr>
      <a:lvl4pPr marL="914400" indent="-233363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pitchFamily="34" charset="0"/>
        <a:buChar char="–"/>
        <a:defRPr sz="2000" b="1" kern="1200">
          <a:solidFill>
            <a:srgbClr val="4A452A"/>
          </a:solidFill>
          <a:latin typeface="+mn-lt"/>
          <a:ea typeface="MS PGothic" pitchFamily="34" charset="-128"/>
          <a:cs typeface="+mn-cs"/>
        </a:defRPr>
      </a:lvl4pPr>
      <a:lvl5pPr marL="1139825" indent="-225425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pitchFamily="34" charset="0"/>
        <a:buChar char="»"/>
        <a:defRPr sz="2000" b="1" kern="1200">
          <a:solidFill>
            <a:srgbClr val="4A452A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soilhealth@ncga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4"/>
          <p:cNvSpPr>
            <a:spLocks noGrp="1"/>
          </p:cNvSpPr>
          <p:nvPr>
            <p:ph type="ctrTitle"/>
          </p:nvPr>
        </p:nvSpPr>
        <p:spPr>
          <a:xfrm>
            <a:off x="17646" y="4648200"/>
            <a:ext cx="9144000" cy="635000"/>
          </a:xfrm>
        </p:spPr>
        <p:txBody>
          <a:bodyPr/>
          <a:lstStyle/>
          <a:p>
            <a:r>
              <a:rPr lang="en-US" sz="2400" dirty="0" smtClean="0"/>
              <a:t>Introduction to the Soil </a:t>
            </a:r>
            <a:r>
              <a:rPr lang="en-US" sz="2400" dirty="0"/>
              <a:t>Health </a:t>
            </a:r>
            <a:r>
              <a:rPr lang="en-US" sz="2400" dirty="0" smtClean="0"/>
              <a:t>Partnership</a:t>
            </a:r>
            <a:br>
              <a:rPr lang="en-US" sz="2400" dirty="0" smtClean="0"/>
            </a:br>
            <a:endParaRPr 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30480" y="5096470"/>
            <a:ext cx="917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Nicholas J. Goeser</a:t>
            </a:r>
            <a:r>
              <a:rPr lang="en-US" i="1" dirty="0"/>
              <a:t>, National Corn Growers </a:t>
            </a:r>
            <a:r>
              <a:rPr lang="en-US" i="1" dirty="0" smtClean="0"/>
              <a:t>Association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52400"/>
            <a:ext cx="8229600" cy="609600"/>
          </a:xfrm>
        </p:spPr>
        <p:txBody>
          <a:bodyPr/>
          <a:lstStyle/>
          <a:p>
            <a:r>
              <a:rPr lang="en-US" dirty="0" smtClean="0"/>
              <a:t>Metrics – Yield and Plant Health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24508" y="361132"/>
            <a:ext cx="1686159" cy="30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 t="8869" r="12982" b="12417"/>
          <a:stretch/>
        </p:blipFill>
        <p:spPr>
          <a:xfrm>
            <a:off x="6607281" y="4736310"/>
            <a:ext cx="2310416" cy="160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/>
          <a:stretch/>
        </p:blipFill>
        <p:spPr>
          <a:xfrm>
            <a:off x="228599" y="3038238"/>
            <a:ext cx="2904496" cy="1487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63" b="38889"/>
          <a:stretch/>
        </p:blipFill>
        <p:spPr>
          <a:xfrm>
            <a:off x="4571999" y="3781791"/>
            <a:ext cx="1616583" cy="2516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728953"/>
            <a:ext cx="3832012" cy="1585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7646" y="656382"/>
            <a:ext cx="2034501" cy="27292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56976" y="2982324"/>
            <a:ext cx="2500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http://www.niacc.edu/academics/departments/agriculture/field-yield-results/</a:t>
            </a:r>
          </a:p>
        </p:txBody>
      </p:sp>
    </p:spTree>
    <p:extLst>
      <p:ext uri="{BB962C8B-B14F-4D97-AF65-F5344CB8AC3E}">
        <p14:creationId xmlns:p14="http://schemas.microsoft.com/office/powerpoint/2010/main" val="17178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52400"/>
            <a:ext cx="8229600" cy="609600"/>
          </a:xfrm>
        </p:spPr>
        <p:txBody>
          <a:bodyPr/>
          <a:lstStyle/>
          <a:p>
            <a:r>
              <a:rPr lang="en-US" dirty="0" smtClean="0"/>
              <a:t>Metrics – Economics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563817" y="446582"/>
            <a:ext cx="1502765" cy="27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6393"/>
            <a:ext cx="8229600" cy="4295775"/>
          </a:xfrm>
        </p:spPr>
        <p:txBody>
          <a:bodyPr/>
          <a:lstStyle/>
          <a:p>
            <a:r>
              <a:rPr lang="en-US" dirty="0" smtClean="0"/>
              <a:t>Yields</a:t>
            </a:r>
          </a:p>
          <a:p>
            <a:pPr lvl="1"/>
            <a:r>
              <a:rPr lang="en-US" dirty="0" smtClean="0"/>
              <a:t>+/-</a:t>
            </a:r>
            <a:endParaRPr lang="en-US" dirty="0"/>
          </a:p>
          <a:p>
            <a:r>
              <a:rPr lang="en-US" dirty="0" smtClean="0"/>
              <a:t>Cover crops</a:t>
            </a:r>
          </a:p>
          <a:p>
            <a:pPr lvl="1"/>
            <a:r>
              <a:rPr lang="en-US" dirty="0" smtClean="0"/>
              <a:t>Seeding cost, termination, </a:t>
            </a:r>
          </a:p>
          <a:p>
            <a:r>
              <a:rPr lang="en-US" dirty="0" smtClean="0"/>
              <a:t>Tillage</a:t>
            </a:r>
          </a:p>
          <a:p>
            <a:pPr lvl="1"/>
            <a:r>
              <a:rPr lang="en-US" dirty="0" smtClean="0"/>
              <a:t># passes, fuel usage,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Nutrient management</a:t>
            </a:r>
          </a:p>
          <a:p>
            <a:pPr lvl="1"/>
            <a:r>
              <a:rPr lang="en-US" dirty="0" smtClean="0"/>
              <a:t>Nutrient applications, fertilizer costs, cover crop interactions</a:t>
            </a:r>
          </a:p>
          <a:p>
            <a:r>
              <a:rPr lang="en-US" dirty="0" smtClean="0"/>
              <a:t>IPM</a:t>
            </a:r>
          </a:p>
          <a:p>
            <a:pPr lvl="1"/>
            <a:r>
              <a:rPr lang="en-US" dirty="0" smtClean="0"/>
              <a:t>Pesticide costs – herbicide, insecticide, fungicide</a:t>
            </a:r>
          </a:p>
          <a:p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Labor, management time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46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609600"/>
          </a:xfrm>
        </p:spPr>
        <p:txBody>
          <a:bodyPr/>
          <a:lstStyle/>
          <a:p>
            <a:r>
              <a:rPr lang="en-US" dirty="0" smtClean="0"/>
              <a:t>Focus on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2691"/>
            <a:ext cx="8229600" cy="4295775"/>
          </a:xfrm>
        </p:spPr>
        <p:txBody>
          <a:bodyPr/>
          <a:lstStyle/>
          <a:p>
            <a:r>
              <a:rPr lang="en-US" dirty="0" smtClean="0"/>
              <a:t>What are farmers asking?</a:t>
            </a:r>
          </a:p>
          <a:p>
            <a:endParaRPr lang="en-US" dirty="0"/>
          </a:p>
          <a:p>
            <a:r>
              <a:rPr lang="en-US" dirty="0" smtClean="0"/>
              <a:t>What are the recommendations to farmers?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http://soilhealthpartnership.org/images/dsc_0104_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09" y="2596355"/>
            <a:ext cx="2119091" cy="141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soilhealthpartnership.org/images/dsc_0131_2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97" y="4671988"/>
            <a:ext cx="2376791" cy="1584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2" y="4313708"/>
            <a:ext cx="3585657" cy="201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97" y="2590800"/>
            <a:ext cx="3299039" cy="1857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5394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609600"/>
          </a:xfrm>
        </p:spPr>
        <p:txBody>
          <a:bodyPr/>
          <a:lstStyle/>
          <a:p>
            <a:r>
              <a:rPr lang="en-US" dirty="0" smtClean="0"/>
              <a:t>Focus on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834" y="872691"/>
            <a:ext cx="8229600" cy="4295775"/>
          </a:xfrm>
        </p:spPr>
        <p:txBody>
          <a:bodyPr/>
          <a:lstStyle/>
          <a:p>
            <a:r>
              <a:rPr lang="en-US" dirty="0" smtClean="0"/>
              <a:t>Planning </a:t>
            </a:r>
          </a:p>
          <a:p>
            <a:pPr lvl="1"/>
            <a:r>
              <a:rPr lang="en-US" dirty="0" smtClean="0"/>
              <a:t>12-18 month program across crop rotation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What are the goals for the cover crop species or mix?</a:t>
            </a:r>
          </a:p>
          <a:p>
            <a:pPr lvl="2"/>
            <a:r>
              <a:rPr lang="en-US" dirty="0" smtClean="0"/>
              <a:t>Address specific areas </a:t>
            </a:r>
          </a:p>
          <a:p>
            <a:pPr lvl="3"/>
            <a:r>
              <a:rPr lang="en-US" dirty="0" smtClean="0"/>
              <a:t>Low organic matter, great erosion potential, compaction, weed management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2" descr="C:\Users\NGOES\Documents\Research\Cover Crops\Research\Internal\Plymouth site soil types.jpg"/>
          <p:cNvPicPr>
            <a:picLocks noChangeAspect="1" noChangeArrowheads="1"/>
          </p:cNvPicPr>
          <p:nvPr/>
        </p:nvPicPr>
        <p:blipFill>
          <a:blip r:embed="rId2" cstate="print"/>
          <a:srcRect l="4000" t="7829" r="4000" b="6055"/>
          <a:stretch>
            <a:fillRect/>
          </a:stretch>
        </p:blipFill>
        <p:spPr bwMode="auto">
          <a:xfrm>
            <a:off x="3248891" y="3505200"/>
            <a:ext cx="5437909" cy="2600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025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A – Cover crop selection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077200" cy="4724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64"/>
              </a:spcAft>
            </a:pPr>
            <a:r>
              <a:rPr lang="en-US" sz="2400" dirty="0" smtClean="0"/>
              <a:t>Select cover crop species or mix to address specific areas of concern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Midwest Cover Crop Council Cover Crop Decision Tool Input information</a:t>
            </a:r>
          </a:p>
          <a:p>
            <a:pPr lvl="1">
              <a:spcBef>
                <a:spcPts val="0"/>
              </a:spcBef>
              <a:spcAft>
                <a:spcPts val="1920"/>
              </a:spcAft>
            </a:pPr>
            <a:r>
              <a:rPr lang="en-US" sz="2000" dirty="0" smtClean="0"/>
              <a:t>Location information, cash crop, planting date, cover crop attributes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0"/>
            <a:ext cx="9144000" cy="184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7924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52" y="5791200"/>
            <a:ext cx="1066800" cy="10668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-4230"/>
            <a:ext cx="8763000" cy="686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4275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A – System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2064"/>
              </a:spcAft>
            </a:pPr>
            <a:r>
              <a:rPr lang="en-US" sz="1800" dirty="0" smtClean="0"/>
              <a:t>Grid sampling for documentation - tracking field changes </a:t>
            </a:r>
          </a:p>
          <a:p>
            <a:pPr>
              <a:spcBef>
                <a:spcPts val="0"/>
              </a:spcBef>
              <a:spcAft>
                <a:spcPts val="2064"/>
              </a:spcAft>
            </a:pPr>
            <a:r>
              <a:rPr lang="en-US" sz="1800" dirty="0" smtClean="0"/>
              <a:t>Hybrid and variety maturity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Cover crop supplier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Seed quality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Volume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Delivery adjustments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800" dirty="0" smtClean="0"/>
          </a:p>
          <a:p>
            <a:pPr>
              <a:spcBef>
                <a:spcPts val="0"/>
              </a:spcBef>
              <a:spcAft>
                <a:spcPts val="1920"/>
              </a:spcAft>
            </a:pPr>
            <a:r>
              <a:rPr lang="en-US" sz="1800" dirty="0" smtClean="0"/>
              <a:t>Herbicide adjustments to avoid carryover effects on cover crop establishment	</a:t>
            </a:r>
          </a:p>
          <a:p>
            <a:pPr>
              <a:spcBef>
                <a:spcPts val="0"/>
              </a:spcBef>
              <a:spcAft>
                <a:spcPts val="1920"/>
              </a:spcAft>
            </a:pPr>
            <a:r>
              <a:rPr lang="en-US" sz="1800" dirty="0" smtClean="0"/>
              <a:t>Labor requirements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/>
              <a:t>Termination of cover crop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/>
              <a:t>Environmental conditions and herbicide efficacy 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/>
              <a:t>Heavy precipitation and low temperatures</a:t>
            </a:r>
          </a:p>
        </p:txBody>
      </p:sp>
    </p:spTree>
    <p:extLst>
      <p:ext uri="{BB962C8B-B14F-4D97-AF65-F5344CB8AC3E}">
        <p14:creationId xmlns:p14="http://schemas.microsoft.com/office/powerpoint/2010/main" val="1913508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 B – Adjustments due to harvest weather delays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2064"/>
              </a:spcAft>
            </a:pPr>
            <a:r>
              <a:rPr lang="en-US" sz="2400" dirty="0" smtClean="0"/>
              <a:t>Cover crop species adjustments </a:t>
            </a:r>
          </a:p>
          <a:p>
            <a:pPr lvl="1">
              <a:spcBef>
                <a:spcPts val="0"/>
              </a:spcBef>
              <a:spcAft>
                <a:spcPts val="2064"/>
              </a:spcAft>
            </a:pPr>
            <a:r>
              <a:rPr lang="en-US" sz="2200" dirty="0" smtClean="0"/>
              <a:t>Potential switch to a more cold hardy species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Cover crop seed availability for species switch</a:t>
            </a:r>
            <a:endParaRPr lang="en-US" sz="18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dirty="0" smtClean="0"/>
              <a:t>Consider alternative cover crop seeding methods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Aerial seeding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Converted ground sprayer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8747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cover crops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Species/mix interactions with</a:t>
            </a:r>
          </a:p>
          <a:p>
            <a:pPr lvl="1"/>
            <a:r>
              <a:rPr lang="en-US" dirty="0" smtClean="0"/>
              <a:t>Nutrient management</a:t>
            </a:r>
          </a:p>
          <a:p>
            <a:pPr lvl="1"/>
            <a:r>
              <a:rPr lang="en-US" dirty="0" smtClean="0"/>
              <a:t>Herbicides</a:t>
            </a:r>
          </a:p>
          <a:p>
            <a:pPr lvl="1"/>
            <a:r>
              <a:rPr lang="en-US" dirty="0" smtClean="0"/>
              <a:t>Hybrids</a:t>
            </a:r>
          </a:p>
          <a:p>
            <a:pPr lvl="1"/>
            <a:r>
              <a:rPr lang="en-US" dirty="0" smtClean="0"/>
              <a:t>No till/minimum till</a:t>
            </a:r>
          </a:p>
          <a:p>
            <a:endParaRPr lang="en-US" dirty="0" smtClean="0"/>
          </a:p>
          <a:p>
            <a:r>
              <a:rPr lang="en-US" dirty="0" smtClean="0"/>
              <a:t>Varietal characterization</a:t>
            </a:r>
          </a:p>
          <a:p>
            <a:pPr lvl="1"/>
            <a:r>
              <a:rPr lang="en-US" dirty="0" smtClean="0"/>
              <a:t>Location trials</a:t>
            </a:r>
          </a:p>
          <a:p>
            <a:pPr lvl="1"/>
            <a:r>
              <a:rPr lang="en-US" dirty="0" smtClean="0"/>
              <a:t>Soil types</a:t>
            </a:r>
          </a:p>
          <a:p>
            <a:pPr lvl="1"/>
            <a:r>
              <a:rPr lang="en-US" dirty="0" smtClean="0"/>
              <a:t>Climatic gradients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2" descr="http://planthardiness.ars.usda.gov/PHZMWeb/Images/300dpi/All_states_halfzones_title_legend_logos_3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38400"/>
            <a:ext cx="5066179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699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609600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42" y="914400"/>
            <a:ext cx="8229600" cy="4295775"/>
          </a:xfrm>
        </p:spPr>
        <p:txBody>
          <a:bodyPr/>
          <a:lstStyle/>
          <a:p>
            <a:r>
              <a:rPr lang="en-US" dirty="0" smtClean="0"/>
              <a:t>Network expansion</a:t>
            </a:r>
          </a:p>
          <a:p>
            <a:pPr lvl="1"/>
            <a:r>
              <a:rPr lang="en-US" dirty="0" smtClean="0"/>
              <a:t>20+ farmers/year</a:t>
            </a:r>
          </a:p>
          <a:p>
            <a:endParaRPr lang="en-US" dirty="0" smtClean="0"/>
          </a:p>
          <a:p>
            <a:r>
              <a:rPr lang="en-US" dirty="0" smtClean="0"/>
              <a:t>Fostering peer-to-peer mentoring skills</a:t>
            </a:r>
          </a:p>
          <a:p>
            <a:endParaRPr lang="en-US" dirty="0"/>
          </a:p>
          <a:p>
            <a:r>
              <a:rPr lang="en-US" dirty="0" smtClean="0"/>
              <a:t>Refinement of localized BMPs for farmers across the geography</a:t>
            </a:r>
          </a:p>
          <a:p>
            <a:endParaRPr lang="en-US" dirty="0" smtClean="0"/>
          </a:p>
          <a:p>
            <a:r>
              <a:rPr lang="en-US" dirty="0" smtClean="0"/>
              <a:t>Continue </a:t>
            </a:r>
            <a:r>
              <a:rPr lang="en-US" dirty="0"/>
              <a:t>to foster collaboration </a:t>
            </a:r>
          </a:p>
          <a:p>
            <a:pPr lvl="1"/>
            <a:r>
              <a:rPr lang="en-US" dirty="0"/>
              <a:t>Data collection </a:t>
            </a:r>
          </a:p>
          <a:p>
            <a:pPr lvl="2"/>
            <a:r>
              <a:rPr lang="en-US" dirty="0" smtClean="0"/>
              <a:t>Cover crops, soil </a:t>
            </a:r>
            <a:r>
              <a:rPr lang="en-US" dirty="0"/>
              <a:t>health, sustainability, water quality, agronomic performance</a:t>
            </a:r>
          </a:p>
          <a:p>
            <a:pPr lvl="1"/>
            <a:r>
              <a:rPr lang="en-US" dirty="0"/>
              <a:t>Outreach and communications</a:t>
            </a:r>
          </a:p>
          <a:p>
            <a:pPr lvl="1"/>
            <a:r>
              <a:rPr lang="en-US" dirty="0"/>
              <a:t>Funding support</a:t>
            </a:r>
          </a:p>
          <a:p>
            <a:endParaRPr lang="en-US" dirty="0"/>
          </a:p>
        </p:txBody>
      </p:sp>
      <p:pic>
        <p:nvPicPr>
          <p:cNvPr id="5" name="Picture 4" descr="Soil Consortium Project Area Nov 2012 with watersheds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867400" y="1066800"/>
            <a:ext cx="29718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82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096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38" y="1088992"/>
            <a:ext cx="8229600" cy="4295775"/>
          </a:xfrm>
        </p:spPr>
        <p:txBody>
          <a:bodyPr/>
          <a:lstStyle/>
          <a:p>
            <a:r>
              <a:rPr lang="en-US" dirty="0" smtClean="0"/>
              <a:t>Objectives and organizational structure</a:t>
            </a:r>
          </a:p>
          <a:p>
            <a:r>
              <a:rPr lang="en-US" dirty="0" smtClean="0"/>
              <a:t>Demonstration farm network</a:t>
            </a:r>
          </a:p>
          <a:p>
            <a:r>
              <a:rPr lang="en-US" dirty="0" smtClean="0"/>
              <a:t>Outreach and communications structure</a:t>
            </a:r>
          </a:p>
          <a:p>
            <a:r>
              <a:rPr lang="en-US" dirty="0"/>
              <a:t>Research approach </a:t>
            </a:r>
          </a:p>
          <a:p>
            <a:r>
              <a:rPr lang="en-US" dirty="0" smtClean="0"/>
              <a:t>Future Steps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 descr="http://soilhealthpartnership.org/images/dsc_0067_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0602"/>
            <a:ext cx="3279323" cy="218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soilhealthpartnership.org/images/dsc_0126-crop-u3713_2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33505"/>
            <a:ext cx="2577252" cy="208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41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09600"/>
          </a:xfrm>
        </p:spPr>
        <p:txBody>
          <a:bodyPr/>
          <a:lstStyle/>
          <a:p>
            <a:r>
              <a:rPr lang="en-US" dirty="0" smtClean="0"/>
              <a:t>How to get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295775"/>
          </a:xfrm>
        </p:spPr>
        <p:txBody>
          <a:bodyPr/>
          <a:lstStyle/>
          <a:p>
            <a:r>
              <a:rPr lang="en-US" sz="2800" b="1" dirty="0" smtClean="0"/>
              <a:t>If you are interested in collaborative opportunities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rgbClr val="800000"/>
                </a:solidFill>
              </a:rPr>
              <a:t>please email </a:t>
            </a:r>
            <a:r>
              <a:rPr lang="en-US" sz="2800" b="1" dirty="0" smtClean="0">
                <a:solidFill>
                  <a:srgbClr val="800000"/>
                </a:solidFill>
                <a:hlinkClick r:id="rId2"/>
              </a:rPr>
              <a:t>soilhealth@ncga.com</a:t>
            </a:r>
            <a:endParaRPr lang="en-US" sz="2800" b="1" dirty="0" smtClean="0">
              <a:solidFill>
                <a:srgbClr val="800000"/>
              </a:solidFill>
            </a:endParaRPr>
          </a:p>
          <a:p>
            <a:endParaRPr lang="en-US" sz="2800" dirty="0" smtClean="0">
              <a:solidFill>
                <a:srgbClr val="800000"/>
              </a:solidFill>
            </a:endParaRPr>
          </a:p>
          <a:p>
            <a:r>
              <a:rPr lang="en-US" sz="2800" dirty="0" smtClean="0">
                <a:solidFill>
                  <a:srgbClr val="800000"/>
                </a:solidFill>
              </a:rPr>
              <a:t>Website: Soilhealthpartnership.org</a:t>
            </a:r>
          </a:p>
          <a:p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83456" y="4343400"/>
            <a:ext cx="31770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THANK YOU!</a:t>
            </a:r>
            <a:endParaRPr lang="en-US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49" y="115988"/>
            <a:ext cx="8229600" cy="609600"/>
          </a:xfrm>
        </p:spPr>
        <p:txBody>
          <a:bodyPr/>
          <a:lstStyle/>
          <a:p>
            <a:r>
              <a:rPr lang="en-US" dirty="0" smtClean="0"/>
              <a:t>Goals of the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49" y="1143000"/>
            <a:ext cx="8229600" cy="4295775"/>
          </a:xfrm>
        </p:spPr>
        <p:txBody>
          <a:bodyPr/>
          <a:lstStyle/>
          <a:p>
            <a:r>
              <a:rPr lang="en-US" b="1" dirty="0" smtClean="0"/>
              <a:t>Build a network of demonstration farms</a:t>
            </a:r>
          </a:p>
          <a:p>
            <a:endParaRPr lang="en-US" b="1" dirty="0" smtClean="0"/>
          </a:p>
          <a:p>
            <a:r>
              <a:rPr lang="en-US" b="1" dirty="0" smtClean="0"/>
              <a:t>Establish research protocols</a:t>
            </a:r>
          </a:p>
          <a:p>
            <a:endParaRPr lang="en-US" b="1" dirty="0" smtClean="0"/>
          </a:p>
          <a:p>
            <a:r>
              <a:rPr lang="en-US" b="1" dirty="0" smtClean="0"/>
              <a:t>Publish findings and recommendations</a:t>
            </a:r>
          </a:p>
          <a:p>
            <a:endParaRPr lang="en-US" b="1" dirty="0" smtClean="0"/>
          </a:p>
          <a:p>
            <a:r>
              <a:rPr lang="en-US" b="1" dirty="0" smtClean="0"/>
              <a:t>Support networking and technical assistance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http://soilhealthpartnership.org/images/dsc_0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62" y="1219200"/>
            <a:ext cx="2661876" cy="17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oilhealthpartnership.org/images/dsc_0124-crop-u369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1" r="14734"/>
          <a:stretch/>
        </p:blipFill>
        <p:spPr bwMode="auto">
          <a:xfrm>
            <a:off x="6439513" y="4568625"/>
            <a:ext cx="2511425" cy="18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09600"/>
          </a:xfrm>
        </p:spPr>
        <p:txBody>
          <a:bodyPr/>
          <a:lstStyle/>
          <a:p>
            <a:r>
              <a:rPr lang="en-US" dirty="0" smtClean="0"/>
              <a:t>Partners and Organizational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229600" cy="4295775"/>
          </a:xfrm>
        </p:spPr>
        <p:txBody>
          <a:bodyPr/>
          <a:lstStyle/>
          <a:p>
            <a:r>
              <a:rPr lang="en-US" b="1" dirty="0" smtClean="0"/>
              <a:t>NCGA – administrator</a:t>
            </a:r>
          </a:p>
          <a:p>
            <a:endParaRPr lang="en-US" b="1" dirty="0" smtClean="0"/>
          </a:p>
          <a:p>
            <a:r>
              <a:rPr lang="en-US" b="1" dirty="0" smtClean="0"/>
              <a:t>Funding</a:t>
            </a:r>
          </a:p>
          <a:p>
            <a:pPr lvl="1"/>
            <a:r>
              <a:rPr lang="en-US" b="1" dirty="0" smtClean="0"/>
              <a:t>Primary: Monsanto and Walton Family Foundation </a:t>
            </a:r>
          </a:p>
          <a:p>
            <a:pPr lvl="1"/>
            <a:r>
              <a:rPr lang="en-US" b="1" dirty="0" smtClean="0"/>
              <a:t>NRCS CIG Grant ($1M) – </a:t>
            </a:r>
            <a:r>
              <a:rPr lang="en-US" b="1" i="1" dirty="0" smtClean="0"/>
              <a:t>awarded</a:t>
            </a:r>
            <a:endParaRPr lang="en-US" b="1" dirty="0" smtClean="0"/>
          </a:p>
          <a:p>
            <a:pPr lvl="1"/>
            <a:r>
              <a:rPr lang="en-US" b="1" dirty="0" smtClean="0"/>
              <a:t>Actively seeking additional funding partners</a:t>
            </a:r>
          </a:p>
          <a:p>
            <a:endParaRPr lang="en-US" b="1" dirty="0" smtClean="0"/>
          </a:p>
          <a:p>
            <a:r>
              <a:rPr lang="en-US" b="1" dirty="0" smtClean="0"/>
              <a:t>Steering committee: NCGA, MON, TNC</a:t>
            </a:r>
          </a:p>
          <a:p>
            <a:endParaRPr lang="en-US" b="1" dirty="0" smtClean="0"/>
          </a:p>
          <a:p>
            <a:r>
              <a:rPr lang="en-US" b="1" dirty="0" smtClean="0"/>
              <a:t>Technical advice: TNC</a:t>
            </a:r>
          </a:p>
          <a:p>
            <a:endParaRPr lang="en-US" dirty="0" smtClean="0"/>
          </a:p>
          <a:p>
            <a:r>
              <a:rPr lang="en-US" dirty="0" smtClean="0"/>
              <a:t>Scientific Advice: </a:t>
            </a:r>
            <a:r>
              <a:rPr lang="en-US" b="1" dirty="0" smtClean="0"/>
              <a:t>Science Advisory Council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1"/>
          <a:stretch/>
        </p:blipFill>
        <p:spPr>
          <a:xfrm>
            <a:off x="6477000" y="1676400"/>
            <a:ext cx="2573867" cy="397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" y="228600"/>
            <a:ext cx="8229600" cy="609600"/>
          </a:xfrm>
        </p:spPr>
        <p:txBody>
          <a:bodyPr/>
          <a:lstStyle/>
          <a:p>
            <a:r>
              <a:rPr lang="en-US" dirty="0" smtClean="0"/>
              <a:t>Demonstration Farm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7" y="1143000"/>
            <a:ext cx="8229600" cy="4295775"/>
          </a:xfrm>
        </p:spPr>
        <p:txBody>
          <a:bodyPr/>
          <a:lstStyle/>
          <a:p>
            <a:r>
              <a:rPr lang="en-US" dirty="0" smtClean="0"/>
              <a:t>Network of 20+ sites annually across focusing on Iowa, Illinois and Indiana</a:t>
            </a:r>
          </a:p>
          <a:p>
            <a:endParaRPr lang="en-US" dirty="0" smtClean="0"/>
          </a:p>
          <a:p>
            <a:r>
              <a:rPr lang="en-US" dirty="0" smtClean="0"/>
              <a:t>Host location for field days and local resources</a:t>
            </a:r>
          </a:p>
          <a:p>
            <a:endParaRPr lang="en-US" dirty="0"/>
          </a:p>
          <a:p>
            <a:r>
              <a:rPr lang="en-US" dirty="0" smtClean="0"/>
              <a:t>Develop farmer peer to peer mentoring networks</a:t>
            </a:r>
          </a:p>
          <a:p>
            <a:endParaRPr lang="en-US" dirty="0" smtClean="0"/>
          </a:p>
          <a:p>
            <a:r>
              <a:rPr lang="en-US" dirty="0" smtClean="0"/>
              <a:t>Measure soil health across various management practices</a:t>
            </a:r>
          </a:p>
          <a:p>
            <a:pPr lvl="1"/>
            <a:r>
              <a:rPr lang="en-US" dirty="0" smtClean="0"/>
              <a:t>Farmer led discussion on improving soil health</a:t>
            </a:r>
          </a:p>
          <a:p>
            <a:pPr lvl="1"/>
            <a:r>
              <a:rPr lang="en-US" dirty="0"/>
              <a:t>e.g. Cover Crops, Precision Ag, Tillage, Advanced Nutrient </a:t>
            </a:r>
            <a:r>
              <a:rPr lang="en-US" dirty="0" err="1"/>
              <a:t>Mgt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i="1" dirty="0" smtClean="0"/>
              <a:t>Field to Market </a:t>
            </a:r>
            <a:r>
              <a:rPr lang="en-US" i="1" dirty="0" err="1" smtClean="0"/>
              <a:t>Fieldprint</a:t>
            </a:r>
            <a:r>
              <a:rPr lang="en-US" i="1" dirty="0" smtClean="0"/>
              <a:t> </a:t>
            </a:r>
            <a:r>
              <a:rPr lang="en-US" dirty="0" smtClean="0"/>
              <a:t>calculator to measure and report outcomes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60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28" y="183412"/>
            <a:ext cx="8229600" cy="609600"/>
          </a:xfrm>
        </p:spPr>
        <p:txBody>
          <a:bodyPr/>
          <a:lstStyle/>
          <a:p>
            <a:r>
              <a:rPr lang="en-US" dirty="0" smtClean="0"/>
              <a:t>Current SHP Sites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4" y="1582405"/>
            <a:ext cx="8767326" cy="43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86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609600"/>
          </a:xfrm>
        </p:spPr>
        <p:txBody>
          <a:bodyPr/>
          <a:lstStyle/>
          <a:p>
            <a:r>
              <a:rPr lang="en-US" dirty="0" smtClean="0"/>
              <a:t>Outreach and Communications for Farmers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834" y="872691"/>
            <a:ext cx="8229600" cy="4295775"/>
          </a:xfrm>
        </p:spPr>
        <p:txBody>
          <a:bodyPr/>
          <a:lstStyle/>
          <a:p>
            <a:r>
              <a:rPr lang="en-US" dirty="0" smtClean="0"/>
              <a:t>Local field days</a:t>
            </a:r>
          </a:p>
          <a:p>
            <a:endParaRPr lang="en-US" dirty="0" smtClean="0"/>
          </a:p>
          <a:p>
            <a:r>
              <a:rPr lang="en-US" dirty="0" smtClean="0"/>
              <a:t>Web-based library of resources and farmer profiles</a:t>
            </a:r>
          </a:p>
          <a:p>
            <a:pPr lvl="1"/>
            <a:r>
              <a:rPr lang="en-US" dirty="0" smtClean="0"/>
              <a:t>Tell the story of the SHP farmers </a:t>
            </a:r>
          </a:p>
          <a:p>
            <a:pPr lvl="1"/>
            <a:r>
              <a:rPr lang="en-US" dirty="0" smtClean="0"/>
              <a:t>Resources for cover crops, conservation tillage,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Convene annual “Soil Health Summit”</a:t>
            </a:r>
          </a:p>
          <a:p>
            <a:endParaRPr lang="en-US" dirty="0" smtClean="0"/>
          </a:p>
          <a:p>
            <a:r>
              <a:rPr lang="en-US" dirty="0" smtClean="0"/>
              <a:t>Recognition program for leading farmers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83" y="2507362"/>
            <a:ext cx="2307615" cy="229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www.ncga.com/image/833/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50" y="4800600"/>
            <a:ext cx="2172432" cy="15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35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609600"/>
          </a:xfrm>
        </p:spPr>
        <p:txBody>
          <a:bodyPr/>
          <a:lstStyle/>
          <a:p>
            <a:r>
              <a:rPr lang="en-US" dirty="0" smtClean="0"/>
              <a:t>Research Approach –Systems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229600" cy="4295775"/>
          </a:xfrm>
        </p:spPr>
        <p:txBody>
          <a:bodyPr/>
          <a:lstStyle/>
          <a:p>
            <a:r>
              <a:rPr lang="en-US" dirty="0" smtClean="0"/>
              <a:t>Standardized methodology across demonstration farm sites</a:t>
            </a:r>
          </a:p>
          <a:p>
            <a:endParaRPr lang="en-US" dirty="0" smtClean="0"/>
          </a:p>
          <a:p>
            <a:r>
              <a:rPr lang="en-US" dirty="0" smtClean="0"/>
              <a:t>Systems approach</a:t>
            </a:r>
          </a:p>
          <a:p>
            <a:pPr lvl="1"/>
            <a:r>
              <a:rPr lang="en-US" dirty="0" smtClean="0"/>
              <a:t>Farmer control compared to adaptive management </a:t>
            </a:r>
          </a:p>
          <a:p>
            <a:pPr lvl="2"/>
            <a:r>
              <a:rPr lang="en-US" dirty="0" smtClean="0"/>
              <a:t>Cover crops</a:t>
            </a:r>
          </a:p>
          <a:p>
            <a:pPr lvl="2"/>
            <a:r>
              <a:rPr lang="en-US" dirty="0" smtClean="0"/>
              <a:t>Conservation tillage</a:t>
            </a:r>
          </a:p>
          <a:p>
            <a:pPr lvl="2"/>
            <a:r>
              <a:rPr lang="en-US" dirty="0" smtClean="0"/>
              <a:t>Advanced nutrient management</a:t>
            </a:r>
          </a:p>
          <a:p>
            <a:endParaRPr lang="en-US" dirty="0" smtClean="0"/>
          </a:p>
          <a:p>
            <a:r>
              <a:rPr lang="en-US" dirty="0" smtClean="0"/>
              <a:t>Commitment to publish</a:t>
            </a:r>
          </a:p>
          <a:p>
            <a:endParaRPr lang="en-US" dirty="0" smtClean="0"/>
          </a:p>
          <a:p>
            <a:r>
              <a:rPr lang="en-US" dirty="0" smtClean="0"/>
              <a:t>Long term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28" t="11781" r="3067" b="19605"/>
          <a:stretch/>
        </p:blipFill>
        <p:spPr>
          <a:xfrm rot="5400000">
            <a:off x="5812974" y="3407226"/>
            <a:ext cx="4528451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170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52400"/>
            <a:ext cx="8229600" cy="609600"/>
          </a:xfrm>
        </p:spPr>
        <p:txBody>
          <a:bodyPr/>
          <a:lstStyle/>
          <a:p>
            <a:r>
              <a:rPr lang="en-US" dirty="0" smtClean="0"/>
              <a:t>Metrics – Soil Health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BBAD-FFDA-4C5D-B1C7-E0A18936EC7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45" y="3810000"/>
            <a:ext cx="2628900" cy="260904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3137" r="3468" b="6022"/>
          <a:stretch/>
        </p:blipFill>
        <p:spPr>
          <a:xfrm>
            <a:off x="4850889" y="1207737"/>
            <a:ext cx="3842328" cy="487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7" y="1022684"/>
            <a:ext cx="4224197" cy="26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684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4A45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800000"/>
      </a:accent2>
      <a:accent3>
        <a:srgbClr val="9BBB59"/>
      </a:accent3>
      <a:accent4>
        <a:srgbClr val="94ABCF"/>
      </a:accent4>
      <a:accent5>
        <a:srgbClr val="4BACC6"/>
      </a:accent5>
      <a:accent6>
        <a:srgbClr val="F79646"/>
      </a:accent6>
      <a:hlink>
        <a:srgbClr val="0D743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3172</TotalTime>
  <Words>567</Words>
  <Application>Microsoft Office PowerPoint</Application>
  <PresentationFormat>On-screen Show (4:3)</PresentationFormat>
  <Paragraphs>163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Introduction to the Soil Health Partnership </vt:lpstr>
      <vt:lpstr>Overview</vt:lpstr>
      <vt:lpstr>Goals of the Partnership</vt:lpstr>
      <vt:lpstr>Partners and Organizational Structure</vt:lpstr>
      <vt:lpstr>Demonstration Farm Network</vt:lpstr>
      <vt:lpstr>Current SHP Sites </vt:lpstr>
      <vt:lpstr>Outreach and Communications for Farmers</vt:lpstr>
      <vt:lpstr>Research Approach –Systems comparisons</vt:lpstr>
      <vt:lpstr>Metrics – Soil Health    </vt:lpstr>
      <vt:lpstr>Metrics – Yield and Plant Health   </vt:lpstr>
      <vt:lpstr>Metrics – Economics    </vt:lpstr>
      <vt:lpstr>Focus on Cover Crops</vt:lpstr>
      <vt:lpstr>Focus on Cover Crops</vt:lpstr>
      <vt:lpstr>Plan A – Cover crop selection </vt:lpstr>
      <vt:lpstr>PowerPoint Presentation</vt:lpstr>
      <vt:lpstr>Plan A – System management</vt:lpstr>
      <vt:lpstr>Plan B – Adjustments due to harvest weather delays</vt:lpstr>
      <vt:lpstr>Future cover crops research</vt:lpstr>
      <vt:lpstr>Next Steps</vt:lpstr>
      <vt:lpstr>How to get involved</vt:lpstr>
    </vt:vector>
  </TitlesOfParts>
  <Company>Paradowski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Gay</dc:creator>
  <cp:lastModifiedBy>Tera Fair</cp:lastModifiedBy>
  <cp:revision>177</cp:revision>
  <dcterms:created xsi:type="dcterms:W3CDTF">2014-02-05T22:06:33Z</dcterms:created>
  <dcterms:modified xsi:type="dcterms:W3CDTF">2014-11-26T16:18:22Z</dcterms:modified>
</cp:coreProperties>
</file>