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61" r:id="rId3"/>
    <p:sldId id="263" r:id="rId4"/>
    <p:sldId id="264" r:id="rId5"/>
    <p:sldId id="265" r:id="rId6"/>
    <p:sldId id="266" r:id="rId7"/>
    <p:sldId id="267" r:id="rId8"/>
    <p:sldId id="268" r:id="rId9"/>
    <p:sldId id="270"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2" d="100"/>
          <a:sy n="52" d="100"/>
        </p:scale>
        <p:origin x="-1282" y="-274"/>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28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E35ACC-6BE1-4F11-B7BB-D280964FC933}" type="datetimeFigureOut">
              <a:rPr lang="en-US" smtClean="0"/>
              <a:t>12/4/2016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5E9709B-0D5E-4956-8363-13FE23BBE95C}" type="slidenum">
              <a:rPr lang="en-US" smtClean="0"/>
              <a:t>‹#›</a:t>
            </a:fld>
            <a:endParaRPr lang="en-US"/>
          </a:p>
        </p:txBody>
      </p:sp>
    </p:spTree>
    <p:extLst>
      <p:ext uri="{BB962C8B-B14F-4D97-AF65-F5344CB8AC3E}">
        <p14:creationId xmlns:p14="http://schemas.microsoft.com/office/powerpoint/2010/main" val="14174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7D6156-ACB0-441B-AB9E-7C4BBF285943}" type="datetimeFigureOut">
              <a:rPr lang="en-US" smtClean="0"/>
              <a:t>12/4/2016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D73400-EADE-4885-AE9B-1A7B8E588A68}" type="slidenum">
              <a:rPr lang="en-US" smtClean="0"/>
              <a:t>‹#›</a:t>
            </a:fld>
            <a:endParaRPr lang="en-US"/>
          </a:p>
        </p:txBody>
      </p:sp>
    </p:spTree>
    <p:extLst>
      <p:ext uri="{BB962C8B-B14F-4D97-AF65-F5344CB8AC3E}">
        <p14:creationId xmlns:p14="http://schemas.microsoft.com/office/powerpoint/2010/main" val="3216049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54756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rot="16200000">
            <a:off x="2301083" y="2270918"/>
            <a:ext cx="4495800" cy="3459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8270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rot="16200000">
            <a:off x="3505202" y="-381000"/>
            <a:ext cx="2362200" cy="8001000"/>
          </a:xfrm>
          <a:prstGeom prst="rect">
            <a:avLst/>
          </a:prstGeom>
        </p:spPr>
        <p:txBody>
          <a:bodyPr vert="eaVert"/>
          <a:lstStyle/>
          <a:p>
            <a:r>
              <a:rPr lang="en-US" dirty="0" smtClean="0"/>
              <a:t>Click to edit Master title style</a:t>
            </a:r>
            <a:endParaRPr lang="en-US" dirty="0"/>
          </a:p>
        </p:txBody>
      </p:sp>
    </p:spTree>
    <p:extLst>
      <p:ext uri="{BB962C8B-B14F-4D97-AF65-F5344CB8AC3E}">
        <p14:creationId xmlns:p14="http://schemas.microsoft.com/office/powerpoint/2010/main" val="128914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6945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1362075"/>
          </a:xfrm>
          <a:prstGeom prst="rect">
            <a:avLst/>
          </a:prstGeom>
        </p:spPr>
        <p:txBody>
          <a:bodyPr anchor="t"/>
          <a:lstStyle>
            <a:lvl1pPr algn="l">
              <a:defRPr sz="4000" b="1" cap="all"/>
            </a:lvl1pPr>
          </a:lstStyle>
          <a:p>
            <a:r>
              <a:rPr lang="en-US" dirty="0" smtClean="0"/>
              <a:t>Click to edit Master title style</a:t>
            </a:r>
            <a:endParaRPr lang="en-US" dirty="0"/>
          </a:p>
        </p:txBody>
      </p:sp>
      <p:sp>
        <p:nvSpPr>
          <p:cNvPr id="8" name="Picture Placeholder 7"/>
          <p:cNvSpPr>
            <a:spLocks noGrp="1"/>
          </p:cNvSpPr>
          <p:nvPr>
            <p:ph type="pic" sz="quarter" idx="13"/>
          </p:nvPr>
        </p:nvSpPr>
        <p:spPr>
          <a:xfrm>
            <a:off x="990600" y="2438400"/>
            <a:ext cx="6629400" cy="2438400"/>
          </a:xfrm>
          <a:prstGeom prst="rect">
            <a:avLst/>
          </a:prstGeom>
        </p:spPr>
        <p:txBody>
          <a:bodyPr/>
          <a:lstStyle/>
          <a:p>
            <a:endParaRPr lang="en-US"/>
          </a:p>
        </p:txBody>
      </p:sp>
    </p:spTree>
    <p:extLst>
      <p:ext uri="{BB962C8B-B14F-4D97-AF65-F5344CB8AC3E}">
        <p14:creationId xmlns:p14="http://schemas.microsoft.com/office/powerpoint/2010/main" val="137959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278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028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martArt Placeholder 6"/>
          <p:cNvSpPr>
            <a:spLocks noGrp="1"/>
          </p:cNvSpPr>
          <p:nvPr>
            <p:ph type="dgm" sz="quarter" idx="13"/>
          </p:nvPr>
        </p:nvSpPr>
        <p:spPr>
          <a:xfrm>
            <a:off x="609600" y="2362200"/>
            <a:ext cx="7696200" cy="2895600"/>
          </a:xfrm>
          <a:prstGeom prst="rect">
            <a:avLst/>
          </a:prstGeom>
        </p:spPr>
        <p:txBody>
          <a:bodyPr/>
          <a:lstStyle/>
          <a:p>
            <a:endParaRPr lang="en-US"/>
          </a:p>
        </p:txBody>
      </p:sp>
    </p:spTree>
    <p:extLst>
      <p:ext uri="{BB962C8B-B14F-4D97-AF65-F5344CB8AC3E}">
        <p14:creationId xmlns:p14="http://schemas.microsoft.com/office/powerpoint/2010/main" val="550390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609600" y="2057400"/>
            <a:ext cx="8305800" cy="3810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7579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31917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98065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9000">
              <a:schemeClr val="accent4">
                <a:alpha val="99000"/>
                <a:lumMod val="79000"/>
                <a:lumOff val="21000"/>
              </a:schemeClr>
            </a:gs>
            <a:gs pos="0">
              <a:schemeClr val="tx2"/>
            </a:gs>
            <a:gs pos="93000">
              <a:schemeClr val="accent6"/>
            </a:gs>
            <a:gs pos="100000">
              <a:schemeClr val="accent1">
                <a:tint val="23500"/>
                <a:satMod val="160000"/>
              </a:schemeClr>
            </a:gs>
          </a:gsLst>
          <a:lin ang="18900000" scaled="1"/>
          <a:tileRect/>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6019800" cy="1757372"/>
          </a:xfrm>
          <a:prstGeom prst="rect">
            <a:avLst/>
          </a:prstGeom>
          <a:ln>
            <a:noFill/>
          </a:ln>
        </p:spPr>
      </p:pic>
    </p:spTree>
    <p:extLst>
      <p:ext uri="{BB962C8B-B14F-4D97-AF65-F5344CB8AC3E}">
        <p14:creationId xmlns:p14="http://schemas.microsoft.com/office/powerpoint/2010/main" val="977514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Seed Treatment and Environment Committee</a:t>
            </a:r>
            <a:endParaRPr lang="en-US" dirty="0"/>
          </a:p>
        </p:txBody>
      </p:sp>
      <p:sp>
        <p:nvSpPr>
          <p:cNvPr id="3" name="Subtitle 2"/>
          <p:cNvSpPr>
            <a:spLocks noGrp="1"/>
          </p:cNvSpPr>
          <p:nvPr>
            <p:ph type="subTitle" idx="1"/>
          </p:nvPr>
        </p:nvSpPr>
        <p:spPr/>
        <p:txBody>
          <a:bodyPr/>
          <a:lstStyle/>
          <a:p>
            <a:r>
              <a:rPr lang="en-US" dirty="0" smtClean="0"/>
              <a:t>State Affairs Update</a:t>
            </a:r>
          </a:p>
          <a:p>
            <a:r>
              <a:rPr lang="en-US" dirty="0" smtClean="0"/>
              <a:t>By</a:t>
            </a:r>
          </a:p>
          <a:p>
            <a:r>
              <a:rPr lang="en-US" dirty="0" smtClean="0"/>
              <a:t>Pat Miller, ASTA Director State Affairs</a:t>
            </a:r>
            <a:endParaRPr lang="en-US" dirty="0"/>
          </a:p>
        </p:txBody>
      </p:sp>
    </p:spTree>
    <p:extLst>
      <p:ext uri="{BB962C8B-B14F-4D97-AF65-F5344CB8AC3E}">
        <p14:creationId xmlns:p14="http://schemas.microsoft.com/office/powerpoint/2010/main" val="2688352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State Seed </a:t>
            </a:r>
            <a:r>
              <a:rPr lang="en-US" dirty="0"/>
              <a:t>Treatment </a:t>
            </a:r>
            <a:r>
              <a:rPr lang="en-US" dirty="0" smtClean="0"/>
              <a:t>Legislation</a:t>
            </a:r>
            <a:br>
              <a:rPr lang="en-US" dirty="0" smtClean="0"/>
            </a:br>
            <a:r>
              <a:rPr lang="en-US" dirty="0"/>
              <a:t/>
            </a:r>
            <a:br>
              <a:rPr lang="en-US" dirty="0"/>
            </a:br>
            <a:r>
              <a:rPr lang="en-US" dirty="0" smtClean="0"/>
              <a:t>Questions?</a:t>
            </a:r>
            <a:endParaRPr lang="en-US" dirty="0"/>
          </a:p>
        </p:txBody>
      </p:sp>
    </p:spTree>
    <p:extLst>
      <p:ext uri="{BB962C8B-B14F-4D97-AF65-F5344CB8AC3E}">
        <p14:creationId xmlns:p14="http://schemas.microsoft.com/office/powerpoint/2010/main" val="4499636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Seed </a:t>
            </a:r>
            <a:r>
              <a:rPr lang="en-US" b="1" dirty="0" smtClean="0"/>
              <a:t>Treatments</a:t>
            </a:r>
            <a:endParaRPr lang="en-US" b="1" dirty="0"/>
          </a:p>
        </p:txBody>
      </p:sp>
      <p:sp>
        <p:nvSpPr>
          <p:cNvPr id="3" name="Content Placeholder 2"/>
          <p:cNvSpPr>
            <a:spLocks noGrp="1"/>
          </p:cNvSpPr>
          <p:nvPr>
            <p:ph idx="1"/>
          </p:nvPr>
        </p:nvSpPr>
        <p:spPr/>
        <p:txBody>
          <a:bodyPr>
            <a:normAutofit/>
          </a:bodyPr>
          <a:lstStyle/>
          <a:p>
            <a:pPr marL="57150" indent="0">
              <a:buNone/>
            </a:pPr>
            <a:r>
              <a:rPr lang="en-US" sz="3600" u="sng" dirty="0" smtClean="0"/>
              <a:t>Overview</a:t>
            </a:r>
          </a:p>
          <a:p>
            <a:pPr lvl="1"/>
            <a:r>
              <a:rPr lang="en-US" sz="3200" dirty="0" smtClean="0"/>
              <a:t>Very </a:t>
            </a:r>
            <a:r>
              <a:rPr lang="en-US" sz="3200" dirty="0" smtClean="0"/>
              <a:t>hot topic (pollinators) during 2016 state legislative sessions</a:t>
            </a:r>
          </a:p>
          <a:p>
            <a:pPr lvl="1"/>
            <a:r>
              <a:rPr lang="en-US" sz="3200" dirty="0" smtClean="0"/>
              <a:t>Expect similar activity in 2017 (with new legislators to educate)</a:t>
            </a:r>
          </a:p>
          <a:p>
            <a:pPr lvl="1"/>
            <a:r>
              <a:rPr lang="en-US" sz="3200" dirty="0" smtClean="0"/>
              <a:t>Action already happening in several states</a:t>
            </a:r>
            <a:endParaRPr lang="en-US" sz="3200" dirty="0"/>
          </a:p>
        </p:txBody>
      </p:sp>
    </p:spTree>
    <p:extLst>
      <p:ext uri="{BB962C8B-B14F-4D97-AF65-F5344CB8AC3E}">
        <p14:creationId xmlns:p14="http://schemas.microsoft.com/office/powerpoint/2010/main" val="568663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Seed Treatments</a:t>
            </a:r>
            <a:endParaRPr lang="en-US" dirty="0"/>
          </a:p>
        </p:txBody>
      </p:sp>
      <p:sp>
        <p:nvSpPr>
          <p:cNvPr id="2" name="Text Placeholder 1"/>
          <p:cNvSpPr>
            <a:spLocks noGrp="1"/>
          </p:cNvSpPr>
          <p:nvPr>
            <p:ph idx="1"/>
          </p:nvPr>
        </p:nvSpPr>
        <p:spPr>
          <a:prstGeom prst="rect">
            <a:avLst/>
          </a:prstGeom>
        </p:spPr>
        <p:txBody>
          <a:bodyPr/>
          <a:lstStyle/>
          <a:p>
            <a:pPr marL="0" indent="0">
              <a:buNone/>
            </a:pPr>
            <a:r>
              <a:rPr lang="en-US" u="sng" dirty="0" smtClean="0">
                <a:solidFill>
                  <a:srgbClr val="000000"/>
                </a:solidFill>
              </a:rPr>
              <a:t>Worth Noting</a:t>
            </a:r>
          </a:p>
          <a:p>
            <a:pPr marL="0" indent="0">
              <a:buNone/>
            </a:pPr>
            <a:r>
              <a:rPr lang="en-US" dirty="0" smtClean="0">
                <a:solidFill>
                  <a:srgbClr val="000000"/>
                </a:solidFill>
              </a:rPr>
              <a:t>States </a:t>
            </a:r>
            <a:r>
              <a:rPr lang="en-US" dirty="0">
                <a:solidFill>
                  <a:srgbClr val="000000"/>
                </a:solidFill>
              </a:rPr>
              <a:t>are currently in process of creating pollinator protection plans as ‘mandated’ by USDA</a:t>
            </a:r>
          </a:p>
          <a:p>
            <a:pPr lvl="1"/>
            <a:r>
              <a:rPr lang="en-US" dirty="0">
                <a:solidFill>
                  <a:srgbClr val="000000"/>
                </a:solidFill>
              </a:rPr>
              <a:t>Through Farm Bureaus, Ag Departments, etc</a:t>
            </a:r>
            <a:r>
              <a:rPr lang="en-US" dirty="0" smtClean="0">
                <a:solidFill>
                  <a:srgbClr val="000000"/>
                </a:solidFill>
              </a:rPr>
              <a:t>.</a:t>
            </a:r>
            <a:endParaRPr lang="en-US" dirty="0">
              <a:solidFill>
                <a:srgbClr val="000000"/>
              </a:solidFill>
            </a:endParaRPr>
          </a:p>
        </p:txBody>
      </p:sp>
    </p:spTree>
    <p:extLst>
      <p:ext uri="{BB962C8B-B14F-4D97-AF65-F5344CB8AC3E}">
        <p14:creationId xmlns:p14="http://schemas.microsoft.com/office/powerpoint/2010/main" val="20447050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Seed Treatments</a:t>
            </a:r>
            <a:endParaRPr lang="en-US" dirty="0"/>
          </a:p>
        </p:txBody>
      </p:sp>
      <p:sp>
        <p:nvSpPr>
          <p:cNvPr id="2" name="Text Placeholder 1"/>
          <p:cNvSpPr>
            <a:spLocks noGrp="1"/>
          </p:cNvSpPr>
          <p:nvPr>
            <p:ph idx="1"/>
          </p:nvPr>
        </p:nvSpPr>
        <p:spPr>
          <a:prstGeom prst="rect">
            <a:avLst/>
          </a:prstGeom>
        </p:spPr>
        <p:txBody>
          <a:bodyPr/>
          <a:lstStyle/>
          <a:p>
            <a:pPr marL="0" indent="0">
              <a:buNone/>
            </a:pPr>
            <a:r>
              <a:rPr lang="en-US" sz="3600" u="sng" dirty="0" smtClean="0">
                <a:solidFill>
                  <a:srgbClr val="000000"/>
                </a:solidFill>
              </a:rPr>
              <a:t>2016 State Legislation</a:t>
            </a:r>
            <a:r>
              <a:rPr lang="en-US" sz="3600" dirty="0" smtClean="0">
                <a:solidFill>
                  <a:srgbClr val="000000"/>
                </a:solidFill>
              </a:rPr>
              <a:t> (key word search)</a:t>
            </a:r>
            <a:endParaRPr lang="en-US" sz="3600" i="1" dirty="0">
              <a:solidFill>
                <a:srgbClr val="000000"/>
              </a:solidFill>
            </a:endParaRPr>
          </a:p>
          <a:p>
            <a:r>
              <a:rPr lang="en-US" sz="3600" dirty="0">
                <a:solidFill>
                  <a:srgbClr val="000000"/>
                </a:solidFill>
              </a:rPr>
              <a:t>Bees - 356 bills</a:t>
            </a:r>
          </a:p>
          <a:p>
            <a:r>
              <a:rPr lang="en-US" sz="3600" dirty="0">
                <a:solidFill>
                  <a:srgbClr val="000000"/>
                </a:solidFill>
              </a:rPr>
              <a:t>Neonicotinoids – 25 bills</a:t>
            </a:r>
          </a:p>
          <a:p>
            <a:r>
              <a:rPr lang="en-US" sz="3600" dirty="0">
                <a:solidFill>
                  <a:srgbClr val="000000"/>
                </a:solidFill>
              </a:rPr>
              <a:t>Pollinator – 83 bills</a:t>
            </a:r>
          </a:p>
          <a:p>
            <a:r>
              <a:rPr lang="en-US" sz="3600" dirty="0">
                <a:solidFill>
                  <a:srgbClr val="000000"/>
                </a:solidFill>
              </a:rPr>
              <a:t>Monarchs – 41 </a:t>
            </a:r>
            <a:r>
              <a:rPr lang="en-US" sz="3600" dirty="0" smtClean="0">
                <a:solidFill>
                  <a:srgbClr val="000000"/>
                </a:solidFill>
              </a:rPr>
              <a:t>bills</a:t>
            </a:r>
            <a:endParaRPr lang="en-US" sz="3600" dirty="0">
              <a:solidFill>
                <a:srgbClr val="000000"/>
              </a:solidFill>
            </a:endParaRPr>
          </a:p>
        </p:txBody>
      </p:sp>
    </p:spTree>
    <p:extLst>
      <p:ext uri="{BB962C8B-B14F-4D97-AF65-F5344CB8AC3E}">
        <p14:creationId xmlns:p14="http://schemas.microsoft.com/office/powerpoint/2010/main" val="4275302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Seed Treatments</a:t>
            </a:r>
            <a:endParaRPr lang="en-US" dirty="0"/>
          </a:p>
        </p:txBody>
      </p:sp>
      <p:sp>
        <p:nvSpPr>
          <p:cNvPr id="2" name="Text Placeholder 1"/>
          <p:cNvSpPr>
            <a:spLocks noGrp="1"/>
          </p:cNvSpPr>
          <p:nvPr>
            <p:ph idx="1"/>
          </p:nvPr>
        </p:nvSpPr>
        <p:spPr>
          <a:prstGeom prst="rect">
            <a:avLst/>
          </a:prstGeom>
        </p:spPr>
        <p:txBody>
          <a:bodyPr/>
          <a:lstStyle/>
          <a:p>
            <a:pPr marL="0" indent="0">
              <a:buNone/>
            </a:pPr>
            <a:r>
              <a:rPr lang="en-US" u="sng" dirty="0">
                <a:solidFill>
                  <a:srgbClr val="000000"/>
                </a:solidFill>
              </a:rPr>
              <a:t>Focus of </a:t>
            </a:r>
            <a:r>
              <a:rPr lang="en-US" u="sng" dirty="0" smtClean="0">
                <a:solidFill>
                  <a:srgbClr val="000000"/>
                </a:solidFill>
              </a:rPr>
              <a:t>state l</a:t>
            </a:r>
            <a:r>
              <a:rPr lang="en-US" u="sng" dirty="0" smtClean="0">
                <a:solidFill>
                  <a:srgbClr val="000000"/>
                </a:solidFill>
              </a:rPr>
              <a:t>egislation</a:t>
            </a:r>
            <a:endParaRPr lang="en-US" u="sng" dirty="0">
              <a:solidFill>
                <a:srgbClr val="000000"/>
              </a:solidFill>
            </a:endParaRPr>
          </a:p>
          <a:p>
            <a:r>
              <a:rPr lang="en-US" sz="2400" dirty="0">
                <a:solidFill>
                  <a:srgbClr val="000000"/>
                </a:solidFill>
              </a:rPr>
              <a:t>Study / creation of a pollinator protection plan</a:t>
            </a:r>
          </a:p>
          <a:p>
            <a:r>
              <a:rPr lang="en-US" sz="2400" dirty="0">
                <a:solidFill>
                  <a:srgbClr val="000000"/>
                </a:solidFill>
              </a:rPr>
              <a:t>Ban </a:t>
            </a:r>
            <a:r>
              <a:rPr lang="en-US" sz="2400" dirty="0" err="1">
                <a:solidFill>
                  <a:srgbClr val="000000"/>
                </a:solidFill>
              </a:rPr>
              <a:t>neonics</a:t>
            </a:r>
            <a:endParaRPr lang="en-US" sz="2400" dirty="0">
              <a:solidFill>
                <a:srgbClr val="000000"/>
              </a:solidFill>
            </a:endParaRPr>
          </a:p>
          <a:p>
            <a:r>
              <a:rPr lang="en-US" sz="2400" dirty="0">
                <a:solidFill>
                  <a:srgbClr val="000000"/>
                </a:solidFill>
              </a:rPr>
              <a:t>Awareness/resolutions</a:t>
            </a:r>
          </a:p>
          <a:p>
            <a:r>
              <a:rPr lang="en-US" sz="2400" dirty="0">
                <a:solidFill>
                  <a:srgbClr val="000000"/>
                </a:solidFill>
              </a:rPr>
              <a:t>Cooperative efforts between state agencies</a:t>
            </a:r>
          </a:p>
          <a:p>
            <a:r>
              <a:rPr lang="en-US" sz="2400" dirty="0">
                <a:solidFill>
                  <a:srgbClr val="000000"/>
                </a:solidFill>
              </a:rPr>
              <a:t>Designation of state insect</a:t>
            </a:r>
          </a:p>
          <a:p>
            <a:r>
              <a:rPr lang="en-US" sz="2400" dirty="0">
                <a:solidFill>
                  <a:srgbClr val="000000"/>
                </a:solidFill>
              </a:rPr>
              <a:t>Special license plates/months/etc.</a:t>
            </a:r>
          </a:p>
          <a:p>
            <a:r>
              <a:rPr lang="en-US" sz="2400" dirty="0">
                <a:solidFill>
                  <a:srgbClr val="000000"/>
                </a:solidFill>
              </a:rPr>
              <a:t>Recognition of community projects</a:t>
            </a:r>
          </a:p>
          <a:p>
            <a:r>
              <a:rPr lang="en-US" sz="2400" dirty="0">
                <a:solidFill>
                  <a:srgbClr val="000000"/>
                </a:solidFill>
              </a:rPr>
              <a:t>Save the milkweed </a:t>
            </a:r>
            <a:r>
              <a:rPr lang="en-US" sz="2400" dirty="0" smtClean="0">
                <a:solidFill>
                  <a:srgbClr val="000000"/>
                </a:solidFill>
              </a:rPr>
              <a:t>programs</a:t>
            </a:r>
            <a:endParaRPr lang="en-US" sz="2400" dirty="0">
              <a:solidFill>
                <a:srgbClr val="000000"/>
              </a:solidFill>
            </a:endParaRPr>
          </a:p>
        </p:txBody>
      </p:sp>
    </p:spTree>
    <p:extLst>
      <p:ext uri="{BB962C8B-B14F-4D97-AF65-F5344CB8AC3E}">
        <p14:creationId xmlns:p14="http://schemas.microsoft.com/office/powerpoint/2010/main" val="18559570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Seed Treatments</a:t>
            </a:r>
            <a:endParaRPr lang="en-US" dirty="0"/>
          </a:p>
        </p:txBody>
      </p:sp>
      <p:sp>
        <p:nvSpPr>
          <p:cNvPr id="2" name="Text Placeholder 1"/>
          <p:cNvSpPr>
            <a:spLocks noGrp="1"/>
          </p:cNvSpPr>
          <p:nvPr>
            <p:ph idx="1"/>
          </p:nvPr>
        </p:nvSpPr>
        <p:spPr>
          <a:prstGeom prst="rect">
            <a:avLst/>
          </a:prstGeom>
        </p:spPr>
        <p:txBody>
          <a:bodyPr/>
          <a:lstStyle/>
          <a:p>
            <a:pPr marL="0" indent="0">
              <a:buNone/>
            </a:pPr>
            <a:r>
              <a:rPr lang="en-US" u="sng" dirty="0" smtClean="0">
                <a:solidFill>
                  <a:srgbClr val="000000"/>
                </a:solidFill>
              </a:rPr>
              <a:t>2016 Legislation </a:t>
            </a:r>
            <a:r>
              <a:rPr lang="en-US" u="sng" dirty="0">
                <a:solidFill>
                  <a:srgbClr val="000000"/>
                </a:solidFill>
              </a:rPr>
              <a:t>Passed</a:t>
            </a:r>
          </a:p>
          <a:p>
            <a:r>
              <a:rPr lang="en-US" sz="2400" dirty="0">
                <a:solidFill>
                  <a:srgbClr val="000000"/>
                </a:solidFill>
              </a:rPr>
              <a:t>CA AB </a:t>
            </a:r>
            <a:r>
              <a:rPr lang="en-US" sz="2400" dirty="0" smtClean="0">
                <a:solidFill>
                  <a:srgbClr val="000000"/>
                </a:solidFill>
              </a:rPr>
              <a:t>559 (awareness/partnerships)</a:t>
            </a:r>
            <a:endParaRPr lang="en-US" sz="2400" dirty="0">
              <a:solidFill>
                <a:srgbClr val="000000"/>
              </a:solidFill>
            </a:endParaRPr>
          </a:p>
          <a:p>
            <a:r>
              <a:rPr lang="en-US" sz="2400" dirty="0">
                <a:solidFill>
                  <a:srgbClr val="000000"/>
                </a:solidFill>
              </a:rPr>
              <a:t>CT SB </a:t>
            </a:r>
            <a:r>
              <a:rPr lang="en-US" sz="2400" dirty="0" smtClean="0">
                <a:solidFill>
                  <a:srgbClr val="000000"/>
                </a:solidFill>
              </a:rPr>
              <a:t>231 (general </a:t>
            </a:r>
            <a:r>
              <a:rPr lang="en-US" sz="2400" dirty="0">
                <a:solidFill>
                  <a:srgbClr val="000000"/>
                </a:solidFill>
              </a:rPr>
              <a:t>pollinator </a:t>
            </a:r>
            <a:r>
              <a:rPr lang="en-US" sz="2400" dirty="0" smtClean="0">
                <a:solidFill>
                  <a:srgbClr val="000000"/>
                </a:solidFill>
              </a:rPr>
              <a:t>management)</a:t>
            </a:r>
          </a:p>
          <a:p>
            <a:r>
              <a:rPr lang="en-US" sz="2400" dirty="0">
                <a:solidFill>
                  <a:srgbClr val="000000"/>
                </a:solidFill>
              </a:rPr>
              <a:t>VT H </a:t>
            </a:r>
            <a:r>
              <a:rPr lang="en-US" sz="2400" dirty="0" smtClean="0">
                <a:solidFill>
                  <a:srgbClr val="000000"/>
                </a:solidFill>
              </a:rPr>
              <a:t>861 (treatments)</a:t>
            </a:r>
            <a:endParaRPr lang="en-US" sz="2400" dirty="0">
              <a:solidFill>
                <a:srgbClr val="000000"/>
              </a:solidFill>
            </a:endParaRPr>
          </a:p>
          <a:p>
            <a:pPr lvl="1"/>
            <a:r>
              <a:rPr lang="en-US" sz="2400" dirty="0" smtClean="0">
                <a:solidFill>
                  <a:srgbClr val="000000"/>
                </a:solidFill>
              </a:rPr>
              <a:t>The </a:t>
            </a:r>
            <a:r>
              <a:rPr lang="en-US" sz="2400" dirty="0">
                <a:solidFill>
                  <a:srgbClr val="000000"/>
                </a:solidFill>
              </a:rPr>
              <a:t>bill, as passed, establishes a committee to study the impact of the pesticides on bee </a:t>
            </a:r>
            <a:r>
              <a:rPr lang="en-US" sz="2400" dirty="0" smtClean="0">
                <a:solidFill>
                  <a:srgbClr val="000000"/>
                </a:solidFill>
              </a:rPr>
              <a:t>populations</a:t>
            </a:r>
          </a:p>
          <a:p>
            <a:r>
              <a:rPr lang="en-US" sz="2400" dirty="0">
                <a:solidFill>
                  <a:srgbClr val="000000"/>
                </a:solidFill>
              </a:rPr>
              <a:t>MD HB 211 / SB 198 (was much worse when filed)</a:t>
            </a:r>
          </a:p>
          <a:p>
            <a:pPr lvl="1"/>
            <a:r>
              <a:rPr lang="en-US" sz="2400" dirty="0">
                <a:solidFill>
                  <a:srgbClr val="000000"/>
                </a:solidFill>
              </a:rPr>
              <a:t>Restrictions on sales and use of </a:t>
            </a:r>
            <a:r>
              <a:rPr lang="en-US" sz="2400" dirty="0" err="1" smtClean="0">
                <a:solidFill>
                  <a:srgbClr val="000000"/>
                </a:solidFill>
              </a:rPr>
              <a:t>neonics</a:t>
            </a:r>
            <a:endParaRPr lang="en-US" sz="2400" dirty="0" smtClean="0">
              <a:solidFill>
                <a:srgbClr val="000000"/>
              </a:solidFill>
            </a:endParaRPr>
          </a:p>
        </p:txBody>
      </p:sp>
    </p:spTree>
    <p:extLst>
      <p:ext uri="{BB962C8B-B14F-4D97-AF65-F5344CB8AC3E}">
        <p14:creationId xmlns:p14="http://schemas.microsoft.com/office/powerpoint/2010/main" val="4904303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Seed Treatments</a:t>
            </a:r>
            <a:endParaRPr lang="en-US" dirty="0"/>
          </a:p>
        </p:txBody>
      </p:sp>
      <p:sp>
        <p:nvSpPr>
          <p:cNvPr id="2" name="Text Placeholder 1"/>
          <p:cNvSpPr>
            <a:spLocks noGrp="1"/>
          </p:cNvSpPr>
          <p:nvPr>
            <p:ph idx="1"/>
          </p:nvPr>
        </p:nvSpPr>
        <p:spPr>
          <a:prstGeom prst="rect">
            <a:avLst/>
          </a:prstGeom>
        </p:spPr>
        <p:txBody>
          <a:bodyPr/>
          <a:lstStyle/>
          <a:p>
            <a:pPr marL="0" indent="0">
              <a:buNone/>
            </a:pPr>
            <a:r>
              <a:rPr lang="en-US" u="sng" dirty="0">
                <a:solidFill>
                  <a:srgbClr val="000000"/>
                </a:solidFill>
              </a:rPr>
              <a:t>Regulatory Action</a:t>
            </a:r>
          </a:p>
          <a:p>
            <a:r>
              <a:rPr lang="en-US" dirty="0">
                <a:solidFill>
                  <a:srgbClr val="000000"/>
                </a:solidFill>
              </a:rPr>
              <a:t>MN Pollinator Law</a:t>
            </a:r>
          </a:p>
          <a:p>
            <a:pPr lvl="1"/>
            <a:r>
              <a:rPr lang="en-US" sz="2400" dirty="0">
                <a:solidFill>
                  <a:srgbClr val="000000"/>
                </a:solidFill>
              </a:rPr>
              <a:t>The supervisor of the Nursery Inspection Unit of the Plant Protection Unit stated that “Seed is covered under the Pollinator Statute as plant material.  So seed advertised as pollinator friendly or beneficial to bees, insects, birds </a:t>
            </a:r>
            <a:r>
              <a:rPr lang="en-US" sz="2400" dirty="0" err="1">
                <a:solidFill>
                  <a:srgbClr val="000000"/>
                </a:solidFill>
              </a:rPr>
              <a:t>etc</a:t>
            </a:r>
            <a:r>
              <a:rPr lang="en-US" sz="2400" dirty="0">
                <a:solidFill>
                  <a:srgbClr val="000000"/>
                </a:solidFill>
              </a:rPr>
              <a:t> would be subject to possible sampling and testing (for pesticides)”</a:t>
            </a:r>
          </a:p>
          <a:p>
            <a:pPr lvl="1"/>
            <a:r>
              <a:rPr lang="en-US" sz="2400" dirty="0" smtClean="0">
                <a:solidFill>
                  <a:srgbClr val="000000"/>
                </a:solidFill>
              </a:rPr>
              <a:t>However</a:t>
            </a:r>
            <a:r>
              <a:rPr lang="en-US" sz="2400" dirty="0">
                <a:solidFill>
                  <a:srgbClr val="000000"/>
                </a:solidFill>
              </a:rPr>
              <a:t>, the state seed control official intervened and conveyed that nursery didn’t have </a:t>
            </a:r>
            <a:r>
              <a:rPr lang="en-US" sz="2400" dirty="0" smtClean="0">
                <a:solidFill>
                  <a:srgbClr val="000000"/>
                </a:solidFill>
              </a:rPr>
              <a:t>jurisdiction</a:t>
            </a:r>
            <a:endParaRPr lang="en-US" dirty="0">
              <a:solidFill>
                <a:srgbClr val="000000"/>
              </a:solidFill>
            </a:endParaRPr>
          </a:p>
        </p:txBody>
      </p:sp>
    </p:spTree>
    <p:extLst>
      <p:ext uri="{BB962C8B-B14F-4D97-AF65-F5344CB8AC3E}">
        <p14:creationId xmlns:p14="http://schemas.microsoft.com/office/powerpoint/2010/main" val="739319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Seed Treatments</a:t>
            </a:r>
            <a:endParaRPr lang="en-US" dirty="0"/>
          </a:p>
        </p:txBody>
      </p:sp>
      <p:sp>
        <p:nvSpPr>
          <p:cNvPr id="2" name="Text Placeholder 1"/>
          <p:cNvSpPr>
            <a:spLocks noGrp="1"/>
          </p:cNvSpPr>
          <p:nvPr>
            <p:ph idx="1"/>
          </p:nvPr>
        </p:nvSpPr>
        <p:spPr>
          <a:prstGeom prst="rect">
            <a:avLst/>
          </a:prstGeom>
        </p:spPr>
        <p:txBody>
          <a:bodyPr/>
          <a:lstStyle/>
          <a:p>
            <a:pPr marL="0" indent="0">
              <a:buNone/>
            </a:pPr>
            <a:r>
              <a:rPr lang="en-US" u="sng" dirty="0" smtClean="0">
                <a:solidFill>
                  <a:srgbClr val="000000"/>
                </a:solidFill>
              </a:rPr>
              <a:t>2017 Legislative Sessions</a:t>
            </a:r>
          </a:p>
          <a:p>
            <a:r>
              <a:rPr lang="en-US" dirty="0" smtClean="0">
                <a:solidFill>
                  <a:srgbClr val="000000"/>
                </a:solidFill>
              </a:rPr>
              <a:t>Expect similar </a:t>
            </a:r>
            <a:r>
              <a:rPr lang="en-US" dirty="0" smtClean="0">
                <a:solidFill>
                  <a:srgbClr val="000000"/>
                </a:solidFill>
              </a:rPr>
              <a:t>activity</a:t>
            </a:r>
          </a:p>
          <a:p>
            <a:pPr lvl="1"/>
            <a:r>
              <a:rPr lang="en-US" dirty="0" smtClean="0">
                <a:solidFill>
                  <a:srgbClr val="000000"/>
                </a:solidFill>
              </a:rPr>
              <a:t>Limited pre-file, will pick-up after Jan 1</a:t>
            </a:r>
            <a:endParaRPr lang="en-US" dirty="0" smtClean="0">
              <a:solidFill>
                <a:srgbClr val="000000"/>
              </a:solidFill>
            </a:endParaRPr>
          </a:p>
          <a:p>
            <a:r>
              <a:rPr lang="en-US" dirty="0" smtClean="0">
                <a:solidFill>
                  <a:srgbClr val="000000"/>
                </a:solidFill>
              </a:rPr>
              <a:t>State pollinator plans should begin coming into play, which might calm things down a bit</a:t>
            </a:r>
          </a:p>
          <a:p>
            <a:r>
              <a:rPr lang="en-US" dirty="0" smtClean="0">
                <a:solidFill>
                  <a:srgbClr val="000000"/>
                </a:solidFill>
              </a:rPr>
              <a:t>Other factors will affect the activity</a:t>
            </a:r>
          </a:p>
          <a:p>
            <a:pPr lvl="1"/>
            <a:r>
              <a:rPr lang="en-US" dirty="0" smtClean="0">
                <a:solidFill>
                  <a:srgbClr val="000000"/>
                </a:solidFill>
              </a:rPr>
              <a:t>i.e. lawsuits, EPA, government reporting</a:t>
            </a:r>
            <a:endParaRPr lang="en-US" dirty="0">
              <a:solidFill>
                <a:srgbClr val="000000"/>
              </a:solidFill>
            </a:endParaRPr>
          </a:p>
        </p:txBody>
      </p:sp>
    </p:spTree>
    <p:extLst>
      <p:ext uri="{BB962C8B-B14F-4D97-AF65-F5344CB8AC3E}">
        <p14:creationId xmlns:p14="http://schemas.microsoft.com/office/powerpoint/2010/main" val="19292675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Seed Treatments</a:t>
            </a:r>
            <a:endParaRPr lang="en-US" dirty="0"/>
          </a:p>
        </p:txBody>
      </p:sp>
      <p:sp>
        <p:nvSpPr>
          <p:cNvPr id="3" name="Content Placeholder 2"/>
          <p:cNvSpPr>
            <a:spLocks noGrp="1"/>
          </p:cNvSpPr>
          <p:nvPr>
            <p:ph idx="1"/>
          </p:nvPr>
        </p:nvSpPr>
        <p:spPr/>
        <p:txBody>
          <a:bodyPr/>
          <a:lstStyle/>
          <a:p>
            <a:pPr marL="0" indent="0">
              <a:buNone/>
            </a:pPr>
            <a:r>
              <a:rPr lang="en-US" u="sng" dirty="0" smtClean="0"/>
              <a:t>State legislative activity for 2017 thus far</a:t>
            </a:r>
          </a:p>
          <a:p>
            <a:r>
              <a:rPr lang="en-US" dirty="0" smtClean="0"/>
              <a:t>MN:  Governor proclamation</a:t>
            </a:r>
          </a:p>
          <a:p>
            <a:r>
              <a:rPr lang="en-US" dirty="0" smtClean="0"/>
              <a:t>WA:  Rumored pending legislation</a:t>
            </a:r>
          </a:p>
          <a:p>
            <a:r>
              <a:rPr lang="en-US" dirty="0" smtClean="0"/>
              <a:t>GA:  Expecting legislation</a:t>
            </a:r>
          </a:p>
          <a:p>
            <a:endParaRPr lang="en-US" dirty="0"/>
          </a:p>
        </p:txBody>
      </p:sp>
    </p:spTree>
    <p:extLst>
      <p:ext uri="{BB962C8B-B14F-4D97-AF65-F5344CB8AC3E}">
        <p14:creationId xmlns:p14="http://schemas.microsoft.com/office/powerpoint/2010/main" val="1126082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SS 2016">
      <a:dk1>
        <a:srgbClr val="253E51"/>
      </a:dk1>
      <a:lt1>
        <a:srgbClr val="E1F5F9"/>
      </a:lt1>
      <a:dk2>
        <a:srgbClr val="035A51"/>
      </a:dk2>
      <a:lt2>
        <a:srgbClr val="B2D3F2"/>
      </a:lt2>
      <a:accent1>
        <a:srgbClr val="FEBE10"/>
      </a:accent1>
      <a:accent2>
        <a:srgbClr val="C59617"/>
      </a:accent2>
      <a:accent3>
        <a:srgbClr val="253E51"/>
      </a:accent3>
      <a:accent4>
        <a:srgbClr val="FFFFFF"/>
      </a:accent4>
      <a:accent5>
        <a:srgbClr val="4BACC6"/>
      </a:accent5>
      <a:accent6>
        <a:srgbClr val="539D92"/>
      </a:accent6>
      <a:hlink>
        <a:srgbClr val="FFC000"/>
      </a:hlink>
      <a:folHlink>
        <a:srgbClr val="93895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352</Words>
  <Application>Microsoft Office PowerPoint</Application>
  <PresentationFormat>On-screen Show (4:3)</PresentationFormat>
  <Paragraphs>55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Seed Treatment and Environment Committee</vt:lpstr>
      <vt:lpstr>Seed Treatments</vt:lpstr>
      <vt:lpstr>Seed Treatments</vt:lpstr>
      <vt:lpstr>Seed Treatments</vt:lpstr>
      <vt:lpstr>Seed Treatments</vt:lpstr>
      <vt:lpstr>Seed Treatments</vt:lpstr>
      <vt:lpstr>Seed Treatments</vt:lpstr>
      <vt:lpstr>Seed Treatments</vt:lpstr>
      <vt:lpstr>Seed Treatments</vt:lpstr>
      <vt:lpstr>State Seed Treatment Legislation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 Barnes</dc:creator>
  <cp:lastModifiedBy>Pat Miller</cp:lastModifiedBy>
  <cp:revision>7</cp:revision>
  <dcterms:created xsi:type="dcterms:W3CDTF">2016-11-13T23:20:53Z</dcterms:created>
  <dcterms:modified xsi:type="dcterms:W3CDTF">2016-12-04T19:43:23Z</dcterms:modified>
</cp:coreProperties>
</file>