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6" r:id="rId2"/>
    <p:sldId id="262" r:id="rId3"/>
    <p:sldId id="263" r:id="rId4"/>
    <p:sldId id="264" r:id="rId5"/>
    <p:sldId id="265" r:id="rId6"/>
    <p:sldId id="266" r:id="rId7"/>
    <p:sldId id="267" r:id="rId8"/>
    <p:sldId id="272" r:id="rId9"/>
    <p:sldId id="268" r:id="rId10"/>
    <p:sldId id="269" r:id="rId11"/>
    <p:sldId id="271" r:id="rId12"/>
    <p:sldId id="27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8082" autoAdjust="0"/>
  </p:normalViewPr>
  <p:slideViewPr>
    <p:cSldViewPr>
      <p:cViewPr>
        <p:scale>
          <a:sx n="52" d="100"/>
          <a:sy n="52" d="100"/>
        </p:scale>
        <p:origin x="-1896" y="-72"/>
      </p:cViewPr>
      <p:guideLst>
        <p:guide orient="horz" pos="2160"/>
        <p:guide pos="2880"/>
      </p:guideLst>
    </p:cSldViewPr>
  </p:slideViewPr>
  <p:notesTextViewPr>
    <p:cViewPr>
      <p:scale>
        <a:sx n="1" d="1"/>
        <a:sy n="1" d="1"/>
      </p:scale>
      <p:origin x="0" y="0"/>
    </p:cViewPr>
  </p:notesTextViewPr>
  <p:notesViewPr>
    <p:cSldViewPr>
      <p:cViewPr varScale="1">
        <p:scale>
          <a:sx n="70" d="100"/>
          <a:sy n="70" d="100"/>
        </p:scale>
        <p:origin x="-281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1E35ACC-6BE1-4F11-B7BB-D280964FC933}" type="datetimeFigureOut">
              <a:rPr lang="en-US" smtClean="0"/>
              <a:t>12/6/2016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5E9709B-0D5E-4956-8363-13FE23BBE95C}" type="slidenum">
              <a:rPr lang="en-US" smtClean="0"/>
              <a:t>‹#›</a:t>
            </a:fld>
            <a:endParaRPr lang="en-US"/>
          </a:p>
        </p:txBody>
      </p:sp>
    </p:spTree>
    <p:extLst>
      <p:ext uri="{BB962C8B-B14F-4D97-AF65-F5344CB8AC3E}">
        <p14:creationId xmlns:p14="http://schemas.microsoft.com/office/powerpoint/2010/main" val="141741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146A6F3-DB2F-4C02-AB67-F7E55B0DCA8E}" type="datetimeFigureOut">
              <a:rPr lang="en-US" smtClean="0"/>
              <a:t>12/6/2016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BBFBD8-2A38-480B-BA78-1A9BD127B473}" type="slidenum">
              <a:rPr lang="en-US" smtClean="0"/>
              <a:t>‹#›</a:t>
            </a:fld>
            <a:endParaRPr lang="en-US"/>
          </a:p>
        </p:txBody>
      </p:sp>
    </p:spTree>
    <p:extLst>
      <p:ext uri="{BB962C8B-B14F-4D97-AF65-F5344CB8AC3E}">
        <p14:creationId xmlns:p14="http://schemas.microsoft.com/office/powerpoint/2010/main" val="20702291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28650" lvl="1" indent="-171450">
              <a:buFont typeface="Arial" panose="020B0604020202020204" pitchFamily="34" charset="0"/>
              <a:buChar char="•"/>
            </a:pPr>
            <a:r>
              <a:rPr lang="en-US" dirty="0" smtClean="0"/>
              <a:t>Follow directions on treated seed container labeling for handling, storage, planting and disposal practices.</a:t>
            </a:r>
          </a:p>
          <a:p>
            <a:pPr marL="628650" lvl="1" indent="-171450">
              <a:buFont typeface="Arial" panose="020B0604020202020204" pitchFamily="34" charset="0"/>
              <a:buChar char="•"/>
            </a:pPr>
            <a:r>
              <a:rPr lang="en-US" dirty="0" smtClean="0"/>
              <a:t>Consider using a seed flow lubricant in the planter hopper to minimize dust.</a:t>
            </a:r>
          </a:p>
          <a:p>
            <a:pPr marL="628650" lvl="1" indent="-171450">
              <a:buFont typeface="Arial" panose="020B0604020202020204" pitchFamily="34" charset="0"/>
              <a:buChar char="•"/>
            </a:pPr>
            <a:r>
              <a:rPr lang="en-US" dirty="0" smtClean="0"/>
              <a:t>Eliminate flowering plants and weeds in and immediately adjacent to the field prior to planting. </a:t>
            </a:r>
          </a:p>
          <a:p>
            <a:pPr marL="628650" lvl="1" indent="-171450">
              <a:buFont typeface="Arial" panose="020B0604020202020204" pitchFamily="34" charset="0"/>
              <a:buChar char="•"/>
            </a:pPr>
            <a:r>
              <a:rPr lang="en-US" dirty="0" smtClean="0"/>
              <a:t>At planting, be aware of honey bees and any hives located near the field, belonging to beekeepers.</a:t>
            </a:r>
          </a:p>
          <a:p>
            <a:pPr marL="628650" lvl="1" indent="-171450">
              <a:buFont typeface="Arial" panose="020B0604020202020204" pitchFamily="34" charset="0"/>
              <a:buChar char="•"/>
            </a:pPr>
            <a:r>
              <a:rPr lang="en-US" dirty="0" smtClean="0"/>
              <a:t>Eliminate all treated seed left in equipment used to handle harvested grain. Follow established procedure to clean grain handling equipment before harvest.  Keep all treated seed out of the commodity grain channels.</a:t>
            </a:r>
          </a:p>
          <a:p>
            <a:endParaRPr lang="en-US" dirty="0"/>
          </a:p>
        </p:txBody>
      </p:sp>
      <p:sp>
        <p:nvSpPr>
          <p:cNvPr id="4" name="Slide Number Placeholder 3"/>
          <p:cNvSpPr>
            <a:spLocks noGrp="1"/>
          </p:cNvSpPr>
          <p:nvPr>
            <p:ph type="sldNum" sz="quarter" idx="10"/>
          </p:nvPr>
        </p:nvSpPr>
        <p:spPr/>
        <p:txBody>
          <a:bodyPr/>
          <a:lstStyle/>
          <a:p>
            <a:fld id="{57BBFBD8-2A38-480B-BA78-1A9BD127B473}" type="slidenum">
              <a:rPr lang="en-US" smtClean="0"/>
              <a:t>7</a:t>
            </a:fld>
            <a:endParaRPr lang="en-US"/>
          </a:p>
        </p:txBody>
      </p:sp>
    </p:spTree>
    <p:extLst>
      <p:ext uri="{BB962C8B-B14F-4D97-AF65-F5344CB8AC3E}">
        <p14:creationId xmlns:p14="http://schemas.microsoft.com/office/powerpoint/2010/main" val="19312944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Important that we continue to press for transparent</a:t>
            </a:r>
            <a:r>
              <a:rPr lang="en-US" baseline="0" dirty="0" smtClean="0"/>
              <a:t> and science-based decision making for this and future administrations. </a:t>
            </a:r>
          </a:p>
          <a:p>
            <a:endParaRPr lang="en-US" baseline="0" dirty="0" smtClean="0"/>
          </a:p>
          <a:p>
            <a:r>
              <a:rPr lang="en-US" baseline="0" dirty="0" smtClean="0"/>
              <a:t>Not sure if review timelines will be impacted by change in </a:t>
            </a:r>
            <a:r>
              <a:rPr lang="en-US" baseline="0" dirty="0" err="1" smtClean="0"/>
              <a:t>adminisration</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B0E2A35A-E71E-4B33-8B29-E1B5249EACBE}" type="slidenum">
              <a:rPr lang="en-US" smtClean="0"/>
              <a:t>10</a:t>
            </a:fld>
            <a:endParaRPr lang="en-US"/>
          </a:p>
        </p:txBody>
      </p:sp>
    </p:spTree>
    <p:extLst>
      <p:ext uri="{BB962C8B-B14F-4D97-AF65-F5344CB8AC3E}">
        <p14:creationId xmlns:p14="http://schemas.microsoft.com/office/powerpoint/2010/main" val="6255486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1547562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rot="16200000">
            <a:off x="2301083" y="2270918"/>
            <a:ext cx="4495800" cy="34591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28270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rot="16200000">
            <a:off x="3505202" y="-381000"/>
            <a:ext cx="2362200" cy="8001000"/>
          </a:xfrm>
          <a:prstGeom prst="rect">
            <a:avLst/>
          </a:prstGeom>
        </p:spPr>
        <p:txBody>
          <a:bodyPr vert="eaVert"/>
          <a:lstStyle/>
          <a:p>
            <a:r>
              <a:rPr lang="en-US" dirty="0" smtClean="0"/>
              <a:t>Click to edit Master title style</a:t>
            </a:r>
            <a:endParaRPr lang="en-US" dirty="0"/>
          </a:p>
        </p:txBody>
      </p:sp>
    </p:spTree>
    <p:extLst>
      <p:ext uri="{BB962C8B-B14F-4D97-AF65-F5344CB8AC3E}">
        <p14:creationId xmlns:p14="http://schemas.microsoft.com/office/powerpoint/2010/main" val="1289140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36945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7772400" cy="1362075"/>
          </a:xfrm>
          <a:prstGeom prst="rect">
            <a:avLst/>
          </a:prstGeom>
        </p:spPr>
        <p:txBody>
          <a:bodyPr anchor="t"/>
          <a:lstStyle>
            <a:lvl1pPr algn="l">
              <a:defRPr sz="4000" b="1" cap="all"/>
            </a:lvl1pPr>
          </a:lstStyle>
          <a:p>
            <a:r>
              <a:rPr lang="en-US" dirty="0" smtClean="0"/>
              <a:t>Click to edit Master title style</a:t>
            </a:r>
            <a:endParaRPr lang="en-US" dirty="0"/>
          </a:p>
        </p:txBody>
      </p:sp>
      <p:sp>
        <p:nvSpPr>
          <p:cNvPr id="8" name="Picture Placeholder 7"/>
          <p:cNvSpPr>
            <a:spLocks noGrp="1"/>
          </p:cNvSpPr>
          <p:nvPr>
            <p:ph type="pic" sz="quarter" idx="13"/>
          </p:nvPr>
        </p:nvSpPr>
        <p:spPr>
          <a:xfrm>
            <a:off x="990600" y="2438400"/>
            <a:ext cx="6629400" cy="2438400"/>
          </a:xfrm>
          <a:prstGeom prst="rect">
            <a:avLst/>
          </a:prstGeom>
        </p:spPr>
        <p:txBody>
          <a:bodyPr/>
          <a:lstStyle/>
          <a:p>
            <a:endParaRPr lang="en-US"/>
          </a:p>
        </p:txBody>
      </p:sp>
    </p:spTree>
    <p:extLst>
      <p:ext uri="{BB962C8B-B14F-4D97-AF65-F5344CB8AC3E}">
        <p14:creationId xmlns:p14="http://schemas.microsoft.com/office/powerpoint/2010/main" val="1379591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52786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60283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SmartArt Placeholder 6"/>
          <p:cNvSpPr>
            <a:spLocks noGrp="1"/>
          </p:cNvSpPr>
          <p:nvPr>
            <p:ph type="dgm" sz="quarter" idx="13"/>
          </p:nvPr>
        </p:nvSpPr>
        <p:spPr>
          <a:xfrm>
            <a:off x="609600" y="2362200"/>
            <a:ext cx="7696200" cy="2895600"/>
          </a:xfrm>
          <a:prstGeom prst="rect">
            <a:avLst/>
          </a:prstGeom>
        </p:spPr>
        <p:txBody>
          <a:bodyPr/>
          <a:lstStyle/>
          <a:p>
            <a:endParaRPr lang="en-US"/>
          </a:p>
        </p:txBody>
      </p:sp>
    </p:spTree>
    <p:extLst>
      <p:ext uri="{BB962C8B-B14F-4D97-AF65-F5344CB8AC3E}">
        <p14:creationId xmlns:p14="http://schemas.microsoft.com/office/powerpoint/2010/main" val="550390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a:xfrm>
            <a:off x="609600" y="2057400"/>
            <a:ext cx="8305800" cy="38100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75793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831917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798065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9000">
              <a:schemeClr val="accent4">
                <a:alpha val="99000"/>
                <a:lumMod val="79000"/>
                <a:lumOff val="21000"/>
              </a:schemeClr>
            </a:gs>
            <a:gs pos="0">
              <a:schemeClr val="tx2"/>
            </a:gs>
            <a:gs pos="93000">
              <a:schemeClr val="accent6"/>
            </a:gs>
            <a:gs pos="100000">
              <a:schemeClr val="accent1">
                <a:tint val="23500"/>
                <a:satMod val="160000"/>
              </a:schemeClr>
            </a:gs>
          </a:gsLst>
          <a:lin ang="18900000" scaled="1"/>
          <a:tileRect/>
        </a:gra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6019800" cy="1757372"/>
          </a:xfrm>
          <a:prstGeom prst="rect">
            <a:avLst/>
          </a:prstGeom>
          <a:ln>
            <a:noFill/>
          </a:ln>
        </p:spPr>
      </p:pic>
    </p:spTree>
    <p:extLst>
      <p:ext uri="{BB962C8B-B14F-4D97-AF65-F5344CB8AC3E}">
        <p14:creationId xmlns:p14="http://schemas.microsoft.com/office/powerpoint/2010/main" val="9775148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solidFill>
                  <a:schemeClr val="accent4"/>
                </a:solidFill>
              </a:rPr>
              <a:t>EPA UPDATE</a:t>
            </a:r>
            <a:br>
              <a:rPr lang="en-US" b="1" dirty="0">
                <a:solidFill>
                  <a:schemeClr val="accent4"/>
                </a:solidFill>
              </a:rPr>
            </a:br>
            <a:endParaRPr lang="en-US" dirty="0"/>
          </a:p>
        </p:txBody>
      </p:sp>
      <p:sp>
        <p:nvSpPr>
          <p:cNvPr id="3" name="Subtitle 2"/>
          <p:cNvSpPr>
            <a:spLocks noGrp="1"/>
          </p:cNvSpPr>
          <p:nvPr>
            <p:ph type="subTitle" idx="1"/>
          </p:nvPr>
        </p:nvSpPr>
        <p:spPr/>
        <p:txBody>
          <a:bodyPr/>
          <a:lstStyle/>
          <a:p>
            <a:r>
              <a:rPr lang="en-US" dirty="0"/>
              <a:t>Jane DeMarchi </a:t>
            </a:r>
          </a:p>
          <a:p>
            <a:r>
              <a:rPr lang="en-US" dirty="0"/>
              <a:t>VP for Government and Regulatory Affairs </a:t>
            </a:r>
          </a:p>
          <a:p>
            <a:endParaRPr lang="en-US" dirty="0"/>
          </a:p>
        </p:txBody>
      </p:sp>
    </p:spTree>
    <p:extLst>
      <p:ext uri="{BB962C8B-B14F-4D97-AF65-F5344CB8AC3E}">
        <p14:creationId xmlns:p14="http://schemas.microsoft.com/office/powerpoint/2010/main" val="26883521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1"/>
                </a:solidFill>
              </a:rPr>
              <a:t>Concerns Regarding EPA Decisions</a:t>
            </a:r>
            <a:endParaRPr lang="en-US" dirty="0">
              <a:solidFill>
                <a:schemeClr val="tx1"/>
              </a:solidFill>
            </a:endParaRPr>
          </a:p>
        </p:txBody>
      </p:sp>
      <p:sp>
        <p:nvSpPr>
          <p:cNvPr id="3" name="Content Placeholder 2"/>
          <p:cNvSpPr>
            <a:spLocks noGrp="1"/>
          </p:cNvSpPr>
          <p:nvPr>
            <p:ph idx="1"/>
          </p:nvPr>
        </p:nvSpPr>
        <p:spPr/>
        <p:txBody>
          <a:bodyPr>
            <a:normAutofit fontScale="92500"/>
          </a:bodyPr>
          <a:lstStyle/>
          <a:p>
            <a:r>
              <a:rPr lang="en-US" dirty="0" smtClean="0"/>
              <a:t>Not using the best science </a:t>
            </a:r>
            <a:endParaRPr lang="en-US" dirty="0"/>
          </a:p>
          <a:p>
            <a:pPr lvl="1"/>
            <a:r>
              <a:rPr lang="en-US" dirty="0" smtClean="0"/>
              <a:t>Atrazine, Organophosphates </a:t>
            </a:r>
            <a:r>
              <a:rPr lang="en-US" dirty="0"/>
              <a:t>(OP) </a:t>
            </a:r>
            <a:r>
              <a:rPr lang="en-US" dirty="0" smtClean="0"/>
              <a:t> </a:t>
            </a:r>
          </a:p>
          <a:p>
            <a:r>
              <a:rPr lang="en-US" dirty="0" smtClean="0"/>
              <a:t>Lack of transparency and stakeholder input  </a:t>
            </a:r>
          </a:p>
          <a:p>
            <a:pPr lvl="1"/>
            <a:r>
              <a:rPr lang="en-US" dirty="0" smtClean="0"/>
              <a:t>Decision to ban use of 75 active ingredients when managed pollinators are on site during crop flowering</a:t>
            </a:r>
          </a:p>
          <a:p>
            <a:r>
              <a:rPr lang="en-US" dirty="0" smtClean="0"/>
              <a:t>Not properly analyzing benefits of crop protection tools </a:t>
            </a:r>
          </a:p>
          <a:p>
            <a:pPr lvl="1"/>
            <a:r>
              <a:rPr lang="en-US" dirty="0" smtClean="0"/>
              <a:t>Soybean </a:t>
            </a:r>
            <a:r>
              <a:rPr lang="en-US" dirty="0"/>
              <a:t>seed treatment study that showed no benefits</a:t>
            </a:r>
          </a:p>
          <a:p>
            <a:pPr marL="0" indent="0">
              <a:buNone/>
            </a:pPr>
            <a:endParaRPr lang="en-US" dirty="0"/>
          </a:p>
          <a:p>
            <a:endParaRPr lang="en-US" dirty="0"/>
          </a:p>
        </p:txBody>
      </p:sp>
    </p:spTree>
    <p:extLst>
      <p:ext uri="{BB962C8B-B14F-4D97-AF65-F5344CB8AC3E}">
        <p14:creationId xmlns:p14="http://schemas.microsoft.com/office/powerpoint/2010/main" val="42070263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Post </a:t>
            </a:r>
            <a:r>
              <a:rPr lang="en-US" dirty="0" smtClean="0"/>
              <a:t>Election</a:t>
            </a:r>
            <a:endParaRPr lang="en-US" dirty="0"/>
          </a:p>
        </p:txBody>
      </p:sp>
      <p:sp>
        <p:nvSpPr>
          <p:cNvPr id="3" name="Content Placeholder 2"/>
          <p:cNvSpPr>
            <a:spLocks noGrp="1"/>
          </p:cNvSpPr>
          <p:nvPr>
            <p:ph idx="1"/>
          </p:nvPr>
        </p:nvSpPr>
        <p:spPr/>
        <p:txBody>
          <a:bodyPr/>
          <a:lstStyle/>
          <a:p>
            <a:r>
              <a:rPr lang="en-US" dirty="0" smtClean="0"/>
              <a:t>Path </a:t>
            </a:r>
            <a:r>
              <a:rPr lang="en-US" dirty="0"/>
              <a:t>forward still under </a:t>
            </a:r>
            <a:r>
              <a:rPr lang="en-US" dirty="0" smtClean="0"/>
              <a:t>discussion by broad coalition</a:t>
            </a:r>
          </a:p>
          <a:p>
            <a:r>
              <a:rPr lang="en-US" dirty="0" smtClean="0"/>
              <a:t>Opportunity </a:t>
            </a:r>
            <a:r>
              <a:rPr lang="en-US" dirty="0"/>
              <a:t>to solve big problems </a:t>
            </a:r>
          </a:p>
          <a:p>
            <a:pPr lvl="1"/>
            <a:r>
              <a:rPr lang="en-US" dirty="0"/>
              <a:t>WOTUS</a:t>
            </a:r>
          </a:p>
          <a:p>
            <a:pPr lvl="1"/>
            <a:r>
              <a:rPr lang="en-US" dirty="0"/>
              <a:t>ESA</a:t>
            </a:r>
          </a:p>
          <a:p>
            <a:pPr lvl="1"/>
            <a:r>
              <a:rPr lang="en-US" dirty="0"/>
              <a:t>Administrative Procedures </a:t>
            </a:r>
            <a:r>
              <a:rPr lang="en-US" dirty="0" smtClean="0"/>
              <a:t>Act </a:t>
            </a:r>
            <a:endParaRPr lang="en-US" dirty="0"/>
          </a:p>
        </p:txBody>
      </p:sp>
    </p:spTree>
    <p:extLst>
      <p:ext uri="{BB962C8B-B14F-4D97-AF65-F5344CB8AC3E}">
        <p14:creationId xmlns:p14="http://schemas.microsoft.com/office/powerpoint/2010/main" val="17177542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there an “ask” for seed treatment?  </a:t>
            </a:r>
            <a:endParaRPr lang="en-US" dirty="0"/>
          </a:p>
        </p:txBody>
      </p:sp>
      <p:sp>
        <p:nvSpPr>
          <p:cNvPr id="3" name="Content Placeholder 2"/>
          <p:cNvSpPr>
            <a:spLocks noGrp="1"/>
          </p:cNvSpPr>
          <p:nvPr>
            <p:ph idx="1"/>
          </p:nvPr>
        </p:nvSpPr>
        <p:spPr>
          <a:xfrm>
            <a:off x="457200" y="2133600"/>
            <a:ext cx="8229600" cy="3992563"/>
          </a:xfrm>
        </p:spPr>
        <p:txBody>
          <a:bodyPr/>
          <a:lstStyle/>
          <a:p>
            <a:r>
              <a:rPr lang="en-US" dirty="0" smtClean="0"/>
              <a:t>Stronger protection for seed treatment beyond treated article exemption? </a:t>
            </a:r>
          </a:p>
          <a:p>
            <a:r>
              <a:rPr lang="en-US" dirty="0" smtClean="0"/>
              <a:t>Biological seed treatments? </a:t>
            </a:r>
          </a:p>
          <a:p>
            <a:pPr marL="0" indent="0">
              <a:buNone/>
            </a:pPr>
            <a:endParaRPr lang="en-US" dirty="0"/>
          </a:p>
        </p:txBody>
      </p:sp>
    </p:spTree>
    <p:extLst>
      <p:ext uri="{BB962C8B-B14F-4D97-AF65-F5344CB8AC3E}">
        <p14:creationId xmlns:p14="http://schemas.microsoft.com/office/powerpoint/2010/main" val="274386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03730"/>
          </a:xfrm>
        </p:spPr>
        <p:txBody>
          <a:bodyPr>
            <a:normAutofit fontScale="90000"/>
          </a:bodyPr>
          <a:lstStyle/>
          <a:p>
            <a:r>
              <a:rPr lang="en-US" sz="4000" dirty="0">
                <a:solidFill>
                  <a:schemeClr val="accent1">
                    <a:lumMod val="10000"/>
                  </a:schemeClr>
                </a:solidFill>
              </a:rPr>
              <a:t>Treated Article/Seed Treatment Lawsuit</a:t>
            </a:r>
            <a:br>
              <a:rPr lang="en-US" sz="4000" dirty="0">
                <a:solidFill>
                  <a:schemeClr val="accent1">
                    <a:lumMod val="10000"/>
                  </a:schemeClr>
                </a:solidFill>
              </a:rPr>
            </a:b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sz="2800" dirty="0">
                <a:solidFill>
                  <a:schemeClr val="bg1">
                    <a:lumMod val="10000"/>
                  </a:schemeClr>
                </a:solidFill>
              </a:rPr>
              <a:t>Anderson vs. </a:t>
            </a:r>
            <a:r>
              <a:rPr lang="en-US" sz="2800" dirty="0" smtClean="0">
                <a:solidFill>
                  <a:schemeClr val="bg1">
                    <a:lumMod val="10000"/>
                  </a:schemeClr>
                </a:solidFill>
              </a:rPr>
              <a:t>EPA – Court sided with EPA and dismissed</a:t>
            </a:r>
          </a:p>
          <a:p>
            <a:pPr marL="0" indent="0">
              <a:buNone/>
            </a:pPr>
            <a:endParaRPr lang="en-US" sz="2800" dirty="0" smtClean="0">
              <a:solidFill>
                <a:schemeClr val="bg1">
                  <a:lumMod val="10000"/>
                </a:schemeClr>
              </a:solidFill>
            </a:endParaRPr>
          </a:p>
          <a:p>
            <a:r>
              <a:rPr lang="en-US" sz="2800" dirty="0" smtClean="0">
                <a:solidFill>
                  <a:schemeClr val="bg1">
                    <a:lumMod val="10000"/>
                  </a:schemeClr>
                </a:solidFill>
              </a:rPr>
              <a:t>Plaintiffs want seeds </a:t>
            </a:r>
            <a:r>
              <a:rPr lang="en-US" sz="2800" dirty="0">
                <a:solidFill>
                  <a:schemeClr val="bg1">
                    <a:lumMod val="10000"/>
                  </a:schemeClr>
                </a:solidFill>
              </a:rPr>
              <a:t>treated with systemic pesticides </a:t>
            </a:r>
            <a:r>
              <a:rPr lang="en-US" sz="2800" dirty="0" smtClean="0">
                <a:solidFill>
                  <a:schemeClr val="bg1">
                    <a:lumMod val="10000"/>
                  </a:schemeClr>
                </a:solidFill>
              </a:rPr>
              <a:t>to be regulated </a:t>
            </a:r>
            <a:r>
              <a:rPr lang="en-US" sz="2800" dirty="0">
                <a:solidFill>
                  <a:schemeClr val="bg1">
                    <a:lumMod val="10000"/>
                  </a:schemeClr>
                </a:solidFill>
              </a:rPr>
              <a:t>as pesticides under the Federal Insecticide, Fungicide and Rodenticide Act (</a:t>
            </a:r>
            <a:r>
              <a:rPr lang="en-US" sz="2800" dirty="0" smtClean="0">
                <a:solidFill>
                  <a:schemeClr val="bg1">
                    <a:lumMod val="10000"/>
                  </a:schemeClr>
                </a:solidFill>
              </a:rPr>
              <a:t>FIFRA)</a:t>
            </a:r>
          </a:p>
          <a:p>
            <a:pPr marL="0" indent="0">
              <a:buNone/>
            </a:pPr>
            <a:endParaRPr lang="en-US" sz="2800" dirty="0" smtClean="0">
              <a:solidFill>
                <a:schemeClr val="bg1">
                  <a:lumMod val="10000"/>
                </a:schemeClr>
              </a:solidFill>
            </a:endParaRPr>
          </a:p>
          <a:p>
            <a:r>
              <a:rPr lang="en-US" sz="2800" dirty="0" smtClean="0">
                <a:solidFill>
                  <a:schemeClr val="bg1">
                    <a:lumMod val="10000"/>
                  </a:schemeClr>
                </a:solidFill>
              </a:rPr>
              <a:t>Currently EPA registers pesticides for use as seed treatment. Seed is regulated by Federal and State seed laws. </a:t>
            </a:r>
          </a:p>
          <a:p>
            <a:endParaRPr lang="en-US" sz="2800" dirty="0">
              <a:solidFill>
                <a:schemeClr val="bg1">
                  <a:lumMod val="10000"/>
                </a:schemeClr>
              </a:solidFill>
            </a:endParaRPr>
          </a:p>
        </p:txBody>
      </p:sp>
    </p:spTree>
    <p:extLst>
      <p:ext uri="{BB962C8B-B14F-4D97-AF65-F5344CB8AC3E}">
        <p14:creationId xmlns:p14="http://schemas.microsoft.com/office/powerpoint/2010/main" val="1748669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1"/>
                </a:solidFill>
              </a:rPr>
              <a:t>Treated Article Exemption</a:t>
            </a:r>
            <a:endParaRPr lang="en-US" dirty="0">
              <a:solidFill>
                <a:schemeClr val="tx1"/>
              </a:solidFill>
            </a:endParaRPr>
          </a:p>
        </p:txBody>
      </p:sp>
      <p:sp>
        <p:nvSpPr>
          <p:cNvPr id="3" name="Content Placeholder 2"/>
          <p:cNvSpPr>
            <a:spLocks noGrp="1"/>
          </p:cNvSpPr>
          <p:nvPr>
            <p:ph idx="1"/>
          </p:nvPr>
        </p:nvSpPr>
        <p:spPr/>
        <p:txBody>
          <a:bodyPr/>
          <a:lstStyle/>
          <a:p>
            <a:r>
              <a:rPr lang="en-US" dirty="0" smtClean="0">
                <a:solidFill>
                  <a:schemeClr val="accent1">
                    <a:lumMod val="10000"/>
                  </a:schemeClr>
                </a:solidFill>
              </a:rPr>
              <a:t>FIFRA includes an exemption from regulation for treated articles. </a:t>
            </a:r>
          </a:p>
          <a:p>
            <a:r>
              <a:rPr lang="en-US" dirty="0" smtClean="0">
                <a:solidFill>
                  <a:schemeClr val="accent1">
                    <a:lumMod val="10000"/>
                  </a:schemeClr>
                </a:solidFill>
              </a:rPr>
              <a:t>The </a:t>
            </a:r>
            <a:r>
              <a:rPr lang="en-US" dirty="0">
                <a:solidFill>
                  <a:schemeClr val="accent1">
                    <a:lumMod val="10000"/>
                  </a:schemeClr>
                </a:solidFill>
              </a:rPr>
              <a:t>treated article exemption applies if following three conditions are satisfied: </a:t>
            </a:r>
          </a:p>
          <a:p>
            <a:pPr lvl="1" indent="0">
              <a:buNone/>
            </a:pPr>
            <a:r>
              <a:rPr lang="en-US" sz="2400" dirty="0">
                <a:solidFill>
                  <a:schemeClr val="accent1">
                    <a:lumMod val="10000"/>
                  </a:schemeClr>
                </a:solidFill>
              </a:rPr>
              <a:t>(i) the article contains or is treated with a pesticide; </a:t>
            </a:r>
          </a:p>
          <a:p>
            <a:pPr lvl="1" indent="0">
              <a:buNone/>
            </a:pPr>
            <a:r>
              <a:rPr lang="en-US" sz="2400" dirty="0">
                <a:solidFill>
                  <a:schemeClr val="accent1">
                    <a:lumMod val="10000"/>
                  </a:schemeClr>
                </a:solidFill>
              </a:rPr>
              <a:t>(ii) the pesticide is </a:t>
            </a:r>
            <a:r>
              <a:rPr lang="en-US" sz="2400" b="1" dirty="0">
                <a:solidFill>
                  <a:srgbClr val="FF0000"/>
                </a:solidFill>
              </a:rPr>
              <a:t>intended</a:t>
            </a:r>
            <a:r>
              <a:rPr lang="en-US" sz="2400" dirty="0">
                <a:solidFill>
                  <a:schemeClr val="accent1">
                    <a:lumMod val="10000"/>
                  </a:schemeClr>
                </a:solidFill>
              </a:rPr>
              <a:t> to protect </a:t>
            </a:r>
            <a:r>
              <a:rPr lang="en-US" sz="2400" b="1" dirty="0">
                <a:solidFill>
                  <a:schemeClr val="accent1">
                    <a:lumMod val="10000"/>
                  </a:schemeClr>
                </a:solidFill>
              </a:rPr>
              <a:t>the article </a:t>
            </a:r>
            <a:r>
              <a:rPr lang="en-US" sz="2400" dirty="0">
                <a:solidFill>
                  <a:schemeClr val="accent1">
                    <a:lumMod val="10000"/>
                  </a:schemeClr>
                </a:solidFill>
              </a:rPr>
              <a:t>itself; </a:t>
            </a:r>
          </a:p>
          <a:p>
            <a:pPr lvl="1" indent="0">
              <a:buNone/>
            </a:pPr>
            <a:r>
              <a:rPr lang="en-US" sz="2400" dirty="0">
                <a:solidFill>
                  <a:schemeClr val="accent1">
                    <a:lumMod val="10000"/>
                  </a:schemeClr>
                </a:solidFill>
              </a:rPr>
              <a:t>and (iii) the pesticide is registered for this use.  </a:t>
            </a:r>
            <a:endParaRPr lang="en-US" sz="2400" dirty="0" smtClean="0">
              <a:solidFill>
                <a:schemeClr val="accent1">
                  <a:lumMod val="10000"/>
                </a:schemeClr>
              </a:solidFill>
            </a:endParaRPr>
          </a:p>
          <a:p>
            <a:pPr lvl="1" indent="0">
              <a:buNone/>
            </a:pPr>
            <a:endParaRPr lang="en-US" sz="2400" dirty="0">
              <a:solidFill>
                <a:schemeClr val="accent1">
                  <a:lumMod val="10000"/>
                </a:schemeClr>
              </a:solidFill>
            </a:endParaRPr>
          </a:p>
          <a:p>
            <a:pPr lvl="1" indent="0">
              <a:buNone/>
            </a:pPr>
            <a:r>
              <a:rPr lang="en-US" sz="2400" dirty="0" smtClean="0">
                <a:solidFill>
                  <a:schemeClr val="accent1">
                    <a:lumMod val="10000"/>
                  </a:schemeClr>
                </a:solidFill>
              </a:rPr>
              <a:t>Treated </a:t>
            </a:r>
            <a:r>
              <a:rPr lang="en-US" sz="2400" dirty="0">
                <a:solidFill>
                  <a:schemeClr val="accent1">
                    <a:lumMod val="10000"/>
                  </a:schemeClr>
                </a:solidFill>
              </a:rPr>
              <a:t>seeds meet all of these requirements. </a:t>
            </a:r>
            <a:endParaRPr lang="en-US" sz="2400" dirty="0" smtClean="0">
              <a:solidFill>
                <a:schemeClr val="accent1">
                  <a:lumMod val="10000"/>
                </a:schemeClr>
              </a:solidFill>
            </a:endParaRPr>
          </a:p>
          <a:p>
            <a:pPr indent="0">
              <a:buNone/>
            </a:pPr>
            <a:endParaRPr lang="en-US" sz="2800" dirty="0">
              <a:solidFill>
                <a:schemeClr val="accent1">
                  <a:lumMod val="10000"/>
                </a:schemeClr>
              </a:solidFill>
            </a:endParaRPr>
          </a:p>
          <a:p>
            <a:endParaRPr lang="en-US" dirty="0"/>
          </a:p>
        </p:txBody>
      </p:sp>
    </p:spTree>
    <p:extLst>
      <p:ext uri="{BB962C8B-B14F-4D97-AF65-F5344CB8AC3E}">
        <p14:creationId xmlns:p14="http://schemas.microsoft.com/office/powerpoint/2010/main" val="382844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sz="4000" dirty="0" smtClean="0"/>
              <a:t>Order Granting Defendants’ Motion </a:t>
            </a:r>
            <a:endParaRPr lang="en-US" sz="4000" dirty="0"/>
          </a:p>
        </p:txBody>
      </p:sp>
      <p:sp>
        <p:nvSpPr>
          <p:cNvPr id="3" name="Content Placeholder 2"/>
          <p:cNvSpPr>
            <a:spLocks noGrp="1"/>
          </p:cNvSpPr>
          <p:nvPr>
            <p:ph idx="1"/>
          </p:nvPr>
        </p:nvSpPr>
        <p:spPr>
          <a:xfrm>
            <a:off x="457200" y="1143000"/>
            <a:ext cx="8229600" cy="4983163"/>
          </a:xfrm>
        </p:spPr>
        <p:txBody>
          <a:bodyPr/>
          <a:lstStyle/>
          <a:p>
            <a:r>
              <a:rPr lang="en-US" sz="2800" dirty="0" smtClean="0"/>
              <a:t>Key points (Page 8-9)</a:t>
            </a:r>
          </a:p>
          <a:p>
            <a:r>
              <a:rPr lang="en-US" sz="2800" dirty="0" smtClean="0"/>
              <a:t>“Nothing in the plain language of the 2003 Harmonization Document strictly limits the “treated articles and substances” exemption to pesticide-treated seeds that can never cause a pesticidal effect beyond the seed itself.”</a:t>
            </a:r>
          </a:p>
          <a:p>
            <a:r>
              <a:rPr lang="en-US" sz="2800" dirty="0" smtClean="0"/>
              <a:t>Difference between exempt and non-exempt pesticide-treated seeds is based on whether the </a:t>
            </a:r>
            <a:r>
              <a:rPr lang="en-US" sz="2800" dirty="0" smtClean="0">
                <a:solidFill>
                  <a:srgbClr val="FF0000"/>
                </a:solidFill>
              </a:rPr>
              <a:t>claim of pesticidal benefit </a:t>
            </a:r>
            <a:r>
              <a:rPr lang="en-US" sz="2800" dirty="0" smtClean="0"/>
              <a:t>extends beyond the seed itself </a:t>
            </a:r>
          </a:p>
          <a:p>
            <a:endParaRPr lang="en-US" dirty="0"/>
          </a:p>
          <a:p>
            <a:endParaRPr lang="en-US" dirty="0"/>
          </a:p>
          <a:p>
            <a:endParaRPr lang="en-US" dirty="0"/>
          </a:p>
        </p:txBody>
      </p:sp>
    </p:spTree>
    <p:extLst>
      <p:ext uri="{BB962C8B-B14F-4D97-AF65-F5344CB8AC3E}">
        <p14:creationId xmlns:p14="http://schemas.microsoft.com/office/powerpoint/2010/main" val="3871613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chemeClr val="tx1"/>
                </a:solidFill>
              </a:rPr>
              <a:t>Plaintiffs Respond - </a:t>
            </a:r>
            <a:r>
              <a:rPr lang="en-US" sz="4000" dirty="0"/>
              <a:t>Center for Food Safety Press Release </a:t>
            </a:r>
            <a:br>
              <a:rPr lang="en-US" sz="4000" dirty="0"/>
            </a:br>
            <a:endParaRPr lang="en-US" sz="4000" dirty="0">
              <a:solidFill>
                <a:schemeClr val="tx1"/>
              </a:solidFill>
            </a:endParaRPr>
          </a:p>
        </p:txBody>
      </p:sp>
      <p:sp>
        <p:nvSpPr>
          <p:cNvPr id="3" name="Content Placeholder 2"/>
          <p:cNvSpPr>
            <a:spLocks noGrp="1"/>
          </p:cNvSpPr>
          <p:nvPr>
            <p:ph idx="1"/>
          </p:nvPr>
        </p:nvSpPr>
        <p:spPr/>
        <p:txBody>
          <a:bodyPr>
            <a:normAutofit/>
          </a:bodyPr>
          <a:lstStyle/>
          <a:p>
            <a:r>
              <a:rPr lang="en-US" sz="2800" dirty="0" smtClean="0"/>
              <a:t>“It </a:t>
            </a:r>
            <a:r>
              <a:rPr lang="en-US" sz="2800" dirty="0"/>
              <a:t>is astounding that a judge, EPA or anyone with any common sense would not regulate this type of toxic pesticide use, especially when the seed-coatings are so broadly applied and there is so much at risk</a:t>
            </a:r>
            <a:r>
              <a:rPr lang="en-US" sz="2800" dirty="0" smtClean="0"/>
              <a:t>.”</a:t>
            </a:r>
            <a:endParaRPr lang="en-US" sz="2800" dirty="0"/>
          </a:p>
          <a:p>
            <a:r>
              <a:rPr lang="en-US" sz="2800" dirty="0" smtClean="0"/>
              <a:t>“Study </a:t>
            </a:r>
            <a:r>
              <a:rPr lang="en-US" sz="2800" dirty="0"/>
              <a:t>after study has shown that seeds coated with these chemicals are a major culprit in catastrophic bee-kills</a:t>
            </a:r>
            <a:r>
              <a:rPr lang="en-US" sz="2800" dirty="0" smtClean="0"/>
              <a:t>.” </a:t>
            </a:r>
            <a:r>
              <a:rPr lang="en-US" sz="2800" dirty="0"/>
              <a:t> </a:t>
            </a:r>
            <a:endParaRPr lang="en-US" sz="2800" dirty="0" smtClean="0"/>
          </a:p>
          <a:p>
            <a:r>
              <a:rPr lang="en-US" sz="2800" dirty="0"/>
              <a:t>“The broader implications of this decision drive the nails in the bee industry’s coffin</a:t>
            </a:r>
            <a:r>
              <a:rPr lang="en-US" sz="2800" dirty="0" smtClean="0"/>
              <a:t>.” </a:t>
            </a:r>
            <a:endParaRPr lang="en-US" dirty="0">
              <a:solidFill>
                <a:schemeClr val="accent1">
                  <a:lumMod val="10000"/>
                </a:schemeClr>
              </a:solidFill>
            </a:endParaRPr>
          </a:p>
          <a:p>
            <a:pPr marL="731520" lvl="1" indent="-457200"/>
            <a:endParaRPr lang="en-US" dirty="0">
              <a:solidFill>
                <a:schemeClr val="accent1">
                  <a:lumMod val="10000"/>
                </a:schemeClr>
              </a:solidFill>
            </a:endParaRPr>
          </a:p>
          <a:p>
            <a:endParaRPr lang="en-US" dirty="0"/>
          </a:p>
        </p:txBody>
      </p:sp>
    </p:spTree>
    <p:extLst>
      <p:ext uri="{BB962C8B-B14F-4D97-AF65-F5344CB8AC3E}">
        <p14:creationId xmlns:p14="http://schemas.microsoft.com/office/powerpoint/2010/main" val="10147305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 </a:t>
            </a:r>
            <a:endParaRPr lang="en-US" dirty="0"/>
          </a:p>
        </p:txBody>
      </p:sp>
      <p:sp>
        <p:nvSpPr>
          <p:cNvPr id="3" name="Content Placeholder 2"/>
          <p:cNvSpPr>
            <a:spLocks noGrp="1"/>
          </p:cNvSpPr>
          <p:nvPr>
            <p:ph idx="1"/>
          </p:nvPr>
        </p:nvSpPr>
        <p:spPr/>
        <p:txBody>
          <a:bodyPr/>
          <a:lstStyle/>
          <a:p>
            <a:r>
              <a:rPr lang="en-US" dirty="0"/>
              <a:t>Plaintiffs could petition EPA to challenge treated article exemption. </a:t>
            </a:r>
            <a:endParaRPr lang="en-US" dirty="0" smtClean="0"/>
          </a:p>
          <a:p>
            <a:r>
              <a:rPr lang="en-US" dirty="0" smtClean="0"/>
              <a:t>State action likely </a:t>
            </a:r>
            <a:endParaRPr lang="en-US" dirty="0"/>
          </a:p>
          <a:p>
            <a:endParaRPr lang="en-US" dirty="0"/>
          </a:p>
        </p:txBody>
      </p:sp>
    </p:spTree>
    <p:extLst>
      <p:ext uri="{BB962C8B-B14F-4D97-AF65-F5344CB8AC3E}">
        <p14:creationId xmlns:p14="http://schemas.microsoft.com/office/powerpoint/2010/main" val="5986368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1"/>
                </a:solidFill>
              </a:rPr>
              <a:t>Seed Treatment Stewardship - Outreach and Education </a:t>
            </a:r>
            <a:endParaRPr lang="en-US" dirty="0">
              <a:solidFill>
                <a:schemeClr val="tx1"/>
              </a:solidFill>
            </a:endParaRPr>
          </a:p>
        </p:txBody>
      </p:sp>
      <p:sp>
        <p:nvSpPr>
          <p:cNvPr id="3" name="Content Placeholder 2"/>
          <p:cNvSpPr>
            <a:spLocks noGrp="1"/>
          </p:cNvSpPr>
          <p:nvPr>
            <p:ph idx="1"/>
          </p:nvPr>
        </p:nvSpPr>
        <p:spPr/>
        <p:txBody>
          <a:bodyPr>
            <a:normAutofit/>
          </a:bodyPr>
          <a:lstStyle/>
          <a:p>
            <a:r>
              <a:rPr lang="en-US" dirty="0" smtClean="0"/>
              <a:t>Updating website and outreach materials</a:t>
            </a:r>
          </a:p>
          <a:p>
            <a:r>
              <a:rPr lang="en-US" dirty="0" smtClean="0"/>
              <a:t>Key points for farmers </a:t>
            </a:r>
          </a:p>
          <a:p>
            <a:r>
              <a:rPr lang="en-US" dirty="0" smtClean="0"/>
              <a:t>More memorable and visual </a:t>
            </a:r>
          </a:p>
        </p:txBody>
      </p:sp>
    </p:spTree>
    <p:extLst>
      <p:ext uri="{BB962C8B-B14F-4D97-AF65-F5344CB8AC3E}">
        <p14:creationId xmlns:p14="http://schemas.microsoft.com/office/powerpoint/2010/main" val="27711555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 for Farmers</a:t>
            </a:r>
            <a:endParaRPr lang="en-US" dirty="0"/>
          </a:p>
        </p:txBody>
      </p:sp>
      <p:sp>
        <p:nvSpPr>
          <p:cNvPr id="3" name="Content Placeholder 2"/>
          <p:cNvSpPr>
            <a:spLocks noGrp="1"/>
          </p:cNvSpPr>
          <p:nvPr>
            <p:ph idx="1"/>
          </p:nvPr>
        </p:nvSpPr>
        <p:spPr>
          <a:xfrm>
            <a:off x="457200" y="1143000"/>
            <a:ext cx="8229600" cy="4983163"/>
          </a:xfrm>
        </p:spPr>
        <p:txBody>
          <a:bodyPr/>
          <a:lstStyle/>
          <a:p>
            <a:pPr marL="628650" lvl="1" indent="-171450">
              <a:buFont typeface="Arial" panose="020B0604020202020204" pitchFamily="34" charset="0"/>
              <a:buChar char="•"/>
            </a:pPr>
            <a:r>
              <a:rPr lang="en-US" sz="2400" dirty="0"/>
              <a:t>Follow directions on treated seed container labeling for handling, storage, planting and disposal practices.</a:t>
            </a:r>
          </a:p>
          <a:p>
            <a:pPr marL="628650" lvl="1" indent="-171450">
              <a:buFont typeface="Arial" panose="020B0604020202020204" pitchFamily="34" charset="0"/>
              <a:buChar char="•"/>
            </a:pPr>
            <a:r>
              <a:rPr lang="en-US" sz="2400" dirty="0"/>
              <a:t>Consider using a seed flow lubricant in the planter hopper to minimize dust.</a:t>
            </a:r>
          </a:p>
          <a:p>
            <a:pPr marL="628650" lvl="1" indent="-171450">
              <a:buFont typeface="Arial" panose="020B0604020202020204" pitchFamily="34" charset="0"/>
              <a:buChar char="•"/>
            </a:pPr>
            <a:r>
              <a:rPr lang="en-US" sz="2400" dirty="0"/>
              <a:t>Eliminate flowering plants and weeds in and immediately adjacent to the field prior to planting. </a:t>
            </a:r>
          </a:p>
          <a:p>
            <a:pPr marL="628650" lvl="1" indent="-171450">
              <a:buFont typeface="Arial" panose="020B0604020202020204" pitchFamily="34" charset="0"/>
              <a:buChar char="•"/>
            </a:pPr>
            <a:r>
              <a:rPr lang="en-US" sz="2400" dirty="0"/>
              <a:t>At planting, be aware of honey bees and any hives located near the field, belonging to beekeepers.</a:t>
            </a:r>
          </a:p>
          <a:p>
            <a:pPr marL="628650" lvl="1" indent="-171450">
              <a:buFont typeface="Arial" panose="020B0604020202020204" pitchFamily="34" charset="0"/>
              <a:buChar char="•"/>
            </a:pPr>
            <a:r>
              <a:rPr lang="en-US" sz="2400" dirty="0"/>
              <a:t>Eliminate all treated seed left in equipment used to handle harvested grain. Follow established procedure to clean grain handling equipment before harvest.  Keep all treated seed out of the commodity grain channels.</a:t>
            </a:r>
          </a:p>
          <a:p>
            <a:endParaRPr lang="en-US" dirty="0"/>
          </a:p>
        </p:txBody>
      </p:sp>
    </p:spTree>
    <p:extLst>
      <p:ext uri="{BB962C8B-B14F-4D97-AF65-F5344CB8AC3E}">
        <p14:creationId xmlns:p14="http://schemas.microsoft.com/office/powerpoint/2010/main" val="3688345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Activities</a:t>
            </a:r>
            <a:endParaRPr lang="en-US" dirty="0"/>
          </a:p>
        </p:txBody>
      </p:sp>
      <p:sp>
        <p:nvSpPr>
          <p:cNvPr id="3" name="Content Placeholder 2"/>
          <p:cNvSpPr>
            <a:spLocks noGrp="1"/>
          </p:cNvSpPr>
          <p:nvPr>
            <p:ph idx="1"/>
          </p:nvPr>
        </p:nvSpPr>
        <p:spPr/>
        <p:txBody>
          <a:bodyPr/>
          <a:lstStyle/>
          <a:p>
            <a:r>
              <a:rPr lang="en-US" dirty="0"/>
              <a:t>Planter and seed treatment demonstration for EPA planned </a:t>
            </a:r>
            <a:r>
              <a:rPr lang="en-US" dirty="0" smtClean="0"/>
              <a:t> for April </a:t>
            </a:r>
            <a:r>
              <a:rPr lang="en-US" dirty="0"/>
              <a:t>26. </a:t>
            </a:r>
          </a:p>
          <a:p>
            <a:r>
              <a:rPr lang="en-US" dirty="0"/>
              <a:t>Corn Dust Research Consortium </a:t>
            </a:r>
          </a:p>
          <a:p>
            <a:endParaRPr lang="en-US" dirty="0"/>
          </a:p>
        </p:txBody>
      </p:sp>
    </p:spTree>
    <p:extLst>
      <p:ext uri="{BB962C8B-B14F-4D97-AF65-F5344CB8AC3E}">
        <p14:creationId xmlns:p14="http://schemas.microsoft.com/office/powerpoint/2010/main" val="1015849363"/>
      </p:ext>
    </p:extLst>
  </p:cSld>
  <p:clrMapOvr>
    <a:masterClrMapping/>
  </p:clrMapOvr>
</p:sld>
</file>

<file path=ppt/theme/theme1.xml><?xml version="1.0" encoding="utf-8"?>
<a:theme xmlns:a="http://schemas.openxmlformats.org/drawingml/2006/main" name="Office Theme">
  <a:themeElements>
    <a:clrScheme name="CSS 2016">
      <a:dk1>
        <a:srgbClr val="253E51"/>
      </a:dk1>
      <a:lt1>
        <a:srgbClr val="E1F5F9"/>
      </a:lt1>
      <a:dk2>
        <a:srgbClr val="035A51"/>
      </a:dk2>
      <a:lt2>
        <a:srgbClr val="B2D3F2"/>
      </a:lt2>
      <a:accent1>
        <a:srgbClr val="FEBE10"/>
      </a:accent1>
      <a:accent2>
        <a:srgbClr val="C59617"/>
      </a:accent2>
      <a:accent3>
        <a:srgbClr val="253E51"/>
      </a:accent3>
      <a:accent4>
        <a:srgbClr val="FFFFFF"/>
      </a:accent4>
      <a:accent5>
        <a:srgbClr val="4BACC6"/>
      </a:accent5>
      <a:accent6>
        <a:srgbClr val="539D92"/>
      </a:accent6>
      <a:hlink>
        <a:srgbClr val="FFC000"/>
      </a:hlink>
      <a:folHlink>
        <a:srgbClr val="93895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TotalTime>
  <Words>559</Words>
  <Application>Microsoft Office PowerPoint</Application>
  <PresentationFormat>On-screen Show (4:3)</PresentationFormat>
  <Paragraphs>68</Paragraphs>
  <Slides>12</Slides>
  <Notes>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EPA UPDATE </vt:lpstr>
      <vt:lpstr>Treated Article/Seed Treatment Lawsuit  </vt:lpstr>
      <vt:lpstr>Treated Article Exemption</vt:lpstr>
      <vt:lpstr>Order Granting Defendants’ Motion </vt:lpstr>
      <vt:lpstr>Plaintiffs Respond - Center for Food Safety Press Release  </vt:lpstr>
      <vt:lpstr>Next Steps </vt:lpstr>
      <vt:lpstr>Seed Treatment Stewardship - Outreach and Education </vt:lpstr>
      <vt:lpstr>Key Points for Farmers</vt:lpstr>
      <vt:lpstr>Other Activities</vt:lpstr>
      <vt:lpstr>Concerns Regarding EPA Decisions</vt:lpstr>
      <vt:lpstr>Post Election</vt:lpstr>
      <vt:lpstr>Is there an “ask” for seed treatment?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Nikki Barnes</dc:creator>
  <cp:lastModifiedBy>Jane DeMarchi</cp:lastModifiedBy>
  <cp:revision>8</cp:revision>
  <dcterms:created xsi:type="dcterms:W3CDTF">2016-11-13T23:20:53Z</dcterms:created>
  <dcterms:modified xsi:type="dcterms:W3CDTF">2016-12-06T15:43:18Z</dcterms:modified>
</cp:coreProperties>
</file>