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3"/>
  </p:notesMasterIdLst>
  <p:sldIdLst>
    <p:sldId id="265" r:id="rId5"/>
    <p:sldId id="267" r:id="rId6"/>
    <p:sldId id="263" r:id="rId7"/>
    <p:sldId id="274" r:id="rId8"/>
    <p:sldId id="275" r:id="rId9"/>
    <p:sldId id="268" r:id="rId10"/>
    <p:sldId id="271" r:id="rId11"/>
    <p:sldId id="266" r:id="rId12"/>
    <p:sldId id="270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 autoAdjust="0"/>
    <p:restoredTop sz="75827" autoAdjust="0"/>
  </p:normalViewPr>
  <p:slideViewPr>
    <p:cSldViewPr>
      <p:cViewPr varScale="1">
        <p:scale>
          <a:sx n="53" d="100"/>
          <a:sy n="53" d="100"/>
        </p:scale>
        <p:origin x="-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5EDF7-8874-43DC-8506-1900B37967BD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6CABB-9EA9-415B-9BFC-072FE25A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7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Biologic seed treatments of interest to many ASTA members</a:t>
            </a:r>
          </a:p>
          <a:p>
            <a:endParaRPr lang="en-US" dirty="0" smtClean="0"/>
          </a:p>
          <a:p>
            <a:r>
              <a:rPr lang="en-US" dirty="0" smtClean="0"/>
              <a:t>EPA regulates pesticides and plant growth regulators based on FIFRA</a:t>
            </a:r>
          </a:p>
          <a:p>
            <a:r>
              <a:rPr lang="en-US" dirty="0" smtClean="0"/>
              <a:t>State Plant Food Control Officials regulate fertilizers. No national fertilizer law. Some follow Association of American Plant Food Control Officials (AAPFO) definitions and some do not. </a:t>
            </a:r>
          </a:p>
          <a:p>
            <a:endParaRPr lang="en-US" dirty="0" smtClean="0"/>
          </a:p>
          <a:p>
            <a:r>
              <a:rPr lang="en-US" dirty="0" smtClean="0"/>
              <a:t>State pesticide regulators regulate pesticides at the state level. </a:t>
            </a:r>
          </a:p>
          <a:p>
            <a:endParaRPr lang="en-US" dirty="0" smtClean="0"/>
          </a:p>
          <a:p>
            <a:r>
              <a:rPr lang="en-US" dirty="0" smtClean="0"/>
              <a:t>State Seed Control Officials regulate seed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9E43F-FD12-4BD9-888B-1C95ED9BB2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35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NASDA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6CABB-9EA9-415B-9BFC-072FE25A2E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36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6CABB-9EA9-415B-9BFC-072FE25A2E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29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Registration review $40 million in vegetable seed sales. 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½ an ounce per acre of vegetable production 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6CABB-9EA9-415B-9BFC-072FE25A2E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6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1828800"/>
            <a:ext cx="8305800" cy="3429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029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0"/>
          </p:nvPr>
        </p:nvSpPr>
        <p:spPr>
          <a:xfrm>
            <a:off x="533400" y="1905000"/>
            <a:ext cx="8001000" cy="3352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3424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082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458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4038600"/>
            <a:ext cx="8534400" cy="243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82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66800" y="3048000"/>
            <a:ext cx="7086600" cy="2971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213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458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4038600"/>
            <a:ext cx="8534400" cy="243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806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66800" y="3048000"/>
            <a:ext cx="7086600" cy="2971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401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457365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97880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162214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352986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685800"/>
            <a:ext cx="85344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6757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8874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159587"/>
      </p:ext>
    </p:extLst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431017"/>
      </p:ext>
    </p:extLst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080972"/>
      </p:ext>
    </p:extLst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1699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609600" y="2743200"/>
            <a:ext cx="7696200" cy="3276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7225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66800" y="3048000"/>
            <a:ext cx="7086600" cy="2971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829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48248"/>
      </p:ext>
    </p:extLst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866933"/>
      </p:ext>
    </p:extLst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46796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381000" y="1981200"/>
            <a:ext cx="8610600" cy="3276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507312"/>
      </p:ext>
    </p:extLst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24851"/>
      </p:ext>
    </p:extLst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359024"/>
      </p:ext>
    </p:extLst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290601"/>
      </p:ext>
    </p:extLst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398446"/>
      </p:ext>
    </p:extLst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280797"/>
      </p:ext>
    </p:extLst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9002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38200" y="990600"/>
            <a:ext cx="80772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600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685800"/>
            <a:ext cx="85344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7812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46994"/>
      </p:ext>
    </p:extLst>
  </p:cSld>
  <p:clrMapOvr>
    <a:masterClrMapping/>
  </p:clrMapOvr>
  <p:transition spd="slow">
    <p:wip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01405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06392"/>
      </p:ext>
    </p:extLst>
  </p:cSld>
  <p:clrMapOvr>
    <a:masterClrMapping/>
  </p:clrMapOvr>
  <p:transition spd="slow">
    <p:wip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83874"/>
      </p:ext>
    </p:extLst>
  </p:cSld>
  <p:clrMapOvr>
    <a:masterClrMapping/>
  </p:clrMapOvr>
  <p:transition spd="slow">
    <p:wip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96946"/>
      </p:ext>
    </p:extLst>
  </p:cSld>
  <p:clrMapOvr>
    <a:masterClrMapping/>
  </p:clrMapOvr>
  <p:transition spd="slow">
    <p:wip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937791"/>
      </p:ext>
    </p:extLst>
  </p:cSld>
  <p:clrMapOvr>
    <a:masterClrMapping/>
  </p:clrMapOvr>
  <p:transition spd="slow">
    <p:wip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303553"/>
      </p:ext>
    </p:extLst>
  </p:cSld>
  <p:clrMapOvr>
    <a:masterClrMapping/>
  </p:clrMapOvr>
  <p:transition spd="slow">
    <p:wip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761546"/>
      </p:ext>
    </p:extLst>
  </p:cSld>
  <p:clrMapOvr>
    <a:masterClrMapping/>
  </p:clrMapOvr>
  <p:transition spd="slow">
    <p:wip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218290"/>
      </p:ext>
    </p:extLst>
  </p:cSld>
  <p:clrMapOvr>
    <a:masterClrMapping/>
  </p:clrMapOvr>
  <p:transition spd="slow">
    <p:wip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>
                <a:solidFill>
                  <a:srgbClr val="656968"/>
                </a:solidFill>
              </a:rPr>
              <a:pPr/>
              <a:t>7/8/2016</a:t>
            </a:fld>
            <a:endParaRPr lang="en-US">
              <a:solidFill>
                <a:srgbClr val="65696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65696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>
                <a:solidFill>
                  <a:srgbClr val="656968"/>
                </a:solidFill>
              </a:rPr>
              <a:pPr/>
              <a:t>‹#›</a:t>
            </a:fld>
            <a:endParaRPr lang="en-US">
              <a:solidFill>
                <a:srgbClr val="656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314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6D80C-53D3-438C-8061-B78D4BF50C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93DA5-A3F2-4CAA-A5DD-217F53CC1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2326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7200" y="1752600"/>
            <a:ext cx="8077200" cy="3429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7327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914400" y="1752600"/>
            <a:ext cx="7543800" cy="3429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01479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78470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1200" y="1447800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SmartArt Placeholder 9"/>
          <p:cNvSpPr>
            <a:spLocks noGrp="1"/>
          </p:cNvSpPr>
          <p:nvPr>
            <p:ph type="dgm" sz="quarter" idx="10"/>
          </p:nvPr>
        </p:nvSpPr>
        <p:spPr>
          <a:xfrm>
            <a:off x="609600" y="2362200"/>
            <a:ext cx="8229600" cy="2667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9439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31000">
              <a:srgbClr val="BABEB0"/>
            </a:gs>
            <a:gs pos="16000">
              <a:srgbClr val="84908B">
                <a:alpha val="59000"/>
              </a:srgbClr>
            </a:gs>
            <a:gs pos="0">
              <a:schemeClr val="tx2"/>
            </a:gs>
            <a:gs pos="54000">
              <a:srgbClr val="F0EBD5"/>
            </a:gs>
            <a:gs pos="100000">
              <a:srgbClr val="D1C39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253" y="5334000"/>
            <a:ext cx="913747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97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  <p:sldLayoutId id="2147483650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BABEB0"/>
            </a:gs>
            <a:gs pos="16000">
              <a:srgbClr val="84908B">
                <a:alpha val="59000"/>
              </a:srgbClr>
            </a:gs>
            <a:gs pos="0">
              <a:schemeClr val="tx2"/>
            </a:gs>
            <a:gs pos="54000">
              <a:srgbClr val="F0EBD5"/>
            </a:gs>
            <a:gs pos="100000">
              <a:srgbClr val="D1C39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" y="0"/>
            <a:ext cx="8839200" cy="2514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CF97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381000" y="0"/>
            <a:ext cx="8382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CF97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7924800" cy="2049103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 userDrawn="1"/>
        </p:nvSpPr>
        <p:spPr>
          <a:xfrm>
            <a:off x="685800" y="2590800"/>
            <a:ext cx="7772400" cy="3733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656968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BABEB0"/>
            </a:gs>
            <a:gs pos="16000">
              <a:srgbClr val="84908B">
                <a:alpha val="59000"/>
              </a:srgbClr>
            </a:gs>
            <a:gs pos="0">
              <a:schemeClr val="tx2"/>
            </a:gs>
            <a:gs pos="54000">
              <a:srgbClr val="F0EBD5"/>
            </a:gs>
            <a:gs pos="100000">
              <a:srgbClr val="D1C39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" y="0"/>
            <a:ext cx="8839200" cy="2514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CF97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381000" y="0"/>
            <a:ext cx="8382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CF97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7924800" cy="2049103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 userDrawn="1"/>
        </p:nvSpPr>
        <p:spPr>
          <a:xfrm>
            <a:off x="685800" y="2590800"/>
            <a:ext cx="7772400" cy="3733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656968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30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31000">
              <a:srgbClr val="BABEB0"/>
            </a:gs>
            <a:gs pos="16000">
              <a:srgbClr val="84908B">
                <a:alpha val="59000"/>
              </a:srgbClr>
            </a:gs>
            <a:gs pos="0">
              <a:schemeClr val="tx2"/>
            </a:gs>
            <a:gs pos="54000">
              <a:srgbClr val="F0EBD5"/>
            </a:gs>
            <a:gs pos="100000">
              <a:srgbClr val="D1C39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253" y="5334000"/>
            <a:ext cx="913747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66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ulations.gov/#!docketDetail;D=EPA-HQ-OPP-2008-084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regulations.gov/#!docketDetail;D=EPA-HQ-OPP-2011-0581" TargetMode="External"/><Relationship Id="rId4" Type="http://schemas.openxmlformats.org/officeDocument/2006/relationships/hyperlink" Target="https://www.regulations.gov/#!docketDetail;D=EPA-HQ-OPP-2011-0865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>
              <a:solidFill>
                <a:schemeClr val="accent4"/>
              </a:solidFill>
            </a:endParaRPr>
          </a:p>
          <a:p>
            <a:pPr marL="0" indent="0" algn="ctr">
              <a:buNone/>
            </a:pPr>
            <a:r>
              <a:rPr lang="en-US" sz="4400" b="1" cap="all" dirty="0" smtClean="0">
                <a:solidFill>
                  <a:schemeClr val="accent4"/>
                </a:solidFill>
              </a:rPr>
              <a:t>Seed Treatment and Environment Committee </a:t>
            </a:r>
            <a:endParaRPr lang="en-US" sz="4400" b="1" cap="all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222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943523"/>
            <a:ext cx="88392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00"/>
                </a:solidFill>
              </a:rPr>
              <a:t>ASTA Treatment &amp; Environment Committee</a:t>
            </a:r>
          </a:p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Tuesday, June 21, 2016</a:t>
            </a:r>
          </a:p>
          <a:p>
            <a:pPr algn="ctr"/>
            <a:endParaRPr lang="en-US" sz="3200" b="1" i="1" dirty="0" smtClean="0">
              <a:solidFill>
                <a:srgbClr val="000000"/>
              </a:solidFill>
            </a:endParaRPr>
          </a:p>
          <a:p>
            <a:pPr algn="ctr"/>
            <a:r>
              <a:rPr lang="en-US" sz="3200" b="1" i="1" dirty="0" smtClean="0">
                <a:solidFill>
                  <a:srgbClr val="000000"/>
                </a:solidFill>
              </a:rPr>
              <a:t>State Regulation of Neonicotinoids</a:t>
            </a:r>
          </a:p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Pat Miller</a:t>
            </a:r>
          </a:p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ASTA Director, State Affairs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0684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NOTE:  States are currently in process of creating pollinator protection plans as ‘mandated’ by USDA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Through Farm Bureaus, Ag Departments, etc.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061223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u="sng" dirty="0" smtClean="0">
                <a:solidFill>
                  <a:srgbClr val="000000"/>
                </a:solidFill>
              </a:rPr>
              <a:t>Legislation Search</a:t>
            </a:r>
            <a:r>
              <a:rPr lang="en-US" sz="2800" dirty="0" smtClean="0">
                <a:solidFill>
                  <a:srgbClr val="000000"/>
                </a:solidFill>
              </a:rPr>
              <a:t> (all states, 2016 sessions)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Bees - 356 bills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Neonicotinoids – 25 bills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Pollinator – 83 bills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Monarchs – 41 bills</a:t>
            </a:r>
          </a:p>
          <a:p>
            <a:endParaRPr lang="en-US" sz="2800" dirty="0" smtClean="0">
              <a:solidFill>
                <a:srgbClr val="000000"/>
              </a:solidFill>
            </a:endParaRPr>
          </a:p>
          <a:p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3281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990600"/>
            <a:ext cx="8077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u="sng" dirty="0" smtClean="0">
                <a:solidFill>
                  <a:srgbClr val="000000"/>
                </a:solidFill>
              </a:rPr>
              <a:t>Focus of Legislation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Study / creation of a pollinator protection plan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Ban </a:t>
            </a:r>
            <a:r>
              <a:rPr lang="en-US" sz="2800" dirty="0" err="1" smtClean="0">
                <a:solidFill>
                  <a:srgbClr val="000000"/>
                </a:solidFill>
              </a:rPr>
              <a:t>neonics</a:t>
            </a:r>
            <a:endParaRPr lang="en-US" sz="2800" dirty="0" smtClean="0">
              <a:solidFill>
                <a:srgbClr val="000000"/>
              </a:solidFill>
            </a:endParaRPr>
          </a:p>
          <a:p>
            <a:r>
              <a:rPr lang="en-US" sz="2800" dirty="0" smtClean="0">
                <a:solidFill>
                  <a:srgbClr val="000000"/>
                </a:solidFill>
              </a:rPr>
              <a:t>Awareness/resolutions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Cooperative efforts between state agencies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Designation of state insect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Special license plates/months/etc.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Recognition of community projects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Save the milkweed programs</a:t>
            </a:r>
          </a:p>
          <a:p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070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u="sng" dirty="0" smtClean="0">
                <a:solidFill>
                  <a:srgbClr val="000000"/>
                </a:solidFill>
              </a:rPr>
              <a:t>Legislation Passed</a:t>
            </a:r>
          </a:p>
          <a:p>
            <a:r>
              <a:rPr lang="en-US" sz="2800" dirty="0">
                <a:solidFill>
                  <a:srgbClr val="000000"/>
                </a:solidFill>
              </a:rPr>
              <a:t>CA AB </a:t>
            </a:r>
            <a:r>
              <a:rPr lang="en-US" sz="2800" dirty="0" smtClean="0">
                <a:solidFill>
                  <a:srgbClr val="000000"/>
                </a:solidFill>
              </a:rPr>
              <a:t>559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Monarch </a:t>
            </a:r>
            <a:r>
              <a:rPr lang="en-US" sz="2400" dirty="0">
                <a:solidFill>
                  <a:srgbClr val="000000"/>
                </a:solidFill>
              </a:rPr>
              <a:t>butterflies: </a:t>
            </a:r>
            <a:r>
              <a:rPr lang="en-US" sz="2400" dirty="0" smtClean="0">
                <a:solidFill>
                  <a:srgbClr val="000000"/>
                </a:solidFill>
              </a:rPr>
              <a:t>conservation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Fish </a:t>
            </a:r>
            <a:r>
              <a:rPr lang="en-US" sz="2400" dirty="0">
                <a:solidFill>
                  <a:srgbClr val="000000"/>
                </a:solidFill>
              </a:rPr>
              <a:t>and Game </a:t>
            </a:r>
            <a:r>
              <a:rPr lang="en-US" sz="2400" dirty="0" smtClean="0">
                <a:solidFill>
                  <a:srgbClr val="000000"/>
                </a:solidFill>
              </a:rPr>
              <a:t>Code:  awareness/partnership</a:t>
            </a:r>
          </a:p>
          <a:p>
            <a:r>
              <a:rPr lang="en-US" sz="2800" dirty="0">
                <a:solidFill>
                  <a:srgbClr val="000000"/>
                </a:solidFill>
              </a:rPr>
              <a:t>CT SB </a:t>
            </a:r>
            <a:r>
              <a:rPr lang="en-US" sz="2800" dirty="0" smtClean="0">
                <a:solidFill>
                  <a:srgbClr val="000000"/>
                </a:solidFill>
              </a:rPr>
              <a:t>231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Establishment of best practices (Citizen’s Guide)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Limitations on application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Highway ROW pollinator planting preference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Creation of a Pollinator Advisory Committee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Impact report mandate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General pollinator management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2818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u="sng" dirty="0" smtClean="0">
                <a:solidFill>
                  <a:srgbClr val="000000"/>
                </a:solidFill>
              </a:rPr>
              <a:t>Legislation Passed</a:t>
            </a:r>
          </a:p>
          <a:p>
            <a:r>
              <a:rPr lang="en-US" sz="2800" dirty="0">
                <a:solidFill>
                  <a:srgbClr val="000000"/>
                </a:solidFill>
              </a:rPr>
              <a:t>MD HB </a:t>
            </a:r>
            <a:r>
              <a:rPr lang="en-US" sz="2800" dirty="0" smtClean="0">
                <a:solidFill>
                  <a:srgbClr val="000000"/>
                </a:solidFill>
              </a:rPr>
              <a:t>211 / SB 198 (was much worse when filed)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Restrictions on sales and use of </a:t>
            </a:r>
            <a:r>
              <a:rPr lang="en-US" sz="2400" dirty="0" err="1" smtClean="0">
                <a:solidFill>
                  <a:srgbClr val="000000"/>
                </a:solidFill>
              </a:rPr>
              <a:t>neonics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License to apply required (farmers exempt)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Creation of a pollinator protection plan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Government pollinator risk assessment</a:t>
            </a:r>
          </a:p>
          <a:p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625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u="sng" dirty="0" smtClean="0">
                <a:solidFill>
                  <a:srgbClr val="000000"/>
                </a:solidFill>
              </a:rPr>
              <a:t>Legislation Passed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VT H 861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Initially, the bill would have allowed the state to regulate “</a:t>
            </a:r>
            <a:r>
              <a:rPr lang="en-US" sz="2400" dirty="0">
                <a:solidFill>
                  <a:srgbClr val="000000"/>
                </a:solidFill>
              </a:rPr>
              <a:t>treated </a:t>
            </a:r>
            <a:r>
              <a:rPr lang="en-US" sz="2400" dirty="0" smtClean="0">
                <a:solidFill>
                  <a:srgbClr val="000000"/>
                </a:solidFill>
              </a:rPr>
              <a:t>articles” (i.e. utility </a:t>
            </a:r>
            <a:r>
              <a:rPr lang="en-US" sz="2400" dirty="0">
                <a:solidFill>
                  <a:srgbClr val="000000"/>
                </a:solidFill>
              </a:rPr>
              <a:t>poles, commercial crop seeds, and </a:t>
            </a:r>
            <a:r>
              <a:rPr lang="en-US" sz="2400" dirty="0" smtClean="0">
                <a:solidFill>
                  <a:srgbClr val="000000"/>
                </a:solidFill>
              </a:rPr>
              <a:t>lumber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</a:p>
          <a:p>
            <a:pPr lvl="2"/>
            <a:r>
              <a:rPr lang="en-US" sz="2000" dirty="0" smtClean="0">
                <a:solidFill>
                  <a:srgbClr val="000000"/>
                </a:solidFill>
              </a:rPr>
              <a:t>The </a:t>
            </a:r>
            <a:r>
              <a:rPr lang="en-US" sz="2000" dirty="0">
                <a:solidFill>
                  <a:srgbClr val="000000"/>
                </a:solidFill>
              </a:rPr>
              <a:t>state’s agriculture agency currently regulates pesticide and herbicide use with the exception of treated articles. 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The bill, as passed, establishes </a:t>
            </a:r>
            <a:r>
              <a:rPr lang="en-US" sz="2400" dirty="0">
                <a:solidFill>
                  <a:srgbClr val="000000"/>
                </a:solidFill>
              </a:rPr>
              <a:t>a committee to study the impact of the pesticides on bee </a:t>
            </a:r>
            <a:r>
              <a:rPr lang="en-US" sz="2400" dirty="0" smtClean="0">
                <a:solidFill>
                  <a:srgbClr val="000000"/>
                </a:solidFill>
              </a:rPr>
              <a:t>populations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4555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4800" y="685800"/>
            <a:ext cx="8534400" cy="54864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>
                <a:solidFill>
                  <a:srgbClr val="000000"/>
                </a:solidFill>
              </a:rPr>
              <a:t>Regulatory Action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MN Pollinator Law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The supervisor of the Nursery Inspection Unit of the Plant Protection </a:t>
            </a:r>
            <a:r>
              <a:rPr lang="en-US" sz="2400" dirty="0">
                <a:solidFill>
                  <a:srgbClr val="000000"/>
                </a:solidFill>
              </a:rPr>
              <a:t>Unit stated that “Seed is covered under the Pollinator Statute as plant material.  So seed advertised as pollinator friendly or beneficial to bees, insects, birds </a:t>
            </a:r>
            <a:r>
              <a:rPr lang="en-US" sz="2400" dirty="0" err="1">
                <a:solidFill>
                  <a:srgbClr val="000000"/>
                </a:solidFill>
              </a:rPr>
              <a:t>etc</a:t>
            </a:r>
            <a:r>
              <a:rPr lang="en-US" sz="2400" dirty="0">
                <a:solidFill>
                  <a:srgbClr val="000000"/>
                </a:solidFill>
              </a:rPr>
              <a:t> would be subject to possible sampling and </a:t>
            </a:r>
            <a:r>
              <a:rPr lang="en-US" sz="2400" dirty="0" smtClean="0">
                <a:solidFill>
                  <a:srgbClr val="000000"/>
                </a:solidFill>
              </a:rPr>
              <a:t>testing (for pesticides)”</a:t>
            </a:r>
          </a:p>
          <a:p>
            <a:pPr lvl="2"/>
            <a:r>
              <a:rPr lang="en-US" sz="2000" dirty="0" smtClean="0">
                <a:solidFill>
                  <a:srgbClr val="000000"/>
                </a:solidFill>
              </a:rPr>
              <a:t>Thus, if labeled as pollinator </a:t>
            </a:r>
            <a:r>
              <a:rPr lang="en-US" sz="2000" dirty="0">
                <a:solidFill>
                  <a:srgbClr val="000000"/>
                </a:solidFill>
              </a:rPr>
              <a:t>‘friendly’ then it must not have levels of systemic insecticides that cause greater than the no observed adverse effect in </a:t>
            </a:r>
            <a:r>
              <a:rPr lang="en-US" sz="2000" dirty="0" smtClean="0">
                <a:solidFill>
                  <a:srgbClr val="000000"/>
                </a:solidFill>
              </a:rPr>
              <a:t>pollinators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However, the state seed control official intervened and conveyed that nursery didn’t have jurisdiction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7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0000"/>
                </a:solidFill>
              </a:rPr>
              <a:t>Questions?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13578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Anderson vs. EPA/Seed Treatment Lawsuit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Kristin Landis, </a:t>
            </a:r>
            <a:r>
              <a:rPr lang="en-US" dirty="0" err="1" smtClean="0"/>
              <a:t>CropLife</a:t>
            </a:r>
            <a:r>
              <a:rPr lang="en-US" dirty="0" smtClean="0"/>
              <a:t> America</a:t>
            </a:r>
          </a:p>
          <a:p>
            <a:r>
              <a:rPr lang="en-US" dirty="0" smtClean="0"/>
              <a:t>Next steps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93649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Biologic Seed treatment working group update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23 Members</a:t>
            </a:r>
          </a:p>
          <a:p>
            <a:r>
              <a:rPr lang="en-US" dirty="0"/>
              <a:t>Conference call February 16, 2016 </a:t>
            </a:r>
          </a:p>
          <a:p>
            <a:r>
              <a:rPr lang="en-US" dirty="0"/>
              <a:t>Topics Covered</a:t>
            </a:r>
          </a:p>
          <a:p>
            <a:pPr lvl="1"/>
            <a:r>
              <a:rPr lang="en-US" dirty="0"/>
              <a:t>Regulatory picture </a:t>
            </a:r>
          </a:p>
          <a:p>
            <a:pPr lvl="1"/>
            <a:r>
              <a:rPr lang="en-US" dirty="0"/>
              <a:t>Allied coalitions – </a:t>
            </a:r>
            <a:r>
              <a:rPr lang="en-US" dirty="0" err="1"/>
              <a:t>Biopesticide</a:t>
            </a:r>
            <a:r>
              <a:rPr lang="en-US" dirty="0"/>
              <a:t> Industry Association, </a:t>
            </a:r>
            <a:r>
              <a:rPr lang="en-US" dirty="0" err="1"/>
              <a:t>Biostimulant</a:t>
            </a:r>
            <a:r>
              <a:rPr lang="en-US" dirty="0"/>
              <a:t> Coalition </a:t>
            </a:r>
          </a:p>
          <a:p>
            <a:pPr lvl="1"/>
            <a:r>
              <a:rPr lang="en-US" dirty="0"/>
              <a:t>Future discussions – interest in focusing on state regulation of </a:t>
            </a:r>
            <a:r>
              <a:rPr lang="en-US" dirty="0" err="1"/>
              <a:t>biostimulants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63533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/>
              <a:t>Biological Seed Treatment Working Group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Complicated </a:t>
            </a:r>
            <a:r>
              <a:rPr lang="en-US" dirty="0"/>
              <a:t>regulatory picture – Federal and State oversight</a:t>
            </a:r>
          </a:p>
          <a:p>
            <a:pPr lvl="1"/>
            <a:r>
              <a:rPr lang="en-US" dirty="0"/>
              <a:t>EPA </a:t>
            </a:r>
            <a:endParaRPr lang="en-US" dirty="0" smtClean="0"/>
          </a:p>
          <a:p>
            <a:pPr lvl="1"/>
            <a:r>
              <a:rPr lang="en-US" dirty="0" smtClean="0"/>
              <a:t>State plant food control officials</a:t>
            </a:r>
            <a:endParaRPr lang="en-US" dirty="0"/>
          </a:p>
          <a:p>
            <a:pPr lvl="1"/>
            <a:r>
              <a:rPr lang="en-US" dirty="0"/>
              <a:t>State pesticide </a:t>
            </a:r>
            <a:r>
              <a:rPr lang="en-US" dirty="0" smtClean="0"/>
              <a:t>regulators</a:t>
            </a:r>
            <a:endParaRPr lang="en-US" dirty="0"/>
          </a:p>
          <a:p>
            <a:pPr lvl="1"/>
            <a:r>
              <a:rPr lang="en-US" dirty="0"/>
              <a:t>State </a:t>
            </a:r>
            <a:r>
              <a:rPr lang="en-US" dirty="0" smtClean="0"/>
              <a:t>seed control officials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711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/>
              <a:t>Next steps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1752600"/>
            <a:ext cx="8305800" cy="3733800"/>
          </a:xfrm>
        </p:spPr>
        <p:txBody>
          <a:bodyPr/>
          <a:lstStyle/>
          <a:p>
            <a:r>
              <a:rPr lang="en-US" dirty="0"/>
              <a:t>EPA guidance coming out soon on their approach to </a:t>
            </a:r>
            <a:r>
              <a:rPr lang="en-US" dirty="0" err="1"/>
              <a:t>biostimulants</a:t>
            </a:r>
            <a:r>
              <a:rPr lang="en-US" dirty="0"/>
              <a:t>.  May have public meeting or public comment. </a:t>
            </a:r>
          </a:p>
          <a:p>
            <a:r>
              <a:rPr lang="en-US" dirty="0"/>
              <a:t>Align priorities among ASTA members and with industry coalitions. </a:t>
            </a:r>
          </a:p>
          <a:p>
            <a:r>
              <a:rPr lang="en-US" dirty="0"/>
              <a:t>Discussion at Association of State Seed Control Officials summer meeting </a:t>
            </a:r>
          </a:p>
        </p:txBody>
      </p:sp>
    </p:spTree>
    <p:extLst>
      <p:ext uri="{BB962C8B-B14F-4D97-AF65-F5344CB8AC3E}">
        <p14:creationId xmlns:p14="http://schemas.microsoft.com/office/powerpoint/2010/main" val="83911514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Guide to Seed treatment stewardship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Plans for 2016-2017</a:t>
            </a:r>
          </a:p>
          <a:p>
            <a:pPr lvl="1"/>
            <a:r>
              <a:rPr lang="en-US" dirty="0" smtClean="0"/>
              <a:t>Update website</a:t>
            </a:r>
          </a:p>
          <a:p>
            <a:pPr lvl="1"/>
            <a:r>
              <a:rPr lang="en-US" dirty="0" smtClean="0"/>
              <a:t>Revise materials </a:t>
            </a:r>
          </a:p>
          <a:p>
            <a:pPr lvl="2"/>
            <a:r>
              <a:rPr lang="en-US" dirty="0" smtClean="0"/>
              <a:t>General messages </a:t>
            </a:r>
          </a:p>
          <a:p>
            <a:pPr lvl="3"/>
            <a:r>
              <a:rPr lang="en-US" dirty="0" smtClean="0"/>
              <a:t>Draft</a:t>
            </a:r>
          </a:p>
          <a:p>
            <a:pPr lvl="2"/>
            <a:r>
              <a:rPr lang="en-US" dirty="0" smtClean="0"/>
              <a:t>Farmer messages </a:t>
            </a:r>
          </a:p>
          <a:p>
            <a:pPr lvl="3"/>
            <a:r>
              <a:rPr lang="en-US" dirty="0" smtClean="0"/>
              <a:t>What are the highest priority messages?   </a:t>
            </a:r>
          </a:p>
          <a:p>
            <a:pPr lvl="3"/>
            <a:r>
              <a:rPr lang="en-US" dirty="0"/>
              <a:t>Develop distribution plan </a:t>
            </a:r>
            <a:endParaRPr lang="en-US" dirty="0" smtClean="0"/>
          </a:p>
          <a:p>
            <a:r>
              <a:rPr lang="en-US" dirty="0" smtClean="0"/>
              <a:t>GSTS Working Group to reconvene in July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93649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HONEYBEE HEALTH COALITION</a:t>
            </a: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Crop Pest Management</a:t>
            </a:r>
          </a:p>
          <a:p>
            <a:pPr lvl="1"/>
            <a:r>
              <a:rPr lang="en-US" dirty="0" smtClean="0"/>
              <a:t>MP3 plan development and implementation</a:t>
            </a:r>
          </a:p>
          <a:p>
            <a:r>
              <a:rPr lang="en-US" dirty="0" smtClean="0"/>
              <a:t>Forage and Nutrition</a:t>
            </a:r>
          </a:p>
          <a:p>
            <a:pPr lvl="1"/>
            <a:r>
              <a:rPr lang="en-US" dirty="0" smtClean="0"/>
              <a:t>Input to USDA Farm Service Agency for potential new conservation program for managed bees -  CP42B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61893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tx2"/>
                </a:solidFill>
              </a:rPr>
              <a:t>REGULATORY UPDATE </a:t>
            </a:r>
            <a:br>
              <a:rPr lang="en-US" sz="4000" b="1" dirty="0">
                <a:solidFill>
                  <a:schemeClr val="tx2"/>
                </a:solidFill>
              </a:rPr>
            </a:br>
            <a:r>
              <a:rPr lang="en-US" sz="4000" b="1" dirty="0">
                <a:solidFill>
                  <a:schemeClr val="tx2"/>
                </a:solidFill>
              </a:rPr>
              <a:t>U.S. </a:t>
            </a:r>
            <a:r>
              <a:rPr lang="en-US" sz="4000" b="1" dirty="0" err="1">
                <a:solidFill>
                  <a:schemeClr val="tx2"/>
                </a:solidFill>
              </a:rPr>
              <a:t>Neonic</a:t>
            </a:r>
            <a:r>
              <a:rPr lang="en-US" sz="4000" b="1" dirty="0">
                <a:solidFill>
                  <a:schemeClr val="tx2"/>
                </a:solidFill>
              </a:rPr>
              <a:t> review</a:t>
            </a:r>
            <a:endParaRPr lang="en-US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945724"/>
              </p:ext>
            </p:extLst>
          </p:nvPr>
        </p:nvGraphicFramePr>
        <p:xfrm>
          <a:off x="457200" y="1600200"/>
          <a:ext cx="8153400" cy="4525963"/>
        </p:xfrm>
        <a:graphic>
          <a:graphicData uri="http://schemas.openxmlformats.org/drawingml/2006/table">
            <a:tbl>
              <a:tblPr/>
              <a:tblGrid>
                <a:gridCol w="2717800"/>
                <a:gridCol w="1701800"/>
                <a:gridCol w="3733800"/>
              </a:tblGrid>
              <a:tr h="3600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dirty="0">
                          <a:effectLst/>
                          <a:latin typeface="Lucida Grande"/>
                        </a:rPr>
                        <a:t>Chemical Name and Docket Number</a:t>
                      </a:r>
                    </a:p>
                  </a:txBody>
                  <a:tcPr marL="51431" marR="51431" marT="25716" marB="257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dirty="0">
                          <a:effectLst/>
                          <a:latin typeface="Lucida Grande"/>
                        </a:rPr>
                        <a:t>Planned Completion</a:t>
                      </a:r>
                    </a:p>
                  </a:txBody>
                  <a:tcPr marL="51431" marR="51431" marT="25716" marB="257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>
                          <a:effectLst/>
                          <a:latin typeface="Lucida Grande"/>
                        </a:rPr>
                        <a:t>Milestones</a:t>
                      </a:r>
                    </a:p>
                  </a:txBody>
                  <a:tcPr marL="51431" marR="51431" marT="25716" marB="257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15943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dirty="0" err="1">
                          <a:effectLst/>
                          <a:latin typeface="Lucida Grande"/>
                        </a:rPr>
                        <a:t>Imidacloprid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solidFill>
                            <a:srgbClr val="4D8E4D"/>
                          </a:solidFill>
                          <a:effectLst/>
                          <a:hlinkClick r:id="rId3"/>
                        </a:rPr>
                        <a:t>EPA-HQ-OPP-2008-0844</a:t>
                      </a:r>
                      <a:endParaRPr lang="en-US" sz="1000" dirty="0">
                        <a:effectLst/>
                      </a:endParaRPr>
                    </a:p>
                  </a:txBody>
                  <a:tcPr marL="51431" marR="51431" marT="25716" marB="257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>
                          <a:effectLst/>
                        </a:rPr>
                        <a:t>2016-2017</a:t>
                      </a:r>
                    </a:p>
                  </a:txBody>
                  <a:tcPr marL="51431" marR="51431" marT="25716" marB="257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 typeface="Arial"/>
                        <a:buChar char="•"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initial pollinator-only risk assessment issued for public comment in January 2016</a:t>
                      </a:r>
                    </a:p>
                    <a:p>
                      <a:pPr algn="l" fontAlgn="ctr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potential early pollinator mitigation in 2016</a:t>
                      </a:r>
                    </a:p>
                    <a:p>
                      <a:pPr algn="l" fontAlgn="ctr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remainder of risk assessments issued for public comment later in 2016</a:t>
                      </a:r>
                    </a:p>
                  </a:txBody>
                  <a:tcPr marL="51431" marR="51431" marT="25716" marB="257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12857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dirty="0" err="1">
                          <a:effectLst/>
                          <a:latin typeface="Lucida Grande"/>
                        </a:rPr>
                        <a:t>Clothianidin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solidFill>
                            <a:srgbClr val="4D8E4D"/>
                          </a:solidFill>
                          <a:effectLst/>
                          <a:hlinkClick r:id="rId4"/>
                        </a:rPr>
                        <a:t>EPA-HQ-OPP-2100-0865</a:t>
                      </a:r>
                      <a:endParaRPr lang="en-US" sz="1000" dirty="0">
                        <a:effectLst/>
                      </a:endParaRPr>
                    </a:p>
                  </a:txBody>
                  <a:tcPr marL="51431" marR="51431" marT="25716" marB="257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>
                          <a:effectLst/>
                        </a:rPr>
                        <a:t>2016-2017</a:t>
                      </a:r>
                    </a:p>
                  </a:txBody>
                  <a:tcPr marL="51431" marR="51431" marT="25716" marB="257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initial set of risk assessments issued for public comment in 2016</a:t>
                      </a:r>
                    </a:p>
                    <a:p>
                      <a:pPr algn="l" fontAlgn="ctr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potential early pollinator mitigation in 2016</a:t>
                      </a:r>
                    </a:p>
                    <a:p>
                      <a:pPr algn="l" fontAlgn="ctr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remainder of risk assessments issued for public comment in 2017</a:t>
                      </a:r>
                    </a:p>
                  </a:txBody>
                  <a:tcPr marL="51431" marR="51431" marT="25716" marB="257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57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>
                          <a:effectLst/>
                          <a:latin typeface="Lucida Grande"/>
                        </a:rPr>
                        <a:t>Thiamethoxam</a:t>
                      </a:r>
                      <a:r>
                        <a:rPr lang="en-US" sz="1000">
                          <a:effectLst/>
                        </a:rPr>
                        <a:t/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solidFill>
                            <a:srgbClr val="4D8E4D"/>
                          </a:solidFill>
                          <a:effectLst/>
                          <a:hlinkClick r:id="rId5"/>
                        </a:rPr>
                        <a:t>EPA-HQ-OPP-2011-0581</a:t>
                      </a:r>
                      <a:endParaRPr lang="en-US" sz="1000">
                        <a:effectLst/>
                      </a:endParaRPr>
                    </a:p>
                  </a:txBody>
                  <a:tcPr marL="51431" marR="51431" marT="25716" marB="257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>
                          <a:effectLst/>
                        </a:rPr>
                        <a:t>2016-2017</a:t>
                      </a:r>
                    </a:p>
                  </a:txBody>
                  <a:tcPr marL="51431" marR="51431" marT="25716" marB="257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initial set of risk assessments issued for public comment in 2016</a:t>
                      </a:r>
                    </a:p>
                    <a:p>
                      <a:pPr algn="l" fontAlgn="ctr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potential early pollinator mitigation in 2016</a:t>
                      </a:r>
                    </a:p>
                    <a:p>
                      <a:pPr algn="l" fontAlgn="ctr">
                        <a:buFont typeface="Arial"/>
                        <a:buChar char="•"/>
                      </a:pPr>
                      <a:r>
                        <a:rPr lang="en-US" sz="1400" dirty="0">
                          <a:effectLst/>
                        </a:rPr>
                        <a:t>remainder of risk assessments issued for public comment in 2017</a:t>
                      </a:r>
                    </a:p>
                  </a:txBody>
                  <a:tcPr marL="51431" marR="51431" marT="25716" marB="257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011807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 REGULATORY UPDATE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Canada: fungicide review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81000" y="1981200"/>
            <a:ext cx="8610600" cy="4572000"/>
          </a:xfrm>
        </p:spPr>
        <p:txBody>
          <a:bodyPr/>
          <a:lstStyle/>
          <a:p>
            <a:r>
              <a:rPr lang="en-US" sz="2000" dirty="0" err="1" smtClean="0"/>
              <a:t>Thiram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Proposal to cancel all uses </a:t>
            </a:r>
          </a:p>
          <a:p>
            <a:pPr lvl="1"/>
            <a:r>
              <a:rPr lang="en-US" sz="2000" dirty="0" smtClean="0"/>
              <a:t>ASTA comments – May 27 </a:t>
            </a:r>
          </a:p>
          <a:p>
            <a:pPr lvl="2"/>
            <a:r>
              <a:rPr lang="en-US" sz="2000" dirty="0" smtClean="0"/>
              <a:t>Valuable tool</a:t>
            </a:r>
          </a:p>
          <a:p>
            <a:pPr lvl="2"/>
            <a:r>
              <a:rPr lang="en-US" sz="2000" dirty="0" smtClean="0"/>
              <a:t>Risk assessment over stated impact of seed treatment usage</a:t>
            </a:r>
            <a:endParaRPr lang="en-US" sz="2000" dirty="0"/>
          </a:p>
          <a:p>
            <a:r>
              <a:rPr lang="en-US" sz="2000" dirty="0" err="1" smtClean="0"/>
              <a:t>Iprodione</a:t>
            </a:r>
            <a:r>
              <a:rPr lang="en-US" sz="2000" dirty="0" smtClean="0"/>
              <a:t> (</a:t>
            </a:r>
            <a:r>
              <a:rPr lang="en-US" sz="2000" dirty="0" err="1" smtClean="0"/>
              <a:t>Rovral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Proposal to cancel all uses</a:t>
            </a:r>
          </a:p>
          <a:p>
            <a:pPr lvl="1"/>
            <a:r>
              <a:rPr lang="en-US" sz="2000" dirty="0" smtClean="0"/>
              <a:t>Used as seed treatment for carrot </a:t>
            </a:r>
          </a:p>
          <a:p>
            <a:pPr lvl="1"/>
            <a:r>
              <a:rPr lang="en-US" sz="2000" dirty="0" smtClean="0"/>
              <a:t>Comments due July 14 </a:t>
            </a:r>
          </a:p>
          <a:p>
            <a:r>
              <a:rPr lang="en-US" sz="2000" dirty="0" err="1" smtClean="0"/>
              <a:t>Captan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Cancel seed treatment uses </a:t>
            </a:r>
          </a:p>
          <a:p>
            <a:pPr lvl="1"/>
            <a:r>
              <a:rPr lang="en-US" sz="2000" dirty="0" smtClean="0"/>
              <a:t>Comments due July 29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94028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1_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C 2">
      <a:dk1>
        <a:srgbClr val="656968"/>
      </a:dk1>
      <a:lt1>
        <a:srgbClr val="FBCF97"/>
      </a:lt1>
      <a:dk2>
        <a:srgbClr val="173540"/>
      </a:dk2>
      <a:lt2>
        <a:srgbClr val="A3B7AC"/>
      </a:lt2>
      <a:accent1>
        <a:srgbClr val="D6E1DD"/>
      </a:accent1>
      <a:accent2>
        <a:srgbClr val="82A6BE"/>
      </a:accent2>
      <a:accent3>
        <a:srgbClr val="888D31"/>
      </a:accent3>
      <a:accent4>
        <a:srgbClr val="173540"/>
      </a:accent4>
      <a:accent5>
        <a:srgbClr val="656968"/>
      </a:accent5>
      <a:accent6>
        <a:srgbClr val="84A6C0"/>
      </a:accent6>
      <a:hlink>
        <a:srgbClr val="888D31"/>
      </a:hlink>
      <a:folHlink>
        <a:srgbClr val="8EC2C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AC 2">
      <a:dk1>
        <a:srgbClr val="656968"/>
      </a:dk1>
      <a:lt1>
        <a:srgbClr val="FBCF97"/>
      </a:lt1>
      <a:dk2>
        <a:srgbClr val="173540"/>
      </a:dk2>
      <a:lt2>
        <a:srgbClr val="A3B7AC"/>
      </a:lt2>
      <a:accent1>
        <a:srgbClr val="D6E1DD"/>
      </a:accent1>
      <a:accent2>
        <a:srgbClr val="82A6BE"/>
      </a:accent2>
      <a:accent3>
        <a:srgbClr val="888D31"/>
      </a:accent3>
      <a:accent4>
        <a:srgbClr val="173540"/>
      </a:accent4>
      <a:accent5>
        <a:srgbClr val="656968"/>
      </a:accent5>
      <a:accent6>
        <a:srgbClr val="84A6C0"/>
      </a:accent6>
      <a:hlink>
        <a:srgbClr val="888D31"/>
      </a:hlink>
      <a:folHlink>
        <a:srgbClr val="8EC2C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AC 2">
      <a:dk1>
        <a:srgbClr val="656968"/>
      </a:dk1>
      <a:lt1>
        <a:srgbClr val="FBCF97"/>
      </a:lt1>
      <a:dk2>
        <a:srgbClr val="173540"/>
      </a:dk2>
      <a:lt2>
        <a:srgbClr val="A3B7AC"/>
      </a:lt2>
      <a:accent1>
        <a:srgbClr val="D6E1DD"/>
      </a:accent1>
      <a:accent2>
        <a:srgbClr val="82A6BE"/>
      </a:accent2>
      <a:accent3>
        <a:srgbClr val="888D31"/>
      </a:accent3>
      <a:accent4>
        <a:srgbClr val="173540"/>
      </a:accent4>
      <a:accent5>
        <a:srgbClr val="656968"/>
      </a:accent5>
      <a:accent6>
        <a:srgbClr val="84A6C0"/>
      </a:accent6>
      <a:hlink>
        <a:srgbClr val="888D31"/>
      </a:hlink>
      <a:folHlink>
        <a:srgbClr val="8EC2C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3456</TotalTime>
  <Words>795</Words>
  <Application>Microsoft Office PowerPoint</Application>
  <PresentationFormat>On-screen Show (4:3)</PresentationFormat>
  <Paragraphs>136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1_Office Theme</vt:lpstr>
      <vt:lpstr>Office Theme</vt:lpstr>
      <vt:lpstr>2_Office Theme</vt:lpstr>
      <vt:lpstr>3_Office Theme</vt:lpstr>
      <vt:lpstr>PowerPoint Presentation</vt:lpstr>
      <vt:lpstr>Anderson vs. EPA/Seed Treatment Lawsuit</vt:lpstr>
      <vt:lpstr>Biologic Seed treatment working group update</vt:lpstr>
      <vt:lpstr>Biological Seed Treatment Working Group </vt:lpstr>
      <vt:lpstr>Next steps</vt:lpstr>
      <vt:lpstr>Guide to Seed treatment stewardship</vt:lpstr>
      <vt:lpstr>HONEYBEE HEALTH COALITION </vt:lpstr>
      <vt:lpstr>REGULATORY UPDATE  U.S. Neonic review</vt:lpstr>
      <vt:lpstr> REGULATORY UPDATE  Canada: fungicide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Barnes</dc:creator>
  <cp:lastModifiedBy>Jane DeMarchi</cp:lastModifiedBy>
  <cp:revision>23</cp:revision>
  <dcterms:created xsi:type="dcterms:W3CDTF">2016-05-17T12:23:35Z</dcterms:created>
  <dcterms:modified xsi:type="dcterms:W3CDTF">2016-07-08T16:52:02Z</dcterms:modified>
</cp:coreProperties>
</file>