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455" r:id="rId4"/>
  </p:sldMasterIdLst>
  <p:notesMasterIdLst>
    <p:notesMasterId r:id="rId13"/>
  </p:notesMasterIdLst>
  <p:sldIdLst>
    <p:sldId id="257" r:id="rId5"/>
    <p:sldId id="256" r:id="rId6"/>
    <p:sldId id="305" r:id="rId7"/>
    <p:sldId id="306" r:id="rId8"/>
    <p:sldId id="292" r:id="rId9"/>
    <p:sldId id="294" r:id="rId10"/>
    <p:sldId id="295" r:id="rId11"/>
    <p:sldId id="296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4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84" autoAdjust="0"/>
    <p:restoredTop sz="94615"/>
  </p:normalViewPr>
  <p:slideViewPr>
    <p:cSldViewPr snapToGrid="0" snapToObjects="1">
      <p:cViewPr varScale="1">
        <p:scale>
          <a:sx n="152" d="100"/>
          <a:sy n="152" d="100"/>
        </p:scale>
        <p:origin x="186" y="2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5B1E1-086D-4521-8FC2-730CD17FCB20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BE04E6-E90A-41E4-8F9E-896F70FBF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994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Plan evolved from start up and establishment to sustainability and growth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E04E6-E90A-41E4-8F9E-896F70FBFE8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062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E04E6-E90A-41E4-8F9E-896F70FBFE8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42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 updating the USDA NPGS submission forms to include sources of germplasm and isolates</a:t>
            </a:r>
            <a:r>
              <a:rPr lang="en-US" baseline="0" dirty="0" smtClean="0"/>
              <a:t> to be Nagoya Protocol compliant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E04E6-E90A-41E4-8F9E-896F70FBFE8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66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 updating the USDA NPGS submission forms to include sources of germplasm and isolates</a:t>
            </a:r>
            <a:r>
              <a:rPr lang="en-US" baseline="0" dirty="0" smtClean="0"/>
              <a:t> to be Nagoya Protocol compliant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E04E6-E90A-41E4-8F9E-896F70FBFE8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818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6485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F5496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1104900" y="1376363"/>
            <a:ext cx="4471988" cy="2130425"/>
          </a:xfrm>
        </p:spPr>
        <p:txBody>
          <a:bodyPr/>
          <a:lstStyle>
            <a:lvl1pPr>
              <a:defRPr>
                <a:solidFill>
                  <a:srgbClr val="2F5496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2F5496"/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rgbClr val="2F5496"/>
                </a:solidFill>
                <a:latin typeface="Century Gothic" panose="020B0502020202020204" pitchFamily="34" charset="0"/>
              </a:defRPr>
            </a:lvl3pPr>
            <a:lvl4pPr>
              <a:defRPr>
                <a:solidFill>
                  <a:srgbClr val="2F5496"/>
                </a:solidFill>
                <a:latin typeface="Century Gothic" panose="020B0502020202020204" pitchFamily="34" charset="0"/>
              </a:defRPr>
            </a:lvl4pPr>
            <a:lvl5pPr>
              <a:defRPr>
                <a:solidFill>
                  <a:srgbClr val="2F5496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137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  <p:sldLayoutId id="2147493467" r:id="rId12"/>
    <p:sldLayoutId id="2147493468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psi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" y="3710333"/>
            <a:ext cx="67924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2F5496"/>
                </a:solidFill>
                <a:latin typeface="Century Gothic" panose="020B0502020202020204" pitchFamily="34" charset="0"/>
              </a:rPr>
              <a:t>A science-based, vegetable seed industry initiative to standardize the identification of plant pathogen strains and races based on sets of host differentials and reference plant pathogen strains</a:t>
            </a:r>
          </a:p>
        </p:txBody>
      </p:sp>
      <p:sp>
        <p:nvSpPr>
          <p:cNvPr id="3" name="Rectangle 2"/>
          <p:cNvSpPr/>
          <p:nvPr/>
        </p:nvSpPr>
        <p:spPr>
          <a:xfrm>
            <a:off x="5221539" y="998621"/>
            <a:ext cx="3695027" cy="21203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204C8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04337" y="346501"/>
            <a:ext cx="64991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2F5496"/>
                </a:solidFill>
                <a:latin typeface="Century Gothic" panose="020B0502020202020204" pitchFamily="34" charset="0"/>
              </a:rPr>
              <a:t>CPPSI Update: January </a:t>
            </a:r>
            <a:r>
              <a:rPr lang="en-US" sz="3200" dirty="0" smtClean="0">
                <a:solidFill>
                  <a:srgbClr val="2F5496"/>
                </a:solidFill>
                <a:latin typeface="Century Gothic" panose="020B0502020202020204" pitchFamily="34" charset="0"/>
              </a:rPr>
              <a:t>27, </a:t>
            </a:r>
            <a:r>
              <a:rPr lang="en-US" sz="3200" dirty="0" smtClean="0">
                <a:solidFill>
                  <a:srgbClr val="2F5496"/>
                </a:solidFill>
                <a:latin typeface="Century Gothic" panose="020B0502020202020204" pitchFamily="34" charset="0"/>
              </a:rPr>
              <a:t>2018</a:t>
            </a:r>
            <a:endParaRPr lang="en-US" sz="3200" dirty="0">
              <a:solidFill>
                <a:srgbClr val="2F5496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05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0" y="2233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dirty="0" smtClean="0">
                <a:solidFill>
                  <a:srgbClr val="2F5496"/>
                </a:solidFill>
                <a:latin typeface="Century Gothic" panose="020B0502020202020204" pitchFamily="34" charset="0"/>
              </a:rPr>
              <a:t>CPPSI @ UC Davis</a:t>
            </a:r>
            <a:endParaRPr lang="en-US" sz="4400" dirty="0">
              <a:solidFill>
                <a:srgbClr val="2F5496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Subtitle 4"/>
          <p:cNvSpPr txBox="1">
            <a:spLocks noGrp="1"/>
          </p:cNvSpPr>
          <p:nvPr>
            <p:ph type="subTitle" idx="4294967295"/>
          </p:nvPr>
        </p:nvSpPr>
        <p:spPr>
          <a:xfrm>
            <a:off x="1198176" y="771674"/>
            <a:ext cx="7226915" cy="3797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2F5496"/>
                </a:solidFill>
                <a:latin typeface="Century Gothic" panose="020B0502020202020204" pitchFamily="34" charset="0"/>
              </a:rPr>
              <a:t>Final year of the </a:t>
            </a:r>
            <a:r>
              <a:rPr lang="en-US" sz="1800" dirty="0">
                <a:solidFill>
                  <a:srgbClr val="2F5496"/>
                </a:solidFill>
                <a:latin typeface="Century Gothic" panose="020B0502020202020204" pitchFamily="34" charset="0"/>
              </a:rPr>
              <a:t>initial three </a:t>
            </a:r>
            <a:r>
              <a:rPr lang="en-US" sz="1800" dirty="0" smtClean="0">
                <a:solidFill>
                  <a:srgbClr val="2F5496"/>
                </a:solidFill>
                <a:latin typeface="Century Gothic" panose="020B0502020202020204" pitchFamily="34" charset="0"/>
              </a:rPr>
              <a:t>year funding </a:t>
            </a:r>
            <a:r>
              <a:rPr lang="en-US" sz="1800" dirty="0">
                <a:solidFill>
                  <a:srgbClr val="2F5496"/>
                </a:solidFill>
                <a:latin typeface="Century Gothic" panose="020B0502020202020204" pitchFamily="34" charset="0"/>
              </a:rPr>
              <a:t>commitment from </a:t>
            </a:r>
            <a:r>
              <a:rPr lang="en-US" sz="1800" dirty="0" smtClean="0">
                <a:solidFill>
                  <a:srgbClr val="2F5496"/>
                </a:solidFill>
                <a:latin typeface="Century Gothic" panose="020B0502020202020204" pitchFamily="34" charset="0"/>
              </a:rPr>
              <a:t>Founding Sponsors</a:t>
            </a:r>
          </a:p>
          <a:p>
            <a:pPr marL="685800" lvl="1"/>
            <a:r>
              <a:rPr lang="en-US" sz="1400" dirty="0" smtClean="0">
                <a:solidFill>
                  <a:srgbClr val="2F5496"/>
                </a:solidFill>
                <a:latin typeface="Century Gothic" panose="020B0502020202020204" pitchFamily="34" charset="0"/>
              </a:rPr>
              <a:t>CPPSI Advisory </a:t>
            </a:r>
            <a:r>
              <a:rPr lang="en-US" sz="1400" dirty="0" smtClean="0">
                <a:solidFill>
                  <a:srgbClr val="2F5496"/>
                </a:solidFill>
                <a:latin typeface="Century Gothic" panose="020B0502020202020204" pitchFamily="34" charset="0"/>
              </a:rPr>
              <a:t>Council meetings twice a year during the ASTA meetings held in June and </a:t>
            </a:r>
            <a:r>
              <a:rPr lang="en-US" sz="1400" dirty="0" smtClean="0">
                <a:solidFill>
                  <a:srgbClr val="2F5496"/>
                </a:solidFill>
                <a:latin typeface="Century Gothic" panose="020B0502020202020204" pitchFamily="34" charset="0"/>
              </a:rPr>
              <a:t>January</a:t>
            </a:r>
          </a:p>
          <a:p>
            <a:pPr marL="685800" lvl="1"/>
            <a:r>
              <a:rPr lang="en-US" sz="1400" dirty="0" smtClean="0">
                <a:solidFill>
                  <a:srgbClr val="2F5496"/>
                </a:solidFill>
                <a:latin typeface="Century Gothic" panose="020B0502020202020204" pitchFamily="34" charset="0"/>
              </a:rPr>
              <a:t>CPPSI Working Group meets monthly via web conference</a:t>
            </a:r>
            <a:endParaRPr lang="en-US" sz="1400" dirty="0" smtClean="0">
              <a:solidFill>
                <a:srgbClr val="2F5496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Century Gothic" panose="020B0502020202020204" pitchFamily="34" charset="0"/>
              <a:buChar char="―"/>
            </a:pPr>
            <a:endParaRPr lang="en-US" sz="800" dirty="0">
              <a:solidFill>
                <a:srgbClr val="2F5496"/>
              </a:solidFill>
              <a:latin typeface="Century Gothic" panose="020B0502020202020204" pitchFamily="34" charset="0"/>
            </a:endParaRPr>
          </a:p>
          <a:p>
            <a:r>
              <a:rPr lang="en-US" sz="1800" dirty="0">
                <a:solidFill>
                  <a:srgbClr val="2F5496"/>
                </a:solidFill>
                <a:latin typeface="Century Gothic" panose="020B0502020202020204" pitchFamily="34" charset="0"/>
              </a:rPr>
              <a:t>Business Plan updated and approved by Advisory Council</a:t>
            </a:r>
          </a:p>
          <a:p>
            <a:pPr marL="685800" lvl="1">
              <a:buFont typeface="Century Gothic" panose="020B0502020202020204" pitchFamily="34" charset="0"/>
              <a:buChar char="―"/>
            </a:pPr>
            <a:r>
              <a:rPr lang="en-US" sz="1400" dirty="0">
                <a:solidFill>
                  <a:srgbClr val="2F5496"/>
                </a:solidFill>
                <a:latin typeface="Century Gothic" panose="020B0502020202020204" pitchFamily="34" charset="0"/>
              </a:rPr>
              <a:t>Continued development of Reference Materials</a:t>
            </a:r>
          </a:p>
          <a:p>
            <a:pPr marL="685800" lvl="1">
              <a:buFont typeface="Century Gothic" panose="020B0502020202020204" pitchFamily="34" charset="0"/>
              <a:buChar char="―"/>
            </a:pPr>
            <a:r>
              <a:rPr lang="en-US" sz="1400" dirty="0">
                <a:solidFill>
                  <a:srgbClr val="2F5496"/>
                </a:solidFill>
                <a:latin typeface="Century Gothic" panose="020B0502020202020204" pitchFamily="34" charset="0"/>
              </a:rPr>
              <a:t>Expanded roles: ISF DRT WG, Harmores 3, Melon PM WG, Emerging diseases website only available to CPPSI members</a:t>
            </a:r>
          </a:p>
          <a:p>
            <a:pPr marL="685800" lvl="1">
              <a:buFont typeface="Century Gothic" panose="020B0502020202020204" pitchFamily="34" charset="0"/>
              <a:buChar char="―"/>
            </a:pPr>
            <a:r>
              <a:rPr lang="en-US" sz="1400" dirty="0">
                <a:solidFill>
                  <a:srgbClr val="2F5496"/>
                </a:solidFill>
                <a:latin typeface="Century Gothic" panose="020B0502020202020204" pitchFamily="34" charset="0"/>
              </a:rPr>
              <a:t>New CPPSI membership model based on annual revenue; similar to ASTA and CSA membership models</a:t>
            </a:r>
          </a:p>
          <a:p>
            <a:pPr marL="685800" lvl="1">
              <a:buFont typeface="Century Gothic" panose="020B0502020202020204" pitchFamily="34" charset="0"/>
              <a:buChar char="―"/>
            </a:pPr>
            <a:r>
              <a:rPr lang="en-US" sz="1400" dirty="0">
                <a:solidFill>
                  <a:srgbClr val="2F5496"/>
                </a:solidFill>
                <a:latin typeface="Century Gothic" panose="020B0502020202020204" pitchFamily="34" charset="0"/>
              </a:rPr>
              <a:t>Focus on sustainability through new </a:t>
            </a:r>
            <a:r>
              <a:rPr lang="en-US" sz="1400" dirty="0" smtClean="0">
                <a:solidFill>
                  <a:srgbClr val="2F5496"/>
                </a:solidFill>
                <a:latin typeface="Century Gothic" panose="020B0502020202020204" pitchFamily="34" charset="0"/>
              </a:rPr>
              <a:t>&amp; renewed memberships</a:t>
            </a:r>
            <a:r>
              <a:rPr lang="en-US" sz="1400" dirty="0">
                <a:solidFill>
                  <a:srgbClr val="2F5496"/>
                </a:solidFill>
                <a:latin typeface="Century Gothic" panose="020B0502020202020204" pitchFamily="34" charset="0"/>
              </a:rPr>
              <a:t>, grants, </a:t>
            </a:r>
            <a:r>
              <a:rPr lang="en-US" sz="1400" dirty="0" smtClean="0">
                <a:solidFill>
                  <a:srgbClr val="2F5496"/>
                </a:solidFill>
                <a:latin typeface="Century Gothic" panose="020B0502020202020204" pitchFamily="34" charset="0"/>
              </a:rPr>
              <a:t>service opportunities</a:t>
            </a:r>
            <a:endParaRPr lang="en-US" sz="1400" dirty="0">
              <a:solidFill>
                <a:srgbClr val="2F5496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2F5496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66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0" y="-41909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dirty="0" smtClean="0">
                <a:solidFill>
                  <a:srgbClr val="2F5496"/>
                </a:solidFill>
                <a:latin typeface="Century Gothic" panose="020B0502020202020204" pitchFamily="34" charset="0"/>
              </a:rPr>
              <a:t>CPPSI @ UC Davis</a:t>
            </a:r>
            <a:endParaRPr lang="en-US" sz="4400" dirty="0">
              <a:solidFill>
                <a:srgbClr val="2F5496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Subtitle 4"/>
          <p:cNvSpPr txBox="1">
            <a:spLocks noGrp="1"/>
          </p:cNvSpPr>
          <p:nvPr>
            <p:ph type="subTitle" idx="4294967295"/>
          </p:nvPr>
        </p:nvSpPr>
        <p:spPr>
          <a:xfrm>
            <a:off x="1552893" y="618539"/>
            <a:ext cx="7231653" cy="3711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2F5496"/>
                </a:solidFill>
                <a:latin typeface="Century Gothic" panose="020B0502020202020204" pitchFamily="34" charset="0"/>
              </a:rPr>
              <a:t>Secured </a:t>
            </a:r>
            <a:r>
              <a:rPr lang="en-US" sz="1800" dirty="0" smtClean="0">
                <a:solidFill>
                  <a:srgbClr val="2F5496"/>
                </a:solidFill>
                <a:latin typeface="Century Gothic" panose="020B0502020202020204" pitchFamily="34" charset="0"/>
              </a:rPr>
              <a:t>commitments from all Founding Sponsors to renew </a:t>
            </a:r>
            <a:r>
              <a:rPr lang="en-US" sz="1800" dirty="0">
                <a:solidFill>
                  <a:srgbClr val="2F5496"/>
                </a:solidFill>
                <a:latin typeface="Century Gothic" panose="020B0502020202020204" pitchFamily="34" charset="0"/>
              </a:rPr>
              <a:t>3 </a:t>
            </a:r>
            <a:r>
              <a:rPr lang="en-US" sz="1800" dirty="0" smtClean="0">
                <a:solidFill>
                  <a:srgbClr val="2F5496"/>
                </a:solidFill>
                <a:latin typeface="Century Gothic" panose="020B0502020202020204" pitchFamily="34" charset="0"/>
              </a:rPr>
              <a:t>year memberships</a:t>
            </a:r>
            <a:endParaRPr lang="en-US" sz="1800" dirty="0">
              <a:solidFill>
                <a:srgbClr val="2F5496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400" dirty="0">
              <a:solidFill>
                <a:srgbClr val="2F5496"/>
              </a:solidFill>
              <a:latin typeface="Century Gothic" panose="020B0502020202020204" pitchFamily="34" charset="0"/>
            </a:endParaRPr>
          </a:p>
          <a:p>
            <a:r>
              <a:rPr lang="en-US" sz="1800" dirty="0">
                <a:solidFill>
                  <a:srgbClr val="2F5496"/>
                </a:solidFill>
                <a:latin typeface="Century Gothic" panose="020B0502020202020204" pitchFamily="34" charset="0"/>
              </a:rPr>
              <a:t>Awarded CDFA SCBG funding for 2.5 years in support of continued CPPSI growth </a:t>
            </a:r>
          </a:p>
          <a:p>
            <a:pPr marL="685800" lvl="1"/>
            <a:r>
              <a:rPr lang="en-US" sz="1400" dirty="0">
                <a:solidFill>
                  <a:srgbClr val="2F5496"/>
                </a:solidFill>
                <a:latin typeface="Century Gothic" panose="020B0502020202020204" pitchFamily="34" charset="0"/>
              </a:rPr>
              <a:t>$340,000</a:t>
            </a:r>
          </a:p>
          <a:p>
            <a:pPr marL="685800" lvl="1"/>
            <a:r>
              <a:rPr lang="en-US" sz="1400" dirty="0">
                <a:solidFill>
                  <a:srgbClr val="2F5496"/>
                </a:solidFill>
                <a:latin typeface="Century Gothic" panose="020B0502020202020204" pitchFamily="34" charset="0"/>
              </a:rPr>
              <a:t>1 Nov 2017 – 31 Mar 2020 </a:t>
            </a:r>
            <a:endParaRPr lang="en-US" sz="1400" dirty="0" smtClean="0">
              <a:solidFill>
                <a:srgbClr val="2F5496"/>
              </a:solidFill>
              <a:latin typeface="Century Gothic" panose="020B0502020202020204" pitchFamily="34" charset="0"/>
            </a:endParaRPr>
          </a:p>
          <a:p>
            <a:pPr marL="685800" lvl="1"/>
            <a:endParaRPr lang="en-US" sz="400" dirty="0" smtClean="0">
              <a:solidFill>
                <a:srgbClr val="2F5496"/>
              </a:solidFill>
              <a:latin typeface="Century Gothic" panose="020B0502020202020204" pitchFamily="34" charset="0"/>
            </a:endParaRPr>
          </a:p>
          <a:p>
            <a:r>
              <a:rPr lang="en-US" sz="1800" dirty="0" smtClean="0">
                <a:solidFill>
                  <a:srgbClr val="2F5496"/>
                </a:solidFill>
                <a:latin typeface="Century Gothic" panose="020B0502020202020204" pitchFamily="34" charset="0"/>
              </a:rPr>
              <a:t>Waiting </a:t>
            </a:r>
            <a:r>
              <a:rPr lang="en-US" sz="1800" dirty="0" smtClean="0">
                <a:solidFill>
                  <a:srgbClr val="2F5496"/>
                </a:solidFill>
                <a:latin typeface="Century Gothic" panose="020B0502020202020204" pitchFamily="34" charset="0"/>
              </a:rPr>
              <a:t>on final UC </a:t>
            </a:r>
            <a:r>
              <a:rPr lang="en-US" sz="1800" dirty="0">
                <a:solidFill>
                  <a:srgbClr val="2F5496"/>
                </a:solidFill>
                <a:latin typeface="Century Gothic" panose="020B0502020202020204" pitchFamily="34" charset="0"/>
              </a:rPr>
              <a:t>Davis </a:t>
            </a:r>
            <a:r>
              <a:rPr lang="en-US" sz="1800" dirty="0" smtClean="0">
                <a:solidFill>
                  <a:srgbClr val="2F5496"/>
                </a:solidFill>
                <a:latin typeface="Century Gothic" panose="020B0502020202020204" pitchFamily="34" charset="0"/>
              </a:rPr>
              <a:t>approval </a:t>
            </a:r>
            <a:r>
              <a:rPr lang="en-US" sz="1800" dirty="0">
                <a:solidFill>
                  <a:srgbClr val="2F5496"/>
                </a:solidFill>
                <a:latin typeface="Century Gothic" panose="020B0502020202020204" pitchFamily="34" charset="0"/>
              </a:rPr>
              <a:t>to start charging nonmembers for differentials and reference </a:t>
            </a:r>
            <a:r>
              <a:rPr lang="en-US" sz="1800" dirty="0" smtClean="0">
                <a:solidFill>
                  <a:srgbClr val="2F5496"/>
                </a:solidFill>
                <a:latin typeface="Century Gothic" panose="020B0502020202020204" pitchFamily="34" charset="0"/>
              </a:rPr>
              <a:t>strains</a:t>
            </a:r>
          </a:p>
          <a:p>
            <a:pPr marL="685800" lvl="1"/>
            <a:r>
              <a:rPr lang="en-US" sz="1400" dirty="0" smtClean="0">
                <a:solidFill>
                  <a:srgbClr val="2F5496"/>
                </a:solidFill>
                <a:latin typeface="Century Gothic" panose="020B0502020202020204" pitchFamily="34" charset="0"/>
              </a:rPr>
              <a:t>‘One Stop Shopping’ service</a:t>
            </a:r>
          </a:p>
          <a:p>
            <a:pPr marL="685800" lvl="1"/>
            <a:r>
              <a:rPr lang="en-US" sz="1400" dirty="0" smtClean="0">
                <a:solidFill>
                  <a:srgbClr val="2F5496"/>
                </a:solidFill>
                <a:latin typeface="Century Gothic" panose="020B0502020202020204" pitchFamily="34" charset="0"/>
              </a:rPr>
              <a:t>Can still access differentiating hosts from the USDA via GRIN</a:t>
            </a:r>
          </a:p>
          <a:p>
            <a:pPr marL="685800" lvl="1"/>
            <a:r>
              <a:rPr lang="en-US" sz="1400" dirty="0" smtClean="0">
                <a:solidFill>
                  <a:srgbClr val="2F5496"/>
                </a:solidFill>
                <a:latin typeface="Century Gothic" panose="020B0502020202020204" pitchFamily="34" charset="0"/>
              </a:rPr>
              <a:t>Coordinate with the launch of the round 2 Reference Materials</a:t>
            </a:r>
          </a:p>
          <a:p>
            <a:pPr marL="400050" lvl="1" indent="0">
              <a:buNone/>
            </a:pPr>
            <a:endParaRPr lang="en-US" sz="400" dirty="0" smtClean="0">
              <a:solidFill>
                <a:srgbClr val="2F5496"/>
              </a:solidFill>
              <a:latin typeface="Century Gothic" panose="020B0502020202020204" pitchFamily="34" charset="0"/>
            </a:endParaRPr>
          </a:p>
          <a:p>
            <a:r>
              <a:rPr lang="en-US" sz="1800" dirty="0" smtClean="0">
                <a:solidFill>
                  <a:srgbClr val="2F5496"/>
                </a:solidFill>
                <a:latin typeface="Century Gothic" panose="020B0502020202020204" pitchFamily="34" charset="0"/>
              </a:rPr>
              <a:t>February issue of Seed World – feature article on CPPSI</a:t>
            </a:r>
          </a:p>
        </p:txBody>
      </p:sp>
    </p:spTree>
    <p:extLst>
      <p:ext uri="{BB962C8B-B14F-4D97-AF65-F5344CB8AC3E}">
        <p14:creationId xmlns:p14="http://schemas.microsoft.com/office/powerpoint/2010/main" val="145176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138737"/>
            <a:ext cx="8229600" cy="8572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Reference Material Development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345323" y="712599"/>
            <a:ext cx="6928419" cy="3638683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1600" dirty="0" smtClean="0"/>
              <a:t>CPPSI WG and Advisory Council selection and approval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1600" dirty="0" smtClean="0"/>
              <a:t>Schedule seed increases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1600" dirty="0" smtClean="0"/>
              <a:t>Phytosanitary and functional testing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1600" dirty="0" smtClean="0"/>
              <a:t>Identify and secure source(s) of reference strains</a:t>
            </a:r>
          </a:p>
          <a:p>
            <a:pPr lvl="1">
              <a:spcBef>
                <a:spcPts val="0"/>
              </a:spcBef>
              <a:spcAft>
                <a:spcPts val="800"/>
              </a:spcAft>
            </a:pPr>
            <a:r>
              <a:rPr lang="en-US" sz="1300" dirty="0" smtClean="0"/>
              <a:t>Storage, inoculation, evaluation and distribution protocols approved by CPPSI WG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1600" dirty="0" smtClean="0">
                <a:solidFill>
                  <a:srgbClr val="FF0000"/>
                </a:solidFill>
              </a:rPr>
              <a:t>Comparative testing with GEVES, Naktuinbouw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1600" dirty="0" smtClean="0"/>
              <a:t>Develop </a:t>
            </a:r>
            <a:r>
              <a:rPr lang="en-US" sz="1600" dirty="0" smtClean="0"/>
              <a:t>white paper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1600" dirty="0" smtClean="0">
                <a:solidFill>
                  <a:srgbClr val="FF0000"/>
                </a:solidFill>
              </a:rPr>
              <a:t>Material Transfer Agreements where needed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1600" dirty="0" smtClean="0"/>
              <a:t>Deposit Reference Materials for distribution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1600" dirty="0" smtClean="0"/>
              <a:t>Announce availability on </a:t>
            </a:r>
            <a:r>
              <a:rPr lang="en-US" sz="1600" dirty="0" smtClean="0">
                <a:hlinkClick r:id="rId3"/>
              </a:rPr>
              <a:t>www.cppsi.org</a:t>
            </a:r>
            <a:endParaRPr lang="en-US" sz="1600" dirty="0" smtClean="0"/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1600" dirty="0" smtClean="0">
                <a:solidFill>
                  <a:srgbClr val="FF0000"/>
                </a:solidFill>
              </a:rPr>
              <a:t>Review and update white </a:t>
            </a:r>
            <a:r>
              <a:rPr lang="en-US" sz="1600" dirty="0" smtClean="0">
                <a:solidFill>
                  <a:srgbClr val="FF0000"/>
                </a:solidFill>
              </a:rPr>
              <a:t>papers, check strain viability </a:t>
            </a:r>
            <a:r>
              <a:rPr lang="en-US" sz="1600" dirty="0" smtClean="0">
                <a:solidFill>
                  <a:srgbClr val="FF0000"/>
                </a:solidFill>
              </a:rPr>
              <a:t>and replenish reference materials as needed</a:t>
            </a:r>
          </a:p>
          <a:p>
            <a:pPr marL="0" indent="0">
              <a:buNone/>
            </a:pP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75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Progress in Reference Material Development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219200" y="1123951"/>
            <a:ext cx="7791450" cy="3090862"/>
          </a:xfrm>
        </p:spPr>
        <p:txBody>
          <a:bodyPr>
            <a:normAutofit fontScale="62500" lnSpcReduction="20000"/>
          </a:bodyPr>
          <a:lstStyle/>
          <a:p>
            <a:r>
              <a:rPr lang="en-US" sz="4000" u="sng" dirty="0"/>
              <a:t>2016: </a:t>
            </a:r>
            <a:r>
              <a:rPr lang="en-US" sz="4000" u="sng" dirty="0" smtClean="0"/>
              <a:t>Delayed: Round 2 (Nagoya)</a:t>
            </a:r>
            <a:endParaRPr lang="en-US" sz="4000" u="sng" dirty="0"/>
          </a:p>
          <a:p>
            <a:pPr lvl="1"/>
            <a:r>
              <a:rPr lang="en-US" dirty="0"/>
              <a:t>Fusarium wilt of </a:t>
            </a:r>
            <a:r>
              <a:rPr lang="en-US" dirty="0" smtClean="0"/>
              <a:t>watermelon – complex – fall 2018 </a:t>
            </a:r>
            <a:endParaRPr lang="en-US" dirty="0"/>
          </a:p>
          <a:p>
            <a:pPr lvl="1"/>
            <a:r>
              <a:rPr lang="en-US" dirty="0"/>
              <a:t>Downy mildew of </a:t>
            </a:r>
            <a:r>
              <a:rPr lang="en-US" dirty="0" smtClean="0"/>
              <a:t>lettuce – June 2018</a:t>
            </a:r>
            <a:endParaRPr lang="en-US" dirty="0"/>
          </a:p>
          <a:p>
            <a:pPr lvl="1"/>
            <a:r>
              <a:rPr lang="en-US" dirty="0"/>
              <a:t>TSWV of </a:t>
            </a:r>
            <a:r>
              <a:rPr lang="en-US" dirty="0" smtClean="0"/>
              <a:t>pepper – MTA – June 2018</a:t>
            </a:r>
            <a:endParaRPr lang="en-US" dirty="0"/>
          </a:p>
          <a:p>
            <a:pPr lvl="1"/>
            <a:r>
              <a:rPr lang="en-US" dirty="0"/>
              <a:t>TSWV of </a:t>
            </a:r>
            <a:r>
              <a:rPr lang="en-US" dirty="0" smtClean="0"/>
              <a:t>tomato – MTA – June 2018</a:t>
            </a:r>
          </a:p>
          <a:p>
            <a:pPr lvl="1"/>
            <a:endParaRPr lang="en-US" dirty="0"/>
          </a:p>
          <a:p>
            <a:r>
              <a:rPr lang="en-US" sz="4000" u="sng" dirty="0"/>
              <a:t>2017: </a:t>
            </a:r>
            <a:r>
              <a:rPr lang="en-US" sz="4000" u="sng" dirty="0" smtClean="0"/>
              <a:t>June 2019: Round 3 (Harmores 3)</a:t>
            </a:r>
            <a:endParaRPr lang="en-US" sz="4000" u="sng" dirty="0"/>
          </a:p>
          <a:p>
            <a:pPr lvl="1"/>
            <a:r>
              <a:rPr lang="en-US" dirty="0"/>
              <a:t>Powdery mildew of </a:t>
            </a:r>
            <a:r>
              <a:rPr lang="en-US" dirty="0" smtClean="0"/>
              <a:t>melon – Melon PM WG</a:t>
            </a:r>
            <a:endParaRPr lang="en-US" dirty="0"/>
          </a:p>
          <a:p>
            <a:pPr lvl="1"/>
            <a:r>
              <a:rPr lang="en-US" dirty="0"/>
              <a:t>Fusarium wilt of </a:t>
            </a:r>
            <a:r>
              <a:rPr lang="en-US" dirty="0" smtClean="0"/>
              <a:t>tomato – seed increases scheduled</a:t>
            </a:r>
            <a:endParaRPr lang="en-US" dirty="0"/>
          </a:p>
          <a:p>
            <a:pPr lvl="1"/>
            <a:r>
              <a:rPr lang="en-US" dirty="0"/>
              <a:t>Root knot nematode of tomato – seed increases scheduled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78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674"/>
            <a:ext cx="9144000" cy="857250"/>
          </a:xfrm>
        </p:spPr>
        <p:txBody>
          <a:bodyPr>
            <a:noAutofit/>
          </a:bodyPr>
          <a:lstStyle/>
          <a:p>
            <a:pPr algn="l"/>
            <a:r>
              <a:rPr lang="en-US" sz="2600" b="1" dirty="0" smtClean="0"/>
              <a:t>Round 4: note addition of row crop diseases</a:t>
            </a:r>
            <a:endParaRPr lang="en-US" sz="2600" b="1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body" sz="quarter" idx="10"/>
          </p:nvPr>
        </p:nvSpPr>
        <p:spPr bwMode="auto">
          <a:xfrm>
            <a:off x="410784" y="1187815"/>
            <a:ext cx="4161216" cy="232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Pct val="150000"/>
              <a:buFont typeface="Arial" panose="020B0604020202020204" pitchFamily="34" charset="0"/>
              <a:buChar char="•"/>
              <a:tabLst/>
            </a:pPr>
            <a:r>
              <a:rPr kumimoji="0" lang="en-US" altLang="en-US" sz="20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Pepper PVY, TEV and PepMV</a:t>
            </a:r>
            <a:endParaRPr kumimoji="0" lang="en-US" altLang="en-US" sz="2000" b="0" i="0" u="none" strike="noStrike" cap="none" normalizeH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Pct val="150000"/>
              <a:buFont typeface="Arial" panose="020B0604020202020204" pitchFamily="34" charset="0"/>
              <a:buChar char="•"/>
              <a:tabLst/>
            </a:pPr>
            <a:r>
              <a:rPr kumimoji="0" lang="en-US" altLang="en-US" sz="2000" b="0" i="0" u="none" strike="noStrike" cap="none" normalizeH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Lettuce LMV</a:t>
            </a:r>
            <a:endParaRPr kumimoji="0" lang="en-US" altLang="en-US" sz="2000" b="0" i="0" u="none" strike="noStrike" cap="none" normalizeH="0" dirty="0" smtClean="0">
              <a:ln>
                <a:noFill/>
              </a:ln>
              <a:solidFill>
                <a:srgbClr val="2F5496"/>
              </a:solidFill>
              <a:effectLst/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Pct val="150000"/>
              <a:buFont typeface="Arial" panose="020B0604020202020204" pitchFamily="34" charset="0"/>
              <a:buChar char="•"/>
              <a:tabLst/>
            </a:pPr>
            <a:r>
              <a:rPr kumimoji="0" lang="en-US" altLang="en-US" sz="2000" b="0" i="0" u="none" strike="noStrike" cap="none" normalizeH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Hot Pepper CMV</a:t>
            </a:r>
            <a:endParaRPr kumimoji="0" lang="en-US" altLang="en-US" sz="2000" b="0" i="0" u="none" strike="noStrike" cap="none" normalizeH="0" dirty="0" smtClean="0">
              <a:ln>
                <a:noFill/>
              </a:ln>
              <a:solidFill>
                <a:srgbClr val="2F5496"/>
              </a:solidFill>
              <a:effectLst/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Pct val="150000"/>
              <a:buFont typeface="Arial" panose="020B0604020202020204" pitchFamily="34" charset="0"/>
              <a:buChar char="•"/>
              <a:tabLst/>
            </a:pPr>
            <a:r>
              <a:rPr kumimoji="0" lang="en-US" altLang="en-US" sz="2000" b="0" i="0" u="none" strike="noStrike" cap="none" normalizeH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Sweet pepper Tobamoviruses</a:t>
            </a:r>
            <a:endParaRPr kumimoji="0" lang="en-US" altLang="en-US" sz="2000" b="0" i="0" u="none" strike="noStrike" cap="none" normalizeH="0" dirty="0" smtClean="0">
              <a:ln>
                <a:noFill/>
              </a:ln>
              <a:solidFill>
                <a:srgbClr val="2F5496"/>
              </a:solidFill>
              <a:effectLst/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Pct val="150000"/>
              <a:buFont typeface="Arial" panose="020B0604020202020204" pitchFamily="34" charset="0"/>
              <a:buChar char="•"/>
              <a:tabLst/>
            </a:pPr>
            <a:r>
              <a:rPr kumimoji="0" lang="en-US" altLang="en-US" sz="2000" b="0" i="0" u="none" strike="noStrike" cap="none" normalizeH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Cucumber CMV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Pct val="150000"/>
              <a:buFont typeface="Arial" panose="020B0604020202020204" pitchFamily="34" charset="0"/>
              <a:buChar char="•"/>
              <a:tabLst/>
            </a:pPr>
            <a:r>
              <a:rPr lang="en-US" altLang="en-US" sz="20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Cotton Bacterial blight</a:t>
            </a:r>
            <a:endParaRPr kumimoji="0" lang="en-US" altLang="en-US" sz="2000" b="0" i="0" u="none" strike="noStrike" cap="none" normalizeH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12166" y="1188770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defTabSz="914400" eaLnBrk="0" fontAlgn="base" hangingPunct="0">
              <a:spcBef>
                <a:spcPct val="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2F549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Tomato Verticillium, Spot, Speck or Early blight</a:t>
            </a:r>
            <a:endParaRPr lang="en-US" altLang="en-US" sz="2000" dirty="0">
              <a:solidFill>
                <a:srgbClr val="2F5496"/>
              </a:solidFill>
              <a:latin typeface="Arial" panose="020B0604020202020204" pitchFamily="34" charset="0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</a:pPr>
            <a:r>
              <a:rPr lang="en-US" altLang="en-US" sz="2000" i="1" dirty="0">
                <a:solidFill>
                  <a:srgbClr val="2F549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Rhizoctonia solani</a:t>
            </a:r>
            <a:r>
              <a:rPr lang="en-US" altLang="en-US" sz="2000" dirty="0">
                <a:solidFill>
                  <a:srgbClr val="2F549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brassicas</a:t>
            </a: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2F549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Downy mildew in table beets</a:t>
            </a: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2F54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Cucurbit Potyviruses, CMV, </a:t>
            </a:r>
            <a:r>
              <a:rPr lang="en-US" altLang="en-US" sz="2000" dirty="0" smtClean="0">
                <a:solidFill>
                  <a:srgbClr val="2F54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Anthracnose</a:t>
            </a: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solidFill>
                  <a:srgbClr val="2F54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Corn Common rust</a:t>
            </a:r>
            <a:endParaRPr lang="en-US" altLang="en-US" sz="2000" dirty="0">
              <a:solidFill>
                <a:srgbClr val="2F54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9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6192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CPPSI Working Group Members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80986" y="895082"/>
            <a:ext cx="4233863" cy="2195512"/>
          </a:xfrm>
        </p:spPr>
        <p:txBody>
          <a:bodyPr>
            <a:noAutofit/>
          </a:bodyPr>
          <a:lstStyle/>
          <a:p>
            <a:pPr marL="285750" indent="-285750" fontAlgn="base">
              <a:spcBef>
                <a:spcPts val="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</a:pPr>
            <a:r>
              <a:rPr lang="en-US" altLang="en-US" sz="1400" kern="0" dirty="0">
                <a:latin typeface="Verdana"/>
              </a:rPr>
              <a:t>Phyllis Himmel (Chair) – UC Davis – Seed Biotechnology Center</a:t>
            </a:r>
          </a:p>
          <a:p>
            <a:pPr marL="285750" indent="-285750" fontAlgn="base">
              <a:spcBef>
                <a:spcPts val="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</a:pPr>
            <a:r>
              <a:rPr lang="en-US" altLang="en-US" sz="1400" kern="0" dirty="0">
                <a:latin typeface="Verdana"/>
              </a:rPr>
              <a:t>Elisabetta Vivoda – VoloAgri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latin typeface="Verdana"/>
              </a:rPr>
              <a:t>Alyson Thornton – </a:t>
            </a:r>
            <a:r>
              <a:rPr lang="en-US" altLang="en-US" sz="1400" dirty="0">
                <a:latin typeface="Verdana"/>
              </a:rPr>
              <a:t>HM Clause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</a:pPr>
            <a:r>
              <a:rPr lang="en-US" altLang="en-US" sz="1400" kern="0" dirty="0" smtClean="0">
                <a:latin typeface="Verdana"/>
              </a:rPr>
              <a:t>TBD - </a:t>
            </a:r>
            <a:r>
              <a:rPr lang="en-US" altLang="en-US" sz="1400" kern="0" dirty="0">
                <a:latin typeface="Verdana"/>
              </a:rPr>
              <a:t>Syngenta</a:t>
            </a:r>
          </a:p>
          <a:p>
            <a:pPr marL="285750" indent="-285750" fontAlgn="base">
              <a:spcBef>
                <a:spcPts val="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</a:pPr>
            <a:r>
              <a:rPr lang="en-US" altLang="en-US" sz="1400" kern="0" dirty="0">
                <a:latin typeface="Verdana"/>
              </a:rPr>
              <a:t>Lindsey du Toit – Washing State University</a:t>
            </a:r>
          </a:p>
          <a:p>
            <a:pPr marL="285750" indent="-285750" fontAlgn="base">
              <a:spcBef>
                <a:spcPts val="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</a:pPr>
            <a:r>
              <a:rPr lang="en-US" altLang="en-US" sz="1400" kern="0" dirty="0">
                <a:latin typeface="Verdana"/>
              </a:rPr>
              <a:t>Kimberly Webb – USDA ARS, Phytopathology</a:t>
            </a:r>
          </a:p>
          <a:p>
            <a:pPr marL="285750" indent="-285750" fontAlgn="base">
              <a:spcBef>
                <a:spcPts val="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</a:pPr>
            <a:r>
              <a:rPr lang="en-US" altLang="en-US" sz="1400" kern="0" dirty="0">
                <a:latin typeface="Verdana"/>
              </a:rPr>
              <a:t>Stephanie Greene - USDA ARS, Plant Genetic Resources </a:t>
            </a:r>
            <a:r>
              <a:rPr lang="en-US" altLang="en-US" sz="1400" kern="0" dirty="0" smtClean="0">
                <a:latin typeface="Verdana"/>
              </a:rPr>
              <a:t>Conservation</a:t>
            </a:r>
            <a:endParaRPr lang="en-US" altLang="en-US" sz="1400" kern="0" dirty="0">
              <a:latin typeface="Verdana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57725" y="894814"/>
            <a:ext cx="3971925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spcBef>
                <a:spcPts val="0"/>
              </a:spcBef>
              <a:spcAft>
                <a:spcPts val="600"/>
              </a:spcAft>
              <a:buClrTx/>
              <a:buSzPct val="150000"/>
              <a:buFont typeface="Arial" panose="020B0604020202020204" pitchFamily="34" charset="0"/>
              <a:buChar char="•"/>
            </a:pPr>
            <a:r>
              <a:rPr lang="en-US" altLang="en-US" sz="1400" kern="0" dirty="0">
                <a:solidFill>
                  <a:srgbClr val="2F5496"/>
                </a:solidFill>
                <a:latin typeface="Verdana"/>
              </a:rPr>
              <a:t>Staci Rosenberger– Monsanto Vegetable Seeds</a:t>
            </a:r>
          </a:p>
          <a:p>
            <a:pPr marL="285750" indent="-285750" fontAlgn="base">
              <a:spcBef>
                <a:spcPts val="0"/>
              </a:spcBef>
              <a:spcAft>
                <a:spcPts val="600"/>
              </a:spcAft>
              <a:buClrTx/>
              <a:buSzPct val="150000"/>
              <a:buFont typeface="Arial" panose="020B0604020202020204" pitchFamily="34" charset="0"/>
              <a:buChar char="•"/>
            </a:pPr>
            <a:r>
              <a:rPr lang="en-US" altLang="en-US" sz="1400" kern="0" dirty="0" smtClean="0">
                <a:solidFill>
                  <a:srgbClr val="2F5496"/>
                </a:solidFill>
                <a:latin typeface="Verdana"/>
              </a:rPr>
              <a:t>Francois Bertrand – </a:t>
            </a:r>
            <a:r>
              <a:rPr lang="en-US" altLang="en-US" sz="1400" kern="0" dirty="0">
                <a:solidFill>
                  <a:srgbClr val="2F5496"/>
                </a:solidFill>
                <a:latin typeface="Verdana"/>
              </a:rPr>
              <a:t>Monsanto Vegetable Seeds</a:t>
            </a:r>
          </a:p>
          <a:p>
            <a:pPr marL="285750" indent="-285750" fontAlgn="base">
              <a:spcBef>
                <a:spcPts val="0"/>
              </a:spcBef>
              <a:spcAft>
                <a:spcPts val="600"/>
              </a:spcAft>
              <a:buClrTx/>
              <a:buSzPct val="150000"/>
              <a:buFont typeface="Arial" panose="020B0604020202020204" pitchFamily="34" charset="0"/>
              <a:buChar char="•"/>
            </a:pPr>
            <a:r>
              <a:rPr lang="en-US" altLang="en-US" sz="1400" kern="0" dirty="0">
                <a:solidFill>
                  <a:srgbClr val="2F5496"/>
                </a:solidFill>
                <a:latin typeface="Verdana"/>
              </a:rPr>
              <a:t>Nicki Philips – Enza Zaden</a:t>
            </a:r>
          </a:p>
          <a:p>
            <a:pPr marL="285750" indent="-285750" fontAlgn="base">
              <a:spcBef>
                <a:spcPts val="0"/>
              </a:spcBef>
              <a:spcAft>
                <a:spcPts val="600"/>
              </a:spcAft>
              <a:buClrTx/>
              <a:buSzPct val="150000"/>
              <a:buFont typeface="Arial" panose="020B0604020202020204" pitchFamily="34" charset="0"/>
              <a:buChar char="•"/>
            </a:pPr>
            <a:r>
              <a:rPr lang="en-US" altLang="en-US" sz="1400" kern="0" dirty="0">
                <a:solidFill>
                  <a:srgbClr val="2F5496"/>
                </a:solidFill>
                <a:latin typeface="Verdana"/>
              </a:rPr>
              <a:t>Phil Brown – Sakata</a:t>
            </a:r>
          </a:p>
          <a:p>
            <a:pPr marL="285750" indent="-285750" fontAlgn="base">
              <a:spcBef>
                <a:spcPts val="0"/>
              </a:spcBef>
              <a:spcAft>
                <a:spcPts val="600"/>
              </a:spcAft>
              <a:buClrTx/>
              <a:buSzPct val="150000"/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2F5496"/>
                </a:solidFill>
                <a:latin typeface="Verdana"/>
              </a:rPr>
              <a:t>Marco Bello – Sakata</a:t>
            </a:r>
          </a:p>
          <a:p>
            <a:pPr marL="285750" indent="-285750" fontAlgn="base">
              <a:spcBef>
                <a:spcPts val="0"/>
              </a:spcBef>
              <a:spcAft>
                <a:spcPts val="600"/>
              </a:spcAft>
              <a:buClrTx/>
              <a:buSzPct val="150000"/>
              <a:buFont typeface="Arial" panose="020B0604020202020204" pitchFamily="34" charset="0"/>
              <a:buChar char="•"/>
            </a:pPr>
            <a:r>
              <a:rPr lang="en-US" altLang="en-US" sz="1400" kern="0" dirty="0">
                <a:solidFill>
                  <a:srgbClr val="2F5496"/>
                </a:solidFill>
                <a:latin typeface="Verdana"/>
              </a:rPr>
              <a:t>Surendranath Baliji – Bayer Crop Sciences Vegetable Seeds</a:t>
            </a:r>
          </a:p>
          <a:p>
            <a:pPr marL="285750" indent="-285750" fontAlgn="base">
              <a:spcBef>
                <a:spcPts val="0"/>
              </a:spcBef>
              <a:spcAft>
                <a:spcPts val="600"/>
              </a:spcAft>
              <a:buClrTx/>
              <a:buSzPct val="150000"/>
              <a:buFont typeface="Arial" panose="020B0604020202020204" pitchFamily="34" charset="0"/>
              <a:buChar char="•"/>
            </a:pPr>
            <a:r>
              <a:rPr lang="en-US" altLang="en-US" sz="1400" kern="0" dirty="0">
                <a:solidFill>
                  <a:srgbClr val="2F5496"/>
                </a:solidFill>
                <a:latin typeface="Verdana"/>
              </a:rPr>
              <a:t>Catalina Cespedes – Bayer Crop Sciences Vegetable Seeds</a:t>
            </a:r>
          </a:p>
        </p:txBody>
      </p:sp>
    </p:spTree>
    <p:extLst>
      <p:ext uri="{BB962C8B-B14F-4D97-AF65-F5344CB8AC3E}">
        <p14:creationId xmlns:p14="http://schemas.microsoft.com/office/powerpoint/2010/main" val="276295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857250"/>
          </a:xfrm>
        </p:spPr>
        <p:txBody>
          <a:bodyPr>
            <a:normAutofit/>
          </a:bodyPr>
          <a:lstStyle/>
          <a:p>
            <a:pPr lvl="0" algn="l">
              <a:spcBef>
                <a:spcPct val="20000"/>
              </a:spcBef>
            </a:pPr>
            <a:r>
              <a:rPr lang="en-US" sz="2400" dirty="0" smtClean="0">
                <a:ea typeface="+mn-ea"/>
                <a:cs typeface="+mn-cs"/>
              </a:rPr>
              <a:t>The continued support of our seven </a:t>
            </a:r>
            <a:r>
              <a:rPr lang="en-US" sz="2400" dirty="0">
                <a:ea typeface="+mn-ea"/>
                <a:cs typeface="+mn-cs"/>
              </a:rPr>
              <a:t>vegetable seed </a:t>
            </a:r>
            <a:r>
              <a:rPr lang="en-US" sz="2400" dirty="0" smtClean="0">
                <a:ea typeface="+mn-ea"/>
                <a:cs typeface="+mn-cs"/>
              </a:rPr>
              <a:t>industry Founding Sponsors is appreciated</a:t>
            </a:r>
            <a:endParaRPr lang="en-US" sz="2400" dirty="0"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209801" y="1133475"/>
            <a:ext cx="3048000" cy="3124200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Bayer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Enza Zaden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HM Clause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Monsanto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Rijk Zwaan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Sakata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Syngenta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6272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sharepoint/v3/field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1032</TotalTime>
  <Words>590</Words>
  <Application>Microsoft Office PowerPoint</Application>
  <PresentationFormat>On-screen Show (16:9)</PresentationFormat>
  <Paragraphs>90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Verdana</vt:lpstr>
      <vt:lpstr>Office Theme</vt:lpstr>
      <vt:lpstr>PowerPoint Presentation</vt:lpstr>
      <vt:lpstr>CPPSI @ UC Davis</vt:lpstr>
      <vt:lpstr>CPPSI @ UC Davis</vt:lpstr>
      <vt:lpstr>Reference Material Development</vt:lpstr>
      <vt:lpstr>Progress in Reference Material Development</vt:lpstr>
      <vt:lpstr>Round 4: note addition of row crop diseases</vt:lpstr>
      <vt:lpstr>CPPSI Working Group Members</vt:lpstr>
      <vt:lpstr>The continued support of our seven vegetable seed industry Founding Sponsors is appreciated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Phyllis Himmel</cp:lastModifiedBy>
  <cp:revision>158</cp:revision>
  <dcterms:created xsi:type="dcterms:W3CDTF">2010-04-12T23:12:02Z</dcterms:created>
  <dcterms:modified xsi:type="dcterms:W3CDTF">2018-01-20T00:37:17Z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