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4"/>
  </p:notesMasterIdLst>
  <p:handoutMasterIdLst>
    <p:handoutMasterId r:id="rId25"/>
  </p:handoutMasterIdLst>
  <p:sldIdLst>
    <p:sldId id="335" r:id="rId2"/>
    <p:sldId id="502" r:id="rId3"/>
    <p:sldId id="503" r:id="rId4"/>
    <p:sldId id="514" r:id="rId5"/>
    <p:sldId id="494" r:id="rId6"/>
    <p:sldId id="381" r:id="rId7"/>
    <p:sldId id="395" r:id="rId8"/>
    <p:sldId id="397" r:id="rId9"/>
    <p:sldId id="398" r:id="rId10"/>
    <p:sldId id="399" r:id="rId11"/>
    <p:sldId id="470" r:id="rId12"/>
    <p:sldId id="472" r:id="rId13"/>
    <p:sldId id="497" r:id="rId14"/>
    <p:sldId id="498" r:id="rId15"/>
    <p:sldId id="495" r:id="rId16"/>
    <p:sldId id="475" r:id="rId17"/>
    <p:sldId id="499" r:id="rId18"/>
    <p:sldId id="515" r:id="rId19"/>
    <p:sldId id="512" r:id="rId20"/>
    <p:sldId id="513" r:id="rId21"/>
    <p:sldId id="437" r:id="rId22"/>
    <p:sldId id="460" r:id="rId23"/>
  </p:sldIdLst>
  <p:sldSz cx="9144000" cy="5143500" type="screen16x9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BE00"/>
    <a:srgbClr val="FFFFFF"/>
    <a:srgbClr val="00A8C6"/>
    <a:srgbClr val="F7C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776F3D-C73B-4717-995D-34DD367A20EC}">
  <a:tblStyle styleId="{E9776F3D-C73B-4717-995D-34DD367A20EC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3" autoAdjust="0"/>
    <p:restoredTop sz="78799" autoAdjust="0"/>
  </p:normalViewPr>
  <p:slideViewPr>
    <p:cSldViewPr snapToGrid="0">
      <p:cViewPr varScale="1">
        <p:scale>
          <a:sx n="94" d="100"/>
          <a:sy n="94" d="100"/>
        </p:scale>
        <p:origin x="1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55A70A6-CEFC-4FB6-B9D0-9CAFB6336870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B0A2211-07D3-4959-B5E5-6ED2F9388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lIns="93308" tIns="93308" rIns="93308" bIns="93308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5436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6062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61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18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009F2-1058-DE40-A6AF-1CDC0ABE51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76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6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771874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87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17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009F2-1058-DE40-A6AF-1CDC0ABE51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99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2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0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3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0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9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49071"/>
            <a:ext cx="9144000" cy="24803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89" y="-220638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 body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Shape 25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998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0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82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43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0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6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25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8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75609-8FB5-1C42-A08A-33855EDF7F7C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24F1-32B7-C64A-B0A1-C1D7533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4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535714"/>
            <a:ext cx="9144000" cy="160778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89" y="-111619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0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072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304535" y="926757"/>
            <a:ext cx="410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7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3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0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095" y="3099621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60" y="4077646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19" y="393479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FoundationFAR</a:t>
            </a:r>
            <a:endParaRPr lang="en-US" sz="2000" dirty="0"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18" y="4227513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RockTalking</a:t>
            </a:r>
            <a:endParaRPr lang="en-US" sz="20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106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122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79000" y="1295691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0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6350" y="1828799"/>
            <a:ext cx="5943600" cy="2106187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solidFill>
                  <a:schemeClr val="bg1"/>
                </a:solidFill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Intro to FFAR</a:t>
            </a:r>
          </a:p>
          <a:p>
            <a:pPr lvl="0"/>
            <a:r>
              <a:rPr lang="en-US" dirty="0"/>
              <a:t>Current Programs</a:t>
            </a:r>
          </a:p>
          <a:p>
            <a:pPr lvl="0"/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5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ligh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04888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 b="1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" y="4592580"/>
            <a:ext cx="1714500" cy="45693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2960" y="1384301"/>
            <a:ext cx="754380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8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 ligh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80297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1" y="4592580"/>
            <a:ext cx="1714500" cy="456937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Vertical dark+ imag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4535892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535905" y="0"/>
            <a:ext cx="13234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32920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050" smtClean="0"/>
              <a:pPr/>
              <a:t>‹#›</a:t>
            </a:fld>
            <a:endParaRPr lang="en-US" sz="10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605163"/>
            <a:ext cx="1714500" cy="45693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451684" y="0"/>
            <a:ext cx="4692316" cy="51435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8731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23798" y="1586325"/>
            <a:ext cx="6092099" cy="314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2" r:id="rId3"/>
    <p:sldLayoutId id="2147483680" r:id="rId4"/>
    <p:sldLayoutId id="2147483697" r:id="rId5"/>
    <p:sldLayoutId id="2147483714" r:id="rId6"/>
    <p:sldLayoutId id="2147483716" r:id="rId7"/>
    <p:sldLayoutId id="2147483718" r:id="rId8"/>
    <p:sldLayoutId id="2147483719" r:id="rId9"/>
    <p:sldLayoutId id="2147483728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jreich@foundationfar.or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"/>
          <p:cNvSpPr txBox="1">
            <a:spLocks/>
          </p:cNvSpPr>
          <p:nvPr/>
        </p:nvSpPr>
        <p:spPr>
          <a:xfrm>
            <a:off x="0" y="3744686"/>
            <a:ext cx="9144000" cy="13988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br>
              <a:rPr lang="en-US" sz="40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 </a:t>
            </a:r>
            <a:br>
              <a:rPr lang="en-US" sz="2800" dirty="0">
                <a:latin typeface="Calibri" charset="0"/>
                <a:ea typeface="Calibri" charset="0"/>
                <a:cs typeface="Calibri" charset="0"/>
              </a:rPr>
            </a:br>
            <a:endParaRPr lang="en" sz="2400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ctrTitle" idx="4294967295"/>
          </p:nvPr>
        </p:nvSpPr>
        <p:spPr>
          <a:xfrm>
            <a:off x="0" y="4468252"/>
            <a:ext cx="6749345" cy="41418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br>
              <a:rPr lang="en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January 27, 2018</a:t>
            </a:r>
            <a:endParaRPr lang="en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32" y="4179513"/>
            <a:ext cx="2045221" cy="887713"/>
          </a:xfrm>
          <a:prstGeom prst="rect">
            <a:avLst/>
          </a:prstGeom>
        </p:spPr>
      </p:pic>
      <p:sp>
        <p:nvSpPr>
          <p:cNvPr id="6" name="Shape 66">
            <a:extLst>
              <a:ext uri="{FF2B5EF4-FFF2-40B4-BE49-F238E27FC236}">
                <a16:creationId xmlns:a16="http://schemas.microsoft.com/office/drawing/2014/main" id="{1390E6D4-666E-2B4C-A6EF-2506CF5A45BB}"/>
              </a:ext>
            </a:extLst>
          </p:cNvPr>
          <p:cNvSpPr txBox="1">
            <a:spLocks/>
          </p:cNvSpPr>
          <p:nvPr/>
        </p:nvSpPr>
        <p:spPr>
          <a:xfrm>
            <a:off x="39641" y="3708875"/>
            <a:ext cx="6739277" cy="8754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br>
              <a:rPr lang="en-US" sz="40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 Advancements in Agriculture through  Partnerships</a:t>
            </a:r>
            <a:br>
              <a:rPr lang="en-US" sz="2800" dirty="0">
                <a:latin typeface="Calibri" charset="0"/>
                <a:ea typeface="Calibri" charset="0"/>
                <a:cs typeface="Calibri" charset="0"/>
              </a:rPr>
            </a:br>
            <a:endParaRPr lang="en" sz="2400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96105-F77E-AA4E-A7B8-B1D101D968FC}"/>
              </a:ext>
            </a:extLst>
          </p:cNvPr>
          <p:cNvSpPr/>
          <p:nvPr/>
        </p:nvSpPr>
        <p:spPr>
          <a:xfrm>
            <a:off x="0" y="3708875"/>
            <a:ext cx="9144000" cy="45719"/>
          </a:xfrm>
          <a:prstGeom prst="rect">
            <a:avLst/>
          </a:prstGeom>
          <a:solidFill>
            <a:srgbClr val="FFC000"/>
          </a:solidFill>
          <a:ln>
            <a:solidFill>
              <a:srgbClr val="F7C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92217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0347" y="224959"/>
            <a:ext cx="39629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9FC600"/>
                </a:solidFill>
                <a:latin typeface="Calibri" charset="0"/>
                <a:ea typeface="Calibri" charset="0"/>
                <a:cs typeface="Calibri" charset="0"/>
              </a:rPr>
              <a:t>COMPLEX CHARACTERISTIC</a:t>
            </a:r>
            <a:endParaRPr lang="en-US" sz="2600" b="1" dirty="0">
              <a:solidFill>
                <a:srgbClr val="9FC6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359802" y="829467"/>
            <a:ext cx="6364925" cy="3549452"/>
            <a:chOff x="1359802" y="822033"/>
            <a:chExt cx="6364925" cy="3549452"/>
          </a:xfrm>
        </p:grpSpPr>
        <p:sp>
          <p:nvSpPr>
            <p:cNvPr id="12" name="Down Arrow 11"/>
            <p:cNvSpPr/>
            <p:nvPr/>
          </p:nvSpPr>
          <p:spPr>
            <a:xfrm rot="10800000">
              <a:off x="4198822" y="822033"/>
              <a:ext cx="701749" cy="724228"/>
            </a:xfrm>
            <a:prstGeom prst="downArrow">
              <a:avLst/>
            </a:prstGeom>
            <a:solidFill>
              <a:srgbClr val="00B6D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359802" y="1369835"/>
              <a:ext cx="6364925" cy="3001650"/>
              <a:chOff x="1359802" y="1369835"/>
              <a:chExt cx="6364925" cy="300165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1359802" y="2541895"/>
                <a:ext cx="6364925" cy="1123140"/>
              </a:xfrm>
              <a:prstGeom prst="ellipse">
                <a:avLst/>
              </a:prstGeom>
              <a:noFill/>
              <a:ln w="28575">
                <a:solidFill>
                  <a:srgbClr val="9FC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90445" y="1376800"/>
                <a:ext cx="1226110" cy="3966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3897139" y="1478535"/>
                <a:ext cx="203414" cy="34330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1874423" y="1776580"/>
                <a:ext cx="5537836" cy="2594905"/>
                <a:chOff x="1874423" y="1616560"/>
                <a:chExt cx="5537836" cy="2594905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1932931" y="3808199"/>
                  <a:ext cx="88838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n w="9525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bg2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Calibri" charset="0"/>
                      <a:ea typeface="Calibri" charset="0"/>
                      <a:cs typeface="Calibri" charset="0"/>
                    </a:rPr>
                    <a:t>GENES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388071" y="3811355"/>
                  <a:ext cx="888385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n w="9525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bg2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Calibri" charset="0"/>
                      <a:ea typeface="Calibri" charset="0"/>
                      <a:cs typeface="Calibri" charset="0"/>
                    </a:rPr>
                    <a:t>GENES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843211" y="3803735"/>
                  <a:ext cx="888385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n w="9525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bg2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Calibri" charset="0"/>
                      <a:ea typeface="Calibri" charset="0"/>
                      <a:cs typeface="Calibri" charset="0"/>
                    </a:rPr>
                    <a:t>GENES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322682" y="3802064"/>
                  <a:ext cx="88838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n w="9525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bg2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Calibri" charset="0"/>
                      <a:ea typeface="Calibri" charset="0"/>
                      <a:cs typeface="Calibri" charset="0"/>
                    </a:rPr>
                    <a:t>GENES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1874423" y="1616560"/>
                  <a:ext cx="5537836" cy="2213027"/>
                  <a:chOff x="1874423" y="1794981"/>
                  <a:chExt cx="5537836" cy="2213027"/>
                </a:xfrm>
              </p:grpSpPr>
              <p:grpSp>
                <p:nvGrpSpPr>
                  <p:cNvPr id="2" name="Group 1"/>
                  <p:cNvGrpSpPr/>
                  <p:nvPr/>
                </p:nvGrpSpPr>
                <p:grpSpPr>
                  <a:xfrm>
                    <a:off x="1874423" y="1840237"/>
                    <a:ext cx="5395155" cy="464474"/>
                    <a:chOff x="1650331" y="1840237"/>
                    <a:chExt cx="5395155" cy="464474"/>
                  </a:xfrm>
                </p:grpSpPr>
                <p:sp>
                  <p:nvSpPr>
                    <p:cNvPr id="4" name="TextBox 3"/>
                    <p:cNvSpPr txBox="1"/>
                    <p:nvPr/>
                  </p:nvSpPr>
                  <p:spPr>
                    <a:xfrm>
                      <a:off x="1650331" y="1840237"/>
                      <a:ext cx="100540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00B6D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Trait 1</a:t>
                      </a:r>
                    </a:p>
                  </p:txBody>
                </p:sp>
                <p:sp>
                  <p:nvSpPr>
                    <p:cNvPr id="5" name="TextBox 4"/>
                    <p:cNvSpPr txBox="1"/>
                    <p:nvPr/>
                  </p:nvSpPr>
                  <p:spPr>
                    <a:xfrm>
                      <a:off x="3113582" y="1842116"/>
                      <a:ext cx="100540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00B6D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Trait 2</a:t>
                      </a:r>
                    </a:p>
                  </p:txBody>
                </p:sp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4576833" y="1841367"/>
                      <a:ext cx="100540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00B6D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Trait 3</a:t>
                      </a:r>
                    </a:p>
                  </p:txBody>
                </p:sp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6040083" y="1843046"/>
                      <a:ext cx="100540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00B6D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Trait 4</a:t>
                      </a:r>
                    </a:p>
                  </p:txBody>
                </p:sp>
              </p:grp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1878437" y="2711121"/>
                    <a:ext cx="1190705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Molecular/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Biochemical/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Physiological</a:t>
                    </a: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925719" y="1794981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dirty="0">
                        <a:latin typeface="Calibri" charset="0"/>
                        <a:ea typeface="Calibri" charset="0"/>
                        <a:cs typeface="Calibri" charset="0"/>
                      </a:rPr>
                      <a:t>+</a:t>
                    </a: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4384901" y="1809459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dirty="0">
                        <a:latin typeface="Calibri" charset="0"/>
                        <a:ea typeface="Calibri" charset="0"/>
                        <a:cs typeface="Calibri" charset="0"/>
                      </a:rPr>
                      <a:t>+</a:t>
                    </a: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5846171" y="1813035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dirty="0">
                        <a:latin typeface="Calibri" charset="0"/>
                        <a:ea typeface="Calibri" charset="0"/>
                        <a:cs typeface="Calibri" charset="0"/>
                      </a:rPr>
                      <a:t>+</a:t>
                    </a: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334187" y="2723845"/>
                    <a:ext cx="1250030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Molecular/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Biochemical/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Physiological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755301" y="2707930"/>
                    <a:ext cx="1188843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Molecular/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Biochemical/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Physiological</a:t>
                    </a:r>
                  </a:p>
                </p:txBody>
              </p:sp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2402319" y="2280586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 flipV="1">
                    <a:off x="3849000" y="2235524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/>
                  <p:cNvCxnSpPr/>
                  <p:nvPr/>
                </p:nvCxnSpPr>
                <p:spPr>
                  <a:xfrm flipV="1">
                    <a:off x="5301355" y="2230368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 flipV="1">
                    <a:off x="6764640" y="2309864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/>
                  <p:nvPr/>
                </p:nvCxnSpPr>
                <p:spPr>
                  <a:xfrm flipV="1">
                    <a:off x="2390445" y="3692356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3835904" y="3677049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 flipV="1">
                    <a:off x="5308240" y="3692948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 flipV="1">
                    <a:off x="6760169" y="3692356"/>
                    <a:ext cx="4471" cy="31506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6223416" y="2723845"/>
                    <a:ext cx="1188843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Molecular/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Biochemical/</a:t>
                    </a:r>
                  </a:p>
                  <a:p>
                    <a:r>
                      <a:rPr lang="en-US" dirty="0">
                        <a:latin typeface="Calibri" charset="0"/>
                        <a:ea typeface="Calibri" charset="0"/>
                        <a:cs typeface="Calibri" charset="0"/>
                      </a:rPr>
                      <a:t>Physiological</a:t>
                    </a:r>
                  </a:p>
                </p:txBody>
              </p:sp>
            </p:grpSp>
          </p:grpSp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4998840" y="1478535"/>
                <a:ext cx="203414" cy="34330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5415217" y="1369835"/>
                <a:ext cx="1226110" cy="3966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53223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80" y="5914"/>
            <a:ext cx="3781039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9387" y="475013"/>
            <a:ext cx="391886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hape 87"/>
          <p:cNvSpPr txBox="1">
            <a:spLocks noGrp="1"/>
          </p:cNvSpPr>
          <p:nvPr>
            <p:ph type="title"/>
          </p:nvPr>
        </p:nvSpPr>
        <p:spPr>
          <a:xfrm>
            <a:off x="4969" y="106270"/>
            <a:ext cx="7528595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00B0F0"/>
                </a:solidFill>
              </a:rPr>
              <a:t>CONTROLLED ENVIRONMENTS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Addressing Challenges and Creating New Opportunities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180" y="4912668"/>
            <a:ext cx="2706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/>
                </a:solidFill>
              </a:rPr>
              <a:t>Photo courtesy of </a:t>
            </a:r>
            <a:r>
              <a:rPr lang="en-US" sz="900" i="1" dirty="0" err="1">
                <a:solidFill>
                  <a:schemeClr val="tx1"/>
                </a:solidFill>
              </a:rPr>
              <a:t>Valcenteau</a:t>
            </a:r>
            <a:r>
              <a:rPr lang="en-US" sz="900" i="1" dirty="0">
                <a:solidFill>
                  <a:schemeClr val="tx1"/>
                </a:solidFill>
              </a:rPr>
              <a:t> and WikiCommons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303" y="4488408"/>
            <a:ext cx="1082870" cy="470012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2403" y="1387930"/>
            <a:ext cx="5200777" cy="3200400"/>
          </a:xfrm>
        </p:spPr>
        <p:txBody>
          <a:bodyPr/>
          <a:lstStyle/>
          <a:p>
            <a:r>
              <a:rPr lang="en-US" sz="2200" dirty="0"/>
              <a:t>Reduced water use, space, and other inputs </a:t>
            </a:r>
          </a:p>
          <a:p>
            <a:r>
              <a:rPr lang="en-US" sz="2200" dirty="0"/>
              <a:t>Increased Nutrition</a:t>
            </a:r>
          </a:p>
          <a:p>
            <a:r>
              <a:rPr lang="en-US" sz="2200" dirty="0"/>
              <a:t>Increased Flavor</a:t>
            </a:r>
          </a:p>
          <a:p>
            <a:r>
              <a:rPr lang="en-US" sz="2200" dirty="0"/>
              <a:t>Manipulate chemical composition</a:t>
            </a:r>
          </a:p>
          <a:p>
            <a:r>
              <a:rPr lang="en-US" sz="2200" dirty="0"/>
              <a:t>Manipulate organoleptic properties</a:t>
            </a:r>
            <a:endParaRPr lang="en-US" sz="100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7162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387" y="475013"/>
            <a:ext cx="391886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hape 87"/>
          <p:cNvSpPr txBox="1">
            <a:spLocks noGrp="1"/>
          </p:cNvSpPr>
          <p:nvPr>
            <p:ph type="title"/>
          </p:nvPr>
        </p:nvSpPr>
        <p:spPr>
          <a:xfrm>
            <a:off x="164909" y="105402"/>
            <a:ext cx="6755116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00B0F0"/>
                </a:solidFill>
              </a:rPr>
              <a:t>CONTROLLED ENVIRONMENTS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Environmental Control Leads to Phenotypic Control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03" y="4488408"/>
            <a:ext cx="1082870" cy="47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8FF73-04DC-AE44-9128-A3A9A21DA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3" y="1903327"/>
            <a:ext cx="3191396" cy="2271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72D40-5DFF-7541-A510-BFD2DFA09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01" y="4841846"/>
            <a:ext cx="3601871" cy="158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FFE36F-8437-0448-9F78-52A5EB283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703" y="1820708"/>
            <a:ext cx="2232212" cy="2385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6CC599-5485-5848-BB6C-F09BF8490076}"/>
              </a:ext>
            </a:extLst>
          </p:cNvPr>
          <p:cNvSpPr txBox="1"/>
          <p:nvPr/>
        </p:nvSpPr>
        <p:spPr>
          <a:xfrm>
            <a:off x="137613" y="1258214"/>
            <a:ext cx="5689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FB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genotype and age, different lighting regimens</a:t>
            </a:r>
          </a:p>
        </p:txBody>
      </p:sp>
    </p:spTree>
    <p:extLst>
      <p:ext uri="{BB962C8B-B14F-4D97-AF65-F5344CB8AC3E}">
        <p14:creationId xmlns:p14="http://schemas.microsoft.com/office/powerpoint/2010/main" val="187326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AA7522-ADA4-2C49-B07C-9806B3B4CD59}"/>
              </a:ext>
            </a:extLst>
          </p:cNvPr>
          <p:cNvSpPr/>
          <p:nvPr/>
        </p:nvSpPr>
        <p:spPr>
          <a:xfrm>
            <a:off x="0" y="0"/>
            <a:ext cx="9280478" cy="52543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2B43C-594A-4D09-9D8D-D3A260C26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45" y="1308953"/>
            <a:ext cx="2334370" cy="3269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82A699-6F7E-4209-A12F-2F9790002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7016" y="3800701"/>
            <a:ext cx="1278433" cy="1015441"/>
          </a:xfrm>
          <a:prstGeom prst="rect">
            <a:avLst/>
          </a:prstGeom>
        </p:spPr>
      </p:pic>
      <p:sp>
        <p:nvSpPr>
          <p:cNvPr id="905" name="Rectangle 904">
            <a:extLst>
              <a:ext uri="{FF2B5EF4-FFF2-40B4-BE49-F238E27FC236}">
                <a16:creationId xmlns:a16="http://schemas.microsoft.com/office/drawing/2014/main" id="{8C4757C4-B51B-4AD7-9B5B-99101F8408F4}"/>
              </a:ext>
            </a:extLst>
          </p:cNvPr>
          <p:cNvSpPr/>
          <p:nvPr/>
        </p:nvSpPr>
        <p:spPr>
          <a:xfrm>
            <a:off x="3559314" y="4765625"/>
            <a:ext cx="1343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00A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</a:p>
          <a:p>
            <a:pPr lvl="0" algn="ctr"/>
            <a:endParaRPr lang="en-US" sz="1800" dirty="0">
              <a:solidFill>
                <a:srgbClr val="00A8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09" name="Picture 908">
            <a:extLst>
              <a:ext uri="{FF2B5EF4-FFF2-40B4-BE49-F238E27FC236}">
                <a16:creationId xmlns:a16="http://schemas.microsoft.com/office/drawing/2014/main" id="{B8ADCA33-AEBE-4DCD-A895-64A1C0A38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29" y="624667"/>
            <a:ext cx="977057" cy="1006966"/>
          </a:xfrm>
          <a:prstGeom prst="rect">
            <a:avLst/>
          </a:prstGeom>
        </p:spPr>
      </p:pic>
      <p:sp>
        <p:nvSpPr>
          <p:cNvPr id="910" name="Rectangle 909">
            <a:extLst>
              <a:ext uri="{FF2B5EF4-FFF2-40B4-BE49-F238E27FC236}">
                <a16:creationId xmlns:a16="http://schemas.microsoft.com/office/drawing/2014/main" id="{13CE45CA-272C-4D5D-8994-DEBA8DB57B2A}"/>
              </a:ext>
            </a:extLst>
          </p:cNvPr>
          <p:cNvSpPr/>
          <p:nvPr/>
        </p:nvSpPr>
        <p:spPr>
          <a:xfrm>
            <a:off x="3468146" y="1631633"/>
            <a:ext cx="1804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A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365</a:t>
            </a:r>
            <a:endParaRPr lang="en-US" sz="1800" dirty="0">
              <a:solidFill>
                <a:srgbClr val="00A8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A0B559-E449-614A-915D-BA1EDC5858F2}"/>
              </a:ext>
            </a:extLst>
          </p:cNvPr>
          <p:cNvSpPr txBox="1">
            <a:spLocks/>
          </p:cNvSpPr>
          <p:nvPr/>
        </p:nvSpPr>
        <p:spPr>
          <a:xfrm>
            <a:off x="91956" y="166210"/>
            <a:ext cx="8654417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dirty="0">
                <a:solidFill>
                  <a:srgbClr val="00A8C6"/>
                </a:solidFill>
              </a:rPr>
              <a:t>VERTICAL FARMING  </a:t>
            </a:r>
            <a:br>
              <a:rPr lang="en-US" dirty="0">
                <a:solidFill>
                  <a:srgbClr val="00A8C6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Farming Beyond Lettuce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DD46D1-8BB3-A74A-A30E-0A881AA3769E}"/>
              </a:ext>
            </a:extLst>
          </p:cNvPr>
          <p:cNvSpPr/>
          <p:nvPr/>
        </p:nvSpPr>
        <p:spPr>
          <a:xfrm>
            <a:off x="3419974" y="3189012"/>
            <a:ext cx="2059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A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 MARKETS</a:t>
            </a:r>
            <a:endParaRPr lang="en-US" sz="1800" dirty="0">
              <a:solidFill>
                <a:srgbClr val="00A8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790EA7-E81C-1548-A806-28A3DE58990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2360" y="2334672"/>
            <a:ext cx="917826" cy="89882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4AB630C9-6E3A-534C-BBD1-272F4E65D1BF}"/>
              </a:ext>
            </a:extLst>
          </p:cNvPr>
          <p:cNvSpPr/>
          <p:nvPr/>
        </p:nvSpPr>
        <p:spPr>
          <a:xfrm rot="19638074">
            <a:off x="2492994" y="1678192"/>
            <a:ext cx="785956" cy="368490"/>
          </a:xfrm>
          <a:prstGeom prst="rightArrow">
            <a:avLst/>
          </a:prstGeom>
          <a:solidFill>
            <a:srgbClr val="F7C15D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4815D0AE-522E-9446-9B7B-1CCD1583A62C}"/>
              </a:ext>
            </a:extLst>
          </p:cNvPr>
          <p:cNvSpPr/>
          <p:nvPr/>
        </p:nvSpPr>
        <p:spPr>
          <a:xfrm>
            <a:off x="2589887" y="2673130"/>
            <a:ext cx="785956" cy="368490"/>
          </a:xfrm>
          <a:prstGeom prst="rightArrow">
            <a:avLst/>
          </a:prstGeom>
          <a:solidFill>
            <a:srgbClr val="F7C15D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99959D98-BB0E-0846-B955-D28EDEB8CE69}"/>
              </a:ext>
            </a:extLst>
          </p:cNvPr>
          <p:cNvSpPr/>
          <p:nvPr/>
        </p:nvSpPr>
        <p:spPr>
          <a:xfrm rot="1157952">
            <a:off x="2515966" y="3820405"/>
            <a:ext cx="785956" cy="368490"/>
          </a:xfrm>
          <a:prstGeom prst="rightArrow">
            <a:avLst/>
          </a:prstGeom>
          <a:solidFill>
            <a:srgbClr val="F7C15D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D9490F18-DAA8-B241-A02C-1F3DD9C5C296}"/>
              </a:ext>
            </a:extLst>
          </p:cNvPr>
          <p:cNvSpPr/>
          <p:nvPr/>
        </p:nvSpPr>
        <p:spPr>
          <a:xfrm>
            <a:off x="5026700" y="2758212"/>
            <a:ext cx="785956" cy="368490"/>
          </a:xfrm>
          <a:prstGeom prst="rightArrow">
            <a:avLst/>
          </a:prstGeom>
          <a:solidFill>
            <a:srgbClr val="F7C15D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78405E9-509A-9E48-AB7D-1F0DBF8783E6}"/>
              </a:ext>
            </a:extLst>
          </p:cNvPr>
          <p:cNvSpPr txBox="1">
            <a:spLocks/>
          </p:cNvSpPr>
          <p:nvPr/>
        </p:nvSpPr>
        <p:spPr>
          <a:xfrm>
            <a:off x="5466019" y="2513757"/>
            <a:ext cx="354659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algn="ctr"/>
            <a:r>
              <a:rPr lang="en-US" sz="2400" dirty="0">
                <a:solidFill>
                  <a:srgbClr val="00A8C6"/>
                </a:solidFill>
              </a:rPr>
              <a:t>LOCAL ECONOMIC GROWTH </a:t>
            </a:r>
            <a:br>
              <a:rPr lang="en-US" sz="2400" dirty="0">
                <a:solidFill>
                  <a:srgbClr val="00A8C6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Farming Beyond Lettuce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22400F-EBC3-864A-9DCE-5A8BC102EB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608" y="4443519"/>
            <a:ext cx="1202267" cy="5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2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1390-177F-6444-BB5A-C26525C92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20" y="164804"/>
            <a:ext cx="7772400" cy="1102519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 MARKETS FOR HIGH-VALUE CROPS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915D37-5626-D74F-861C-1CDA633A6AAA}"/>
              </a:ext>
            </a:extLst>
          </p:cNvPr>
          <p:cNvSpPr/>
          <p:nvPr/>
        </p:nvSpPr>
        <p:spPr>
          <a:xfrm>
            <a:off x="394241" y="3644006"/>
            <a:ext cx="2305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A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 MARKETS</a:t>
            </a:r>
            <a:endParaRPr lang="en-US" sz="2400" dirty="0">
              <a:solidFill>
                <a:srgbClr val="00A8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C8104-1E77-F04A-9675-1FEDE30D1F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836" y="1712290"/>
            <a:ext cx="1888929" cy="184982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F1B66FB-5D56-4342-BC53-90B4EA8DC4F6}"/>
              </a:ext>
            </a:extLst>
          </p:cNvPr>
          <p:cNvSpPr/>
          <p:nvPr/>
        </p:nvSpPr>
        <p:spPr>
          <a:xfrm rot="20285840">
            <a:off x="2804439" y="1407196"/>
            <a:ext cx="1384126" cy="368490"/>
          </a:xfrm>
          <a:prstGeom prst="rightArrow">
            <a:avLst/>
          </a:prstGeom>
          <a:solidFill>
            <a:srgbClr val="FFFFFF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99CD80E-BD88-F044-91C6-3BBEAB1CA6EB}"/>
              </a:ext>
            </a:extLst>
          </p:cNvPr>
          <p:cNvSpPr/>
          <p:nvPr/>
        </p:nvSpPr>
        <p:spPr>
          <a:xfrm rot="20973128">
            <a:off x="2873455" y="2164633"/>
            <a:ext cx="1448755" cy="368490"/>
          </a:xfrm>
          <a:prstGeom prst="rightArrow">
            <a:avLst/>
          </a:prstGeom>
          <a:solidFill>
            <a:srgbClr val="FFFFFF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7FEAC4C-42D9-114A-B987-EE35D7A42406}"/>
              </a:ext>
            </a:extLst>
          </p:cNvPr>
          <p:cNvSpPr/>
          <p:nvPr/>
        </p:nvSpPr>
        <p:spPr>
          <a:xfrm rot="302775">
            <a:off x="2865470" y="2780116"/>
            <a:ext cx="1440167" cy="368490"/>
          </a:xfrm>
          <a:prstGeom prst="rightArrow">
            <a:avLst/>
          </a:prstGeom>
          <a:solidFill>
            <a:srgbClr val="FFFFFF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0915BB3-FAEA-154C-B637-F033B7F502C6}"/>
              </a:ext>
            </a:extLst>
          </p:cNvPr>
          <p:cNvSpPr/>
          <p:nvPr/>
        </p:nvSpPr>
        <p:spPr>
          <a:xfrm rot="1152545">
            <a:off x="2808177" y="3512901"/>
            <a:ext cx="1368942" cy="368490"/>
          </a:xfrm>
          <a:prstGeom prst="rightArrow">
            <a:avLst/>
          </a:prstGeom>
          <a:solidFill>
            <a:srgbClr val="FFFFFF"/>
          </a:solidFill>
          <a:ln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D15C7-DCA7-1D4F-B144-EE29C45D23C2}"/>
              </a:ext>
            </a:extLst>
          </p:cNvPr>
          <p:cNvSpPr/>
          <p:nvPr/>
        </p:nvSpPr>
        <p:spPr>
          <a:xfrm>
            <a:off x="4895918" y="3706185"/>
            <a:ext cx="1658386" cy="619076"/>
          </a:xfrm>
          <a:prstGeom prst="rect">
            <a:avLst/>
          </a:prstGeom>
          <a:solidFill>
            <a:srgbClr val="F7C15D"/>
          </a:solidFill>
          <a:ln>
            <a:solidFill>
              <a:srgbClr val="00A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Industrial  Precursors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3DFEA-3C13-A049-96BA-7EED41C1460D}"/>
              </a:ext>
            </a:extLst>
          </p:cNvPr>
          <p:cNvSpPr/>
          <p:nvPr/>
        </p:nvSpPr>
        <p:spPr>
          <a:xfrm>
            <a:off x="4895918" y="2790358"/>
            <a:ext cx="1658386" cy="469061"/>
          </a:xfrm>
          <a:prstGeom prst="rect">
            <a:avLst/>
          </a:prstGeom>
          <a:solidFill>
            <a:srgbClr val="F7C15D"/>
          </a:solidFill>
          <a:ln>
            <a:solidFill>
              <a:srgbClr val="00A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Medicinal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66546D-5CA6-984A-B8E8-321D482938B9}"/>
              </a:ext>
            </a:extLst>
          </p:cNvPr>
          <p:cNvSpPr/>
          <p:nvPr/>
        </p:nvSpPr>
        <p:spPr>
          <a:xfrm>
            <a:off x="4856326" y="1940305"/>
            <a:ext cx="1697978" cy="469659"/>
          </a:xfrm>
          <a:prstGeom prst="rect">
            <a:avLst/>
          </a:prstGeom>
          <a:solidFill>
            <a:srgbClr val="F7C15D"/>
          </a:solidFill>
          <a:ln>
            <a:solidFill>
              <a:srgbClr val="00A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Nutraceuticals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0A02A-5BBA-B44C-B2F1-5D36C9A157B2}"/>
              </a:ext>
            </a:extLst>
          </p:cNvPr>
          <p:cNvSpPr/>
          <p:nvPr/>
        </p:nvSpPr>
        <p:spPr>
          <a:xfrm>
            <a:off x="4895918" y="1020508"/>
            <a:ext cx="1697977" cy="464542"/>
          </a:xfrm>
          <a:prstGeom prst="rect">
            <a:avLst/>
          </a:prstGeom>
          <a:solidFill>
            <a:srgbClr val="F7C15D"/>
          </a:solidFill>
          <a:ln>
            <a:solidFill>
              <a:srgbClr val="00A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49CA1E-C905-284A-9B78-865034E0D496}"/>
              </a:ext>
            </a:extLst>
          </p:cNvPr>
          <p:cNvSpPr txBox="1">
            <a:spLocks/>
          </p:cNvSpPr>
          <p:nvPr/>
        </p:nvSpPr>
        <p:spPr>
          <a:xfrm>
            <a:off x="0" y="452763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High-Value Crops = High-Value Seeds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8A9E65-4B85-1141-877E-4FABF8AEA9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608" y="4443519"/>
            <a:ext cx="1202267" cy="5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66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5698A2-45C6-3C48-86A4-DCBED1DB99B9}"/>
              </a:ext>
            </a:extLst>
          </p:cNvPr>
          <p:cNvSpPr/>
          <p:nvPr/>
        </p:nvSpPr>
        <p:spPr>
          <a:xfrm>
            <a:off x="333829" y="422500"/>
            <a:ext cx="440663" cy="9284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25" y="40443"/>
            <a:ext cx="8299577" cy="857400"/>
          </a:xfrm>
        </p:spPr>
        <p:txBody>
          <a:bodyPr/>
          <a:lstStyle/>
          <a:p>
            <a:r>
              <a:rPr lang="en-US" dirty="0">
                <a:solidFill>
                  <a:srgbClr val="00A8C6"/>
                </a:solidFill>
              </a:rPr>
              <a:t>PARTNERSHIPS NEEDED FOR PROGRESS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D75183-1E7F-3F4E-9FB3-DA62B29918E6}"/>
              </a:ext>
            </a:extLst>
          </p:cNvPr>
          <p:cNvGrpSpPr/>
          <p:nvPr/>
        </p:nvGrpSpPr>
        <p:grpSpPr>
          <a:xfrm>
            <a:off x="774492" y="749822"/>
            <a:ext cx="6775554" cy="3693850"/>
            <a:chOff x="774492" y="1091022"/>
            <a:chExt cx="6775554" cy="369385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C9C07B1-CA86-4853-8B42-CD71E4216ED2}"/>
                </a:ext>
              </a:extLst>
            </p:cNvPr>
            <p:cNvSpPr/>
            <p:nvPr/>
          </p:nvSpPr>
          <p:spPr>
            <a:xfrm>
              <a:off x="774492" y="2498360"/>
              <a:ext cx="6775554" cy="889417"/>
            </a:xfrm>
            <a:prstGeom prst="roundRect">
              <a:avLst/>
            </a:prstGeom>
            <a:solidFill>
              <a:srgbClr val="8F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8910D01-1D1D-4F5D-B845-3D62441AFBFE}"/>
                </a:ext>
              </a:extLst>
            </p:cNvPr>
            <p:cNvGrpSpPr/>
            <p:nvPr/>
          </p:nvGrpSpPr>
          <p:grpSpPr>
            <a:xfrm>
              <a:off x="2870616" y="1091022"/>
              <a:ext cx="1075706" cy="1812149"/>
              <a:chOff x="2416229" y="850326"/>
              <a:chExt cx="1245280" cy="209781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F5F9892-7EC3-4E3C-A63D-FE39049DEDD4}"/>
                  </a:ext>
                </a:extLst>
              </p:cNvPr>
              <p:cNvGrpSpPr/>
              <p:nvPr/>
            </p:nvGrpSpPr>
            <p:grpSpPr>
              <a:xfrm>
                <a:off x="2416229" y="850326"/>
                <a:ext cx="1245280" cy="1623051"/>
                <a:chOff x="2693546" y="925278"/>
                <a:chExt cx="1468965" cy="1914593"/>
              </a:xfrm>
              <a:solidFill>
                <a:srgbClr val="8FBE00"/>
              </a:solidFill>
            </p:grpSpPr>
            <p:sp>
              <p:nvSpPr>
                <p:cNvPr id="12" name="Freeform 102">
                  <a:extLst>
                    <a:ext uri="{FF2B5EF4-FFF2-40B4-BE49-F238E27FC236}">
                      <a16:creationId xmlns:a16="http://schemas.microsoft.com/office/drawing/2014/main" id="{A4CFB8F2-9E56-4F4B-A531-1B4A9DE3A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4382" y="1184845"/>
                  <a:ext cx="6891" cy="4594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3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1" y="0"/>
                        <a:pt x="2" y="1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13" name="Freeform 103">
                  <a:extLst>
                    <a:ext uri="{FF2B5EF4-FFF2-40B4-BE49-F238E27FC236}">
                      <a16:creationId xmlns:a16="http://schemas.microsoft.com/office/drawing/2014/main" id="{29C9D3D5-AB70-4A82-8BF5-B02D6FCBF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5350" y="1190588"/>
                  <a:ext cx="1056644" cy="1649283"/>
                </a:xfrm>
                <a:custGeom>
                  <a:avLst/>
                  <a:gdLst>
                    <a:gd name="T0" fmla="*/ 417 w 430"/>
                    <a:gd name="T1" fmla="*/ 224 h 673"/>
                    <a:gd name="T2" fmla="*/ 317 w 430"/>
                    <a:gd name="T3" fmla="*/ 252 h 673"/>
                    <a:gd name="T4" fmla="*/ 317 w 430"/>
                    <a:gd name="T5" fmla="*/ 232 h 673"/>
                    <a:gd name="T6" fmla="*/ 316 w 430"/>
                    <a:gd name="T7" fmla="*/ 230 h 673"/>
                    <a:gd name="T8" fmla="*/ 311 w 430"/>
                    <a:gd name="T9" fmla="*/ 255 h 673"/>
                    <a:gd name="T10" fmla="*/ 253 w 430"/>
                    <a:gd name="T11" fmla="*/ 201 h 673"/>
                    <a:gd name="T12" fmla="*/ 330 w 430"/>
                    <a:gd name="T13" fmla="*/ 154 h 673"/>
                    <a:gd name="T14" fmla="*/ 328 w 430"/>
                    <a:gd name="T15" fmla="*/ 154 h 673"/>
                    <a:gd name="T16" fmla="*/ 263 w 430"/>
                    <a:gd name="T17" fmla="*/ 177 h 673"/>
                    <a:gd name="T18" fmla="*/ 295 w 430"/>
                    <a:gd name="T19" fmla="*/ 111 h 673"/>
                    <a:gd name="T20" fmla="*/ 298 w 430"/>
                    <a:gd name="T21" fmla="*/ 106 h 673"/>
                    <a:gd name="T22" fmla="*/ 291 w 430"/>
                    <a:gd name="T23" fmla="*/ 114 h 673"/>
                    <a:gd name="T24" fmla="*/ 209 w 430"/>
                    <a:gd name="T25" fmla="*/ 247 h 673"/>
                    <a:gd name="T26" fmla="*/ 210 w 430"/>
                    <a:gd name="T27" fmla="*/ 104 h 673"/>
                    <a:gd name="T28" fmla="*/ 219 w 430"/>
                    <a:gd name="T29" fmla="*/ 98 h 673"/>
                    <a:gd name="T30" fmla="*/ 227 w 430"/>
                    <a:gd name="T31" fmla="*/ 94 h 673"/>
                    <a:gd name="T32" fmla="*/ 226 w 430"/>
                    <a:gd name="T33" fmla="*/ 94 h 673"/>
                    <a:gd name="T34" fmla="*/ 224 w 430"/>
                    <a:gd name="T35" fmla="*/ 95 h 673"/>
                    <a:gd name="T36" fmla="*/ 216 w 430"/>
                    <a:gd name="T37" fmla="*/ 98 h 673"/>
                    <a:gd name="T38" fmla="*/ 218 w 430"/>
                    <a:gd name="T39" fmla="*/ 88 h 673"/>
                    <a:gd name="T40" fmla="*/ 222 w 430"/>
                    <a:gd name="T41" fmla="*/ 76 h 673"/>
                    <a:gd name="T42" fmla="*/ 209 w 430"/>
                    <a:gd name="T43" fmla="*/ 102 h 673"/>
                    <a:gd name="T44" fmla="*/ 173 w 430"/>
                    <a:gd name="T45" fmla="*/ 26 h 673"/>
                    <a:gd name="T46" fmla="*/ 176 w 430"/>
                    <a:gd name="T47" fmla="*/ 5 h 673"/>
                    <a:gd name="T48" fmla="*/ 174 w 430"/>
                    <a:gd name="T49" fmla="*/ 7 h 673"/>
                    <a:gd name="T50" fmla="*/ 169 w 430"/>
                    <a:gd name="T51" fmla="*/ 24 h 673"/>
                    <a:gd name="T52" fmla="*/ 109 w 430"/>
                    <a:gd name="T53" fmla="*/ 20 h 673"/>
                    <a:gd name="T54" fmla="*/ 101 w 430"/>
                    <a:gd name="T55" fmla="*/ 13 h 673"/>
                    <a:gd name="T56" fmla="*/ 100 w 430"/>
                    <a:gd name="T57" fmla="*/ 12 h 673"/>
                    <a:gd name="T58" fmla="*/ 88 w 430"/>
                    <a:gd name="T59" fmla="*/ 2 h 673"/>
                    <a:gd name="T60" fmla="*/ 98 w 430"/>
                    <a:gd name="T61" fmla="*/ 12 h 673"/>
                    <a:gd name="T62" fmla="*/ 155 w 430"/>
                    <a:gd name="T63" fmla="*/ 99 h 673"/>
                    <a:gd name="T64" fmla="*/ 164 w 430"/>
                    <a:gd name="T65" fmla="*/ 210 h 673"/>
                    <a:gd name="T66" fmla="*/ 55 w 430"/>
                    <a:gd name="T67" fmla="*/ 136 h 673"/>
                    <a:gd name="T68" fmla="*/ 49 w 430"/>
                    <a:gd name="T69" fmla="*/ 131 h 673"/>
                    <a:gd name="T70" fmla="*/ 55 w 430"/>
                    <a:gd name="T71" fmla="*/ 142 h 673"/>
                    <a:gd name="T72" fmla="*/ 170 w 430"/>
                    <a:gd name="T73" fmla="*/ 240 h 673"/>
                    <a:gd name="T74" fmla="*/ 51 w 430"/>
                    <a:gd name="T75" fmla="*/ 252 h 673"/>
                    <a:gd name="T76" fmla="*/ 30 w 430"/>
                    <a:gd name="T77" fmla="*/ 248 h 673"/>
                    <a:gd name="T78" fmla="*/ 50 w 430"/>
                    <a:gd name="T79" fmla="*/ 254 h 673"/>
                    <a:gd name="T80" fmla="*/ 54 w 430"/>
                    <a:gd name="T81" fmla="*/ 296 h 673"/>
                    <a:gd name="T82" fmla="*/ 48 w 430"/>
                    <a:gd name="T83" fmla="*/ 300 h 673"/>
                    <a:gd name="T84" fmla="*/ 47 w 430"/>
                    <a:gd name="T85" fmla="*/ 302 h 673"/>
                    <a:gd name="T86" fmla="*/ 56 w 430"/>
                    <a:gd name="T87" fmla="*/ 298 h 673"/>
                    <a:gd name="T88" fmla="*/ 168 w 430"/>
                    <a:gd name="T89" fmla="*/ 554 h 673"/>
                    <a:gd name="T90" fmla="*/ 0 w 430"/>
                    <a:gd name="T91" fmla="*/ 673 h 673"/>
                    <a:gd name="T92" fmla="*/ 106 w 430"/>
                    <a:gd name="T93" fmla="*/ 673 h 673"/>
                    <a:gd name="T94" fmla="*/ 230 w 430"/>
                    <a:gd name="T95" fmla="*/ 477 h 673"/>
                    <a:gd name="T96" fmla="*/ 351 w 430"/>
                    <a:gd name="T97" fmla="*/ 308 h 673"/>
                    <a:gd name="T98" fmla="*/ 360 w 430"/>
                    <a:gd name="T99" fmla="*/ 329 h 673"/>
                    <a:gd name="T100" fmla="*/ 369 w 430"/>
                    <a:gd name="T101" fmla="*/ 351 h 673"/>
                    <a:gd name="T102" fmla="*/ 361 w 430"/>
                    <a:gd name="T103" fmla="*/ 319 h 673"/>
                    <a:gd name="T104" fmla="*/ 363 w 430"/>
                    <a:gd name="T105" fmla="*/ 315 h 673"/>
                    <a:gd name="T106" fmla="*/ 367 w 430"/>
                    <a:gd name="T107" fmla="*/ 318 h 673"/>
                    <a:gd name="T108" fmla="*/ 361 w 430"/>
                    <a:gd name="T109" fmla="*/ 311 h 673"/>
                    <a:gd name="T110" fmla="*/ 297 w 430"/>
                    <a:gd name="T111" fmla="*/ 279 h 673"/>
                    <a:gd name="T112" fmla="*/ 423 w 430"/>
                    <a:gd name="T113" fmla="*/ 225 h 673"/>
                    <a:gd name="T114" fmla="*/ 430 w 430"/>
                    <a:gd name="T115" fmla="*/ 222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30" h="673">
                      <a:moveTo>
                        <a:pt x="426" y="222"/>
                      </a:moveTo>
                      <a:cubicBezTo>
                        <a:pt x="424" y="223"/>
                        <a:pt x="421" y="223"/>
                        <a:pt x="417" y="224"/>
                      </a:cubicBezTo>
                      <a:cubicBezTo>
                        <a:pt x="415" y="224"/>
                        <a:pt x="414" y="225"/>
                        <a:pt x="412" y="225"/>
                      </a:cubicBezTo>
                      <a:cubicBezTo>
                        <a:pt x="391" y="230"/>
                        <a:pt x="353" y="239"/>
                        <a:pt x="317" y="252"/>
                      </a:cubicBezTo>
                      <a:cubicBezTo>
                        <a:pt x="317" y="236"/>
                        <a:pt x="317" y="236"/>
                        <a:pt x="317" y="236"/>
                      </a:cubicBezTo>
                      <a:cubicBezTo>
                        <a:pt x="317" y="232"/>
                        <a:pt x="317" y="232"/>
                        <a:pt x="317" y="232"/>
                      </a:cubicBezTo>
                      <a:cubicBezTo>
                        <a:pt x="317" y="226"/>
                        <a:pt x="317" y="226"/>
                        <a:pt x="317" y="226"/>
                      </a:cubicBezTo>
                      <a:cubicBezTo>
                        <a:pt x="316" y="227"/>
                        <a:pt x="316" y="229"/>
                        <a:pt x="316" y="230"/>
                      </a:cubicBezTo>
                      <a:cubicBezTo>
                        <a:pt x="315" y="232"/>
                        <a:pt x="315" y="234"/>
                        <a:pt x="314" y="236"/>
                      </a:cubicBezTo>
                      <a:cubicBezTo>
                        <a:pt x="313" y="244"/>
                        <a:pt x="312" y="250"/>
                        <a:pt x="311" y="255"/>
                      </a:cubicBezTo>
                      <a:cubicBezTo>
                        <a:pt x="275" y="269"/>
                        <a:pt x="242" y="287"/>
                        <a:pt x="228" y="310"/>
                      </a:cubicBezTo>
                      <a:cubicBezTo>
                        <a:pt x="228" y="310"/>
                        <a:pt x="221" y="280"/>
                        <a:pt x="253" y="201"/>
                      </a:cubicBezTo>
                      <a:cubicBezTo>
                        <a:pt x="278" y="182"/>
                        <a:pt x="312" y="164"/>
                        <a:pt x="326" y="156"/>
                      </a:cubicBezTo>
                      <a:cubicBezTo>
                        <a:pt x="328" y="155"/>
                        <a:pt x="329" y="155"/>
                        <a:pt x="330" y="154"/>
                      </a:cubicBezTo>
                      <a:cubicBezTo>
                        <a:pt x="332" y="153"/>
                        <a:pt x="333" y="153"/>
                        <a:pt x="333" y="153"/>
                      </a:cubicBezTo>
                      <a:cubicBezTo>
                        <a:pt x="331" y="153"/>
                        <a:pt x="330" y="154"/>
                        <a:pt x="328" y="154"/>
                      </a:cubicBezTo>
                      <a:cubicBezTo>
                        <a:pt x="327" y="154"/>
                        <a:pt x="327" y="154"/>
                        <a:pt x="326" y="154"/>
                      </a:cubicBezTo>
                      <a:cubicBezTo>
                        <a:pt x="295" y="163"/>
                        <a:pt x="287" y="166"/>
                        <a:pt x="263" y="177"/>
                      </a:cubicBezTo>
                      <a:cubicBezTo>
                        <a:pt x="270" y="160"/>
                        <a:pt x="280" y="141"/>
                        <a:pt x="291" y="120"/>
                      </a:cubicBezTo>
                      <a:cubicBezTo>
                        <a:pt x="292" y="117"/>
                        <a:pt x="294" y="114"/>
                        <a:pt x="295" y="111"/>
                      </a:cubicBezTo>
                      <a:cubicBezTo>
                        <a:pt x="296" y="110"/>
                        <a:pt x="297" y="108"/>
                        <a:pt x="297" y="107"/>
                      </a:cubicBezTo>
                      <a:cubicBezTo>
                        <a:pt x="298" y="107"/>
                        <a:pt x="298" y="106"/>
                        <a:pt x="298" y="106"/>
                      </a:cubicBezTo>
                      <a:cubicBezTo>
                        <a:pt x="298" y="106"/>
                        <a:pt x="298" y="106"/>
                        <a:pt x="297" y="107"/>
                      </a:cubicBezTo>
                      <a:cubicBezTo>
                        <a:pt x="296" y="108"/>
                        <a:pt x="294" y="111"/>
                        <a:pt x="291" y="114"/>
                      </a:cubicBezTo>
                      <a:cubicBezTo>
                        <a:pt x="290" y="115"/>
                        <a:pt x="289" y="116"/>
                        <a:pt x="287" y="118"/>
                      </a:cubicBezTo>
                      <a:cubicBezTo>
                        <a:pt x="269" y="139"/>
                        <a:pt x="232" y="187"/>
                        <a:pt x="209" y="247"/>
                      </a:cubicBezTo>
                      <a:cubicBezTo>
                        <a:pt x="209" y="247"/>
                        <a:pt x="183" y="218"/>
                        <a:pt x="174" y="146"/>
                      </a:cubicBezTo>
                      <a:cubicBezTo>
                        <a:pt x="179" y="138"/>
                        <a:pt x="192" y="117"/>
                        <a:pt x="210" y="104"/>
                      </a:cubicBezTo>
                      <a:cubicBezTo>
                        <a:pt x="211" y="103"/>
                        <a:pt x="212" y="102"/>
                        <a:pt x="213" y="101"/>
                      </a:cubicBezTo>
                      <a:cubicBezTo>
                        <a:pt x="215" y="100"/>
                        <a:pt x="217" y="99"/>
                        <a:pt x="219" y="98"/>
                      </a:cubicBezTo>
                      <a:cubicBezTo>
                        <a:pt x="221" y="97"/>
                        <a:pt x="224" y="95"/>
                        <a:pt x="227" y="94"/>
                      </a:cubicBezTo>
                      <a:cubicBezTo>
                        <a:pt x="227" y="94"/>
                        <a:pt x="227" y="94"/>
                        <a:pt x="227" y="94"/>
                      </a:cubicBezTo>
                      <a:cubicBezTo>
                        <a:pt x="227" y="94"/>
                        <a:pt x="227" y="94"/>
                        <a:pt x="227" y="94"/>
                      </a:cubicBezTo>
                      <a:cubicBezTo>
                        <a:pt x="226" y="94"/>
                        <a:pt x="226" y="94"/>
                        <a:pt x="226" y="94"/>
                      </a:cubicBezTo>
                      <a:cubicBezTo>
                        <a:pt x="226" y="94"/>
                        <a:pt x="225" y="94"/>
                        <a:pt x="224" y="95"/>
                      </a:cubicBezTo>
                      <a:cubicBezTo>
                        <a:pt x="224" y="95"/>
                        <a:pt x="224" y="95"/>
                        <a:pt x="224" y="95"/>
                      </a:cubicBezTo>
                      <a:cubicBezTo>
                        <a:pt x="222" y="96"/>
                        <a:pt x="221" y="96"/>
                        <a:pt x="219" y="97"/>
                      </a:cubicBezTo>
                      <a:cubicBezTo>
                        <a:pt x="218" y="97"/>
                        <a:pt x="217" y="97"/>
                        <a:pt x="216" y="98"/>
                      </a:cubicBezTo>
                      <a:cubicBezTo>
                        <a:pt x="216" y="98"/>
                        <a:pt x="216" y="97"/>
                        <a:pt x="216" y="96"/>
                      </a:cubicBezTo>
                      <a:cubicBezTo>
                        <a:pt x="216" y="93"/>
                        <a:pt x="217" y="91"/>
                        <a:pt x="218" y="88"/>
                      </a:cubicBezTo>
                      <a:cubicBezTo>
                        <a:pt x="219" y="84"/>
                        <a:pt x="221" y="80"/>
                        <a:pt x="223" y="76"/>
                      </a:cubicBezTo>
                      <a:cubicBezTo>
                        <a:pt x="223" y="76"/>
                        <a:pt x="222" y="76"/>
                        <a:pt x="222" y="76"/>
                      </a:cubicBezTo>
                      <a:cubicBezTo>
                        <a:pt x="217" y="83"/>
                        <a:pt x="214" y="91"/>
                        <a:pt x="215" y="99"/>
                      </a:cubicBezTo>
                      <a:cubicBezTo>
                        <a:pt x="213" y="100"/>
                        <a:pt x="211" y="101"/>
                        <a:pt x="209" y="102"/>
                      </a:cubicBezTo>
                      <a:cubicBezTo>
                        <a:pt x="198" y="107"/>
                        <a:pt x="185" y="117"/>
                        <a:pt x="172" y="133"/>
                      </a:cubicBezTo>
                      <a:cubicBezTo>
                        <a:pt x="169" y="104"/>
                        <a:pt x="169" y="68"/>
                        <a:pt x="173" y="26"/>
                      </a:cubicBezTo>
                      <a:cubicBezTo>
                        <a:pt x="173" y="23"/>
                        <a:pt x="174" y="20"/>
                        <a:pt x="174" y="16"/>
                      </a:cubicBezTo>
                      <a:cubicBezTo>
                        <a:pt x="175" y="12"/>
                        <a:pt x="175" y="9"/>
                        <a:pt x="176" y="5"/>
                      </a:cubicBezTo>
                      <a:cubicBezTo>
                        <a:pt x="176" y="3"/>
                        <a:pt x="176" y="1"/>
                        <a:pt x="176" y="0"/>
                      </a:cubicBezTo>
                      <a:cubicBezTo>
                        <a:pt x="176" y="0"/>
                        <a:pt x="175" y="2"/>
                        <a:pt x="174" y="7"/>
                      </a:cubicBezTo>
                      <a:cubicBezTo>
                        <a:pt x="174" y="8"/>
                        <a:pt x="173" y="9"/>
                        <a:pt x="173" y="10"/>
                      </a:cubicBezTo>
                      <a:cubicBezTo>
                        <a:pt x="172" y="14"/>
                        <a:pt x="170" y="18"/>
                        <a:pt x="169" y="24"/>
                      </a:cubicBezTo>
                      <a:cubicBezTo>
                        <a:pt x="165" y="37"/>
                        <a:pt x="161" y="54"/>
                        <a:pt x="158" y="74"/>
                      </a:cubicBezTo>
                      <a:cubicBezTo>
                        <a:pt x="149" y="57"/>
                        <a:pt x="127" y="35"/>
                        <a:pt x="109" y="20"/>
                      </a:cubicBezTo>
                      <a:cubicBezTo>
                        <a:pt x="109" y="19"/>
                        <a:pt x="108" y="19"/>
                        <a:pt x="107" y="18"/>
                      </a:cubicBezTo>
                      <a:cubicBezTo>
                        <a:pt x="105" y="16"/>
                        <a:pt x="103" y="15"/>
                        <a:pt x="101" y="13"/>
                      </a:cubicBezTo>
                      <a:cubicBezTo>
                        <a:pt x="101" y="13"/>
                        <a:pt x="101" y="12"/>
                        <a:pt x="101" y="12"/>
                      </a:cubicBezTo>
                      <a:cubicBezTo>
                        <a:pt x="101" y="12"/>
                        <a:pt x="100" y="12"/>
                        <a:pt x="100" y="12"/>
                      </a:cubicBezTo>
                      <a:cubicBezTo>
                        <a:pt x="99" y="11"/>
                        <a:pt x="99" y="11"/>
                        <a:pt x="98" y="10"/>
                      </a:cubicBezTo>
                      <a:cubicBezTo>
                        <a:pt x="93" y="6"/>
                        <a:pt x="90" y="4"/>
                        <a:pt x="88" y="2"/>
                      </a:cubicBezTo>
                      <a:cubicBezTo>
                        <a:pt x="90" y="4"/>
                        <a:pt x="93" y="7"/>
                        <a:pt x="96" y="10"/>
                      </a:cubicBezTo>
                      <a:cubicBezTo>
                        <a:pt x="97" y="11"/>
                        <a:pt x="97" y="12"/>
                        <a:pt x="98" y="12"/>
                      </a:cubicBezTo>
                      <a:cubicBezTo>
                        <a:pt x="101" y="16"/>
                        <a:pt x="103" y="19"/>
                        <a:pt x="106" y="23"/>
                      </a:cubicBezTo>
                      <a:cubicBezTo>
                        <a:pt x="129" y="53"/>
                        <a:pt x="155" y="99"/>
                        <a:pt x="155" y="99"/>
                      </a:cubicBezTo>
                      <a:cubicBezTo>
                        <a:pt x="155" y="99"/>
                        <a:pt x="155" y="99"/>
                        <a:pt x="155" y="99"/>
                      </a:cubicBezTo>
                      <a:cubicBezTo>
                        <a:pt x="151" y="134"/>
                        <a:pt x="152" y="174"/>
                        <a:pt x="164" y="210"/>
                      </a:cubicBezTo>
                      <a:cubicBezTo>
                        <a:pt x="164" y="210"/>
                        <a:pt x="116" y="198"/>
                        <a:pt x="65" y="146"/>
                      </a:cubicBezTo>
                      <a:cubicBezTo>
                        <a:pt x="61" y="143"/>
                        <a:pt x="58" y="139"/>
                        <a:pt x="55" y="136"/>
                      </a:cubicBezTo>
                      <a:cubicBezTo>
                        <a:pt x="53" y="134"/>
                        <a:pt x="52" y="133"/>
                        <a:pt x="51" y="131"/>
                      </a:cubicBezTo>
                      <a:cubicBezTo>
                        <a:pt x="50" y="132"/>
                        <a:pt x="50" y="132"/>
                        <a:pt x="49" y="131"/>
                      </a:cubicBezTo>
                      <a:cubicBezTo>
                        <a:pt x="48" y="130"/>
                        <a:pt x="47" y="129"/>
                        <a:pt x="46" y="128"/>
                      </a:cubicBezTo>
                      <a:cubicBezTo>
                        <a:pt x="48" y="132"/>
                        <a:pt x="51" y="137"/>
                        <a:pt x="55" y="142"/>
                      </a:cubicBezTo>
                      <a:cubicBezTo>
                        <a:pt x="57" y="144"/>
                        <a:pt x="59" y="147"/>
                        <a:pt x="61" y="149"/>
                      </a:cubicBezTo>
                      <a:cubicBezTo>
                        <a:pt x="81" y="175"/>
                        <a:pt x="116" y="212"/>
                        <a:pt x="170" y="240"/>
                      </a:cubicBezTo>
                      <a:cubicBezTo>
                        <a:pt x="179" y="247"/>
                        <a:pt x="191" y="280"/>
                        <a:pt x="187" y="339"/>
                      </a:cubicBezTo>
                      <a:cubicBezTo>
                        <a:pt x="187" y="339"/>
                        <a:pt x="126" y="272"/>
                        <a:pt x="51" y="252"/>
                      </a:cubicBezTo>
                      <a:cubicBezTo>
                        <a:pt x="48" y="252"/>
                        <a:pt x="46" y="251"/>
                        <a:pt x="43" y="251"/>
                      </a:cubicBezTo>
                      <a:cubicBezTo>
                        <a:pt x="39" y="250"/>
                        <a:pt x="35" y="249"/>
                        <a:pt x="30" y="248"/>
                      </a:cubicBezTo>
                      <a:cubicBezTo>
                        <a:pt x="30" y="248"/>
                        <a:pt x="37" y="249"/>
                        <a:pt x="47" y="253"/>
                      </a:cubicBezTo>
                      <a:cubicBezTo>
                        <a:pt x="48" y="254"/>
                        <a:pt x="49" y="254"/>
                        <a:pt x="50" y="254"/>
                      </a:cubicBezTo>
                      <a:cubicBezTo>
                        <a:pt x="63" y="259"/>
                        <a:pt x="80" y="268"/>
                        <a:pt x="98" y="282"/>
                      </a:cubicBezTo>
                      <a:cubicBezTo>
                        <a:pt x="78" y="285"/>
                        <a:pt x="64" y="291"/>
                        <a:pt x="54" y="296"/>
                      </a:cubicBezTo>
                      <a:cubicBezTo>
                        <a:pt x="53" y="297"/>
                        <a:pt x="51" y="298"/>
                        <a:pt x="50" y="299"/>
                      </a:cubicBezTo>
                      <a:cubicBezTo>
                        <a:pt x="49" y="300"/>
                        <a:pt x="48" y="300"/>
                        <a:pt x="48" y="300"/>
                      </a:cubicBezTo>
                      <a:cubicBezTo>
                        <a:pt x="44" y="303"/>
                        <a:pt x="42" y="305"/>
                        <a:pt x="42" y="305"/>
                      </a:cubicBezTo>
                      <a:cubicBezTo>
                        <a:pt x="43" y="304"/>
                        <a:pt x="45" y="303"/>
                        <a:pt x="47" y="302"/>
                      </a:cubicBezTo>
                      <a:cubicBezTo>
                        <a:pt x="49" y="301"/>
                        <a:pt x="50" y="300"/>
                        <a:pt x="52" y="299"/>
                      </a:cubicBezTo>
                      <a:cubicBezTo>
                        <a:pt x="53" y="299"/>
                        <a:pt x="54" y="298"/>
                        <a:pt x="56" y="298"/>
                      </a:cubicBezTo>
                      <a:cubicBezTo>
                        <a:pt x="73" y="291"/>
                        <a:pt x="94" y="290"/>
                        <a:pt x="106" y="290"/>
                      </a:cubicBezTo>
                      <a:cubicBezTo>
                        <a:pt x="149" y="330"/>
                        <a:pt x="191" y="407"/>
                        <a:pt x="168" y="554"/>
                      </a:cubicBezTo>
                      <a:cubicBezTo>
                        <a:pt x="161" y="610"/>
                        <a:pt x="154" y="644"/>
                        <a:pt x="113" y="644"/>
                      </a:cubicBezTo>
                      <a:cubicBezTo>
                        <a:pt x="81" y="644"/>
                        <a:pt x="23" y="636"/>
                        <a:pt x="0" y="673"/>
                      </a:cubicBezTo>
                      <a:cubicBezTo>
                        <a:pt x="48" y="673"/>
                        <a:pt x="48" y="673"/>
                        <a:pt x="48" y="673"/>
                      </a:cubicBezTo>
                      <a:cubicBezTo>
                        <a:pt x="64" y="669"/>
                        <a:pt x="83" y="667"/>
                        <a:pt x="106" y="673"/>
                      </a:cubicBezTo>
                      <a:cubicBezTo>
                        <a:pt x="262" y="673"/>
                        <a:pt x="262" y="673"/>
                        <a:pt x="262" y="673"/>
                      </a:cubicBezTo>
                      <a:cubicBezTo>
                        <a:pt x="251" y="657"/>
                        <a:pt x="232" y="610"/>
                        <a:pt x="230" y="477"/>
                      </a:cubicBezTo>
                      <a:cubicBezTo>
                        <a:pt x="229" y="373"/>
                        <a:pt x="251" y="320"/>
                        <a:pt x="285" y="289"/>
                      </a:cubicBezTo>
                      <a:cubicBezTo>
                        <a:pt x="299" y="291"/>
                        <a:pt x="327" y="296"/>
                        <a:pt x="351" y="308"/>
                      </a:cubicBezTo>
                      <a:cubicBezTo>
                        <a:pt x="353" y="309"/>
                        <a:pt x="354" y="310"/>
                        <a:pt x="356" y="311"/>
                      </a:cubicBezTo>
                      <a:cubicBezTo>
                        <a:pt x="361" y="315"/>
                        <a:pt x="359" y="324"/>
                        <a:pt x="360" y="329"/>
                      </a:cubicBezTo>
                      <a:cubicBezTo>
                        <a:pt x="361" y="336"/>
                        <a:pt x="364" y="344"/>
                        <a:pt x="368" y="351"/>
                      </a:cubicBezTo>
                      <a:cubicBezTo>
                        <a:pt x="369" y="352"/>
                        <a:pt x="370" y="352"/>
                        <a:pt x="369" y="351"/>
                      </a:cubicBezTo>
                      <a:cubicBezTo>
                        <a:pt x="368" y="344"/>
                        <a:pt x="365" y="337"/>
                        <a:pt x="363" y="330"/>
                      </a:cubicBezTo>
                      <a:cubicBezTo>
                        <a:pt x="362" y="326"/>
                        <a:pt x="361" y="323"/>
                        <a:pt x="361" y="319"/>
                      </a:cubicBezTo>
                      <a:cubicBezTo>
                        <a:pt x="361" y="318"/>
                        <a:pt x="360" y="314"/>
                        <a:pt x="362" y="315"/>
                      </a:cubicBezTo>
                      <a:cubicBezTo>
                        <a:pt x="362" y="315"/>
                        <a:pt x="363" y="315"/>
                        <a:pt x="363" y="315"/>
                      </a:cubicBezTo>
                      <a:cubicBezTo>
                        <a:pt x="364" y="316"/>
                        <a:pt x="365" y="317"/>
                        <a:pt x="366" y="317"/>
                      </a:cubicBezTo>
                      <a:cubicBezTo>
                        <a:pt x="367" y="317"/>
                        <a:pt x="367" y="318"/>
                        <a:pt x="367" y="318"/>
                      </a:cubicBezTo>
                      <a:cubicBezTo>
                        <a:pt x="368" y="318"/>
                        <a:pt x="368" y="318"/>
                        <a:pt x="369" y="319"/>
                      </a:cubicBezTo>
                      <a:cubicBezTo>
                        <a:pt x="367" y="317"/>
                        <a:pt x="364" y="314"/>
                        <a:pt x="361" y="311"/>
                      </a:cubicBezTo>
                      <a:cubicBezTo>
                        <a:pt x="358" y="309"/>
                        <a:pt x="356" y="307"/>
                        <a:pt x="352" y="305"/>
                      </a:cubicBezTo>
                      <a:cubicBezTo>
                        <a:pt x="340" y="296"/>
                        <a:pt x="322" y="286"/>
                        <a:pt x="297" y="279"/>
                      </a:cubicBezTo>
                      <a:cubicBezTo>
                        <a:pt x="330" y="255"/>
                        <a:pt x="372" y="245"/>
                        <a:pt x="413" y="229"/>
                      </a:cubicBezTo>
                      <a:cubicBezTo>
                        <a:pt x="417" y="227"/>
                        <a:pt x="420" y="226"/>
                        <a:pt x="423" y="225"/>
                      </a:cubicBezTo>
                      <a:cubicBezTo>
                        <a:pt x="424" y="224"/>
                        <a:pt x="426" y="224"/>
                        <a:pt x="427" y="223"/>
                      </a:cubicBezTo>
                      <a:cubicBezTo>
                        <a:pt x="428" y="223"/>
                        <a:pt x="429" y="222"/>
                        <a:pt x="430" y="222"/>
                      </a:cubicBezTo>
                      <a:cubicBezTo>
                        <a:pt x="430" y="222"/>
                        <a:pt x="429" y="222"/>
                        <a:pt x="426" y="2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latin typeface="+mn-lt"/>
                  </a:endParaRPr>
                </a:p>
              </p:txBody>
            </p:sp>
            <p:sp>
              <p:nvSpPr>
                <p:cNvPr id="14" name="Freeform 105">
                  <a:extLst>
                    <a:ext uri="{FF2B5EF4-FFF2-40B4-BE49-F238E27FC236}">
                      <a16:creationId xmlns:a16="http://schemas.microsoft.com/office/drawing/2014/main" id="{F255AA87-305D-4785-8838-8C25A20CF91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69192" y="1007972"/>
                  <a:ext cx="240042" cy="272201"/>
                </a:xfrm>
                <a:custGeom>
                  <a:avLst/>
                  <a:gdLst>
                    <a:gd name="T0" fmla="*/ 95 w 98"/>
                    <a:gd name="T1" fmla="*/ 56 h 111"/>
                    <a:gd name="T2" fmla="*/ 85 w 98"/>
                    <a:gd name="T3" fmla="*/ 34 h 111"/>
                    <a:gd name="T4" fmla="*/ 69 w 98"/>
                    <a:gd name="T5" fmla="*/ 16 h 111"/>
                    <a:gd name="T6" fmla="*/ 48 w 98"/>
                    <a:gd name="T7" fmla="*/ 7 h 111"/>
                    <a:gd name="T8" fmla="*/ 5 w 98"/>
                    <a:gd name="T9" fmla="*/ 0 h 111"/>
                    <a:gd name="T10" fmla="*/ 0 w 98"/>
                    <a:gd name="T11" fmla="*/ 42 h 111"/>
                    <a:gd name="T12" fmla="*/ 3 w 98"/>
                    <a:gd name="T13" fmla="*/ 66 h 111"/>
                    <a:gd name="T14" fmla="*/ 16 w 98"/>
                    <a:gd name="T15" fmla="*/ 86 h 111"/>
                    <a:gd name="T16" fmla="*/ 19 w 98"/>
                    <a:gd name="T17" fmla="*/ 89 h 111"/>
                    <a:gd name="T18" fmla="*/ 19 w 98"/>
                    <a:gd name="T19" fmla="*/ 89 h 111"/>
                    <a:gd name="T20" fmla="*/ 25 w 98"/>
                    <a:gd name="T21" fmla="*/ 97 h 111"/>
                    <a:gd name="T22" fmla="*/ 31 w 98"/>
                    <a:gd name="T23" fmla="*/ 97 h 111"/>
                    <a:gd name="T24" fmla="*/ 34 w 98"/>
                    <a:gd name="T25" fmla="*/ 102 h 111"/>
                    <a:gd name="T26" fmla="*/ 53 w 98"/>
                    <a:gd name="T27" fmla="*/ 110 h 111"/>
                    <a:gd name="T28" fmla="*/ 69 w 98"/>
                    <a:gd name="T29" fmla="*/ 102 h 111"/>
                    <a:gd name="T30" fmla="*/ 72 w 98"/>
                    <a:gd name="T31" fmla="*/ 95 h 111"/>
                    <a:gd name="T32" fmla="*/ 72 w 98"/>
                    <a:gd name="T33" fmla="*/ 95 h 111"/>
                    <a:gd name="T34" fmla="*/ 64 w 98"/>
                    <a:gd name="T35" fmla="*/ 84 h 111"/>
                    <a:gd name="T36" fmla="*/ 63 w 98"/>
                    <a:gd name="T37" fmla="*/ 84 h 111"/>
                    <a:gd name="T38" fmla="*/ 63 w 98"/>
                    <a:gd name="T39" fmla="*/ 84 h 111"/>
                    <a:gd name="T40" fmla="*/ 61 w 98"/>
                    <a:gd name="T41" fmla="*/ 81 h 111"/>
                    <a:gd name="T42" fmla="*/ 58 w 98"/>
                    <a:gd name="T43" fmla="*/ 78 h 111"/>
                    <a:gd name="T44" fmla="*/ 47 w 98"/>
                    <a:gd name="T45" fmla="*/ 82 h 111"/>
                    <a:gd name="T46" fmla="*/ 45 w 98"/>
                    <a:gd name="T47" fmla="*/ 77 h 111"/>
                    <a:gd name="T48" fmla="*/ 56 w 98"/>
                    <a:gd name="T49" fmla="*/ 73 h 111"/>
                    <a:gd name="T50" fmla="*/ 59 w 98"/>
                    <a:gd name="T51" fmla="*/ 61 h 111"/>
                    <a:gd name="T52" fmla="*/ 46 w 98"/>
                    <a:gd name="T53" fmla="*/ 59 h 111"/>
                    <a:gd name="T54" fmla="*/ 28 w 98"/>
                    <a:gd name="T55" fmla="*/ 56 h 111"/>
                    <a:gd name="T56" fmla="*/ 30 w 98"/>
                    <a:gd name="T57" fmla="*/ 39 h 111"/>
                    <a:gd name="T58" fmla="*/ 25 w 98"/>
                    <a:gd name="T59" fmla="*/ 33 h 111"/>
                    <a:gd name="T60" fmla="*/ 29 w 98"/>
                    <a:gd name="T61" fmla="*/ 30 h 111"/>
                    <a:gd name="T62" fmla="*/ 34 w 98"/>
                    <a:gd name="T63" fmla="*/ 36 h 111"/>
                    <a:gd name="T64" fmla="*/ 43 w 98"/>
                    <a:gd name="T65" fmla="*/ 32 h 111"/>
                    <a:gd name="T66" fmla="*/ 45 w 98"/>
                    <a:gd name="T67" fmla="*/ 37 h 111"/>
                    <a:gd name="T68" fmla="*/ 35 w 98"/>
                    <a:gd name="T69" fmla="*/ 41 h 111"/>
                    <a:gd name="T70" fmla="*/ 33 w 98"/>
                    <a:gd name="T71" fmla="*/ 51 h 111"/>
                    <a:gd name="T72" fmla="*/ 46 w 98"/>
                    <a:gd name="T73" fmla="*/ 53 h 111"/>
                    <a:gd name="T74" fmla="*/ 64 w 98"/>
                    <a:gd name="T75" fmla="*/ 57 h 111"/>
                    <a:gd name="T76" fmla="*/ 62 w 98"/>
                    <a:gd name="T77" fmla="*/ 74 h 111"/>
                    <a:gd name="T78" fmla="*/ 67 w 98"/>
                    <a:gd name="T79" fmla="*/ 81 h 111"/>
                    <a:gd name="T80" fmla="*/ 65 w 98"/>
                    <a:gd name="T81" fmla="*/ 83 h 111"/>
                    <a:gd name="T82" fmla="*/ 66 w 98"/>
                    <a:gd name="T83" fmla="*/ 84 h 111"/>
                    <a:gd name="T84" fmla="*/ 67 w 98"/>
                    <a:gd name="T85" fmla="*/ 84 h 111"/>
                    <a:gd name="T86" fmla="*/ 67 w 98"/>
                    <a:gd name="T87" fmla="*/ 85 h 111"/>
                    <a:gd name="T88" fmla="*/ 73 w 98"/>
                    <a:gd name="T89" fmla="*/ 90 h 111"/>
                    <a:gd name="T90" fmla="*/ 75 w 98"/>
                    <a:gd name="T91" fmla="*/ 92 h 111"/>
                    <a:gd name="T92" fmla="*/ 76 w 98"/>
                    <a:gd name="T93" fmla="*/ 91 h 111"/>
                    <a:gd name="T94" fmla="*/ 98 w 98"/>
                    <a:gd name="T95" fmla="*/ 77 h 111"/>
                    <a:gd name="T96" fmla="*/ 95 w 98"/>
                    <a:gd name="T97" fmla="*/ 56 h 111"/>
                    <a:gd name="T98" fmla="*/ 45 w 98"/>
                    <a:gd name="T99" fmla="*/ 81 h 111"/>
                    <a:gd name="T100" fmla="*/ 46 w 98"/>
                    <a:gd name="T101" fmla="*/ 81 h 111"/>
                    <a:gd name="T102" fmla="*/ 45 w 98"/>
                    <a:gd name="T103" fmla="*/ 81 h 111"/>
                    <a:gd name="T104" fmla="*/ 31 w 98"/>
                    <a:gd name="T105" fmla="*/ 79 h 111"/>
                    <a:gd name="T106" fmla="*/ 31 w 98"/>
                    <a:gd name="T107" fmla="*/ 79 h 111"/>
                    <a:gd name="T108" fmla="*/ 31 w 98"/>
                    <a:gd name="T109" fmla="*/ 79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98" h="111">
                      <a:moveTo>
                        <a:pt x="95" y="56"/>
                      </a:moveTo>
                      <a:cubicBezTo>
                        <a:pt x="90" y="54"/>
                        <a:pt x="89" y="40"/>
                        <a:pt x="85" y="34"/>
                      </a:cubicBezTo>
                      <a:cubicBezTo>
                        <a:pt x="81" y="38"/>
                        <a:pt x="73" y="21"/>
                        <a:pt x="69" y="16"/>
                      </a:cubicBezTo>
                      <a:cubicBezTo>
                        <a:pt x="68" y="22"/>
                        <a:pt x="53" y="10"/>
                        <a:pt x="48" y="7"/>
                      </a:cubicBezTo>
                      <a:cubicBezTo>
                        <a:pt x="49" y="13"/>
                        <a:pt x="11" y="3"/>
                        <a:pt x="5" y="0"/>
                      </a:cubicBezTo>
                      <a:cubicBezTo>
                        <a:pt x="8" y="7"/>
                        <a:pt x="4" y="44"/>
                        <a:pt x="0" y="42"/>
                      </a:cubicBezTo>
                      <a:cubicBezTo>
                        <a:pt x="2" y="48"/>
                        <a:pt x="8" y="66"/>
                        <a:pt x="3" y="66"/>
                      </a:cubicBezTo>
                      <a:cubicBezTo>
                        <a:pt x="6" y="71"/>
                        <a:pt x="21" y="83"/>
                        <a:pt x="16" y="86"/>
                      </a:cubicBezTo>
                      <a:cubicBezTo>
                        <a:pt x="17" y="87"/>
                        <a:pt x="18" y="88"/>
                        <a:pt x="19" y="89"/>
                      </a:cubicBezTo>
                      <a:cubicBezTo>
                        <a:pt x="19" y="89"/>
                        <a:pt x="19" y="89"/>
                        <a:pt x="19" y="89"/>
                      </a:cubicBezTo>
                      <a:cubicBezTo>
                        <a:pt x="15" y="95"/>
                        <a:pt x="23" y="94"/>
                        <a:pt x="25" y="97"/>
                      </a:cubicBezTo>
                      <a:cubicBezTo>
                        <a:pt x="31" y="97"/>
                        <a:pt x="31" y="97"/>
                        <a:pt x="31" y="97"/>
                      </a:cubicBezTo>
                      <a:cubicBezTo>
                        <a:pt x="33" y="99"/>
                        <a:pt x="34" y="100"/>
                        <a:pt x="34" y="102"/>
                      </a:cubicBezTo>
                      <a:cubicBezTo>
                        <a:pt x="40" y="104"/>
                        <a:pt x="53" y="104"/>
                        <a:pt x="53" y="110"/>
                      </a:cubicBezTo>
                      <a:cubicBezTo>
                        <a:pt x="60" y="111"/>
                        <a:pt x="65" y="107"/>
                        <a:pt x="69" y="102"/>
                      </a:cubicBezTo>
                      <a:cubicBezTo>
                        <a:pt x="71" y="98"/>
                        <a:pt x="72" y="96"/>
                        <a:pt x="72" y="95"/>
                      </a:cubicBezTo>
                      <a:cubicBezTo>
                        <a:pt x="72" y="95"/>
                        <a:pt x="72" y="95"/>
                        <a:pt x="72" y="95"/>
                      </a:cubicBezTo>
                      <a:cubicBezTo>
                        <a:pt x="69" y="91"/>
                        <a:pt x="67" y="88"/>
                        <a:pt x="64" y="84"/>
                      </a:cubicBezTo>
                      <a:cubicBezTo>
                        <a:pt x="64" y="84"/>
                        <a:pt x="63" y="84"/>
                        <a:pt x="63" y="84"/>
                      </a:cubicBez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1" y="81"/>
                        <a:pt x="61" y="81"/>
                        <a:pt x="61" y="81"/>
                      </a:cubicBezTo>
                      <a:cubicBezTo>
                        <a:pt x="60" y="80"/>
                        <a:pt x="59" y="79"/>
                        <a:pt x="58" y="78"/>
                      </a:cubicBezTo>
                      <a:cubicBezTo>
                        <a:pt x="54" y="80"/>
                        <a:pt x="50" y="82"/>
                        <a:pt x="47" y="82"/>
                      </a:cubicBezTo>
                      <a:cubicBezTo>
                        <a:pt x="45" y="77"/>
                        <a:pt x="45" y="77"/>
                        <a:pt x="45" y="77"/>
                      </a:cubicBezTo>
                      <a:cubicBezTo>
                        <a:pt x="48" y="76"/>
                        <a:pt x="53" y="75"/>
                        <a:pt x="56" y="73"/>
                      </a:cubicBezTo>
                      <a:cubicBezTo>
                        <a:pt x="60" y="69"/>
                        <a:pt x="61" y="65"/>
                        <a:pt x="59" y="61"/>
                      </a:cubicBezTo>
                      <a:cubicBezTo>
                        <a:pt x="56" y="58"/>
                        <a:pt x="52" y="57"/>
                        <a:pt x="46" y="59"/>
                      </a:cubicBezTo>
                      <a:cubicBezTo>
                        <a:pt x="38" y="61"/>
                        <a:pt x="32" y="61"/>
                        <a:pt x="28" y="56"/>
                      </a:cubicBezTo>
                      <a:cubicBezTo>
                        <a:pt x="24" y="51"/>
                        <a:pt x="25" y="44"/>
                        <a:pt x="30" y="39"/>
                      </a:cubicBezTo>
                      <a:cubicBezTo>
                        <a:pt x="25" y="33"/>
                        <a:pt x="25" y="33"/>
                        <a:pt x="25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34" y="36"/>
                        <a:pt x="34" y="36"/>
                        <a:pt x="34" y="36"/>
                      </a:cubicBezTo>
                      <a:cubicBezTo>
                        <a:pt x="37" y="33"/>
                        <a:pt x="41" y="32"/>
                        <a:pt x="43" y="32"/>
                      </a:cubicBezTo>
                      <a:cubicBezTo>
                        <a:pt x="45" y="37"/>
                        <a:pt x="45" y="37"/>
                        <a:pt x="45" y="37"/>
                      </a:cubicBezTo>
                      <a:cubicBezTo>
                        <a:pt x="43" y="37"/>
                        <a:pt x="39" y="38"/>
                        <a:pt x="35" y="41"/>
                      </a:cubicBezTo>
                      <a:cubicBezTo>
                        <a:pt x="31" y="45"/>
                        <a:pt x="31" y="49"/>
                        <a:pt x="33" y="51"/>
                      </a:cubicBezTo>
                      <a:cubicBezTo>
                        <a:pt x="35" y="54"/>
                        <a:pt x="39" y="54"/>
                        <a:pt x="46" y="53"/>
                      </a:cubicBezTo>
                      <a:cubicBezTo>
                        <a:pt x="54" y="50"/>
                        <a:pt x="60" y="51"/>
                        <a:pt x="64" y="57"/>
                      </a:cubicBezTo>
                      <a:cubicBezTo>
                        <a:pt x="68" y="61"/>
                        <a:pt x="68" y="69"/>
                        <a:pt x="62" y="74"/>
                      </a:cubicBezTo>
                      <a:cubicBezTo>
                        <a:pt x="67" y="81"/>
                        <a:pt x="67" y="81"/>
                        <a:pt x="67" y="81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5" y="83"/>
                        <a:pt x="66" y="84"/>
                        <a:pt x="66" y="84"/>
                      </a:cubicBezTo>
                      <a:cubicBezTo>
                        <a:pt x="66" y="84"/>
                        <a:pt x="67" y="84"/>
                        <a:pt x="67" y="84"/>
                      </a:cubicBezTo>
                      <a:cubicBezTo>
                        <a:pt x="67" y="84"/>
                        <a:pt x="67" y="85"/>
                        <a:pt x="67" y="85"/>
                      </a:cubicBezTo>
                      <a:cubicBezTo>
                        <a:pt x="69" y="87"/>
                        <a:pt x="71" y="88"/>
                        <a:pt x="73" y="90"/>
                      </a:cubicBezTo>
                      <a:cubicBezTo>
                        <a:pt x="74" y="91"/>
                        <a:pt x="75" y="91"/>
                        <a:pt x="75" y="92"/>
                      </a:cubicBezTo>
                      <a:cubicBezTo>
                        <a:pt x="76" y="91"/>
                        <a:pt x="76" y="91"/>
                        <a:pt x="76" y="91"/>
                      </a:cubicBezTo>
                      <a:cubicBezTo>
                        <a:pt x="86" y="91"/>
                        <a:pt x="96" y="87"/>
                        <a:pt x="98" y="77"/>
                      </a:cubicBezTo>
                      <a:cubicBezTo>
                        <a:pt x="92" y="74"/>
                        <a:pt x="96" y="63"/>
                        <a:pt x="95" y="56"/>
                      </a:cubicBezTo>
                      <a:close/>
                      <a:moveTo>
                        <a:pt x="45" y="81"/>
                      </a:moveTo>
                      <a:cubicBezTo>
                        <a:pt x="45" y="81"/>
                        <a:pt x="45" y="81"/>
                        <a:pt x="46" y="81"/>
                      </a:cubicBezTo>
                      <a:cubicBezTo>
                        <a:pt x="45" y="81"/>
                        <a:pt x="45" y="81"/>
                        <a:pt x="45" y="81"/>
                      </a:cubicBezTo>
                      <a:close/>
                      <a:moveTo>
                        <a:pt x="31" y="79"/>
                      </a:moveTo>
                      <a:cubicBezTo>
                        <a:pt x="31" y="79"/>
                        <a:pt x="31" y="79"/>
                        <a:pt x="31" y="79"/>
                      </a:cubicBezTo>
                      <a:cubicBezTo>
                        <a:pt x="31" y="79"/>
                        <a:pt x="31" y="79"/>
                        <a:pt x="31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15" name="Freeform 106">
                  <a:extLst>
                    <a:ext uri="{FF2B5EF4-FFF2-40B4-BE49-F238E27FC236}">
                      <a16:creationId xmlns:a16="http://schemas.microsoft.com/office/drawing/2014/main" id="{4A3B6C59-75B2-41C9-8FB6-F02F6F4483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29151" y="1662632"/>
                  <a:ext cx="313547" cy="240042"/>
                </a:xfrm>
                <a:custGeom>
                  <a:avLst/>
                  <a:gdLst>
                    <a:gd name="T0" fmla="*/ 107 w 128"/>
                    <a:gd name="T1" fmla="*/ 56 h 98"/>
                    <a:gd name="T2" fmla="*/ 115 w 128"/>
                    <a:gd name="T3" fmla="*/ 57 h 98"/>
                    <a:gd name="T4" fmla="*/ 115 w 128"/>
                    <a:gd name="T5" fmla="*/ 57 h 98"/>
                    <a:gd name="T6" fmla="*/ 124 w 128"/>
                    <a:gd name="T7" fmla="*/ 31 h 98"/>
                    <a:gd name="T8" fmla="*/ 109 w 128"/>
                    <a:gd name="T9" fmla="*/ 16 h 98"/>
                    <a:gd name="T10" fmla="*/ 86 w 128"/>
                    <a:gd name="T11" fmla="*/ 5 h 98"/>
                    <a:gd name="T12" fmla="*/ 62 w 128"/>
                    <a:gd name="T13" fmla="*/ 0 h 98"/>
                    <a:gd name="T14" fmla="*/ 39 w 128"/>
                    <a:gd name="T15" fmla="*/ 6 h 98"/>
                    <a:gd name="T16" fmla="*/ 0 w 128"/>
                    <a:gd name="T17" fmla="*/ 27 h 98"/>
                    <a:gd name="T18" fmla="*/ 22 w 128"/>
                    <a:gd name="T19" fmla="*/ 65 h 98"/>
                    <a:gd name="T20" fmla="*/ 40 w 128"/>
                    <a:gd name="T21" fmla="*/ 82 h 98"/>
                    <a:gd name="T22" fmla="*/ 63 w 128"/>
                    <a:gd name="T23" fmla="*/ 90 h 98"/>
                    <a:gd name="T24" fmla="*/ 68 w 128"/>
                    <a:gd name="T25" fmla="*/ 90 h 98"/>
                    <a:gd name="T26" fmla="*/ 67 w 128"/>
                    <a:gd name="T27" fmla="*/ 91 h 98"/>
                    <a:gd name="T28" fmla="*/ 77 w 128"/>
                    <a:gd name="T29" fmla="*/ 93 h 98"/>
                    <a:gd name="T30" fmla="*/ 83 w 128"/>
                    <a:gd name="T31" fmla="*/ 89 h 98"/>
                    <a:gd name="T32" fmla="*/ 88 w 128"/>
                    <a:gd name="T33" fmla="*/ 91 h 98"/>
                    <a:gd name="T34" fmla="*/ 108 w 128"/>
                    <a:gd name="T35" fmla="*/ 87 h 98"/>
                    <a:gd name="T36" fmla="*/ 116 w 128"/>
                    <a:gd name="T37" fmla="*/ 70 h 98"/>
                    <a:gd name="T38" fmla="*/ 114 w 128"/>
                    <a:gd name="T39" fmla="*/ 62 h 98"/>
                    <a:gd name="T40" fmla="*/ 114 w 128"/>
                    <a:gd name="T41" fmla="*/ 60 h 98"/>
                    <a:gd name="T42" fmla="*/ 114 w 128"/>
                    <a:gd name="T43" fmla="*/ 59 h 98"/>
                    <a:gd name="T44" fmla="*/ 111 w 128"/>
                    <a:gd name="T45" fmla="*/ 58 h 98"/>
                    <a:gd name="T46" fmla="*/ 103 w 128"/>
                    <a:gd name="T47" fmla="*/ 56 h 98"/>
                    <a:gd name="T48" fmla="*/ 103 w 128"/>
                    <a:gd name="T49" fmla="*/ 55 h 98"/>
                    <a:gd name="T50" fmla="*/ 107 w 128"/>
                    <a:gd name="T51" fmla="*/ 56 h 98"/>
                    <a:gd name="T52" fmla="*/ 97 w 128"/>
                    <a:gd name="T53" fmla="*/ 55 h 98"/>
                    <a:gd name="T54" fmla="*/ 89 w 128"/>
                    <a:gd name="T55" fmla="*/ 53 h 98"/>
                    <a:gd name="T56" fmla="*/ 83 w 128"/>
                    <a:gd name="T57" fmla="*/ 64 h 98"/>
                    <a:gd name="T58" fmla="*/ 78 w 128"/>
                    <a:gd name="T59" fmla="*/ 61 h 98"/>
                    <a:gd name="T60" fmla="*/ 84 w 128"/>
                    <a:gd name="T61" fmla="*/ 51 h 98"/>
                    <a:gd name="T62" fmla="*/ 79 w 128"/>
                    <a:gd name="T63" fmla="*/ 40 h 98"/>
                    <a:gd name="T64" fmla="*/ 67 w 128"/>
                    <a:gd name="T65" fmla="*/ 46 h 98"/>
                    <a:gd name="T66" fmla="*/ 51 w 128"/>
                    <a:gd name="T67" fmla="*/ 56 h 98"/>
                    <a:gd name="T68" fmla="*/ 41 w 128"/>
                    <a:gd name="T69" fmla="*/ 41 h 98"/>
                    <a:gd name="T70" fmla="*/ 33 w 128"/>
                    <a:gd name="T71" fmla="*/ 39 h 98"/>
                    <a:gd name="T72" fmla="*/ 34 w 128"/>
                    <a:gd name="T73" fmla="*/ 34 h 98"/>
                    <a:gd name="T74" fmla="*/ 42 w 128"/>
                    <a:gd name="T75" fmla="*/ 36 h 98"/>
                    <a:gd name="T76" fmla="*/ 47 w 128"/>
                    <a:gd name="T77" fmla="*/ 27 h 98"/>
                    <a:gd name="T78" fmla="*/ 52 w 128"/>
                    <a:gd name="T79" fmla="*/ 30 h 98"/>
                    <a:gd name="T80" fmla="*/ 47 w 128"/>
                    <a:gd name="T81" fmla="*/ 39 h 98"/>
                    <a:gd name="T82" fmla="*/ 51 w 128"/>
                    <a:gd name="T83" fmla="*/ 49 h 98"/>
                    <a:gd name="T84" fmla="*/ 63 w 128"/>
                    <a:gd name="T85" fmla="*/ 41 h 98"/>
                    <a:gd name="T86" fmla="*/ 80 w 128"/>
                    <a:gd name="T87" fmla="*/ 33 h 98"/>
                    <a:gd name="T88" fmla="*/ 90 w 128"/>
                    <a:gd name="T89" fmla="*/ 48 h 98"/>
                    <a:gd name="T90" fmla="*/ 98 w 128"/>
                    <a:gd name="T91" fmla="*/ 50 h 98"/>
                    <a:gd name="T92" fmla="*/ 97 w 128"/>
                    <a:gd name="T93" fmla="*/ 55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98">
                      <a:moveTo>
                        <a:pt x="107" y="56"/>
                      </a:moveTo>
                      <a:cubicBezTo>
                        <a:pt x="110" y="56"/>
                        <a:pt x="112" y="57"/>
                        <a:pt x="115" y="57"/>
                      </a:cubicBezTo>
                      <a:cubicBezTo>
                        <a:pt x="115" y="57"/>
                        <a:pt x="115" y="57"/>
                        <a:pt x="115" y="57"/>
                      </a:cubicBezTo>
                      <a:cubicBezTo>
                        <a:pt x="123" y="50"/>
                        <a:pt x="128" y="41"/>
                        <a:pt x="124" y="31"/>
                      </a:cubicBezTo>
                      <a:cubicBezTo>
                        <a:pt x="117" y="32"/>
                        <a:pt x="113" y="21"/>
                        <a:pt x="109" y="16"/>
                      </a:cubicBezTo>
                      <a:cubicBezTo>
                        <a:pt x="103" y="18"/>
                        <a:pt x="93" y="7"/>
                        <a:pt x="86" y="5"/>
                      </a:cubicBezTo>
                      <a:cubicBezTo>
                        <a:pt x="86" y="10"/>
                        <a:pt x="69" y="1"/>
                        <a:pt x="62" y="0"/>
                      </a:cubicBezTo>
                      <a:cubicBezTo>
                        <a:pt x="64" y="5"/>
                        <a:pt x="45" y="5"/>
                        <a:pt x="39" y="6"/>
                      </a:cubicBezTo>
                      <a:cubicBezTo>
                        <a:pt x="44" y="11"/>
                        <a:pt x="7" y="26"/>
                        <a:pt x="0" y="27"/>
                      </a:cubicBezTo>
                      <a:cubicBezTo>
                        <a:pt x="7" y="31"/>
                        <a:pt x="27" y="64"/>
                        <a:pt x="22" y="65"/>
                      </a:cubicBezTo>
                      <a:cubicBezTo>
                        <a:pt x="27" y="69"/>
                        <a:pt x="44" y="79"/>
                        <a:pt x="40" y="82"/>
                      </a:cubicBezTo>
                      <a:cubicBezTo>
                        <a:pt x="46" y="84"/>
                        <a:pt x="65" y="85"/>
                        <a:pt x="63" y="90"/>
                      </a:cubicBezTo>
                      <a:cubicBezTo>
                        <a:pt x="64" y="90"/>
                        <a:pt x="66" y="90"/>
                        <a:pt x="68" y="90"/>
                      </a:cubicBezTo>
                      <a:cubicBezTo>
                        <a:pt x="67" y="91"/>
                        <a:pt x="67" y="91"/>
                        <a:pt x="67" y="91"/>
                      </a:cubicBezTo>
                      <a:cubicBezTo>
                        <a:pt x="68" y="98"/>
                        <a:pt x="74" y="92"/>
                        <a:pt x="77" y="93"/>
                      </a:cubicBezTo>
                      <a:cubicBezTo>
                        <a:pt x="83" y="89"/>
                        <a:pt x="83" y="89"/>
                        <a:pt x="83" y="89"/>
                      </a:cubicBezTo>
                      <a:cubicBezTo>
                        <a:pt x="85" y="90"/>
                        <a:pt x="87" y="90"/>
                        <a:pt x="88" y="91"/>
                      </a:cubicBezTo>
                      <a:cubicBezTo>
                        <a:pt x="94" y="90"/>
                        <a:pt x="104" y="81"/>
                        <a:pt x="108" y="87"/>
                      </a:cubicBezTo>
                      <a:cubicBezTo>
                        <a:pt x="114" y="83"/>
                        <a:pt x="116" y="76"/>
                        <a:pt x="116" y="70"/>
                      </a:cubicBezTo>
                      <a:cubicBezTo>
                        <a:pt x="115" y="65"/>
                        <a:pt x="114" y="63"/>
                        <a:pt x="114" y="62"/>
                      </a:cubicBezTo>
                      <a:cubicBezTo>
                        <a:pt x="114" y="61"/>
                        <a:pt x="114" y="61"/>
                        <a:pt x="114" y="60"/>
                      </a:cubicBezTo>
                      <a:cubicBezTo>
                        <a:pt x="114" y="59"/>
                        <a:pt x="114" y="59"/>
                        <a:pt x="114" y="59"/>
                      </a:cubicBezTo>
                      <a:cubicBezTo>
                        <a:pt x="113" y="59"/>
                        <a:pt x="112" y="59"/>
                        <a:pt x="111" y="58"/>
                      </a:cubicBezTo>
                      <a:cubicBezTo>
                        <a:pt x="108" y="57"/>
                        <a:pt x="105" y="56"/>
                        <a:pt x="103" y="56"/>
                      </a:cubicBezTo>
                      <a:cubicBezTo>
                        <a:pt x="103" y="55"/>
                        <a:pt x="103" y="55"/>
                        <a:pt x="103" y="55"/>
                      </a:cubicBezTo>
                      <a:cubicBezTo>
                        <a:pt x="105" y="55"/>
                        <a:pt x="106" y="55"/>
                        <a:pt x="107" y="56"/>
                      </a:cubicBezTo>
                      <a:close/>
                      <a:moveTo>
                        <a:pt x="97" y="55"/>
                      </a:moveTo>
                      <a:cubicBezTo>
                        <a:pt x="89" y="53"/>
                        <a:pt x="89" y="53"/>
                        <a:pt x="89" y="53"/>
                      </a:cubicBezTo>
                      <a:cubicBezTo>
                        <a:pt x="88" y="58"/>
                        <a:pt x="85" y="62"/>
                        <a:pt x="83" y="64"/>
                      </a:cubicBezTo>
                      <a:cubicBezTo>
                        <a:pt x="78" y="61"/>
                        <a:pt x="78" y="61"/>
                        <a:pt x="78" y="61"/>
                      </a:cubicBezTo>
                      <a:cubicBezTo>
                        <a:pt x="81" y="59"/>
                        <a:pt x="83" y="55"/>
                        <a:pt x="84" y="51"/>
                      </a:cubicBezTo>
                      <a:cubicBezTo>
                        <a:pt x="85" y="45"/>
                        <a:pt x="83" y="41"/>
                        <a:pt x="79" y="40"/>
                      </a:cubicBezTo>
                      <a:cubicBezTo>
                        <a:pt x="74" y="39"/>
                        <a:pt x="71" y="41"/>
                        <a:pt x="67" y="46"/>
                      </a:cubicBezTo>
                      <a:cubicBezTo>
                        <a:pt x="62" y="53"/>
                        <a:pt x="57" y="57"/>
                        <a:pt x="51" y="56"/>
                      </a:cubicBezTo>
                      <a:cubicBezTo>
                        <a:pt x="44" y="54"/>
                        <a:pt x="40" y="48"/>
                        <a:pt x="41" y="41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42" y="36"/>
                        <a:pt x="42" y="36"/>
                        <a:pt x="42" y="36"/>
                      </a:cubicBezTo>
                      <a:cubicBezTo>
                        <a:pt x="43" y="31"/>
                        <a:pt x="45" y="29"/>
                        <a:pt x="47" y="27"/>
                      </a:cubicBezTo>
                      <a:cubicBezTo>
                        <a:pt x="52" y="30"/>
                        <a:pt x="52" y="30"/>
                        <a:pt x="52" y="30"/>
                      </a:cubicBezTo>
                      <a:cubicBezTo>
                        <a:pt x="50" y="31"/>
                        <a:pt x="48" y="34"/>
                        <a:pt x="47" y="39"/>
                      </a:cubicBezTo>
                      <a:cubicBezTo>
                        <a:pt x="45" y="45"/>
                        <a:pt x="48" y="48"/>
                        <a:pt x="51" y="49"/>
                      </a:cubicBezTo>
                      <a:cubicBezTo>
                        <a:pt x="55" y="50"/>
                        <a:pt x="58" y="47"/>
                        <a:pt x="63" y="41"/>
                      </a:cubicBezTo>
                      <a:cubicBezTo>
                        <a:pt x="68" y="34"/>
                        <a:pt x="73" y="31"/>
                        <a:pt x="80" y="33"/>
                      </a:cubicBezTo>
                      <a:cubicBezTo>
                        <a:pt x="86" y="34"/>
                        <a:pt x="91" y="40"/>
                        <a:pt x="90" y="48"/>
                      </a:cubicBezTo>
                      <a:cubicBezTo>
                        <a:pt x="98" y="50"/>
                        <a:pt x="98" y="50"/>
                        <a:pt x="98" y="50"/>
                      </a:cubicBezTo>
                      <a:lnTo>
                        <a:pt x="97" y="5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16" name="Freeform 107">
                  <a:extLst>
                    <a:ext uri="{FF2B5EF4-FFF2-40B4-BE49-F238E27FC236}">
                      <a16:creationId xmlns:a16="http://schemas.microsoft.com/office/drawing/2014/main" id="{448969B7-285A-485D-B3B4-C15A6B8355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39096" y="1824574"/>
                  <a:ext cx="93030" cy="112556"/>
                </a:xfrm>
                <a:custGeom>
                  <a:avLst/>
                  <a:gdLst>
                    <a:gd name="T0" fmla="*/ 37 w 38"/>
                    <a:gd name="T1" fmla="*/ 26 h 46"/>
                    <a:gd name="T2" fmla="*/ 34 w 38"/>
                    <a:gd name="T3" fmla="*/ 16 h 46"/>
                    <a:gd name="T4" fmla="*/ 28 w 38"/>
                    <a:gd name="T5" fmla="*/ 9 h 46"/>
                    <a:gd name="T6" fmla="*/ 20 w 38"/>
                    <a:gd name="T7" fmla="*/ 5 h 46"/>
                    <a:gd name="T8" fmla="*/ 3 w 38"/>
                    <a:gd name="T9" fmla="*/ 0 h 46"/>
                    <a:gd name="T10" fmla="*/ 0 w 38"/>
                    <a:gd name="T11" fmla="*/ 17 h 46"/>
                    <a:gd name="T12" fmla="*/ 1 w 38"/>
                    <a:gd name="T13" fmla="*/ 27 h 46"/>
                    <a:gd name="T14" fmla="*/ 5 w 38"/>
                    <a:gd name="T15" fmla="*/ 35 h 46"/>
                    <a:gd name="T16" fmla="*/ 7 w 38"/>
                    <a:gd name="T17" fmla="*/ 36 h 46"/>
                    <a:gd name="T18" fmla="*/ 6 w 38"/>
                    <a:gd name="T19" fmla="*/ 36 h 46"/>
                    <a:gd name="T20" fmla="*/ 9 w 38"/>
                    <a:gd name="T21" fmla="*/ 40 h 46"/>
                    <a:gd name="T22" fmla="*/ 11 w 38"/>
                    <a:gd name="T23" fmla="*/ 40 h 46"/>
                    <a:gd name="T24" fmla="*/ 12 w 38"/>
                    <a:gd name="T25" fmla="*/ 42 h 46"/>
                    <a:gd name="T26" fmla="*/ 19 w 38"/>
                    <a:gd name="T27" fmla="*/ 46 h 46"/>
                    <a:gd name="T28" fmla="*/ 26 w 38"/>
                    <a:gd name="T29" fmla="*/ 43 h 46"/>
                    <a:gd name="T30" fmla="*/ 27 w 38"/>
                    <a:gd name="T31" fmla="*/ 40 h 46"/>
                    <a:gd name="T32" fmla="*/ 28 w 38"/>
                    <a:gd name="T33" fmla="*/ 40 h 46"/>
                    <a:gd name="T34" fmla="*/ 29 w 38"/>
                    <a:gd name="T35" fmla="*/ 39 h 46"/>
                    <a:gd name="T36" fmla="*/ 38 w 38"/>
                    <a:gd name="T37" fmla="*/ 34 h 46"/>
                    <a:gd name="T38" fmla="*/ 37 w 38"/>
                    <a:gd name="T39" fmla="*/ 26 h 46"/>
                    <a:gd name="T40" fmla="*/ 28 w 38"/>
                    <a:gd name="T41" fmla="*/ 32 h 46"/>
                    <a:gd name="T42" fmla="*/ 26 w 38"/>
                    <a:gd name="T43" fmla="*/ 30 h 46"/>
                    <a:gd name="T44" fmla="*/ 22 w 38"/>
                    <a:gd name="T45" fmla="*/ 32 h 46"/>
                    <a:gd name="T46" fmla="*/ 21 w 38"/>
                    <a:gd name="T47" fmla="*/ 31 h 46"/>
                    <a:gd name="T48" fmla="*/ 25 w 38"/>
                    <a:gd name="T49" fmla="*/ 28 h 46"/>
                    <a:gd name="T50" fmla="*/ 25 w 38"/>
                    <a:gd name="T51" fmla="*/ 24 h 46"/>
                    <a:gd name="T52" fmla="*/ 20 w 38"/>
                    <a:gd name="T53" fmla="*/ 24 h 46"/>
                    <a:gd name="T54" fmla="*/ 13 w 38"/>
                    <a:gd name="T55" fmla="*/ 24 h 46"/>
                    <a:gd name="T56" fmla="*/ 12 w 38"/>
                    <a:gd name="T57" fmla="*/ 18 h 46"/>
                    <a:gd name="T58" fmla="*/ 10 w 38"/>
                    <a:gd name="T59" fmla="*/ 16 h 46"/>
                    <a:gd name="T60" fmla="*/ 11 w 38"/>
                    <a:gd name="T61" fmla="*/ 14 h 46"/>
                    <a:gd name="T62" fmla="*/ 13 w 38"/>
                    <a:gd name="T63" fmla="*/ 16 h 46"/>
                    <a:gd name="T64" fmla="*/ 17 w 38"/>
                    <a:gd name="T65" fmla="*/ 14 h 46"/>
                    <a:gd name="T66" fmla="*/ 18 w 38"/>
                    <a:gd name="T67" fmla="*/ 16 h 46"/>
                    <a:gd name="T68" fmla="*/ 14 w 38"/>
                    <a:gd name="T69" fmla="*/ 18 h 46"/>
                    <a:gd name="T70" fmla="*/ 14 w 38"/>
                    <a:gd name="T71" fmla="*/ 22 h 46"/>
                    <a:gd name="T72" fmla="*/ 19 w 38"/>
                    <a:gd name="T73" fmla="*/ 21 h 46"/>
                    <a:gd name="T74" fmla="*/ 26 w 38"/>
                    <a:gd name="T75" fmla="*/ 22 h 46"/>
                    <a:gd name="T76" fmla="*/ 27 w 38"/>
                    <a:gd name="T77" fmla="*/ 28 h 46"/>
                    <a:gd name="T78" fmla="*/ 29 w 38"/>
                    <a:gd name="T79" fmla="*/ 30 h 46"/>
                    <a:gd name="T80" fmla="*/ 28 w 38"/>
                    <a:gd name="T81" fmla="*/ 3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8" h="46">
                      <a:moveTo>
                        <a:pt x="37" y="26"/>
                      </a:moveTo>
                      <a:cubicBezTo>
                        <a:pt x="35" y="24"/>
                        <a:pt x="35" y="19"/>
                        <a:pt x="34" y="16"/>
                      </a:cubicBezTo>
                      <a:cubicBezTo>
                        <a:pt x="32" y="18"/>
                        <a:pt x="30" y="11"/>
                        <a:pt x="28" y="9"/>
                      </a:cubicBezTo>
                      <a:cubicBezTo>
                        <a:pt x="28" y="11"/>
                        <a:pt x="22" y="6"/>
                        <a:pt x="20" y="5"/>
                      </a:cubicBezTo>
                      <a:cubicBezTo>
                        <a:pt x="20" y="7"/>
                        <a:pt x="6" y="2"/>
                        <a:pt x="3" y="0"/>
                      </a:cubicBezTo>
                      <a:cubicBezTo>
                        <a:pt x="4" y="3"/>
                        <a:pt x="2" y="18"/>
                        <a:pt x="0" y="17"/>
                      </a:cubicBezTo>
                      <a:cubicBezTo>
                        <a:pt x="1" y="20"/>
                        <a:pt x="3" y="27"/>
                        <a:pt x="1" y="27"/>
                      </a:cubicBezTo>
                      <a:cubicBezTo>
                        <a:pt x="2" y="29"/>
                        <a:pt x="7" y="34"/>
                        <a:pt x="5" y="35"/>
                      </a:cubicBezTo>
                      <a:cubicBezTo>
                        <a:pt x="6" y="35"/>
                        <a:pt x="6" y="36"/>
                        <a:pt x="7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5" y="38"/>
                        <a:pt x="8" y="38"/>
                        <a:pt x="9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4" y="43"/>
                        <a:pt x="19" y="43"/>
                        <a:pt x="19" y="46"/>
                      </a:cubicBezTo>
                      <a:cubicBezTo>
                        <a:pt x="22" y="46"/>
                        <a:pt x="24" y="45"/>
                        <a:pt x="26" y="43"/>
                      </a:cubicBezTo>
                      <a:cubicBezTo>
                        <a:pt x="27" y="41"/>
                        <a:pt x="27" y="40"/>
                        <a:pt x="27" y="40"/>
                      </a:cubicBezTo>
                      <a:cubicBezTo>
                        <a:pt x="27" y="40"/>
                        <a:pt x="28" y="40"/>
                        <a:pt x="28" y="40"/>
                      </a:cubicBezTo>
                      <a:cubicBezTo>
                        <a:pt x="29" y="39"/>
                        <a:pt x="29" y="39"/>
                        <a:pt x="29" y="39"/>
                      </a:cubicBezTo>
                      <a:cubicBezTo>
                        <a:pt x="33" y="39"/>
                        <a:pt x="37" y="38"/>
                        <a:pt x="38" y="34"/>
                      </a:cubicBezTo>
                      <a:cubicBezTo>
                        <a:pt x="36" y="32"/>
                        <a:pt x="38" y="28"/>
                        <a:pt x="37" y="26"/>
                      </a:cubicBezTo>
                      <a:close/>
                      <a:moveTo>
                        <a:pt x="28" y="32"/>
                      </a:moveTo>
                      <a:cubicBezTo>
                        <a:pt x="26" y="30"/>
                        <a:pt x="26" y="30"/>
                        <a:pt x="26" y="30"/>
                      </a:cubicBezTo>
                      <a:cubicBezTo>
                        <a:pt x="25" y="31"/>
                        <a:pt x="23" y="32"/>
                        <a:pt x="22" y="32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3" y="29"/>
                        <a:pt x="25" y="28"/>
                      </a:cubicBezTo>
                      <a:cubicBezTo>
                        <a:pt x="26" y="27"/>
                        <a:pt x="26" y="25"/>
                        <a:pt x="25" y="24"/>
                      </a:cubicBezTo>
                      <a:cubicBezTo>
                        <a:pt x="23" y="23"/>
                        <a:pt x="22" y="23"/>
                        <a:pt x="20" y="24"/>
                      </a:cubicBezTo>
                      <a:cubicBezTo>
                        <a:pt x="17" y="25"/>
                        <a:pt x="15" y="26"/>
                        <a:pt x="13" y="24"/>
                      </a:cubicBezTo>
                      <a:cubicBezTo>
                        <a:pt x="11" y="23"/>
                        <a:pt x="11" y="20"/>
                        <a:pt x="12" y="18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4" y="15"/>
                        <a:pt x="16" y="14"/>
                        <a:pt x="17" y="14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6"/>
                        <a:pt x="16" y="17"/>
                        <a:pt x="14" y="18"/>
                      </a:cubicBezTo>
                      <a:cubicBezTo>
                        <a:pt x="13" y="20"/>
                        <a:pt x="13" y="21"/>
                        <a:pt x="14" y="22"/>
                      </a:cubicBezTo>
                      <a:cubicBezTo>
                        <a:pt x="15" y="23"/>
                        <a:pt x="17" y="23"/>
                        <a:pt x="19" y="21"/>
                      </a:cubicBezTo>
                      <a:cubicBezTo>
                        <a:pt x="22" y="20"/>
                        <a:pt x="24" y="20"/>
                        <a:pt x="26" y="22"/>
                      </a:cubicBezTo>
                      <a:cubicBezTo>
                        <a:pt x="28" y="23"/>
                        <a:pt x="29" y="26"/>
                        <a:pt x="27" y="28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lnTo>
                        <a:pt x="2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17" name="Freeform 108">
                  <a:extLst>
                    <a:ext uri="{FF2B5EF4-FFF2-40B4-BE49-F238E27FC236}">
                      <a16:creationId xmlns:a16="http://schemas.microsoft.com/office/drawing/2014/main" id="{94609B55-EDF6-4DD9-A31D-ECAA09AE6C1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5687" y="1880852"/>
                  <a:ext cx="149308" cy="129784"/>
                </a:xfrm>
                <a:custGeom>
                  <a:avLst/>
                  <a:gdLst>
                    <a:gd name="T0" fmla="*/ 56 w 61"/>
                    <a:gd name="T1" fmla="*/ 16 h 53"/>
                    <a:gd name="T2" fmla="*/ 52 w 61"/>
                    <a:gd name="T3" fmla="*/ 14 h 53"/>
                    <a:gd name="T4" fmla="*/ 52 w 61"/>
                    <a:gd name="T5" fmla="*/ 14 h 53"/>
                    <a:gd name="T6" fmla="*/ 48 w 61"/>
                    <a:gd name="T7" fmla="*/ 15 h 53"/>
                    <a:gd name="T8" fmla="*/ 44 w 61"/>
                    <a:gd name="T9" fmla="*/ 17 h 53"/>
                    <a:gd name="T10" fmla="*/ 44 w 61"/>
                    <a:gd name="T11" fmla="*/ 17 h 53"/>
                    <a:gd name="T12" fmla="*/ 44 w 61"/>
                    <a:gd name="T13" fmla="*/ 16 h 53"/>
                    <a:gd name="T14" fmla="*/ 44 w 61"/>
                    <a:gd name="T15" fmla="*/ 16 h 53"/>
                    <a:gd name="T16" fmla="*/ 46 w 61"/>
                    <a:gd name="T17" fmla="*/ 15 h 53"/>
                    <a:gd name="T18" fmla="*/ 50 w 61"/>
                    <a:gd name="T19" fmla="*/ 12 h 53"/>
                    <a:gd name="T20" fmla="*/ 50 w 61"/>
                    <a:gd name="T21" fmla="*/ 12 h 53"/>
                    <a:gd name="T22" fmla="*/ 42 w 61"/>
                    <a:gd name="T23" fmla="*/ 0 h 53"/>
                    <a:gd name="T24" fmla="*/ 31 w 61"/>
                    <a:gd name="T25" fmla="*/ 1 h 53"/>
                    <a:gd name="T26" fmla="*/ 19 w 61"/>
                    <a:gd name="T27" fmla="*/ 6 h 53"/>
                    <a:gd name="T28" fmla="*/ 9 w 61"/>
                    <a:gd name="T29" fmla="*/ 15 h 53"/>
                    <a:gd name="T30" fmla="*/ 4 w 61"/>
                    <a:gd name="T31" fmla="*/ 27 h 53"/>
                    <a:gd name="T32" fmla="*/ 0 w 61"/>
                    <a:gd name="T33" fmla="*/ 50 h 53"/>
                    <a:gd name="T34" fmla="*/ 23 w 61"/>
                    <a:gd name="T35" fmla="*/ 53 h 53"/>
                    <a:gd name="T36" fmla="*/ 36 w 61"/>
                    <a:gd name="T37" fmla="*/ 51 h 53"/>
                    <a:gd name="T38" fmla="*/ 47 w 61"/>
                    <a:gd name="T39" fmla="*/ 44 h 53"/>
                    <a:gd name="T40" fmla="*/ 48 w 61"/>
                    <a:gd name="T41" fmla="*/ 43 h 53"/>
                    <a:gd name="T42" fmla="*/ 48 w 61"/>
                    <a:gd name="T43" fmla="*/ 43 h 53"/>
                    <a:gd name="T44" fmla="*/ 53 w 61"/>
                    <a:gd name="T45" fmla="*/ 39 h 53"/>
                    <a:gd name="T46" fmla="*/ 53 w 61"/>
                    <a:gd name="T47" fmla="*/ 36 h 53"/>
                    <a:gd name="T48" fmla="*/ 55 w 61"/>
                    <a:gd name="T49" fmla="*/ 34 h 53"/>
                    <a:gd name="T50" fmla="*/ 60 w 61"/>
                    <a:gd name="T51" fmla="*/ 24 h 53"/>
                    <a:gd name="T52" fmla="*/ 56 w 61"/>
                    <a:gd name="T53" fmla="*/ 16 h 53"/>
                    <a:gd name="T54" fmla="*/ 44 w 61"/>
                    <a:gd name="T55" fmla="*/ 29 h 53"/>
                    <a:gd name="T56" fmla="*/ 41 w 61"/>
                    <a:gd name="T57" fmla="*/ 29 h 53"/>
                    <a:gd name="T58" fmla="*/ 40 w 61"/>
                    <a:gd name="T59" fmla="*/ 24 h 53"/>
                    <a:gd name="T60" fmla="*/ 35 w 61"/>
                    <a:gd name="T61" fmla="*/ 22 h 53"/>
                    <a:gd name="T62" fmla="*/ 33 w 61"/>
                    <a:gd name="T63" fmla="*/ 28 h 53"/>
                    <a:gd name="T64" fmla="*/ 31 w 61"/>
                    <a:gd name="T65" fmla="*/ 36 h 53"/>
                    <a:gd name="T66" fmla="*/ 23 w 61"/>
                    <a:gd name="T67" fmla="*/ 34 h 53"/>
                    <a:gd name="T68" fmla="*/ 19 w 61"/>
                    <a:gd name="T69" fmla="*/ 36 h 53"/>
                    <a:gd name="T70" fmla="*/ 18 w 61"/>
                    <a:gd name="T71" fmla="*/ 34 h 53"/>
                    <a:gd name="T72" fmla="*/ 21 w 61"/>
                    <a:gd name="T73" fmla="*/ 33 h 53"/>
                    <a:gd name="T74" fmla="*/ 20 w 61"/>
                    <a:gd name="T75" fmla="*/ 28 h 53"/>
                    <a:gd name="T76" fmla="*/ 23 w 61"/>
                    <a:gd name="T77" fmla="*/ 27 h 53"/>
                    <a:gd name="T78" fmla="*/ 24 w 61"/>
                    <a:gd name="T79" fmla="*/ 32 h 53"/>
                    <a:gd name="T80" fmla="*/ 29 w 61"/>
                    <a:gd name="T81" fmla="*/ 34 h 53"/>
                    <a:gd name="T82" fmla="*/ 30 w 61"/>
                    <a:gd name="T83" fmla="*/ 28 h 53"/>
                    <a:gd name="T84" fmla="*/ 33 w 61"/>
                    <a:gd name="T85" fmla="*/ 19 h 53"/>
                    <a:gd name="T86" fmla="*/ 41 w 61"/>
                    <a:gd name="T87" fmla="*/ 21 h 53"/>
                    <a:gd name="T88" fmla="*/ 44 w 61"/>
                    <a:gd name="T89" fmla="*/ 19 h 53"/>
                    <a:gd name="T90" fmla="*/ 46 w 61"/>
                    <a:gd name="T91" fmla="*/ 21 h 53"/>
                    <a:gd name="T92" fmla="*/ 42 w 61"/>
                    <a:gd name="T93" fmla="*/ 23 h 53"/>
                    <a:gd name="T94" fmla="*/ 44 w 61"/>
                    <a:gd name="T95" fmla="*/ 2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61" h="53">
                      <a:moveTo>
                        <a:pt x="56" y="16"/>
                      </a:moveTo>
                      <a:cubicBezTo>
                        <a:pt x="53" y="15"/>
                        <a:pt x="52" y="14"/>
                        <a:pt x="52" y="14"/>
                      </a:cubicBezTo>
                      <a:cubicBezTo>
                        <a:pt x="52" y="14"/>
                        <a:pt x="52" y="14"/>
                        <a:pt x="52" y="14"/>
                      </a:cubicBezTo>
                      <a:cubicBezTo>
                        <a:pt x="50" y="14"/>
                        <a:pt x="49" y="15"/>
                        <a:pt x="48" y="15"/>
                      </a:cubicBezTo>
                      <a:cubicBezTo>
                        <a:pt x="47" y="16"/>
                        <a:pt x="46" y="17"/>
                        <a:pt x="44" y="17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4" y="17"/>
                        <a:pt x="44" y="17"/>
                        <a:pt x="44" y="16"/>
                      </a:cubicBezTo>
                      <a:cubicBezTo>
                        <a:pt x="44" y="16"/>
                        <a:pt x="44" y="16"/>
                        <a:pt x="44" y="16"/>
                      </a:cubicBezTo>
                      <a:cubicBezTo>
                        <a:pt x="44" y="16"/>
                        <a:pt x="45" y="16"/>
                        <a:pt x="46" y="15"/>
                      </a:cubicBezTo>
                      <a:cubicBezTo>
                        <a:pt x="47" y="14"/>
                        <a:pt x="49" y="13"/>
                        <a:pt x="50" y="12"/>
                      </a:cubicBezTo>
                      <a:cubicBezTo>
                        <a:pt x="50" y="12"/>
                        <a:pt x="50" y="12"/>
                        <a:pt x="50" y="12"/>
                      </a:cubicBezTo>
                      <a:cubicBezTo>
                        <a:pt x="50" y="7"/>
                        <a:pt x="48" y="1"/>
                        <a:pt x="42" y="0"/>
                      </a:cubicBezTo>
                      <a:cubicBezTo>
                        <a:pt x="41" y="3"/>
                        <a:pt x="35" y="1"/>
                        <a:pt x="31" y="1"/>
                      </a:cubicBezTo>
                      <a:cubicBezTo>
                        <a:pt x="30" y="4"/>
                        <a:pt x="23" y="5"/>
                        <a:pt x="19" y="6"/>
                      </a:cubicBezTo>
                      <a:cubicBezTo>
                        <a:pt x="21" y="9"/>
                        <a:pt x="12" y="13"/>
                        <a:pt x="9" y="15"/>
                      </a:cubicBezTo>
                      <a:cubicBezTo>
                        <a:pt x="12" y="16"/>
                        <a:pt x="6" y="24"/>
                        <a:pt x="4" y="27"/>
                      </a:cubicBezTo>
                      <a:cubicBezTo>
                        <a:pt x="8" y="26"/>
                        <a:pt x="2" y="46"/>
                        <a:pt x="0" y="50"/>
                      </a:cubicBezTo>
                      <a:cubicBezTo>
                        <a:pt x="4" y="48"/>
                        <a:pt x="24" y="51"/>
                        <a:pt x="23" y="53"/>
                      </a:cubicBezTo>
                      <a:cubicBezTo>
                        <a:pt x="26" y="52"/>
                        <a:pt x="36" y="48"/>
                        <a:pt x="36" y="51"/>
                      </a:cubicBezTo>
                      <a:cubicBezTo>
                        <a:pt x="39" y="49"/>
                        <a:pt x="45" y="42"/>
                        <a:pt x="47" y="44"/>
                      </a:cubicBezTo>
                      <a:cubicBezTo>
                        <a:pt x="47" y="44"/>
                        <a:pt x="48" y="43"/>
                        <a:pt x="48" y="43"/>
                      </a:cubicBezTo>
                      <a:cubicBezTo>
                        <a:pt x="48" y="43"/>
                        <a:pt x="48" y="43"/>
                        <a:pt x="48" y="43"/>
                      </a:cubicBezTo>
                      <a:cubicBezTo>
                        <a:pt x="51" y="45"/>
                        <a:pt x="51" y="40"/>
                        <a:pt x="53" y="39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4" y="35"/>
                        <a:pt x="55" y="35"/>
                        <a:pt x="55" y="34"/>
                      </a:cubicBezTo>
                      <a:cubicBezTo>
                        <a:pt x="57" y="32"/>
                        <a:pt x="57" y="25"/>
                        <a:pt x="60" y="24"/>
                      </a:cubicBezTo>
                      <a:cubicBezTo>
                        <a:pt x="61" y="21"/>
                        <a:pt x="58" y="18"/>
                        <a:pt x="56" y="16"/>
                      </a:cubicBezTo>
                      <a:close/>
                      <a:moveTo>
                        <a:pt x="44" y="29"/>
                      </a:moveTo>
                      <a:cubicBezTo>
                        <a:pt x="41" y="29"/>
                        <a:pt x="41" y="29"/>
                        <a:pt x="41" y="29"/>
                      </a:cubicBezTo>
                      <a:cubicBezTo>
                        <a:pt x="41" y="28"/>
                        <a:pt x="41" y="26"/>
                        <a:pt x="40" y="24"/>
                      </a:cubicBezTo>
                      <a:cubicBezTo>
                        <a:pt x="39" y="22"/>
                        <a:pt x="36" y="21"/>
                        <a:pt x="35" y="22"/>
                      </a:cubicBezTo>
                      <a:cubicBezTo>
                        <a:pt x="33" y="23"/>
                        <a:pt x="33" y="25"/>
                        <a:pt x="33" y="28"/>
                      </a:cubicBezTo>
                      <a:cubicBezTo>
                        <a:pt x="34" y="32"/>
                        <a:pt x="33" y="35"/>
                        <a:pt x="31" y="36"/>
                      </a:cubicBezTo>
                      <a:cubicBezTo>
                        <a:pt x="28" y="38"/>
                        <a:pt x="25" y="37"/>
                        <a:pt x="23" y="34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0" y="31"/>
                        <a:pt x="20" y="29"/>
                        <a:pt x="20" y="28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8"/>
                        <a:pt x="23" y="30"/>
                        <a:pt x="24" y="32"/>
                      </a:cubicBezTo>
                      <a:cubicBezTo>
                        <a:pt x="25" y="34"/>
                        <a:pt x="27" y="34"/>
                        <a:pt x="29" y="34"/>
                      </a:cubicBezTo>
                      <a:cubicBezTo>
                        <a:pt x="30" y="33"/>
                        <a:pt x="30" y="31"/>
                        <a:pt x="30" y="28"/>
                      </a:cubicBezTo>
                      <a:cubicBezTo>
                        <a:pt x="29" y="24"/>
                        <a:pt x="30" y="21"/>
                        <a:pt x="33" y="19"/>
                      </a:cubicBezTo>
                      <a:cubicBezTo>
                        <a:pt x="35" y="18"/>
                        <a:pt x="39" y="18"/>
                        <a:pt x="41" y="21"/>
                      </a:cubicBezTo>
                      <a:cubicBezTo>
                        <a:pt x="44" y="19"/>
                        <a:pt x="44" y="19"/>
                        <a:pt x="44" y="19"/>
                      </a:cubicBezTo>
                      <a:cubicBezTo>
                        <a:pt x="46" y="21"/>
                        <a:pt x="46" y="21"/>
                        <a:pt x="46" y="21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44" y="25"/>
                        <a:pt x="44" y="27"/>
                        <a:pt x="4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18" name="Freeform 109">
                  <a:extLst>
                    <a:ext uri="{FF2B5EF4-FFF2-40B4-BE49-F238E27FC236}">
                      <a16:creationId xmlns:a16="http://schemas.microsoft.com/office/drawing/2014/main" id="{FEB69B96-A1F4-45A3-8F37-B93A3FB9E39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62223" y="1716613"/>
                  <a:ext cx="169982" cy="127486"/>
                </a:xfrm>
                <a:custGeom>
                  <a:avLst/>
                  <a:gdLst>
                    <a:gd name="T0" fmla="*/ 63 w 69"/>
                    <a:gd name="T1" fmla="*/ 31 h 52"/>
                    <a:gd name="T2" fmla="*/ 62 w 69"/>
                    <a:gd name="T3" fmla="*/ 30 h 52"/>
                    <a:gd name="T4" fmla="*/ 63 w 69"/>
                    <a:gd name="T5" fmla="*/ 28 h 52"/>
                    <a:gd name="T6" fmla="*/ 66 w 69"/>
                    <a:gd name="T7" fmla="*/ 14 h 52"/>
                    <a:gd name="T8" fmla="*/ 57 w 69"/>
                    <a:gd name="T9" fmla="*/ 7 h 52"/>
                    <a:gd name="T10" fmla="*/ 45 w 69"/>
                    <a:gd name="T11" fmla="*/ 2 h 52"/>
                    <a:gd name="T12" fmla="*/ 32 w 69"/>
                    <a:gd name="T13" fmla="*/ 0 h 52"/>
                    <a:gd name="T14" fmla="*/ 20 w 69"/>
                    <a:gd name="T15" fmla="*/ 5 h 52"/>
                    <a:gd name="T16" fmla="*/ 0 w 69"/>
                    <a:gd name="T17" fmla="*/ 18 h 52"/>
                    <a:gd name="T18" fmla="*/ 14 w 69"/>
                    <a:gd name="T19" fmla="*/ 37 h 52"/>
                    <a:gd name="T20" fmla="*/ 24 w 69"/>
                    <a:gd name="T21" fmla="*/ 45 h 52"/>
                    <a:gd name="T22" fmla="*/ 37 w 69"/>
                    <a:gd name="T23" fmla="*/ 48 h 52"/>
                    <a:gd name="T24" fmla="*/ 39 w 69"/>
                    <a:gd name="T25" fmla="*/ 48 h 52"/>
                    <a:gd name="T26" fmla="*/ 39 w 69"/>
                    <a:gd name="T27" fmla="*/ 48 h 52"/>
                    <a:gd name="T28" fmla="*/ 45 w 69"/>
                    <a:gd name="T29" fmla="*/ 49 h 52"/>
                    <a:gd name="T30" fmla="*/ 47 w 69"/>
                    <a:gd name="T31" fmla="*/ 47 h 52"/>
                    <a:gd name="T32" fmla="*/ 50 w 69"/>
                    <a:gd name="T33" fmla="*/ 48 h 52"/>
                    <a:gd name="T34" fmla="*/ 61 w 69"/>
                    <a:gd name="T35" fmla="*/ 44 h 52"/>
                    <a:gd name="T36" fmla="*/ 64 w 69"/>
                    <a:gd name="T37" fmla="*/ 35 h 52"/>
                    <a:gd name="T38" fmla="*/ 63 w 69"/>
                    <a:gd name="T39" fmla="*/ 31 h 52"/>
                    <a:gd name="T40" fmla="*/ 50 w 69"/>
                    <a:gd name="T41" fmla="*/ 30 h 52"/>
                    <a:gd name="T42" fmla="*/ 46 w 69"/>
                    <a:gd name="T43" fmla="*/ 29 h 52"/>
                    <a:gd name="T44" fmla="*/ 42 w 69"/>
                    <a:gd name="T45" fmla="*/ 33 h 52"/>
                    <a:gd name="T46" fmla="*/ 40 w 69"/>
                    <a:gd name="T47" fmla="*/ 31 h 52"/>
                    <a:gd name="T48" fmla="*/ 44 w 69"/>
                    <a:gd name="T49" fmla="*/ 27 h 52"/>
                    <a:gd name="T50" fmla="*/ 42 w 69"/>
                    <a:gd name="T51" fmla="*/ 21 h 52"/>
                    <a:gd name="T52" fmla="*/ 36 w 69"/>
                    <a:gd name="T53" fmla="*/ 23 h 52"/>
                    <a:gd name="T54" fmla="*/ 28 w 69"/>
                    <a:gd name="T55" fmla="*/ 26 h 52"/>
                    <a:gd name="T56" fmla="*/ 24 w 69"/>
                    <a:gd name="T57" fmla="*/ 18 h 52"/>
                    <a:gd name="T58" fmla="*/ 21 w 69"/>
                    <a:gd name="T59" fmla="*/ 17 h 52"/>
                    <a:gd name="T60" fmla="*/ 22 w 69"/>
                    <a:gd name="T61" fmla="*/ 14 h 52"/>
                    <a:gd name="T62" fmla="*/ 25 w 69"/>
                    <a:gd name="T63" fmla="*/ 16 h 52"/>
                    <a:gd name="T64" fmla="*/ 29 w 69"/>
                    <a:gd name="T65" fmla="*/ 12 h 52"/>
                    <a:gd name="T66" fmla="*/ 31 w 69"/>
                    <a:gd name="T67" fmla="*/ 14 h 52"/>
                    <a:gd name="T68" fmla="*/ 27 w 69"/>
                    <a:gd name="T69" fmla="*/ 18 h 52"/>
                    <a:gd name="T70" fmla="*/ 29 w 69"/>
                    <a:gd name="T71" fmla="*/ 23 h 52"/>
                    <a:gd name="T72" fmla="*/ 35 w 69"/>
                    <a:gd name="T73" fmla="*/ 20 h 52"/>
                    <a:gd name="T74" fmla="*/ 44 w 69"/>
                    <a:gd name="T75" fmla="*/ 18 h 52"/>
                    <a:gd name="T76" fmla="*/ 47 w 69"/>
                    <a:gd name="T77" fmla="*/ 26 h 52"/>
                    <a:gd name="T78" fmla="*/ 51 w 69"/>
                    <a:gd name="T79" fmla="*/ 28 h 52"/>
                    <a:gd name="T80" fmla="*/ 50 w 69"/>
                    <a:gd name="T81" fmla="*/ 3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9" h="52">
                      <a:moveTo>
                        <a:pt x="63" y="31"/>
                      </a:moveTo>
                      <a:cubicBezTo>
                        <a:pt x="63" y="30"/>
                        <a:pt x="63" y="30"/>
                        <a:pt x="62" y="30"/>
                      </a:cubicBezTo>
                      <a:cubicBezTo>
                        <a:pt x="63" y="28"/>
                        <a:pt x="63" y="28"/>
                        <a:pt x="63" y="28"/>
                      </a:cubicBezTo>
                      <a:cubicBezTo>
                        <a:pt x="67" y="24"/>
                        <a:pt x="69" y="19"/>
                        <a:pt x="66" y="14"/>
                      </a:cubicBezTo>
                      <a:cubicBezTo>
                        <a:pt x="63" y="15"/>
                        <a:pt x="60" y="9"/>
                        <a:pt x="57" y="7"/>
                      </a:cubicBezTo>
                      <a:cubicBezTo>
                        <a:pt x="54" y="8"/>
                        <a:pt x="49" y="3"/>
                        <a:pt x="45" y="2"/>
                      </a:cubicBezTo>
                      <a:cubicBezTo>
                        <a:pt x="45" y="5"/>
                        <a:pt x="36" y="1"/>
                        <a:pt x="32" y="0"/>
                      </a:cubicBezTo>
                      <a:cubicBezTo>
                        <a:pt x="34" y="3"/>
                        <a:pt x="23" y="4"/>
                        <a:pt x="20" y="5"/>
                      </a:cubicBezTo>
                      <a:cubicBezTo>
                        <a:pt x="23" y="7"/>
                        <a:pt x="4" y="17"/>
                        <a:pt x="0" y="18"/>
                      </a:cubicBezTo>
                      <a:cubicBezTo>
                        <a:pt x="4" y="20"/>
                        <a:pt x="16" y="36"/>
                        <a:pt x="14" y="37"/>
                      </a:cubicBezTo>
                      <a:cubicBezTo>
                        <a:pt x="17" y="38"/>
                        <a:pt x="26" y="43"/>
                        <a:pt x="24" y="45"/>
                      </a:cubicBezTo>
                      <a:cubicBezTo>
                        <a:pt x="27" y="46"/>
                        <a:pt x="38" y="45"/>
                        <a:pt x="37" y="48"/>
                      </a:cubicBezTo>
                      <a:cubicBezTo>
                        <a:pt x="37" y="48"/>
                        <a:pt x="38" y="48"/>
                        <a:pt x="39" y="48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0" y="52"/>
                        <a:pt x="43" y="49"/>
                        <a:pt x="45" y="49"/>
                      </a:cubicBezTo>
                      <a:cubicBezTo>
                        <a:pt x="47" y="47"/>
                        <a:pt x="47" y="47"/>
                        <a:pt x="47" y="47"/>
                      </a:cubicBezTo>
                      <a:cubicBezTo>
                        <a:pt x="48" y="47"/>
                        <a:pt x="49" y="47"/>
                        <a:pt x="50" y="48"/>
                      </a:cubicBezTo>
                      <a:cubicBezTo>
                        <a:pt x="53" y="46"/>
                        <a:pt x="58" y="42"/>
                        <a:pt x="61" y="44"/>
                      </a:cubicBezTo>
                      <a:cubicBezTo>
                        <a:pt x="64" y="42"/>
                        <a:pt x="64" y="38"/>
                        <a:pt x="64" y="35"/>
                      </a:cubicBezTo>
                      <a:cubicBezTo>
                        <a:pt x="63" y="32"/>
                        <a:pt x="63" y="31"/>
                        <a:pt x="63" y="31"/>
                      </a:cubicBezTo>
                      <a:close/>
                      <a:moveTo>
                        <a:pt x="50" y="30"/>
                      </a:moveTo>
                      <a:cubicBezTo>
                        <a:pt x="46" y="29"/>
                        <a:pt x="46" y="29"/>
                        <a:pt x="46" y="29"/>
                      </a:cubicBezTo>
                      <a:cubicBezTo>
                        <a:pt x="45" y="31"/>
                        <a:pt x="43" y="32"/>
                        <a:pt x="42" y="33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41" y="30"/>
                        <a:pt x="43" y="29"/>
                        <a:pt x="44" y="27"/>
                      </a:cubicBezTo>
                      <a:cubicBezTo>
                        <a:pt x="45" y="24"/>
                        <a:pt x="44" y="22"/>
                        <a:pt x="42" y="21"/>
                      </a:cubicBezTo>
                      <a:cubicBezTo>
                        <a:pt x="41" y="20"/>
                        <a:pt x="39" y="21"/>
                        <a:pt x="36" y="23"/>
                      </a:cubicBezTo>
                      <a:cubicBezTo>
                        <a:pt x="33" y="26"/>
                        <a:pt x="31" y="28"/>
                        <a:pt x="28" y="26"/>
                      </a:cubicBezTo>
                      <a:cubicBezTo>
                        <a:pt x="25" y="25"/>
                        <a:pt x="24" y="22"/>
                        <a:pt x="24" y="18"/>
                      </a:cubicBezTo>
                      <a:cubicBezTo>
                        <a:pt x="21" y="17"/>
                        <a:pt x="21" y="17"/>
                        <a:pt x="21" y="17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6" y="14"/>
                        <a:pt x="28" y="13"/>
                        <a:pt x="29" y="12"/>
                      </a:cubicBezTo>
                      <a:cubicBezTo>
                        <a:pt x="31" y="14"/>
                        <a:pt x="31" y="14"/>
                        <a:pt x="31" y="14"/>
                      </a:cubicBezTo>
                      <a:cubicBezTo>
                        <a:pt x="30" y="14"/>
                        <a:pt x="28" y="16"/>
                        <a:pt x="27" y="18"/>
                      </a:cubicBezTo>
                      <a:cubicBezTo>
                        <a:pt x="26" y="20"/>
                        <a:pt x="27" y="22"/>
                        <a:pt x="29" y="23"/>
                      </a:cubicBezTo>
                      <a:cubicBezTo>
                        <a:pt x="30" y="24"/>
                        <a:pt x="32" y="23"/>
                        <a:pt x="35" y="20"/>
                      </a:cubicBezTo>
                      <a:cubicBezTo>
                        <a:pt x="38" y="18"/>
                        <a:pt x="40" y="17"/>
                        <a:pt x="44" y="18"/>
                      </a:cubicBezTo>
                      <a:cubicBezTo>
                        <a:pt x="46" y="19"/>
                        <a:pt x="48" y="22"/>
                        <a:pt x="47" y="26"/>
                      </a:cubicBezTo>
                      <a:cubicBezTo>
                        <a:pt x="51" y="28"/>
                        <a:pt x="51" y="28"/>
                        <a:pt x="51" y="28"/>
                      </a:cubicBezTo>
                      <a:lnTo>
                        <a:pt x="50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19" name="Freeform 110">
                  <a:extLst>
                    <a:ext uri="{FF2B5EF4-FFF2-40B4-BE49-F238E27FC236}">
                      <a16:creationId xmlns:a16="http://schemas.microsoft.com/office/drawing/2014/main" id="{53D97B94-469F-4242-B0B2-D9FBED0D97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93546" y="1555819"/>
                  <a:ext cx="169982" cy="126338"/>
                </a:xfrm>
                <a:custGeom>
                  <a:avLst/>
                  <a:gdLst>
                    <a:gd name="T0" fmla="*/ 63 w 69"/>
                    <a:gd name="T1" fmla="*/ 30 h 52"/>
                    <a:gd name="T2" fmla="*/ 63 w 69"/>
                    <a:gd name="T3" fmla="*/ 29 h 52"/>
                    <a:gd name="T4" fmla="*/ 63 w 69"/>
                    <a:gd name="T5" fmla="*/ 27 h 52"/>
                    <a:gd name="T6" fmla="*/ 67 w 69"/>
                    <a:gd name="T7" fmla="*/ 13 h 52"/>
                    <a:gd name="T8" fmla="*/ 58 w 69"/>
                    <a:gd name="T9" fmla="*/ 6 h 52"/>
                    <a:gd name="T10" fmla="*/ 45 w 69"/>
                    <a:gd name="T11" fmla="*/ 1 h 52"/>
                    <a:gd name="T12" fmla="*/ 32 w 69"/>
                    <a:gd name="T13" fmla="*/ 0 h 52"/>
                    <a:gd name="T14" fmla="*/ 20 w 69"/>
                    <a:gd name="T15" fmla="*/ 4 h 52"/>
                    <a:gd name="T16" fmla="*/ 0 w 69"/>
                    <a:gd name="T17" fmla="*/ 17 h 52"/>
                    <a:gd name="T18" fmla="*/ 14 w 69"/>
                    <a:gd name="T19" fmla="*/ 36 h 52"/>
                    <a:gd name="T20" fmla="*/ 24 w 69"/>
                    <a:gd name="T21" fmla="*/ 45 h 52"/>
                    <a:gd name="T22" fmla="*/ 37 w 69"/>
                    <a:gd name="T23" fmla="*/ 48 h 52"/>
                    <a:gd name="T24" fmla="*/ 39 w 69"/>
                    <a:gd name="T25" fmla="*/ 48 h 52"/>
                    <a:gd name="T26" fmla="*/ 39 w 69"/>
                    <a:gd name="T27" fmla="*/ 48 h 52"/>
                    <a:gd name="T28" fmla="*/ 45 w 69"/>
                    <a:gd name="T29" fmla="*/ 49 h 52"/>
                    <a:gd name="T30" fmla="*/ 47 w 69"/>
                    <a:gd name="T31" fmla="*/ 46 h 52"/>
                    <a:gd name="T32" fmla="*/ 50 w 69"/>
                    <a:gd name="T33" fmla="*/ 47 h 52"/>
                    <a:gd name="T34" fmla="*/ 61 w 69"/>
                    <a:gd name="T35" fmla="*/ 44 h 52"/>
                    <a:gd name="T36" fmla="*/ 64 w 69"/>
                    <a:gd name="T37" fmla="*/ 34 h 52"/>
                    <a:gd name="T38" fmla="*/ 63 w 69"/>
                    <a:gd name="T39" fmla="*/ 30 h 52"/>
                    <a:gd name="T40" fmla="*/ 52 w 69"/>
                    <a:gd name="T41" fmla="*/ 31 h 52"/>
                    <a:gd name="T42" fmla="*/ 48 w 69"/>
                    <a:gd name="T43" fmla="*/ 29 h 52"/>
                    <a:gd name="T44" fmla="*/ 44 w 69"/>
                    <a:gd name="T45" fmla="*/ 35 h 52"/>
                    <a:gd name="T46" fmla="*/ 42 w 69"/>
                    <a:gd name="T47" fmla="*/ 33 h 52"/>
                    <a:gd name="T48" fmla="*/ 45 w 69"/>
                    <a:gd name="T49" fmla="*/ 28 h 52"/>
                    <a:gd name="T50" fmla="*/ 43 w 69"/>
                    <a:gd name="T51" fmla="*/ 22 h 52"/>
                    <a:gd name="T52" fmla="*/ 37 w 69"/>
                    <a:gd name="T53" fmla="*/ 25 h 52"/>
                    <a:gd name="T54" fmla="*/ 28 w 69"/>
                    <a:gd name="T55" fmla="*/ 29 h 52"/>
                    <a:gd name="T56" fmla="*/ 24 w 69"/>
                    <a:gd name="T57" fmla="*/ 22 h 52"/>
                    <a:gd name="T58" fmla="*/ 20 w 69"/>
                    <a:gd name="T59" fmla="*/ 20 h 52"/>
                    <a:gd name="T60" fmla="*/ 21 w 69"/>
                    <a:gd name="T61" fmla="*/ 18 h 52"/>
                    <a:gd name="T62" fmla="*/ 24 w 69"/>
                    <a:gd name="T63" fmla="*/ 19 h 52"/>
                    <a:gd name="T64" fmla="*/ 27 w 69"/>
                    <a:gd name="T65" fmla="*/ 14 h 52"/>
                    <a:gd name="T66" fmla="*/ 30 w 69"/>
                    <a:gd name="T67" fmla="*/ 16 h 52"/>
                    <a:gd name="T68" fmla="*/ 27 w 69"/>
                    <a:gd name="T69" fmla="*/ 21 h 52"/>
                    <a:gd name="T70" fmla="*/ 29 w 69"/>
                    <a:gd name="T71" fmla="*/ 26 h 52"/>
                    <a:gd name="T72" fmla="*/ 35 w 69"/>
                    <a:gd name="T73" fmla="*/ 22 h 52"/>
                    <a:gd name="T74" fmla="*/ 44 w 69"/>
                    <a:gd name="T75" fmla="*/ 19 h 52"/>
                    <a:gd name="T76" fmla="*/ 48 w 69"/>
                    <a:gd name="T77" fmla="*/ 27 h 52"/>
                    <a:gd name="T78" fmla="*/ 52 w 69"/>
                    <a:gd name="T79" fmla="*/ 28 h 52"/>
                    <a:gd name="T80" fmla="*/ 52 w 69"/>
                    <a:gd name="T81" fmla="*/ 3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9" h="52">
                      <a:moveTo>
                        <a:pt x="63" y="30"/>
                      </a:moveTo>
                      <a:cubicBezTo>
                        <a:pt x="63" y="30"/>
                        <a:pt x="63" y="30"/>
                        <a:pt x="63" y="29"/>
                      </a:cubicBezTo>
                      <a:cubicBezTo>
                        <a:pt x="63" y="27"/>
                        <a:pt x="63" y="27"/>
                        <a:pt x="63" y="27"/>
                      </a:cubicBezTo>
                      <a:cubicBezTo>
                        <a:pt x="67" y="24"/>
                        <a:pt x="69" y="18"/>
                        <a:pt x="67" y="13"/>
                      </a:cubicBezTo>
                      <a:cubicBezTo>
                        <a:pt x="63" y="14"/>
                        <a:pt x="60" y="9"/>
                        <a:pt x="58" y="6"/>
                      </a:cubicBezTo>
                      <a:cubicBezTo>
                        <a:pt x="55" y="7"/>
                        <a:pt x="49" y="2"/>
                        <a:pt x="45" y="1"/>
                      </a:cubicBezTo>
                      <a:cubicBezTo>
                        <a:pt x="45" y="4"/>
                        <a:pt x="36" y="0"/>
                        <a:pt x="32" y="0"/>
                      </a:cubicBezTo>
                      <a:cubicBezTo>
                        <a:pt x="34" y="3"/>
                        <a:pt x="23" y="4"/>
                        <a:pt x="20" y="4"/>
                      </a:cubicBezTo>
                      <a:cubicBezTo>
                        <a:pt x="23" y="6"/>
                        <a:pt x="4" y="16"/>
                        <a:pt x="0" y="17"/>
                      </a:cubicBezTo>
                      <a:cubicBezTo>
                        <a:pt x="4" y="19"/>
                        <a:pt x="17" y="35"/>
                        <a:pt x="14" y="36"/>
                      </a:cubicBezTo>
                      <a:cubicBezTo>
                        <a:pt x="17" y="38"/>
                        <a:pt x="26" y="43"/>
                        <a:pt x="24" y="45"/>
                      </a:cubicBezTo>
                      <a:cubicBezTo>
                        <a:pt x="28" y="45"/>
                        <a:pt x="38" y="45"/>
                        <a:pt x="37" y="48"/>
                      </a:cubicBezTo>
                      <a:cubicBezTo>
                        <a:pt x="38" y="48"/>
                        <a:pt x="38" y="48"/>
                        <a:pt x="39" y="48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0" y="52"/>
                        <a:pt x="43" y="48"/>
                        <a:pt x="45" y="49"/>
                      </a:cubicBezTo>
                      <a:cubicBezTo>
                        <a:pt x="47" y="46"/>
                        <a:pt x="47" y="46"/>
                        <a:pt x="47" y="46"/>
                      </a:cubicBezTo>
                      <a:cubicBezTo>
                        <a:pt x="49" y="46"/>
                        <a:pt x="50" y="47"/>
                        <a:pt x="50" y="47"/>
                      </a:cubicBezTo>
                      <a:cubicBezTo>
                        <a:pt x="53" y="46"/>
                        <a:pt x="58" y="41"/>
                        <a:pt x="61" y="44"/>
                      </a:cubicBezTo>
                      <a:cubicBezTo>
                        <a:pt x="64" y="41"/>
                        <a:pt x="65" y="38"/>
                        <a:pt x="64" y="34"/>
                      </a:cubicBezTo>
                      <a:cubicBezTo>
                        <a:pt x="63" y="32"/>
                        <a:pt x="63" y="31"/>
                        <a:pt x="63" y="30"/>
                      </a:cubicBezTo>
                      <a:close/>
                      <a:moveTo>
                        <a:pt x="52" y="31"/>
                      </a:move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47" y="32"/>
                        <a:pt x="46" y="34"/>
                        <a:pt x="44" y="35"/>
                      </a:cubicBezTo>
                      <a:cubicBezTo>
                        <a:pt x="42" y="33"/>
                        <a:pt x="42" y="33"/>
                        <a:pt x="42" y="33"/>
                      </a:cubicBezTo>
                      <a:cubicBezTo>
                        <a:pt x="43" y="32"/>
                        <a:pt x="45" y="30"/>
                        <a:pt x="45" y="28"/>
                      </a:cubicBezTo>
                      <a:cubicBezTo>
                        <a:pt x="46" y="25"/>
                        <a:pt x="45" y="23"/>
                        <a:pt x="43" y="22"/>
                      </a:cubicBezTo>
                      <a:cubicBezTo>
                        <a:pt x="41" y="22"/>
                        <a:pt x="39" y="23"/>
                        <a:pt x="37" y="25"/>
                      </a:cubicBezTo>
                      <a:cubicBezTo>
                        <a:pt x="34" y="29"/>
                        <a:pt x="32" y="30"/>
                        <a:pt x="28" y="29"/>
                      </a:cubicBezTo>
                      <a:cubicBezTo>
                        <a:pt x="25" y="28"/>
                        <a:pt x="23" y="25"/>
                        <a:pt x="24" y="22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24" y="19"/>
                        <a:pt x="24" y="19"/>
                        <a:pt x="24" y="19"/>
                      </a:cubicBezTo>
                      <a:cubicBezTo>
                        <a:pt x="25" y="17"/>
                        <a:pt x="26" y="15"/>
                        <a:pt x="27" y="14"/>
                      </a:cubicBez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29" y="17"/>
                        <a:pt x="27" y="18"/>
                        <a:pt x="27" y="21"/>
                      </a:cubicBezTo>
                      <a:cubicBezTo>
                        <a:pt x="26" y="24"/>
                        <a:pt x="27" y="25"/>
                        <a:pt x="29" y="26"/>
                      </a:cubicBezTo>
                      <a:cubicBezTo>
                        <a:pt x="31" y="27"/>
                        <a:pt x="32" y="25"/>
                        <a:pt x="35" y="22"/>
                      </a:cubicBezTo>
                      <a:cubicBezTo>
                        <a:pt x="38" y="19"/>
                        <a:pt x="40" y="18"/>
                        <a:pt x="44" y="19"/>
                      </a:cubicBezTo>
                      <a:cubicBezTo>
                        <a:pt x="47" y="20"/>
                        <a:pt x="49" y="23"/>
                        <a:pt x="48" y="27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lnTo>
                        <a:pt x="52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0" name="Freeform 112">
                  <a:extLst>
                    <a:ext uri="{FF2B5EF4-FFF2-40B4-BE49-F238E27FC236}">
                      <a16:creationId xmlns:a16="http://schemas.microsoft.com/office/drawing/2014/main" id="{98BF95BD-8A44-44EF-B23D-4B9EE322C7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7250" y="1098706"/>
                  <a:ext cx="159645" cy="144714"/>
                </a:xfrm>
                <a:custGeom>
                  <a:avLst/>
                  <a:gdLst>
                    <a:gd name="T0" fmla="*/ 60 w 65"/>
                    <a:gd name="T1" fmla="*/ 22 h 59"/>
                    <a:gd name="T2" fmla="*/ 51 w 65"/>
                    <a:gd name="T3" fmla="*/ 11 h 59"/>
                    <a:gd name="T4" fmla="*/ 39 w 65"/>
                    <a:gd name="T5" fmla="*/ 3 h 59"/>
                    <a:gd name="T6" fmla="*/ 25 w 65"/>
                    <a:gd name="T7" fmla="*/ 0 h 59"/>
                    <a:gd name="T8" fmla="*/ 0 w 65"/>
                    <a:gd name="T9" fmla="*/ 3 h 59"/>
                    <a:gd name="T10" fmla="*/ 3 w 65"/>
                    <a:gd name="T11" fmla="*/ 28 h 59"/>
                    <a:gd name="T12" fmla="*/ 8 w 65"/>
                    <a:gd name="T13" fmla="*/ 41 h 59"/>
                    <a:gd name="T14" fmla="*/ 18 w 65"/>
                    <a:gd name="T15" fmla="*/ 50 h 59"/>
                    <a:gd name="T16" fmla="*/ 21 w 65"/>
                    <a:gd name="T17" fmla="*/ 52 h 59"/>
                    <a:gd name="T18" fmla="*/ 21 w 65"/>
                    <a:gd name="T19" fmla="*/ 52 h 59"/>
                    <a:gd name="T20" fmla="*/ 25 w 65"/>
                    <a:gd name="T21" fmla="*/ 55 h 59"/>
                    <a:gd name="T22" fmla="*/ 29 w 65"/>
                    <a:gd name="T23" fmla="*/ 55 h 59"/>
                    <a:gd name="T24" fmla="*/ 31 w 65"/>
                    <a:gd name="T25" fmla="*/ 57 h 59"/>
                    <a:gd name="T26" fmla="*/ 43 w 65"/>
                    <a:gd name="T27" fmla="*/ 59 h 59"/>
                    <a:gd name="T28" fmla="*/ 51 w 65"/>
                    <a:gd name="T29" fmla="*/ 52 h 59"/>
                    <a:gd name="T30" fmla="*/ 52 w 65"/>
                    <a:gd name="T31" fmla="*/ 48 h 59"/>
                    <a:gd name="T32" fmla="*/ 52 w 65"/>
                    <a:gd name="T33" fmla="*/ 47 h 59"/>
                    <a:gd name="T34" fmla="*/ 54 w 65"/>
                    <a:gd name="T35" fmla="*/ 45 h 59"/>
                    <a:gd name="T36" fmla="*/ 65 w 65"/>
                    <a:gd name="T37" fmla="*/ 33 h 59"/>
                    <a:gd name="T38" fmla="*/ 60 w 65"/>
                    <a:gd name="T39" fmla="*/ 22 h 59"/>
                    <a:gd name="T40" fmla="*/ 46 w 65"/>
                    <a:gd name="T41" fmla="*/ 40 h 59"/>
                    <a:gd name="T42" fmla="*/ 43 w 65"/>
                    <a:gd name="T43" fmla="*/ 37 h 59"/>
                    <a:gd name="T44" fmla="*/ 38 w 65"/>
                    <a:gd name="T45" fmla="*/ 40 h 59"/>
                    <a:gd name="T46" fmla="*/ 37 w 65"/>
                    <a:gd name="T47" fmla="*/ 38 h 59"/>
                    <a:gd name="T48" fmla="*/ 41 w 65"/>
                    <a:gd name="T49" fmla="*/ 35 h 59"/>
                    <a:gd name="T50" fmla="*/ 42 w 65"/>
                    <a:gd name="T51" fmla="*/ 29 h 59"/>
                    <a:gd name="T52" fmla="*/ 35 w 65"/>
                    <a:gd name="T53" fmla="*/ 29 h 59"/>
                    <a:gd name="T54" fmla="*/ 26 w 65"/>
                    <a:gd name="T55" fmla="*/ 30 h 59"/>
                    <a:gd name="T56" fmla="*/ 25 w 65"/>
                    <a:gd name="T57" fmla="*/ 21 h 59"/>
                    <a:gd name="T58" fmla="*/ 22 w 65"/>
                    <a:gd name="T59" fmla="*/ 19 h 59"/>
                    <a:gd name="T60" fmla="*/ 24 w 65"/>
                    <a:gd name="T61" fmla="*/ 17 h 59"/>
                    <a:gd name="T62" fmla="*/ 27 w 65"/>
                    <a:gd name="T63" fmla="*/ 20 h 59"/>
                    <a:gd name="T64" fmla="*/ 31 w 65"/>
                    <a:gd name="T65" fmla="*/ 17 h 59"/>
                    <a:gd name="T66" fmla="*/ 32 w 65"/>
                    <a:gd name="T67" fmla="*/ 19 h 59"/>
                    <a:gd name="T68" fmla="*/ 28 w 65"/>
                    <a:gd name="T69" fmla="*/ 22 h 59"/>
                    <a:gd name="T70" fmla="*/ 28 w 65"/>
                    <a:gd name="T71" fmla="*/ 27 h 59"/>
                    <a:gd name="T72" fmla="*/ 34 w 65"/>
                    <a:gd name="T73" fmla="*/ 26 h 59"/>
                    <a:gd name="T74" fmla="*/ 43 w 65"/>
                    <a:gd name="T75" fmla="*/ 26 h 59"/>
                    <a:gd name="T76" fmla="*/ 44 w 65"/>
                    <a:gd name="T77" fmla="*/ 35 h 59"/>
                    <a:gd name="T78" fmla="*/ 47 w 65"/>
                    <a:gd name="T79" fmla="*/ 38 h 59"/>
                    <a:gd name="T80" fmla="*/ 46 w 65"/>
                    <a:gd name="T81" fmla="*/ 4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5" h="59">
                      <a:moveTo>
                        <a:pt x="60" y="22"/>
                      </a:moveTo>
                      <a:cubicBezTo>
                        <a:pt x="56" y="21"/>
                        <a:pt x="54" y="14"/>
                        <a:pt x="51" y="11"/>
                      </a:cubicBezTo>
                      <a:cubicBezTo>
                        <a:pt x="49" y="13"/>
                        <a:pt x="42" y="5"/>
                        <a:pt x="39" y="3"/>
                      </a:cubicBezTo>
                      <a:cubicBezTo>
                        <a:pt x="39" y="6"/>
                        <a:pt x="28" y="1"/>
                        <a:pt x="25" y="0"/>
                      </a:cubicBezTo>
                      <a:cubicBezTo>
                        <a:pt x="27" y="4"/>
                        <a:pt x="4" y="3"/>
                        <a:pt x="0" y="3"/>
                      </a:cubicBezTo>
                      <a:cubicBezTo>
                        <a:pt x="2" y="6"/>
                        <a:pt x="5" y="28"/>
                        <a:pt x="3" y="28"/>
                      </a:cubicBezTo>
                      <a:cubicBezTo>
                        <a:pt x="5" y="31"/>
                        <a:pt x="11" y="40"/>
                        <a:pt x="8" y="41"/>
                      </a:cubicBezTo>
                      <a:cubicBezTo>
                        <a:pt x="11" y="43"/>
                        <a:pt x="21" y="48"/>
                        <a:pt x="18" y="50"/>
                      </a:cubicBezTo>
                      <a:cubicBezTo>
                        <a:pt x="19" y="51"/>
                        <a:pt x="20" y="51"/>
                        <a:pt x="21" y="52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19" y="56"/>
                        <a:pt x="24" y="54"/>
                        <a:pt x="25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1" y="56"/>
                        <a:pt x="31" y="57"/>
                      </a:cubicBezTo>
                      <a:cubicBezTo>
                        <a:pt x="35" y="57"/>
                        <a:pt x="42" y="55"/>
                        <a:pt x="43" y="59"/>
                      </a:cubicBezTo>
                      <a:cubicBezTo>
                        <a:pt x="47" y="58"/>
                        <a:pt x="50" y="55"/>
                        <a:pt x="51" y="52"/>
                      </a:cubicBezTo>
                      <a:cubicBezTo>
                        <a:pt x="52" y="49"/>
                        <a:pt x="52" y="48"/>
                        <a:pt x="52" y="48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5"/>
                        <a:pt x="54" y="45"/>
                        <a:pt x="54" y="45"/>
                      </a:cubicBezTo>
                      <a:cubicBezTo>
                        <a:pt x="59" y="43"/>
                        <a:pt x="65" y="39"/>
                        <a:pt x="65" y="33"/>
                      </a:cubicBezTo>
                      <a:cubicBezTo>
                        <a:pt x="61" y="33"/>
                        <a:pt x="61" y="25"/>
                        <a:pt x="60" y="22"/>
                      </a:cubicBezTo>
                      <a:close/>
                      <a:moveTo>
                        <a:pt x="46" y="40"/>
                      </a:moveTo>
                      <a:cubicBezTo>
                        <a:pt x="43" y="37"/>
                        <a:pt x="43" y="37"/>
                        <a:pt x="43" y="37"/>
                      </a:cubicBezTo>
                      <a:cubicBezTo>
                        <a:pt x="41" y="39"/>
                        <a:pt x="39" y="40"/>
                        <a:pt x="38" y="40"/>
                      </a:cubicBezTo>
                      <a:cubicBezTo>
                        <a:pt x="37" y="38"/>
                        <a:pt x="37" y="38"/>
                        <a:pt x="37" y="38"/>
                      </a:cubicBezTo>
                      <a:cubicBezTo>
                        <a:pt x="38" y="38"/>
                        <a:pt x="40" y="37"/>
                        <a:pt x="41" y="35"/>
                      </a:cubicBezTo>
                      <a:cubicBezTo>
                        <a:pt x="43" y="33"/>
                        <a:pt x="43" y="31"/>
                        <a:pt x="42" y="29"/>
                      </a:cubicBezTo>
                      <a:cubicBezTo>
                        <a:pt x="40" y="28"/>
                        <a:pt x="38" y="28"/>
                        <a:pt x="35" y="29"/>
                      </a:cubicBezTo>
                      <a:cubicBezTo>
                        <a:pt x="32" y="31"/>
                        <a:pt x="29" y="32"/>
                        <a:pt x="26" y="30"/>
                      </a:cubicBezTo>
                      <a:cubicBezTo>
                        <a:pt x="24" y="28"/>
                        <a:pt x="23" y="24"/>
                        <a:pt x="25" y="21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28" y="18"/>
                        <a:pt x="30" y="17"/>
                        <a:pt x="31" y="17"/>
                      </a:cubicBezTo>
                      <a:cubicBezTo>
                        <a:pt x="32" y="19"/>
                        <a:pt x="32" y="19"/>
                        <a:pt x="32" y="19"/>
                      </a:cubicBezTo>
                      <a:cubicBezTo>
                        <a:pt x="31" y="19"/>
                        <a:pt x="30" y="20"/>
                        <a:pt x="28" y="22"/>
                      </a:cubicBezTo>
                      <a:cubicBezTo>
                        <a:pt x="26" y="24"/>
                        <a:pt x="27" y="26"/>
                        <a:pt x="28" y="27"/>
                      </a:cubicBezTo>
                      <a:cubicBezTo>
                        <a:pt x="29" y="28"/>
                        <a:pt x="31" y="28"/>
                        <a:pt x="34" y="26"/>
                      </a:cubicBezTo>
                      <a:cubicBezTo>
                        <a:pt x="38" y="24"/>
                        <a:pt x="41" y="24"/>
                        <a:pt x="43" y="26"/>
                      </a:cubicBezTo>
                      <a:cubicBezTo>
                        <a:pt x="46" y="28"/>
                        <a:pt x="46" y="32"/>
                        <a:pt x="44" y="35"/>
                      </a:cubicBezTo>
                      <a:cubicBezTo>
                        <a:pt x="47" y="38"/>
                        <a:pt x="47" y="38"/>
                        <a:pt x="47" y="38"/>
                      </a:cubicBezTo>
                      <a:lnTo>
                        <a:pt x="46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1" name="Freeform 113">
                  <a:extLst>
                    <a:ext uri="{FF2B5EF4-FFF2-40B4-BE49-F238E27FC236}">
                      <a16:creationId xmlns:a16="http://schemas.microsoft.com/office/drawing/2014/main" id="{4285DDA0-F706-4D2F-AD46-0E97F10909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18501" y="1319223"/>
                  <a:ext cx="96476" cy="110258"/>
                </a:xfrm>
                <a:custGeom>
                  <a:avLst/>
                  <a:gdLst>
                    <a:gd name="T0" fmla="*/ 38 w 39"/>
                    <a:gd name="T1" fmla="*/ 23 h 45"/>
                    <a:gd name="T2" fmla="*/ 34 w 39"/>
                    <a:gd name="T3" fmla="*/ 14 h 45"/>
                    <a:gd name="T4" fmla="*/ 28 w 39"/>
                    <a:gd name="T5" fmla="*/ 7 h 45"/>
                    <a:gd name="T6" fmla="*/ 19 w 39"/>
                    <a:gd name="T7" fmla="*/ 3 h 45"/>
                    <a:gd name="T8" fmla="*/ 2 w 39"/>
                    <a:gd name="T9" fmla="*/ 0 h 45"/>
                    <a:gd name="T10" fmla="*/ 0 w 39"/>
                    <a:gd name="T11" fmla="*/ 17 h 45"/>
                    <a:gd name="T12" fmla="*/ 1 w 39"/>
                    <a:gd name="T13" fmla="*/ 26 h 45"/>
                    <a:gd name="T14" fmla="*/ 6 w 39"/>
                    <a:gd name="T15" fmla="*/ 34 h 45"/>
                    <a:gd name="T16" fmla="*/ 8 w 39"/>
                    <a:gd name="T17" fmla="*/ 36 h 45"/>
                    <a:gd name="T18" fmla="*/ 7 w 39"/>
                    <a:gd name="T19" fmla="*/ 36 h 45"/>
                    <a:gd name="T20" fmla="*/ 10 w 39"/>
                    <a:gd name="T21" fmla="*/ 39 h 45"/>
                    <a:gd name="T22" fmla="*/ 12 w 39"/>
                    <a:gd name="T23" fmla="*/ 39 h 45"/>
                    <a:gd name="T24" fmla="*/ 13 w 39"/>
                    <a:gd name="T25" fmla="*/ 41 h 45"/>
                    <a:gd name="T26" fmla="*/ 21 w 39"/>
                    <a:gd name="T27" fmla="*/ 44 h 45"/>
                    <a:gd name="T28" fmla="*/ 27 w 39"/>
                    <a:gd name="T29" fmla="*/ 41 h 45"/>
                    <a:gd name="T30" fmla="*/ 29 w 39"/>
                    <a:gd name="T31" fmla="*/ 38 h 45"/>
                    <a:gd name="T32" fmla="*/ 29 w 39"/>
                    <a:gd name="T33" fmla="*/ 38 h 45"/>
                    <a:gd name="T34" fmla="*/ 30 w 39"/>
                    <a:gd name="T35" fmla="*/ 37 h 45"/>
                    <a:gd name="T36" fmla="*/ 39 w 39"/>
                    <a:gd name="T37" fmla="*/ 31 h 45"/>
                    <a:gd name="T38" fmla="*/ 38 w 39"/>
                    <a:gd name="T39" fmla="*/ 23 h 45"/>
                    <a:gd name="T40" fmla="*/ 26 w 39"/>
                    <a:gd name="T41" fmla="*/ 33 h 45"/>
                    <a:gd name="T42" fmla="*/ 24 w 39"/>
                    <a:gd name="T43" fmla="*/ 30 h 45"/>
                    <a:gd name="T44" fmla="*/ 20 w 39"/>
                    <a:gd name="T45" fmla="*/ 32 h 45"/>
                    <a:gd name="T46" fmla="*/ 19 w 39"/>
                    <a:gd name="T47" fmla="*/ 30 h 45"/>
                    <a:gd name="T48" fmla="*/ 23 w 39"/>
                    <a:gd name="T49" fmla="*/ 28 h 45"/>
                    <a:gd name="T50" fmla="*/ 25 w 39"/>
                    <a:gd name="T51" fmla="*/ 24 h 45"/>
                    <a:gd name="T52" fmla="*/ 20 w 39"/>
                    <a:gd name="T53" fmla="*/ 23 h 45"/>
                    <a:gd name="T54" fmla="*/ 13 w 39"/>
                    <a:gd name="T55" fmla="*/ 22 h 45"/>
                    <a:gd name="T56" fmla="*/ 14 w 39"/>
                    <a:gd name="T57" fmla="*/ 15 h 45"/>
                    <a:gd name="T58" fmla="*/ 12 w 39"/>
                    <a:gd name="T59" fmla="*/ 13 h 45"/>
                    <a:gd name="T60" fmla="*/ 13 w 39"/>
                    <a:gd name="T61" fmla="*/ 12 h 45"/>
                    <a:gd name="T62" fmla="*/ 15 w 39"/>
                    <a:gd name="T63" fmla="*/ 14 h 45"/>
                    <a:gd name="T64" fmla="*/ 19 w 39"/>
                    <a:gd name="T65" fmla="*/ 13 h 45"/>
                    <a:gd name="T66" fmla="*/ 19 w 39"/>
                    <a:gd name="T67" fmla="*/ 15 h 45"/>
                    <a:gd name="T68" fmla="*/ 16 w 39"/>
                    <a:gd name="T69" fmla="*/ 16 h 45"/>
                    <a:gd name="T70" fmla="*/ 15 w 39"/>
                    <a:gd name="T71" fmla="*/ 20 h 45"/>
                    <a:gd name="T72" fmla="*/ 20 w 39"/>
                    <a:gd name="T73" fmla="*/ 21 h 45"/>
                    <a:gd name="T74" fmla="*/ 27 w 39"/>
                    <a:gd name="T75" fmla="*/ 22 h 45"/>
                    <a:gd name="T76" fmla="*/ 26 w 39"/>
                    <a:gd name="T77" fmla="*/ 29 h 45"/>
                    <a:gd name="T78" fmla="*/ 27 w 39"/>
                    <a:gd name="T79" fmla="*/ 31 h 45"/>
                    <a:gd name="T80" fmla="*/ 26 w 39"/>
                    <a:gd name="T81" fmla="*/ 3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9" h="45">
                      <a:moveTo>
                        <a:pt x="38" y="23"/>
                      </a:moveTo>
                      <a:cubicBezTo>
                        <a:pt x="36" y="22"/>
                        <a:pt x="35" y="17"/>
                        <a:pt x="34" y="14"/>
                      </a:cubicBezTo>
                      <a:cubicBezTo>
                        <a:pt x="32" y="16"/>
                        <a:pt x="29" y="9"/>
                        <a:pt x="28" y="7"/>
                      </a:cubicBezTo>
                      <a:cubicBezTo>
                        <a:pt x="27" y="9"/>
                        <a:pt x="21" y="4"/>
                        <a:pt x="19" y="3"/>
                      </a:cubicBezTo>
                      <a:cubicBezTo>
                        <a:pt x="20" y="6"/>
                        <a:pt x="5" y="1"/>
                        <a:pt x="2" y="0"/>
                      </a:cubicBezTo>
                      <a:cubicBezTo>
                        <a:pt x="4" y="3"/>
                        <a:pt x="2" y="18"/>
                        <a:pt x="0" y="17"/>
                      </a:cubicBezTo>
                      <a:cubicBezTo>
                        <a:pt x="1" y="19"/>
                        <a:pt x="3" y="26"/>
                        <a:pt x="1" y="26"/>
                      </a:cubicBezTo>
                      <a:cubicBezTo>
                        <a:pt x="2" y="28"/>
                        <a:pt x="8" y="33"/>
                        <a:pt x="6" y="34"/>
                      </a:cubicBezTo>
                      <a:cubicBezTo>
                        <a:pt x="7" y="35"/>
                        <a:pt x="7" y="35"/>
                        <a:pt x="8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6" y="38"/>
                        <a:pt x="9" y="38"/>
                        <a:pt x="10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3" y="40"/>
                        <a:pt x="13" y="40"/>
                        <a:pt x="13" y="41"/>
                      </a:cubicBezTo>
                      <a:cubicBezTo>
                        <a:pt x="16" y="42"/>
                        <a:pt x="21" y="42"/>
                        <a:pt x="21" y="44"/>
                      </a:cubicBezTo>
                      <a:cubicBezTo>
                        <a:pt x="24" y="45"/>
                        <a:pt x="26" y="43"/>
                        <a:pt x="27" y="41"/>
                      </a:cubicBezTo>
                      <a:cubicBezTo>
                        <a:pt x="28" y="39"/>
                        <a:pt x="28" y="39"/>
                        <a:pt x="29" y="38"/>
                      </a:cubicBezTo>
                      <a:cubicBezTo>
                        <a:pt x="29" y="38"/>
                        <a:pt x="29" y="38"/>
                        <a:pt x="29" y="38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4" y="37"/>
                        <a:pt x="38" y="35"/>
                        <a:pt x="39" y="31"/>
                      </a:cubicBezTo>
                      <a:cubicBezTo>
                        <a:pt x="37" y="30"/>
                        <a:pt x="38" y="26"/>
                        <a:pt x="38" y="23"/>
                      </a:cubicBezTo>
                      <a:close/>
                      <a:moveTo>
                        <a:pt x="26" y="33"/>
                      </a:moveTo>
                      <a:cubicBezTo>
                        <a:pt x="24" y="30"/>
                        <a:pt x="24" y="30"/>
                        <a:pt x="24" y="30"/>
                      </a:cubicBezTo>
                      <a:cubicBezTo>
                        <a:pt x="23" y="31"/>
                        <a:pt x="21" y="32"/>
                        <a:pt x="20" y="32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21" y="30"/>
                        <a:pt x="22" y="29"/>
                        <a:pt x="23" y="28"/>
                      </a:cubicBezTo>
                      <a:cubicBezTo>
                        <a:pt x="25" y="27"/>
                        <a:pt x="26" y="25"/>
                        <a:pt x="25" y="24"/>
                      </a:cubicBezTo>
                      <a:cubicBezTo>
                        <a:pt x="24" y="23"/>
                        <a:pt x="22" y="22"/>
                        <a:pt x="20" y="23"/>
                      </a:cubicBezTo>
                      <a:cubicBezTo>
                        <a:pt x="17" y="24"/>
                        <a:pt x="14" y="24"/>
                        <a:pt x="13" y="22"/>
                      </a:cubicBezTo>
                      <a:cubicBezTo>
                        <a:pt x="11" y="20"/>
                        <a:pt x="12" y="17"/>
                        <a:pt x="14" y="15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7" y="13"/>
                        <a:pt x="18" y="13"/>
                        <a:pt x="19" y="13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5"/>
                        <a:pt x="17" y="15"/>
                        <a:pt x="16" y="16"/>
                      </a:cubicBezTo>
                      <a:cubicBezTo>
                        <a:pt x="14" y="17"/>
                        <a:pt x="14" y="19"/>
                        <a:pt x="15" y="20"/>
                      </a:cubicBezTo>
                      <a:cubicBezTo>
                        <a:pt x="16" y="21"/>
                        <a:pt x="17" y="21"/>
                        <a:pt x="20" y="21"/>
                      </a:cubicBezTo>
                      <a:cubicBezTo>
                        <a:pt x="23" y="20"/>
                        <a:pt x="25" y="20"/>
                        <a:pt x="27" y="22"/>
                      </a:cubicBezTo>
                      <a:cubicBezTo>
                        <a:pt x="28" y="24"/>
                        <a:pt x="28" y="27"/>
                        <a:pt x="26" y="29"/>
                      </a:cubicBezTo>
                      <a:cubicBezTo>
                        <a:pt x="27" y="31"/>
                        <a:pt x="27" y="31"/>
                        <a:pt x="27" y="31"/>
                      </a:cubicBezTo>
                      <a:lnTo>
                        <a:pt x="26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2" name="Freeform 114">
                  <a:extLst>
                    <a:ext uri="{FF2B5EF4-FFF2-40B4-BE49-F238E27FC236}">
                      <a16:creationId xmlns:a16="http://schemas.microsoft.com/office/drawing/2014/main" id="{C0A6ADEF-A997-4BD4-B231-9993DFF5EE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1135" y="1466234"/>
                  <a:ext cx="122892" cy="164239"/>
                </a:xfrm>
                <a:custGeom>
                  <a:avLst/>
                  <a:gdLst>
                    <a:gd name="T0" fmla="*/ 50 w 50"/>
                    <a:gd name="T1" fmla="*/ 44 h 67"/>
                    <a:gd name="T2" fmla="*/ 48 w 50"/>
                    <a:gd name="T3" fmla="*/ 31 h 67"/>
                    <a:gd name="T4" fmla="*/ 43 w 50"/>
                    <a:gd name="T5" fmla="*/ 19 h 67"/>
                    <a:gd name="T6" fmla="*/ 33 w 50"/>
                    <a:gd name="T7" fmla="*/ 10 h 67"/>
                    <a:gd name="T8" fmla="*/ 12 w 50"/>
                    <a:gd name="T9" fmla="*/ 0 h 67"/>
                    <a:gd name="T10" fmla="*/ 2 w 50"/>
                    <a:gd name="T11" fmla="*/ 21 h 67"/>
                    <a:gd name="T12" fmla="*/ 0 w 50"/>
                    <a:gd name="T13" fmla="*/ 34 h 67"/>
                    <a:gd name="T14" fmla="*/ 4 w 50"/>
                    <a:gd name="T15" fmla="*/ 46 h 67"/>
                    <a:gd name="T16" fmla="*/ 5 w 50"/>
                    <a:gd name="T17" fmla="*/ 49 h 67"/>
                    <a:gd name="T18" fmla="*/ 5 w 50"/>
                    <a:gd name="T19" fmla="*/ 49 h 67"/>
                    <a:gd name="T20" fmla="*/ 7 w 50"/>
                    <a:gd name="T21" fmla="*/ 54 h 67"/>
                    <a:gd name="T22" fmla="*/ 10 w 50"/>
                    <a:gd name="T23" fmla="*/ 55 h 67"/>
                    <a:gd name="T24" fmla="*/ 11 w 50"/>
                    <a:gd name="T25" fmla="*/ 58 h 67"/>
                    <a:gd name="T26" fmla="*/ 19 w 50"/>
                    <a:gd name="T27" fmla="*/ 65 h 67"/>
                    <a:gd name="T28" fmla="*/ 29 w 50"/>
                    <a:gd name="T29" fmla="*/ 63 h 67"/>
                    <a:gd name="T30" fmla="*/ 32 w 50"/>
                    <a:gd name="T31" fmla="*/ 60 h 67"/>
                    <a:gd name="T32" fmla="*/ 32 w 50"/>
                    <a:gd name="T33" fmla="*/ 60 h 67"/>
                    <a:gd name="T34" fmla="*/ 34 w 50"/>
                    <a:gd name="T35" fmla="*/ 59 h 67"/>
                    <a:gd name="T36" fmla="*/ 48 w 50"/>
                    <a:gd name="T37" fmla="*/ 55 h 67"/>
                    <a:gd name="T38" fmla="*/ 50 w 50"/>
                    <a:gd name="T39" fmla="*/ 44 h 67"/>
                    <a:gd name="T40" fmla="*/ 29 w 50"/>
                    <a:gd name="T41" fmla="*/ 44 h 67"/>
                    <a:gd name="T42" fmla="*/ 30 w 50"/>
                    <a:gd name="T43" fmla="*/ 48 h 67"/>
                    <a:gd name="T44" fmla="*/ 28 w 50"/>
                    <a:gd name="T45" fmla="*/ 49 h 67"/>
                    <a:gd name="T46" fmla="*/ 26 w 50"/>
                    <a:gd name="T47" fmla="*/ 45 h 67"/>
                    <a:gd name="T48" fmla="*/ 20 w 50"/>
                    <a:gd name="T49" fmla="*/ 46 h 67"/>
                    <a:gd name="T50" fmla="*/ 20 w 50"/>
                    <a:gd name="T51" fmla="*/ 43 h 67"/>
                    <a:gd name="T52" fmla="*/ 26 w 50"/>
                    <a:gd name="T53" fmla="*/ 43 h 67"/>
                    <a:gd name="T54" fmla="*/ 29 w 50"/>
                    <a:gd name="T55" fmla="*/ 37 h 67"/>
                    <a:gd name="T56" fmla="*/ 23 w 50"/>
                    <a:gd name="T57" fmla="*/ 35 h 67"/>
                    <a:gd name="T58" fmla="*/ 15 w 50"/>
                    <a:gd name="T59" fmla="*/ 31 h 67"/>
                    <a:gd name="T60" fmla="*/ 18 w 50"/>
                    <a:gd name="T61" fmla="*/ 23 h 67"/>
                    <a:gd name="T62" fmla="*/ 17 w 50"/>
                    <a:gd name="T63" fmla="*/ 19 h 67"/>
                    <a:gd name="T64" fmla="*/ 19 w 50"/>
                    <a:gd name="T65" fmla="*/ 18 h 67"/>
                    <a:gd name="T66" fmla="*/ 20 w 50"/>
                    <a:gd name="T67" fmla="*/ 22 h 67"/>
                    <a:gd name="T68" fmla="*/ 25 w 50"/>
                    <a:gd name="T69" fmla="*/ 21 h 67"/>
                    <a:gd name="T70" fmla="*/ 25 w 50"/>
                    <a:gd name="T71" fmla="*/ 24 h 67"/>
                    <a:gd name="T72" fmla="*/ 20 w 50"/>
                    <a:gd name="T73" fmla="*/ 25 h 67"/>
                    <a:gd name="T74" fmla="*/ 18 w 50"/>
                    <a:gd name="T75" fmla="*/ 29 h 67"/>
                    <a:gd name="T76" fmla="*/ 24 w 50"/>
                    <a:gd name="T77" fmla="*/ 32 h 67"/>
                    <a:gd name="T78" fmla="*/ 32 w 50"/>
                    <a:gd name="T79" fmla="*/ 36 h 67"/>
                    <a:gd name="T80" fmla="*/ 29 w 50"/>
                    <a:gd name="T81" fmla="*/ 44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0" h="67">
                      <a:moveTo>
                        <a:pt x="50" y="44"/>
                      </a:moveTo>
                      <a:cubicBezTo>
                        <a:pt x="47" y="42"/>
                        <a:pt x="49" y="34"/>
                        <a:pt x="48" y="31"/>
                      </a:cubicBezTo>
                      <a:cubicBezTo>
                        <a:pt x="46" y="32"/>
                        <a:pt x="44" y="22"/>
                        <a:pt x="43" y="19"/>
                      </a:cubicBezTo>
                      <a:cubicBezTo>
                        <a:pt x="41" y="21"/>
                        <a:pt x="35" y="13"/>
                        <a:pt x="33" y="10"/>
                      </a:cubicBezTo>
                      <a:cubicBezTo>
                        <a:pt x="33" y="14"/>
                        <a:pt x="15" y="2"/>
                        <a:pt x="12" y="0"/>
                      </a:cubicBezTo>
                      <a:cubicBezTo>
                        <a:pt x="12" y="4"/>
                        <a:pt x="4" y="23"/>
                        <a:pt x="2" y="21"/>
                      </a:cubicBezTo>
                      <a:cubicBezTo>
                        <a:pt x="2" y="24"/>
                        <a:pt x="3" y="35"/>
                        <a:pt x="0" y="34"/>
                      </a:cubicBezTo>
                      <a:cubicBezTo>
                        <a:pt x="1" y="37"/>
                        <a:pt x="7" y="46"/>
                        <a:pt x="4" y="46"/>
                      </a:cubicBezTo>
                      <a:cubicBezTo>
                        <a:pt x="4" y="47"/>
                        <a:pt x="5" y="48"/>
                        <a:pt x="5" y="49"/>
                      </a:cubicBezTo>
                      <a:cubicBezTo>
                        <a:pt x="5" y="49"/>
                        <a:pt x="5" y="49"/>
                        <a:pt x="5" y="49"/>
                      </a:cubicBezTo>
                      <a:cubicBezTo>
                        <a:pt x="2" y="51"/>
                        <a:pt x="6" y="52"/>
                        <a:pt x="7" y="54"/>
                      </a:cubicBezTo>
                      <a:cubicBezTo>
                        <a:pt x="10" y="55"/>
                        <a:pt x="10" y="55"/>
                        <a:pt x="10" y="55"/>
                      </a:cubicBezTo>
                      <a:cubicBezTo>
                        <a:pt x="11" y="56"/>
                        <a:pt x="11" y="57"/>
                        <a:pt x="11" y="58"/>
                      </a:cubicBezTo>
                      <a:cubicBezTo>
                        <a:pt x="13" y="60"/>
                        <a:pt x="20" y="62"/>
                        <a:pt x="19" y="65"/>
                      </a:cubicBezTo>
                      <a:cubicBezTo>
                        <a:pt x="23" y="67"/>
                        <a:pt x="26" y="65"/>
                        <a:pt x="29" y="63"/>
                      </a:cubicBezTo>
                      <a:cubicBezTo>
                        <a:pt x="31" y="62"/>
                        <a:pt x="31" y="61"/>
                        <a:pt x="32" y="60"/>
                      </a:cubicBezTo>
                      <a:cubicBezTo>
                        <a:pt x="32" y="60"/>
                        <a:pt x="32" y="60"/>
                        <a:pt x="32" y="60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9" y="60"/>
                        <a:pt x="45" y="60"/>
                        <a:pt x="48" y="55"/>
                      </a:cubicBezTo>
                      <a:cubicBezTo>
                        <a:pt x="46" y="53"/>
                        <a:pt x="49" y="47"/>
                        <a:pt x="50" y="44"/>
                      </a:cubicBezTo>
                      <a:close/>
                      <a:moveTo>
                        <a:pt x="29" y="44"/>
                      </a:move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28" y="49"/>
                        <a:pt x="28" y="49"/>
                        <a:pt x="28" y="49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4" y="46"/>
                        <a:pt x="22" y="46"/>
                        <a:pt x="20" y="46"/>
                      </a:cubicBez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2" y="43"/>
                        <a:pt x="24" y="43"/>
                        <a:pt x="26" y="43"/>
                      </a:cubicBezTo>
                      <a:cubicBezTo>
                        <a:pt x="29" y="42"/>
                        <a:pt x="30" y="39"/>
                        <a:pt x="29" y="37"/>
                      </a:cubicBezTo>
                      <a:cubicBezTo>
                        <a:pt x="28" y="35"/>
                        <a:pt x="26" y="35"/>
                        <a:pt x="23" y="35"/>
                      </a:cubicBezTo>
                      <a:cubicBezTo>
                        <a:pt x="19" y="35"/>
                        <a:pt x="16" y="34"/>
                        <a:pt x="15" y="31"/>
                      </a:cubicBezTo>
                      <a:cubicBezTo>
                        <a:pt x="14" y="28"/>
                        <a:pt x="15" y="25"/>
                        <a:pt x="18" y="23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2" y="21"/>
                        <a:pt x="24" y="21"/>
                        <a:pt x="25" y="21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4"/>
                        <a:pt x="23" y="24"/>
                        <a:pt x="20" y="25"/>
                      </a:cubicBezTo>
                      <a:cubicBezTo>
                        <a:pt x="18" y="26"/>
                        <a:pt x="17" y="28"/>
                        <a:pt x="18" y="29"/>
                      </a:cubicBezTo>
                      <a:cubicBezTo>
                        <a:pt x="18" y="31"/>
                        <a:pt x="20" y="31"/>
                        <a:pt x="24" y="32"/>
                      </a:cubicBezTo>
                      <a:cubicBezTo>
                        <a:pt x="28" y="32"/>
                        <a:pt x="31" y="33"/>
                        <a:pt x="32" y="36"/>
                      </a:cubicBezTo>
                      <a:cubicBezTo>
                        <a:pt x="33" y="39"/>
                        <a:pt x="32" y="42"/>
                        <a:pt x="29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3" name="Freeform 122">
                  <a:extLst>
                    <a:ext uri="{FF2B5EF4-FFF2-40B4-BE49-F238E27FC236}">
                      <a16:creationId xmlns:a16="http://schemas.microsoft.com/office/drawing/2014/main" id="{15CEEE4E-6080-4C2B-A653-8070861553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79216" y="1346787"/>
                  <a:ext cx="155051" cy="125189"/>
                </a:xfrm>
                <a:custGeom>
                  <a:avLst/>
                  <a:gdLst>
                    <a:gd name="T0" fmla="*/ 63 w 63"/>
                    <a:gd name="T1" fmla="*/ 5 h 51"/>
                    <a:gd name="T2" fmla="*/ 40 w 63"/>
                    <a:gd name="T3" fmla="*/ 0 h 51"/>
                    <a:gd name="T4" fmla="*/ 27 w 63"/>
                    <a:gd name="T5" fmla="*/ 0 h 51"/>
                    <a:gd name="T6" fmla="*/ 16 w 63"/>
                    <a:gd name="T7" fmla="*/ 6 h 51"/>
                    <a:gd name="T8" fmla="*/ 14 w 63"/>
                    <a:gd name="T9" fmla="*/ 8 h 51"/>
                    <a:gd name="T10" fmla="*/ 14 w 63"/>
                    <a:gd name="T11" fmla="*/ 8 h 51"/>
                    <a:gd name="T12" fmla="*/ 9 w 63"/>
                    <a:gd name="T13" fmla="*/ 10 h 51"/>
                    <a:gd name="T14" fmla="*/ 9 w 63"/>
                    <a:gd name="T15" fmla="*/ 14 h 51"/>
                    <a:gd name="T16" fmla="*/ 6 w 63"/>
                    <a:gd name="T17" fmla="*/ 15 h 51"/>
                    <a:gd name="T18" fmla="*/ 0 w 63"/>
                    <a:gd name="T19" fmla="*/ 24 h 51"/>
                    <a:gd name="T20" fmla="*/ 4 w 63"/>
                    <a:gd name="T21" fmla="*/ 33 h 51"/>
                    <a:gd name="T22" fmla="*/ 7 w 63"/>
                    <a:gd name="T23" fmla="*/ 36 h 51"/>
                    <a:gd name="T24" fmla="*/ 8 w 63"/>
                    <a:gd name="T25" fmla="*/ 36 h 51"/>
                    <a:gd name="T26" fmla="*/ 12 w 63"/>
                    <a:gd name="T27" fmla="*/ 33 h 51"/>
                    <a:gd name="T28" fmla="*/ 13 w 63"/>
                    <a:gd name="T29" fmla="*/ 35 h 51"/>
                    <a:gd name="T30" fmla="*/ 12 w 63"/>
                    <a:gd name="T31" fmla="*/ 35 h 51"/>
                    <a:gd name="T32" fmla="*/ 9 w 63"/>
                    <a:gd name="T33" fmla="*/ 38 h 51"/>
                    <a:gd name="T34" fmla="*/ 9 w 63"/>
                    <a:gd name="T35" fmla="*/ 38 h 51"/>
                    <a:gd name="T36" fmla="*/ 16 w 63"/>
                    <a:gd name="T37" fmla="*/ 51 h 51"/>
                    <a:gd name="T38" fmla="*/ 27 w 63"/>
                    <a:gd name="T39" fmla="*/ 50 h 51"/>
                    <a:gd name="T40" fmla="*/ 39 w 63"/>
                    <a:gd name="T41" fmla="*/ 46 h 51"/>
                    <a:gd name="T42" fmla="*/ 40 w 63"/>
                    <a:gd name="T43" fmla="*/ 45 h 51"/>
                    <a:gd name="T44" fmla="*/ 45 w 63"/>
                    <a:gd name="T45" fmla="*/ 41 h 51"/>
                    <a:gd name="T46" fmla="*/ 50 w 63"/>
                    <a:gd name="T47" fmla="*/ 39 h 51"/>
                    <a:gd name="T48" fmla="*/ 56 w 63"/>
                    <a:gd name="T49" fmla="*/ 28 h 51"/>
                    <a:gd name="T50" fmla="*/ 63 w 63"/>
                    <a:gd name="T51" fmla="*/ 5 h 51"/>
                    <a:gd name="T52" fmla="*/ 43 w 63"/>
                    <a:gd name="T53" fmla="*/ 18 h 51"/>
                    <a:gd name="T54" fmla="*/ 44 w 63"/>
                    <a:gd name="T55" fmla="*/ 23 h 51"/>
                    <a:gd name="T56" fmla="*/ 41 w 63"/>
                    <a:gd name="T57" fmla="*/ 24 h 51"/>
                    <a:gd name="T58" fmla="*/ 40 w 63"/>
                    <a:gd name="T59" fmla="*/ 19 h 51"/>
                    <a:gd name="T60" fmla="*/ 35 w 63"/>
                    <a:gd name="T61" fmla="*/ 17 h 51"/>
                    <a:gd name="T62" fmla="*/ 33 w 63"/>
                    <a:gd name="T63" fmla="*/ 23 h 51"/>
                    <a:gd name="T64" fmla="*/ 30 w 63"/>
                    <a:gd name="T65" fmla="*/ 33 h 51"/>
                    <a:gd name="T66" fmla="*/ 21 w 63"/>
                    <a:gd name="T67" fmla="*/ 31 h 51"/>
                    <a:gd name="T68" fmla="*/ 17 w 63"/>
                    <a:gd name="T69" fmla="*/ 33 h 51"/>
                    <a:gd name="T70" fmla="*/ 16 w 63"/>
                    <a:gd name="T71" fmla="*/ 30 h 51"/>
                    <a:gd name="T72" fmla="*/ 19 w 63"/>
                    <a:gd name="T73" fmla="*/ 28 h 51"/>
                    <a:gd name="T74" fmla="*/ 18 w 63"/>
                    <a:gd name="T75" fmla="*/ 22 h 51"/>
                    <a:gd name="T76" fmla="*/ 21 w 63"/>
                    <a:gd name="T77" fmla="*/ 22 h 51"/>
                    <a:gd name="T78" fmla="*/ 22 w 63"/>
                    <a:gd name="T79" fmla="*/ 27 h 51"/>
                    <a:gd name="T80" fmla="*/ 28 w 63"/>
                    <a:gd name="T81" fmla="*/ 30 h 51"/>
                    <a:gd name="T82" fmla="*/ 30 w 63"/>
                    <a:gd name="T83" fmla="*/ 23 h 51"/>
                    <a:gd name="T84" fmla="*/ 33 w 63"/>
                    <a:gd name="T85" fmla="*/ 14 h 51"/>
                    <a:gd name="T86" fmla="*/ 41 w 63"/>
                    <a:gd name="T87" fmla="*/ 16 h 51"/>
                    <a:gd name="T88" fmla="*/ 45 w 63"/>
                    <a:gd name="T89" fmla="*/ 14 h 51"/>
                    <a:gd name="T90" fmla="*/ 46 w 63"/>
                    <a:gd name="T91" fmla="*/ 16 h 51"/>
                    <a:gd name="T92" fmla="*/ 43 w 63"/>
                    <a:gd name="T9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3" h="51">
                      <a:moveTo>
                        <a:pt x="63" y="5"/>
                      </a:moveTo>
                      <a:cubicBezTo>
                        <a:pt x="59" y="7"/>
                        <a:pt x="39" y="2"/>
                        <a:pt x="40" y="0"/>
                      </a:cubicBezTo>
                      <a:cubicBezTo>
                        <a:pt x="37" y="1"/>
                        <a:pt x="27" y="3"/>
                        <a:pt x="27" y="0"/>
                      </a:cubicBezTo>
                      <a:cubicBezTo>
                        <a:pt x="24" y="2"/>
                        <a:pt x="17" y="9"/>
                        <a:pt x="16" y="6"/>
                      </a:cubicBezTo>
                      <a:cubicBezTo>
                        <a:pt x="15" y="6"/>
                        <a:pt x="15" y="7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1" y="5"/>
                        <a:pt x="11" y="9"/>
                        <a:pt x="9" y="10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5" y="18"/>
                        <a:pt x="4" y="25"/>
                        <a:pt x="0" y="24"/>
                      </a:cubicBezTo>
                      <a:cubicBezTo>
                        <a:pt x="0" y="28"/>
                        <a:pt x="1" y="31"/>
                        <a:pt x="4" y="33"/>
                      </a:cubicBezTo>
                      <a:cubicBezTo>
                        <a:pt x="6" y="35"/>
                        <a:pt x="7" y="35"/>
                        <a:pt x="7" y="36"/>
                      </a:cubicBezTo>
                      <a:cubicBezTo>
                        <a:pt x="7" y="36"/>
                        <a:pt x="7" y="36"/>
                        <a:pt x="8" y="36"/>
                      </a:cubicBezTo>
                      <a:cubicBezTo>
                        <a:pt x="9" y="35"/>
                        <a:pt x="11" y="34"/>
                        <a:pt x="12" y="33"/>
                      </a:cubicBezTo>
                      <a:cubicBezTo>
                        <a:pt x="12" y="34"/>
                        <a:pt x="13" y="35"/>
                        <a:pt x="13" y="35"/>
                      </a:cubicBezTo>
                      <a:cubicBezTo>
                        <a:pt x="13" y="35"/>
                        <a:pt x="12" y="35"/>
                        <a:pt x="12" y="35"/>
                      </a:cubicBezTo>
                      <a:cubicBezTo>
                        <a:pt x="11" y="36"/>
                        <a:pt x="10" y="37"/>
                        <a:pt x="9" y="38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43"/>
                        <a:pt x="10" y="49"/>
                        <a:pt x="16" y="51"/>
                      </a:cubicBezTo>
                      <a:cubicBezTo>
                        <a:pt x="17" y="48"/>
                        <a:pt x="23" y="50"/>
                        <a:pt x="27" y="50"/>
                      </a:cubicBezTo>
                      <a:cubicBezTo>
                        <a:pt x="28" y="48"/>
                        <a:pt x="36" y="48"/>
                        <a:pt x="39" y="46"/>
                      </a:cubicBezTo>
                      <a:cubicBezTo>
                        <a:pt x="39" y="46"/>
                        <a:pt x="39" y="45"/>
                        <a:pt x="40" y="45"/>
                      </a:cubicBezTo>
                      <a:cubicBezTo>
                        <a:pt x="42" y="44"/>
                        <a:pt x="43" y="43"/>
                        <a:pt x="45" y="41"/>
                      </a:cubicBezTo>
                      <a:cubicBezTo>
                        <a:pt x="47" y="41"/>
                        <a:pt x="49" y="40"/>
                        <a:pt x="50" y="39"/>
                      </a:cubicBezTo>
                      <a:cubicBezTo>
                        <a:pt x="47" y="38"/>
                        <a:pt x="54" y="31"/>
                        <a:pt x="56" y="28"/>
                      </a:cubicBezTo>
                      <a:cubicBezTo>
                        <a:pt x="53" y="28"/>
                        <a:pt x="61" y="9"/>
                        <a:pt x="63" y="5"/>
                      </a:cubicBezTo>
                      <a:close/>
                      <a:moveTo>
                        <a:pt x="43" y="18"/>
                      </a:moveTo>
                      <a:cubicBezTo>
                        <a:pt x="44" y="20"/>
                        <a:pt x="44" y="22"/>
                        <a:pt x="44" y="23"/>
                      </a:cubicBezTo>
                      <a:cubicBezTo>
                        <a:pt x="41" y="24"/>
                        <a:pt x="41" y="24"/>
                        <a:pt x="41" y="24"/>
                      </a:cubicBezTo>
                      <a:cubicBezTo>
                        <a:pt x="41" y="23"/>
                        <a:pt x="41" y="21"/>
                        <a:pt x="40" y="19"/>
                      </a:cubicBezTo>
                      <a:cubicBezTo>
                        <a:pt x="38" y="16"/>
                        <a:pt x="36" y="16"/>
                        <a:pt x="35" y="17"/>
                      </a:cubicBezTo>
                      <a:cubicBezTo>
                        <a:pt x="33" y="18"/>
                        <a:pt x="33" y="19"/>
                        <a:pt x="33" y="23"/>
                      </a:cubicBezTo>
                      <a:cubicBezTo>
                        <a:pt x="34" y="28"/>
                        <a:pt x="33" y="31"/>
                        <a:pt x="30" y="33"/>
                      </a:cubicBezTo>
                      <a:cubicBezTo>
                        <a:pt x="27" y="34"/>
                        <a:pt x="23" y="34"/>
                        <a:pt x="21" y="31"/>
                      </a:cubicBezTo>
                      <a:cubicBezTo>
                        <a:pt x="17" y="33"/>
                        <a:pt x="17" y="33"/>
                        <a:pt x="17" y="33"/>
                      </a:cubicBezTo>
                      <a:cubicBezTo>
                        <a:pt x="16" y="30"/>
                        <a:pt x="16" y="30"/>
                        <a:pt x="16" y="30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8" y="26"/>
                        <a:pt x="18" y="24"/>
                        <a:pt x="18" y="2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1" y="23"/>
                        <a:pt x="21" y="25"/>
                        <a:pt x="22" y="27"/>
                      </a:cubicBezTo>
                      <a:cubicBezTo>
                        <a:pt x="24" y="30"/>
                        <a:pt x="26" y="31"/>
                        <a:pt x="28" y="30"/>
                      </a:cubicBezTo>
                      <a:cubicBezTo>
                        <a:pt x="30" y="29"/>
                        <a:pt x="30" y="26"/>
                        <a:pt x="30" y="23"/>
                      </a:cubicBezTo>
                      <a:cubicBezTo>
                        <a:pt x="29" y="19"/>
                        <a:pt x="30" y="16"/>
                        <a:pt x="33" y="14"/>
                      </a:cubicBezTo>
                      <a:cubicBezTo>
                        <a:pt x="36" y="12"/>
                        <a:pt x="39" y="13"/>
                        <a:pt x="41" y="16"/>
                      </a:cubicBezTo>
                      <a:cubicBezTo>
                        <a:pt x="45" y="14"/>
                        <a:pt x="45" y="14"/>
                        <a:pt x="45" y="14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lnTo>
                        <a:pt x="43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4" name="Freeform 123">
                  <a:extLst>
                    <a:ext uri="{FF2B5EF4-FFF2-40B4-BE49-F238E27FC236}">
                      <a16:creationId xmlns:a16="http://schemas.microsoft.com/office/drawing/2014/main" id="{982989C2-795F-4B8E-B156-A4596018A1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92842" y="1593720"/>
                  <a:ext cx="137823" cy="183764"/>
                </a:xfrm>
                <a:custGeom>
                  <a:avLst/>
                  <a:gdLst>
                    <a:gd name="T0" fmla="*/ 56 w 56"/>
                    <a:gd name="T1" fmla="*/ 33 h 75"/>
                    <a:gd name="T2" fmla="*/ 50 w 56"/>
                    <a:gd name="T3" fmla="*/ 20 h 75"/>
                    <a:gd name="T4" fmla="*/ 33 w 56"/>
                    <a:gd name="T5" fmla="*/ 0 h 75"/>
                    <a:gd name="T6" fmla="*/ 14 w 56"/>
                    <a:gd name="T7" fmla="*/ 17 h 75"/>
                    <a:gd name="T8" fmla="*/ 6 w 56"/>
                    <a:gd name="T9" fmla="*/ 29 h 75"/>
                    <a:gd name="T10" fmla="*/ 4 w 56"/>
                    <a:gd name="T11" fmla="*/ 43 h 75"/>
                    <a:gd name="T12" fmla="*/ 5 w 56"/>
                    <a:gd name="T13" fmla="*/ 46 h 75"/>
                    <a:gd name="T14" fmla="*/ 4 w 56"/>
                    <a:gd name="T15" fmla="*/ 46 h 75"/>
                    <a:gd name="T16" fmla="*/ 4 w 56"/>
                    <a:gd name="T17" fmla="*/ 52 h 75"/>
                    <a:gd name="T18" fmla="*/ 7 w 56"/>
                    <a:gd name="T19" fmla="*/ 54 h 75"/>
                    <a:gd name="T20" fmla="*/ 6 w 56"/>
                    <a:gd name="T21" fmla="*/ 57 h 75"/>
                    <a:gd name="T22" fmla="*/ 11 w 56"/>
                    <a:gd name="T23" fmla="*/ 69 h 75"/>
                    <a:gd name="T24" fmla="*/ 22 w 56"/>
                    <a:gd name="T25" fmla="*/ 71 h 75"/>
                    <a:gd name="T26" fmla="*/ 26 w 56"/>
                    <a:gd name="T27" fmla="*/ 69 h 75"/>
                    <a:gd name="T28" fmla="*/ 26 w 56"/>
                    <a:gd name="T29" fmla="*/ 69 h 75"/>
                    <a:gd name="T30" fmla="*/ 28 w 56"/>
                    <a:gd name="T31" fmla="*/ 63 h 75"/>
                    <a:gd name="T32" fmla="*/ 29 w 56"/>
                    <a:gd name="T33" fmla="*/ 59 h 75"/>
                    <a:gd name="T34" fmla="*/ 29 w 56"/>
                    <a:gd name="T35" fmla="*/ 65 h 75"/>
                    <a:gd name="T36" fmla="*/ 29 w 56"/>
                    <a:gd name="T37" fmla="*/ 69 h 75"/>
                    <a:gd name="T38" fmla="*/ 29 w 56"/>
                    <a:gd name="T39" fmla="*/ 69 h 75"/>
                    <a:gd name="T40" fmla="*/ 45 w 56"/>
                    <a:gd name="T41" fmla="*/ 72 h 75"/>
                    <a:gd name="T42" fmla="*/ 51 w 56"/>
                    <a:gd name="T43" fmla="*/ 61 h 75"/>
                    <a:gd name="T44" fmla="*/ 56 w 56"/>
                    <a:gd name="T45" fmla="*/ 47 h 75"/>
                    <a:gd name="T46" fmla="*/ 56 w 56"/>
                    <a:gd name="T47" fmla="*/ 33 h 75"/>
                    <a:gd name="T48" fmla="*/ 32 w 56"/>
                    <a:gd name="T49" fmla="*/ 38 h 75"/>
                    <a:gd name="T50" fmla="*/ 38 w 56"/>
                    <a:gd name="T51" fmla="*/ 46 h 75"/>
                    <a:gd name="T52" fmla="*/ 30 w 56"/>
                    <a:gd name="T53" fmla="*/ 53 h 75"/>
                    <a:gd name="T54" fmla="*/ 30 w 56"/>
                    <a:gd name="T55" fmla="*/ 57 h 75"/>
                    <a:gd name="T56" fmla="*/ 27 w 56"/>
                    <a:gd name="T57" fmla="*/ 57 h 75"/>
                    <a:gd name="T58" fmla="*/ 27 w 56"/>
                    <a:gd name="T59" fmla="*/ 53 h 75"/>
                    <a:gd name="T60" fmla="*/ 21 w 56"/>
                    <a:gd name="T61" fmla="*/ 50 h 75"/>
                    <a:gd name="T62" fmla="*/ 22 w 56"/>
                    <a:gd name="T63" fmla="*/ 47 h 75"/>
                    <a:gd name="T64" fmla="*/ 28 w 56"/>
                    <a:gd name="T65" fmla="*/ 50 h 75"/>
                    <a:gd name="T66" fmla="*/ 34 w 56"/>
                    <a:gd name="T67" fmla="*/ 46 h 75"/>
                    <a:gd name="T68" fmla="*/ 30 w 56"/>
                    <a:gd name="T69" fmla="*/ 40 h 75"/>
                    <a:gd name="T70" fmla="*/ 23 w 56"/>
                    <a:gd name="T71" fmla="*/ 32 h 75"/>
                    <a:gd name="T72" fmla="*/ 30 w 56"/>
                    <a:gd name="T73" fmla="*/ 26 h 75"/>
                    <a:gd name="T74" fmla="*/ 31 w 56"/>
                    <a:gd name="T75" fmla="*/ 21 h 75"/>
                    <a:gd name="T76" fmla="*/ 34 w 56"/>
                    <a:gd name="T77" fmla="*/ 22 h 75"/>
                    <a:gd name="T78" fmla="*/ 33 w 56"/>
                    <a:gd name="T79" fmla="*/ 26 h 75"/>
                    <a:gd name="T80" fmla="*/ 39 w 56"/>
                    <a:gd name="T81" fmla="*/ 28 h 75"/>
                    <a:gd name="T82" fmla="*/ 37 w 56"/>
                    <a:gd name="T83" fmla="*/ 31 h 75"/>
                    <a:gd name="T84" fmla="*/ 32 w 56"/>
                    <a:gd name="T85" fmla="*/ 29 h 75"/>
                    <a:gd name="T86" fmla="*/ 27 w 56"/>
                    <a:gd name="T87" fmla="*/ 32 h 75"/>
                    <a:gd name="T88" fmla="*/ 32 w 56"/>
                    <a:gd name="T89" fmla="*/ 3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56" h="75">
                      <a:moveTo>
                        <a:pt x="56" y="33"/>
                      </a:moveTo>
                      <a:cubicBezTo>
                        <a:pt x="53" y="35"/>
                        <a:pt x="51" y="23"/>
                        <a:pt x="50" y="20"/>
                      </a:cubicBezTo>
                      <a:cubicBezTo>
                        <a:pt x="48" y="23"/>
                        <a:pt x="35" y="4"/>
                        <a:pt x="33" y="0"/>
                      </a:cubicBezTo>
                      <a:cubicBezTo>
                        <a:pt x="32" y="4"/>
                        <a:pt x="15" y="19"/>
                        <a:pt x="14" y="17"/>
                      </a:cubicBezTo>
                      <a:cubicBezTo>
                        <a:pt x="13" y="20"/>
                        <a:pt x="9" y="31"/>
                        <a:pt x="6" y="29"/>
                      </a:cubicBezTo>
                      <a:cubicBezTo>
                        <a:pt x="6" y="32"/>
                        <a:pt x="7" y="44"/>
                        <a:pt x="4" y="43"/>
                      </a:cubicBezTo>
                      <a:cubicBezTo>
                        <a:pt x="4" y="44"/>
                        <a:pt x="4" y="45"/>
                        <a:pt x="5" y="46"/>
                      </a:cubicBezTo>
                      <a:cubicBezTo>
                        <a:pt x="4" y="46"/>
                        <a:pt x="4" y="46"/>
                        <a:pt x="4" y="46"/>
                      </a:cubicBezTo>
                      <a:cubicBezTo>
                        <a:pt x="0" y="47"/>
                        <a:pt x="4" y="50"/>
                        <a:pt x="4" y="52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7" y="56"/>
                        <a:pt x="7" y="57"/>
                        <a:pt x="6" y="57"/>
                      </a:cubicBezTo>
                      <a:cubicBezTo>
                        <a:pt x="8" y="60"/>
                        <a:pt x="13" y="66"/>
                        <a:pt x="11" y="69"/>
                      </a:cubicBezTo>
                      <a:cubicBezTo>
                        <a:pt x="14" y="72"/>
                        <a:pt x="18" y="72"/>
                        <a:pt x="22" y="71"/>
                      </a:cubicBezTo>
                      <a:cubicBezTo>
                        <a:pt x="24" y="70"/>
                        <a:pt x="25" y="70"/>
                        <a:pt x="26" y="69"/>
                      </a:cubicBez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27" y="67"/>
                        <a:pt x="27" y="65"/>
                        <a:pt x="28" y="63"/>
                      </a:cubicBezTo>
                      <a:cubicBezTo>
                        <a:pt x="28" y="62"/>
                        <a:pt x="28" y="60"/>
                        <a:pt x="29" y="59"/>
                      </a:cubicBezTo>
                      <a:cubicBezTo>
                        <a:pt x="29" y="65"/>
                        <a:pt x="29" y="65"/>
                        <a:pt x="29" y="65"/>
                      </a:cubicBezTo>
                      <a:cubicBezTo>
                        <a:pt x="29" y="69"/>
                        <a:pt x="29" y="69"/>
                        <a:pt x="29" y="69"/>
                      </a:cubicBezTo>
                      <a:cubicBezTo>
                        <a:pt x="29" y="69"/>
                        <a:pt x="29" y="69"/>
                        <a:pt x="29" y="69"/>
                      </a:cubicBezTo>
                      <a:cubicBezTo>
                        <a:pt x="33" y="73"/>
                        <a:pt x="40" y="75"/>
                        <a:pt x="45" y="72"/>
                      </a:cubicBezTo>
                      <a:cubicBezTo>
                        <a:pt x="43" y="68"/>
                        <a:pt x="49" y="64"/>
                        <a:pt x="51" y="61"/>
                      </a:cubicBezTo>
                      <a:cubicBezTo>
                        <a:pt x="50" y="58"/>
                        <a:pt x="55" y="51"/>
                        <a:pt x="56" y="47"/>
                      </a:cubicBezTo>
                      <a:cubicBezTo>
                        <a:pt x="52" y="47"/>
                        <a:pt x="56" y="37"/>
                        <a:pt x="56" y="33"/>
                      </a:cubicBezTo>
                      <a:close/>
                      <a:moveTo>
                        <a:pt x="32" y="38"/>
                      </a:moveTo>
                      <a:cubicBezTo>
                        <a:pt x="36" y="40"/>
                        <a:pt x="38" y="42"/>
                        <a:pt x="38" y="46"/>
                      </a:cubicBezTo>
                      <a:cubicBezTo>
                        <a:pt x="37" y="50"/>
                        <a:pt x="35" y="52"/>
                        <a:pt x="30" y="53"/>
                      </a:cubicBezTo>
                      <a:cubicBezTo>
                        <a:pt x="30" y="57"/>
                        <a:pt x="30" y="57"/>
                        <a:pt x="30" y="57"/>
                      </a:cubicBezTo>
                      <a:cubicBezTo>
                        <a:pt x="27" y="57"/>
                        <a:pt x="27" y="57"/>
                        <a:pt x="27" y="57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25" y="52"/>
                        <a:pt x="23" y="51"/>
                        <a:pt x="21" y="50"/>
                      </a:cubicBezTo>
                      <a:cubicBezTo>
                        <a:pt x="22" y="47"/>
                        <a:pt x="22" y="47"/>
                        <a:pt x="22" y="47"/>
                      </a:cubicBezTo>
                      <a:cubicBezTo>
                        <a:pt x="24" y="48"/>
                        <a:pt x="26" y="50"/>
                        <a:pt x="28" y="50"/>
                      </a:cubicBezTo>
                      <a:cubicBezTo>
                        <a:pt x="32" y="50"/>
                        <a:pt x="34" y="48"/>
                        <a:pt x="34" y="46"/>
                      </a:cubicBezTo>
                      <a:cubicBezTo>
                        <a:pt x="34" y="44"/>
                        <a:pt x="33" y="42"/>
                        <a:pt x="30" y="40"/>
                      </a:cubicBezTo>
                      <a:cubicBezTo>
                        <a:pt x="25" y="38"/>
                        <a:pt x="23" y="36"/>
                        <a:pt x="23" y="32"/>
                      </a:cubicBezTo>
                      <a:cubicBezTo>
                        <a:pt x="24" y="29"/>
                        <a:pt x="26" y="26"/>
                        <a:pt x="30" y="26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6" y="26"/>
                        <a:pt x="37" y="27"/>
                        <a:pt x="39" y="28"/>
                      </a:cubicBezTo>
                      <a:cubicBezTo>
                        <a:pt x="37" y="31"/>
                        <a:pt x="37" y="31"/>
                        <a:pt x="37" y="31"/>
                      </a:cubicBezTo>
                      <a:cubicBezTo>
                        <a:pt x="36" y="30"/>
                        <a:pt x="35" y="29"/>
                        <a:pt x="32" y="29"/>
                      </a:cubicBezTo>
                      <a:cubicBezTo>
                        <a:pt x="29" y="28"/>
                        <a:pt x="27" y="30"/>
                        <a:pt x="27" y="32"/>
                      </a:cubicBezTo>
                      <a:cubicBezTo>
                        <a:pt x="27" y="34"/>
                        <a:pt x="28" y="36"/>
                        <a:pt x="32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5" name="Freeform 124">
                  <a:extLst>
                    <a:ext uri="{FF2B5EF4-FFF2-40B4-BE49-F238E27FC236}">
                      <a16:creationId xmlns:a16="http://schemas.microsoft.com/office/drawing/2014/main" id="{C31771DB-C315-4E25-B203-122D35A351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07695" y="1886595"/>
                  <a:ext cx="252676" cy="203289"/>
                </a:xfrm>
                <a:custGeom>
                  <a:avLst/>
                  <a:gdLst>
                    <a:gd name="T0" fmla="*/ 93 w 103"/>
                    <a:gd name="T1" fmla="*/ 39 h 83"/>
                    <a:gd name="T2" fmla="*/ 84 w 103"/>
                    <a:gd name="T3" fmla="*/ 21 h 83"/>
                    <a:gd name="T4" fmla="*/ 67 w 103"/>
                    <a:gd name="T5" fmla="*/ 8 h 83"/>
                    <a:gd name="T6" fmla="*/ 63 w 103"/>
                    <a:gd name="T7" fmla="*/ 7 h 83"/>
                    <a:gd name="T8" fmla="*/ 63 w 103"/>
                    <a:gd name="T9" fmla="*/ 7 h 83"/>
                    <a:gd name="T10" fmla="*/ 56 w 103"/>
                    <a:gd name="T11" fmla="*/ 2 h 83"/>
                    <a:gd name="T12" fmla="*/ 50 w 103"/>
                    <a:gd name="T13" fmla="*/ 4 h 83"/>
                    <a:gd name="T14" fmla="*/ 47 w 103"/>
                    <a:gd name="T15" fmla="*/ 1 h 83"/>
                    <a:gd name="T16" fmla="*/ 28 w 103"/>
                    <a:gd name="T17" fmla="*/ 0 h 83"/>
                    <a:gd name="T18" fmla="*/ 18 w 103"/>
                    <a:gd name="T19" fmla="*/ 12 h 83"/>
                    <a:gd name="T20" fmla="*/ 17 w 103"/>
                    <a:gd name="T21" fmla="*/ 18 h 83"/>
                    <a:gd name="T22" fmla="*/ 17 w 103"/>
                    <a:gd name="T23" fmla="*/ 19 h 83"/>
                    <a:gd name="T24" fmla="*/ 26 w 103"/>
                    <a:gd name="T25" fmla="*/ 25 h 83"/>
                    <a:gd name="T26" fmla="*/ 27 w 103"/>
                    <a:gd name="T27" fmla="*/ 27 h 83"/>
                    <a:gd name="T28" fmla="*/ 25 w 103"/>
                    <a:gd name="T29" fmla="*/ 29 h 83"/>
                    <a:gd name="T30" fmla="*/ 24 w 103"/>
                    <a:gd name="T31" fmla="*/ 32 h 83"/>
                    <a:gd name="T32" fmla="*/ 21 w 103"/>
                    <a:gd name="T33" fmla="*/ 25 h 83"/>
                    <a:gd name="T34" fmla="*/ 16 w 103"/>
                    <a:gd name="T35" fmla="*/ 22 h 83"/>
                    <a:gd name="T36" fmla="*/ 15 w 103"/>
                    <a:gd name="T37" fmla="*/ 23 h 83"/>
                    <a:gd name="T38" fmla="*/ 2 w 103"/>
                    <a:gd name="T39" fmla="*/ 42 h 83"/>
                    <a:gd name="T40" fmla="*/ 11 w 103"/>
                    <a:gd name="T41" fmla="*/ 57 h 83"/>
                    <a:gd name="T42" fmla="*/ 26 w 103"/>
                    <a:gd name="T43" fmla="*/ 73 h 83"/>
                    <a:gd name="T44" fmla="*/ 44 w 103"/>
                    <a:gd name="T45" fmla="*/ 82 h 83"/>
                    <a:gd name="T46" fmla="*/ 65 w 103"/>
                    <a:gd name="T47" fmla="*/ 83 h 83"/>
                    <a:gd name="T48" fmla="*/ 103 w 103"/>
                    <a:gd name="T49" fmla="*/ 76 h 83"/>
                    <a:gd name="T50" fmla="*/ 93 w 103"/>
                    <a:gd name="T51" fmla="*/ 39 h 83"/>
                    <a:gd name="T52" fmla="*/ 69 w 103"/>
                    <a:gd name="T53" fmla="*/ 63 h 83"/>
                    <a:gd name="T54" fmla="*/ 65 w 103"/>
                    <a:gd name="T55" fmla="*/ 59 h 83"/>
                    <a:gd name="T56" fmla="*/ 57 w 103"/>
                    <a:gd name="T57" fmla="*/ 64 h 83"/>
                    <a:gd name="T58" fmla="*/ 55 w 103"/>
                    <a:gd name="T59" fmla="*/ 60 h 83"/>
                    <a:gd name="T60" fmla="*/ 62 w 103"/>
                    <a:gd name="T61" fmla="*/ 55 h 83"/>
                    <a:gd name="T62" fmla="*/ 62 w 103"/>
                    <a:gd name="T63" fmla="*/ 46 h 83"/>
                    <a:gd name="T64" fmla="*/ 53 w 103"/>
                    <a:gd name="T65" fmla="*/ 47 h 83"/>
                    <a:gd name="T66" fmla="*/ 39 w 103"/>
                    <a:gd name="T67" fmla="*/ 47 h 83"/>
                    <a:gd name="T68" fmla="*/ 37 w 103"/>
                    <a:gd name="T69" fmla="*/ 34 h 83"/>
                    <a:gd name="T70" fmla="*/ 33 w 103"/>
                    <a:gd name="T71" fmla="*/ 31 h 83"/>
                    <a:gd name="T72" fmla="*/ 35 w 103"/>
                    <a:gd name="T73" fmla="*/ 28 h 83"/>
                    <a:gd name="T74" fmla="*/ 40 w 103"/>
                    <a:gd name="T75" fmla="*/ 31 h 83"/>
                    <a:gd name="T76" fmla="*/ 46 w 103"/>
                    <a:gd name="T77" fmla="*/ 27 h 83"/>
                    <a:gd name="T78" fmla="*/ 48 w 103"/>
                    <a:gd name="T79" fmla="*/ 31 h 83"/>
                    <a:gd name="T80" fmla="*/ 42 w 103"/>
                    <a:gd name="T81" fmla="*/ 35 h 83"/>
                    <a:gd name="T82" fmla="*/ 41 w 103"/>
                    <a:gd name="T83" fmla="*/ 43 h 83"/>
                    <a:gd name="T84" fmla="*/ 51 w 103"/>
                    <a:gd name="T85" fmla="*/ 42 h 83"/>
                    <a:gd name="T86" fmla="*/ 65 w 103"/>
                    <a:gd name="T87" fmla="*/ 42 h 83"/>
                    <a:gd name="T88" fmla="*/ 67 w 103"/>
                    <a:gd name="T89" fmla="*/ 56 h 83"/>
                    <a:gd name="T90" fmla="*/ 71 w 103"/>
                    <a:gd name="T91" fmla="*/ 60 h 83"/>
                    <a:gd name="T92" fmla="*/ 69 w 103"/>
                    <a:gd name="T93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3" h="83">
                      <a:moveTo>
                        <a:pt x="93" y="39"/>
                      </a:moveTo>
                      <a:cubicBezTo>
                        <a:pt x="90" y="35"/>
                        <a:pt x="79" y="22"/>
                        <a:pt x="84" y="21"/>
                      </a:cubicBezTo>
                      <a:cubicBezTo>
                        <a:pt x="79" y="18"/>
                        <a:pt x="64" y="12"/>
                        <a:pt x="67" y="8"/>
                      </a:cubicBezTo>
                      <a:cubicBezTo>
                        <a:pt x="66" y="8"/>
                        <a:pt x="64" y="7"/>
                        <a:pt x="63" y="7"/>
                      </a:cubicBezTo>
                      <a:cubicBezTo>
                        <a:pt x="63" y="7"/>
                        <a:pt x="63" y="7"/>
                        <a:pt x="63" y="7"/>
                      </a:cubicBezTo>
                      <a:cubicBezTo>
                        <a:pt x="65" y="1"/>
                        <a:pt x="58" y="4"/>
                        <a:pt x="56" y="2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8" y="3"/>
                        <a:pt x="47" y="2"/>
                        <a:pt x="47" y="1"/>
                      </a:cubicBezTo>
                      <a:cubicBezTo>
                        <a:pt x="41" y="1"/>
                        <a:pt x="31" y="5"/>
                        <a:pt x="28" y="0"/>
                      </a:cubicBezTo>
                      <a:cubicBezTo>
                        <a:pt x="23" y="2"/>
                        <a:pt x="19" y="6"/>
                        <a:pt x="18" y="12"/>
                      </a:cubicBezTo>
                      <a:cubicBezTo>
                        <a:pt x="18" y="16"/>
                        <a:pt x="17" y="18"/>
                        <a:pt x="17" y="18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21" y="21"/>
                        <a:pt x="23" y="23"/>
                        <a:pt x="26" y="25"/>
                      </a:cubicBezTo>
                      <a:cubicBezTo>
                        <a:pt x="26" y="26"/>
                        <a:pt x="27" y="26"/>
                        <a:pt x="27" y="27"/>
                      </a:cubicBezTo>
                      <a:cubicBezTo>
                        <a:pt x="27" y="27"/>
                        <a:pt x="26" y="28"/>
                        <a:pt x="25" y="29"/>
                      </a:cubicBezTo>
                      <a:cubicBezTo>
                        <a:pt x="25" y="30"/>
                        <a:pt x="25" y="31"/>
                        <a:pt x="24" y="32"/>
                      </a:cubicBezTo>
                      <a:cubicBezTo>
                        <a:pt x="24" y="29"/>
                        <a:pt x="23" y="27"/>
                        <a:pt x="21" y="25"/>
                      </a:cubicBezTo>
                      <a:cubicBezTo>
                        <a:pt x="19" y="24"/>
                        <a:pt x="18" y="23"/>
                        <a:pt x="16" y="22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8" y="26"/>
                        <a:pt x="0" y="32"/>
                        <a:pt x="2" y="42"/>
                      </a:cubicBezTo>
                      <a:cubicBezTo>
                        <a:pt x="7" y="42"/>
                        <a:pt x="8" y="52"/>
                        <a:pt x="11" y="57"/>
                      </a:cubicBezTo>
                      <a:cubicBezTo>
                        <a:pt x="16" y="57"/>
                        <a:pt x="21" y="69"/>
                        <a:pt x="26" y="73"/>
                      </a:cubicBezTo>
                      <a:cubicBezTo>
                        <a:pt x="28" y="68"/>
                        <a:pt x="40" y="80"/>
                        <a:pt x="44" y="82"/>
                      </a:cubicBezTo>
                      <a:cubicBezTo>
                        <a:pt x="44" y="77"/>
                        <a:pt x="60" y="82"/>
                        <a:pt x="65" y="83"/>
                      </a:cubicBezTo>
                      <a:cubicBezTo>
                        <a:pt x="62" y="78"/>
                        <a:pt x="96" y="76"/>
                        <a:pt x="103" y="76"/>
                      </a:cubicBezTo>
                      <a:cubicBezTo>
                        <a:pt x="98" y="71"/>
                        <a:pt x="90" y="39"/>
                        <a:pt x="93" y="39"/>
                      </a:cubicBezTo>
                      <a:close/>
                      <a:moveTo>
                        <a:pt x="69" y="63"/>
                      </a:moveTo>
                      <a:cubicBezTo>
                        <a:pt x="65" y="59"/>
                        <a:pt x="65" y="59"/>
                        <a:pt x="65" y="59"/>
                      </a:cubicBezTo>
                      <a:cubicBezTo>
                        <a:pt x="62" y="61"/>
                        <a:pt x="59" y="63"/>
                        <a:pt x="57" y="64"/>
                      </a:cubicBezTo>
                      <a:cubicBezTo>
                        <a:pt x="55" y="60"/>
                        <a:pt x="55" y="60"/>
                        <a:pt x="55" y="60"/>
                      </a:cubicBezTo>
                      <a:cubicBezTo>
                        <a:pt x="57" y="59"/>
                        <a:pt x="60" y="58"/>
                        <a:pt x="62" y="55"/>
                      </a:cubicBezTo>
                      <a:cubicBezTo>
                        <a:pt x="65" y="52"/>
                        <a:pt x="65" y="48"/>
                        <a:pt x="62" y="46"/>
                      </a:cubicBezTo>
                      <a:cubicBezTo>
                        <a:pt x="60" y="44"/>
                        <a:pt x="57" y="45"/>
                        <a:pt x="53" y="47"/>
                      </a:cubicBezTo>
                      <a:cubicBezTo>
                        <a:pt x="47" y="50"/>
                        <a:pt x="42" y="51"/>
                        <a:pt x="39" y="47"/>
                      </a:cubicBezTo>
                      <a:cubicBezTo>
                        <a:pt x="35" y="44"/>
                        <a:pt x="34" y="39"/>
                        <a:pt x="37" y="34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5" y="28"/>
                        <a:pt x="35" y="28"/>
                        <a:pt x="35" y="28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42" y="29"/>
                        <a:pt x="44" y="28"/>
                        <a:pt x="46" y="27"/>
                      </a:cubicBezTo>
                      <a:cubicBezTo>
                        <a:pt x="48" y="31"/>
                        <a:pt x="48" y="31"/>
                        <a:pt x="48" y="31"/>
                      </a:cubicBezTo>
                      <a:cubicBezTo>
                        <a:pt x="47" y="31"/>
                        <a:pt x="44" y="32"/>
                        <a:pt x="42" y="35"/>
                      </a:cubicBezTo>
                      <a:cubicBezTo>
                        <a:pt x="39" y="38"/>
                        <a:pt x="40" y="41"/>
                        <a:pt x="41" y="43"/>
                      </a:cubicBezTo>
                      <a:cubicBezTo>
                        <a:pt x="44" y="45"/>
                        <a:pt x="46" y="44"/>
                        <a:pt x="51" y="42"/>
                      </a:cubicBezTo>
                      <a:cubicBezTo>
                        <a:pt x="57" y="39"/>
                        <a:pt x="61" y="39"/>
                        <a:pt x="65" y="42"/>
                      </a:cubicBezTo>
                      <a:cubicBezTo>
                        <a:pt x="69" y="45"/>
                        <a:pt x="70" y="50"/>
                        <a:pt x="67" y="56"/>
                      </a:cubicBezTo>
                      <a:cubicBezTo>
                        <a:pt x="71" y="60"/>
                        <a:pt x="71" y="60"/>
                        <a:pt x="71" y="60"/>
                      </a:cubicBezTo>
                      <a:lnTo>
                        <a:pt x="69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6" name="Freeform 125">
                  <a:extLst>
                    <a:ext uri="{FF2B5EF4-FFF2-40B4-BE49-F238E27FC236}">
                      <a16:creationId xmlns:a16="http://schemas.microsoft.com/office/drawing/2014/main" id="{BCF543B7-82B4-4F6F-88B9-CDA67FE56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2343" y="925278"/>
                  <a:ext cx="279091" cy="362934"/>
                </a:xfrm>
                <a:custGeom>
                  <a:avLst/>
                  <a:gdLst>
                    <a:gd name="T0" fmla="*/ 114 w 114"/>
                    <a:gd name="T1" fmla="*/ 75 h 148"/>
                    <a:gd name="T2" fmla="*/ 109 w 114"/>
                    <a:gd name="T3" fmla="*/ 47 h 148"/>
                    <a:gd name="T4" fmla="*/ 88 w 114"/>
                    <a:gd name="T5" fmla="*/ 0 h 148"/>
                    <a:gd name="T6" fmla="*/ 42 w 114"/>
                    <a:gd name="T7" fmla="*/ 23 h 148"/>
                    <a:gd name="T8" fmla="*/ 20 w 114"/>
                    <a:gd name="T9" fmla="*/ 41 h 148"/>
                    <a:gd name="T10" fmla="*/ 9 w 114"/>
                    <a:gd name="T11" fmla="*/ 67 h 148"/>
                    <a:gd name="T12" fmla="*/ 8 w 114"/>
                    <a:gd name="T13" fmla="*/ 73 h 148"/>
                    <a:gd name="T14" fmla="*/ 8 w 114"/>
                    <a:gd name="T15" fmla="*/ 73 h 148"/>
                    <a:gd name="T16" fmla="*/ 4 w 114"/>
                    <a:gd name="T17" fmla="*/ 84 h 148"/>
                    <a:gd name="T18" fmla="*/ 8 w 114"/>
                    <a:gd name="T19" fmla="*/ 91 h 148"/>
                    <a:gd name="T20" fmla="*/ 6 w 114"/>
                    <a:gd name="T21" fmla="*/ 96 h 148"/>
                    <a:gd name="T22" fmla="*/ 9 w 114"/>
                    <a:gd name="T23" fmla="*/ 121 h 148"/>
                    <a:gd name="T24" fmla="*/ 28 w 114"/>
                    <a:gd name="T25" fmla="*/ 131 h 148"/>
                    <a:gd name="T26" fmla="*/ 37 w 114"/>
                    <a:gd name="T27" fmla="*/ 130 h 148"/>
                    <a:gd name="T28" fmla="*/ 39 w 114"/>
                    <a:gd name="T29" fmla="*/ 129 h 148"/>
                    <a:gd name="T30" fmla="*/ 40 w 114"/>
                    <a:gd name="T31" fmla="*/ 130 h 148"/>
                    <a:gd name="T32" fmla="*/ 44 w 114"/>
                    <a:gd name="T33" fmla="*/ 116 h 148"/>
                    <a:gd name="T34" fmla="*/ 45 w 114"/>
                    <a:gd name="T35" fmla="*/ 114 h 148"/>
                    <a:gd name="T36" fmla="*/ 45 w 114"/>
                    <a:gd name="T37" fmla="*/ 114 h 148"/>
                    <a:gd name="T38" fmla="*/ 47 w 114"/>
                    <a:gd name="T39" fmla="*/ 107 h 148"/>
                    <a:gd name="T40" fmla="*/ 35 w 114"/>
                    <a:gd name="T41" fmla="*/ 99 h 148"/>
                    <a:gd name="T42" fmla="*/ 39 w 114"/>
                    <a:gd name="T43" fmla="*/ 93 h 148"/>
                    <a:gd name="T44" fmla="*/ 50 w 114"/>
                    <a:gd name="T45" fmla="*/ 101 h 148"/>
                    <a:gd name="T46" fmla="*/ 64 w 114"/>
                    <a:gd name="T47" fmla="*/ 95 h 148"/>
                    <a:gd name="T48" fmla="*/ 57 w 114"/>
                    <a:gd name="T49" fmla="*/ 82 h 148"/>
                    <a:gd name="T50" fmla="*/ 47 w 114"/>
                    <a:gd name="T51" fmla="*/ 61 h 148"/>
                    <a:gd name="T52" fmla="*/ 65 w 114"/>
                    <a:gd name="T53" fmla="*/ 51 h 148"/>
                    <a:gd name="T54" fmla="*/ 67 w 114"/>
                    <a:gd name="T55" fmla="*/ 41 h 148"/>
                    <a:gd name="T56" fmla="*/ 73 w 114"/>
                    <a:gd name="T57" fmla="*/ 43 h 148"/>
                    <a:gd name="T58" fmla="*/ 70 w 114"/>
                    <a:gd name="T59" fmla="*/ 52 h 148"/>
                    <a:gd name="T60" fmla="*/ 81 w 114"/>
                    <a:gd name="T61" fmla="*/ 59 h 148"/>
                    <a:gd name="T62" fmla="*/ 77 w 114"/>
                    <a:gd name="T63" fmla="*/ 64 h 148"/>
                    <a:gd name="T64" fmla="*/ 67 w 114"/>
                    <a:gd name="T65" fmla="*/ 57 h 148"/>
                    <a:gd name="T66" fmla="*/ 55 w 114"/>
                    <a:gd name="T67" fmla="*/ 63 h 148"/>
                    <a:gd name="T68" fmla="*/ 63 w 114"/>
                    <a:gd name="T69" fmla="*/ 76 h 148"/>
                    <a:gd name="T70" fmla="*/ 72 w 114"/>
                    <a:gd name="T71" fmla="*/ 97 h 148"/>
                    <a:gd name="T72" fmla="*/ 53 w 114"/>
                    <a:gd name="T73" fmla="*/ 108 h 148"/>
                    <a:gd name="T74" fmla="*/ 50 w 114"/>
                    <a:gd name="T75" fmla="*/ 118 h 148"/>
                    <a:gd name="T76" fmla="*/ 46 w 114"/>
                    <a:gd name="T77" fmla="*/ 117 h 148"/>
                    <a:gd name="T78" fmla="*/ 45 w 114"/>
                    <a:gd name="T79" fmla="*/ 122 h 148"/>
                    <a:gd name="T80" fmla="*/ 44 w 114"/>
                    <a:gd name="T81" fmla="*/ 132 h 148"/>
                    <a:gd name="T82" fmla="*/ 73 w 114"/>
                    <a:gd name="T83" fmla="*/ 144 h 148"/>
                    <a:gd name="T84" fmla="*/ 91 w 114"/>
                    <a:gd name="T85" fmla="*/ 127 h 148"/>
                    <a:gd name="T86" fmla="*/ 106 w 114"/>
                    <a:gd name="T87" fmla="*/ 102 h 148"/>
                    <a:gd name="T88" fmla="*/ 114 w 114"/>
                    <a:gd name="T89" fmla="*/ 7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4" h="148">
                      <a:moveTo>
                        <a:pt x="114" y="75"/>
                      </a:moveTo>
                      <a:cubicBezTo>
                        <a:pt x="107" y="77"/>
                        <a:pt x="109" y="54"/>
                        <a:pt x="109" y="47"/>
                      </a:cubicBezTo>
                      <a:cubicBezTo>
                        <a:pt x="103" y="53"/>
                        <a:pt x="89" y="8"/>
                        <a:pt x="88" y="0"/>
                      </a:cubicBezTo>
                      <a:cubicBezTo>
                        <a:pt x="83" y="8"/>
                        <a:pt x="43" y="28"/>
                        <a:pt x="42" y="23"/>
                      </a:cubicBezTo>
                      <a:cubicBezTo>
                        <a:pt x="37" y="28"/>
                        <a:pt x="24" y="47"/>
                        <a:pt x="20" y="41"/>
                      </a:cubicBezTo>
                      <a:cubicBezTo>
                        <a:pt x="18" y="48"/>
                        <a:pt x="15" y="70"/>
                        <a:pt x="9" y="67"/>
                      </a:cubicBezTo>
                      <a:cubicBezTo>
                        <a:pt x="9" y="69"/>
                        <a:pt x="8" y="71"/>
                        <a:pt x="8" y="73"/>
                      </a:cubicBezTo>
                      <a:cubicBezTo>
                        <a:pt x="8" y="73"/>
                        <a:pt x="8" y="73"/>
                        <a:pt x="8" y="73"/>
                      </a:cubicBezTo>
                      <a:cubicBezTo>
                        <a:pt x="0" y="72"/>
                        <a:pt x="6" y="80"/>
                        <a:pt x="4" y="84"/>
                      </a:cubicBezTo>
                      <a:cubicBezTo>
                        <a:pt x="8" y="91"/>
                        <a:pt x="8" y="91"/>
                        <a:pt x="8" y="91"/>
                      </a:cubicBezTo>
                      <a:cubicBezTo>
                        <a:pt x="8" y="93"/>
                        <a:pt x="7" y="95"/>
                        <a:pt x="6" y="96"/>
                      </a:cubicBezTo>
                      <a:cubicBezTo>
                        <a:pt x="7" y="103"/>
                        <a:pt x="15" y="116"/>
                        <a:pt x="9" y="121"/>
                      </a:cubicBezTo>
                      <a:cubicBezTo>
                        <a:pt x="13" y="128"/>
                        <a:pt x="21" y="131"/>
                        <a:pt x="28" y="131"/>
                      </a:cubicBezTo>
                      <a:cubicBezTo>
                        <a:pt x="34" y="130"/>
                        <a:pt x="36" y="130"/>
                        <a:pt x="37" y="130"/>
                      </a:cubicBezTo>
                      <a:cubicBezTo>
                        <a:pt x="38" y="130"/>
                        <a:pt x="38" y="130"/>
                        <a:pt x="39" y="129"/>
                      </a:cubicBezTo>
                      <a:cubicBezTo>
                        <a:pt x="40" y="130"/>
                        <a:pt x="40" y="130"/>
                        <a:pt x="40" y="130"/>
                      </a:cubicBezTo>
                      <a:cubicBezTo>
                        <a:pt x="41" y="124"/>
                        <a:pt x="43" y="120"/>
                        <a:pt x="44" y="116"/>
                      </a:cubicBezTo>
                      <a:cubicBezTo>
                        <a:pt x="44" y="115"/>
                        <a:pt x="44" y="114"/>
                        <a:pt x="45" y="114"/>
                      </a:cubicBezTo>
                      <a:cubicBezTo>
                        <a:pt x="45" y="114"/>
                        <a:pt x="45" y="114"/>
                        <a:pt x="45" y="114"/>
                      </a:cubicBezTo>
                      <a:cubicBezTo>
                        <a:pt x="47" y="107"/>
                        <a:pt x="47" y="107"/>
                        <a:pt x="47" y="107"/>
                      </a:cubicBezTo>
                      <a:cubicBezTo>
                        <a:pt x="42" y="105"/>
                        <a:pt x="37" y="102"/>
                        <a:pt x="35" y="99"/>
                      </a:cubicBezTo>
                      <a:cubicBezTo>
                        <a:pt x="39" y="93"/>
                        <a:pt x="39" y="93"/>
                        <a:pt x="39" y="93"/>
                      </a:cubicBezTo>
                      <a:cubicBezTo>
                        <a:pt x="41" y="96"/>
                        <a:pt x="45" y="100"/>
                        <a:pt x="50" y="101"/>
                      </a:cubicBezTo>
                      <a:cubicBezTo>
                        <a:pt x="57" y="103"/>
                        <a:pt x="62" y="101"/>
                        <a:pt x="64" y="95"/>
                      </a:cubicBezTo>
                      <a:cubicBezTo>
                        <a:pt x="65" y="90"/>
                        <a:pt x="63" y="86"/>
                        <a:pt x="57" y="82"/>
                      </a:cubicBezTo>
                      <a:cubicBezTo>
                        <a:pt x="49" y="75"/>
                        <a:pt x="44" y="69"/>
                        <a:pt x="47" y="61"/>
                      </a:cubicBezTo>
                      <a:cubicBezTo>
                        <a:pt x="49" y="54"/>
                        <a:pt x="56" y="49"/>
                        <a:pt x="65" y="5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73" y="43"/>
                        <a:pt x="73" y="43"/>
                        <a:pt x="73" y="43"/>
                      </a:cubicBezTo>
                      <a:cubicBezTo>
                        <a:pt x="70" y="52"/>
                        <a:pt x="70" y="52"/>
                        <a:pt x="70" y="52"/>
                      </a:cubicBezTo>
                      <a:cubicBezTo>
                        <a:pt x="76" y="54"/>
                        <a:pt x="79" y="56"/>
                        <a:pt x="81" y="59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6" y="62"/>
                        <a:pt x="73" y="59"/>
                        <a:pt x="67" y="57"/>
                      </a:cubicBezTo>
                      <a:cubicBezTo>
                        <a:pt x="60" y="55"/>
                        <a:pt x="56" y="59"/>
                        <a:pt x="55" y="63"/>
                      </a:cubicBezTo>
                      <a:cubicBezTo>
                        <a:pt x="53" y="67"/>
                        <a:pt x="56" y="71"/>
                        <a:pt x="63" y="76"/>
                      </a:cubicBezTo>
                      <a:cubicBezTo>
                        <a:pt x="71" y="83"/>
                        <a:pt x="74" y="89"/>
                        <a:pt x="72" y="97"/>
                      </a:cubicBezTo>
                      <a:cubicBezTo>
                        <a:pt x="70" y="104"/>
                        <a:pt x="63" y="110"/>
                        <a:pt x="53" y="108"/>
                      </a:cubicBezTo>
                      <a:cubicBezTo>
                        <a:pt x="50" y="118"/>
                        <a:pt x="50" y="118"/>
                        <a:pt x="50" y="118"/>
                      </a:cubicBezTo>
                      <a:cubicBezTo>
                        <a:pt x="46" y="117"/>
                        <a:pt x="46" y="117"/>
                        <a:pt x="46" y="117"/>
                      </a:cubicBezTo>
                      <a:cubicBezTo>
                        <a:pt x="46" y="118"/>
                        <a:pt x="45" y="120"/>
                        <a:pt x="45" y="122"/>
                      </a:cubicBezTo>
                      <a:cubicBezTo>
                        <a:pt x="45" y="126"/>
                        <a:pt x="44" y="129"/>
                        <a:pt x="44" y="132"/>
                      </a:cubicBezTo>
                      <a:cubicBezTo>
                        <a:pt x="51" y="141"/>
                        <a:pt x="61" y="148"/>
                        <a:pt x="73" y="144"/>
                      </a:cubicBezTo>
                      <a:cubicBezTo>
                        <a:pt x="71" y="136"/>
                        <a:pt x="85" y="132"/>
                        <a:pt x="91" y="127"/>
                      </a:cubicBezTo>
                      <a:cubicBezTo>
                        <a:pt x="89" y="120"/>
                        <a:pt x="102" y="110"/>
                        <a:pt x="106" y="102"/>
                      </a:cubicBezTo>
                      <a:cubicBezTo>
                        <a:pt x="100" y="101"/>
                        <a:pt x="112" y="82"/>
                        <a:pt x="114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7" name="Freeform 126">
                  <a:extLst>
                    <a:ext uri="{FF2B5EF4-FFF2-40B4-BE49-F238E27FC236}">
                      <a16:creationId xmlns:a16="http://schemas.microsoft.com/office/drawing/2014/main" id="{3523A0DF-9B59-49A5-B95F-7FFB1C2CA6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40924" y="1422590"/>
                  <a:ext cx="158497" cy="176873"/>
                </a:xfrm>
                <a:custGeom>
                  <a:avLst/>
                  <a:gdLst>
                    <a:gd name="T0" fmla="*/ 65 w 65"/>
                    <a:gd name="T1" fmla="*/ 29 h 72"/>
                    <a:gd name="T2" fmla="*/ 63 w 65"/>
                    <a:gd name="T3" fmla="*/ 0 h 72"/>
                    <a:gd name="T4" fmla="*/ 35 w 65"/>
                    <a:gd name="T5" fmla="*/ 4 h 72"/>
                    <a:gd name="T6" fmla="*/ 20 w 65"/>
                    <a:gd name="T7" fmla="*/ 9 h 72"/>
                    <a:gd name="T8" fmla="*/ 10 w 65"/>
                    <a:gd name="T9" fmla="*/ 21 h 72"/>
                    <a:gd name="T10" fmla="*/ 9 w 65"/>
                    <a:gd name="T11" fmla="*/ 24 h 72"/>
                    <a:gd name="T12" fmla="*/ 8 w 65"/>
                    <a:gd name="T13" fmla="*/ 24 h 72"/>
                    <a:gd name="T14" fmla="*/ 4 w 65"/>
                    <a:gd name="T15" fmla="*/ 29 h 72"/>
                    <a:gd name="T16" fmla="*/ 5 w 65"/>
                    <a:gd name="T17" fmla="*/ 33 h 72"/>
                    <a:gd name="T18" fmla="*/ 3 w 65"/>
                    <a:gd name="T19" fmla="*/ 35 h 72"/>
                    <a:gd name="T20" fmla="*/ 0 w 65"/>
                    <a:gd name="T21" fmla="*/ 49 h 72"/>
                    <a:gd name="T22" fmla="*/ 8 w 65"/>
                    <a:gd name="T23" fmla="*/ 57 h 72"/>
                    <a:gd name="T24" fmla="*/ 13 w 65"/>
                    <a:gd name="T25" fmla="*/ 58 h 72"/>
                    <a:gd name="T26" fmla="*/ 14 w 65"/>
                    <a:gd name="T27" fmla="*/ 58 h 72"/>
                    <a:gd name="T28" fmla="*/ 16 w 65"/>
                    <a:gd name="T29" fmla="*/ 60 h 72"/>
                    <a:gd name="T30" fmla="*/ 29 w 65"/>
                    <a:gd name="T31" fmla="*/ 72 h 72"/>
                    <a:gd name="T32" fmla="*/ 41 w 65"/>
                    <a:gd name="T33" fmla="*/ 67 h 72"/>
                    <a:gd name="T34" fmla="*/ 54 w 65"/>
                    <a:gd name="T35" fmla="*/ 57 h 72"/>
                    <a:gd name="T36" fmla="*/ 63 w 65"/>
                    <a:gd name="T37" fmla="*/ 44 h 72"/>
                    <a:gd name="T38" fmla="*/ 65 w 65"/>
                    <a:gd name="T39" fmla="*/ 29 h 72"/>
                    <a:gd name="T40" fmla="*/ 46 w 65"/>
                    <a:gd name="T41" fmla="*/ 35 h 72"/>
                    <a:gd name="T42" fmla="*/ 43 w 65"/>
                    <a:gd name="T43" fmla="*/ 36 h 72"/>
                    <a:gd name="T44" fmla="*/ 41 w 65"/>
                    <a:gd name="T45" fmla="*/ 31 h 72"/>
                    <a:gd name="T46" fmla="*/ 35 w 65"/>
                    <a:gd name="T47" fmla="*/ 30 h 72"/>
                    <a:gd name="T48" fmla="*/ 35 w 65"/>
                    <a:gd name="T49" fmla="*/ 37 h 72"/>
                    <a:gd name="T50" fmla="*/ 34 w 65"/>
                    <a:gd name="T51" fmla="*/ 47 h 72"/>
                    <a:gd name="T52" fmla="*/ 24 w 65"/>
                    <a:gd name="T53" fmla="*/ 47 h 72"/>
                    <a:gd name="T54" fmla="*/ 21 w 65"/>
                    <a:gd name="T55" fmla="*/ 50 h 72"/>
                    <a:gd name="T56" fmla="*/ 19 w 65"/>
                    <a:gd name="T57" fmla="*/ 48 h 72"/>
                    <a:gd name="T58" fmla="*/ 22 w 65"/>
                    <a:gd name="T59" fmla="*/ 45 h 72"/>
                    <a:gd name="T60" fmla="*/ 19 w 65"/>
                    <a:gd name="T61" fmla="*/ 39 h 72"/>
                    <a:gd name="T62" fmla="*/ 22 w 65"/>
                    <a:gd name="T63" fmla="*/ 38 h 72"/>
                    <a:gd name="T64" fmla="*/ 25 w 65"/>
                    <a:gd name="T65" fmla="*/ 44 h 72"/>
                    <a:gd name="T66" fmla="*/ 31 w 65"/>
                    <a:gd name="T67" fmla="*/ 45 h 72"/>
                    <a:gd name="T68" fmla="*/ 32 w 65"/>
                    <a:gd name="T69" fmla="*/ 38 h 72"/>
                    <a:gd name="T70" fmla="*/ 32 w 65"/>
                    <a:gd name="T71" fmla="*/ 28 h 72"/>
                    <a:gd name="T72" fmla="*/ 41 w 65"/>
                    <a:gd name="T73" fmla="*/ 28 h 72"/>
                    <a:gd name="T74" fmla="*/ 45 w 65"/>
                    <a:gd name="T75" fmla="*/ 25 h 72"/>
                    <a:gd name="T76" fmla="*/ 46 w 65"/>
                    <a:gd name="T77" fmla="*/ 27 h 72"/>
                    <a:gd name="T78" fmla="*/ 43 w 65"/>
                    <a:gd name="T79" fmla="*/ 29 h 72"/>
                    <a:gd name="T80" fmla="*/ 46 w 65"/>
                    <a:gd name="T81" fmla="*/ 3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5" h="72">
                      <a:moveTo>
                        <a:pt x="65" y="29"/>
                      </a:moveTo>
                      <a:cubicBezTo>
                        <a:pt x="61" y="30"/>
                        <a:pt x="62" y="5"/>
                        <a:pt x="63" y="0"/>
                      </a:cubicBezTo>
                      <a:cubicBezTo>
                        <a:pt x="59" y="3"/>
                        <a:pt x="34" y="7"/>
                        <a:pt x="35" y="4"/>
                      </a:cubicBezTo>
                      <a:cubicBezTo>
                        <a:pt x="32" y="6"/>
                        <a:pt x="21" y="13"/>
                        <a:pt x="20" y="9"/>
                      </a:cubicBezTo>
                      <a:cubicBezTo>
                        <a:pt x="18" y="13"/>
                        <a:pt x="12" y="24"/>
                        <a:pt x="10" y="21"/>
                      </a:cubicBezTo>
                      <a:cubicBezTo>
                        <a:pt x="9" y="22"/>
                        <a:pt x="9" y="23"/>
                        <a:pt x="9" y="24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4" y="22"/>
                        <a:pt x="6" y="27"/>
                        <a:pt x="4" y="29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4" y="34"/>
                        <a:pt x="4" y="35"/>
                        <a:pt x="3" y="35"/>
                      </a:cubicBezTo>
                      <a:cubicBezTo>
                        <a:pt x="2" y="39"/>
                        <a:pt x="4" y="47"/>
                        <a:pt x="0" y="49"/>
                      </a:cubicBezTo>
                      <a:cubicBezTo>
                        <a:pt x="1" y="53"/>
                        <a:pt x="4" y="56"/>
                        <a:pt x="8" y="57"/>
                      </a:cubicBezTo>
                      <a:cubicBezTo>
                        <a:pt x="11" y="58"/>
                        <a:pt x="12" y="58"/>
                        <a:pt x="13" y="58"/>
                      </a:cubicBezTo>
                      <a:cubicBezTo>
                        <a:pt x="13" y="58"/>
                        <a:pt x="14" y="58"/>
                        <a:pt x="14" y="58"/>
                      </a:cubicBezTo>
                      <a:cubicBezTo>
                        <a:pt x="16" y="60"/>
                        <a:pt x="16" y="60"/>
                        <a:pt x="16" y="60"/>
                      </a:cubicBezTo>
                      <a:cubicBezTo>
                        <a:pt x="18" y="66"/>
                        <a:pt x="22" y="72"/>
                        <a:pt x="29" y="72"/>
                      </a:cubicBezTo>
                      <a:cubicBezTo>
                        <a:pt x="29" y="68"/>
                        <a:pt x="37" y="68"/>
                        <a:pt x="41" y="67"/>
                      </a:cubicBezTo>
                      <a:cubicBezTo>
                        <a:pt x="42" y="63"/>
                        <a:pt x="50" y="60"/>
                        <a:pt x="54" y="57"/>
                      </a:cubicBezTo>
                      <a:cubicBezTo>
                        <a:pt x="51" y="55"/>
                        <a:pt x="60" y="47"/>
                        <a:pt x="63" y="44"/>
                      </a:cubicBezTo>
                      <a:cubicBezTo>
                        <a:pt x="59" y="44"/>
                        <a:pt x="64" y="32"/>
                        <a:pt x="65" y="29"/>
                      </a:cubicBezTo>
                      <a:close/>
                      <a:moveTo>
                        <a:pt x="46" y="35"/>
                      </a:moveTo>
                      <a:cubicBezTo>
                        <a:pt x="43" y="36"/>
                        <a:pt x="43" y="36"/>
                        <a:pt x="43" y="36"/>
                      </a:cubicBezTo>
                      <a:cubicBezTo>
                        <a:pt x="43" y="35"/>
                        <a:pt x="43" y="33"/>
                        <a:pt x="41" y="31"/>
                      </a:cubicBezTo>
                      <a:cubicBezTo>
                        <a:pt x="39" y="28"/>
                        <a:pt x="36" y="29"/>
                        <a:pt x="35" y="30"/>
                      </a:cubicBezTo>
                      <a:cubicBezTo>
                        <a:pt x="33" y="31"/>
                        <a:pt x="34" y="33"/>
                        <a:pt x="35" y="37"/>
                      </a:cubicBezTo>
                      <a:cubicBezTo>
                        <a:pt x="37" y="41"/>
                        <a:pt x="37" y="44"/>
                        <a:pt x="34" y="47"/>
                      </a:cubicBezTo>
                      <a:cubicBezTo>
                        <a:pt x="31" y="49"/>
                        <a:pt x="27" y="50"/>
                        <a:pt x="24" y="47"/>
                      </a:cubicBezTo>
                      <a:cubicBezTo>
                        <a:pt x="21" y="50"/>
                        <a:pt x="21" y="50"/>
                        <a:pt x="21" y="50"/>
                      </a:cubicBezTo>
                      <a:cubicBezTo>
                        <a:pt x="19" y="48"/>
                        <a:pt x="19" y="48"/>
                        <a:pt x="19" y="48"/>
                      </a:cubicBezTo>
                      <a:cubicBezTo>
                        <a:pt x="22" y="45"/>
                        <a:pt x="22" y="45"/>
                        <a:pt x="22" y="45"/>
                      </a:cubicBezTo>
                      <a:cubicBezTo>
                        <a:pt x="20" y="43"/>
                        <a:pt x="19" y="41"/>
                        <a:pt x="19" y="39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2" y="40"/>
                        <a:pt x="23" y="42"/>
                        <a:pt x="25" y="44"/>
                      </a:cubicBezTo>
                      <a:cubicBezTo>
                        <a:pt x="27" y="46"/>
                        <a:pt x="29" y="46"/>
                        <a:pt x="31" y="45"/>
                      </a:cubicBezTo>
                      <a:cubicBezTo>
                        <a:pt x="33" y="43"/>
                        <a:pt x="33" y="41"/>
                        <a:pt x="32" y="38"/>
                      </a:cubicBezTo>
                      <a:cubicBezTo>
                        <a:pt x="30" y="33"/>
                        <a:pt x="30" y="30"/>
                        <a:pt x="32" y="28"/>
                      </a:cubicBezTo>
                      <a:cubicBezTo>
                        <a:pt x="35" y="25"/>
                        <a:pt x="38" y="25"/>
                        <a:pt x="41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6" y="27"/>
                        <a:pt x="46" y="27"/>
                        <a:pt x="46" y="27"/>
                      </a:cubicBezTo>
                      <a:cubicBezTo>
                        <a:pt x="43" y="29"/>
                        <a:pt x="43" y="29"/>
                        <a:pt x="43" y="29"/>
                      </a:cubicBezTo>
                      <a:cubicBezTo>
                        <a:pt x="45" y="31"/>
                        <a:pt x="46" y="33"/>
                        <a:pt x="4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8" name="Freeform 127">
                  <a:extLst>
                    <a:ext uri="{FF2B5EF4-FFF2-40B4-BE49-F238E27FC236}">
                      <a16:creationId xmlns:a16="http://schemas.microsoft.com/office/drawing/2014/main" id="{178456F5-519C-4807-A482-729B85D2F1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72012" y="1251459"/>
                  <a:ext cx="153902" cy="195249"/>
                </a:xfrm>
                <a:custGeom>
                  <a:avLst/>
                  <a:gdLst>
                    <a:gd name="T0" fmla="*/ 63 w 63"/>
                    <a:gd name="T1" fmla="*/ 42 h 80"/>
                    <a:gd name="T2" fmla="*/ 61 w 63"/>
                    <a:gd name="T3" fmla="*/ 26 h 80"/>
                    <a:gd name="T4" fmla="*/ 52 w 63"/>
                    <a:gd name="T5" fmla="*/ 0 h 80"/>
                    <a:gd name="T6" fmla="*/ 26 w 63"/>
                    <a:gd name="T7" fmla="*/ 11 h 80"/>
                    <a:gd name="T8" fmla="*/ 13 w 63"/>
                    <a:gd name="T9" fmla="*/ 20 h 80"/>
                    <a:gd name="T10" fmla="*/ 6 w 63"/>
                    <a:gd name="T11" fmla="*/ 34 h 80"/>
                    <a:gd name="T12" fmla="*/ 5 w 63"/>
                    <a:gd name="T13" fmla="*/ 37 h 80"/>
                    <a:gd name="T14" fmla="*/ 5 w 63"/>
                    <a:gd name="T15" fmla="*/ 37 h 80"/>
                    <a:gd name="T16" fmla="*/ 2 w 63"/>
                    <a:gd name="T17" fmla="*/ 43 h 80"/>
                    <a:gd name="T18" fmla="*/ 4 w 63"/>
                    <a:gd name="T19" fmla="*/ 46 h 80"/>
                    <a:gd name="T20" fmla="*/ 3 w 63"/>
                    <a:gd name="T21" fmla="*/ 49 h 80"/>
                    <a:gd name="T22" fmla="*/ 4 w 63"/>
                    <a:gd name="T23" fmla="*/ 63 h 80"/>
                    <a:gd name="T24" fmla="*/ 14 w 63"/>
                    <a:gd name="T25" fmla="*/ 69 h 80"/>
                    <a:gd name="T26" fmla="*/ 19 w 63"/>
                    <a:gd name="T27" fmla="*/ 69 h 80"/>
                    <a:gd name="T28" fmla="*/ 20 w 63"/>
                    <a:gd name="T29" fmla="*/ 69 h 80"/>
                    <a:gd name="T30" fmla="*/ 22 w 63"/>
                    <a:gd name="T31" fmla="*/ 70 h 80"/>
                    <a:gd name="T32" fmla="*/ 38 w 63"/>
                    <a:gd name="T33" fmla="*/ 78 h 80"/>
                    <a:gd name="T34" fmla="*/ 48 w 63"/>
                    <a:gd name="T35" fmla="*/ 70 h 80"/>
                    <a:gd name="T36" fmla="*/ 58 w 63"/>
                    <a:gd name="T37" fmla="*/ 57 h 80"/>
                    <a:gd name="T38" fmla="*/ 63 w 63"/>
                    <a:gd name="T39" fmla="*/ 42 h 80"/>
                    <a:gd name="T40" fmla="*/ 41 w 63"/>
                    <a:gd name="T41" fmla="*/ 37 h 80"/>
                    <a:gd name="T42" fmla="*/ 37 w 63"/>
                    <a:gd name="T43" fmla="*/ 33 h 80"/>
                    <a:gd name="T44" fmla="*/ 31 w 63"/>
                    <a:gd name="T45" fmla="*/ 35 h 80"/>
                    <a:gd name="T46" fmla="*/ 34 w 63"/>
                    <a:gd name="T47" fmla="*/ 41 h 80"/>
                    <a:gd name="T48" fmla="*/ 38 w 63"/>
                    <a:gd name="T49" fmla="*/ 51 h 80"/>
                    <a:gd name="T50" fmla="*/ 29 w 63"/>
                    <a:gd name="T51" fmla="*/ 55 h 80"/>
                    <a:gd name="T52" fmla="*/ 27 w 63"/>
                    <a:gd name="T53" fmla="*/ 59 h 80"/>
                    <a:gd name="T54" fmla="*/ 25 w 63"/>
                    <a:gd name="T55" fmla="*/ 58 h 80"/>
                    <a:gd name="T56" fmla="*/ 26 w 63"/>
                    <a:gd name="T57" fmla="*/ 54 h 80"/>
                    <a:gd name="T58" fmla="*/ 21 w 63"/>
                    <a:gd name="T59" fmla="*/ 50 h 80"/>
                    <a:gd name="T60" fmla="*/ 23 w 63"/>
                    <a:gd name="T61" fmla="*/ 48 h 80"/>
                    <a:gd name="T62" fmla="*/ 28 w 63"/>
                    <a:gd name="T63" fmla="*/ 52 h 80"/>
                    <a:gd name="T64" fmla="*/ 34 w 63"/>
                    <a:gd name="T65" fmla="*/ 50 h 80"/>
                    <a:gd name="T66" fmla="*/ 32 w 63"/>
                    <a:gd name="T67" fmla="*/ 44 h 80"/>
                    <a:gd name="T68" fmla="*/ 28 w 63"/>
                    <a:gd name="T69" fmla="*/ 34 h 80"/>
                    <a:gd name="T70" fmla="*/ 36 w 63"/>
                    <a:gd name="T71" fmla="*/ 30 h 80"/>
                    <a:gd name="T72" fmla="*/ 38 w 63"/>
                    <a:gd name="T73" fmla="*/ 26 h 80"/>
                    <a:gd name="T74" fmla="*/ 40 w 63"/>
                    <a:gd name="T75" fmla="*/ 27 h 80"/>
                    <a:gd name="T76" fmla="*/ 39 w 63"/>
                    <a:gd name="T77" fmla="*/ 31 h 80"/>
                    <a:gd name="T78" fmla="*/ 43 w 63"/>
                    <a:gd name="T79" fmla="*/ 34 h 80"/>
                    <a:gd name="T80" fmla="*/ 41 w 63"/>
                    <a:gd name="T81" fmla="*/ 3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3" h="80">
                      <a:moveTo>
                        <a:pt x="63" y="42"/>
                      </a:moveTo>
                      <a:cubicBezTo>
                        <a:pt x="59" y="43"/>
                        <a:pt x="61" y="30"/>
                        <a:pt x="61" y="26"/>
                      </a:cubicBezTo>
                      <a:cubicBezTo>
                        <a:pt x="58" y="29"/>
                        <a:pt x="52" y="4"/>
                        <a:pt x="52" y="0"/>
                      </a:cubicBezTo>
                      <a:cubicBezTo>
                        <a:pt x="48" y="4"/>
                        <a:pt x="26" y="13"/>
                        <a:pt x="26" y="11"/>
                      </a:cubicBezTo>
                      <a:cubicBezTo>
                        <a:pt x="23" y="13"/>
                        <a:pt x="15" y="23"/>
                        <a:pt x="13" y="20"/>
                      </a:cubicBezTo>
                      <a:cubicBezTo>
                        <a:pt x="11" y="23"/>
                        <a:pt x="9" y="36"/>
                        <a:pt x="6" y="34"/>
                      </a:cubicBezTo>
                      <a:cubicBezTo>
                        <a:pt x="5" y="34"/>
                        <a:pt x="5" y="36"/>
                        <a:pt x="5" y="37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0" y="36"/>
                        <a:pt x="3" y="41"/>
                        <a:pt x="2" y="43"/>
                      </a:cubicBezTo>
                      <a:cubicBezTo>
                        <a:pt x="4" y="46"/>
                        <a:pt x="4" y="46"/>
                        <a:pt x="4" y="46"/>
                      </a:cubicBezTo>
                      <a:cubicBezTo>
                        <a:pt x="4" y="48"/>
                        <a:pt x="4" y="49"/>
                        <a:pt x="3" y="49"/>
                      </a:cubicBezTo>
                      <a:cubicBezTo>
                        <a:pt x="3" y="53"/>
                        <a:pt x="7" y="60"/>
                        <a:pt x="4" y="63"/>
                      </a:cubicBezTo>
                      <a:cubicBezTo>
                        <a:pt x="6" y="67"/>
                        <a:pt x="10" y="69"/>
                        <a:pt x="14" y="69"/>
                      </a:cubicBezTo>
                      <a:cubicBezTo>
                        <a:pt x="17" y="69"/>
                        <a:pt x="18" y="69"/>
                        <a:pt x="19" y="69"/>
                      </a:cubicBezTo>
                      <a:cubicBezTo>
                        <a:pt x="19" y="69"/>
                        <a:pt x="19" y="69"/>
                        <a:pt x="20" y="69"/>
                      </a:cubicBezTo>
                      <a:cubicBezTo>
                        <a:pt x="22" y="70"/>
                        <a:pt x="22" y="70"/>
                        <a:pt x="22" y="70"/>
                      </a:cubicBezTo>
                      <a:cubicBezTo>
                        <a:pt x="25" y="75"/>
                        <a:pt x="31" y="80"/>
                        <a:pt x="38" y="78"/>
                      </a:cubicBezTo>
                      <a:cubicBezTo>
                        <a:pt x="37" y="74"/>
                        <a:pt x="45" y="72"/>
                        <a:pt x="48" y="70"/>
                      </a:cubicBezTo>
                      <a:cubicBezTo>
                        <a:pt x="48" y="66"/>
                        <a:pt x="55" y="61"/>
                        <a:pt x="58" y="57"/>
                      </a:cubicBezTo>
                      <a:cubicBezTo>
                        <a:pt x="54" y="56"/>
                        <a:pt x="61" y="46"/>
                        <a:pt x="63" y="42"/>
                      </a:cubicBezTo>
                      <a:close/>
                      <a:moveTo>
                        <a:pt x="41" y="37"/>
                      </a:moveTo>
                      <a:cubicBezTo>
                        <a:pt x="41" y="36"/>
                        <a:pt x="39" y="34"/>
                        <a:pt x="37" y="33"/>
                      </a:cubicBezTo>
                      <a:cubicBezTo>
                        <a:pt x="34" y="32"/>
                        <a:pt x="32" y="34"/>
                        <a:pt x="31" y="35"/>
                      </a:cubicBezTo>
                      <a:cubicBezTo>
                        <a:pt x="31" y="37"/>
                        <a:pt x="32" y="39"/>
                        <a:pt x="34" y="41"/>
                      </a:cubicBezTo>
                      <a:cubicBezTo>
                        <a:pt x="38" y="45"/>
                        <a:pt x="39" y="48"/>
                        <a:pt x="38" y="51"/>
                      </a:cubicBezTo>
                      <a:cubicBezTo>
                        <a:pt x="36" y="54"/>
                        <a:pt x="33" y="56"/>
                        <a:pt x="29" y="55"/>
                      </a:cubicBezTo>
                      <a:cubicBezTo>
                        <a:pt x="27" y="59"/>
                        <a:pt x="27" y="59"/>
                        <a:pt x="27" y="59"/>
                      </a:cubicBezTo>
                      <a:cubicBezTo>
                        <a:pt x="25" y="58"/>
                        <a:pt x="25" y="58"/>
                        <a:pt x="25" y="58"/>
                      </a:cubicBezTo>
                      <a:cubicBezTo>
                        <a:pt x="26" y="54"/>
                        <a:pt x="26" y="54"/>
                        <a:pt x="26" y="54"/>
                      </a:cubicBezTo>
                      <a:cubicBezTo>
                        <a:pt x="24" y="53"/>
                        <a:pt x="22" y="52"/>
                        <a:pt x="21" y="50"/>
                      </a:cubicBezTo>
                      <a:cubicBezTo>
                        <a:pt x="23" y="48"/>
                        <a:pt x="23" y="48"/>
                        <a:pt x="23" y="48"/>
                      </a:cubicBezTo>
                      <a:cubicBezTo>
                        <a:pt x="24" y="49"/>
                        <a:pt x="26" y="51"/>
                        <a:pt x="28" y="52"/>
                      </a:cubicBezTo>
                      <a:cubicBezTo>
                        <a:pt x="31" y="53"/>
                        <a:pt x="33" y="52"/>
                        <a:pt x="34" y="50"/>
                      </a:cubicBezTo>
                      <a:cubicBezTo>
                        <a:pt x="35" y="48"/>
                        <a:pt x="34" y="46"/>
                        <a:pt x="32" y="44"/>
                      </a:cubicBezTo>
                      <a:cubicBezTo>
                        <a:pt x="28" y="40"/>
                        <a:pt x="27" y="38"/>
                        <a:pt x="28" y="34"/>
                      </a:cubicBezTo>
                      <a:cubicBezTo>
                        <a:pt x="29" y="31"/>
                        <a:pt x="32" y="29"/>
                        <a:pt x="36" y="3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0" y="27"/>
                        <a:pt x="40" y="27"/>
                        <a:pt x="40" y="27"/>
                      </a:cubicBezTo>
                      <a:cubicBezTo>
                        <a:pt x="39" y="31"/>
                        <a:pt x="39" y="31"/>
                        <a:pt x="39" y="31"/>
                      </a:cubicBezTo>
                      <a:cubicBezTo>
                        <a:pt x="41" y="32"/>
                        <a:pt x="42" y="33"/>
                        <a:pt x="43" y="34"/>
                      </a:cubicBezTo>
                      <a:lnTo>
                        <a:pt x="41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29" name="Freeform 128">
                  <a:extLst>
                    <a:ext uri="{FF2B5EF4-FFF2-40B4-BE49-F238E27FC236}">
                      <a16:creationId xmlns:a16="http://schemas.microsoft.com/office/drawing/2014/main" id="{969611DB-49E9-4C13-9538-ECA8E25EA2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84881" y="1098706"/>
                  <a:ext cx="155051" cy="187209"/>
                </a:xfrm>
                <a:custGeom>
                  <a:avLst/>
                  <a:gdLst>
                    <a:gd name="T0" fmla="*/ 63 w 63"/>
                    <a:gd name="T1" fmla="*/ 28 h 76"/>
                    <a:gd name="T2" fmla="*/ 57 w 63"/>
                    <a:gd name="T3" fmla="*/ 0 h 76"/>
                    <a:gd name="T4" fmla="*/ 30 w 63"/>
                    <a:gd name="T5" fmla="*/ 7 h 76"/>
                    <a:gd name="T6" fmla="*/ 16 w 63"/>
                    <a:gd name="T7" fmla="*/ 14 h 76"/>
                    <a:gd name="T8" fmla="*/ 7 w 63"/>
                    <a:gd name="T9" fmla="*/ 26 h 76"/>
                    <a:gd name="T10" fmla="*/ 6 w 63"/>
                    <a:gd name="T11" fmla="*/ 29 h 76"/>
                    <a:gd name="T12" fmla="*/ 6 w 63"/>
                    <a:gd name="T13" fmla="*/ 29 h 76"/>
                    <a:gd name="T14" fmla="*/ 2 w 63"/>
                    <a:gd name="T15" fmla="*/ 35 h 76"/>
                    <a:gd name="T16" fmla="*/ 4 w 63"/>
                    <a:gd name="T17" fmla="*/ 39 h 76"/>
                    <a:gd name="T18" fmla="*/ 2 w 63"/>
                    <a:gd name="T19" fmla="*/ 42 h 76"/>
                    <a:gd name="T20" fmla="*/ 0 w 63"/>
                    <a:gd name="T21" fmla="*/ 55 h 76"/>
                    <a:gd name="T22" fmla="*/ 10 w 63"/>
                    <a:gd name="T23" fmla="*/ 63 h 76"/>
                    <a:gd name="T24" fmla="*/ 14 w 63"/>
                    <a:gd name="T25" fmla="*/ 63 h 76"/>
                    <a:gd name="T26" fmla="*/ 16 w 63"/>
                    <a:gd name="T27" fmla="*/ 63 h 76"/>
                    <a:gd name="T28" fmla="*/ 18 w 63"/>
                    <a:gd name="T29" fmla="*/ 65 h 76"/>
                    <a:gd name="T30" fmla="*/ 32 w 63"/>
                    <a:gd name="T31" fmla="*/ 75 h 76"/>
                    <a:gd name="T32" fmla="*/ 43 w 63"/>
                    <a:gd name="T33" fmla="*/ 69 h 76"/>
                    <a:gd name="T34" fmla="*/ 55 w 63"/>
                    <a:gd name="T35" fmla="*/ 57 h 76"/>
                    <a:gd name="T36" fmla="*/ 62 w 63"/>
                    <a:gd name="T37" fmla="*/ 43 h 76"/>
                    <a:gd name="T38" fmla="*/ 63 w 63"/>
                    <a:gd name="T39" fmla="*/ 28 h 76"/>
                    <a:gd name="T40" fmla="*/ 42 w 63"/>
                    <a:gd name="T41" fmla="*/ 37 h 76"/>
                    <a:gd name="T42" fmla="*/ 39 w 63"/>
                    <a:gd name="T43" fmla="*/ 33 h 76"/>
                    <a:gd name="T44" fmla="*/ 33 w 63"/>
                    <a:gd name="T45" fmla="*/ 34 h 76"/>
                    <a:gd name="T46" fmla="*/ 34 w 63"/>
                    <a:gd name="T47" fmla="*/ 40 h 76"/>
                    <a:gd name="T48" fmla="*/ 35 w 63"/>
                    <a:gd name="T49" fmla="*/ 50 h 76"/>
                    <a:gd name="T50" fmla="*/ 26 w 63"/>
                    <a:gd name="T51" fmla="*/ 53 h 76"/>
                    <a:gd name="T52" fmla="*/ 23 w 63"/>
                    <a:gd name="T53" fmla="*/ 56 h 76"/>
                    <a:gd name="T54" fmla="*/ 21 w 63"/>
                    <a:gd name="T55" fmla="*/ 55 h 76"/>
                    <a:gd name="T56" fmla="*/ 23 w 63"/>
                    <a:gd name="T57" fmla="*/ 51 h 76"/>
                    <a:gd name="T58" fmla="*/ 19 w 63"/>
                    <a:gd name="T59" fmla="*/ 46 h 76"/>
                    <a:gd name="T60" fmla="*/ 22 w 63"/>
                    <a:gd name="T61" fmla="*/ 44 h 76"/>
                    <a:gd name="T62" fmla="*/ 26 w 63"/>
                    <a:gd name="T63" fmla="*/ 49 h 76"/>
                    <a:gd name="T64" fmla="*/ 32 w 63"/>
                    <a:gd name="T65" fmla="*/ 49 h 76"/>
                    <a:gd name="T66" fmla="*/ 31 w 63"/>
                    <a:gd name="T67" fmla="*/ 42 h 76"/>
                    <a:gd name="T68" fmla="*/ 30 w 63"/>
                    <a:gd name="T69" fmla="*/ 32 h 76"/>
                    <a:gd name="T70" fmla="*/ 39 w 63"/>
                    <a:gd name="T71" fmla="*/ 30 h 76"/>
                    <a:gd name="T72" fmla="*/ 41 w 63"/>
                    <a:gd name="T73" fmla="*/ 27 h 76"/>
                    <a:gd name="T74" fmla="*/ 43 w 63"/>
                    <a:gd name="T75" fmla="*/ 28 h 76"/>
                    <a:gd name="T76" fmla="*/ 41 w 63"/>
                    <a:gd name="T77" fmla="*/ 31 h 76"/>
                    <a:gd name="T78" fmla="*/ 44 w 63"/>
                    <a:gd name="T79" fmla="*/ 36 h 76"/>
                    <a:gd name="T80" fmla="*/ 42 w 63"/>
                    <a:gd name="T81" fmla="*/ 37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3" h="76">
                      <a:moveTo>
                        <a:pt x="63" y="28"/>
                      </a:moveTo>
                      <a:cubicBezTo>
                        <a:pt x="59" y="30"/>
                        <a:pt x="57" y="5"/>
                        <a:pt x="57" y="0"/>
                      </a:cubicBezTo>
                      <a:cubicBezTo>
                        <a:pt x="54" y="4"/>
                        <a:pt x="30" y="10"/>
                        <a:pt x="30" y="7"/>
                      </a:cubicBezTo>
                      <a:cubicBezTo>
                        <a:pt x="27" y="9"/>
                        <a:pt x="18" y="17"/>
                        <a:pt x="16" y="14"/>
                      </a:cubicBezTo>
                      <a:cubicBezTo>
                        <a:pt x="14" y="17"/>
                        <a:pt x="10" y="29"/>
                        <a:pt x="7" y="26"/>
                      </a:cubicBezTo>
                      <a:cubicBezTo>
                        <a:pt x="7" y="27"/>
                        <a:pt x="6" y="28"/>
                        <a:pt x="6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1" y="28"/>
                        <a:pt x="4" y="33"/>
                        <a:pt x="2" y="35"/>
                      </a:cubicBezTo>
                      <a:cubicBezTo>
                        <a:pt x="4" y="39"/>
                        <a:pt x="4" y="39"/>
                        <a:pt x="4" y="39"/>
                      </a:cubicBezTo>
                      <a:cubicBezTo>
                        <a:pt x="3" y="40"/>
                        <a:pt x="3" y="41"/>
                        <a:pt x="2" y="42"/>
                      </a:cubicBezTo>
                      <a:cubicBezTo>
                        <a:pt x="2" y="45"/>
                        <a:pt x="5" y="53"/>
                        <a:pt x="0" y="55"/>
                      </a:cubicBezTo>
                      <a:cubicBezTo>
                        <a:pt x="2" y="59"/>
                        <a:pt x="6" y="62"/>
                        <a:pt x="10" y="63"/>
                      </a:cubicBezTo>
                      <a:cubicBezTo>
                        <a:pt x="13" y="63"/>
                        <a:pt x="14" y="63"/>
                        <a:pt x="14" y="63"/>
                      </a:cubicBezTo>
                      <a:cubicBezTo>
                        <a:pt x="15" y="63"/>
                        <a:pt x="15" y="63"/>
                        <a:pt x="16" y="63"/>
                      </a:cubicBezTo>
                      <a:cubicBezTo>
                        <a:pt x="18" y="65"/>
                        <a:pt x="18" y="65"/>
                        <a:pt x="18" y="65"/>
                      </a:cubicBezTo>
                      <a:cubicBezTo>
                        <a:pt x="20" y="71"/>
                        <a:pt x="25" y="76"/>
                        <a:pt x="32" y="75"/>
                      </a:cubicBezTo>
                      <a:cubicBezTo>
                        <a:pt x="32" y="71"/>
                        <a:pt x="40" y="70"/>
                        <a:pt x="43" y="69"/>
                      </a:cubicBezTo>
                      <a:cubicBezTo>
                        <a:pt x="44" y="65"/>
                        <a:pt x="52" y="61"/>
                        <a:pt x="55" y="57"/>
                      </a:cubicBezTo>
                      <a:cubicBezTo>
                        <a:pt x="51" y="56"/>
                        <a:pt x="60" y="47"/>
                        <a:pt x="62" y="43"/>
                      </a:cubicBezTo>
                      <a:cubicBezTo>
                        <a:pt x="58" y="44"/>
                        <a:pt x="62" y="32"/>
                        <a:pt x="63" y="28"/>
                      </a:cubicBezTo>
                      <a:close/>
                      <a:moveTo>
                        <a:pt x="42" y="37"/>
                      </a:moveTo>
                      <a:cubicBezTo>
                        <a:pt x="42" y="36"/>
                        <a:pt x="41" y="35"/>
                        <a:pt x="39" y="33"/>
                      </a:cubicBezTo>
                      <a:cubicBezTo>
                        <a:pt x="36" y="31"/>
                        <a:pt x="34" y="32"/>
                        <a:pt x="33" y="34"/>
                      </a:cubicBezTo>
                      <a:cubicBezTo>
                        <a:pt x="32" y="35"/>
                        <a:pt x="32" y="37"/>
                        <a:pt x="34" y="40"/>
                      </a:cubicBezTo>
                      <a:cubicBezTo>
                        <a:pt x="37" y="44"/>
                        <a:pt x="37" y="47"/>
                        <a:pt x="35" y="50"/>
                      </a:cubicBezTo>
                      <a:cubicBezTo>
                        <a:pt x="33" y="53"/>
                        <a:pt x="30" y="54"/>
                        <a:pt x="26" y="53"/>
                      </a:cubicBezTo>
                      <a:cubicBezTo>
                        <a:pt x="23" y="56"/>
                        <a:pt x="23" y="56"/>
                        <a:pt x="23" y="56"/>
                      </a:cubicBezTo>
                      <a:cubicBezTo>
                        <a:pt x="21" y="55"/>
                        <a:pt x="21" y="55"/>
                        <a:pt x="21" y="55"/>
                      </a:cubicBezTo>
                      <a:cubicBezTo>
                        <a:pt x="23" y="51"/>
                        <a:pt x="23" y="51"/>
                        <a:pt x="23" y="51"/>
                      </a:cubicBezTo>
                      <a:cubicBezTo>
                        <a:pt x="21" y="50"/>
                        <a:pt x="20" y="48"/>
                        <a:pt x="19" y="46"/>
                      </a:cubicBezTo>
                      <a:cubicBezTo>
                        <a:pt x="22" y="44"/>
                        <a:pt x="22" y="44"/>
                        <a:pt x="22" y="44"/>
                      </a:cubicBezTo>
                      <a:cubicBezTo>
                        <a:pt x="22" y="46"/>
                        <a:pt x="24" y="48"/>
                        <a:pt x="26" y="49"/>
                      </a:cubicBezTo>
                      <a:cubicBezTo>
                        <a:pt x="28" y="51"/>
                        <a:pt x="31" y="51"/>
                        <a:pt x="32" y="49"/>
                      </a:cubicBezTo>
                      <a:cubicBezTo>
                        <a:pt x="33" y="47"/>
                        <a:pt x="33" y="45"/>
                        <a:pt x="31" y="42"/>
                      </a:cubicBezTo>
                      <a:cubicBezTo>
                        <a:pt x="28" y="38"/>
                        <a:pt x="27" y="35"/>
                        <a:pt x="30" y="32"/>
                      </a:cubicBezTo>
                      <a:cubicBezTo>
                        <a:pt x="32" y="29"/>
                        <a:pt x="35" y="28"/>
                        <a:pt x="39" y="30"/>
                      </a:cubicBezTo>
                      <a:cubicBezTo>
                        <a:pt x="41" y="27"/>
                        <a:pt x="41" y="27"/>
                        <a:pt x="41" y="27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33"/>
                        <a:pt x="44" y="34"/>
                        <a:pt x="44" y="36"/>
                      </a:cubicBezTo>
                      <a:lnTo>
                        <a:pt x="42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30" name="Freeform 129">
                  <a:extLst>
                    <a:ext uri="{FF2B5EF4-FFF2-40B4-BE49-F238E27FC236}">
                      <a16:creationId xmlns:a16="http://schemas.microsoft.com/office/drawing/2014/main" id="{5E4E6021-9F04-43D2-8A68-2308466A02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70942" y="1489205"/>
                  <a:ext cx="165388" cy="117150"/>
                </a:xfrm>
                <a:custGeom>
                  <a:avLst/>
                  <a:gdLst>
                    <a:gd name="T0" fmla="*/ 67 w 67"/>
                    <a:gd name="T1" fmla="*/ 14 h 48"/>
                    <a:gd name="T2" fmla="*/ 47 w 67"/>
                    <a:gd name="T3" fmla="*/ 3 h 48"/>
                    <a:gd name="T4" fmla="*/ 34 w 67"/>
                    <a:gd name="T5" fmla="*/ 0 h 48"/>
                    <a:gd name="T6" fmla="*/ 22 w 67"/>
                    <a:gd name="T7" fmla="*/ 2 h 48"/>
                    <a:gd name="T8" fmla="*/ 19 w 67"/>
                    <a:gd name="T9" fmla="*/ 4 h 48"/>
                    <a:gd name="T10" fmla="*/ 19 w 67"/>
                    <a:gd name="T11" fmla="*/ 4 h 48"/>
                    <a:gd name="T12" fmla="*/ 14 w 67"/>
                    <a:gd name="T13" fmla="*/ 5 h 48"/>
                    <a:gd name="T14" fmla="*/ 13 w 67"/>
                    <a:gd name="T15" fmla="*/ 8 h 48"/>
                    <a:gd name="T16" fmla="*/ 10 w 67"/>
                    <a:gd name="T17" fmla="*/ 9 h 48"/>
                    <a:gd name="T18" fmla="*/ 2 w 67"/>
                    <a:gd name="T19" fmla="*/ 16 h 48"/>
                    <a:gd name="T20" fmla="*/ 3 w 67"/>
                    <a:gd name="T21" fmla="*/ 26 h 48"/>
                    <a:gd name="T22" fmla="*/ 6 w 67"/>
                    <a:gd name="T23" fmla="*/ 29 h 48"/>
                    <a:gd name="T24" fmla="*/ 6 w 67"/>
                    <a:gd name="T25" fmla="*/ 30 h 48"/>
                    <a:gd name="T26" fmla="*/ 6 w 67"/>
                    <a:gd name="T27" fmla="*/ 30 h 48"/>
                    <a:gd name="T28" fmla="*/ 8 w 67"/>
                    <a:gd name="T29" fmla="*/ 30 h 48"/>
                    <a:gd name="T30" fmla="*/ 10 w 67"/>
                    <a:gd name="T31" fmla="*/ 29 h 48"/>
                    <a:gd name="T32" fmla="*/ 11 w 67"/>
                    <a:gd name="T33" fmla="*/ 30 h 48"/>
                    <a:gd name="T34" fmla="*/ 10 w 67"/>
                    <a:gd name="T35" fmla="*/ 30 h 48"/>
                    <a:gd name="T36" fmla="*/ 6 w 67"/>
                    <a:gd name="T37" fmla="*/ 32 h 48"/>
                    <a:gd name="T38" fmla="*/ 9 w 67"/>
                    <a:gd name="T39" fmla="*/ 46 h 48"/>
                    <a:gd name="T40" fmla="*/ 20 w 67"/>
                    <a:gd name="T41" fmla="*/ 48 h 48"/>
                    <a:gd name="T42" fmla="*/ 34 w 67"/>
                    <a:gd name="T43" fmla="*/ 48 h 48"/>
                    <a:gd name="T44" fmla="*/ 46 w 67"/>
                    <a:gd name="T45" fmla="*/ 43 h 48"/>
                    <a:gd name="T46" fmla="*/ 55 w 67"/>
                    <a:gd name="T47" fmla="*/ 34 h 48"/>
                    <a:gd name="T48" fmla="*/ 67 w 67"/>
                    <a:gd name="T49" fmla="*/ 14 h 48"/>
                    <a:gd name="T50" fmla="*/ 44 w 67"/>
                    <a:gd name="T51" fmla="*/ 22 h 48"/>
                    <a:gd name="T52" fmla="*/ 44 w 67"/>
                    <a:gd name="T53" fmla="*/ 27 h 48"/>
                    <a:gd name="T54" fmla="*/ 41 w 67"/>
                    <a:gd name="T55" fmla="*/ 27 h 48"/>
                    <a:gd name="T56" fmla="*/ 41 w 67"/>
                    <a:gd name="T57" fmla="*/ 22 h 48"/>
                    <a:gd name="T58" fmla="*/ 36 w 67"/>
                    <a:gd name="T59" fmla="*/ 18 h 48"/>
                    <a:gd name="T60" fmla="*/ 33 w 67"/>
                    <a:gd name="T61" fmla="*/ 24 h 48"/>
                    <a:gd name="T62" fmla="*/ 27 w 67"/>
                    <a:gd name="T63" fmla="*/ 33 h 48"/>
                    <a:gd name="T64" fmla="*/ 19 w 67"/>
                    <a:gd name="T65" fmla="*/ 28 h 48"/>
                    <a:gd name="T66" fmla="*/ 14 w 67"/>
                    <a:gd name="T67" fmla="*/ 29 h 48"/>
                    <a:gd name="T68" fmla="*/ 14 w 67"/>
                    <a:gd name="T69" fmla="*/ 27 h 48"/>
                    <a:gd name="T70" fmla="*/ 18 w 67"/>
                    <a:gd name="T71" fmla="*/ 26 h 48"/>
                    <a:gd name="T72" fmla="*/ 18 w 67"/>
                    <a:gd name="T73" fmla="*/ 19 h 48"/>
                    <a:gd name="T74" fmla="*/ 21 w 67"/>
                    <a:gd name="T75" fmla="*/ 19 h 48"/>
                    <a:gd name="T76" fmla="*/ 21 w 67"/>
                    <a:gd name="T77" fmla="*/ 26 h 48"/>
                    <a:gd name="T78" fmla="*/ 26 w 67"/>
                    <a:gd name="T79" fmla="*/ 29 h 48"/>
                    <a:gd name="T80" fmla="*/ 30 w 67"/>
                    <a:gd name="T81" fmla="*/ 23 h 48"/>
                    <a:gd name="T82" fmla="*/ 35 w 67"/>
                    <a:gd name="T83" fmla="*/ 15 h 48"/>
                    <a:gd name="T84" fmla="*/ 43 w 67"/>
                    <a:gd name="T85" fmla="*/ 19 h 48"/>
                    <a:gd name="T86" fmla="*/ 47 w 67"/>
                    <a:gd name="T87" fmla="*/ 18 h 48"/>
                    <a:gd name="T88" fmla="*/ 48 w 67"/>
                    <a:gd name="T89" fmla="*/ 21 h 48"/>
                    <a:gd name="T90" fmla="*/ 44 w 67"/>
                    <a:gd name="T91" fmla="*/ 2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67" h="48">
                      <a:moveTo>
                        <a:pt x="67" y="14"/>
                      </a:moveTo>
                      <a:cubicBezTo>
                        <a:pt x="63" y="14"/>
                        <a:pt x="45" y="5"/>
                        <a:pt x="47" y="3"/>
                      </a:cubicBezTo>
                      <a:cubicBezTo>
                        <a:pt x="43" y="3"/>
                        <a:pt x="33" y="3"/>
                        <a:pt x="34" y="0"/>
                      </a:cubicBezTo>
                      <a:cubicBezTo>
                        <a:pt x="31" y="1"/>
                        <a:pt x="22" y="5"/>
                        <a:pt x="22" y="2"/>
                      </a:cubicBezTo>
                      <a:cubicBezTo>
                        <a:pt x="21" y="3"/>
                        <a:pt x="20" y="3"/>
                        <a:pt x="19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7" y="0"/>
                        <a:pt x="16" y="5"/>
                        <a:pt x="14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9"/>
                        <a:pt x="11" y="9"/>
                        <a:pt x="10" y="9"/>
                      </a:cubicBezTo>
                      <a:cubicBezTo>
                        <a:pt x="8" y="11"/>
                        <a:pt x="5" y="17"/>
                        <a:pt x="2" y="16"/>
                      </a:cubicBezTo>
                      <a:cubicBezTo>
                        <a:pt x="0" y="20"/>
                        <a:pt x="1" y="23"/>
                        <a:pt x="3" y="26"/>
                      </a:cubicBezTo>
                      <a:cubicBezTo>
                        <a:pt x="4" y="28"/>
                        <a:pt x="5" y="29"/>
                        <a:pt x="6" y="29"/>
                      </a:cubicBezTo>
                      <a:cubicBezTo>
                        <a:pt x="6" y="29"/>
                        <a:pt x="6" y="30"/>
                        <a:pt x="6" y="30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7" y="30"/>
                        <a:pt x="7" y="30"/>
                        <a:pt x="8" y="30"/>
                      </a:cubicBezTo>
                      <a:cubicBezTo>
                        <a:pt x="9" y="30"/>
                        <a:pt x="10" y="30"/>
                        <a:pt x="10" y="29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0"/>
                        <a:pt x="10" y="30"/>
                        <a:pt x="10" y="30"/>
                      </a:cubicBezTo>
                      <a:cubicBezTo>
                        <a:pt x="9" y="31"/>
                        <a:pt x="8" y="31"/>
                        <a:pt x="6" y="32"/>
                      </a:cubicBezTo>
                      <a:cubicBezTo>
                        <a:pt x="5" y="37"/>
                        <a:pt x="5" y="43"/>
                        <a:pt x="9" y="46"/>
                      </a:cubicBezTo>
                      <a:cubicBezTo>
                        <a:pt x="12" y="43"/>
                        <a:pt x="17" y="47"/>
                        <a:pt x="20" y="48"/>
                      </a:cubicBezTo>
                      <a:cubicBezTo>
                        <a:pt x="23" y="46"/>
                        <a:pt x="30" y="48"/>
                        <a:pt x="34" y="48"/>
                      </a:cubicBezTo>
                      <a:cubicBezTo>
                        <a:pt x="32" y="45"/>
                        <a:pt x="43" y="44"/>
                        <a:pt x="46" y="43"/>
                      </a:cubicBezTo>
                      <a:cubicBezTo>
                        <a:pt x="43" y="42"/>
                        <a:pt x="52" y="36"/>
                        <a:pt x="55" y="34"/>
                      </a:cubicBezTo>
                      <a:cubicBezTo>
                        <a:pt x="51" y="34"/>
                        <a:pt x="64" y="17"/>
                        <a:pt x="67" y="14"/>
                      </a:cubicBezTo>
                      <a:close/>
                      <a:moveTo>
                        <a:pt x="44" y="22"/>
                      </a:moveTo>
                      <a:cubicBezTo>
                        <a:pt x="44" y="24"/>
                        <a:pt x="44" y="26"/>
                        <a:pt x="44" y="27"/>
                      </a:cubicBezTo>
                      <a:cubicBezTo>
                        <a:pt x="41" y="27"/>
                        <a:pt x="41" y="27"/>
                        <a:pt x="41" y="27"/>
                      </a:cubicBezTo>
                      <a:cubicBezTo>
                        <a:pt x="41" y="26"/>
                        <a:pt x="42" y="24"/>
                        <a:pt x="41" y="22"/>
                      </a:cubicBezTo>
                      <a:cubicBezTo>
                        <a:pt x="40" y="18"/>
                        <a:pt x="38" y="18"/>
                        <a:pt x="36" y="18"/>
                      </a:cubicBezTo>
                      <a:cubicBezTo>
                        <a:pt x="34" y="19"/>
                        <a:pt x="33" y="21"/>
                        <a:pt x="33" y="24"/>
                      </a:cubicBezTo>
                      <a:cubicBezTo>
                        <a:pt x="32" y="29"/>
                        <a:pt x="31" y="32"/>
                        <a:pt x="27" y="33"/>
                      </a:cubicBezTo>
                      <a:cubicBezTo>
                        <a:pt x="24" y="34"/>
                        <a:pt x="20" y="32"/>
                        <a:pt x="19" y="28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14" y="27"/>
                        <a:pt x="14" y="27"/>
                        <a:pt x="14" y="27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7" y="23"/>
                        <a:pt x="17" y="21"/>
                        <a:pt x="18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21"/>
                        <a:pt x="20" y="23"/>
                        <a:pt x="21" y="26"/>
                      </a:cubicBezTo>
                      <a:cubicBezTo>
                        <a:pt x="21" y="28"/>
                        <a:pt x="24" y="30"/>
                        <a:pt x="26" y="29"/>
                      </a:cubicBezTo>
                      <a:cubicBezTo>
                        <a:pt x="28" y="29"/>
                        <a:pt x="29" y="27"/>
                        <a:pt x="30" y="23"/>
                      </a:cubicBezTo>
                      <a:cubicBezTo>
                        <a:pt x="30" y="19"/>
                        <a:pt x="31" y="16"/>
                        <a:pt x="35" y="15"/>
                      </a:cubicBezTo>
                      <a:cubicBezTo>
                        <a:pt x="38" y="14"/>
                        <a:pt x="41" y="16"/>
                        <a:pt x="43" y="19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48" y="21"/>
                        <a:pt x="48" y="21"/>
                        <a:pt x="48" y="21"/>
                      </a:cubicBezTo>
                      <a:lnTo>
                        <a:pt x="44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31" name="Freeform 130">
                  <a:extLst>
                    <a:ext uri="{FF2B5EF4-FFF2-40B4-BE49-F238E27FC236}">
                      <a16:creationId xmlns:a16="http://schemas.microsoft.com/office/drawing/2014/main" id="{D10639F7-441D-47E5-B5B2-51FF6D45B1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42464" y="1483462"/>
                  <a:ext cx="151605" cy="186061"/>
                </a:xfrm>
                <a:custGeom>
                  <a:avLst/>
                  <a:gdLst>
                    <a:gd name="T0" fmla="*/ 62 w 62"/>
                    <a:gd name="T1" fmla="*/ 28 h 76"/>
                    <a:gd name="T2" fmla="*/ 57 w 62"/>
                    <a:gd name="T3" fmla="*/ 0 h 76"/>
                    <a:gd name="T4" fmla="*/ 29 w 62"/>
                    <a:gd name="T5" fmla="*/ 7 h 76"/>
                    <a:gd name="T6" fmla="*/ 15 w 62"/>
                    <a:gd name="T7" fmla="*/ 14 h 76"/>
                    <a:gd name="T8" fmla="*/ 6 w 62"/>
                    <a:gd name="T9" fmla="*/ 26 h 76"/>
                    <a:gd name="T10" fmla="*/ 5 w 62"/>
                    <a:gd name="T11" fmla="*/ 29 h 76"/>
                    <a:gd name="T12" fmla="*/ 5 w 62"/>
                    <a:gd name="T13" fmla="*/ 29 h 76"/>
                    <a:gd name="T14" fmla="*/ 2 w 62"/>
                    <a:gd name="T15" fmla="*/ 35 h 76"/>
                    <a:gd name="T16" fmla="*/ 3 w 62"/>
                    <a:gd name="T17" fmla="*/ 39 h 76"/>
                    <a:gd name="T18" fmla="*/ 1 w 62"/>
                    <a:gd name="T19" fmla="*/ 42 h 76"/>
                    <a:gd name="T20" fmla="*/ 0 w 62"/>
                    <a:gd name="T21" fmla="*/ 55 h 76"/>
                    <a:gd name="T22" fmla="*/ 9 w 62"/>
                    <a:gd name="T23" fmla="*/ 63 h 76"/>
                    <a:gd name="T24" fmla="*/ 14 w 62"/>
                    <a:gd name="T25" fmla="*/ 63 h 76"/>
                    <a:gd name="T26" fmla="*/ 15 w 62"/>
                    <a:gd name="T27" fmla="*/ 63 h 76"/>
                    <a:gd name="T28" fmla="*/ 17 w 62"/>
                    <a:gd name="T29" fmla="*/ 65 h 76"/>
                    <a:gd name="T30" fmla="*/ 31 w 62"/>
                    <a:gd name="T31" fmla="*/ 75 h 76"/>
                    <a:gd name="T32" fmla="*/ 43 w 62"/>
                    <a:gd name="T33" fmla="*/ 68 h 76"/>
                    <a:gd name="T34" fmla="*/ 54 w 62"/>
                    <a:gd name="T35" fmla="*/ 57 h 76"/>
                    <a:gd name="T36" fmla="*/ 61 w 62"/>
                    <a:gd name="T37" fmla="*/ 43 h 76"/>
                    <a:gd name="T38" fmla="*/ 62 w 62"/>
                    <a:gd name="T39" fmla="*/ 28 h 76"/>
                    <a:gd name="T40" fmla="*/ 45 w 62"/>
                    <a:gd name="T41" fmla="*/ 31 h 76"/>
                    <a:gd name="T42" fmla="*/ 40 w 62"/>
                    <a:gd name="T43" fmla="*/ 25 h 76"/>
                    <a:gd name="T44" fmla="*/ 33 w 62"/>
                    <a:gd name="T45" fmla="*/ 26 h 76"/>
                    <a:gd name="T46" fmla="*/ 35 w 62"/>
                    <a:gd name="T47" fmla="*/ 35 h 76"/>
                    <a:gd name="T48" fmla="*/ 37 w 62"/>
                    <a:gd name="T49" fmla="*/ 47 h 76"/>
                    <a:gd name="T50" fmla="*/ 25 w 62"/>
                    <a:gd name="T51" fmla="*/ 50 h 76"/>
                    <a:gd name="T52" fmla="*/ 22 w 62"/>
                    <a:gd name="T53" fmla="*/ 54 h 76"/>
                    <a:gd name="T54" fmla="*/ 19 w 62"/>
                    <a:gd name="T55" fmla="*/ 52 h 76"/>
                    <a:gd name="T56" fmla="*/ 22 w 62"/>
                    <a:gd name="T57" fmla="*/ 48 h 76"/>
                    <a:gd name="T58" fmla="*/ 17 w 62"/>
                    <a:gd name="T59" fmla="*/ 42 h 76"/>
                    <a:gd name="T60" fmla="*/ 20 w 62"/>
                    <a:gd name="T61" fmla="*/ 39 h 76"/>
                    <a:gd name="T62" fmla="*/ 25 w 62"/>
                    <a:gd name="T63" fmla="*/ 46 h 76"/>
                    <a:gd name="T64" fmla="*/ 33 w 62"/>
                    <a:gd name="T65" fmla="*/ 45 h 76"/>
                    <a:gd name="T66" fmla="*/ 31 w 62"/>
                    <a:gd name="T67" fmla="*/ 36 h 76"/>
                    <a:gd name="T68" fmla="*/ 29 w 62"/>
                    <a:gd name="T69" fmla="*/ 24 h 76"/>
                    <a:gd name="T70" fmla="*/ 40 w 62"/>
                    <a:gd name="T71" fmla="*/ 22 h 76"/>
                    <a:gd name="T72" fmla="*/ 43 w 62"/>
                    <a:gd name="T73" fmla="*/ 17 h 76"/>
                    <a:gd name="T74" fmla="*/ 46 w 62"/>
                    <a:gd name="T75" fmla="*/ 19 h 76"/>
                    <a:gd name="T76" fmla="*/ 43 w 62"/>
                    <a:gd name="T77" fmla="*/ 23 h 76"/>
                    <a:gd name="T78" fmla="*/ 48 w 62"/>
                    <a:gd name="T79" fmla="*/ 29 h 76"/>
                    <a:gd name="T80" fmla="*/ 45 w 62"/>
                    <a:gd name="T81" fmla="*/ 3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2" h="76">
                      <a:moveTo>
                        <a:pt x="62" y="28"/>
                      </a:moveTo>
                      <a:cubicBezTo>
                        <a:pt x="58" y="30"/>
                        <a:pt x="56" y="5"/>
                        <a:pt x="57" y="0"/>
                      </a:cubicBezTo>
                      <a:cubicBezTo>
                        <a:pt x="53" y="4"/>
                        <a:pt x="29" y="10"/>
                        <a:pt x="29" y="7"/>
                      </a:cubicBezTo>
                      <a:cubicBezTo>
                        <a:pt x="26" y="9"/>
                        <a:pt x="17" y="17"/>
                        <a:pt x="15" y="14"/>
                      </a:cubicBezTo>
                      <a:cubicBezTo>
                        <a:pt x="13" y="17"/>
                        <a:pt x="9" y="29"/>
                        <a:pt x="6" y="26"/>
                      </a:cubicBezTo>
                      <a:cubicBezTo>
                        <a:pt x="6" y="27"/>
                        <a:pt x="5" y="28"/>
                        <a:pt x="5" y="29"/>
                      </a:cubicBezTo>
                      <a:cubicBezTo>
                        <a:pt x="5" y="29"/>
                        <a:pt x="5" y="29"/>
                        <a:pt x="5" y="29"/>
                      </a:cubicBezTo>
                      <a:cubicBezTo>
                        <a:pt x="0" y="28"/>
                        <a:pt x="3" y="33"/>
                        <a:pt x="2" y="35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2" y="40"/>
                        <a:pt x="2" y="41"/>
                        <a:pt x="1" y="42"/>
                      </a:cubicBezTo>
                      <a:cubicBezTo>
                        <a:pt x="1" y="45"/>
                        <a:pt x="4" y="53"/>
                        <a:pt x="0" y="55"/>
                      </a:cubicBezTo>
                      <a:cubicBezTo>
                        <a:pt x="1" y="59"/>
                        <a:pt x="5" y="62"/>
                        <a:pt x="9" y="63"/>
                      </a:cubicBezTo>
                      <a:cubicBezTo>
                        <a:pt x="12" y="63"/>
                        <a:pt x="13" y="63"/>
                        <a:pt x="14" y="63"/>
                      </a:cubicBezTo>
                      <a:cubicBezTo>
                        <a:pt x="14" y="63"/>
                        <a:pt x="14" y="63"/>
                        <a:pt x="15" y="63"/>
                      </a:cubicBezTo>
                      <a:cubicBezTo>
                        <a:pt x="17" y="65"/>
                        <a:pt x="17" y="65"/>
                        <a:pt x="17" y="65"/>
                      </a:cubicBezTo>
                      <a:cubicBezTo>
                        <a:pt x="19" y="71"/>
                        <a:pt x="24" y="76"/>
                        <a:pt x="31" y="75"/>
                      </a:cubicBezTo>
                      <a:cubicBezTo>
                        <a:pt x="31" y="71"/>
                        <a:pt x="39" y="70"/>
                        <a:pt x="43" y="68"/>
                      </a:cubicBezTo>
                      <a:cubicBezTo>
                        <a:pt x="43" y="65"/>
                        <a:pt x="51" y="61"/>
                        <a:pt x="54" y="57"/>
                      </a:cubicBezTo>
                      <a:cubicBezTo>
                        <a:pt x="51" y="56"/>
                        <a:pt x="59" y="47"/>
                        <a:pt x="61" y="43"/>
                      </a:cubicBezTo>
                      <a:cubicBezTo>
                        <a:pt x="58" y="44"/>
                        <a:pt x="61" y="32"/>
                        <a:pt x="62" y="28"/>
                      </a:cubicBezTo>
                      <a:close/>
                      <a:moveTo>
                        <a:pt x="45" y="31"/>
                      </a:moveTo>
                      <a:cubicBezTo>
                        <a:pt x="44" y="30"/>
                        <a:pt x="43" y="27"/>
                        <a:pt x="40" y="25"/>
                      </a:cubicBezTo>
                      <a:cubicBezTo>
                        <a:pt x="37" y="23"/>
                        <a:pt x="34" y="24"/>
                        <a:pt x="33" y="26"/>
                      </a:cubicBezTo>
                      <a:cubicBezTo>
                        <a:pt x="32" y="28"/>
                        <a:pt x="33" y="30"/>
                        <a:pt x="35" y="35"/>
                      </a:cubicBezTo>
                      <a:cubicBezTo>
                        <a:pt x="38" y="40"/>
                        <a:pt x="39" y="43"/>
                        <a:pt x="37" y="47"/>
                      </a:cubicBezTo>
                      <a:cubicBezTo>
                        <a:pt x="34" y="50"/>
                        <a:pt x="30" y="52"/>
                        <a:pt x="25" y="50"/>
                      </a:cubicBezTo>
                      <a:cubicBezTo>
                        <a:pt x="22" y="54"/>
                        <a:pt x="22" y="54"/>
                        <a:pt x="22" y="54"/>
                      </a:cubicBezTo>
                      <a:cubicBezTo>
                        <a:pt x="19" y="52"/>
                        <a:pt x="19" y="52"/>
                        <a:pt x="19" y="52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19" y="46"/>
                        <a:pt x="17" y="44"/>
                        <a:pt x="17" y="42"/>
                      </a:cubicBez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20" y="41"/>
                        <a:pt x="22" y="44"/>
                        <a:pt x="25" y="46"/>
                      </a:cubicBezTo>
                      <a:cubicBezTo>
                        <a:pt x="28" y="48"/>
                        <a:pt x="31" y="47"/>
                        <a:pt x="33" y="45"/>
                      </a:cubicBezTo>
                      <a:cubicBezTo>
                        <a:pt x="34" y="42"/>
                        <a:pt x="33" y="40"/>
                        <a:pt x="31" y="36"/>
                      </a:cubicBezTo>
                      <a:cubicBezTo>
                        <a:pt x="28" y="32"/>
                        <a:pt x="27" y="28"/>
                        <a:pt x="29" y="24"/>
                      </a:cubicBezTo>
                      <a:cubicBezTo>
                        <a:pt x="32" y="20"/>
                        <a:pt x="36" y="19"/>
                        <a:pt x="40" y="22"/>
                      </a:cubicBezTo>
                      <a:cubicBezTo>
                        <a:pt x="43" y="17"/>
                        <a:pt x="43" y="17"/>
                        <a:pt x="43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3" y="23"/>
                        <a:pt x="43" y="23"/>
                        <a:pt x="43" y="23"/>
                      </a:cubicBezTo>
                      <a:cubicBezTo>
                        <a:pt x="46" y="25"/>
                        <a:pt x="47" y="27"/>
                        <a:pt x="48" y="29"/>
                      </a:cubicBezTo>
                      <a:lnTo>
                        <a:pt x="45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32" name="Freeform 131">
                  <a:extLst>
                    <a:ext uri="{FF2B5EF4-FFF2-40B4-BE49-F238E27FC236}">
                      <a16:creationId xmlns:a16="http://schemas.microsoft.com/office/drawing/2014/main" id="{1754B508-536A-404A-A5D1-A96444CF15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7052" y="1251459"/>
                  <a:ext cx="349152" cy="365231"/>
                </a:xfrm>
                <a:custGeom>
                  <a:avLst/>
                  <a:gdLst>
                    <a:gd name="T0" fmla="*/ 135 w 142"/>
                    <a:gd name="T1" fmla="*/ 68 h 149"/>
                    <a:gd name="T2" fmla="*/ 118 w 142"/>
                    <a:gd name="T3" fmla="*/ 38 h 149"/>
                    <a:gd name="T4" fmla="*/ 94 w 142"/>
                    <a:gd name="T5" fmla="*/ 15 h 149"/>
                    <a:gd name="T6" fmla="*/ 62 w 142"/>
                    <a:gd name="T7" fmla="*/ 4 h 149"/>
                    <a:gd name="T8" fmla="*/ 2 w 142"/>
                    <a:gd name="T9" fmla="*/ 0 h 149"/>
                    <a:gd name="T10" fmla="*/ 0 w 142"/>
                    <a:gd name="T11" fmla="*/ 60 h 149"/>
                    <a:gd name="T12" fmla="*/ 7 w 142"/>
                    <a:gd name="T13" fmla="*/ 92 h 149"/>
                    <a:gd name="T14" fmla="*/ 27 w 142"/>
                    <a:gd name="T15" fmla="*/ 119 h 149"/>
                    <a:gd name="T16" fmla="*/ 33 w 142"/>
                    <a:gd name="T17" fmla="*/ 122 h 149"/>
                    <a:gd name="T18" fmla="*/ 32 w 142"/>
                    <a:gd name="T19" fmla="*/ 123 h 149"/>
                    <a:gd name="T20" fmla="*/ 42 w 142"/>
                    <a:gd name="T21" fmla="*/ 133 h 149"/>
                    <a:gd name="T22" fmla="*/ 51 w 142"/>
                    <a:gd name="T23" fmla="*/ 133 h 149"/>
                    <a:gd name="T24" fmla="*/ 55 w 142"/>
                    <a:gd name="T25" fmla="*/ 139 h 149"/>
                    <a:gd name="T26" fmla="*/ 82 w 142"/>
                    <a:gd name="T27" fmla="*/ 149 h 149"/>
                    <a:gd name="T28" fmla="*/ 104 w 142"/>
                    <a:gd name="T29" fmla="*/ 134 h 149"/>
                    <a:gd name="T30" fmla="*/ 107 w 142"/>
                    <a:gd name="T31" fmla="*/ 125 h 149"/>
                    <a:gd name="T32" fmla="*/ 108 w 142"/>
                    <a:gd name="T33" fmla="*/ 122 h 149"/>
                    <a:gd name="T34" fmla="*/ 109 w 142"/>
                    <a:gd name="T35" fmla="*/ 122 h 149"/>
                    <a:gd name="T36" fmla="*/ 103 w 142"/>
                    <a:gd name="T37" fmla="*/ 115 h 149"/>
                    <a:gd name="T38" fmla="*/ 94 w 142"/>
                    <a:gd name="T39" fmla="*/ 101 h 149"/>
                    <a:gd name="T40" fmla="*/ 97 w 142"/>
                    <a:gd name="T41" fmla="*/ 104 h 149"/>
                    <a:gd name="T42" fmla="*/ 99 w 142"/>
                    <a:gd name="T43" fmla="*/ 104 h 149"/>
                    <a:gd name="T44" fmla="*/ 103 w 142"/>
                    <a:gd name="T45" fmla="*/ 109 h 149"/>
                    <a:gd name="T46" fmla="*/ 113 w 142"/>
                    <a:gd name="T47" fmla="*/ 119 h 149"/>
                    <a:gd name="T48" fmla="*/ 142 w 142"/>
                    <a:gd name="T49" fmla="*/ 96 h 149"/>
                    <a:gd name="T50" fmla="*/ 135 w 142"/>
                    <a:gd name="T51" fmla="*/ 68 h 149"/>
                    <a:gd name="T52" fmla="*/ 91 w 142"/>
                    <a:gd name="T53" fmla="*/ 101 h 149"/>
                    <a:gd name="T54" fmla="*/ 83 w 142"/>
                    <a:gd name="T55" fmla="*/ 94 h 149"/>
                    <a:gd name="T56" fmla="*/ 70 w 142"/>
                    <a:gd name="T57" fmla="*/ 102 h 149"/>
                    <a:gd name="T58" fmla="*/ 66 w 142"/>
                    <a:gd name="T59" fmla="*/ 96 h 149"/>
                    <a:gd name="T60" fmla="*/ 79 w 142"/>
                    <a:gd name="T61" fmla="*/ 88 h 149"/>
                    <a:gd name="T62" fmla="*/ 80 w 142"/>
                    <a:gd name="T63" fmla="*/ 72 h 149"/>
                    <a:gd name="T64" fmla="*/ 63 w 142"/>
                    <a:gd name="T65" fmla="*/ 73 h 149"/>
                    <a:gd name="T66" fmla="*/ 39 w 142"/>
                    <a:gd name="T67" fmla="*/ 73 h 149"/>
                    <a:gd name="T68" fmla="*/ 37 w 142"/>
                    <a:gd name="T69" fmla="*/ 51 h 149"/>
                    <a:gd name="T70" fmla="*/ 29 w 142"/>
                    <a:gd name="T71" fmla="*/ 44 h 149"/>
                    <a:gd name="T72" fmla="*/ 33 w 142"/>
                    <a:gd name="T73" fmla="*/ 39 h 149"/>
                    <a:gd name="T74" fmla="*/ 41 w 142"/>
                    <a:gd name="T75" fmla="*/ 46 h 149"/>
                    <a:gd name="T76" fmla="*/ 52 w 142"/>
                    <a:gd name="T77" fmla="*/ 38 h 149"/>
                    <a:gd name="T78" fmla="*/ 56 w 142"/>
                    <a:gd name="T79" fmla="*/ 45 h 149"/>
                    <a:gd name="T80" fmla="*/ 44 w 142"/>
                    <a:gd name="T81" fmla="*/ 52 h 149"/>
                    <a:gd name="T82" fmla="*/ 44 w 142"/>
                    <a:gd name="T83" fmla="*/ 66 h 149"/>
                    <a:gd name="T84" fmla="*/ 61 w 142"/>
                    <a:gd name="T85" fmla="*/ 64 h 149"/>
                    <a:gd name="T86" fmla="*/ 85 w 142"/>
                    <a:gd name="T87" fmla="*/ 65 h 149"/>
                    <a:gd name="T88" fmla="*/ 87 w 142"/>
                    <a:gd name="T89" fmla="*/ 89 h 149"/>
                    <a:gd name="T90" fmla="*/ 95 w 142"/>
                    <a:gd name="T91" fmla="*/ 96 h 149"/>
                    <a:gd name="T92" fmla="*/ 91 w 142"/>
                    <a:gd name="T93" fmla="*/ 101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42" h="149">
                      <a:moveTo>
                        <a:pt x="135" y="68"/>
                      </a:moveTo>
                      <a:cubicBezTo>
                        <a:pt x="127" y="65"/>
                        <a:pt x="124" y="46"/>
                        <a:pt x="118" y="38"/>
                      </a:cubicBezTo>
                      <a:cubicBezTo>
                        <a:pt x="113" y="44"/>
                        <a:pt x="100" y="21"/>
                        <a:pt x="94" y="15"/>
                      </a:cubicBezTo>
                      <a:cubicBezTo>
                        <a:pt x="92" y="23"/>
                        <a:pt x="70" y="8"/>
                        <a:pt x="62" y="4"/>
                      </a:cubicBezTo>
                      <a:cubicBezTo>
                        <a:pt x="65" y="13"/>
                        <a:pt x="11" y="3"/>
                        <a:pt x="2" y="0"/>
                      </a:cubicBezTo>
                      <a:cubicBezTo>
                        <a:pt x="7" y="9"/>
                        <a:pt x="6" y="62"/>
                        <a:pt x="0" y="60"/>
                      </a:cubicBezTo>
                      <a:cubicBezTo>
                        <a:pt x="3" y="68"/>
                        <a:pt x="14" y="92"/>
                        <a:pt x="7" y="92"/>
                      </a:cubicBezTo>
                      <a:cubicBezTo>
                        <a:pt x="12" y="99"/>
                        <a:pt x="34" y="114"/>
                        <a:pt x="27" y="119"/>
                      </a:cubicBezTo>
                      <a:cubicBezTo>
                        <a:pt x="29" y="120"/>
                        <a:pt x="31" y="121"/>
                        <a:pt x="33" y="122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27" y="131"/>
                        <a:pt x="39" y="130"/>
                        <a:pt x="42" y="133"/>
                      </a:cubicBezTo>
                      <a:cubicBezTo>
                        <a:pt x="51" y="133"/>
                        <a:pt x="51" y="133"/>
                        <a:pt x="51" y="133"/>
                      </a:cubicBezTo>
                      <a:cubicBezTo>
                        <a:pt x="53" y="135"/>
                        <a:pt x="55" y="136"/>
                        <a:pt x="55" y="139"/>
                      </a:cubicBezTo>
                      <a:cubicBezTo>
                        <a:pt x="63" y="141"/>
                        <a:pt x="81" y="139"/>
                        <a:pt x="82" y="149"/>
                      </a:cubicBezTo>
                      <a:cubicBezTo>
                        <a:pt x="92" y="148"/>
                        <a:pt x="99" y="142"/>
                        <a:pt x="104" y="134"/>
                      </a:cubicBezTo>
                      <a:cubicBezTo>
                        <a:pt x="106" y="129"/>
                        <a:pt x="107" y="126"/>
                        <a:pt x="107" y="125"/>
                      </a:cubicBezTo>
                      <a:cubicBezTo>
                        <a:pt x="108" y="124"/>
                        <a:pt x="108" y="123"/>
                        <a:pt x="108" y="122"/>
                      </a:cubicBezTo>
                      <a:cubicBezTo>
                        <a:pt x="109" y="122"/>
                        <a:pt x="109" y="122"/>
                        <a:pt x="109" y="122"/>
                      </a:cubicBezTo>
                      <a:cubicBezTo>
                        <a:pt x="107" y="120"/>
                        <a:pt x="105" y="117"/>
                        <a:pt x="103" y="115"/>
                      </a:cubicBezTo>
                      <a:cubicBezTo>
                        <a:pt x="99" y="110"/>
                        <a:pt x="96" y="105"/>
                        <a:pt x="94" y="101"/>
                      </a:cubicBezTo>
                      <a:cubicBezTo>
                        <a:pt x="95" y="102"/>
                        <a:pt x="96" y="103"/>
                        <a:pt x="97" y="104"/>
                      </a:cubicBezTo>
                      <a:cubicBezTo>
                        <a:pt x="98" y="105"/>
                        <a:pt x="98" y="105"/>
                        <a:pt x="99" y="104"/>
                      </a:cubicBezTo>
                      <a:cubicBezTo>
                        <a:pt x="100" y="106"/>
                        <a:pt x="101" y="107"/>
                        <a:pt x="103" y="109"/>
                      </a:cubicBezTo>
                      <a:cubicBezTo>
                        <a:pt x="106" y="112"/>
                        <a:pt x="109" y="116"/>
                        <a:pt x="113" y="119"/>
                      </a:cubicBezTo>
                      <a:cubicBezTo>
                        <a:pt x="126" y="117"/>
                        <a:pt x="140" y="110"/>
                        <a:pt x="142" y="96"/>
                      </a:cubicBezTo>
                      <a:cubicBezTo>
                        <a:pt x="133" y="93"/>
                        <a:pt x="137" y="77"/>
                        <a:pt x="135" y="68"/>
                      </a:cubicBezTo>
                      <a:close/>
                      <a:moveTo>
                        <a:pt x="91" y="101"/>
                      </a:moveTo>
                      <a:cubicBezTo>
                        <a:pt x="83" y="94"/>
                        <a:pt x="83" y="94"/>
                        <a:pt x="83" y="94"/>
                      </a:cubicBezTo>
                      <a:cubicBezTo>
                        <a:pt x="79" y="98"/>
                        <a:pt x="74" y="101"/>
                        <a:pt x="70" y="102"/>
                      </a:cubicBezTo>
                      <a:cubicBezTo>
                        <a:pt x="66" y="96"/>
                        <a:pt x="66" y="96"/>
                        <a:pt x="66" y="96"/>
                      </a:cubicBezTo>
                      <a:cubicBezTo>
                        <a:pt x="70" y="95"/>
                        <a:pt x="75" y="92"/>
                        <a:pt x="79" y="88"/>
                      </a:cubicBezTo>
                      <a:cubicBezTo>
                        <a:pt x="84" y="82"/>
                        <a:pt x="84" y="76"/>
                        <a:pt x="80" y="72"/>
                      </a:cubicBezTo>
                      <a:cubicBezTo>
                        <a:pt x="76" y="68"/>
                        <a:pt x="70" y="69"/>
                        <a:pt x="63" y="73"/>
                      </a:cubicBezTo>
                      <a:cubicBezTo>
                        <a:pt x="53" y="78"/>
                        <a:pt x="45" y="79"/>
                        <a:pt x="39" y="73"/>
                      </a:cubicBezTo>
                      <a:cubicBezTo>
                        <a:pt x="32" y="67"/>
                        <a:pt x="32" y="59"/>
                        <a:pt x="37" y="51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41" y="46"/>
                        <a:pt x="41" y="46"/>
                        <a:pt x="41" y="46"/>
                      </a:cubicBezTo>
                      <a:cubicBezTo>
                        <a:pt x="45" y="41"/>
                        <a:pt x="49" y="39"/>
                        <a:pt x="52" y="38"/>
                      </a:cubicBezTo>
                      <a:cubicBezTo>
                        <a:pt x="56" y="45"/>
                        <a:pt x="56" y="45"/>
                        <a:pt x="56" y="45"/>
                      </a:cubicBezTo>
                      <a:cubicBezTo>
                        <a:pt x="53" y="46"/>
                        <a:pt x="49" y="47"/>
                        <a:pt x="44" y="52"/>
                      </a:cubicBezTo>
                      <a:cubicBezTo>
                        <a:pt x="39" y="58"/>
                        <a:pt x="41" y="63"/>
                        <a:pt x="44" y="66"/>
                      </a:cubicBezTo>
                      <a:cubicBezTo>
                        <a:pt x="48" y="69"/>
                        <a:pt x="52" y="68"/>
                        <a:pt x="61" y="64"/>
                      </a:cubicBezTo>
                      <a:cubicBezTo>
                        <a:pt x="71" y="59"/>
                        <a:pt x="79" y="59"/>
                        <a:pt x="85" y="65"/>
                      </a:cubicBezTo>
                      <a:cubicBezTo>
                        <a:pt x="91" y="70"/>
                        <a:pt x="93" y="80"/>
                        <a:pt x="87" y="89"/>
                      </a:cubicBezTo>
                      <a:cubicBezTo>
                        <a:pt x="95" y="96"/>
                        <a:pt x="95" y="96"/>
                        <a:pt x="95" y="96"/>
                      </a:cubicBezTo>
                      <a:lnTo>
                        <a:pt x="91" y="10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33" name="Freeform 132">
                  <a:extLst>
                    <a:ext uri="{FF2B5EF4-FFF2-40B4-BE49-F238E27FC236}">
                      <a16:creationId xmlns:a16="http://schemas.microsoft.com/office/drawing/2014/main" id="{7B4500B6-785D-441A-A384-64C357E76A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34267" y="1228489"/>
                  <a:ext cx="228557" cy="290577"/>
                </a:xfrm>
                <a:custGeom>
                  <a:avLst/>
                  <a:gdLst>
                    <a:gd name="T0" fmla="*/ 93 w 93"/>
                    <a:gd name="T1" fmla="*/ 66 h 118"/>
                    <a:gd name="T2" fmla="*/ 93 w 93"/>
                    <a:gd name="T3" fmla="*/ 42 h 118"/>
                    <a:gd name="T4" fmla="*/ 83 w 93"/>
                    <a:gd name="T5" fmla="*/ 0 h 118"/>
                    <a:gd name="T6" fmla="*/ 42 w 93"/>
                    <a:gd name="T7" fmla="*/ 13 h 118"/>
                    <a:gd name="T8" fmla="*/ 21 w 93"/>
                    <a:gd name="T9" fmla="*/ 24 h 118"/>
                    <a:gd name="T10" fmla="*/ 8 w 93"/>
                    <a:gd name="T11" fmla="*/ 44 h 118"/>
                    <a:gd name="T12" fmla="*/ 7 w 93"/>
                    <a:gd name="T13" fmla="*/ 49 h 118"/>
                    <a:gd name="T14" fmla="*/ 7 w 93"/>
                    <a:gd name="T15" fmla="*/ 48 h 118"/>
                    <a:gd name="T16" fmla="*/ 2 w 93"/>
                    <a:gd name="T17" fmla="*/ 57 h 118"/>
                    <a:gd name="T18" fmla="*/ 4 w 93"/>
                    <a:gd name="T19" fmla="*/ 63 h 118"/>
                    <a:gd name="T20" fmla="*/ 1 w 93"/>
                    <a:gd name="T21" fmla="*/ 67 h 118"/>
                    <a:gd name="T22" fmla="*/ 0 w 93"/>
                    <a:gd name="T23" fmla="*/ 88 h 118"/>
                    <a:gd name="T24" fmla="*/ 14 w 93"/>
                    <a:gd name="T25" fmla="*/ 99 h 118"/>
                    <a:gd name="T26" fmla="*/ 22 w 93"/>
                    <a:gd name="T27" fmla="*/ 100 h 118"/>
                    <a:gd name="T28" fmla="*/ 23 w 93"/>
                    <a:gd name="T29" fmla="*/ 100 h 118"/>
                    <a:gd name="T30" fmla="*/ 23 w 93"/>
                    <a:gd name="T31" fmla="*/ 100 h 118"/>
                    <a:gd name="T32" fmla="*/ 27 w 93"/>
                    <a:gd name="T33" fmla="*/ 96 h 118"/>
                    <a:gd name="T34" fmla="*/ 29 w 93"/>
                    <a:gd name="T35" fmla="*/ 93 h 118"/>
                    <a:gd name="T36" fmla="*/ 31 w 93"/>
                    <a:gd name="T37" fmla="*/ 94 h 118"/>
                    <a:gd name="T38" fmla="*/ 27 w 93"/>
                    <a:gd name="T39" fmla="*/ 102 h 118"/>
                    <a:gd name="T40" fmla="*/ 49 w 93"/>
                    <a:gd name="T41" fmla="*/ 117 h 118"/>
                    <a:gd name="T42" fmla="*/ 66 w 93"/>
                    <a:gd name="T43" fmla="*/ 106 h 118"/>
                    <a:gd name="T44" fmla="*/ 83 w 93"/>
                    <a:gd name="T45" fmla="*/ 88 h 118"/>
                    <a:gd name="T46" fmla="*/ 93 w 93"/>
                    <a:gd name="T47" fmla="*/ 66 h 118"/>
                    <a:gd name="T48" fmla="*/ 66 w 93"/>
                    <a:gd name="T49" fmla="*/ 53 h 118"/>
                    <a:gd name="T50" fmla="*/ 60 w 93"/>
                    <a:gd name="T51" fmla="*/ 46 h 118"/>
                    <a:gd name="T52" fmla="*/ 49 w 93"/>
                    <a:gd name="T53" fmla="*/ 47 h 118"/>
                    <a:gd name="T54" fmla="*/ 53 w 93"/>
                    <a:gd name="T55" fmla="*/ 59 h 118"/>
                    <a:gd name="T56" fmla="*/ 56 w 93"/>
                    <a:gd name="T57" fmla="*/ 77 h 118"/>
                    <a:gd name="T58" fmla="*/ 39 w 93"/>
                    <a:gd name="T59" fmla="*/ 82 h 118"/>
                    <a:gd name="T60" fmla="*/ 35 w 93"/>
                    <a:gd name="T61" fmla="*/ 88 h 118"/>
                    <a:gd name="T62" fmla="*/ 31 w 93"/>
                    <a:gd name="T63" fmla="*/ 86 h 118"/>
                    <a:gd name="T64" fmla="*/ 35 w 93"/>
                    <a:gd name="T65" fmla="*/ 79 h 118"/>
                    <a:gd name="T66" fmla="*/ 27 w 93"/>
                    <a:gd name="T67" fmla="*/ 71 h 118"/>
                    <a:gd name="T68" fmla="*/ 31 w 93"/>
                    <a:gd name="T69" fmla="*/ 67 h 118"/>
                    <a:gd name="T70" fmla="*/ 38 w 93"/>
                    <a:gd name="T71" fmla="*/ 76 h 118"/>
                    <a:gd name="T72" fmla="*/ 50 w 93"/>
                    <a:gd name="T73" fmla="*/ 74 h 118"/>
                    <a:gd name="T74" fmla="*/ 47 w 93"/>
                    <a:gd name="T75" fmla="*/ 62 h 118"/>
                    <a:gd name="T76" fmla="*/ 44 w 93"/>
                    <a:gd name="T77" fmla="*/ 44 h 118"/>
                    <a:gd name="T78" fmla="*/ 59 w 93"/>
                    <a:gd name="T79" fmla="*/ 40 h 118"/>
                    <a:gd name="T80" fmla="*/ 63 w 93"/>
                    <a:gd name="T81" fmla="*/ 34 h 118"/>
                    <a:gd name="T82" fmla="*/ 67 w 93"/>
                    <a:gd name="T83" fmla="*/ 36 h 118"/>
                    <a:gd name="T84" fmla="*/ 63 w 93"/>
                    <a:gd name="T85" fmla="*/ 42 h 118"/>
                    <a:gd name="T86" fmla="*/ 70 w 93"/>
                    <a:gd name="T87" fmla="*/ 50 h 118"/>
                    <a:gd name="T88" fmla="*/ 66 w 93"/>
                    <a:gd name="T89" fmla="*/ 5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93" h="118">
                      <a:moveTo>
                        <a:pt x="93" y="66"/>
                      </a:moveTo>
                      <a:cubicBezTo>
                        <a:pt x="87" y="67"/>
                        <a:pt x="92" y="48"/>
                        <a:pt x="93" y="42"/>
                      </a:cubicBezTo>
                      <a:cubicBezTo>
                        <a:pt x="88" y="46"/>
                        <a:pt x="83" y="7"/>
                        <a:pt x="83" y="0"/>
                      </a:cubicBezTo>
                      <a:cubicBezTo>
                        <a:pt x="78" y="6"/>
                        <a:pt x="42" y="17"/>
                        <a:pt x="42" y="13"/>
                      </a:cubicBezTo>
                      <a:cubicBezTo>
                        <a:pt x="37" y="16"/>
                        <a:pt x="23" y="29"/>
                        <a:pt x="21" y="24"/>
                      </a:cubicBezTo>
                      <a:cubicBezTo>
                        <a:pt x="18" y="30"/>
                        <a:pt x="12" y="47"/>
                        <a:pt x="8" y="44"/>
                      </a:cubicBezTo>
                      <a:cubicBezTo>
                        <a:pt x="8" y="45"/>
                        <a:pt x="7" y="47"/>
                        <a:pt x="7" y="49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0" y="47"/>
                        <a:pt x="3" y="54"/>
                        <a:pt x="2" y="57"/>
                      </a:cubicBezTo>
                      <a:cubicBezTo>
                        <a:pt x="4" y="63"/>
                        <a:pt x="4" y="63"/>
                        <a:pt x="4" y="63"/>
                      </a:cubicBezTo>
                      <a:cubicBezTo>
                        <a:pt x="3" y="65"/>
                        <a:pt x="2" y="67"/>
                        <a:pt x="1" y="67"/>
                      </a:cubicBezTo>
                      <a:cubicBezTo>
                        <a:pt x="1" y="73"/>
                        <a:pt x="6" y="85"/>
                        <a:pt x="0" y="88"/>
                      </a:cubicBezTo>
                      <a:cubicBezTo>
                        <a:pt x="2" y="94"/>
                        <a:pt x="8" y="98"/>
                        <a:pt x="14" y="99"/>
                      </a:cubicBezTo>
                      <a:cubicBezTo>
                        <a:pt x="19" y="99"/>
                        <a:pt x="21" y="100"/>
                        <a:pt x="22" y="100"/>
                      </a:cubicBezTo>
                      <a:cubicBezTo>
                        <a:pt x="22" y="100"/>
                        <a:pt x="23" y="100"/>
                        <a:pt x="23" y="100"/>
                      </a:cubicBezTo>
                      <a:cubicBezTo>
                        <a:pt x="23" y="100"/>
                        <a:pt x="23" y="100"/>
                        <a:pt x="23" y="100"/>
                      </a:cubicBezTo>
                      <a:cubicBezTo>
                        <a:pt x="25" y="98"/>
                        <a:pt x="26" y="97"/>
                        <a:pt x="27" y="96"/>
                      </a:cubicBezTo>
                      <a:cubicBezTo>
                        <a:pt x="28" y="95"/>
                        <a:pt x="29" y="94"/>
                        <a:pt x="29" y="93"/>
                      </a:cubicBezTo>
                      <a:cubicBezTo>
                        <a:pt x="30" y="93"/>
                        <a:pt x="30" y="94"/>
                        <a:pt x="31" y="94"/>
                      </a:cubicBezTo>
                      <a:cubicBezTo>
                        <a:pt x="29" y="97"/>
                        <a:pt x="28" y="99"/>
                        <a:pt x="27" y="102"/>
                      </a:cubicBezTo>
                      <a:cubicBezTo>
                        <a:pt x="31" y="111"/>
                        <a:pt x="38" y="118"/>
                        <a:pt x="49" y="117"/>
                      </a:cubicBezTo>
                      <a:cubicBezTo>
                        <a:pt x="49" y="110"/>
                        <a:pt x="61" y="109"/>
                        <a:pt x="66" y="106"/>
                      </a:cubicBezTo>
                      <a:cubicBezTo>
                        <a:pt x="66" y="100"/>
                        <a:pt x="78" y="93"/>
                        <a:pt x="83" y="88"/>
                      </a:cubicBezTo>
                      <a:cubicBezTo>
                        <a:pt x="78" y="85"/>
                        <a:pt x="90" y="72"/>
                        <a:pt x="93" y="66"/>
                      </a:cubicBezTo>
                      <a:close/>
                      <a:moveTo>
                        <a:pt x="66" y="53"/>
                      </a:moveTo>
                      <a:cubicBezTo>
                        <a:pt x="65" y="51"/>
                        <a:pt x="64" y="48"/>
                        <a:pt x="60" y="46"/>
                      </a:cubicBezTo>
                      <a:cubicBezTo>
                        <a:pt x="55" y="43"/>
                        <a:pt x="51" y="45"/>
                        <a:pt x="49" y="47"/>
                      </a:cubicBezTo>
                      <a:cubicBezTo>
                        <a:pt x="47" y="50"/>
                        <a:pt x="49" y="53"/>
                        <a:pt x="53" y="59"/>
                      </a:cubicBezTo>
                      <a:cubicBezTo>
                        <a:pt x="58" y="66"/>
                        <a:pt x="59" y="71"/>
                        <a:pt x="56" y="77"/>
                      </a:cubicBezTo>
                      <a:cubicBezTo>
                        <a:pt x="53" y="82"/>
                        <a:pt x="46" y="85"/>
                        <a:pt x="39" y="82"/>
                      </a:cubicBezTo>
                      <a:cubicBezTo>
                        <a:pt x="35" y="88"/>
                        <a:pt x="35" y="88"/>
                        <a:pt x="35" y="88"/>
                      </a:cubicBezTo>
                      <a:cubicBezTo>
                        <a:pt x="31" y="86"/>
                        <a:pt x="31" y="86"/>
                        <a:pt x="31" y="86"/>
                      </a:cubicBezTo>
                      <a:cubicBezTo>
                        <a:pt x="35" y="79"/>
                        <a:pt x="35" y="79"/>
                        <a:pt x="35" y="79"/>
                      </a:cubicBezTo>
                      <a:cubicBezTo>
                        <a:pt x="31" y="77"/>
                        <a:pt x="28" y="74"/>
                        <a:pt x="27" y="71"/>
                      </a:cubicBezTo>
                      <a:cubicBezTo>
                        <a:pt x="31" y="67"/>
                        <a:pt x="31" y="67"/>
                        <a:pt x="31" y="67"/>
                      </a:cubicBezTo>
                      <a:cubicBezTo>
                        <a:pt x="32" y="70"/>
                        <a:pt x="35" y="73"/>
                        <a:pt x="38" y="76"/>
                      </a:cubicBezTo>
                      <a:cubicBezTo>
                        <a:pt x="43" y="78"/>
                        <a:pt x="48" y="78"/>
                        <a:pt x="50" y="74"/>
                      </a:cubicBezTo>
                      <a:cubicBezTo>
                        <a:pt x="52" y="70"/>
                        <a:pt x="51" y="67"/>
                        <a:pt x="47" y="62"/>
                      </a:cubicBezTo>
                      <a:cubicBezTo>
                        <a:pt x="42" y="55"/>
                        <a:pt x="40" y="50"/>
                        <a:pt x="44" y="44"/>
                      </a:cubicBezTo>
                      <a:cubicBezTo>
                        <a:pt x="47" y="39"/>
                        <a:pt x="53" y="37"/>
                        <a:pt x="59" y="40"/>
                      </a:cubicBezTo>
                      <a:cubicBezTo>
                        <a:pt x="63" y="34"/>
                        <a:pt x="63" y="34"/>
                        <a:pt x="63" y="34"/>
                      </a:cubicBezTo>
                      <a:cubicBezTo>
                        <a:pt x="67" y="36"/>
                        <a:pt x="67" y="36"/>
                        <a:pt x="67" y="36"/>
                      </a:cubicBezTo>
                      <a:cubicBezTo>
                        <a:pt x="63" y="42"/>
                        <a:pt x="63" y="42"/>
                        <a:pt x="63" y="42"/>
                      </a:cubicBezTo>
                      <a:cubicBezTo>
                        <a:pt x="67" y="45"/>
                        <a:pt x="69" y="47"/>
                        <a:pt x="70" y="50"/>
                      </a:cubicBezTo>
                      <a:lnTo>
                        <a:pt x="66" y="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  <p:sp>
              <p:nvSpPr>
                <p:cNvPr id="34" name="Freeform 133">
                  <a:extLst>
                    <a:ext uri="{FF2B5EF4-FFF2-40B4-BE49-F238E27FC236}">
                      <a16:creationId xmlns:a16="http://schemas.microsoft.com/office/drawing/2014/main" id="{4BA75BC8-8505-4D03-9CA1-8CB37F102D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62745" y="1586829"/>
                  <a:ext cx="299766" cy="222814"/>
                </a:xfrm>
                <a:custGeom>
                  <a:avLst/>
                  <a:gdLst>
                    <a:gd name="T0" fmla="*/ 122 w 122"/>
                    <a:gd name="T1" fmla="*/ 18 h 91"/>
                    <a:gd name="T2" fmla="*/ 82 w 122"/>
                    <a:gd name="T3" fmla="*/ 3 h 91"/>
                    <a:gd name="T4" fmla="*/ 58 w 122"/>
                    <a:gd name="T5" fmla="*/ 0 h 91"/>
                    <a:gd name="T6" fmla="*/ 36 w 122"/>
                    <a:gd name="T7" fmla="*/ 7 h 91"/>
                    <a:gd name="T8" fmla="*/ 32 w 122"/>
                    <a:gd name="T9" fmla="*/ 10 h 91"/>
                    <a:gd name="T10" fmla="*/ 32 w 122"/>
                    <a:gd name="T11" fmla="*/ 10 h 91"/>
                    <a:gd name="T12" fmla="*/ 22 w 122"/>
                    <a:gd name="T13" fmla="*/ 14 h 91"/>
                    <a:gd name="T14" fmla="*/ 21 w 122"/>
                    <a:gd name="T15" fmla="*/ 20 h 91"/>
                    <a:gd name="T16" fmla="*/ 16 w 122"/>
                    <a:gd name="T17" fmla="*/ 22 h 91"/>
                    <a:gd name="T18" fmla="*/ 2 w 122"/>
                    <a:gd name="T19" fmla="*/ 37 h 91"/>
                    <a:gd name="T20" fmla="*/ 7 w 122"/>
                    <a:gd name="T21" fmla="*/ 55 h 91"/>
                    <a:gd name="T22" fmla="*/ 13 w 122"/>
                    <a:gd name="T23" fmla="*/ 60 h 91"/>
                    <a:gd name="T24" fmla="*/ 14 w 122"/>
                    <a:gd name="T25" fmla="*/ 61 h 91"/>
                    <a:gd name="T26" fmla="*/ 14 w 122"/>
                    <a:gd name="T27" fmla="*/ 61 h 91"/>
                    <a:gd name="T28" fmla="*/ 19 w 122"/>
                    <a:gd name="T29" fmla="*/ 60 h 91"/>
                    <a:gd name="T30" fmla="*/ 24 w 122"/>
                    <a:gd name="T31" fmla="*/ 59 h 91"/>
                    <a:gd name="T32" fmla="*/ 25 w 122"/>
                    <a:gd name="T33" fmla="*/ 61 h 91"/>
                    <a:gd name="T34" fmla="*/ 15 w 122"/>
                    <a:gd name="T35" fmla="*/ 65 h 91"/>
                    <a:gd name="T36" fmla="*/ 24 w 122"/>
                    <a:gd name="T37" fmla="*/ 90 h 91"/>
                    <a:gd name="T38" fmla="*/ 44 w 122"/>
                    <a:gd name="T39" fmla="*/ 91 h 91"/>
                    <a:gd name="T40" fmla="*/ 69 w 122"/>
                    <a:gd name="T41" fmla="*/ 87 h 91"/>
                    <a:gd name="T42" fmla="*/ 90 w 122"/>
                    <a:gd name="T43" fmla="*/ 76 h 91"/>
                    <a:gd name="T44" fmla="*/ 104 w 122"/>
                    <a:gd name="T45" fmla="*/ 57 h 91"/>
                    <a:gd name="T46" fmla="*/ 122 w 122"/>
                    <a:gd name="T47" fmla="*/ 18 h 91"/>
                    <a:gd name="T48" fmla="*/ 83 w 122"/>
                    <a:gd name="T49" fmla="*/ 46 h 91"/>
                    <a:gd name="T50" fmla="*/ 78 w 122"/>
                    <a:gd name="T51" fmla="*/ 47 h 91"/>
                    <a:gd name="T52" fmla="*/ 77 w 122"/>
                    <a:gd name="T53" fmla="*/ 37 h 91"/>
                    <a:gd name="T54" fmla="*/ 68 w 122"/>
                    <a:gd name="T55" fmla="*/ 32 h 91"/>
                    <a:gd name="T56" fmla="*/ 63 w 122"/>
                    <a:gd name="T57" fmla="*/ 44 h 91"/>
                    <a:gd name="T58" fmla="*/ 55 w 122"/>
                    <a:gd name="T59" fmla="*/ 60 h 91"/>
                    <a:gd name="T60" fmla="*/ 39 w 122"/>
                    <a:gd name="T61" fmla="*/ 54 h 91"/>
                    <a:gd name="T62" fmla="*/ 32 w 122"/>
                    <a:gd name="T63" fmla="*/ 56 h 91"/>
                    <a:gd name="T64" fmla="*/ 30 w 122"/>
                    <a:gd name="T65" fmla="*/ 52 h 91"/>
                    <a:gd name="T66" fmla="*/ 37 w 122"/>
                    <a:gd name="T67" fmla="*/ 49 h 91"/>
                    <a:gd name="T68" fmla="*/ 36 w 122"/>
                    <a:gd name="T69" fmla="*/ 37 h 91"/>
                    <a:gd name="T70" fmla="*/ 41 w 122"/>
                    <a:gd name="T71" fmla="*/ 37 h 91"/>
                    <a:gd name="T72" fmla="*/ 42 w 122"/>
                    <a:gd name="T73" fmla="*/ 48 h 91"/>
                    <a:gd name="T74" fmla="*/ 52 w 122"/>
                    <a:gd name="T75" fmla="*/ 54 h 91"/>
                    <a:gd name="T76" fmla="*/ 57 w 122"/>
                    <a:gd name="T77" fmla="*/ 43 h 91"/>
                    <a:gd name="T78" fmla="*/ 65 w 122"/>
                    <a:gd name="T79" fmla="*/ 26 h 91"/>
                    <a:gd name="T80" fmla="*/ 80 w 122"/>
                    <a:gd name="T81" fmla="*/ 32 h 91"/>
                    <a:gd name="T82" fmla="*/ 87 w 122"/>
                    <a:gd name="T83" fmla="*/ 29 h 91"/>
                    <a:gd name="T84" fmla="*/ 89 w 122"/>
                    <a:gd name="T85" fmla="*/ 34 h 91"/>
                    <a:gd name="T86" fmla="*/ 82 w 122"/>
                    <a:gd name="T87" fmla="*/ 36 h 91"/>
                    <a:gd name="T88" fmla="*/ 83 w 122"/>
                    <a:gd name="T89" fmla="*/ 46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2" h="91">
                      <a:moveTo>
                        <a:pt x="122" y="18"/>
                      </a:moveTo>
                      <a:cubicBezTo>
                        <a:pt x="114" y="19"/>
                        <a:pt x="79" y="6"/>
                        <a:pt x="82" y="3"/>
                      </a:cubicBezTo>
                      <a:cubicBezTo>
                        <a:pt x="76" y="3"/>
                        <a:pt x="57" y="5"/>
                        <a:pt x="58" y="0"/>
                      </a:cubicBezTo>
                      <a:cubicBezTo>
                        <a:pt x="52" y="2"/>
                        <a:pt x="37" y="13"/>
                        <a:pt x="36" y="7"/>
                      </a:cubicBezTo>
                      <a:cubicBezTo>
                        <a:pt x="34" y="8"/>
                        <a:pt x="33" y="9"/>
                        <a:pt x="32" y="10"/>
                      </a:cubicBezTo>
                      <a:cubicBezTo>
                        <a:pt x="32" y="10"/>
                        <a:pt x="32" y="10"/>
                        <a:pt x="32" y="10"/>
                      </a:cubicBezTo>
                      <a:cubicBezTo>
                        <a:pt x="27" y="4"/>
                        <a:pt x="25" y="13"/>
                        <a:pt x="22" y="14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19" y="21"/>
                        <a:pt x="17" y="22"/>
                        <a:pt x="16" y="22"/>
                      </a:cubicBezTo>
                      <a:cubicBezTo>
                        <a:pt x="12" y="26"/>
                        <a:pt x="9" y="39"/>
                        <a:pt x="2" y="37"/>
                      </a:cubicBezTo>
                      <a:cubicBezTo>
                        <a:pt x="0" y="44"/>
                        <a:pt x="3" y="50"/>
                        <a:pt x="7" y="55"/>
                      </a:cubicBezTo>
                      <a:cubicBezTo>
                        <a:pt x="10" y="58"/>
                        <a:pt x="12" y="59"/>
                        <a:pt x="13" y="60"/>
                      </a:cubicBezTo>
                      <a:cubicBezTo>
                        <a:pt x="13" y="60"/>
                        <a:pt x="14" y="60"/>
                        <a:pt x="14" y="61"/>
                      </a:cubicBezTo>
                      <a:cubicBezTo>
                        <a:pt x="14" y="61"/>
                        <a:pt x="14" y="61"/>
                        <a:pt x="14" y="61"/>
                      </a:cubicBezTo>
                      <a:cubicBezTo>
                        <a:pt x="16" y="61"/>
                        <a:pt x="17" y="60"/>
                        <a:pt x="19" y="60"/>
                      </a:cubicBezTo>
                      <a:cubicBezTo>
                        <a:pt x="21" y="60"/>
                        <a:pt x="23" y="59"/>
                        <a:pt x="24" y="59"/>
                      </a:cubicBezTo>
                      <a:cubicBezTo>
                        <a:pt x="25" y="60"/>
                        <a:pt x="25" y="60"/>
                        <a:pt x="25" y="61"/>
                      </a:cubicBezTo>
                      <a:cubicBezTo>
                        <a:pt x="22" y="62"/>
                        <a:pt x="19" y="63"/>
                        <a:pt x="15" y="65"/>
                      </a:cubicBezTo>
                      <a:cubicBezTo>
                        <a:pt x="14" y="74"/>
                        <a:pt x="15" y="85"/>
                        <a:pt x="24" y="90"/>
                      </a:cubicBezTo>
                      <a:cubicBezTo>
                        <a:pt x="28" y="84"/>
                        <a:pt x="38" y="91"/>
                        <a:pt x="44" y="91"/>
                      </a:cubicBezTo>
                      <a:cubicBezTo>
                        <a:pt x="48" y="87"/>
                        <a:pt x="62" y="89"/>
                        <a:pt x="69" y="87"/>
                      </a:cubicBezTo>
                      <a:cubicBezTo>
                        <a:pt x="66" y="82"/>
                        <a:pt x="84" y="79"/>
                        <a:pt x="90" y="76"/>
                      </a:cubicBezTo>
                      <a:cubicBezTo>
                        <a:pt x="85" y="73"/>
                        <a:pt x="100" y="62"/>
                        <a:pt x="104" y="57"/>
                      </a:cubicBezTo>
                      <a:cubicBezTo>
                        <a:pt x="98" y="57"/>
                        <a:pt x="117" y="23"/>
                        <a:pt x="122" y="18"/>
                      </a:cubicBezTo>
                      <a:close/>
                      <a:moveTo>
                        <a:pt x="83" y="46"/>
                      </a:moveTo>
                      <a:cubicBezTo>
                        <a:pt x="78" y="47"/>
                        <a:pt x="78" y="47"/>
                        <a:pt x="78" y="47"/>
                      </a:cubicBezTo>
                      <a:cubicBezTo>
                        <a:pt x="78" y="45"/>
                        <a:pt x="79" y="41"/>
                        <a:pt x="77" y="37"/>
                      </a:cubicBezTo>
                      <a:cubicBezTo>
                        <a:pt x="75" y="32"/>
                        <a:pt x="71" y="31"/>
                        <a:pt x="68" y="32"/>
                      </a:cubicBezTo>
                      <a:cubicBezTo>
                        <a:pt x="64" y="33"/>
                        <a:pt x="64" y="37"/>
                        <a:pt x="63" y="44"/>
                      </a:cubicBezTo>
                      <a:cubicBezTo>
                        <a:pt x="63" y="52"/>
                        <a:pt x="61" y="57"/>
                        <a:pt x="55" y="60"/>
                      </a:cubicBezTo>
                      <a:cubicBezTo>
                        <a:pt x="50" y="62"/>
                        <a:pt x="43" y="60"/>
                        <a:pt x="39" y="54"/>
                      </a:cubicBezTo>
                      <a:cubicBezTo>
                        <a:pt x="32" y="56"/>
                        <a:pt x="32" y="56"/>
                        <a:pt x="32" y="56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5" y="45"/>
                        <a:pt x="35" y="41"/>
                        <a:pt x="36" y="37"/>
                      </a:cubicBezTo>
                      <a:cubicBezTo>
                        <a:pt x="41" y="37"/>
                        <a:pt x="41" y="37"/>
                        <a:pt x="41" y="37"/>
                      </a:cubicBezTo>
                      <a:cubicBezTo>
                        <a:pt x="40" y="40"/>
                        <a:pt x="40" y="45"/>
                        <a:pt x="42" y="48"/>
                      </a:cubicBezTo>
                      <a:cubicBezTo>
                        <a:pt x="44" y="53"/>
                        <a:pt x="48" y="55"/>
                        <a:pt x="52" y="54"/>
                      </a:cubicBezTo>
                      <a:cubicBezTo>
                        <a:pt x="56" y="52"/>
                        <a:pt x="57" y="49"/>
                        <a:pt x="57" y="43"/>
                      </a:cubicBezTo>
                      <a:cubicBezTo>
                        <a:pt x="57" y="34"/>
                        <a:pt x="59" y="29"/>
                        <a:pt x="65" y="26"/>
                      </a:cubicBezTo>
                      <a:cubicBezTo>
                        <a:pt x="70" y="24"/>
                        <a:pt x="76" y="26"/>
                        <a:pt x="80" y="32"/>
                      </a:cubicBezTo>
                      <a:cubicBezTo>
                        <a:pt x="87" y="29"/>
                        <a:pt x="87" y="29"/>
                        <a:pt x="87" y="29"/>
                      </a:cubicBezTo>
                      <a:cubicBezTo>
                        <a:pt x="89" y="34"/>
                        <a:pt x="89" y="34"/>
                        <a:pt x="89" y="34"/>
                      </a:cubicBezTo>
                      <a:cubicBezTo>
                        <a:pt x="82" y="36"/>
                        <a:pt x="82" y="36"/>
                        <a:pt x="82" y="36"/>
                      </a:cubicBezTo>
                      <a:cubicBezTo>
                        <a:pt x="84" y="41"/>
                        <a:pt x="84" y="44"/>
                        <a:pt x="83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latin typeface="+mn-lt"/>
                  </a:endParaRPr>
                </a:p>
              </p:txBody>
            </p:sp>
          </p:grpSp>
          <p:sp useBgFill="1">
            <p:nvSpPr>
              <p:cNvPr id="35" name="Freeform 134">
                <a:extLst>
                  <a:ext uri="{FF2B5EF4-FFF2-40B4-BE49-F238E27FC236}">
                    <a16:creationId xmlns:a16="http://schemas.microsoft.com/office/drawing/2014/main" id="{A2A00A87-879B-40EB-B23C-C884E871E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337" y="2481858"/>
                <a:ext cx="774489" cy="466284"/>
              </a:xfrm>
              <a:custGeom>
                <a:avLst/>
                <a:gdLst>
                  <a:gd name="T0" fmla="*/ 22 w 364"/>
                  <a:gd name="T1" fmla="*/ 93 h 220"/>
                  <a:gd name="T2" fmla="*/ 119 w 364"/>
                  <a:gd name="T3" fmla="*/ 19 h 220"/>
                  <a:gd name="T4" fmla="*/ 95 w 364"/>
                  <a:gd name="T5" fmla="*/ 77 h 220"/>
                  <a:gd name="T6" fmla="*/ 72 w 364"/>
                  <a:gd name="T7" fmla="*/ 168 h 220"/>
                  <a:gd name="T8" fmla="*/ 115 w 364"/>
                  <a:gd name="T9" fmla="*/ 96 h 220"/>
                  <a:gd name="T10" fmla="*/ 167 w 364"/>
                  <a:gd name="T11" fmla="*/ 12 h 220"/>
                  <a:gd name="T12" fmla="*/ 144 w 364"/>
                  <a:gd name="T13" fmla="*/ 132 h 220"/>
                  <a:gd name="T14" fmla="*/ 173 w 364"/>
                  <a:gd name="T15" fmla="*/ 220 h 220"/>
                  <a:gd name="T16" fmla="*/ 176 w 364"/>
                  <a:gd name="T17" fmla="*/ 98 h 220"/>
                  <a:gd name="T18" fmla="*/ 226 w 364"/>
                  <a:gd name="T19" fmla="*/ 200 h 220"/>
                  <a:gd name="T20" fmla="*/ 192 w 364"/>
                  <a:gd name="T21" fmla="*/ 52 h 220"/>
                  <a:gd name="T22" fmla="*/ 205 w 364"/>
                  <a:gd name="T23" fmla="*/ 9 h 220"/>
                  <a:gd name="T24" fmla="*/ 293 w 364"/>
                  <a:gd name="T25" fmla="*/ 168 h 220"/>
                  <a:gd name="T26" fmla="*/ 268 w 364"/>
                  <a:gd name="T27" fmla="*/ 26 h 220"/>
                  <a:gd name="T28" fmla="*/ 348 w 364"/>
                  <a:gd name="T29" fmla="*/ 84 h 220"/>
                  <a:gd name="T30" fmla="*/ 275 w 364"/>
                  <a:gd name="T31" fmla="*/ 7 h 220"/>
                  <a:gd name="T32" fmla="*/ 269 w 364"/>
                  <a:gd name="T33" fmla="*/ 0 h 220"/>
                  <a:gd name="T34" fmla="*/ 113 w 364"/>
                  <a:gd name="T35" fmla="*/ 0 h 220"/>
                  <a:gd name="T36" fmla="*/ 22 w 364"/>
                  <a:gd name="T37" fmla="*/ 9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4" h="220">
                    <a:moveTo>
                      <a:pt x="22" y="93"/>
                    </a:moveTo>
                    <a:cubicBezTo>
                      <a:pt x="22" y="93"/>
                      <a:pt x="20" y="46"/>
                      <a:pt x="119" y="19"/>
                    </a:cubicBezTo>
                    <a:cubicBezTo>
                      <a:pt x="119" y="19"/>
                      <a:pt x="96" y="32"/>
                      <a:pt x="95" y="77"/>
                    </a:cubicBezTo>
                    <a:cubicBezTo>
                      <a:pt x="94" y="122"/>
                      <a:pt x="90" y="150"/>
                      <a:pt x="72" y="168"/>
                    </a:cubicBezTo>
                    <a:cubicBezTo>
                      <a:pt x="72" y="168"/>
                      <a:pt x="108" y="157"/>
                      <a:pt x="115" y="96"/>
                    </a:cubicBezTo>
                    <a:cubicBezTo>
                      <a:pt x="122" y="35"/>
                      <a:pt x="167" y="12"/>
                      <a:pt x="167" y="12"/>
                    </a:cubicBezTo>
                    <a:cubicBezTo>
                      <a:pt x="167" y="12"/>
                      <a:pt x="138" y="66"/>
                      <a:pt x="144" y="132"/>
                    </a:cubicBezTo>
                    <a:cubicBezTo>
                      <a:pt x="149" y="199"/>
                      <a:pt x="155" y="204"/>
                      <a:pt x="173" y="220"/>
                    </a:cubicBezTo>
                    <a:cubicBezTo>
                      <a:pt x="173" y="220"/>
                      <a:pt x="140" y="141"/>
                      <a:pt x="176" y="98"/>
                    </a:cubicBezTo>
                    <a:cubicBezTo>
                      <a:pt x="176" y="98"/>
                      <a:pt x="234" y="141"/>
                      <a:pt x="226" y="200"/>
                    </a:cubicBezTo>
                    <a:cubicBezTo>
                      <a:pt x="226" y="200"/>
                      <a:pt x="269" y="197"/>
                      <a:pt x="192" y="52"/>
                    </a:cubicBezTo>
                    <a:cubicBezTo>
                      <a:pt x="187" y="37"/>
                      <a:pt x="198" y="17"/>
                      <a:pt x="205" y="9"/>
                    </a:cubicBezTo>
                    <a:cubicBezTo>
                      <a:pt x="205" y="9"/>
                      <a:pt x="325" y="100"/>
                      <a:pt x="293" y="168"/>
                    </a:cubicBezTo>
                    <a:cubicBezTo>
                      <a:pt x="293" y="168"/>
                      <a:pt x="345" y="113"/>
                      <a:pt x="268" y="26"/>
                    </a:cubicBezTo>
                    <a:cubicBezTo>
                      <a:pt x="268" y="26"/>
                      <a:pt x="332" y="44"/>
                      <a:pt x="348" y="84"/>
                    </a:cubicBezTo>
                    <a:cubicBezTo>
                      <a:pt x="348" y="84"/>
                      <a:pt x="364" y="61"/>
                      <a:pt x="275" y="7"/>
                    </a:cubicBezTo>
                    <a:cubicBezTo>
                      <a:pt x="275" y="7"/>
                      <a:pt x="272" y="5"/>
                      <a:pt x="269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3" y="0"/>
                      <a:pt x="0" y="21"/>
                      <a:pt x="22" y="93"/>
                    </a:cubicBezTo>
                    <a:close/>
                  </a:path>
                </a:pathLst>
              </a:cu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71674D-3B7B-4D96-BEA4-2A5DB9306FDE}"/>
                </a:ext>
              </a:extLst>
            </p:cNvPr>
            <p:cNvSpPr txBox="1"/>
            <p:nvPr/>
          </p:nvSpPr>
          <p:spPr>
            <a:xfrm>
              <a:off x="2578308" y="2837844"/>
              <a:ext cx="14765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ECONOMIC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 OPPORTUNITIES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C95A328-C68A-4F14-A9ED-BB759796DFC7}"/>
                </a:ext>
              </a:extLst>
            </p:cNvPr>
            <p:cNvSpPr txBox="1"/>
            <p:nvPr/>
          </p:nvSpPr>
          <p:spPr>
            <a:xfrm>
              <a:off x="4564505" y="2837844"/>
              <a:ext cx="153649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FOOD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SECURITY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F8DD5CC-603F-48C7-9643-5C68D7F5E032}"/>
                </a:ext>
              </a:extLst>
            </p:cNvPr>
            <p:cNvGrpSpPr/>
            <p:nvPr/>
          </p:nvGrpSpPr>
          <p:grpSpPr>
            <a:xfrm>
              <a:off x="4671462" y="1602683"/>
              <a:ext cx="1234662" cy="881566"/>
              <a:chOff x="3168650" y="5557838"/>
              <a:chExt cx="838200" cy="598487"/>
            </a:xfrm>
            <a:solidFill>
              <a:srgbClr val="8FBE00"/>
            </a:solidFill>
          </p:grpSpPr>
          <p:sp>
            <p:nvSpPr>
              <p:cNvPr id="41" name="Freeform 43">
                <a:extLst>
                  <a:ext uri="{FF2B5EF4-FFF2-40B4-BE49-F238E27FC236}">
                    <a16:creationId xmlns:a16="http://schemas.microsoft.com/office/drawing/2014/main" id="{D195CA4F-E192-467B-B8B9-06BD3E9A1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650" y="5638800"/>
                <a:ext cx="401638" cy="517525"/>
              </a:xfrm>
              <a:custGeom>
                <a:avLst/>
                <a:gdLst>
                  <a:gd name="T0" fmla="*/ 105 w 135"/>
                  <a:gd name="T1" fmla="*/ 95 h 173"/>
                  <a:gd name="T2" fmla="*/ 68 w 135"/>
                  <a:gd name="T3" fmla="*/ 85 h 173"/>
                  <a:gd name="T4" fmla="*/ 63 w 135"/>
                  <a:gd name="T5" fmla="*/ 83 h 173"/>
                  <a:gd name="T6" fmla="*/ 59 w 135"/>
                  <a:gd name="T7" fmla="*/ 79 h 173"/>
                  <a:gd name="T8" fmla="*/ 52 w 135"/>
                  <a:gd name="T9" fmla="*/ 72 h 173"/>
                  <a:gd name="T10" fmla="*/ 25 w 135"/>
                  <a:gd name="T11" fmla="*/ 49 h 173"/>
                  <a:gd name="T12" fmla="*/ 17 w 135"/>
                  <a:gd name="T13" fmla="*/ 56 h 173"/>
                  <a:gd name="T14" fmla="*/ 33 w 135"/>
                  <a:gd name="T15" fmla="*/ 78 h 173"/>
                  <a:gd name="T16" fmla="*/ 38 w 135"/>
                  <a:gd name="T17" fmla="*/ 84 h 173"/>
                  <a:gd name="T18" fmla="*/ 43 w 135"/>
                  <a:gd name="T19" fmla="*/ 90 h 173"/>
                  <a:gd name="T20" fmla="*/ 32 w 135"/>
                  <a:gd name="T21" fmla="*/ 82 h 173"/>
                  <a:gd name="T22" fmla="*/ 30 w 135"/>
                  <a:gd name="T23" fmla="*/ 78 h 173"/>
                  <a:gd name="T24" fmla="*/ 27 w 135"/>
                  <a:gd name="T25" fmla="*/ 73 h 173"/>
                  <a:gd name="T26" fmla="*/ 23 w 135"/>
                  <a:gd name="T27" fmla="*/ 68 h 173"/>
                  <a:gd name="T28" fmla="*/ 18 w 135"/>
                  <a:gd name="T29" fmla="*/ 62 h 173"/>
                  <a:gd name="T30" fmla="*/ 14 w 135"/>
                  <a:gd name="T31" fmla="*/ 58 h 173"/>
                  <a:gd name="T32" fmla="*/ 20 w 135"/>
                  <a:gd name="T33" fmla="*/ 46 h 173"/>
                  <a:gd name="T34" fmla="*/ 17 w 135"/>
                  <a:gd name="T35" fmla="*/ 20 h 173"/>
                  <a:gd name="T36" fmla="*/ 9 w 135"/>
                  <a:gd name="T37" fmla="*/ 1 h 173"/>
                  <a:gd name="T38" fmla="*/ 5 w 135"/>
                  <a:gd name="T39" fmla="*/ 1 h 173"/>
                  <a:gd name="T40" fmla="*/ 3 w 135"/>
                  <a:gd name="T41" fmla="*/ 15 h 173"/>
                  <a:gd name="T42" fmla="*/ 1 w 135"/>
                  <a:gd name="T43" fmla="*/ 52 h 173"/>
                  <a:gd name="T44" fmla="*/ 26 w 135"/>
                  <a:gd name="T45" fmla="*/ 108 h 173"/>
                  <a:gd name="T46" fmla="*/ 76 w 135"/>
                  <a:gd name="T47" fmla="*/ 140 h 173"/>
                  <a:gd name="T48" fmla="*/ 85 w 135"/>
                  <a:gd name="T49" fmla="*/ 155 h 173"/>
                  <a:gd name="T50" fmla="*/ 85 w 135"/>
                  <a:gd name="T51" fmla="*/ 173 h 173"/>
                  <a:gd name="T52" fmla="*/ 133 w 135"/>
                  <a:gd name="T53" fmla="*/ 173 h 173"/>
                  <a:gd name="T54" fmla="*/ 133 w 135"/>
                  <a:gd name="T55" fmla="*/ 157 h 173"/>
                  <a:gd name="T56" fmla="*/ 134 w 135"/>
                  <a:gd name="T57" fmla="*/ 148 h 173"/>
                  <a:gd name="T58" fmla="*/ 133 w 135"/>
                  <a:gd name="T59" fmla="*/ 136 h 173"/>
                  <a:gd name="T60" fmla="*/ 105 w 135"/>
                  <a:gd name="T61" fmla="*/ 9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5" h="173">
                    <a:moveTo>
                      <a:pt x="105" y="95"/>
                    </a:moveTo>
                    <a:cubicBezTo>
                      <a:pt x="104" y="94"/>
                      <a:pt x="95" y="87"/>
                      <a:pt x="68" y="85"/>
                    </a:cubicBezTo>
                    <a:cubicBezTo>
                      <a:pt x="66" y="85"/>
                      <a:pt x="65" y="84"/>
                      <a:pt x="63" y="83"/>
                    </a:cubicBezTo>
                    <a:cubicBezTo>
                      <a:pt x="62" y="82"/>
                      <a:pt x="60" y="80"/>
                      <a:pt x="59" y="79"/>
                    </a:cubicBezTo>
                    <a:cubicBezTo>
                      <a:pt x="57" y="77"/>
                      <a:pt x="54" y="74"/>
                      <a:pt x="52" y="72"/>
                    </a:cubicBezTo>
                    <a:cubicBezTo>
                      <a:pt x="39" y="54"/>
                      <a:pt x="27" y="50"/>
                      <a:pt x="25" y="49"/>
                    </a:cubicBezTo>
                    <a:cubicBezTo>
                      <a:pt x="22" y="48"/>
                      <a:pt x="12" y="49"/>
                      <a:pt x="17" y="56"/>
                    </a:cubicBezTo>
                    <a:cubicBezTo>
                      <a:pt x="17" y="56"/>
                      <a:pt x="32" y="77"/>
                      <a:pt x="33" y="78"/>
                    </a:cubicBezTo>
                    <a:cubicBezTo>
                      <a:pt x="35" y="81"/>
                      <a:pt x="37" y="82"/>
                      <a:pt x="38" y="84"/>
                    </a:cubicBezTo>
                    <a:cubicBezTo>
                      <a:pt x="40" y="86"/>
                      <a:pt x="42" y="88"/>
                      <a:pt x="43" y="90"/>
                    </a:cubicBezTo>
                    <a:cubicBezTo>
                      <a:pt x="43" y="90"/>
                      <a:pt x="34" y="84"/>
                      <a:pt x="32" y="82"/>
                    </a:cubicBezTo>
                    <a:cubicBezTo>
                      <a:pt x="31" y="81"/>
                      <a:pt x="30" y="79"/>
                      <a:pt x="30" y="78"/>
                    </a:cubicBezTo>
                    <a:cubicBezTo>
                      <a:pt x="29" y="76"/>
                      <a:pt x="28" y="75"/>
                      <a:pt x="27" y="73"/>
                    </a:cubicBezTo>
                    <a:cubicBezTo>
                      <a:pt x="25" y="72"/>
                      <a:pt x="24" y="70"/>
                      <a:pt x="23" y="68"/>
                    </a:cubicBezTo>
                    <a:cubicBezTo>
                      <a:pt x="21" y="66"/>
                      <a:pt x="19" y="64"/>
                      <a:pt x="18" y="62"/>
                    </a:cubicBezTo>
                    <a:cubicBezTo>
                      <a:pt x="17" y="60"/>
                      <a:pt x="15" y="59"/>
                      <a:pt x="14" y="58"/>
                    </a:cubicBezTo>
                    <a:cubicBezTo>
                      <a:pt x="10" y="51"/>
                      <a:pt x="15" y="46"/>
                      <a:pt x="20" y="46"/>
                    </a:cubicBezTo>
                    <a:cubicBezTo>
                      <a:pt x="20" y="45"/>
                      <a:pt x="17" y="24"/>
                      <a:pt x="17" y="20"/>
                    </a:cubicBezTo>
                    <a:cubicBezTo>
                      <a:pt x="16" y="10"/>
                      <a:pt x="15" y="3"/>
                      <a:pt x="9" y="1"/>
                    </a:cubicBezTo>
                    <a:cubicBezTo>
                      <a:pt x="8" y="0"/>
                      <a:pt x="6" y="0"/>
                      <a:pt x="5" y="1"/>
                    </a:cubicBezTo>
                    <a:cubicBezTo>
                      <a:pt x="4" y="3"/>
                      <a:pt x="3" y="10"/>
                      <a:pt x="3" y="15"/>
                    </a:cubicBezTo>
                    <a:cubicBezTo>
                      <a:pt x="3" y="15"/>
                      <a:pt x="0" y="40"/>
                      <a:pt x="1" y="52"/>
                    </a:cubicBezTo>
                    <a:cubicBezTo>
                      <a:pt x="1" y="58"/>
                      <a:pt x="21" y="101"/>
                      <a:pt x="26" y="108"/>
                    </a:cubicBezTo>
                    <a:cubicBezTo>
                      <a:pt x="32" y="115"/>
                      <a:pt x="76" y="140"/>
                      <a:pt x="76" y="140"/>
                    </a:cubicBezTo>
                    <a:cubicBezTo>
                      <a:pt x="77" y="141"/>
                      <a:pt x="85" y="147"/>
                      <a:pt x="85" y="155"/>
                    </a:cubicBezTo>
                    <a:cubicBezTo>
                      <a:pt x="85" y="173"/>
                      <a:pt x="85" y="173"/>
                      <a:pt x="85" y="173"/>
                    </a:cubicBezTo>
                    <a:cubicBezTo>
                      <a:pt x="133" y="173"/>
                      <a:pt x="133" y="173"/>
                      <a:pt x="133" y="173"/>
                    </a:cubicBezTo>
                    <a:cubicBezTo>
                      <a:pt x="133" y="157"/>
                      <a:pt x="133" y="157"/>
                      <a:pt x="133" y="157"/>
                    </a:cubicBezTo>
                    <a:cubicBezTo>
                      <a:pt x="133" y="154"/>
                      <a:pt x="133" y="151"/>
                      <a:pt x="134" y="148"/>
                    </a:cubicBezTo>
                    <a:cubicBezTo>
                      <a:pt x="135" y="145"/>
                      <a:pt x="134" y="138"/>
                      <a:pt x="133" y="136"/>
                    </a:cubicBezTo>
                    <a:cubicBezTo>
                      <a:pt x="128" y="111"/>
                      <a:pt x="108" y="97"/>
                      <a:pt x="10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2" name="Freeform 44">
                <a:extLst>
                  <a:ext uri="{FF2B5EF4-FFF2-40B4-BE49-F238E27FC236}">
                    <a16:creationId xmlns:a16="http://schemas.microsoft.com/office/drawing/2014/main" id="{E241D7D7-3E1C-4391-9953-A2459E233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625" y="5638800"/>
                <a:ext cx="403225" cy="517525"/>
              </a:xfrm>
              <a:custGeom>
                <a:avLst/>
                <a:gdLst>
                  <a:gd name="T0" fmla="*/ 132 w 135"/>
                  <a:gd name="T1" fmla="*/ 15 h 173"/>
                  <a:gd name="T2" fmla="*/ 130 w 135"/>
                  <a:gd name="T3" fmla="*/ 1 h 173"/>
                  <a:gd name="T4" fmla="*/ 126 w 135"/>
                  <a:gd name="T5" fmla="*/ 1 h 173"/>
                  <a:gd name="T6" fmla="*/ 118 w 135"/>
                  <a:gd name="T7" fmla="*/ 20 h 173"/>
                  <a:gd name="T8" fmla="*/ 115 w 135"/>
                  <a:gd name="T9" fmla="*/ 46 h 173"/>
                  <a:gd name="T10" fmla="*/ 120 w 135"/>
                  <a:gd name="T11" fmla="*/ 58 h 173"/>
                  <a:gd name="T12" fmla="*/ 117 w 135"/>
                  <a:gd name="T13" fmla="*/ 62 h 173"/>
                  <a:gd name="T14" fmla="*/ 112 w 135"/>
                  <a:gd name="T15" fmla="*/ 68 h 173"/>
                  <a:gd name="T16" fmla="*/ 108 w 135"/>
                  <a:gd name="T17" fmla="*/ 73 h 173"/>
                  <a:gd name="T18" fmla="*/ 105 w 135"/>
                  <a:gd name="T19" fmla="*/ 78 h 173"/>
                  <a:gd name="T20" fmla="*/ 103 w 135"/>
                  <a:gd name="T21" fmla="*/ 82 h 173"/>
                  <a:gd name="T22" fmla="*/ 91 w 135"/>
                  <a:gd name="T23" fmla="*/ 90 h 173"/>
                  <a:gd name="T24" fmla="*/ 97 w 135"/>
                  <a:gd name="T25" fmla="*/ 84 h 173"/>
                  <a:gd name="T26" fmla="*/ 102 w 135"/>
                  <a:gd name="T27" fmla="*/ 78 h 173"/>
                  <a:gd name="T28" fmla="*/ 118 w 135"/>
                  <a:gd name="T29" fmla="*/ 56 h 173"/>
                  <a:gd name="T30" fmla="*/ 110 w 135"/>
                  <a:gd name="T31" fmla="*/ 49 h 173"/>
                  <a:gd name="T32" fmla="*/ 82 w 135"/>
                  <a:gd name="T33" fmla="*/ 72 h 173"/>
                  <a:gd name="T34" fmla="*/ 76 w 135"/>
                  <a:gd name="T35" fmla="*/ 79 h 173"/>
                  <a:gd name="T36" fmla="*/ 71 w 135"/>
                  <a:gd name="T37" fmla="*/ 83 h 173"/>
                  <a:gd name="T38" fmla="*/ 67 w 135"/>
                  <a:gd name="T39" fmla="*/ 85 h 173"/>
                  <a:gd name="T40" fmla="*/ 29 w 135"/>
                  <a:gd name="T41" fmla="*/ 95 h 173"/>
                  <a:gd name="T42" fmla="*/ 1 w 135"/>
                  <a:gd name="T43" fmla="*/ 136 h 173"/>
                  <a:gd name="T44" fmla="*/ 1 w 135"/>
                  <a:gd name="T45" fmla="*/ 148 h 173"/>
                  <a:gd name="T46" fmla="*/ 2 w 135"/>
                  <a:gd name="T47" fmla="*/ 157 h 173"/>
                  <a:gd name="T48" fmla="*/ 2 w 135"/>
                  <a:gd name="T49" fmla="*/ 173 h 173"/>
                  <a:gd name="T50" fmla="*/ 50 w 135"/>
                  <a:gd name="T51" fmla="*/ 173 h 173"/>
                  <a:gd name="T52" fmla="*/ 50 w 135"/>
                  <a:gd name="T53" fmla="*/ 155 h 173"/>
                  <a:gd name="T54" fmla="*/ 59 w 135"/>
                  <a:gd name="T55" fmla="*/ 140 h 173"/>
                  <a:gd name="T56" fmla="*/ 109 w 135"/>
                  <a:gd name="T57" fmla="*/ 108 h 173"/>
                  <a:gd name="T58" fmla="*/ 134 w 135"/>
                  <a:gd name="T59" fmla="*/ 52 h 173"/>
                  <a:gd name="T60" fmla="*/ 132 w 135"/>
                  <a:gd name="T61" fmla="*/ 1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5" h="173">
                    <a:moveTo>
                      <a:pt x="132" y="15"/>
                    </a:moveTo>
                    <a:cubicBezTo>
                      <a:pt x="132" y="10"/>
                      <a:pt x="131" y="3"/>
                      <a:pt x="130" y="1"/>
                    </a:cubicBezTo>
                    <a:cubicBezTo>
                      <a:pt x="128" y="0"/>
                      <a:pt x="127" y="0"/>
                      <a:pt x="126" y="1"/>
                    </a:cubicBezTo>
                    <a:cubicBezTo>
                      <a:pt x="120" y="3"/>
                      <a:pt x="119" y="10"/>
                      <a:pt x="118" y="20"/>
                    </a:cubicBezTo>
                    <a:cubicBezTo>
                      <a:pt x="117" y="24"/>
                      <a:pt x="115" y="45"/>
                      <a:pt x="115" y="46"/>
                    </a:cubicBezTo>
                    <a:cubicBezTo>
                      <a:pt x="120" y="46"/>
                      <a:pt x="125" y="51"/>
                      <a:pt x="120" y="58"/>
                    </a:cubicBezTo>
                    <a:cubicBezTo>
                      <a:pt x="120" y="59"/>
                      <a:pt x="118" y="60"/>
                      <a:pt x="117" y="62"/>
                    </a:cubicBezTo>
                    <a:cubicBezTo>
                      <a:pt x="115" y="64"/>
                      <a:pt x="114" y="66"/>
                      <a:pt x="112" y="68"/>
                    </a:cubicBezTo>
                    <a:cubicBezTo>
                      <a:pt x="111" y="70"/>
                      <a:pt x="109" y="72"/>
                      <a:pt x="108" y="73"/>
                    </a:cubicBezTo>
                    <a:cubicBezTo>
                      <a:pt x="107" y="75"/>
                      <a:pt x="106" y="76"/>
                      <a:pt x="105" y="78"/>
                    </a:cubicBezTo>
                    <a:cubicBezTo>
                      <a:pt x="105" y="79"/>
                      <a:pt x="104" y="81"/>
                      <a:pt x="103" y="82"/>
                    </a:cubicBezTo>
                    <a:cubicBezTo>
                      <a:pt x="101" y="84"/>
                      <a:pt x="91" y="90"/>
                      <a:pt x="91" y="90"/>
                    </a:cubicBezTo>
                    <a:cubicBezTo>
                      <a:pt x="93" y="88"/>
                      <a:pt x="95" y="86"/>
                      <a:pt x="97" y="84"/>
                    </a:cubicBezTo>
                    <a:cubicBezTo>
                      <a:pt x="98" y="82"/>
                      <a:pt x="100" y="81"/>
                      <a:pt x="102" y="78"/>
                    </a:cubicBezTo>
                    <a:cubicBezTo>
                      <a:pt x="103" y="77"/>
                      <a:pt x="117" y="56"/>
                      <a:pt x="118" y="56"/>
                    </a:cubicBezTo>
                    <a:cubicBezTo>
                      <a:pt x="122" y="49"/>
                      <a:pt x="113" y="48"/>
                      <a:pt x="110" y="49"/>
                    </a:cubicBezTo>
                    <a:cubicBezTo>
                      <a:pt x="108" y="50"/>
                      <a:pt x="95" y="54"/>
                      <a:pt x="82" y="72"/>
                    </a:cubicBezTo>
                    <a:cubicBezTo>
                      <a:pt x="80" y="74"/>
                      <a:pt x="78" y="77"/>
                      <a:pt x="76" y="79"/>
                    </a:cubicBezTo>
                    <a:cubicBezTo>
                      <a:pt x="75" y="80"/>
                      <a:pt x="73" y="82"/>
                      <a:pt x="71" y="83"/>
                    </a:cubicBezTo>
                    <a:cubicBezTo>
                      <a:pt x="70" y="84"/>
                      <a:pt x="69" y="85"/>
                      <a:pt x="67" y="85"/>
                    </a:cubicBezTo>
                    <a:cubicBezTo>
                      <a:pt x="40" y="87"/>
                      <a:pt x="31" y="94"/>
                      <a:pt x="29" y="95"/>
                    </a:cubicBezTo>
                    <a:cubicBezTo>
                      <a:pt x="27" y="97"/>
                      <a:pt x="7" y="111"/>
                      <a:pt x="1" y="136"/>
                    </a:cubicBezTo>
                    <a:cubicBezTo>
                      <a:pt x="1" y="138"/>
                      <a:pt x="0" y="145"/>
                      <a:pt x="1" y="148"/>
                    </a:cubicBezTo>
                    <a:cubicBezTo>
                      <a:pt x="2" y="151"/>
                      <a:pt x="2" y="154"/>
                      <a:pt x="2" y="157"/>
                    </a:cubicBezTo>
                    <a:cubicBezTo>
                      <a:pt x="2" y="173"/>
                      <a:pt x="2" y="173"/>
                      <a:pt x="2" y="173"/>
                    </a:cubicBezTo>
                    <a:cubicBezTo>
                      <a:pt x="50" y="173"/>
                      <a:pt x="50" y="173"/>
                      <a:pt x="50" y="173"/>
                    </a:cubicBezTo>
                    <a:cubicBezTo>
                      <a:pt x="50" y="155"/>
                      <a:pt x="50" y="155"/>
                      <a:pt x="50" y="155"/>
                    </a:cubicBezTo>
                    <a:cubicBezTo>
                      <a:pt x="50" y="147"/>
                      <a:pt x="58" y="141"/>
                      <a:pt x="59" y="140"/>
                    </a:cubicBezTo>
                    <a:cubicBezTo>
                      <a:pt x="59" y="140"/>
                      <a:pt x="103" y="115"/>
                      <a:pt x="109" y="108"/>
                    </a:cubicBezTo>
                    <a:cubicBezTo>
                      <a:pt x="114" y="101"/>
                      <a:pt x="134" y="58"/>
                      <a:pt x="134" y="52"/>
                    </a:cubicBezTo>
                    <a:cubicBezTo>
                      <a:pt x="135" y="40"/>
                      <a:pt x="132" y="15"/>
                      <a:pt x="1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43" name="Oval 45">
                <a:extLst>
                  <a:ext uri="{FF2B5EF4-FFF2-40B4-BE49-F238E27FC236}">
                    <a16:creationId xmlns:a16="http://schemas.microsoft.com/office/drawing/2014/main" id="{C5B7DC59-EDA5-48B1-A857-576AB3A0F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050" y="5557838"/>
                <a:ext cx="125413" cy="1254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4" name="Oval 46">
                <a:extLst>
                  <a:ext uri="{FF2B5EF4-FFF2-40B4-BE49-F238E27FC236}">
                    <a16:creationId xmlns:a16="http://schemas.microsoft.com/office/drawing/2014/main" id="{3F3BCF61-64FB-437A-BC81-6A4469D2E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450" y="5575300"/>
                <a:ext cx="122238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5" name="Freeform 47">
                <a:extLst>
                  <a:ext uri="{FF2B5EF4-FFF2-40B4-BE49-F238E27FC236}">
                    <a16:creationId xmlns:a16="http://schemas.microsoft.com/office/drawing/2014/main" id="{1AB3AA9E-10BC-48D9-918F-5CDDF647F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2963" y="5686425"/>
                <a:ext cx="406400" cy="233363"/>
              </a:xfrm>
              <a:custGeom>
                <a:avLst/>
                <a:gdLst>
                  <a:gd name="T0" fmla="*/ 92 w 136"/>
                  <a:gd name="T1" fmla="*/ 78 h 78"/>
                  <a:gd name="T2" fmla="*/ 99 w 136"/>
                  <a:gd name="T3" fmla="*/ 72 h 78"/>
                  <a:gd name="T4" fmla="*/ 99 w 136"/>
                  <a:gd name="T5" fmla="*/ 72 h 78"/>
                  <a:gd name="T6" fmla="*/ 117 w 136"/>
                  <a:gd name="T7" fmla="*/ 64 h 78"/>
                  <a:gd name="T8" fmla="*/ 115 w 136"/>
                  <a:gd name="T9" fmla="*/ 52 h 78"/>
                  <a:gd name="T10" fmla="*/ 115 w 136"/>
                  <a:gd name="T11" fmla="*/ 40 h 78"/>
                  <a:gd name="T12" fmla="*/ 121 w 136"/>
                  <a:gd name="T13" fmla="*/ 63 h 78"/>
                  <a:gd name="T14" fmla="*/ 136 w 136"/>
                  <a:gd name="T15" fmla="*/ 61 h 78"/>
                  <a:gd name="T16" fmla="*/ 108 w 136"/>
                  <a:gd name="T17" fmla="*/ 8 h 78"/>
                  <a:gd name="T18" fmla="*/ 99 w 136"/>
                  <a:gd name="T19" fmla="*/ 5 h 78"/>
                  <a:gd name="T20" fmla="*/ 94 w 136"/>
                  <a:gd name="T21" fmla="*/ 10 h 78"/>
                  <a:gd name="T22" fmla="*/ 89 w 136"/>
                  <a:gd name="T23" fmla="*/ 5 h 78"/>
                  <a:gd name="T24" fmla="*/ 89 w 136"/>
                  <a:gd name="T25" fmla="*/ 5 h 78"/>
                  <a:gd name="T26" fmla="*/ 71 w 136"/>
                  <a:gd name="T27" fmla="*/ 16 h 78"/>
                  <a:gd name="T28" fmla="*/ 57 w 136"/>
                  <a:gd name="T29" fmla="*/ 4 h 78"/>
                  <a:gd name="T30" fmla="*/ 48 w 136"/>
                  <a:gd name="T31" fmla="*/ 0 h 78"/>
                  <a:gd name="T32" fmla="*/ 43 w 136"/>
                  <a:gd name="T33" fmla="*/ 5 h 78"/>
                  <a:gd name="T34" fmla="*/ 38 w 136"/>
                  <a:gd name="T35" fmla="*/ 0 h 78"/>
                  <a:gd name="T36" fmla="*/ 38 w 136"/>
                  <a:gd name="T37" fmla="*/ 0 h 78"/>
                  <a:gd name="T38" fmla="*/ 27 w 136"/>
                  <a:gd name="T39" fmla="*/ 6 h 78"/>
                  <a:gd name="T40" fmla="*/ 0 w 136"/>
                  <a:gd name="T41" fmla="*/ 61 h 78"/>
                  <a:gd name="T42" fmla="*/ 16 w 136"/>
                  <a:gd name="T43" fmla="*/ 63 h 78"/>
                  <a:gd name="T44" fmla="*/ 22 w 136"/>
                  <a:gd name="T45" fmla="*/ 39 h 78"/>
                  <a:gd name="T46" fmla="*/ 22 w 136"/>
                  <a:gd name="T47" fmla="*/ 65 h 78"/>
                  <a:gd name="T48" fmla="*/ 22 w 136"/>
                  <a:gd name="T49" fmla="*/ 65 h 78"/>
                  <a:gd name="T50" fmla="*/ 38 w 136"/>
                  <a:gd name="T51" fmla="*/ 72 h 78"/>
                  <a:gd name="T52" fmla="*/ 38 w 136"/>
                  <a:gd name="T53" fmla="*/ 72 h 78"/>
                  <a:gd name="T54" fmla="*/ 45 w 136"/>
                  <a:gd name="T55" fmla="*/ 78 h 78"/>
                  <a:gd name="T56" fmla="*/ 65 w 136"/>
                  <a:gd name="T57" fmla="*/ 60 h 78"/>
                  <a:gd name="T58" fmla="*/ 65 w 136"/>
                  <a:gd name="T59" fmla="*/ 60 h 78"/>
                  <a:gd name="T60" fmla="*/ 68 w 136"/>
                  <a:gd name="T61" fmla="*/ 64 h 78"/>
                  <a:gd name="T62" fmla="*/ 72 w 136"/>
                  <a:gd name="T63" fmla="*/ 60 h 78"/>
                  <a:gd name="T64" fmla="*/ 72 w 136"/>
                  <a:gd name="T65" fmla="*/ 60 h 78"/>
                  <a:gd name="T66" fmla="*/ 92 w 136"/>
                  <a:gd name="T67" fmla="*/ 78 h 78"/>
                  <a:gd name="T68" fmla="*/ 68 w 136"/>
                  <a:gd name="T69" fmla="*/ 60 h 78"/>
                  <a:gd name="T70" fmla="*/ 54 w 136"/>
                  <a:gd name="T71" fmla="*/ 45 h 78"/>
                  <a:gd name="T72" fmla="*/ 68 w 136"/>
                  <a:gd name="T73" fmla="*/ 31 h 78"/>
                  <a:gd name="T74" fmla="*/ 83 w 136"/>
                  <a:gd name="T75" fmla="*/ 45 h 78"/>
                  <a:gd name="T76" fmla="*/ 68 w 136"/>
                  <a:gd name="T77" fmla="*/ 6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6" h="78">
                    <a:moveTo>
                      <a:pt x="92" y="78"/>
                    </a:moveTo>
                    <a:cubicBezTo>
                      <a:pt x="95" y="76"/>
                      <a:pt x="97" y="74"/>
                      <a:pt x="99" y="72"/>
                    </a:cubicBezTo>
                    <a:cubicBezTo>
                      <a:pt x="99" y="72"/>
                      <a:pt x="99" y="72"/>
                      <a:pt x="99" y="72"/>
                    </a:cubicBezTo>
                    <a:cubicBezTo>
                      <a:pt x="102" y="70"/>
                      <a:pt x="107" y="67"/>
                      <a:pt x="117" y="64"/>
                    </a:cubicBezTo>
                    <a:cubicBezTo>
                      <a:pt x="115" y="52"/>
                      <a:pt x="115" y="52"/>
                      <a:pt x="115" y="52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7" y="46"/>
                      <a:pt x="119" y="53"/>
                      <a:pt x="121" y="63"/>
                    </a:cubicBezTo>
                    <a:cubicBezTo>
                      <a:pt x="125" y="63"/>
                      <a:pt x="130" y="62"/>
                      <a:pt x="136" y="61"/>
                    </a:cubicBezTo>
                    <a:cubicBezTo>
                      <a:pt x="132" y="32"/>
                      <a:pt x="124" y="19"/>
                      <a:pt x="108" y="8"/>
                    </a:cubicBezTo>
                    <a:cubicBezTo>
                      <a:pt x="107" y="8"/>
                      <a:pt x="102" y="5"/>
                      <a:pt x="99" y="5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5" y="5"/>
                      <a:pt x="76" y="11"/>
                      <a:pt x="71" y="16"/>
                    </a:cubicBezTo>
                    <a:cubicBezTo>
                      <a:pt x="67" y="11"/>
                      <a:pt x="63" y="8"/>
                      <a:pt x="57" y="4"/>
                    </a:cubicBezTo>
                    <a:cubicBezTo>
                      <a:pt x="57" y="4"/>
                      <a:pt x="51" y="1"/>
                      <a:pt x="48" y="0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4" y="1"/>
                      <a:pt x="31" y="3"/>
                      <a:pt x="27" y="6"/>
                    </a:cubicBezTo>
                    <a:cubicBezTo>
                      <a:pt x="12" y="16"/>
                      <a:pt x="5" y="31"/>
                      <a:pt x="0" y="61"/>
                    </a:cubicBezTo>
                    <a:cubicBezTo>
                      <a:pt x="6" y="62"/>
                      <a:pt x="12" y="62"/>
                      <a:pt x="16" y="63"/>
                    </a:cubicBezTo>
                    <a:cubicBezTo>
                      <a:pt x="18" y="53"/>
                      <a:pt x="20" y="45"/>
                      <a:pt x="22" y="39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31" y="67"/>
                      <a:pt x="35" y="71"/>
                      <a:pt x="38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40" y="74"/>
                      <a:pt x="42" y="76"/>
                      <a:pt x="45" y="78"/>
                    </a:cubicBezTo>
                    <a:cubicBezTo>
                      <a:pt x="51" y="64"/>
                      <a:pt x="63" y="61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4" y="61"/>
                      <a:pt x="86" y="64"/>
                      <a:pt x="92" y="78"/>
                    </a:cubicBezTo>
                    <a:close/>
                    <a:moveTo>
                      <a:pt x="68" y="60"/>
                    </a:moveTo>
                    <a:cubicBezTo>
                      <a:pt x="61" y="59"/>
                      <a:pt x="54" y="53"/>
                      <a:pt x="54" y="45"/>
                    </a:cubicBezTo>
                    <a:cubicBezTo>
                      <a:pt x="54" y="37"/>
                      <a:pt x="61" y="31"/>
                      <a:pt x="68" y="31"/>
                    </a:cubicBezTo>
                    <a:cubicBezTo>
                      <a:pt x="76" y="31"/>
                      <a:pt x="83" y="37"/>
                      <a:pt x="83" y="45"/>
                    </a:cubicBezTo>
                    <a:cubicBezTo>
                      <a:pt x="83" y="53"/>
                      <a:pt x="76" y="59"/>
                      <a:pt x="68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D08C0-8B82-40A1-863D-E9545981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416" y="3670017"/>
              <a:ext cx="667063" cy="583203"/>
            </a:xfrm>
            <a:prstGeom prst="rect">
              <a:avLst/>
            </a:prstGeom>
          </p:spPr>
        </p:pic>
        <p:pic>
          <p:nvPicPr>
            <p:cNvPr id="50" name="Graphic 49" descr="City">
              <a:extLst>
                <a:ext uri="{FF2B5EF4-FFF2-40B4-BE49-F238E27FC236}">
                  <a16:creationId xmlns:a16="http://schemas.microsoft.com/office/drawing/2014/main" id="{776464BF-DF21-49BE-B8DE-3CE6D459A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67462" y="3606070"/>
              <a:ext cx="711096" cy="711096"/>
            </a:xfrm>
            <a:prstGeom prst="rect">
              <a:avLst/>
            </a:prstGeom>
          </p:spPr>
        </p:pic>
        <p:pic>
          <p:nvPicPr>
            <p:cNvPr id="53" name="Graphic 52" descr="Upward trend">
              <a:extLst>
                <a:ext uri="{FF2B5EF4-FFF2-40B4-BE49-F238E27FC236}">
                  <a16:creationId xmlns:a16="http://schemas.microsoft.com/office/drawing/2014/main" id="{079B163A-6CF3-41AA-A371-BEE779C04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94092" y="3590611"/>
              <a:ext cx="742014" cy="74201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02488D-E576-46BE-98DF-12ADE63FE4F6}"/>
                </a:ext>
              </a:extLst>
            </p:cNvPr>
            <p:cNvSpPr/>
            <p:nvPr/>
          </p:nvSpPr>
          <p:spPr>
            <a:xfrm>
              <a:off x="2234650" y="4261652"/>
              <a:ext cx="11306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A8C6"/>
                  </a:solidFill>
                  <a:latin typeface="+mn-lt"/>
                </a:rPr>
                <a:t>WHAT CAN </a:t>
              </a:r>
            </a:p>
            <a:p>
              <a:pPr algn="ctr"/>
              <a:r>
                <a:rPr lang="en-US" b="1" dirty="0">
                  <a:solidFill>
                    <a:srgbClr val="00A8C6"/>
                  </a:solidFill>
                  <a:latin typeface="+mn-lt"/>
                </a:rPr>
                <a:t>WE GROW?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DDD1399-7C38-41A7-B2DC-066393FB8708}"/>
                </a:ext>
              </a:extLst>
            </p:cNvPr>
            <p:cNvSpPr/>
            <p:nvPr/>
          </p:nvSpPr>
          <p:spPr>
            <a:xfrm>
              <a:off x="3545172" y="4369374"/>
              <a:ext cx="140907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A8C6"/>
                  </a:solidFill>
                  <a:latin typeface="+mj-lt"/>
                </a:rPr>
                <a:t>INFASTRUCTURE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D92CE04-4537-47C3-8DE2-79668CD76DC2}"/>
                </a:ext>
              </a:extLst>
            </p:cNvPr>
            <p:cNvSpPr/>
            <p:nvPr/>
          </p:nvSpPr>
          <p:spPr>
            <a:xfrm>
              <a:off x="5180889" y="4369374"/>
              <a:ext cx="91082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A8C6"/>
                  </a:solidFill>
                  <a:latin typeface="+mj-lt"/>
                </a:rPr>
                <a:t>MARKETS</a:t>
              </a:r>
            </a:p>
          </p:txBody>
        </p:sp>
        <p:sp>
          <p:nvSpPr>
            <p:cNvPr id="60" name="Arrow: Left-Up 59">
              <a:extLst>
                <a:ext uri="{FF2B5EF4-FFF2-40B4-BE49-F238E27FC236}">
                  <a16:creationId xmlns:a16="http://schemas.microsoft.com/office/drawing/2014/main" id="{493E37C9-1ED0-492B-BA1B-FFE94AC3DF19}"/>
                </a:ext>
              </a:extLst>
            </p:cNvPr>
            <p:cNvSpPr/>
            <p:nvPr/>
          </p:nvSpPr>
          <p:spPr>
            <a:xfrm>
              <a:off x="3065488" y="3605133"/>
              <a:ext cx="397240" cy="442210"/>
            </a:xfrm>
            <a:prstGeom prst="leftUp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Left-Up 60">
              <a:extLst>
                <a:ext uri="{FF2B5EF4-FFF2-40B4-BE49-F238E27FC236}">
                  <a16:creationId xmlns:a16="http://schemas.microsoft.com/office/drawing/2014/main" id="{8EEA5CD6-3F64-462E-8E75-D1B826484A9E}"/>
                </a:ext>
              </a:extLst>
            </p:cNvPr>
            <p:cNvSpPr/>
            <p:nvPr/>
          </p:nvSpPr>
          <p:spPr>
            <a:xfrm>
              <a:off x="4544518" y="3605133"/>
              <a:ext cx="397240" cy="442210"/>
            </a:xfrm>
            <a:prstGeom prst="leftUp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row: Left-Up 61">
              <a:extLst>
                <a:ext uri="{FF2B5EF4-FFF2-40B4-BE49-F238E27FC236}">
                  <a16:creationId xmlns:a16="http://schemas.microsoft.com/office/drawing/2014/main" id="{90D6F4F4-6795-41BB-8EBD-0F4CB90D4787}"/>
                </a:ext>
              </a:extLst>
            </p:cNvPr>
            <p:cNvSpPr/>
            <p:nvPr/>
          </p:nvSpPr>
          <p:spPr>
            <a:xfrm>
              <a:off x="5873646" y="3605133"/>
              <a:ext cx="397240" cy="442210"/>
            </a:xfrm>
            <a:prstGeom prst="leftUp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383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387" y="475013"/>
            <a:ext cx="391886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hape 87"/>
          <p:cNvSpPr txBox="1">
            <a:spLocks noGrp="1"/>
          </p:cNvSpPr>
          <p:nvPr>
            <p:ph type="title"/>
          </p:nvPr>
        </p:nvSpPr>
        <p:spPr>
          <a:xfrm>
            <a:off x="40944" y="95536"/>
            <a:ext cx="9018645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00A8C6"/>
                </a:solidFill>
              </a:rPr>
              <a:t>CHALLENGE—GROWING CROPS INDOORS</a:t>
            </a:r>
            <a:br>
              <a:rPr lang="en-US" dirty="0">
                <a:solidFill>
                  <a:srgbClr val="00A8C6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Domestication And Adaptation</a:t>
            </a:r>
            <a:br>
              <a:rPr lang="en-US" dirty="0">
                <a:solidFill>
                  <a:srgbClr val="00A8C6"/>
                </a:solidFill>
              </a:rPr>
            </a:br>
            <a:br>
              <a:rPr lang="en-US" dirty="0">
                <a:solidFill>
                  <a:srgbClr val="00A8C6"/>
                </a:solidFill>
              </a:rPr>
            </a:br>
            <a:endParaRPr lang="en" dirty="0">
              <a:solidFill>
                <a:srgbClr val="00A8C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C0AAE-7997-D14A-8337-4157383813F8}"/>
              </a:ext>
            </a:extLst>
          </p:cNvPr>
          <p:cNvSpPr txBox="1"/>
          <p:nvPr/>
        </p:nvSpPr>
        <p:spPr>
          <a:xfrm>
            <a:off x="330205" y="1194456"/>
            <a:ext cx="25955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Current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Lighting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Production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Lettuce and herbs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Largely Neglected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3F556-36A3-8645-9F7D-7AFBD0BEBF71}"/>
              </a:ext>
            </a:extLst>
          </p:cNvPr>
          <p:cNvSpPr/>
          <p:nvPr/>
        </p:nvSpPr>
        <p:spPr>
          <a:xfrm>
            <a:off x="40944" y="4073245"/>
            <a:ext cx="7874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Research in crop adaptation/domestication is high-risk, but it comes with high rewards </a:t>
            </a:r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3629D-8452-694D-80D0-DE020696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33870">
            <a:off x="3596992" y="1514755"/>
            <a:ext cx="4733377" cy="15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65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BE5204-35CB-984E-BDB8-3B88B643376B}"/>
              </a:ext>
            </a:extLst>
          </p:cNvPr>
          <p:cNvSpPr/>
          <p:nvPr/>
        </p:nvSpPr>
        <p:spPr>
          <a:xfrm>
            <a:off x="382137" y="464024"/>
            <a:ext cx="462288" cy="8871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4DA80-8580-8A47-9535-D43D0FA07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250" y="4035813"/>
            <a:ext cx="8136188" cy="86613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More of a focus on high-value traits, </a:t>
            </a:r>
            <a:r>
              <a:rPr lang="en-US" sz="2000" b="1" dirty="0">
                <a:solidFill>
                  <a:srgbClr val="FF0000"/>
                </a:solidFill>
              </a:rPr>
              <a:t>RATHER THAN </a:t>
            </a:r>
            <a:r>
              <a:rPr lang="en-US" sz="2000" b="1" dirty="0"/>
              <a:t>disease resistance, drought tolerance, heat stress tolerance, ……</a:t>
            </a:r>
          </a:p>
        </p:txBody>
      </p:sp>
      <p:sp>
        <p:nvSpPr>
          <p:cNvPr id="4" name="Shape 87">
            <a:extLst>
              <a:ext uri="{FF2B5EF4-FFF2-40B4-BE49-F238E27FC236}">
                <a16:creationId xmlns:a16="http://schemas.microsoft.com/office/drawing/2014/main" id="{C5090D2D-B34D-AC4D-BD11-56E6F24DCC45}"/>
              </a:ext>
            </a:extLst>
          </p:cNvPr>
          <p:cNvSpPr txBox="1">
            <a:spLocks/>
          </p:cNvSpPr>
          <p:nvPr/>
        </p:nvSpPr>
        <p:spPr>
          <a:xfrm>
            <a:off x="125355" y="76368"/>
            <a:ext cx="9018645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+mj-lt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dirty="0">
                <a:solidFill>
                  <a:srgbClr val="00B0F0"/>
                </a:solidFill>
              </a:rPr>
              <a:t>FFAR CROPS IN INDOOR ENVIRONMENTS COLLABORATIVE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Indoor Systems Require Different Traits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5C0A5-BCAF-714A-A3ED-86567B33E80D}"/>
              </a:ext>
            </a:extLst>
          </p:cNvPr>
          <p:cNvSpPr txBox="1"/>
          <p:nvPr/>
        </p:nvSpPr>
        <p:spPr>
          <a:xfrm>
            <a:off x="242250" y="2083373"/>
            <a:ext cx="27286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Production-based Traits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Crop architecture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Production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Yield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Photoperiod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2D751-99C9-0D49-AF1D-BB55AEEB1E81}"/>
              </a:ext>
            </a:extLst>
          </p:cNvPr>
          <p:cNvSpPr txBox="1"/>
          <p:nvPr/>
        </p:nvSpPr>
        <p:spPr>
          <a:xfrm>
            <a:off x="5303557" y="2097021"/>
            <a:ext cx="30748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Consumer-driven Traits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Nutrition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Organoleptic properties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Pre-cursors for industry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Medicinal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F684F5-156F-F743-AA97-3C34DB243AC7}"/>
              </a:ext>
            </a:extLst>
          </p:cNvPr>
          <p:cNvSpPr/>
          <p:nvPr/>
        </p:nvSpPr>
        <p:spPr>
          <a:xfrm>
            <a:off x="125355" y="611979"/>
            <a:ext cx="88002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FFAR is developing a pre-competitive collaborative to advance efforts to grow specific, high-value crops indoors: </a:t>
            </a:r>
            <a:r>
              <a:rPr lang="en-US" sz="2000" b="1" dirty="0">
                <a:solidFill>
                  <a:srgbClr val="00A8C6"/>
                </a:solidFill>
                <a:latin typeface="Calibri" charset="0"/>
                <a:ea typeface="Calibri" charset="0"/>
                <a:cs typeface="Calibri" charset="0"/>
              </a:rPr>
              <a:t>a combination of environmental control (inputs) and plant genetics</a:t>
            </a:r>
          </a:p>
        </p:txBody>
      </p:sp>
    </p:spTree>
    <p:extLst>
      <p:ext uri="{BB962C8B-B14F-4D97-AF65-F5344CB8AC3E}">
        <p14:creationId xmlns:p14="http://schemas.microsoft.com/office/powerpoint/2010/main" val="3749934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8B51-379C-C34F-A9B4-4A0A9D9D3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702" y="1411702"/>
            <a:ext cx="5673304" cy="717348"/>
          </a:xfrm>
        </p:spPr>
        <p:txBody>
          <a:bodyPr/>
          <a:lstStyle/>
          <a:p>
            <a:r>
              <a:rPr lang="en-US" dirty="0"/>
              <a:t>ONE LAST THING</a:t>
            </a:r>
          </a:p>
        </p:txBody>
      </p:sp>
    </p:spTree>
    <p:extLst>
      <p:ext uri="{BB962C8B-B14F-4D97-AF65-F5344CB8AC3E}">
        <p14:creationId xmlns:p14="http://schemas.microsoft.com/office/powerpoint/2010/main" val="1409621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"/>
          <p:cNvSpPr/>
          <p:nvPr/>
        </p:nvSpPr>
        <p:spPr>
          <a:xfrm>
            <a:off x="0" y="1357312"/>
            <a:ext cx="7736681" cy="3800474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ea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4379" y="1371597"/>
            <a:ext cx="6070728" cy="3367557"/>
          </a:xfrm>
        </p:spPr>
        <p:txBody>
          <a:bodyPr/>
          <a:lstStyle/>
          <a:p>
            <a:pPr marL="342900"/>
            <a:r>
              <a:rPr lang="en-US" sz="1800" b="1" dirty="0">
                <a:solidFill>
                  <a:schemeClr val="bg1"/>
                </a:solidFill>
              </a:rPr>
              <a:t>Goal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marL="34290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To leverage knowledge on communicating science and stimulate social science research that results in a “clarity campaign” for NBTs, and their effects on food, health and the environment. </a:t>
            </a:r>
          </a:p>
          <a:p>
            <a:pPr marL="342900" lvl="1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 multi-disciplinary, multi-method, iterative process that emphasizes empirical testing of potential messaging effects.  </a:t>
            </a:r>
          </a:p>
          <a:p>
            <a:pPr marL="342900" lvl="1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Partnerships with farmer/producers, industry, public health professionals or other stakeholders (e.g., consumer groups).</a:t>
            </a:r>
          </a:p>
          <a:p>
            <a:pPr marL="231775" lvl="1" indent="0">
              <a:buNone/>
            </a:pPr>
            <a:r>
              <a:rPr lang="en-US" sz="1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4" y="422500"/>
            <a:ext cx="6956551" cy="857400"/>
          </a:xfrm>
        </p:spPr>
        <p:txBody>
          <a:bodyPr/>
          <a:lstStyle/>
          <a:p>
            <a:r>
              <a:rPr lang="en-US" dirty="0">
                <a:solidFill>
                  <a:srgbClr val="336600"/>
                </a:solidFill>
              </a:rPr>
              <a:t>FFAR Project: Decoding Science Behind New Plant and Animal Breeding Technologies (1)</a:t>
            </a:r>
          </a:p>
        </p:txBody>
      </p:sp>
      <p:pic>
        <p:nvPicPr>
          <p:cNvPr id="5" name="Picture 2" descr="Free stock photo of hands, people, ground,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07" y="2218711"/>
            <a:ext cx="2284412" cy="185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99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5" y="-1"/>
            <a:ext cx="7878959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ADB355-56C5-9243-8E61-B6F7A3CB7990}"/>
              </a:ext>
            </a:extLst>
          </p:cNvPr>
          <p:cNvSpPr/>
          <p:nvPr/>
        </p:nvSpPr>
        <p:spPr>
          <a:xfrm>
            <a:off x="8555783" y="-1"/>
            <a:ext cx="467275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466704" y="1274642"/>
            <a:ext cx="6299200" cy="2743200"/>
            <a:chOff x="1422400" y="1600843"/>
            <a:chExt cx="6299200" cy="2743200"/>
          </a:xfrm>
        </p:grpSpPr>
        <p:sp>
          <p:nvSpPr>
            <p:cNvPr id="54" name="Rectangle 53"/>
            <p:cNvSpPr/>
            <p:nvPr/>
          </p:nvSpPr>
          <p:spPr>
            <a:xfrm>
              <a:off x="1422400" y="1600843"/>
              <a:ext cx="6299200" cy="2743200"/>
            </a:xfrm>
            <a:prstGeom prst="rect">
              <a:avLst/>
            </a:prstGeom>
            <a:noFill/>
            <a:ln w="50800" cap="rnd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06535" y="1674351"/>
              <a:ext cx="6143625" cy="2586038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6763" y="2010964"/>
              <a:ext cx="1997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36600"/>
                  </a:solidFill>
                  <a:latin typeface="Calibri" panose="020F0502020204030204"/>
                </a:rPr>
                <a:t>OUR VISION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3809" y="2546310"/>
              <a:ext cx="53538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336600"/>
                  </a:solidFill>
                  <a:latin typeface="Calibri" panose="020F0502020204030204"/>
                </a:rPr>
                <a:t>We envision a world in which ever-innovating and collaborative science provides every person access to affordable, nutritious food grown on thriving farms.</a:t>
              </a:r>
              <a:endParaRPr lang="en-US" sz="2800" b="1" dirty="0">
                <a:solidFill>
                  <a:srgbClr val="336600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904" y="4495514"/>
            <a:ext cx="1202267" cy="5218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696943-A867-914D-B6BB-1EEC31051FEA}"/>
              </a:ext>
            </a:extLst>
          </p:cNvPr>
          <p:cNvSpPr/>
          <p:nvPr/>
        </p:nvSpPr>
        <p:spPr>
          <a:xfrm>
            <a:off x="436728" y="491319"/>
            <a:ext cx="240097" cy="85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1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4" y="422500"/>
            <a:ext cx="6956551" cy="857400"/>
          </a:xfrm>
        </p:spPr>
        <p:txBody>
          <a:bodyPr/>
          <a:lstStyle/>
          <a:p>
            <a:r>
              <a:rPr lang="en-US" dirty="0">
                <a:solidFill>
                  <a:srgbClr val="336600"/>
                </a:solidFill>
              </a:rPr>
              <a:t>FFAR Project: Decoding Science Behind New Plant and Animal Breeding Technologies (2)</a:t>
            </a:r>
          </a:p>
        </p:txBody>
      </p:sp>
      <p:sp>
        <p:nvSpPr>
          <p:cNvPr id="7" name="Shape 48"/>
          <p:cNvSpPr/>
          <p:nvPr/>
        </p:nvSpPr>
        <p:spPr>
          <a:xfrm>
            <a:off x="-1" y="1344118"/>
            <a:ext cx="7743825" cy="3799382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ea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0338" y="1642659"/>
            <a:ext cx="6072188" cy="320229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>
                <a:solidFill>
                  <a:schemeClr val="bg1"/>
                </a:solidFill>
              </a:rPr>
              <a:t>Objectives:</a:t>
            </a:r>
          </a:p>
          <a:p>
            <a:pPr marL="685800" lvl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chemeClr val="bg1"/>
                </a:solidFill>
              </a:rPr>
              <a:t>To develop a comprehensive “toolbox” for building frames and metaphors that: </a:t>
            </a:r>
          </a:p>
          <a:p>
            <a:pPr marL="1257300" lvl="2" indent="-2286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tabLst/>
            </a:pP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en-US" sz="1600" b="1" dirty="0">
                <a:solidFill>
                  <a:schemeClr val="bg1"/>
                </a:solidFill>
              </a:rPr>
              <a:t>humanize</a:t>
            </a:r>
            <a:r>
              <a:rPr lang="en-US" sz="1600" dirty="0">
                <a:solidFill>
                  <a:schemeClr val="bg1"/>
                </a:solidFill>
              </a:rPr>
              <a:t>” science, </a:t>
            </a:r>
          </a:p>
          <a:p>
            <a:pPr marL="1257300" lvl="2" indent="-2286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tabLst/>
            </a:pPr>
            <a:r>
              <a:rPr lang="en-US" sz="1600" dirty="0">
                <a:solidFill>
                  <a:schemeClr val="bg1"/>
                </a:solidFill>
              </a:rPr>
              <a:t>help </a:t>
            </a:r>
            <a:r>
              <a:rPr lang="en-US" sz="1600" b="1" dirty="0">
                <a:solidFill>
                  <a:schemeClr val="bg1"/>
                </a:solidFill>
              </a:rPr>
              <a:t>understand</a:t>
            </a:r>
            <a:r>
              <a:rPr lang="en-US" sz="1600" dirty="0">
                <a:solidFill>
                  <a:schemeClr val="bg1"/>
                </a:solidFill>
              </a:rPr>
              <a:t> technologies, and </a:t>
            </a:r>
          </a:p>
          <a:p>
            <a:pPr marL="1257300" lvl="2" indent="-2286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tabLst/>
            </a:pPr>
            <a:r>
              <a:rPr lang="en-US" sz="1600" dirty="0">
                <a:solidFill>
                  <a:schemeClr val="bg1"/>
                </a:solidFill>
              </a:rPr>
              <a:t>build </a:t>
            </a:r>
            <a:r>
              <a:rPr lang="en-US" sz="1600" b="1" dirty="0">
                <a:solidFill>
                  <a:schemeClr val="bg1"/>
                </a:solidFill>
              </a:rPr>
              <a:t>trust</a:t>
            </a:r>
            <a:r>
              <a:rPr lang="en-US" sz="1600" dirty="0">
                <a:solidFill>
                  <a:schemeClr val="bg1"/>
                </a:solidFill>
              </a:rPr>
              <a:t> between the public and scientists.   </a:t>
            </a:r>
          </a:p>
          <a:p>
            <a:pPr marL="685800" lvl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chemeClr val="bg1"/>
                </a:solidFill>
              </a:rPr>
              <a:t>To build on published evidence-based approaches to science messaging. </a:t>
            </a:r>
          </a:p>
          <a:p>
            <a:pPr marL="231775" lvl="1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dirty="0"/>
              <a:t> </a:t>
            </a:r>
          </a:p>
        </p:txBody>
      </p:sp>
      <p:pic>
        <p:nvPicPr>
          <p:cNvPr id="1026" name="Picture 2" descr="Free stock photo of clinic, doctor, health, 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790713"/>
            <a:ext cx="2843194" cy="18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17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7882" y="422500"/>
            <a:ext cx="277755" cy="85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06" y="255073"/>
            <a:ext cx="7556625" cy="857400"/>
          </a:xfrm>
        </p:spPr>
        <p:txBody>
          <a:bodyPr/>
          <a:lstStyle/>
          <a:p>
            <a:r>
              <a:rPr lang="en-US" sz="3200" dirty="0">
                <a:solidFill>
                  <a:srgbClr val="00A8C6"/>
                </a:solidFill>
              </a:rPr>
              <a:t>Looking Ahead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7206" y="1112473"/>
            <a:ext cx="8671952" cy="3863599"/>
          </a:xfrm>
          <a:solidFill>
            <a:srgbClr val="FFFFFF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8FBE00"/>
                </a:solidFill>
              </a:rPr>
              <a:t>HELP SHAPE THE VERTICAL FARMING INDUSTRY AND THE FUTURE OF AGRICULTURE BY WORKING WITH FFAR </a:t>
            </a:r>
          </a:p>
          <a:p>
            <a:endParaRPr lang="en-US" sz="2400" b="1" dirty="0"/>
          </a:p>
          <a:p>
            <a:r>
              <a:rPr lang="en-US" sz="2400" b="1" dirty="0"/>
              <a:t>Engage with FFAR </a:t>
            </a:r>
          </a:p>
          <a:p>
            <a:pPr lvl="1"/>
            <a:r>
              <a:rPr lang="en-US" sz="2000" dirty="0"/>
              <a:t>Submit a research concept online</a:t>
            </a:r>
          </a:p>
          <a:p>
            <a:pPr lvl="1"/>
            <a:r>
              <a:rPr lang="en-US" sz="2000" dirty="0"/>
              <a:t>Join a convening event to participate in developing future programs</a:t>
            </a:r>
          </a:p>
          <a:p>
            <a:pPr lvl="1"/>
            <a:r>
              <a:rPr lang="en-US" sz="2000" dirty="0"/>
              <a:t>Start with a conversation: Contact us directly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8004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Reach FFAR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2453" y="3587262"/>
            <a:ext cx="322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John Reich</a:t>
            </a:r>
          </a:p>
          <a:p>
            <a:r>
              <a:rPr lang="en-US" sz="1800" dirty="0">
                <a:latin typeface="+mn-lt"/>
                <a:hlinkClick r:id="rId2"/>
              </a:rPr>
              <a:t>jreich@foundationfar.org</a:t>
            </a:r>
            <a:r>
              <a:rPr lang="en-US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264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0A8C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3258" y="356135"/>
            <a:ext cx="391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+mj-lt"/>
              </a:rPr>
              <a:t>How We Work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6117" y="2285401"/>
            <a:ext cx="3912973" cy="2154436"/>
            <a:chOff x="498755" y="1430276"/>
            <a:chExt cx="3912973" cy="2154436"/>
          </a:xfrm>
        </p:grpSpPr>
        <p:sp>
          <p:nvSpPr>
            <p:cNvPr id="17" name="TextBox 16"/>
            <p:cNvSpPr txBox="1"/>
            <p:nvPr/>
          </p:nvSpPr>
          <p:spPr>
            <a:xfrm>
              <a:off x="1325766" y="1430276"/>
              <a:ext cx="225895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7C15D"/>
                  </a:solidFill>
                  <a:latin typeface="Calibri" panose="020F0502020204030204"/>
                </a:rPr>
                <a:t>Private-Public</a:t>
              </a:r>
              <a:br>
                <a:rPr lang="en-US" sz="2800" b="1" dirty="0">
                  <a:solidFill>
                    <a:srgbClr val="F7C15D"/>
                  </a:solidFill>
                  <a:latin typeface="Calibri" panose="020F0502020204030204"/>
                </a:rPr>
              </a:br>
              <a:r>
                <a:rPr lang="en-US" sz="2800" b="1" dirty="0">
                  <a:solidFill>
                    <a:srgbClr val="F7C15D"/>
                  </a:solidFill>
                  <a:latin typeface="Calibri" panose="020F0502020204030204"/>
                </a:rPr>
                <a:t>Partnerships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8755" y="2384383"/>
              <a:ext cx="39129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latin typeface="Calibri" panose="020F0502020204030204"/>
                </a:rPr>
                <a:t>We build unique partnerships to support innovative science addressing today’s food and agriculture challenges.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396154" y="125038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/>
              </a:rPr>
              <a:t>+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04963" y="1311935"/>
            <a:ext cx="1494676" cy="1244616"/>
            <a:chOff x="5006527" y="1311935"/>
            <a:chExt cx="1494676" cy="1244616"/>
          </a:xfrm>
        </p:grpSpPr>
        <p:sp>
          <p:nvSpPr>
            <p:cNvPr id="23" name="TextBox 22"/>
            <p:cNvSpPr txBox="1"/>
            <p:nvPr/>
          </p:nvSpPr>
          <p:spPr>
            <a:xfrm>
              <a:off x="5006527" y="1311935"/>
              <a:ext cx="14734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7C15D"/>
                  </a:solidFill>
                  <a:latin typeface="Calibri" panose="020F0502020204030204"/>
                </a:rPr>
                <a:t>$</a:t>
              </a:r>
              <a:r>
                <a:rPr lang="en-US" sz="3600" b="1" dirty="0">
                  <a:solidFill>
                    <a:srgbClr val="F7C15D"/>
                  </a:solidFill>
                  <a:latin typeface="Calibri" panose="020F0502020204030204"/>
                </a:rPr>
                <a:t>200M</a:t>
              </a:r>
              <a:endParaRPr lang="en-US" sz="2800" b="1" dirty="0">
                <a:solidFill>
                  <a:srgbClr val="F7C15D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50444" y="1910220"/>
              <a:ext cx="1350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latin typeface="Calibri" panose="020F0502020204030204"/>
                </a:rPr>
                <a:t>FFAR</a:t>
              </a:r>
            </a:p>
            <a:p>
              <a:pPr algn="ctr"/>
              <a:r>
                <a:rPr lang="en-US" sz="1800" b="1" dirty="0">
                  <a:solidFill>
                    <a:srgbClr val="FFFFFF"/>
                  </a:solidFill>
                  <a:latin typeface="Calibri" panose="020F0502020204030204"/>
                </a:rPr>
                <a:t>Investment</a:t>
              </a:r>
              <a:endParaRPr lang="en-US" sz="3200" b="1" dirty="0">
                <a:solidFill>
                  <a:srgbClr val="F7C15D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40422" y="1311935"/>
            <a:ext cx="1657063" cy="1249760"/>
            <a:chOff x="6940422" y="1311935"/>
            <a:chExt cx="1657063" cy="1249760"/>
          </a:xfrm>
        </p:grpSpPr>
        <p:sp>
          <p:nvSpPr>
            <p:cNvPr id="24" name="TextBox 23"/>
            <p:cNvSpPr txBox="1"/>
            <p:nvPr/>
          </p:nvSpPr>
          <p:spPr>
            <a:xfrm>
              <a:off x="7032213" y="1311935"/>
              <a:ext cx="14734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7C15D"/>
                  </a:solidFill>
                  <a:latin typeface="Calibri" panose="020F0502020204030204"/>
                </a:rPr>
                <a:t>$</a:t>
              </a:r>
              <a:r>
                <a:rPr lang="en-US" sz="3600" b="1" dirty="0">
                  <a:solidFill>
                    <a:srgbClr val="F7C15D"/>
                  </a:solidFill>
                  <a:latin typeface="Calibri" panose="020F0502020204030204"/>
                </a:rPr>
                <a:t>200M</a:t>
              </a:r>
              <a:endParaRPr lang="en-US" sz="2800" b="1" dirty="0">
                <a:solidFill>
                  <a:srgbClr val="F7C15D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0422" y="1915364"/>
              <a:ext cx="1657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latin typeface="Calibri" panose="020F0502020204030204"/>
                </a:rPr>
                <a:t>Non-U.S. Federal Match</a:t>
              </a:r>
              <a:endParaRPr lang="en-US" sz="3200" b="1" dirty="0">
                <a:solidFill>
                  <a:srgbClr val="F7C15D"/>
                </a:solidFill>
                <a:latin typeface="Calibri" panose="020F0502020204030204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3" y="1443446"/>
            <a:ext cx="902500" cy="72980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4381198" y="1100667"/>
            <a:ext cx="0" cy="3812719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489561" y="2796345"/>
            <a:ext cx="4199207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6442" y="1002466"/>
            <a:ext cx="8091116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84004" y="3165124"/>
            <a:ext cx="391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7C15D"/>
                </a:solidFill>
                <a:latin typeface="Calibri" panose="020F0502020204030204"/>
              </a:rPr>
              <a:t>Flexible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/>
              </a:rPr>
              <a:t>and</a:t>
            </a:r>
            <a:r>
              <a:rPr lang="en-US" sz="2800" b="1" dirty="0">
                <a:solidFill>
                  <a:srgbClr val="F7C15D"/>
                </a:solidFill>
                <a:latin typeface="Calibri" panose="020F0502020204030204"/>
              </a:rPr>
              <a:t> nimble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04585" y="3970497"/>
            <a:ext cx="391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7C15D"/>
                </a:solidFill>
                <a:latin typeface="Calibri" panose="020F0502020204030204"/>
              </a:rPr>
              <a:t>Filling gaps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/>
              </a:rPr>
              <a:t>in knowledge</a:t>
            </a:r>
          </a:p>
        </p:txBody>
      </p:sp>
    </p:spTree>
    <p:extLst>
      <p:ext uri="{BB962C8B-B14F-4D97-AF65-F5344CB8AC3E}">
        <p14:creationId xmlns:p14="http://schemas.microsoft.com/office/powerpoint/2010/main" val="327589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3136039" y="3943960"/>
            <a:ext cx="0" cy="0"/>
          </a:xfrm>
          <a:prstGeom prst="line">
            <a:avLst/>
          </a:prstGeom>
          <a:ln w="444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06315" y="4068613"/>
            <a:ext cx="289749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06315" y="4644527"/>
            <a:ext cx="2938224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9E9CC45-FCAE-4E5A-A9F8-0D857AE59961}"/>
              </a:ext>
            </a:extLst>
          </p:cNvPr>
          <p:cNvGrpSpPr/>
          <p:nvPr/>
        </p:nvGrpSpPr>
        <p:grpSpPr>
          <a:xfrm>
            <a:off x="3831782" y="1710060"/>
            <a:ext cx="1061566" cy="1275465"/>
            <a:chOff x="7362825" y="3214688"/>
            <a:chExt cx="1507317" cy="1951037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F904B37-73D1-47D6-9680-34606D31CE23}"/>
                </a:ext>
              </a:extLst>
            </p:cNvPr>
            <p:cNvGrpSpPr/>
            <p:nvPr/>
          </p:nvGrpSpPr>
          <p:grpSpPr>
            <a:xfrm>
              <a:off x="8443898" y="3656904"/>
              <a:ext cx="426244" cy="1508522"/>
              <a:chOff x="1836738" y="2649538"/>
              <a:chExt cx="568325" cy="2011363"/>
            </a:xfrm>
            <a:solidFill>
              <a:srgbClr val="C0392B">
                <a:lumMod val="60000"/>
                <a:lumOff val="40000"/>
              </a:srgbClr>
            </a:solidFill>
          </p:grpSpPr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BE313C7B-BC24-4616-AF2D-C6D52CEB8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738" y="2649538"/>
                <a:ext cx="568325" cy="2011363"/>
              </a:xfrm>
              <a:custGeom>
                <a:avLst/>
                <a:gdLst>
                  <a:gd name="T0" fmla="*/ 277 w 358"/>
                  <a:gd name="T1" fmla="*/ 154 h 1267"/>
                  <a:gd name="T2" fmla="*/ 277 w 358"/>
                  <a:gd name="T3" fmla="*/ 88 h 1267"/>
                  <a:gd name="T4" fmla="*/ 178 w 358"/>
                  <a:gd name="T5" fmla="*/ 0 h 1267"/>
                  <a:gd name="T6" fmla="*/ 80 w 358"/>
                  <a:gd name="T7" fmla="*/ 88 h 1267"/>
                  <a:gd name="T8" fmla="*/ 80 w 358"/>
                  <a:gd name="T9" fmla="*/ 154 h 1267"/>
                  <a:gd name="T10" fmla="*/ 0 w 358"/>
                  <a:gd name="T11" fmla="*/ 154 h 1267"/>
                  <a:gd name="T12" fmla="*/ 0 w 358"/>
                  <a:gd name="T13" fmla="*/ 1267 h 1267"/>
                  <a:gd name="T14" fmla="*/ 358 w 358"/>
                  <a:gd name="T15" fmla="*/ 1267 h 1267"/>
                  <a:gd name="T16" fmla="*/ 358 w 358"/>
                  <a:gd name="T17" fmla="*/ 154 h 1267"/>
                  <a:gd name="T18" fmla="*/ 277 w 358"/>
                  <a:gd name="T19" fmla="*/ 154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1267">
                    <a:moveTo>
                      <a:pt x="277" y="154"/>
                    </a:moveTo>
                    <a:lnTo>
                      <a:pt x="277" y="88"/>
                    </a:lnTo>
                    <a:lnTo>
                      <a:pt x="178" y="0"/>
                    </a:lnTo>
                    <a:lnTo>
                      <a:pt x="80" y="88"/>
                    </a:lnTo>
                    <a:lnTo>
                      <a:pt x="80" y="154"/>
                    </a:lnTo>
                    <a:lnTo>
                      <a:pt x="0" y="154"/>
                    </a:lnTo>
                    <a:lnTo>
                      <a:pt x="0" y="1267"/>
                    </a:lnTo>
                    <a:lnTo>
                      <a:pt x="358" y="1267"/>
                    </a:lnTo>
                    <a:lnTo>
                      <a:pt x="358" y="154"/>
                    </a:lnTo>
                    <a:lnTo>
                      <a:pt x="277" y="154"/>
                    </a:lnTo>
                    <a:close/>
                  </a:path>
                </a:pathLst>
              </a:custGeom>
              <a:solidFill>
                <a:srgbClr val="C0392B"/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27" name="Rectangle 53">
                <a:extLst>
                  <a:ext uri="{FF2B5EF4-FFF2-40B4-BE49-F238E27FC236}">
                    <a16:creationId xmlns:a16="http://schemas.microsoft.com/office/drawing/2014/main" id="{1B20EE87-D41D-47EF-978A-EB9E87AE5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350" y="2792413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28" name="Rectangle 54">
                <a:extLst>
                  <a:ext uri="{FF2B5EF4-FFF2-40B4-BE49-F238E27FC236}">
                    <a16:creationId xmlns:a16="http://schemas.microsoft.com/office/drawing/2014/main" id="{A9510212-5F5E-4BCE-8948-EEDA90B76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300" y="2792413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29" name="Rectangle 55">
                <a:extLst>
                  <a:ext uri="{FF2B5EF4-FFF2-40B4-BE49-F238E27FC236}">
                    <a16:creationId xmlns:a16="http://schemas.microsoft.com/office/drawing/2014/main" id="{E8BA47D9-4EE1-4F2F-BFD5-64DC46DFD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3006725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0" name="Rectangle 56">
                <a:extLst>
                  <a:ext uri="{FF2B5EF4-FFF2-40B4-BE49-F238E27FC236}">
                    <a16:creationId xmlns:a16="http://schemas.microsoft.com/office/drawing/2014/main" id="{4A2289D0-D99E-4B72-89C9-438B4CA1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3006725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1" name="Rectangle 57">
                <a:extLst>
                  <a:ext uri="{FF2B5EF4-FFF2-40B4-BE49-F238E27FC236}">
                    <a16:creationId xmlns:a16="http://schemas.microsoft.com/office/drawing/2014/main" id="{6244A9F7-6793-4F18-AA86-FB527F6FF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3006725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2" name="Rectangle 58">
                <a:extLst>
                  <a:ext uri="{FF2B5EF4-FFF2-40B4-BE49-F238E27FC236}">
                    <a16:creationId xmlns:a16="http://schemas.microsoft.com/office/drawing/2014/main" id="{DED712DB-36B3-47AF-8D38-B4C0611BD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3006725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3" name="Rectangle 59">
                <a:extLst>
                  <a:ext uri="{FF2B5EF4-FFF2-40B4-BE49-F238E27FC236}">
                    <a16:creationId xmlns:a16="http://schemas.microsoft.com/office/drawing/2014/main" id="{E979D4C2-A93A-47FB-A9FD-D3ABEE3CA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3189288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4" name="Rectangle 60">
                <a:extLst>
                  <a:ext uri="{FF2B5EF4-FFF2-40B4-BE49-F238E27FC236}">
                    <a16:creationId xmlns:a16="http://schemas.microsoft.com/office/drawing/2014/main" id="{08531875-6597-47BF-8CBD-DA59DAB87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3189288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5" name="Rectangle 61">
                <a:extLst>
                  <a:ext uri="{FF2B5EF4-FFF2-40B4-BE49-F238E27FC236}">
                    <a16:creationId xmlns:a16="http://schemas.microsoft.com/office/drawing/2014/main" id="{46CF01B9-F258-4B95-8739-DEA4E2CBA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3189288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6" name="Rectangle 62">
                <a:extLst>
                  <a:ext uri="{FF2B5EF4-FFF2-40B4-BE49-F238E27FC236}">
                    <a16:creationId xmlns:a16="http://schemas.microsoft.com/office/drawing/2014/main" id="{143AA9B1-FB91-4350-B36B-81B0CEF8E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3189288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7" name="Rectangle 63">
                <a:extLst>
                  <a:ext uri="{FF2B5EF4-FFF2-40B4-BE49-F238E27FC236}">
                    <a16:creationId xmlns:a16="http://schemas.microsoft.com/office/drawing/2014/main" id="{30B1E291-6811-4A03-ACC0-F37FF79B7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3371850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8" name="Rectangle 64">
                <a:extLst>
                  <a:ext uri="{FF2B5EF4-FFF2-40B4-BE49-F238E27FC236}">
                    <a16:creationId xmlns:a16="http://schemas.microsoft.com/office/drawing/2014/main" id="{8FC59811-EB15-450B-84A4-E1B21AB42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3371850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39" name="Rectangle 65">
                <a:extLst>
                  <a:ext uri="{FF2B5EF4-FFF2-40B4-BE49-F238E27FC236}">
                    <a16:creationId xmlns:a16="http://schemas.microsoft.com/office/drawing/2014/main" id="{E5965FCE-568B-4291-8172-661DF47AD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3371850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0" name="Rectangle 66">
                <a:extLst>
                  <a:ext uri="{FF2B5EF4-FFF2-40B4-BE49-F238E27FC236}">
                    <a16:creationId xmlns:a16="http://schemas.microsoft.com/office/drawing/2014/main" id="{74191FD4-4F4E-43C4-886E-2DA33872F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3371850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1" name="Rectangle 67">
                <a:extLst>
                  <a:ext uri="{FF2B5EF4-FFF2-40B4-BE49-F238E27FC236}">
                    <a16:creationId xmlns:a16="http://schemas.microsoft.com/office/drawing/2014/main" id="{DFA1FEC5-1540-49C4-9820-A87772A39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3554413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2" name="Rectangle 68">
                <a:extLst>
                  <a:ext uri="{FF2B5EF4-FFF2-40B4-BE49-F238E27FC236}">
                    <a16:creationId xmlns:a16="http://schemas.microsoft.com/office/drawing/2014/main" id="{053DF649-1259-4FBF-B140-02BED3CC1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3554413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3" name="Rectangle 69">
                <a:extLst>
                  <a:ext uri="{FF2B5EF4-FFF2-40B4-BE49-F238E27FC236}">
                    <a16:creationId xmlns:a16="http://schemas.microsoft.com/office/drawing/2014/main" id="{DCB5082B-B483-416D-8EAF-600AF91C6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3554413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4" name="Rectangle 70">
                <a:extLst>
                  <a:ext uri="{FF2B5EF4-FFF2-40B4-BE49-F238E27FC236}">
                    <a16:creationId xmlns:a16="http://schemas.microsoft.com/office/drawing/2014/main" id="{114CF7DB-91E3-474E-AB4E-65286D9C6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3554413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5" name="Rectangle 71">
                <a:extLst>
                  <a:ext uri="{FF2B5EF4-FFF2-40B4-BE49-F238E27FC236}">
                    <a16:creationId xmlns:a16="http://schemas.microsoft.com/office/drawing/2014/main" id="{EC4CB6CD-DAEC-486E-AE56-B934DD025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3735388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6" name="Rectangle 72">
                <a:extLst>
                  <a:ext uri="{FF2B5EF4-FFF2-40B4-BE49-F238E27FC236}">
                    <a16:creationId xmlns:a16="http://schemas.microsoft.com/office/drawing/2014/main" id="{78E0524D-A6BE-427E-9C1F-6A0F8229D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3735388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7" name="Rectangle 73">
                <a:extLst>
                  <a:ext uri="{FF2B5EF4-FFF2-40B4-BE49-F238E27FC236}">
                    <a16:creationId xmlns:a16="http://schemas.microsoft.com/office/drawing/2014/main" id="{F057BB30-D2C3-4D60-A233-E2B076BE2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3735388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8" name="Rectangle 74">
                <a:extLst>
                  <a:ext uri="{FF2B5EF4-FFF2-40B4-BE49-F238E27FC236}">
                    <a16:creationId xmlns:a16="http://schemas.microsoft.com/office/drawing/2014/main" id="{07CFB002-82A8-47D5-A40B-C14128A0D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3735388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49" name="Rectangle 75">
                <a:extLst>
                  <a:ext uri="{FF2B5EF4-FFF2-40B4-BE49-F238E27FC236}">
                    <a16:creationId xmlns:a16="http://schemas.microsoft.com/office/drawing/2014/main" id="{6943C0B3-D436-43A0-B70E-1997266D9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3919538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0" name="Rectangle 76">
                <a:extLst>
                  <a:ext uri="{FF2B5EF4-FFF2-40B4-BE49-F238E27FC236}">
                    <a16:creationId xmlns:a16="http://schemas.microsoft.com/office/drawing/2014/main" id="{3CF7A414-8BB0-4F46-97A3-8FB994B34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3919538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1" name="Rectangle 77">
                <a:extLst>
                  <a:ext uri="{FF2B5EF4-FFF2-40B4-BE49-F238E27FC236}">
                    <a16:creationId xmlns:a16="http://schemas.microsoft.com/office/drawing/2014/main" id="{246971AF-C542-4375-AEFE-1328A1F3D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3919538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2" name="Rectangle 78">
                <a:extLst>
                  <a:ext uri="{FF2B5EF4-FFF2-40B4-BE49-F238E27FC236}">
                    <a16:creationId xmlns:a16="http://schemas.microsoft.com/office/drawing/2014/main" id="{95EA16AC-C07D-4298-AD89-8242605AC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3919538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3" name="Rectangle 79">
                <a:extLst>
                  <a:ext uri="{FF2B5EF4-FFF2-40B4-BE49-F238E27FC236}">
                    <a16:creationId xmlns:a16="http://schemas.microsoft.com/office/drawing/2014/main" id="{D5B7F8BC-3D60-4413-AC84-1940CD18B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4100513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4" name="Rectangle 80">
                <a:extLst>
                  <a:ext uri="{FF2B5EF4-FFF2-40B4-BE49-F238E27FC236}">
                    <a16:creationId xmlns:a16="http://schemas.microsoft.com/office/drawing/2014/main" id="{0E267804-A6E3-4750-92EF-E604CEA21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4100513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5" name="Rectangle 81">
                <a:extLst>
                  <a:ext uri="{FF2B5EF4-FFF2-40B4-BE49-F238E27FC236}">
                    <a16:creationId xmlns:a16="http://schemas.microsoft.com/office/drawing/2014/main" id="{1EDE5C8E-2E83-403A-B519-DB6B92F11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4100513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6" name="Rectangle 82">
                <a:extLst>
                  <a:ext uri="{FF2B5EF4-FFF2-40B4-BE49-F238E27FC236}">
                    <a16:creationId xmlns:a16="http://schemas.microsoft.com/office/drawing/2014/main" id="{FBA034C8-AB2A-45AC-A781-8D85E71F5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4100513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7" name="Rectangle 83">
                <a:extLst>
                  <a:ext uri="{FF2B5EF4-FFF2-40B4-BE49-F238E27FC236}">
                    <a16:creationId xmlns:a16="http://schemas.microsoft.com/office/drawing/2014/main" id="{F1B26084-26CD-41F3-980E-F51DEFF1F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4284663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8" name="Rectangle 84">
                <a:extLst>
                  <a:ext uri="{FF2B5EF4-FFF2-40B4-BE49-F238E27FC236}">
                    <a16:creationId xmlns:a16="http://schemas.microsoft.com/office/drawing/2014/main" id="{2698322B-DEEB-43E8-B922-86D918584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525" y="4284663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59" name="Rectangle 85">
                <a:extLst>
                  <a:ext uri="{FF2B5EF4-FFF2-40B4-BE49-F238E27FC236}">
                    <a16:creationId xmlns:a16="http://schemas.microsoft.com/office/drawing/2014/main" id="{A90C4700-0240-4E34-8D5C-71B070F6F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713" y="4284663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60" name="Rectangle 86">
                <a:extLst>
                  <a:ext uri="{FF2B5EF4-FFF2-40B4-BE49-F238E27FC236}">
                    <a16:creationId xmlns:a16="http://schemas.microsoft.com/office/drawing/2014/main" id="{F883FC91-B41A-4E17-BE6F-AAFA8CB78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075" y="4284663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CD2C41A0-44F7-4C99-83B6-5B7AC6E93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7988" y="3214688"/>
              <a:ext cx="423862" cy="1951037"/>
              <a:chOff x="1465263" y="277813"/>
              <a:chExt cx="565150" cy="2600325"/>
            </a:xfrm>
          </p:grpSpPr>
          <p:sp>
            <p:nvSpPr>
              <p:cNvPr id="162" name="Rectangle 36">
                <a:extLst>
                  <a:ext uri="{FF2B5EF4-FFF2-40B4-BE49-F238E27FC236}">
                    <a16:creationId xmlns:a16="http://schemas.microsoft.com/office/drawing/2014/main" id="{95881C2D-5E24-42F8-AE62-AF6DF3022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5263" y="277813"/>
                <a:ext cx="565150" cy="2600325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C203ECA-5BDA-46CA-94F7-DD85D2AC3E0F}"/>
                  </a:ext>
                </a:extLst>
              </p:cNvPr>
              <p:cNvGrpSpPr/>
              <p:nvPr/>
            </p:nvGrpSpPr>
            <p:grpSpPr>
              <a:xfrm>
                <a:off x="1522413" y="350837"/>
                <a:ext cx="452438" cy="2170114"/>
                <a:chOff x="1522413" y="350838"/>
                <a:chExt cx="452438" cy="1420812"/>
              </a:xfrm>
              <a:solidFill>
                <a:srgbClr val="9BBB59">
                  <a:lumMod val="60000"/>
                  <a:lumOff val="40000"/>
                </a:srgbClr>
              </a:solidFill>
            </p:grpSpPr>
            <p:sp>
              <p:nvSpPr>
                <p:cNvPr id="164" name="Rectangle 37">
                  <a:extLst>
                    <a:ext uri="{FF2B5EF4-FFF2-40B4-BE49-F238E27FC236}">
                      <a16:creationId xmlns:a16="http://schemas.microsoft.com/office/drawing/2014/main" id="{93E47D0F-131C-4238-A16C-A1E8F9964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350838"/>
                  <a:ext cx="452438" cy="269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65" name="Rectangle 38">
                  <a:extLst>
                    <a:ext uri="{FF2B5EF4-FFF2-40B4-BE49-F238E27FC236}">
                      <a16:creationId xmlns:a16="http://schemas.microsoft.com/office/drawing/2014/main" id="{59C5B9AF-76A3-4BE3-BCAC-671B287BD9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449263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66" name="Rectangle 39">
                  <a:extLst>
                    <a:ext uri="{FF2B5EF4-FFF2-40B4-BE49-F238E27FC236}">
                      <a16:creationId xmlns:a16="http://schemas.microsoft.com/office/drawing/2014/main" id="{4E61B398-0FBC-4386-9533-C484D07792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549275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67" name="Rectangle 40">
                  <a:extLst>
                    <a:ext uri="{FF2B5EF4-FFF2-40B4-BE49-F238E27FC236}">
                      <a16:creationId xmlns:a16="http://schemas.microsoft.com/office/drawing/2014/main" id="{523353EB-BE18-49CA-8455-B10B620D2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649288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68" name="Rectangle 41">
                  <a:extLst>
                    <a:ext uri="{FF2B5EF4-FFF2-40B4-BE49-F238E27FC236}">
                      <a16:creationId xmlns:a16="http://schemas.microsoft.com/office/drawing/2014/main" id="{73AF8ED9-FD37-4A60-BDD0-B669DEDE29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747713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69" name="Rectangle 42">
                  <a:extLst>
                    <a:ext uri="{FF2B5EF4-FFF2-40B4-BE49-F238E27FC236}">
                      <a16:creationId xmlns:a16="http://schemas.microsoft.com/office/drawing/2014/main" id="{85B81285-5A3D-463A-B568-F65357432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846138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0" name="Rectangle 43">
                  <a:extLst>
                    <a:ext uri="{FF2B5EF4-FFF2-40B4-BE49-F238E27FC236}">
                      <a16:creationId xmlns:a16="http://schemas.microsoft.com/office/drawing/2014/main" id="{2F419E33-49EE-4C1D-8D9A-EAD58D3D9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947738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1" name="Rectangle 44">
                  <a:extLst>
                    <a:ext uri="{FF2B5EF4-FFF2-40B4-BE49-F238E27FC236}">
                      <a16:creationId xmlns:a16="http://schemas.microsoft.com/office/drawing/2014/main" id="{64747526-A67D-4F8A-B440-93FD5E7B59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046163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2" name="Rectangle 45">
                  <a:extLst>
                    <a:ext uri="{FF2B5EF4-FFF2-40B4-BE49-F238E27FC236}">
                      <a16:creationId xmlns:a16="http://schemas.microsoft.com/office/drawing/2014/main" id="{36E083C8-E5E4-4C08-B75C-030AB48D4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146175"/>
                  <a:ext cx="452438" cy="269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3" name="Rectangle 46">
                  <a:extLst>
                    <a:ext uri="{FF2B5EF4-FFF2-40B4-BE49-F238E27FC236}">
                      <a16:creationId xmlns:a16="http://schemas.microsoft.com/office/drawing/2014/main" id="{05C90AE9-3ED6-4227-9778-EECB13EEA1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244600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4" name="Rectangle 47">
                  <a:extLst>
                    <a:ext uri="{FF2B5EF4-FFF2-40B4-BE49-F238E27FC236}">
                      <a16:creationId xmlns:a16="http://schemas.microsoft.com/office/drawing/2014/main" id="{AF523765-ED88-4438-94D5-D75534211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346200"/>
                  <a:ext cx="452438" cy="269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5" name="Rectangle 48">
                  <a:extLst>
                    <a:ext uri="{FF2B5EF4-FFF2-40B4-BE49-F238E27FC236}">
                      <a16:creationId xmlns:a16="http://schemas.microsoft.com/office/drawing/2014/main" id="{B38AB067-96DE-4194-AF8F-657280AEFE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444625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6" name="Rectangle 49">
                  <a:extLst>
                    <a:ext uri="{FF2B5EF4-FFF2-40B4-BE49-F238E27FC236}">
                      <a16:creationId xmlns:a16="http://schemas.microsoft.com/office/drawing/2014/main" id="{91E17A7A-BD7C-41BB-BC88-30F1B95539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543050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7" name="Rectangle 50">
                  <a:extLst>
                    <a:ext uri="{FF2B5EF4-FFF2-40B4-BE49-F238E27FC236}">
                      <a16:creationId xmlns:a16="http://schemas.microsoft.com/office/drawing/2014/main" id="{F014DC0B-D62B-41DA-8F8F-3D317E3F03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644650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  <p:sp>
              <p:nvSpPr>
                <p:cNvPr id="178" name="Rectangle 51">
                  <a:extLst>
                    <a:ext uri="{FF2B5EF4-FFF2-40B4-BE49-F238E27FC236}">
                      <a16:creationId xmlns:a16="http://schemas.microsoft.com/office/drawing/2014/main" id="{91CA20D1-BC2E-4096-BA15-5A4338404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2413" y="1743075"/>
                  <a:ext cx="452438" cy="285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 defTabSz="321503">
                    <a:defRPr/>
                  </a:pPr>
                  <a:endParaRPr lang="en-US" sz="475">
                    <a:solidFill>
                      <a:srgbClr val="3F3F3F"/>
                    </a:solidFill>
                    <a:latin typeface="Lato Light"/>
                  </a:endParaRPr>
                </a:p>
              </p:txBody>
            </p:sp>
          </p:grp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0021FBFE-0AF6-4479-9782-C0CD69EF9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2825" y="3632200"/>
              <a:ext cx="368300" cy="1533525"/>
              <a:chOff x="2732088" y="1325563"/>
              <a:chExt cx="415925" cy="1731963"/>
            </a:xfrm>
          </p:grpSpPr>
          <p:sp>
            <p:nvSpPr>
              <p:cNvPr id="180" name="Freeform 27">
                <a:extLst>
                  <a:ext uri="{FF2B5EF4-FFF2-40B4-BE49-F238E27FC236}">
                    <a16:creationId xmlns:a16="http://schemas.microsoft.com/office/drawing/2014/main" id="{99EDBBFB-F0E4-41C1-BBC7-A269E1CD8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088" y="1325563"/>
                <a:ext cx="415925" cy="1731963"/>
              </a:xfrm>
              <a:custGeom>
                <a:avLst/>
                <a:gdLst>
                  <a:gd name="T0" fmla="*/ 262 w 262"/>
                  <a:gd name="T1" fmla="*/ 0 h 1091"/>
                  <a:gd name="T2" fmla="*/ 0 w 262"/>
                  <a:gd name="T3" fmla="*/ 221 h 1091"/>
                  <a:gd name="T4" fmla="*/ 0 w 262"/>
                  <a:gd name="T5" fmla="*/ 1091 h 1091"/>
                  <a:gd name="T6" fmla="*/ 262 w 262"/>
                  <a:gd name="T7" fmla="*/ 1091 h 1091"/>
                  <a:gd name="T8" fmla="*/ 262 w 262"/>
                  <a:gd name="T9" fmla="*/ 0 h 1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1091">
                    <a:moveTo>
                      <a:pt x="262" y="0"/>
                    </a:moveTo>
                    <a:lnTo>
                      <a:pt x="0" y="221"/>
                    </a:lnTo>
                    <a:lnTo>
                      <a:pt x="0" y="1091"/>
                    </a:lnTo>
                    <a:lnTo>
                      <a:pt x="262" y="1091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41B176"/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1" name="Oval 28">
                <a:extLst>
                  <a:ext uri="{FF2B5EF4-FFF2-40B4-BE49-F238E27FC236}">
                    <a16:creationId xmlns:a16="http://schemas.microsoft.com/office/drawing/2014/main" id="{D6A18EDD-787B-4AA8-9902-1A0A3739A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700" y="1743314"/>
                <a:ext cx="136251" cy="138054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2" name="Oval 29">
                <a:extLst>
                  <a:ext uri="{FF2B5EF4-FFF2-40B4-BE49-F238E27FC236}">
                    <a16:creationId xmlns:a16="http://schemas.microsoft.com/office/drawing/2014/main" id="{5CF2A672-907B-4589-A64A-9AD11DBD0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149" y="1743314"/>
                <a:ext cx="138045" cy="138054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3" name="Oval 30">
                <a:extLst>
                  <a:ext uri="{FF2B5EF4-FFF2-40B4-BE49-F238E27FC236}">
                    <a16:creationId xmlns:a16="http://schemas.microsoft.com/office/drawing/2014/main" id="{A36EB7E1-8DA1-4977-AEFE-30A4BC4F8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700" y="1935157"/>
                <a:ext cx="136251" cy="136262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4" name="Oval 31">
                <a:extLst>
                  <a:ext uri="{FF2B5EF4-FFF2-40B4-BE49-F238E27FC236}">
                    <a16:creationId xmlns:a16="http://schemas.microsoft.com/office/drawing/2014/main" id="{4EBCC3E0-391B-4B55-881D-15F2F15C7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149" y="1935157"/>
                <a:ext cx="138045" cy="136262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5" name="Oval 32">
                <a:extLst>
                  <a:ext uri="{FF2B5EF4-FFF2-40B4-BE49-F238E27FC236}">
                    <a16:creationId xmlns:a16="http://schemas.microsoft.com/office/drawing/2014/main" id="{A0CD783E-8BCF-438C-89EE-76C41D1DE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700" y="2127000"/>
                <a:ext cx="136251" cy="136262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6" name="Oval 33">
                <a:extLst>
                  <a:ext uri="{FF2B5EF4-FFF2-40B4-BE49-F238E27FC236}">
                    <a16:creationId xmlns:a16="http://schemas.microsoft.com/office/drawing/2014/main" id="{3B2BB64E-AF5E-4A6B-9DF8-A61018AA6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149" y="2127000"/>
                <a:ext cx="138045" cy="136262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7" name="Oval 34">
                <a:extLst>
                  <a:ext uri="{FF2B5EF4-FFF2-40B4-BE49-F238E27FC236}">
                    <a16:creationId xmlns:a16="http://schemas.microsoft.com/office/drawing/2014/main" id="{EA358107-5438-42B0-AAA3-F36F047A0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700" y="2317050"/>
                <a:ext cx="136251" cy="138054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88" name="Oval 35">
                <a:extLst>
                  <a:ext uri="{FF2B5EF4-FFF2-40B4-BE49-F238E27FC236}">
                    <a16:creationId xmlns:a16="http://schemas.microsoft.com/office/drawing/2014/main" id="{160A4CB4-8638-448B-9ADF-FAAFC78A3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149" y="2317050"/>
                <a:ext cx="138045" cy="138054"/>
              </a:xfrm>
              <a:prstGeom prst="ellipse">
                <a:avLst/>
              </a:prstGeom>
              <a:solidFill>
                <a:srgbClr val="41B176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91BD07E-B0ED-4E7A-92A4-AA2FFC56B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77163" y="3616325"/>
              <a:ext cx="460375" cy="1549400"/>
              <a:chOff x="398463" y="2662238"/>
              <a:chExt cx="612775" cy="2065338"/>
            </a:xfrm>
          </p:grpSpPr>
          <p:sp>
            <p:nvSpPr>
              <p:cNvPr id="190" name="Freeform 87">
                <a:extLst>
                  <a:ext uri="{FF2B5EF4-FFF2-40B4-BE49-F238E27FC236}">
                    <a16:creationId xmlns:a16="http://schemas.microsoft.com/office/drawing/2014/main" id="{B7527607-08B8-4DA6-A425-6E0BC40D0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63" y="2662238"/>
                <a:ext cx="612775" cy="2065338"/>
              </a:xfrm>
              <a:custGeom>
                <a:avLst/>
                <a:gdLst>
                  <a:gd name="T0" fmla="*/ 342 w 386"/>
                  <a:gd name="T1" fmla="*/ 168 h 1301"/>
                  <a:gd name="T2" fmla="*/ 342 w 386"/>
                  <a:gd name="T3" fmla="*/ 82 h 1301"/>
                  <a:gd name="T4" fmla="*/ 306 w 386"/>
                  <a:gd name="T5" fmla="*/ 82 h 1301"/>
                  <a:gd name="T6" fmla="*/ 306 w 386"/>
                  <a:gd name="T7" fmla="*/ 0 h 1301"/>
                  <a:gd name="T8" fmla="*/ 71 w 386"/>
                  <a:gd name="T9" fmla="*/ 0 h 1301"/>
                  <a:gd name="T10" fmla="*/ 71 w 386"/>
                  <a:gd name="T11" fmla="*/ 82 h 1301"/>
                  <a:gd name="T12" fmla="*/ 35 w 386"/>
                  <a:gd name="T13" fmla="*/ 82 h 1301"/>
                  <a:gd name="T14" fmla="*/ 35 w 386"/>
                  <a:gd name="T15" fmla="*/ 168 h 1301"/>
                  <a:gd name="T16" fmla="*/ 0 w 386"/>
                  <a:gd name="T17" fmla="*/ 168 h 1301"/>
                  <a:gd name="T18" fmla="*/ 0 w 386"/>
                  <a:gd name="T19" fmla="*/ 1301 h 1301"/>
                  <a:gd name="T20" fmla="*/ 386 w 386"/>
                  <a:gd name="T21" fmla="*/ 1301 h 1301"/>
                  <a:gd name="T22" fmla="*/ 386 w 386"/>
                  <a:gd name="T23" fmla="*/ 168 h 1301"/>
                  <a:gd name="T24" fmla="*/ 342 w 386"/>
                  <a:gd name="T25" fmla="*/ 168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6" h="1301">
                    <a:moveTo>
                      <a:pt x="342" y="168"/>
                    </a:moveTo>
                    <a:lnTo>
                      <a:pt x="342" y="82"/>
                    </a:lnTo>
                    <a:lnTo>
                      <a:pt x="306" y="82"/>
                    </a:lnTo>
                    <a:lnTo>
                      <a:pt x="306" y="0"/>
                    </a:lnTo>
                    <a:lnTo>
                      <a:pt x="71" y="0"/>
                    </a:lnTo>
                    <a:lnTo>
                      <a:pt x="71" y="82"/>
                    </a:lnTo>
                    <a:lnTo>
                      <a:pt x="35" y="82"/>
                    </a:lnTo>
                    <a:lnTo>
                      <a:pt x="35" y="168"/>
                    </a:lnTo>
                    <a:lnTo>
                      <a:pt x="0" y="168"/>
                    </a:lnTo>
                    <a:lnTo>
                      <a:pt x="0" y="1301"/>
                    </a:lnTo>
                    <a:lnTo>
                      <a:pt x="386" y="1301"/>
                    </a:lnTo>
                    <a:lnTo>
                      <a:pt x="386" y="168"/>
                    </a:lnTo>
                    <a:lnTo>
                      <a:pt x="342" y="168"/>
                    </a:lnTo>
                    <a:close/>
                  </a:path>
                </a:pathLst>
              </a:custGeom>
              <a:solidFill>
                <a:srgbClr val="954F72"/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1" name="Rectangle 88">
                <a:extLst>
                  <a:ext uri="{FF2B5EF4-FFF2-40B4-BE49-F238E27FC236}">
                    <a16:creationId xmlns:a16="http://schemas.microsoft.com/office/drawing/2014/main" id="{5DDBC70C-F3B3-440E-9ADE-083474DCD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984" y="3028328"/>
                <a:ext cx="76069" cy="165058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2" name="Rectangle 89">
                <a:extLst>
                  <a:ext uri="{FF2B5EF4-FFF2-40B4-BE49-F238E27FC236}">
                    <a16:creationId xmlns:a16="http://schemas.microsoft.com/office/drawing/2014/main" id="{3B4691B5-4FBD-4BEC-B303-1F46443D1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313" y="3028328"/>
                <a:ext cx="73955" cy="165058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3" name="Rectangle 90">
                <a:extLst>
                  <a:ext uri="{FF2B5EF4-FFF2-40B4-BE49-F238E27FC236}">
                    <a16:creationId xmlns:a16="http://schemas.microsoft.com/office/drawing/2014/main" id="{4CD85E0E-A30A-411A-B37A-5AB07EBFA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642" y="3028328"/>
                <a:ext cx="76069" cy="165058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4" name="Rectangle 91">
                <a:extLst>
                  <a:ext uri="{FF2B5EF4-FFF2-40B4-BE49-F238E27FC236}">
                    <a16:creationId xmlns:a16="http://schemas.microsoft.com/office/drawing/2014/main" id="{5374CFA9-99EE-4FBB-9CFC-106E1D4CF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971" y="3028328"/>
                <a:ext cx="73955" cy="165058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5" name="Rectangle 92">
                <a:extLst>
                  <a:ext uri="{FF2B5EF4-FFF2-40B4-BE49-F238E27FC236}">
                    <a16:creationId xmlns:a16="http://schemas.microsoft.com/office/drawing/2014/main" id="{A6C1CE80-9604-4E62-A00C-7E7AB00AD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984" y="3256870"/>
                <a:ext cx="76069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6" name="Rectangle 93">
                <a:extLst>
                  <a:ext uri="{FF2B5EF4-FFF2-40B4-BE49-F238E27FC236}">
                    <a16:creationId xmlns:a16="http://schemas.microsoft.com/office/drawing/2014/main" id="{00DDEBC7-14C6-447C-80B5-9FE2EF2E8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313" y="3256870"/>
                <a:ext cx="73955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7" name="Rectangle 94">
                <a:extLst>
                  <a:ext uri="{FF2B5EF4-FFF2-40B4-BE49-F238E27FC236}">
                    <a16:creationId xmlns:a16="http://schemas.microsoft.com/office/drawing/2014/main" id="{41459A02-535A-489A-814E-8D30235D8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642" y="3256870"/>
                <a:ext cx="76069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8" name="Rectangle 95">
                <a:extLst>
                  <a:ext uri="{FF2B5EF4-FFF2-40B4-BE49-F238E27FC236}">
                    <a16:creationId xmlns:a16="http://schemas.microsoft.com/office/drawing/2014/main" id="{829E25C2-D45C-42FA-AF46-29E917F39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971" y="3256870"/>
                <a:ext cx="73955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199" name="Rectangle 96">
                <a:extLst>
                  <a:ext uri="{FF2B5EF4-FFF2-40B4-BE49-F238E27FC236}">
                    <a16:creationId xmlns:a16="http://schemas.microsoft.com/office/drawing/2014/main" id="{BB0A4FC6-3AE4-41BC-8261-25BE3DF4F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984" y="3485411"/>
                <a:ext cx="76069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0" name="Rectangle 97">
                <a:extLst>
                  <a:ext uri="{FF2B5EF4-FFF2-40B4-BE49-F238E27FC236}">
                    <a16:creationId xmlns:a16="http://schemas.microsoft.com/office/drawing/2014/main" id="{39A2E943-FAFF-4012-81D4-12D4F8ECB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313" y="3485411"/>
                <a:ext cx="73955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1" name="Rectangle 98">
                <a:extLst>
                  <a:ext uri="{FF2B5EF4-FFF2-40B4-BE49-F238E27FC236}">
                    <a16:creationId xmlns:a16="http://schemas.microsoft.com/office/drawing/2014/main" id="{E37F0039-40A6-4EAD-B32B-148B69FB1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642" y="3485411"/>
                <a:ext cx="76069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2" name="Rectangle 99">
                <a:extLst>
                  <a:ext uri="{FF2B5EF4-FFF2-40B4-BE49-F238E27FC236}">
                    <a16:creationId xmlns:a16="http://schemas.microsoft.com/office/drawing/2014/main" id="{9029C4AD-8026-4EDD-BFC5-62D360439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971" y="3485411"/>
                <a:ext cx="73955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3" name="Rectangle 100">
                <a:extLst>
                  <a:ext uri="{FF2B5EF4-FFF2-40B4-BE49-F238E27FC236}">
                    <a16:creationId xmlns:a16="http://schemas.microsoft.com/office/drawing/2014/main" id="{64F0624E-9A9A-4753-8F6E-03F264133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984" y="3713953"/>
                <a:ext cx="76069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4" name="Rectangle 101">
                <a:extLst>
                  <a:ext uri="{FF2B5EF4-FFF2-40B4-BE49-F238E27FC236}">
                    <a16:creationId xmlns:a16="http://schemas.microsoft.com/office/drawing/2014/main" id="{C46B0760-8345-43CD-B159-AC892403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313" y="3713953"/>
                <a:ext cx="73955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5" name="Rectangle 102">
                <a:extLst>
                  <a:ext uri="{FF2B5EF4-FFF2-40B4-BE49-F238E27FC236}">
                    <a16:creationId xmlns:a16="http://schemas.microsoft.com/office/drawing/2014/main" id="{D6A77344-FC44-4ADC-92F1-1E1C9A970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642" y="3713953"/>
                <a:ext cx="76069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6" name="Rectangle 103">
                <a:extLst>
                  <a:ext uri="{FF2B5EF4-FFF2-40B4-BE49-F238E27FC236}">
                    <a16:creationId xmlns:a16="http://schemas.microsoft.com/office/drawing/2014/main" id="{59DCF52D-BE90-4356-9BF8-9586655F4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971" y="3713953"/>
                <a:ext cx="73955" cy="167173"/>
              </a:xfrm>
              <a:prstGeom prst="rect">
                <a:avLst/>
              </a:prstGeom>
              <a:solidFill>
                <a:srgbClr val="954F7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B1B4538-B0D1-4666-8E64-FC9AFE9A5B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8888" y="4022725"/>
              <a:ext cx="482600" cy="1143000"/>
              <a:chOff x="896938" y="3360738"/>
              <a:chExt cx="566738" cy="1339850"/>
            </a:xfrm>
          </p:grpSpPr>
          <p:sp>
            <p:nvSpPr>
              <p:cNvPr id="208" name="Freeform 104">
                <a:extLst>
                  <a:ext uri="{FF2B5EF4-FFF2-40B4-BE49-F238E27FC236}">
                    <a16:creationId xmlns:a16="http://schemas.microsoft.com/office/drawing/2014/main" id="{0007DBDB-24F3-47C0-8EB3-B0E59C210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938" y="3360738"/>
                <a:ext cx="566738" cy="1339850"/>
              </a:xfrm>
              <a:custGeom>
                <a:avLst/>
                <a:gdLst>
                  <a:gd name="T0" fmla="*/ 357 w 357"/>
                  <a:gd name="T1" fmla="*/ 844 h 844"/>
                  <a:gd name="T2" fmla="*/ 0 w 357"/>
                  <a:gd name="T3" fmla="*/ 844 h 844"/>
                  <a:gd name="T4" fmla="*/ 0 w 357"/>
                  <a:gd name="T5" fmla="*/ 132 h 844"/>
                  <a:gd name="T6" fmla="*/ 72 w 357"/>
                  <a:gd name="T7" fmla="*/ 0 h 844"/>
                  <a:gd name="T8" fmla="*/ 281 w 357"/>
                  <a:gd name="T9" fmla="*/ 0 h 844"/>
                  <a:gd name="T10" fmla="*/ 357 w 357"/>
                  <a:gd name="T11" fmla="*/ 132 h 844"/>
                  <a:gd name="T12" fmla="*/ 357 w 357"/>
                  <a:gd name="T13" fmla="*/ 844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7" h="844">
                    <a:moveTo>
                      <a:pt x="357" y="844"/>
                    </a:moveTo>
                    <a:lnTo>
                      <a:pt x="0" y="844"/>
                    </a:lnTo>
                    <a:lnTo>
                      <a:pt x="0" y="132"/>
                    </a:lnTo>
                    <a:lnTo>
                      <a:pt x="72" y="0"/>
                    </a:lnTo>
                    <a:lnTo>
                      <a:pt x="281" y="0"/>
                    </a:lnTo>
                    <a:lnTo>
                      <a:pt x="357" y="132"/>
                    </a:lnTo>
                    <a:lnTo>
                      <a:pt x="357" y="844"/>
                    </a:lnTo>
                    <a:close/>
                  </a:path>
                </a:pathLst>
              </a:custGeom>
              <a:solidFill>
                <a:srgbClr val="2980B9"/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09" name="Rectangle 105">
                <a:extLst>
                  <a:ext uri="{FF2B5EF4-FFF2-40B4-BE49-F238E27FC236}">
                    <a16:creationId xmlns:a16="http://schemas.microsoft.com/office/drawing/2014/main" id="{66FE5835-C511-4C54-9BAF-A50670FD0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3708" y="3574742"/>
                <a:ext cx="76434" cy="167481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0" name="Rectangle 106">
                <a:extLst>
                  <a:ext uri="{FF2B5EF4-FFF2-40B4-BE49-F238E27FC236}">
                    <a16:creationId xmlns:a16="http://schemas.microsoft.com/office/drawing/2014/main" id="{94D1046B-836A-4775-836B-5671F6609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22" y="3574742"/>
                <a:ext cx="74571" cy="167481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1" name="Rectangle 107">
                <a:extLst>
                  <a:ext uri="{FF2B5EF4-FFF2-40B4-BE49-F238E27FC236}">
                    <a16:creationId xmlns:a16="http://schemas.microsoft.com/office/drawing/2014/main" id="{DBB14903-79EB-47A4-AE1A-4CAE19ED5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470" y="3574742"/>
                <a:ext cx="76436" cy="167481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2" name="Rectangle 108">
                <a:extLst>
                  <a:ext uri="{FF2B5EF4-FFF2-40B4-BE49-F238E27FC236}">
                    <a16:creationId xmlns:a16="http://schemas.microsoft.com/office/drawing/2014/main" id="{E40FF067-6C35-4884-82FC-195C12127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3708" y="3786885"/>
                <a:ext cx="76434" cy="167481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3" name="Rectangle 109">
                <a:extLst>
                  <a:ext uri="{FF2B5EF4-FFF2-40B4-BE49-F238E27FC236}">
                    <a16:creationId xmlns:a16="http://schemas.microsoft.com/office/drawing/2014/main" id="{F801B5D4-128F-43EE-898D-318FAA6F3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22" y="3786885"/>
                <a:ext cx="74571" cy="167481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4" name="Rectangle 110">
                <a:extLst>
                  <a:ext uri="{FF2B5EF4-FFF2-40B4-BE49-F238E27FC236}">
                    <a16:creationId xmlns:a16="http://schemas.microsoft.com/office/drawing/2014/main" id="{9864C5C1-88D3-4D8A-BFDF-13A60FE2B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470" y="3786885"/>
                <a:ext cx="76436" cy="167481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5" name="Rectangle 111">
                <a:extLst>
                  <a:ext uri="{FF2B5EF4-FFF2-40B4-BE49-F238E27FC236}">
                    <a16:creationId xmlns:a16="http://schemas.microsoft.com/office/drawing/2014/main" id="{10AD8EE1-37A6-40A7-B59E-7202FA861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3708" y="3995306"/>
                <a:ext cx="76434" cy="169342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6" name="Rectangle 112">
                <a:extLst>
                  <a:ext uri="{FF2B5EF4-FFF2-40B4-BE49-F238E27FC236}">
                    <a16:creationId xmlns:a16="http://schemas.microsoft.com/office/drawing/2014/main" id="{32E021C8-FC95-4AAB-940C-110255C9A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22" y="3995306"/>
                <a:ext cx="74571" cy="169342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17" name="Rectangle 113">
                <a:extLst>
                  <a:ext uri="{FF2B5EF4-FFF2-40B4-BE49-F238E27FC236}">
                    <a16:creationId xmlns:a16="http://schemas.microsoft.com/office/drawing/2014/main" id="{792C5176-703D-4EF0-9AF3-11891D214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470" y="3995306"/>
                <a:ext cx="76436" cy="169342"/>
              </a:xfrm>
              <a:prstGeom prst="rect">
                <a:avLst/>
              </a:prstGeom>
              <a:solidFill>
                <a:srgbClr val="2980B9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943ABF87-75FD-48D1-9F2A-A060E6E7BB55}"/>
                </a:ext>
              </a:extLst>
            </p:cNvPr>
            <p:cNvGrpSpPr/>
            <p:nvPr/>
          </p:nvGrpSpPr>
          <p:grpSpPr>
            <a:xfrm>
              <a:off x="8101142" y="4228864"/>
              <a:ext cx="485876" cy="936562"/>
              <a:chOff x="3167063" y="3602038"/>
              <a:chExt cx="569913" cy="1098550"/>
            </a:xfrm>
            <a:solidFill>
              <a:srgbClr val="F39C12">
                <a:lumMod val="60000"/>
                <a:lumOff val="40000"/>
              </a:srgbClr>
            </a:solidFill>
          </p:grpSpPr>
          <p:sp>
            <p:nvSpPr>
              <p:cNvPr id="219" name="Freeform 154">
                <a:extLst>
                  <a:ext uri="{FF2B5EF4-FFF2-40B4-BE49-F238E27FC236}">
                    <a16:creationId xmlns:a16="http://schemas.microsoft.com/office/drawing/2014/main" id="{1DFD3A16-FB38-4044-99CF-2F9F001E1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3602038"/>
                <a:ext cx="569913" cy="1098550"/>
              </a:xfrm>
              <a:custGeom>
                <a:avLst/>
                <a:gdLst>
                  <a:gd name="T0" fmla="*/ 307 w 359"/>
                  <a:gd name="T1" fmla="*/ 134 h 692"/>
                  <a:gd name="T2" fmla="*/ 307 w 359"/>
                  <a:gd name="T3" fmla="*/ 63 h 692"/>
                  <a:gd name="T4" fmla="*/ 275 w 359"/>
                  <a:gd name="T5" fmla="*/ 63 h 692"/>
                  <a:gd name="T6" fmla="*/ 275 w 359"/>
                  <a:gd name="T7" fmla="*/ 0 h 692"/>
                  <a:gd name="T8" fmla="*/ 66 w 359"/>
                  <a:gd name="T9" fmla="*/ 0 h 692"/>
                  <a:gd name="T10" fmla="*/ 66 w 359"/>
                  <a:gd name="T11" fmla="*/ 63 h 692"/>
                  <a:gd name="T12" fmla="*/ 33 w 359"/>
                  <a:gd name="T13" fmla="*/ 63 h 692"/>
                  <a:gd name="T14" fmla="*/ 33 w 359"/>
                  <a:gd name="T15" fmla="*/ 134 h 692"/>
                  <a:gd name="T16" fmla="*/ 0 w 359"/>
                  <a:gd name="T17" fmla="*/ 134 h 692"/>
                  <a:gd name="T18" fmla="*/ 0 w 359"/>
                  <a:gd name="T19" fmla="*/ 692 h 692"/>
                  <a:gd name="T20" fmla="*/ 359 w 359"/>
                  <a:gd name="T21" fmla="*/ 692 h 692"/>
                  <a:gd name="T22" fmla="*/ 359 w 359"/>
                  <a:gd name="T23" fmla="*/ 134 h 692"/>
                  <a:gd name="T24" fmla="*/ 307 w 359"/>
                  <a:gd name="T25" fmla="*/ 134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9" h="692">
                    <a:moveTo>
                      <a:pt x="307" y="134"/>
                    </a:moveTo>
                    <a:lnTo>
                      <a:pt x="307" y="63"/>
                    </a:lnTo>
                    <a:lnTo>
                      <a:pt x="275" y="63"/>
                    </a:lnTo>
                    <a:lnTo>
                      <a:pt x="275" y="0"/>
                    </a:lnTo>
                    <a:lnTo>
                      <a:pt x="66" y="0"/>
                    </a:lnTo>
                    <a:lnTo>
                      <a:pt x="66" y="63"/>
                    </a:lnTo>
                    <a:lnTo>
                      <a:pt x="33" y="63"/>
                    </a:lnTo>
                    <a:lnTo>
                      <a:pt x="33" y="134"/>
                    </a:lnTo>
                    <a:lnTo>
                      <a:pt x="0" y="134"/>
                    </a:lnTo>
                    <a:lnTo>
                      <a:pt x="0" y="692"/>
                    </a:lnTo>
                    <a:lnTo>
                      <a:pt x="359" y="692"/>
                    </a:lnTo>
                    <a:lnTo>
                      <a:pt x="359" y="134"/>
                    </a:lnTo>
                    <a:lnTo>
                      <a:pt x="307" y="134"/>
                    </a:lnTo>
                    <a:close/>
                  </a:path>
                </a:pathLst>
              </a:custGeom>
              <a:solidFill>
                <a:srgbClr val="F39C12"/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 dirty="0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0" name="Rectangle 155">
                <a:extLst>
                  <a:ext uri="{FF2B5EF4-FFF2-40B4-BE49-F238E27FC236}">
                    <a16:creationId xmlns:a16="http://schemas.microsoft.com/office/drawing/2014/main" id="{AA871D6D-13BD-4875-A638-FAD3BAD02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075" y="3881438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1" name="Rectangle 156">
                <a:extLst>
                  <a:ext uri="{FF2B5EF4-FFF2-40B4-BE49-F238E27FC236}">
                    <a16:creationId xmlns:a16="http://schemas.microsoft.com/office/drawing/2014/main" id="{88C8B897-B076-4A9E-A09D-E7BD56AA3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3881438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2" name="Rectangle 157">
                <a:extLst>
                  <a:ext uri="{FF2B5EF4-FFF2-40B4-BE49-F238E27FC236}">
                    <a16:creationId xmlns:a16="http://schemas.microsoft.com/office/drawing/2014/main" id="{4CD53AFF-C6E8-4149-8824-096EB0B41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25" y="3881438"/>
                <a:ext cx="55563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3" name="Rectangle 158">
                <a:extLst>
                  <a:ext uri="{FF2B5EF4-FFF2-40B4-BE49-F238E27FC236}">
                    <a16:creationId xmlns:a16="http://schemas.microsoft.com/office/drawing/2014/main" id="{2EBDC578-6560-48D3-A6E7-AAF0B835B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988" y="3881438"/>
                <a:ext cx="57150" cy="1317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4" name="Rectangle 159">
                <a:extLst>
                  <a:ext uri="{FF2B5EF4-FFF2-40B4-BE49-F238E27FC236}">
                    <a16:creationId xmlns:a16="http://schemas.microsoft.com/office/drawing/2014/main" id="{D6294E08-BC84-4C53-9621-B28E84739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075" y="4062413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5" name="Rectangle 160">
                <a:extLst>
                  <a:ext uri="{FF2B5EF4-FFF2-40B4-BE49-F238E27FC236}">
                    <a16:creationId xmlns:a16="http://schemas.microsoft.com/office/drawing/2014/main" id="{2936A7C2-83FA-4FD4-BAF6-E6D5B428C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4062413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6" name="Rectangle 161">
                <a:extLst>
                  <a:ext uri="{FF2B5EF4-FFF2-40B4-BE49-F238E27FC236}">
                    <a16:creationId xmlns:a16="http://schemas.microsoft.com/office/drawing/2014/main" id="{C9888BBA-55DC-4DEC-9D1D-7E7A76F0E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25" y="4062413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7" name="Rectangle 162">
                <a:extLst>
                  <a:ext uri="{FF2B5EF4-FFF2-40B4-BE49-F238E27FC236}">
                    <a16:creationId xmlns:a16="http://schemas.microsoft.com/office/drawing/2014/main" id="{A36FB3B3-35E7-4E3D-8871-A49F572C4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988" y="4062413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8" name="Rectangle 163">
                <a:extLst>
                  <a:ext uri="{FF2B5EF4-FFF2-40B4-BE49-F238E27FC236}">
                    <a16:creationId xmlns:a16="http://schemas.microsoft.com/office/drawing/2014/main" id="{C907A14F-DFAD-48B1-9A73-C970BEBAB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075" y="4244975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29" name="Rectangle 164">
                <a:extLst>
                  <a:ext uri="{FF2B5EF4-FFF2-40B4-BE49-F238E27FC236}">
                    <a16:creationId xmlns:a16="http://schemas.microsoft.com/office/drawing/2014/main" id="{B7DAF08D-D4A6-4D58-A3A7-7950E5D11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4244975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30" name="Rectangle 165">
                <a:extLst>
                  <a:ext uri="{FF2B5EF4-FFF2-40B4-BE49-F238E27FC236}">
                    <a16:creationId xmlns:a16="http://schemas.microsoft.com/office/drawing/2014/main" id="{C215AD13-95F0-450A-9538-D556A922F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25" y="4244975"/>
                <a:ext cx="55563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  <p:sp>
            <p:nvSpPr>
              <p:cNvPr id="231" name="Rectangle 166">
                <a:extLst>
                  <a:ext uri="{FF2B5EF4-FFF2-40B4-BE49-F238E27FC236}">
                    <a16:creationId xmlns:a16="http://schemas.microsoft.com/office/drawing/2014/main" id="{2A6996F0-949A-4EC3-9230-AFFFEF62B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988" y="4244975"/>
                <a:ext cx="57150" cy="1333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24110" tIns="12055" rIns="24110" bIns="12055"/>
              <a:lstStyle/>
              <a:p>
                <a:pPr defTabSz="321503">
                  <a:defRPr/>
                </a:pPr>
                <a:endParaRPr lang="en-US" sz="475">
                  <a:solidFill>
                    <a:srgbClr val="3F3F3F"/>
                  </a:solidFill>
                  <a:latin typeface="Lato Light"/>
                </a:endParaRPr>
              </a:p>
            </p:txBody>
          </p:sp>
        </p:grp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2B6D448-FFB5-4DA8-B205-3A8496117FA1}"/>
              </a:ext>
            </a:extLst>
          </p:cNvPr>
          <p:cNvGrpSpPr/>
          <p:nvPr/>
        </p:nvGrpSpPr>
        <p:grpSpPr>
          <a:xfrm>
            <a:off x="566706" y="776419"/>
            <a:ext cx="1698821" cy="1043056"/>
            <a:chOff x="1285325" y="7557792"/>
            <a:chExt cx="3851967" cy="2325637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0B757612-CB70-474D-87C7-18AD92B76E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670" y="7987207"/>
              <a:ext cx="1632622" cy="1887719"/>
              <a:chOff x="5497606" y="5091113"/>
              <a:chExt cx="811213" cy="938213"/>
            </a:xfrm>
          </p:grpSpPr>
          <p:sp>
            <p:nvSpPr>
              <p:cNvPr id="283" name="Freeform 256">
                <a:extLst>
                  <a:ext uri="{FF2B5EF4-FFF2-40B4-BE49-F238E27FC236}">
                    <a16:creationId xmlns:a16="http://schemas.microsoft.com/office/drawing/2014/main" id="{67DFE628-6F63-4426-BEC4-13C3F9EF7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606" y="5114356"/>
                <a:ext cx="540809" cy="914970"/>
              </a:xfrm>
              <a:custGeom>
                <a:avLst/>
                <a:gdLst>
                  <a:gd name="T0" fmla="*/ 311 w 311"/>
                  <a:gd name="T1" fmla="*/ 527 h 527"/>
                  <a:gd name="T2" fmla="*/ 0 w 311"/>
                  <a:gd name="T3" fmla="*/ 527 h 527"/>
                  <a:gd name="T4" fmla="*/ 90 w 311"/>
                  <a:gd name="T5" fmla="*/ 261 h 527"/>
                  <a:gd name="T6" fmla="*/ 96 w 311"/>
                  <a:gd name="T7" fmla="*/ 0 h 527"/>
                  <a:gd name="T8" fmla="*/ 212 w 311"/>
                  <a:gd name="T9" fmla="*/ 0 h 527"/>
                  <a:gd name="T10" fmla="*/ 210 w 311"/>
                  <a:gd name="T11" fmla="*/ 254 h 527"/>
                  <a:gd name="T12" fmla="*/ 311 w 311"/>
                  <a:gd name="T13" fmla="*/ 52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527">
                    <a:moveTo>
                      <a:pt x="311" y="527"/>
                    </a:moveTo>
                    <a:cubicBezTo>
                      <a:pt x="0" y="527"/>
                      <a:pt x="0" y="527"/>
                      <a:pt x="0" y="527"/>
                    </a:cubicBezTo>
                    <a:cubicBezTo>
                      <a:pt x="0" y="527"/>
                      <a:pt x="73" y="459"/>
                      <a:pt x="90" y="261"/>
                    </a:cubicBezTo>
                    <a:cubicBezTo>
                      <a:pt x="95" y="198"/>
                      <a:pt x="96" y="0"/>
                      <a:pt x="96" y="0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0"/>
                      <a:pt x="206" y="190"/>
                      <a:pt x="210" y="254"/>
                    </a:cubicBezTo>
                    <a:cubicBezTo>
                      <a:pt x="222" y="474"/>
                      <a:pt x="311" y="527"/>
                      <a:pt x="311" y="527"/>
                    </a:cubicBezTo>
                    <a:close/>
                  </a:path>
                </a:pathLst>
              </a:custGeom>
              <a:solidFill>
                <a:srgbClr val="8FBE00"/>
              </a:solidFill>
              <a:ln>
                <a:noFill/>
              </a:ln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 dirty="0">
                  <a:latin typeface="+mn-lt"/>
                </a:endParaRPr>
              </a:p>
            </p:txBody>
          </p:sp>
          <p:grpSp>
            <p:nvGrpSpPr>
              <p:cNvPr id="284" name="Group 403">
                <a:extLst>
                  <a:ext uri="{FF2B5EF4-FFF2-40B4-BE49-F238E27FC236}">
                    <a16:creationId xmlns:a16="http://schemas.microsoft.com/office/drawing/2014/main" id="{0A85C3F3-4C66-4B1B-AB9C-92834BF269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0006" y="5091113"/>
                <a:ext cx="658813" cy="938212"/>
                <a:chOff x="5650006" y="5091113"/>
                <a:chExt cx="658813" cy="938212"/>
              </a:xfrm>
            </p:grpSpPr>
            <p:sp>
              <p:nvSpPr>
                <p:cNvPr id="285" name="Rectangle 257">
                  <a:extLst>
                    <a:ext uri="{FF2B5EF4-FFF2-40B4-BE49-F238E27FC236}">
                      <a16:creationId xmlns:a16="http://schemas.microsoft.com/office/drawing/2014/main" id="{2F457BB5-35C3-41EC-AF80-65BF5378AE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9708" y="5091113"/>
                  <a:ext cx="228154" cy="422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 dirty="0">
                    <a:latin typeface="+mn-lt"/>
                  </a:endParaRPr>
                </a:p>
              </p:txBody>
            </p:sp>
            <p:sp>
              <p:nvSpPr>
                <p:cNvPr id="286" name="Rectangle 258">
                  <a:extLst>
                    <a:ext uri="{FF2B5EF4-FFF2-40B4-BE49-F238E27FC236}">
                      <a16:creationId xmlns:a16="http://schemas.microsoft.com/office/drawing/2014/main" id="{176CE66D-ADA7-4919-9943-DB7E5621C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0270" y="5146053"/>
                  <a:ext cx="213367" cy="2324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87" name="Rectangle 259">
                  <a:extLst>
                    <a:ext uri="{FF2B5EF4-FFF2-40B4-BE49-F238E27FC236}">
                      <a16:creationId xmlns:a16="http://schemas.microsoft.com/office/drawing/2014/main" id="{F57CE397-B309-489F-9D40-DF2E12B98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0270" y="5186202"/>
                  <a:ext cx="213367" cy="2535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 dirty="0">
                    <a:latin typeface="+mn-lt"/>
                  </a:endParaRPr>
                </a:p>
              </p:txBody>
            </p: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0AED91CA-F514-4A19-AFB0-CAC245707C1E}"/>
                    </a:ext>
                  </a:extLst>
                </p:cNvPr>
                <p:cNvGrpSpPr/>
                <p:nvPr/>
              </p:nvGrpSpPr>
              <p:grpSpPr>
                <a:xfrm>
                  <a:off x="5961156" y="5091113"/>
                  <a:ext cx="290512" cy="395287"/>
                  <a:chOff x="5988051" y="5091113"/>
                  <a:chExt cx="290512" cy="395287"/>
                </a:xfrm>
                <a:solidFill>
                  <a:schemeClr val="tx1">
                    <a:lumMod val="20000"/>
                    <a:lumOff val="80000"/>
                  </a:schemeClr>
                </a:solidFill>
              </p:grpSpPr>
              <p:sp>
                <p:nvSpPr>
                  <p:cNvPr id="293" name="Freeform 260">
                    <a:extLst>
                      <a:ext uri="{FF2B5EF4-FFF2-40B4-BE49-F238E27FC236}">
                        <a16:creationId xmlns:a16="http://schemas.microsoft.com/office/drawing/2014/main" id="{E65E8868-72DB-40DA-80AF-1A36698056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8051" y="5121275"/>
                    <a:ext cx="182563" cy="365125"/>
                  </a:xfrm>
                  <a:custGeom>
                    <a:avLst/>
                    <a:gdLst>
                      <a:gd name="T0" fmla="*/ 79 w 105"/>
                      <a:gd name="T1" fmla="*/ 0 h 210"/>
                      <a:gd name="T2" fmla="*/ 53 w 105"/>
                      <a:gd name="T3" fmla="*/ 26 h 210"/>
                      <a:gd name="T4" fmla="*/ 53 w 105"/>
                      <a:gd name="T5" fmla="*/ 47 h 210"/>
                      <a:gd name="T6" fmla="*/ 40 w 105"/>
                      <a:gd name="T7" fmla="*/ 45 h 210"/>
                      <a:gd name="T8" fmla="*/ 0 w 105"/>
                      <a:gd name="T9" fmla="*/ 85 h 210"/>
                      <a:gd name="T10" fmla="*/ 0 w 105"/>
                      <a:gd name="T11" fmla="*/ 170 h 210"/>
                      <a:gd name="T12" fmla="*/ 40 w 105"/>
                      <a:gd name="T13" fmla="*/ 210 h 210"/>
                      <a:gd name="T14" fmla="*/ 80 w 105"/>
                      <a:gd name="T15" fmla="*/ 170 h 210"/>
                      <a:gd name="T16" fmla="*/ 80 w 105"/>
                      <a:gd name="T17" fmla="*/ 109 h 210"/>
                      <a:gd name="T18" fmla="*/ 105 w 105"/>
                      <a:gd name="T19" fmla="*/ 83 h 210"/>
                      <a:gd name="T20" fmla="*/ 105 w 105"/>
                      <a:gd name="T21" fmla="*/ 26 h 210"/>
                      <a:gd name="T22" fmla="*/ 79 w 105"/>
                      <a:gd name="T23" fmla="*/ 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5" h="210">
                        <a:moveTo>
                          <a:pt x="79" y="0"/>
                        </a:moveTo>
                        <a:cubicBezTo>
                          <a:pt x="65" y="0"/>
                          <a:pt x="53" y="12"/>
                          <a:pt x="53" y="26"/>
                        </a:cubicBezTo>
                        <a:cubicBezTo>
                          <a:pt x="53" y="47"/>
                          <a:pt x="53" y="47"/>
                          <a:pt x="53" y="47"/>
                        </a:cubicBezTo>
                        <a:cubicBezTo>
                          <a:pt x="49" y="46"/>
                          <a:pt x="45" y="45"/>
                          <a:pt x="40" y="45"/>
                        </a:cubicBezTo>
                        <a:cubicBezTo>
                          <a:pt x="18" y="45"/>
                          <a:pt x="0" y="63"/>
                          <a:pt x="0" y="85"/>
                        </a:cubicBezTo>
                        <a:cubicBezTo>
                          <a:pt x="0" y="170"/>
                          <a:pt x="0" y="170"/>
                          <a:pt x="0" y="170"/>
                        </a:cubicBezTo>
                        <a:cubicBezTo>
                          <a:pt x="0" y="192"/>
                          <a:pt x="18" y="210"/>
                          <a:pt x="40" y="210"/>
                        </a:cubicBezTo>
                        <a:cubicBezTo>
                          <a:pt x="62" y="210"/>
                          <a:pt x="80" y="192"/>
                          <a:pt x="80" y="170"/>
                        </a:cubicBezTo>
                        <a:cubicBezTo>
                          <a:pt x="80" y="109"/>
                          <a:pt x="80" y="109"/>
                          <a:pt x="80" y="109"/>
                        </a:cubicBezTo>
                        <a:cubicBezTo>
                          <a:pt x="94" y="109"/>
                          <a:pt x="105" y="97"/>
                          <a:pt x="105" y="83"/>
                        </a:cubicBezTo>
                        <a:cubicBezTo>
                          <a:pt x="105" y="26"/>
                          <a:pt x="105" y="26"/>
                          <a:pt x="105" y="26"/>
                        </a:cubicBezTo>
                        <a:cubicBezTo>
                          <a:pt x="105" y="12"/>
                          <a:pt x="94" y="0"/>
                          <a:pt x="79" y="0"/>
                        </a:cubicBezTo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24110" tIns="12055" rIns="24110" bIns="12055"/>
                  <a:lstStyle/>
                  <a:p>
                    <a:pPr>
                      <a:defRPr/>
                    </a:pPr>
                    <a:endParaRPr lang="en-US" sz="475">
                      <a:latin typeface="+mn-lt"/>
                    </a:endParaRPr>
                  </a:p>
                </p:txBody>
              </p:sp>
              <p:sp>
                <p:nvSpPr>
                  <p:cNvPr id="294" name="Freeform 261">
                    <a:extLst>
                      <a:ext uri="{FF2B5EF4-FFF2-40B4-BE49-F238E27FC236}">
                        <a16:creationId xmlns:a16="http://schemas.microsoft.com/office/drawing/2014/main" id="{C741EBD1-A3DE-40B9-82D2-3C11A1409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92838" y="5091113"/>
                    <a:ext cx="85725" cy="92075"/>
                  </a:xfrm>
                  <a:custGeom>
                    <a:avLst/>
                    <a:gdLst>
                      <a:gd name="T0" fmla="*/ 25 w 49"/>
                      <a:gd name="T1" fmla="*/ 0 h 53"/>
                      <a:gd name="T2" fmla="*/ 0 w 49"/>
                      <a:gd name="T3" fmla="*/ 25 h 53"/>
                      <a:gd name="T4" fmla="*/ 0 w 49"/>
                      <a:gd name="T5" fmla="*/ 28 h 53"/>
                      <a:gd name="T6" fmla="*/ 25 w 49"/>
                      <a:gd name="T7" fmla="*/ 53 h 53"/>
                      <a:gd name="T8" fmla="*/ 49 w 49"/>
                      <a:gd name="T9" fmla="*/ 28 h 53"/>
                      <a:gd name="T10" fmla="*/ 49 w 49"/>
                      <a:gd name="T11" fmla="*/ 25 h 53"/>
                      <a:gd name="T12" fmla="*/ 25 w 49"/>
                      <a:gd name="T13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53">
                        <a:moveTo>
                          <a:pt x="25" y="0"/>
                        </a:moveTo>
                        <a:cubicBezTo>
                          <a:pt x="11" y="0"/>
                          <a:pt x="0" y="11"/>
                          <a:pt x="0" y="25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42"/>
                          <a:pt x="11" y="53"/>
                          <a:pt x="25" y="53"/>
                        </a:cubicBezTo>
                        <a:cubicBezTo>
                          <a:pt x="38" y="53"/>
                          <a:pt x="49" y="42"/>
                          <a:pt x="49" y="28"/>
                        </a:cubicBezTo>
                        <a:cubicBezTo>
                          <a:pt x="49" y="25"/>
                          <a:pt x="49" y="25"/>
                          <a:pt x="49" y="25"/>
                        </a:cubicBezTo>
                        <a:cubicBezTo>
                          <a:pt x="49" y="11"/>
                          <a:pt x="38" y="0"/>
                          <a:pt x="25" y="0"/>
                        </a:cubicBezTo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24110" tIns="12055" rIns="24110" bIns="12055"/>
                  <a:lstStyle/>
                  <a:p>
                    <a:pPr>
                      <a:defRPr/>
                    </a:pPr>
                    <a:endParaRPr lang="en-US" sz="475">
                      <a:latin typeface="+mn-lt"/>
                    </a:endParaRPr>
                  </a:p>
                </p:txBody>
              </p:sp>
            </p:grpSp>
            <p:sp>
              <p:nvSpPr>
                <p:cNvPr id="289" name="Freeform 262">
                  <a:extLst>
                    <a:ext uri="{FF2B5EF4-FFF2-40B4-BE49-F238E27FC236}">
                      <a16:creationId xmlns:a16="http://schemas.microsoft.com/office/drawing/2014/main" id="{EA816744-5BFF-4E72-9B3A-7309DB254C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8010" y="5460904"/>
                  <a:ext cx="540809" cy="568423"/>
                </a:xfrm>
                <a:custGeom>
                  <a:avLst/>
                  <a:gdLst>
                    <a:gd name="T0" fmla="*/ 209 w 311"/>
                    <a:gd name="T1" fmla="*/ 54 h 327"/>
                    <a:gd name="T2" fmla="*/ 208 w 311"/>
                    <a:gd name="T3" fmla="*/ 0 h 327"/>
                    <a:gd name="T4" fmla="*/ 92 w 311"/>
                    <a:gd name="T5" fmla="*/ 0 h 327"/>
                    <a:gd name="T6" fmla="*/ 89 w 311"/>
                    <a:gd name="T7" fmla="*/ 61 h 327"/>
                    <a:gd name="T8" fmla="*/ 0 w 311"/>
                    <a:gd name="T9" fmla="*/ 327 h 327"/>
                    <a:gd name="T10" fmla="*/ 311 w 311"/>
                    <a:gd name="T11" fmla="*/ 327 h 327"/>
                    <a:gd name="T12" fmla="*/ 209 w 311"/>
                    <a:gd name="T13" fmla="*/ 5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1" h="327">
                      <a:moveTo>
                        <a:pt x="209" y="54"/>
                      </a:moveTo>
                      <a:cubicBezTo>
                        <a:pt x="209" y="41"/>
                        <a:pt x="208" y="21"/>
                        <a:pt x="208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2" y="25"/>
                        <a:pt x="91" y="46"/>
                        <a:pt x="89" y="61"/>
                      </a:cubicBezTo>
                      <a:cubicBezTo>
                        <a:pt x="72" y="259"/>
                        <a:pt x="0" y="327"/>
                        <a:pt x="0" y="327"/>
                      </a:cubicBezTo>
                      <a:cubicBezTo>
                        <a:pt x="311" y="327"/>
                        <a:pt x="311" y="327"/>
                        <a:pt x="311" y="327"/>
                      </a:cubicBezTo>
                      <a:cubicBezTo>
                        <a:pt x="311" y="327"/>
                        <a:pt x="221" y="274"/>
                        <a:pt x="209" y="54"/>
                      </a:cubicBezTo>
                      <a:close/>
                    </a:path>
                  </a:pathLst>
                </a:custGeom>
                <a:solidFill>
                  <a:srgbClr val="8FBE00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 dirty="0">
                    <a:latin typeface="+mn-lt"/>
                  </a:endParaRPr>
                </a:p>
              </p:txBody>
            </p:sp>
            <p:sp>
              <p:nvSpPr>
                <p:cNvPr id="290" name="Rectangle 263">
                  <a:extLst>
                    <a:ext uri="{FF2B5EF4-FFF2-40B4-BE49-F238E27FC236}">
                      <a16:creationId xmlns:a16="http://schemas.microsoft.com/office/drawing/2014/main" id="{579ECA4D-45E0-4A07-BC09-E51960F2DF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13774" y="5433434"/>
                  <a:ext cx="228154" cy="422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91" name="Rectangle 264">
                  <a:extLst>
                    <a:ext uri="{FF2B5EF4-FFF2-40B4-BE49-F238E27FC236}">
                      <a16:creationId xmlns:a16="http://schemas.microsoft.com/office/drawing/2014/main" id="{BD629530-C69C-4E01-AC40-5C6F384644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0112" y="5490487"/>
                  <a:ext cx="215479" cy="211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92" name="Rectangle 265">
                  <a:extLst>
                    <a:ext uri="{FF2B5EF4-FFF2-40B4-BE49-F238E27FC236}">
                      <a16:creationId xmlns:a16="http://schemas.microsoft.com/office/drawing/2014/main" id="{5732DC63-DA3E-4FD3-805E-C4F3CCC7C6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0112" y="5528523"/>
                  <a:ext cx="215479" cy="253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</p:grp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D7E307BB-9FEF-488A-B9E9-DA07BAB55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0074" y="7557792"/>
              <a:ext cx="1726157" cy="2325637"/>
              <a:chOff x="9882073" y="1902011"/>
              <a:chExt cx="990601" cy="1336676"/>
            </a:xfrm>
          </p:grpSpPr>
          <p:sp>
            <p:nvSpPr>
              <p:cNvPr id="251" name="Freeform 222">
                <a:extLst>
                  <a:ext uri="{FF2B5EF4-FFF2-40B4-BE49-F238E27FC236}">
                    <a16:creationId xmlns:a16="http://schemas.microsoft.com/office/drawing/2014/main" id="{363EF8A6-1BC2-4EAD-8B32-E5DB121E2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8948" y="2407847"/>
                <a:ext cx="168353" cy="315230"/>
              </a:xfrm>
              <a:custGeom>
                <a:avLst/>
                <a:gdLst>
                  <a:gd name="T0" fmla="*/ 56 w 56"/>
                  <a:gd name="T1" fmla="*/ 77 h 105"/>
                  <a:gd name="T2" fmla="*/ 28 w 56"/>
                  <a:gd name="T3" fmla="*/ 105 h 105"/>
                  <a:gd name="T4" fmla="*/ 0 w 56"/>
                  <a:gd name="T5" fmla="*/ 77 h 105"/>
                  <a:gd name="T6" fmla="*/ 0 w 56"/>
                  <a:gd name="T7" fmla="*/ 28 h 105"/>
                  <a:gd name="T8" fmla="*/ 28 w 56"/>
                  <a:gd name="T9" fmla="*/ 0 h 105"/>
                  <a:gd name="T10" fmla="*/ 56 w 56"/>
                  <a:gd name="T11" fmla="*/ 28 h 105"/>
                  <a:gd name="T12" fmla="*/ 56 w 56"/>
                  <a:gd name="T13" fmla="*/ 7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105">
                    <a:moveTo>
                      <a:pt x="56" y="77"/>
                    </a:moveTo>
                    <a:cubicBezTo>
                      <a:pt x="56" y="93"/>
                      <a:pt x="43" y="105"/>
                      <a:pt x="28" y="105"/>
                    </a:cubicBezTo>
                    <a:cubicBezTo>
                      <a:pt x="12" y="105"/>
                      <a:pt x="0" y="93"/>
                      <a:pt x="0" y="7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77"/>
                    </a:lnTo>
                    <a:close/>
                  </a:path>
                </a:pathLst>
              </a:custGeom>
              <a:solidFill>
                <a:srgbClr val="8F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 dirty="0">
                  <a:latin typeface="+mn-lt"/>
                </a:endParaRPr>
              </a:p>
            </p:txBody>
          </p:sp>
          <p:sp>
            <p:nvSpPr>
              <p:cNvPr id="252" name="Freeform 223">
                <a:extLst>
                  <a:ext uri="{FF2B5EF4-FFF2-40B4-BE49-F238E27FC236}">
                    <a16:creationId xmlns:a16="http://schemas.microsoft.com/office/drawing/2014/main" id="{EC6B6DA3-96BC-4DC8-BBDE-0466C1B38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7709" y="2630218"/>
                <a:ext cx="95157" cy="180830"/>
              </a:xfrm>
              <a:custGeom>
                <a:avLst/>
                <a:gdLst>
                  <a:gd name="T0" fmla="*/ 1 w 32"/>
                  <a:gd name="T1" fmla="*/ 60 h 60"/>
                  <a:gd name="T2" fmla="*/ 0 w 32"/>
                  <a:gd name="T3" fmla="*/ 56 h 60"/>
                  <a:gd name="T4" fmla="*/ 27 w 32"/>
                  <a:gd name="T5" fmla="*/ 0 h 60"/>
                  <a:gd name="T6" fmla="*/ 31 w 32"/>
                  <a:gd name="T7" fmla="*/ 0 h 60"/>
                  <a:gd name="T8" fmla="*/ 29 w 32"/>
                  <a:gd name="T9" fmla="*/ 27 h 60"/>
                  <a:gd name="T10" fmla="*/ 1 w 32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60">
                    <a:moveTo>
                      <a:pt x="1" y="6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29" y="50"/>
                      <a:pt x="27" y="0"/>
                      <a:pt x="27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13"/>
                      <a:pt x="29" y="27"/>
                    </a:cubicBezTo>
                    <a:cubicBezTo>
                      <a:pt x="24" y="46"/>
                      <a:pt x="14" y="58"/>
                      <a:pt x="1" y="60"/>
                    </a:cubicBezTo>
                    <a:close/>
                  </a:path>
                </a:pathLst>
              </a:custGeom>
              <a:solidFill>
                <a:srgbClr val="5956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>
                  <a:latin typeface="+mn-lt"/>
                </a:endParaRPr>
              </a:p>
            </p:txBody>
          </p:sp>
          <p:sp>
            <p:nvSpPr>
              <p:cNvPr id="253" name="Freeform 224">
                <a:extLst>
                  <a:ext uri="{FF2B5EF4-FFF2-40B4-BE49-F238E27FC236}">
                    <a16:creationId xmlns:a16="http://schemas.microsoft.com/office/drawing/2014/main" id="{F57E2843-360A-4541-A631-9E6669BA3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382" y="2630218"/>
                <a:ext cx="97596" cy="180830"/>
              </a:xfrm>
              <a:custGeom>
                <a:avLst/>
                <a:gdLst>
                  <a:gd name="T0" fmla="*/ 32 w 32"/>
                  <a:gd name="T1" fmla="*/ 60 h 60"/>
                  <a:gd name="T2" fmla="*/ 4 w 32"/>
                  <a:gd name="T3" fmla="*/ 27 h 60"/>
                  <a:gd name="T4" fmla="*/ 1 w 32"/>
                  <a:gd name="T5" fmla="*/ 0 h 60"/>
                  <a:gd name="T6" fmla="*/ 5 w 32"/>
                  <a:gd name="T7" fmla="*/ 0 h 60"/>
                  <a:gd name="T8" fmla="*/ 32 w 32"/>
                  <a:gd name="T9" fmla="*/ 56 h 60"/>
                  <a:gd name="T10" fmla="*/ 32 w 32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60">
                    <a:moveTo>
                      <a:pt x="32" y="60"/>
                    </a:moveTo>
                    <a:cubicBezTo>
                      <a:pt x="18" y="58"/>
                      <a:pt x="8" y="46"/>
                      <a:pt x="4" y="27"/>
                    </a:cubicBezTo>
                    <a:cubicBezTo>
                      <a:pt x="0" y="13"/>
                      <a:pt x="1" y="0"/>
                      <a:pt x="1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3" y="50"/>
                      <a:pt x="32" y="56"/>
                    </a:cubicBezTo>
                    <a:lnTo>
                      <a:pt x="32" y="60"/>
                    </a:lnTo>
                    <a:close/>
                  </a:path>
                </a:pathLst>
              </a:custGeom>
              <a:solidFill>
                <a:srgbClr val="5956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>
                  <a:latin typeface="+mn-lt"/>
                </a:endParaRPr>
              </a:p>
            </p:txBody>
          </p:sp>
          <p:sp>
            <p:nvSpPr>
              <p:cNvPr id="254" name="Rectangle 225">
                <a:extLst>
                  <a:ext uri="{FF2B5EF4-FFF2-40B4-BE49-F238E27FC236}">
                    <a16:creationId xmlns:a16="http://schemas.microsoft.com/office/drawing/2014/main" id="{0AEE1F03-A023-49A1-B0FA-60BBF943F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1628" y="2615556"/>
                <a:ext cx="182994" cy="317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>
                  <a:latin typeface="+mn-lt"/>
                </a:endParaRPr>
              </a:p>
            </p:txBody>
          </p:sp>
          <p:sp>
            <p:nvSpPr>
              <p:cNvPr id="255" name="Freeform 227">
                <a:extLst>
                  <a:ext uri="{FF2B5EF4-FFF2-40B4-BE49-F238E27FC236}">
                    <a16:creationId xmlns:a16="http://schemas.microsoft.com/office/drawing/2014/main" id="{766CBF82-6EDE-4D2F-9B9B-27D61A772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1531" y="1921560"/>
                <a:ext cx="131755" cy="268801"/>
              </a:xfrm>
              <a:custGeom>
                <a:avLst/>
                <a:gdLst>
                  <a:gd name="T0" fmla="*/ 33 w 44"/>
                  <a:gd name="T1" fmla="*/ 0 h 89"/>
                  <a:gd name="T2" fmla="*/ 22 w 44"/>
                  <a:gd name="T3" fmla="*/ 11 h 89"/>
                  <a:gd name="T4" fmla="*/ 22 w 44"/>
                  <a:gd name="T5" fmla="*/ 20 h 89"/>
                  <a:gd name="T6" fmla="*/ 16 w 44"/>
                  <a:gd name="T7" fmla="*/ 19 h 89"/>
                  <a:gd name="T8" fmla="*/ 0 w 44"/>
                  <a:gd name="T9" fmla="*/ 36 h 89"/>
                  <a:gd name="T10" fmla="*/ 0 w 44"/>
                  <a:gd name="T11" fmla="*/ 72 h 89"/>
                  <a:gd name="T12" fmla="*/ 16 w 44"/>
                  <a:gd name="T13" fmla="*/ 89 h 89"/>
                  <a:gd name="T14" fmla="*/ 33 w 44"/>
                  <a:gd name="T15" fmla="*/ 72 h 89"/>
                  <a:gd name="T16" fmla="*/ 33 w 44"/>
                  <a:gd name="T17" fmla="*/ 46 h 89"/>
                  <a:gd name="T18" fmla="*/ 44 w 44"/>
                  <a:gd name="T19" fmla="*/ 35 h 89"/>
                  <a:gd name="T20" fmla="*/ 44 w 44"/>
                  <a:gd name="T21" fmla="*/ 11 h 89"/>
                  <a:gd name="T22" fmla="*/ 33 w 44"/>
                  <a:gd name="T2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89">
                    <a:moveTo>
                      <a:pt x="33" y="0"/>
                    </a:moveTo>
                    <a:cubicBezTo>
                      <a:pt x="27" y="0"/>
                      <a:pt x="22" y="5"/>
                      <a:pt x="22" y="1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0" y="20"/>
                      <a:pt x="18" y="19"/>
                      <a:pt x="16" y="19"/>
                    </a:cubicBezTo>
                    <a:cubicBezTo>
                      <a:pt x="7" y="19"/>
                      <a:pt x="0" y="27"/>
                      <a:pt x="0" y="3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1"/>
                      <a:pt x="7" y="89"/>
                      <a:pt x="16" y="89"/>
                    </a:cubicBezTo>
                    <a:cubicBezTo>
                      <a:pt x="26" y="89"/>
                      <a:pt x="33" y="81"/>
                      <a:pt x="33" y="72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9" y="46"/>
                      <a:pt x="44" y="41"/>
                      <a:pt x="44" y="35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5"/>
                      <a:pt x="39" y="0"/>
                      <a:pt x="33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 dirty="0">
                  <a:latin typeface="+mn-lt"/>
                </a:endParaRPr>
              </a:p>
            </p:txBody>
          </p:sp>
          <p:sp>
            <p:nvSpPr>
              <p:cNvPr id="256" name="Freeform 228">
                <a:extLst>
                  <a:ext uri="{FF2B5EF4-FFF2-40B4-BE49-F238E27FC236}">
                    <a16:creationId xmlns:a16="http://schemas.microsoft.com/office/drawing/2014/main" id="{E75FA9B9-F84F-485B-9F4B-4A60EF445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0366" y="1902011"/>
                <a:ext cx="63438" cy="65979"/>
              </a:xfrm>
              <a:custGeom>
                <a:avLst/>
                <a:gdLst>
                  <a:gd name="T0" fmla="*/ 11 w 21"/>
                  <a:gd name="T1" fmla="*/ 0 h 22"/>
                  <a:gd name="T2" fmla="*/ 0 w 21"/>
                  <a:gd name="T3" fmla="*/ 11 h 22"/>
                  <a:gd name="T4" fmla="*/ 0 w 21"/>
                  <a:gd name="T5" fmla="*/ 12 h 22"/>
                  <a:gd name="T6" fmla="*/ 11 w 21"/>
                  <a:gd name="T7" fmla="*/ 22 h 22"/>
                  <a:gd name="T8" fmla="*/ 21 w 21"/>
                  <a:gd name="T9" fmla="*/ 12 h 22"/>
                  <a:gd name="T10" fmla="*/ 21 w 21"/>
                  <a:gd name="T11" fmla="*/ 11 h 22"/>
                  <a:gd name="T12" fmla="*/ 11 w 21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5" y="22"/>
                      <a:pt x="11" y="22"/>
                    </a:cubicBezTo>
                    <a:cubicBezTo>
                      <a:pt x="16" y="22"/>
                      <a:pt x="21" y="18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5"/>
                      <a:pt x="16" y="0"/>
                      <a:pt x="11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 dirty="0">
                  <a:latin typeface="+mn-lt"/>
                </a:endParaRPr>
              </a:p>
            </p:txBody>
          </p:sp>
          <p:sp>
            <p:nvSpPr>
              <p:cNvPr id="257" name="Rectangle 229">
                <a:extLst>
                  <a:ext uri="{FF2B5EF4-FFF2-40B4-BE49-F238E27FC236}">
                    <a16:creationId xmlns:a16="http://schemas.microsoft.com/office/drawing/2014/main" id="{510B2538-CB37-4595-BA83-04E9EAA35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6652" y="2148820"/>
                <a:ext cx="114676" cy="300568"/>
              </a:xfrm>
              <a:prstGeom prst="rect">
                <a:avLst/>
              </a:prstGeom>
              <a:solidFill>
                <a:srgbClr val="8F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 dirty="0">
                  <a:latin typeface="+mn-lt"/>
                </a:endParaRPr>
              </a:p>
            </p:txBody>
          </p:sp>
          <p:sp>
            <p:nvSpPr>
              <p:cNvPr id="258" name="Freeform 230">
                <a:extLst>
                  <a:ext uri="{FF2B5EF4-FFF2-40B4-BE49-F238E27FC236}">
                    <a16:creationId xmlns:a16="http://schemas.microsoft.com/office/drawing/2014/main" id="{4C13854D-2F17-4BF2-B0A6-CE2075E3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892" y="2139046"/>
                <a:ext cx="131755" cy="19549"/>
              </a:xfrm>
              <a:custGeom>
                <a:avLst/>
                <a:gdLst>
                  <a:gd name="T0" fmla="*/ 44 w 44"/>
                  <a:gd name="T1" fmla="*/ 3 h 6"/>
                  <a:gd name="T2" fmla="*/ 41 w 44"/>
                  <a:gd name="T3" fmla="*/ 6 h 6"/>
                  <a:gd name="T4" fmla="*/ 3 w 44"/>
                  <a:gd name="T5" fmla="*/ 6 h 6"/>
                  <a:gd name="T6" fmla="*/ 0 w 44"/>
                  <a:gd name="T7" fmla="*/ 3 h 6"/>
                  <a:gd name="T8" fmla="*/ 3 w 44"/>
                  <a:gd name="T9" fmla="*/ 0 h 6"/>
                  <a:gd name="T10" fmla="*/ 41 w 44"/>
                  <a:gd name="T11" fmla="*/ 0 h 6"/>
                  <a:gd name="T12" fmla="*/ 44 w 44"/>
                  <a:gd name="T1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">
                    <a:moveTo>
                      <a:pt x="44" y="3"/>
                    </a:moveTo>
                    <a:cubicBezTo>
                      <a:pt x="44" y="5"/>
                      <a:pt x="43" y="6"/>
                      <a:pt x="41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3" y="0"/>
                      <a:pt x="44" y="1"/>
                      <a:pt x="4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>
                  <a:latin typeface="+mn-lt"/>
                </a:endParaRPr>
              </a:p>
            </p:txBody>
          </p:sp>
          <p:sp>
            <p:nvSpPr>
              <p:cNvPr id="259" name="Freeform 231">
                <a:extLst>
                  <a:ext uri="{FF2B5EF4-FFF2-40B4-BE49-F238E27FC236}">
                    <a16:creationId xmlns:a16="http://schemas.microsoft.com/office/drawing/2014/main" id="{8B985048-8FB5-4402-ABE7-7DD811DE4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4285" y="2051074"/>
                <a:ext cx="102476" cy="207709"/>
              </a:xfrm>
              <a:custGeom>
                <a:avLst/>
                <a:gdLst>
                  <a:gd name="T0" fmla="*/ 26 w 34"/>
                  <a:gd name="T1" fmla="*/ 0 h 69"/>
                  <a:gd name="T2" fmla="*/ 17 w 34"/>
                  <a:gd name="T3" fmla="*/ 9 h 69"/>
                  <a:gd name="T4" fmla="*/ 17 w 34"/>
                  <a:gd name="T5" fmla="*/ 16 h 69"/>
                  <a:gd name="T6" fmla="*/ 13 w 34"/>
                  <a:gd name="T7" fmla="*/ 15 h 69"/>
                  <a:gd name="T8" fmla="*/ 0 w 34"/>
                  <a:gd name="T9" fmla="*/ 28 h 69"/>
                  <a:gd name="T10" fmla="*/ 0 w 34"/>
                  <a:gd name="T11" fmla="*/ 56 h 69"/>
                  <a:gd name="T12" fmla="*/ 13 w 34"/>
                  <a:gd name="T13" fmla="*/ 69 h 69"/>
                  <a:gd name="T14" fmla="*/ 26 w 34"/>
                  <a:gd name="T15" fmla="*/ 56 h 69"/>
                  <a:gd name="T16" fmla="*/ 26 w 34"/>
                  <a:gd name="T17" fmla="*/ 36 h 69"/>
                  <a:gd name="T18" fmla="*/ 34 w 34"/>
                  <a:gd name="T19" fmla="*/ 27 h 69"/>
                  <a:gd name="T20" fmla="*/ 34 w 34"/>
                  <a:gd name="T21" fmla="*/ 9 h 69"/>
                  <a:gd name="T22" fmla="*/ 26 w 34"/>
                  <a:gd name="T2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69">
                    <a:moveTo>
                      <a:pt x="26" y="0"/>
                    </a:moveTo>
                    <a:cubicBezTo>
                      <a:pt x="21" y="0"/>
                      <a:pt x="17" y="4"/>
                      <a:pt x="17" y="9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4" y="15"/>
                      <a:pt x="13" y="15"/>
                    </a:cubicBezTo>
                    <a:cubicBezTo>
                      <a:pt x="6" y="15"/>
                      <a:pt x="0" y="21"/>
                      <a:pt x="0" y="2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3"/>
                      <a:pt x="6" y="69"/>
                      <a:pt x="13" y="69"/>
                    </a:cubicBezTo>
                    <a:cubicBezTo>
                      <a:pt x="20" y="69"/>
                      <a:pt x="26" y="63"/>
                      <a:pt x="26" y="5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31" y="36"/>
                      <a:pt x="34" y="32"/>
                      <a:pt x="34" y="27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4"/>
                      <a:pt x="31" y="0"/>
                      <a:pt x="26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 dirty="0">
                  <a:latin typeface="+mn-lt"/>
                </a:endParaRPr>
              </a:p>
            </p:txBody>
          </p:sp>
          <p:sp>
            <p:nvSpPr>
              <p:cNvPr id="260" name="Freeform 232">
                <a:extLst>
                  <a:ext uri="{FF2B5EF4-FFF2-40B4-BE49-F238E27FC236}">
                    <a16:creationId xmlns:a16="http://schemas.microsoft.com/office/drawing/2014/main" id="{3C7ABA0E-1A73-4802-9F6E-01A77EBFB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1400" y="2036412"/>
                <a:ext cx="48798" cy="51316"/>
              </a:xfrm>
              <a:custGeom>
                <a:avLst/>
                <a:gdLst>
                  <a:gd name="T0" fmla="*/ 8 w 16"/>
                  <a:gd name="T1" fmla="*/ 0 h 17"/>
                  <a:gd name="T2" fmla="*/ 0 w 16"/>
                  <a:gd name="T3" fmla="*/ 8 h 17"/>
                  <a:gd name="T4" fmla="*/ 0 w 16"/>
                  <a:gd name="T5" fmla="*/ 9 h 17"/>
                  <a:gd name="T6" fmla="*/ 8 w 16"/>
                  <a:gd name="T7" fmla="*/ 17 h 17"/>
                  <a:gd name="T8" fmla="*/ 16 w 16"/>
                  <a:gd name="T9" fmla="*/ 9 h 17"/>
                  <a:gd name="T10" fmla="*/ 16 w 16"/>
                  <a:gd name="T11" fmla="*/ 8 h 17"/>
                  <a:gd name="T12" fmla="*/ 8 w 16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7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3" y="17"/>
                      <a:pt x="8" y="17"/>
                    </a:cubicBezTo>
                    <a:cubicBezTo>
                      <a:pt x="12" y="17"/>
                      <a:pt x="16" y="13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3"/>
                      <a:pt x="12" y="0"/>
                      <a:pt x="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 dirty="0">
                  <a:latin typeface="+mn-lt"/>
                </a:endParaRPr>
              </a:p>
            </p:txBody>
          </p:sp>
          <p:sp>
            <p:nvSpPr>
              <p:cNvPr id="261" name="Rectangle 233">
                <a:extLst>
                  <a:ext uri="{FF2B5EF4-FFF2-40B4-BE49-F238E27FC236}">
                    <a16:creationId xmlns:a16="http://schemas.microsoft.com/office/drawing/2014/main" id="{2BF3BD73-6AA6-4390-8075-912961220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9645" y="2217242"/>
                <a:ext cx="114675" cy="303012"/>
              </a:xfrm>
              <a:prstGeom prst="rect">
                <a:avLst/>
              </a:prstGeom>
              <a:solidFill>
                <a:srgbClr val="8F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>
                  <a:latin typeface="+mn-lt"/>
                </a:endParaRPr>
              </a:p>
            </p:txBody>
          </p:sp>
          <p:sp>
            <p:nvSpPr>
              <p:cNvPr id="262" name="Freeform 234">
                <a:extLst>
                  <a:ext uri="{FF2B5EF4-FFF2-40B4-BE49-F238E27FC236}">
                    <a16:creationId xmlns:a16="http://schemas.microsoft.com/office/drawing/2014/main" id="{BF12C265-9F83-4BC4-B5C8-194D20555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9886" y="2207468"/>
                <a:ext cx="131755" cy="14662"/>
              </a:xfrm>
              <a:custGeom>
                <a:avLst/>
                <a:gdLst>
                  <a:gd name="T0" fmla="*/ 44 w 44"/>
                  <a:gd name="T1" fmla="*/ 2 h 5"/>
                  <a:gd name="T2" fmla="*/ 41 w 44"/>
                  <a:gd name="T3" fmla="*/ 5 h 5"/>
                  <a:gd name="T4" fmla="*/ 2 w 44"/>
                  <a:gd name="T5" fmla="*/ 5 h 5"/>
                  <a:gd name="T6" fmla="*/ 0 w 44"/>
                  <a:gd name="T7" fmla="*/ 2 h 5"/>
                  <a:gd name="T8" fmla="*/ 2 w 44"/>
                  <a:gd name="T9" fmla="*/ 0 h 5"/>
                  <a:gd name="T10" fmla="*/ 41 w 44"/>
                  <a:gd name="T11" fmla="*/ 0 h 5"/>
                  <a:gd name="T12" fmla="*/ 44 w 4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">
                    <a:moveTo>
                      <a:pt x="44" y="2"/>
                    </a:moveTo>
                    <a:cubicBezTo>
                      <a:pt x="44" y="4"/>
                      <a:pt x="43" y="5"/>
                      <a:pt x="4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3" y="0"/>
                      <a:pt x="44" y="1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4110" tIns="12055" rIns="24110" bIns="12055"/>
              <a:lstStyle/>
              <a:p>
                <a:pPr>
                  <a:defRPr/>
                </a:pPr>
                <a:endParaRPr lang="en-US" sz="475">
                  <a:latin typeface="+mn-lt"/>
                </a:endParaRPr>
              </a:p>
            </p:txBody>
          </p: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9DC7BB0B-3DA0-4179-85EF-7CD04F00AE13}"/>
                  </a:ext>
                </a:extLst>
              </p:cNvPr>
              <p:cNvGrpSpPr/>
              <p:nvPr/>
            </p:nvGrpSpPr>
            <p:grpSpPr>
              <a:xfrm>
                <a:off x="9882073" y="2363974"/>
                <a:ext cx="990601" cy="874713"/>
                <a:chOff x="9882073" y="2363974"/>
                <a:chExt cx="990601" cy="874713"/>
              </a:xfrm>
              <a:solidFill>
                <a:srgbClr val="9FAAB3"/>
              </a:solidFill>
            </p:grpSpPr>
            <p:sp>
              <p:nvSpPr>
                <p:cNvPr id="281" name="Rectangle 235">
                  <a:extLst>
                    <a:ext uri="{FF2B5EF4-FFF2-40B4-BE49-F238E27FC236}">
                      <a16:creationId xmlns:a16="http://schemas.microsoft.com/office/drawing/2014/main" id="{23C5CEB8-D885-4B37-B12A-2472204B0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82073" y="2783074"/>
                  <a:ext cx="987425" cy="4556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82" name="Rectangle 236">
                  <a:extLst>
                    <a:ext uri="{FF2B5EF4-FFF2-40B4-BE49-F238E27FC236}">
                      <a16:creationId xmlns:a16="http://schemas.microsoft.com/office/drawing/2014/main" id="{4C1A94E8-79D4-4CFF-AF14-9FAD208B2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67836" y="2363974"/>
                  <a:ext cx="604838" cy="4460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</p:grpSp>
          <p:grpSp>
            <p:nvGrpSpPr>
              <p:cNvPr id="264" name="Group 386">
                <a:extLst>
                  <a:ext uri="{FF2B5EF4-FFF2-40B4-BE49-F238E27FC236}">
                    <a16:creationId xmlns:a16="http://schemas.microsoft.com/office/drawing/2014/main" id="{C778545D-908F-4424-936A-FD8B846430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09073" y="2444936"/>
                <a:ext cx="776288" cy="733426"/>
                <a:chOff x="10009073" y="2444936"/>
                <a:chExt cx="776288" cy="733426"/>
              </a:xfrm>
            </p:grpSpPr>
            <p:sp>
              <p:nvSpPr>
                <p:cNvPr id="265" name="Rectangle 237">
                  <a:extLst>
                    <a:ext uri="{FF2B5EF4-FFF2-40B4-BE49-F238E27FC236}">
                      <a16:creationId xmlns:a16="http://schemas.microsoft.com/office/drawing/2014/main" id="{7527BE89-2451-4CBF-AA9A-61652B5BF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8949" y="2867252"/>
                  <a:ext cx="87837" cy="124625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66" name="Rectangle 238">
                  <a:extLst>
                    <a:ext uri="{FF2B5EF4-FFF2-40B4-BE49-F238E27FC236}">
                      <a16:creationId xmlns:a16="http://schemas.microsoft.com/office/drawing/2014/main" id="{4B123E1D-3B19-4E7E-B28F-3788CA1BF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79742" y="2867252"/>
                  <a:ext cx="87837" cy="124625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67" name="Rectangle 239">
                  <a:extLst>
                    <a:ext uri="{FF2B5EF4-FFF2-40B4-BE49-F238E27FC236}">
                      <a16:creationId xmlns:a16="http://schemas.microsoft.com/office/drawing/2014/main" id="{7091E16C-D7A6-4088-984B-CCD1CCBAB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50535" y="2867252"/>
                  <a:ext cx="87837" cy="124625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68" name="Rectangle 240">
                  <a:extLst>
                    <a:ext uri="{FF2B5EF4-FFF2-40B4-BE49-F238E27FC236}">
                      <a16:creationId xmlns:a16="http://schemas.microsoft.com/office/drawing/2014/main" id="{D7C7C66B-A13A-4143-98B7-F176D60A73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3768" y="2867252"/>
                  <a:ext cx="85397" cy="124625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69" name="Rectangle 241">
                  <a:extLst>
                    <a:ext uri="{FF2B5EF4-FFF2-40B4-BE49-F238E27FC236}">
                      <a16:creationId xmlns:a16="http://schemas.microsoft.com/office/drawing/2014/main" id="{BC7E6F1F-35CE-43D9-B1B3-8A33E8581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97002" y="2867252"/>
                  <a:ext cx="87837" cy="124625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0" name="Rectangle 242">
                  <a:extLst>
                    <a:ext uri="{FF2B5EF4-FFF2-40B4-BE49-F238E27FC236}">
                      <a16:creationId xmlns:a16="http://schemas.microsoft.com/office/drawing/2014/main" id="{C3EEB60A-EC32-411A-A247-B3CFEDB201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8949" y="3055412"/>
                  <a:ext cx="8783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1" name="Rectangle 243">
                  <a:extLst>
                    <a:ext uri="{FF2B5EF4-FFF2-40B4-BE49-F238E27FC236}">
                      <a16:creationId xmlns:a16="http://schemas.microsoft.com/office/drawing/2014/main" id="{7D59C7D2-6590-418B-9793-ED8D6266F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79742" y="3055412"/>
                  <a:ext cx="8783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2" name="Rectangle 244">
                  <a:extLst>
                    <a:ext uri="{FF2B5EF4-FFF2-40B4-BE49-F238E27FC236}">
                      <a16:creationId xmlns:a16="http://schemas.microsoft.com/office/drawing/2014/main" id="{403ADC98-B40D-4D88-B756-9E3EFD945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50535" y="3055412"/>
                  <a:ext cx="8783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3" name="Rectangle 245">
                  <a:extLst>
                    <a:ext uri="{FF2B5EF4-FFF2-40B4-BE49-F238E27FC236}">
                      <a16:creationId xmlns:a16="http://schemas.microsoft.com/office/drawing/2014/main" id="{A64AB445-F1A5-48E9-B770-16CDDE4239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3768" y="3055412"/>
                  <a:ext cx="8539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4" name="Rectangle 246">
                  <a:extLst>
                    <a:ext uri="{FF2B5EF4-FFF2-40B4-BE49-F238E27FC236}">
                      <a16:creationId xmlns:a16="http://schemas.microsoft.com/office/drawing/2014/main" id="{C136092B-5042-4C56-9858-872573E5F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97002" y="3055412"/>
                  <a:ext cx="8783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5" name="Rectangle 247">
                  <a:extLst>
                    <a:ext uri="{FF2B5EF4-FFF2-40B4-BE49-F238E27FC236}">
                      <a16:creationId xmlns:a16="http://schemas.microsoft.com/office/drawing/2014/main" id="{D088F5F2-4D42-440E-9D23-E81C749E4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50535" y="2444500"/>
                  <a:ext cx="8783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6" name="Rectangle 248">
                  <a:extLst>
                    <a:ext uri="{FF2B5EF4-FFF2-40B4-BE49-F238E27FC236}">
                      <a16:creationId xmlns:a16="http://schemas.microsoft.com/office/drawing/2014/main" id="{30144A90-6342-42E8-BE5E-E2FF4DDA0C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3768" y="2444500"/>
                  <a:ext cx="8539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7" name="Rectangle 249">
                  <a:extLst>
                    <a:ext uri="{FF2B5EF4-FFF2-40B4-BE49-F238E27FC236}">
                      <a16:creationId xmlns:a16="http://schemas.microsoft.com/office/drawing/2014/main" id="{7344EE70-80FF-4611-B1D3-7B89E66BCE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97002" y="2444500"/>
                  <a:ext cx="87837" cy="122182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8" name="Rectangle 250">
                  <a:extLst>
                    <a:ext uri="{FF2B5EF4-FFF2-40B4-BE49-F238E27FC236}">
                      <a16:creationId xmlns:a16="http://schemas.microsoft.com/office/drawing/2014/main" id="{D57F2E83-E2A5-4809-9B83-7F9321027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50535" y="2630217"/>
                  <a:ext cx="87837" cy="124627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79" name="Rectangle 251">
                  <a:extLst>
                    <a:ext uri="{FF2B5EF4-FFF2-40B4-BE49-F238E27FC236}">
                      <a16:creationId xmlns:a16="http://schemas.microsoft.com/office/drawing/2014/main" id="{B884B36E-2C4D-4A88-B697-BC41098C3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3768" y="2630217"/>
                  <a:ext cx="85397" cy="124627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80" name="Rectangle 252">
                  <a:extLst>
                    <a:ext uri="{FF2B5EF4-FFF2-40B4-BE49-F238E27FC236}">
                      <a16:creationId xmlns:a16="http://schemas.microsoft.com/office/drawing/2014/main" id="{F1C68CE3-99BD-41EA-BE3D-14DB3859A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97002" y="2630217"/>
                  <a:ext cx="87837" cy="124627"/>
                </a:xfrm>
                <a:prstGeom prst="rect">
                  <a:avLst/>
                </a:prstGeom>
                <a:solidFill>
                  <a:srgbClr val="9ECDD9"/>
                </a:solidFill>
                <a:ln>
                  <a:noFill/>
                </a:ln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</p:grp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DF8E705E-39CE-4353-8613-9F27E4A080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5325" y="8982086"/>
              <a:ext cx="659000" cy="880084"/>
              <a:chOff x="4392562" y="5586928"/>
              <a:chExt cx="327055" cy="436772"/>
            </a:xfrm>
          </p:grpSpPr>
          <p:grpSp>
            <p:nvGrpSpPr>
              <p:cNvPr id="237" name="Group 414">
                <a:extLst>
                  <a:ext uri="{FF2B5EF4-FFF2-40B4-BE49-F238E27FC236}">
                    <a16:creationId xmlns:a16="http://schemas.microsoft.com/office/drawing/2014/main" id="{7900C169-3708-4165-A717-7F40BC8EB1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2492" y="5586928"/>
                <a:ext cx="207125" cy="434840"/>
                <a:chOff x="6686551" y="5032375"/>
                <a:chExt cx="271463" cy="569913"/>
              </a:xfrm>
            </p:grpSpPr>
            <p:sp>
              <p:nvSpPr>
                <p:cNvPr id="245" name="Rectangle 269">
                  <a:extLst>
                    <a:ext uri="{FF2B5EF4-FFF2-40B4-BE49-F238E27FC236}">
                      <a16:creationId xmlns:a16="http://schemas.microsoft.com/office/drawing/2014/main" id="{E57E499E-7EAB-4B4E-B698-B1E9E75CCF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8679" y="5466549"/>
                  <a:ext cx="27655" cy="135508"/>
                </a:xfrm>
                <a:prstGeom prst="rect">
                  <a:avLst/>
                </a:prstGeom>
                <a:solidFill>
                  <a:srgbClr val="B66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6" name="Rectangle 270">
                  <a:extLst>
                    <a:ext uri="{FF2B5EF4-FFF2-40B4-BE49-F238E27FC236}">
                      <a16:creationId xmlns:a16="http://schemas.microsoft.com/office/drawing/2014/main" id="{6DC3ECE2-1718-44D3-A6AE-D01C637E5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8679" y="5466549"/>
                  <a:ext cx="27655" cy="135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7" name="Freeform 271">
                  <a:extLst>
                    <a:ext uri="{FF2B5EF4-FFF2-40B4-BE49-F238E27FC236}">
                      <a16:creationId xmlns:a16="http://schemas.microsoft.com/office/drawing/2014/main" id="{492E73FE-9C09-41D2-98E2-ED750C44FB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999" y="5032375"/>
                  <a:ext cx="271015" cy="448002"/>
                </a:xfrm>
                <a:custGeom>
                  <a:avLst/>
                  <a:gdLst>
                    <a:gd name="T0" fmla="*/ 0 w 171"/>
                    <a:gd name="T1" fmla="*/ 282 h 282"/>
                    <a:gd name="T2" fmla="*/ 87 w 171"/>
                    <a:gd name="T3" fmla="*/ 0 h 282"/>
                    <a:gd name="T4" fmla="*/ 171 w 171"/>
                    <a:gd name="T5" fmla="*/ 282 h 282"/>
                    <a:gd name="T6" fmla="*/ 0 w 171"/>
                    <a:gd name="T7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1" h="282">
                      <a:moveTo>
                        <a:pt x="0" y="282"/>
                      </a:moveTo>
                      <a:lnTo>
                        <a:pt x="87" y="0"/>
                      </a:lnTo>
                      <a:lnTo>
                        <a:pt x="171" y="282"/>
                      </a:lnTo>
                      <a:lnTo>
                        <a:pt x="0" y="282"/>
                      </a:lnTo>
                      <a:close/>
                    </a:path>
                  </a:pathLst>
                </a:custGeom>
                <a:solidFill>
                  <a:srgbClr val="24BC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8" name="Freeform 272">
                  <a:extLst>
                    <a:ext uri="{FF2B5EF4-FFF2-40B4-BE49-F238E27FC236}">
                      <a16:creationId xmlns:a16="http://schemas.microsoft.com/office/drawing/2014/main" id="{73D2EDE4-1326-4E40-871D-40C450067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999" y="5032375"/>
                  <a:ext cx="271015" cy="448002"/>
                </a:xfrm>
                <a:custGeom>
                  <a:avLst/>
                  <a:gdLst>
                    <a:gd name="T0" fmla="*/ 0 w 171"/>
                    <a:gd name="T1" fmla="*/ 282 h 282"/>
                    <a:gd name="T2" fmla="*/ 87 w 171"/>
                    <a:gd name="T3" fmla="*/ 0 h 282"/>
                    <a:gd name="T4" fmla="*/ 171 w 171"/>
                    <a:gd name="T5" fmla="*/ 282 h 282"/>
                    <a:gd name="T6" fmla="*/ 0 w 171"/>
                    <a:gd name="T7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1" h="282">
                      <a:moveTo>
                        <a:pt x="0" y="282"/>
                      </a:moveTo>
                      <a:lnTo>
                        <a:pt x="87" y="0"/>
                      </a:lnTo>
                      <a:lnTo>
                        <a:pt x="171" y="282"/>
                      </a:lnTo>
                      <a:lnTo>
                        <a:pt x="0" y="282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9" name="Freeform 273">
                  <a:extLst>
                    <a:ext uri="{FF2B5EF4-FFF2-40B4-BE49-F238E27FC236}">
                      <a16:creationId xmlns:a16="http://schemas.microsoft.com/office/drawing/2014/main" id="{387CCBE3-18F2-4BE4-8179-F01EB8433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999" y="5032375"/>
                  <a:ext cx="138273" cy="448002"/>
                </a:xfrm>
                <a:custGeom>
                  <a:avLst/>
                  <a:gdLst>
                    <a:gd name="T0" fmla="*/ 87 w 87"/>
                    <a:gd name="T1" fmla="*/ 0 h 282"/>
                    <a:gd name="T2" fmla="*/ 0 w 87"/>
                    <a:gd name="T3" fmla="*/ 282 h 282"/>
                    <a:gd name="T4" fmla="*/ 87 w 87"/>
                    <a:gd name="T5" fmla="*/ 282 h 282"/>
                    <a:gd name="T6" fmla="*/ 87 w 87"/>
                    <a:gd name="T7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282">
                      <a:moveTo>
                        <a:pt x="87" y="0"/>
                      </a:moveTo>
                      <a:lnTo>
                        <a:pt x="0" y="282"/>
                      </a:lnTo>
                      <a:lnTo>
                        <a:pt x="87" y="282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rgbClr val="21AA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50" name="Freeform 274">
                  <a:extLst>
                    <a:ext uri="{FF2B5EF4-FFF2-40B4-BE49-F238E27FC236}">
                      <a16:creationId xmlns:a16="http://schemas.microsoft.com/office/drawing/2014/main" id="{41279C4B-0EF2-4A98-BED5-E42FB45FF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999" y="5032375"/>
                  <a:ext cx="138273" cy="448002"/>
                </a:xfrm>
                <a:custGeom>
                  <a:avLst/>
                  <a:gdLst>
                    <a:gd name="T0" fmla="*/ 87 w 87"/>
                    <a:gd name="T1" fmla="*/ 0 h 282"/>
                    <a:gd name="T2" fmla="*/ 0 w 87"/>
                    <a:gd name="T3" fmla="*/ 282 h 282"/>
                    <a:gd name="T4" fmla="*/ 87 w 87"/>
                    <a:gd name="T5" fmla="*/ 282 h 282"/>
                    <a:gd name="T6" fmla="*/ 87 w 87"/>
                    <a:gd name="T7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282">
                      <a:moveTo>
                        <a:pt x="87" y="0"/>
                      </a:moveTo>
                      <a:lnTo>
                        <a:pt x="0" y="282"/>
                      </a:lnTo>
                      <a:lnTo>
                        <a:pt x="87" y="282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</p:grpSp>
          <p:grpSp>
            <p:nvGrpSpPr>
              <p:cNvPr id="238" name="Group 415">
                <a:extLst>
                  <a:ext uri="{FF2B5EF4-FFF2-40B4-BE49-F238E27FC236}">
                    <a16:creationId xmlns:a16="http://schemas.microsoft.com/office/drawing/2014/main" id="{3FAD5D59-E5C8-405E-88EC-8F3D754F41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2562" y="5607049"/>
                <a:ext cx="198461" cy="416651"/>
                <a:chOff x="6686551" y="5032375"/>
                <a:chExt cx="271463" cy="569913"/>
              </a:xfrm>
            </p:grpSpPr>
            <p:sp>
              <p:nvSpPr>
                <p:cNvPr id="239" name="Rectangle 269">
                  <a:extLst>
                    <a:ext uri="{FF2B5EF4-FFF2-40B4-BE49-F238E27FC236}">
                      <a16:creationId xmlns:a16="http://schemas.microsoft.com/office/drawing/2014/main" id="{E3EB01A6-A1F0-43E6-B0D6-1250B7C79E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7771" y="5466639"/>
                  <a:ext cx="28862" cy="135649"/>
                </a:xfrm>
                <a:prstGeom prst="rect">
                  <a:avLst/>
                </a:prstGeom>
                <a:solidFill>
                  <a:srgbClr val="B66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0" name="Rectangle 270">
                  <a:extLst>
                    <a:ext uri="{FF2B5EF4-FFF2-40B4-BE49-F238E27FC236}">
                      <a16:creationId xmlns:a16="http://schemas.microsoft.com/office/drawing/2014/main" id="{0DC5F5DB-5E4C-4F9D-8B1F-D2B5CA9A63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7771" y="5466639"/>
                  <a:ext cx="28862" cy="135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1" name="Freeform 271">
                  <a:extLst>
                    <a:ext uri="{FF2B5EF4-FFF2-40B4-BE49-F238E27FC236}">
                      <a16:creationId xmlns:a16="http://schemas.microsoft.com/office/drawing/2014/main" id="{170E8EC0-6A4B-4A58-A3FA-0452D9B21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551" y="5033715"/>
                  <a:ext cx="271303" cy="447354"/>
                </a:xfrm>
                <a:custGeom>
                  <a:avLst/>
                  <a:gdLst>
                    <a:gd name="T0" fmla="*/ 0 w 171"/>
                    <a:gd name="T1" fmla="*/ 282 h 282"/>
                    <a:gd name="T2" fmla="*/ 87 w 171"/>
                    <a:gd name="T3" fmla="*/ 0 h 282"/>
                    <a:gd name="T4" fmla="*/ 171 w 171"/>
                    <a:gd name="T5" fmla="*/ 282 h 282"/>
                    <a:gd name="T6" fmla="*/ 0 w 171"/>
                    <a:gd name="T7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1" h="282">
                      <a:moveTo>
                        <a:pt x="0" y="282"/>
                      </a:moveTo>
                      <a:lnTo>
                        <a:pt x="87" y="0"/>
                      </a:lnTo>
                      <a:lnTo>
                        <a:pt x="171" y="282"/>
                      </a:lnTo>
                      <a:lnTo>
                        <a:pt x="0" y="282"/>
                      </a:lnTo>
                      <a:close/>
                    </a:path>
                  </a:pathLst>
                </a:custGeom>
                <a:solidFill>
                  <a:srgbClr val="24BC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2" name="Freeform 272">
                  <a:extLst>
                    <a:ext uri="{FF2B5EF4-FFF2-40B4-BE49-F238E27FC236}">
                      <a16:creationId xmlns:a16="http://schemas.microsoft.com/office/drawing/2014/main" id="{C1B0C173-2491-460F-A1C4-D7242804BB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551" y="5033715"/>
                  <a:ext cx="271303" cy="447354"/>
                </a:xfrm>
                <a:custGeom>
                  <a:avLst/>
                  <a:gdLst>
                    <a:gd name="T0" fmla="*/ 0 w 171"/>
                    <a:gd name="T1" fmla="*/ 282 h 282"/>
                    <a:gd name="T2" fmla="*/ 87 w 171"/>
                    <a:gd name="T3" fmla="*/ 0 h 282"/>
                    <a:gd name="T4" fmla="*/ 171 w 171"/>
                    <a:gd name="T5" fmla="*/ 282 h 282"/>
                    <a:gd name="T6" fmla="*/ 0 w 171"/>
                    <a:gd name="T7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1" h="282">
                      <a:moveTo>
                        <a:pt x="0" y="282"/>
                      </a:moveTo>
                      <a:lnTo>
                        <a:pt x="87" y="0"/>
                      </a:lnTo>
                      <a:lnTo>
                        <a:pt x="171" y="282"/>
                      </a:lnTo>
                      <a:lnTo>
                        <a:pt x="0" y="282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3" name="Freeform 273">
                  <a:extLst>
                    <a:ext uri="{FF2B5EF4-FFF2-40B4-BE49-F238E27FC236}">
                      <a16:creationId xmlns:a16="http://schemas.microsoft.com/office/drawing/2014/main" id="{D3DCDC8B-9C0D-465E-A4C9-F9166D1F5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551" y="5033715"/>
                  <a:ext cx="138538" cy="447354"/>
                </a:xfrm>
                <a:custGeom>
                  <a:avLst/>
                  <a:gdLst>
                    <a:gd name="T0" fmla="*/ 87 w 87"/>
                    <a:gd name="T1" fmla="*/ 0 h 282"/>
                    <a:gd name="T2" fmla="*/ 0 w 87"/>
                    <a:gd name="T3" fmla="*/ 282 h 282"/>
                    <a:gd name="T4" fmla="*/ 87 w 87"/>
                    <a:gd name="T5" fmla="*/ 282 h 282"/>
                    <a:gd name="T6" fmla="*/ 87 w 87"/>
                    <a:gd name="T7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282">
                      <a:moveTo>
                        <a:pt x="87" y="0"/>
                      </a:moveTo>
                      <a:lnTo>
                        <a:pt x="0" y="282"/>
                      </a:lnTo>
                      <a:lnTo>
                        <a:pt x="87" y="282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rgbClr val="21AA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  <p:sp>
              <p:nvSpPr>
                <p:cNvPr id="244" name="Freeform 274">
                  <a:extLst>
                    <a:ext uri="{FF2B5EF4-FFF2-40B4-BE49-F238E27FC236}">
                      <a16:creationId xmlns:a16="http://schemas.microsoft.com/office/drawing/2014/main" id="{C4240EC6-B3C5-42D0-8B21-027C9BBAC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6551" y="5033715"/>
                  <a:ext cx="138538" cy="447354"/>
                </a:xfrm>
                <a:custGeom>
                  <a:avLst/>
                  <a:gdLst>
                    <a:gd name="T0" fmla="*/ 87 w 87"/>
                    <a:gd name="T1" fmla="*/ 0 h 282"/>
                    <a:gd name="T2" fmla="*/ 0 w 87"/>
                    <a:gd name="T3" fmla="*/ 282 h 282"/>
                    <a:gd name="T4" fmla="*/ 87 w 87"/>
                    <a:gd name="T5" fmla="*/ 282 h 282"/>
                    <a:gd name="T6" fmla="*/ 87 w 87"/>
                    <a:gd name="T7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282">
                      <a:moveTo>
                        <a:pt x="87" y="0"/>
                      </a:moveTo>
                      <a:lnTo>
                        <a:pt x="0" y="282"/>
                      </a:lnTo>
                      <a:lnTo>
                        <a:pt x="87" y="282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24110" tIns="12055" rIns="24110" bIns="12055"/>
                <a:lstStyle/>
                <a:p>
                  <a:pPr>
                    <a:defRPr/>
                  </a:pPr>
                  <a:endParaRPr lang="en-US" sz="475">
                    <a:latin typeface="+mn-lt"/>
                  </a:endParaRPr>
                </a:p>
              </p:txBody>
            </p:sp>
          </p:grpSp>
        </p:grpSp>
      </p:grpSp>
      <p:sp>
        <p:nvSpPr>
          <p:cNvPr id="298" name="TextBox 297">
            <a:extLst>
              <a:ext uri="{FF2B5EF4-FFF2-40B4-BE49-F238E27FC236}">
                <a16:creationId xmlns:a16="http://schemas.microsoft.com/office/drawing/2014/main" id="{95CE8B3B-2572-4F71-A885-96D9F861A644}"/>
              </a:ext>
            </a:extLst>
          </p:cNvPr>
          <p:cNvSpPr txBox="1"/>
          <p:nvPr/>
        </p:nvSpPr>
        <p:spPr>
          <a:xfrm rot="20871700">
            <a:off x="684888" y="1284675"/>
            <a:ext cx="1249763" cy="307777"/>
          </a:xfrm>
          <a:prstGeom prst="rect">
            <a:avLst/>
          </a:prstGeom>
          <a:solidFill>
            <a:srgbClr val="29292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A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POLLUTION</a:t>
            </a:r>
          </a:p>
        </p:txBody>
      </p:sp>
      <p:pic>
        <p:nvPicPr>
          <p:cNvPr id="311" name="Picture 310">
            <a:extLst>
              <a:ext uri="{FF2B5EF4-FFF2-40B4-BE49-F238E27FC236}">
                <a16:creationId xmlns:a16="http://schemas.microsoft.com/office/drawing/2014/main" id="{D8AC104F-CB73-4C4F-BFFD-ACFBEBB8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45" y="714611"/>
            <a:ext cx="1373008" cy="1176864"/>
          </a:xfrm>
          <a:prstGeom prst="rect">
            <a:avLst/>
          </a:prstGeom>
        </p:spPr>
      </p:pic>
      <p:sp>
        <p:nvSpPr>
          <p:cNvPr id="312" name="Rectangle 311">
            <a:extLst>
              <a:ext uri="{FF2B5EF4-FFF2-40B4-BE49-F238E27FC236}">
                <a16:creationId xmlns:a16="http://schemas.microsoft.com/office/drawing/2014/main" id="{4137CF95-980E-400D-9388-E04E9C1100E3}"/>
              </a:ext>
            </a:extLst>
          </p:cNvPr>
          <p:cNvSpPr/>
          <p:nvPr/>
        </p:nvSpPr>
        <p:spPr>
          <a:xfrm>
            <a:off x="4762023" y="3572389"/>
            <a:ext cx="980691" cy="482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844" b="1" dirty="0">
                <a:solidFill>
                  <a:schemeClr val="bg1"/>
                </a:solidFill>
              </a:rPr>
              <a:t>competition for land and water resources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DB82CBCB-2E96-40DE-8039-214E8C6C360B}"/>
              </a:ext>
            </a:extLst>
          </p:cNvPr>
          <p:cNvSpPr/>
          <p:nvPr/>
        </p:nvSpPr>
        <p:spPr>
          <a:xfrm>
            <a:off x="6275464" y="1846764"/>
            <a:ext cx="203436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rgbClr val="8FB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COMPETITION FOR RESOURCES</a:t>
            </a:r>
            <a:endParaRPr lang="en-US" sz="1800" dirty="0">
              <a:solidFill>
                <a:srgbClr val="8FBE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2" name="Title 1">
            <a:extLst>
              <a:ext uri="{FF2B5EF4-FFF2-40B4-BE49-F238E27FC236}">
                <a16:creationId xmlns:a16="http://schemas.microsoft.com/office/drawing/2014/main" id="{FDF62EEA-D122-9844-BFB2-CE97E9EE65FA}"/>
              </a:ext>
            </a:extLst>
          </p:cNvPr>
          <p:cNvSpPr txBox="1">
            <a:spLocks/>
          </p:cNvSpPr>
          <p:nvPr/>
        </p:nvSpPr>
        <p:spPr>
          <a:xfrm>
            <a:off x="278236" y="68658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dirty="0">
                <a:solidFill>
                  <a:srgbClr val="00A8C6"/>
                </a:solidFill>
              </a:rPr>
              <a:t>CHALLENGES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E0DA9EF0-785E-5846-B8AE-5DBF02BAB8E4}"/>
              </a:ext>
            </a:extLst>
          </p:cNvPr>
          <p:cNvSpPr/>
          <p:nvPr/>
        </p:nvSpPr>
        <p:spPr>
          <a:xfrm>
            <a:off x="560550" y="1876901"/>
            <a:ext cx="2034369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rgbClr val="8FB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endParaRPr lang="en-US" sz="1800" dirty="0">
              <a:solidFill>
                <a:srgbClr val="8FBE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9F275D0-AE2D-3B46-8749-24DEFB196915}"/>
              </a:ext>
            </a:extLst>
          </p:cNvPr>
          <p:cNvSpPr/>
          <p:nvPr/>
        </p:nvSpPr>
        <p:spPr>
          <a:xfrm>
            <a:off x="3427986" y="3104314"/>
            <a:ext cx="203436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rgbClr val="8FB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SHIFTING DEMOGRAPHICS</a:t>
            </a:r>
            <a:endParaRPr lang="en-US" sz="1800" dirty="0">
              <a:solidFill>
                <a:srgbClr val="8FBE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6418BAE-025C-A948-B422-24E613ACF8A8}"/>
              </a:ext>
            </a:extLst>
          </p:cNvPr>
          <p:cNvSpPr/>
          <p:nvPr/>
        </p:nvSpPr>
        <p:spPr>
          <a:xfrm>
            <a:off x="611908" y="3951893"/>
            <a:ext cx="203436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rgbClr val="8FB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 AND HEALTH</a:t>
            </a:r>
            <a:endParaRPr lang="en-US" sz="1800" dirty="0">
              <a:solidFill>
                <a:srgbClr val="8FBE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F9696793-058A-9347-8EC8-3ACCF6A085DB}"/>
              </a:ext>
            </a:extLst>
          </p:cNvPr>
          <p:cNvSpPr/>
          <p:nvPr/>
        </p:nvSpPr>
        <p:spPr>
          <a:xfrm>
            <a:off x="6491468" y="4151390"/>
            <a:ext cx="215885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rgbClr val="8FB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endParaRPr lang="en-US" sz="1800" dirty="0">
              <a:solidFill>
                <a:srgbClr val="8FBE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1" name="Picture 300">
            <a:extLst>
              <a:ext uri="{FF2B5EF4-FFF2-40B4-BE49-F238E27FC236}">
                <a16:creationId xmlns:a16="http://schemas.microsoft.com/office/drawing/2014/main" id="{29DFE703-7CCB-0D41-A053-7D648B2995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848" y="4539055"/>
            <a:ext cx="1202267" cy="521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4EBE1D-77DB-D94B-BC5D-F6DB33C456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066" y="2775952"/>
            <a:ext cx="1060574" cy="1060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51CD9E-C760-5B4B-B013-F2445BB9A25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2744" y="2880428"/>
            <a:ext cx="1456300" cy="11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9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005D1F-36E5-2A4F-A262-58A82AEA2EFB}"/>
              </a:ext>
            </a:extLst>
          </p:cNvPr>
          <p:cNvSpPr/>
          <p:nvPr/>
        </p:nvSpPr>
        <p:spPr>
          <a:xfrm>
            <a:off x="509664" y="532263"/>
            <a:ext cx="213667" cy="747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30D29-7245-4021-A299-3A90497C9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181757" y="3261209"/>
            <a:ext cx="533688" cy="162131"/>
          </a:xfrm>
          <a:prstGeom prst="rightArrow">
            <a:avLst/>
          </a:prstGeom>
          <a:solidFill>
            <a:srgbClr val="00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42BAFDFD-D415-4273-9692-98B0B6344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3340" y="1848473"/>
            <a:ext cx="1064302" cy="106430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A87E09-39EE-46AC-BAC3-7BE19BD47CA8}"/>
              </a:ext>
            </a:extLst>
          </p:cNvPr>
          <p:cNvSpPr/>
          <p:nvPr/>
        </p:nvSpPr>
        <p:spPr>
          <a:xfrm>
            <a:off x="6428281" y="2846881"/>
            <a:ext cx="2121109" cy="99934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TRANSFORMATIONAL </a:t>
            </a:r>
            <a:r>
              <a:rPr lang="en-US" b="1" dirty="0">
                <a:solidFill>
                  <a:srgbClr val="F7C15D"/>
                </a:solidFill>
                <a:latin typeface="+mj-lt"/>
              </a:rPr>
              <a:t>CHANGE</a:t>
            </a:r>
            <a:r>
              <a:rPr lang="en-US" b="1" dirty="0">
                <a:latin typeface="+mj-lt"/>
              </a:rPr>
              <a:t> TO BENEFIT HUMANITY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229035-AB63-4DB2-8AA2-CC9D2B66AE88}"/>
              </a:ext>
            </a:extLst>
          </p:cNvPr>
          <p:cNvSpPr/>
          <p:nvPr/>
        </p:nvSpPr>
        <p:spPr>
          <a:xfrm>
            <a:off x="3346142" y="3010657"/>
            <a:ext cx="2121109" cy="99934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2" indent="-285750">
              <a:buFont typeface="Arial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POOLED RESOURCES</a:t>
            </a:r>
          </a:p>
          <a:p>
            <a:pPr marL="285750" lvl="2" indent="-285750">
              <a:buFont typeface="Arial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POOLED KNOWLEDGE</a:t>
            </a:r>
          </a:p>
          <a:p>
            <a:pPr marL="285750" lvl="2" indent="-285750">
              <a:buFont typeface="Arial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SHARED RISK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1378B2-5D7C-4E42-AEFA-F9DBD830BE9D}"/>
              </a:ext>
            </a:extLst>
          </p:cNvPr>
          <p:cNvSpPr/>
          <p:nvPr/>
        </p:nvSpPr>
        <p:spPr>
          <a:xfrm>
            <a:off x="3464329" y="2878530"/>
            <a:ext cx="1758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7C15D"/>
                </a:solidFill>
              </a:rPr>
              <a:t>COLLABORATION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79951ED-BCAC-4819-85BD-4E22217A5435}"/>
              </a:ext>
            </a:extLst>
          </p:cNvPr>
          <p:cNvSpPr/>
          <p:nvPr/>
        </p:nvSpPr>
        <p:spPr>
          <a:xfrm>
            <a:off x="509665" y="2846881"/>
            <a:ext cx="1382828" cy="99934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+mj-lt"/>
            </a:endParaRPr>
          </a:p>
        </p:txBody>
      </p:sp>
      <p:sp>
        <p:nvSpPr>
          <p:cNvPr id="21" name="Right Arrow 13">
            <a:extLst>
              <a:ext uri="{FF2B5EF4-FFF2-40B4-BE49-F238E27FC236}">
                <a16:creationId xmlns:a16="http://schemas.microsoft.com/office/drawing/2014/main" id="{F454D4FE-0A72-4900-8FC1-50F3487DC3CB}"/>
              </a:ext>
            </a:extLst>
          </p:cNvPr>
          <p:cNvSpPr/>
          <p:nvPr/>
        </p:nvSpPr>
        <p:spPr>
          <a:xfrm>
            <a:off x="5761190" y="3261210"/>
            <a:ext cx="533688" cy="162131"/>
          </a:xfrm>
          <a:prstGeom prst="rightArrow">
            <a:avLst/>
          </a:prstGeom>
          <a:solidFill>
            <a:srgbClr val="00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 descr="Warning">
            <a:extLst>
              <a:ext uri="{FF2B5EF4-FFF2-40B4-BE49-F238E27FC236}">
                <a16:creationId xmlns:a16="http://schemas.microsoft.com/office/drawing/2014/main" id="{0B5C35EA-8E4B-4C56-B7AF-8765F5A37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524" y="1923424"/>
            <a:ext cx="914400" cy="914400"/>
          </a:xfrm>
          <a:prstGeom prst="rect">
            <a:avLst/>
          </a:prstGeom>
        </p:spPr>
      </p:pic>
      <p:pic>
        <p:nvPicPr>
          <p:cNvPr id="25" name="Graphic 24" descr="Repeat">
            <a:extLst>
              <a:ext uri="{FF2B5EF4-FFF2-40B4-BE49-F238E27FC236}">
                <a16:creationId xmlns:a16="http://schemas.microsoft.com/office/drawing/2014/main" id="{CEF1E2B1-4ADF-47A2-8C7F-4EE0A4A148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1635" y="1923424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BBADEC-32EC-4F6F-8797-DCA8CF477BAE}"/>
              </a:ext>
            </a:extLst>
          </p:cNvPr>
          <p:cNvSpPr txBox="1"/>
          <p:nvPr/>
        </p:nvSpPr>
        <p:spPr>
          <a:xfrm>
            <a:off x="575328" y="3084943"/>
            <a:ext cx="138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C15D"/>
                </a:solidFill>
                <a:latin typeface="+mj-lt"/>
              </a:rPr>
              <a:t>COMPLEX</a:t>
            </a:r>
            <a:r>
              <a:rPr lang="en-US" b="1" dirty="0">
                <a:latin typeface="+mj-lt"/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PROBLEMS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919DE0-5DA3-9B4C-85EA-85C648226237}"/>
              </a:ext>
            </a:extLst>
          </p:cNvPr>
          <p:cNvSpPr txBox="1">
            <a:spLocks/>
          </p:cNvSpPr>
          <p:nvPr/>
        </p:nvSpPr>
        <p:spPr>
          <a:xfrm>
            <a:off x="253207" y="130568"/>
            <a:ext cx="8167462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+mj-lt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dirty="0">
                <a:solidFill>
                  <a:srgbClr val="00A8C6"/>
                </a:solidFill>
              </a:rPr>
              <a:t>PARTNERSHIPS</a:t>
            </a:r>
          </a:p>
          <a:p>
            <a:r>
              <a:rPr lang="en-US" sz="2400" dirty="0">
                <a:solidFill>
                  <a:schemeClr val="tx1"/>
                </a:solidFill>
              </a:rPr>
              <a:t>ADVANCING SOLUTIONS TO COMPLEX PROBLEMS--TOGETHER</a:t>
            </a:r>
          </a:p>
          <a:p>
            <a:endParaRPr lang="en-US" dirty="0">
              <a:solidFill>
                <a:srgbClr val="00A8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721" y="1146589"/>
            <a:ext cx="7946714" cy="717348"/>
          </a:xfrm>
        </p:spPr>
        <p:txBody>
          <a:bodyPr/>
          <a:lstStyle/>
          <a:p>
            <a:r>
              <a:rPr lang="en-US" sz="4500"/>
              <a:t>Pre-competitive Investments to Spur Innovation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02718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3213"/>
          <a:stretch/>
        </p:blipFill>
        <p:spPr>
          <a:xfrm>
            <a:off x="0" y="0"/>
            <a:ext cx="9144000" cy="5267325"/>
          </a:xfrm>
        </p:spPr>
      </p:pic>
    </p:spTree>
    <p:extLst>
      <p:ext uri="{BB962C8B-B14F-4D97-AF65-F5344CB8AC3E}">
        <p14:creationId xmlns:p14="http://schemas.microsoft.com/office/powerpoint/2010/main" val="195855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3"/>
          <p:cNvSpPr txBox="1">
            <a:spLocks noGrp="1"/>
          </p:cNvSpPr>
          <p:nvPr>
            <p:ph type="title" idx="4294967295"/>
          </p:nvPr>
        </p:nvSpPr>
        <p:spPr>
          <a:xfrm>
            <a:off x="2718594" y="246063"/>
            <a:ext cx="3706812" cy="5365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u="sng" dirty="0">
                <a:latin typeface="Calibri" charset="0"/>
                <a:ea typeface="Calibri" charset="0"/>
                <a:cs typeface="Calibri" charset="0"/>
              </a:rPr>
              <a:t>Initial Focus</a:t>
            </a:r>
            <a:endParaRPr lang="en" sz="4000" u="sng" dirty="0">
              <a:solidFill>
                <a:srgbClr val="00B6D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Shape 133"/>
          <p:cNvSpPr txBox="1">
            <a:spLocks/>
          </p:cNvSpPr>
          <p:nvPr/>
        </p:nvSpPr>
        <p:spPr>
          <a:xfrm>
            <a:off x="2795085" y="2866909"/>
            <a:ext cx="1676291" cy="53657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Adrianna Rg" pitchFamily="50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Maize</a:t>
            </a:r>
            <a:endParaRPr lang="en" sz="2200" dirty="0">
              <a:solidFill>
                <a:srgbClr val="00B6D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Shape 133"/>
          <p:cNvSpPr txBox="1">
            <a:spLocks/>
          </p:cNvSpPr>
          <p:nvPr/>
        </p:nvSpPr>
        <p:spPr>
          <a:xfrm>
            <a:off x="695548" y="2863133"/>
            <a:ext cx="1709738" cy="53657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Adrianna Rg" pitchFamily="50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Wheat</a:t>
            </a:r>
            <a:endParaRPr lang="en" sz="2200" dirty="0">
              <a:solidFill>
                <a:srgbClr val="00B6D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Shape 133"/>
          <p:cNvSpPr txBox="1">
            <a:spLocks/>
          </p:cNvSpPr>
          <p:nvPr/>
        </p:nvSpPr>
        <p:spPr>
          <a:xfrm>
            <a:off x="4875423" y="2863133"/>
            <a:ext cx="1283943" cy="53657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Adrianna Rg" pitchFamily="50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Leafy </a:t>
            </a:r>
            <a:br>
              <a:rPr lang="en-US" sz="22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greens</a:t>
            </a:r>
            <a:endParaRPr lang="en" sz="2200" dirty="0">
              <a:solidFill>
                <a:srgbClr val="00B6D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2906" t="28400" r="11004" b="8938"/>
          <a:stretch/>
        </p:blipFill>
        <p:spPr>
          <a:xfrm>
            <a:off x="806526" y="1436688"/>
            <a:ext cx="1487782" cy="138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5119" t="6100" r="45915" b="26176"/>
          <a:stretch/>
        </p:blipFill>
        <p:spPr>
          <a:xfrm>
            <a:off x="2933700" y="1404094"/>
            <a:ext cx="1357228" cy="1413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3514" b="15449"/>
          <a:stretch/>
        </p:blipFill>
        <p:spPr>
          <a:xfrm>
            <a:off x="4840254" y="1450119"/>
            <a:ext cx="1354281" cy="1353990"/>
          </a:xfrm>
          <a:prstGeom prst="rect">
            <a:avLst/>
          </a:prstGeom>
        </p:spPr>
      </p:pic>
      <p:sp>
        <p:nvSpPr>
          <p:cNvPr id="12" name="Shape 133"/>
          <p:cNvSpPr txBox="1">
            <a:spLocks/>
          </p:cNvSpPr>
          <p:nvPr/>
        </p:nvSpPr>
        <p:spPr>
          <a:xfrm>
            <a:off x="6576530" y="2863134"/>
            <a:ext cx="1739740" cy="53657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Adrianna Rg" pitchFamily="50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Cross-crop</a:t>
            </a:r>
            <a:br>
              <a:rPr lang="en-US" sz="22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technologies</a:t>
            </a:r>
            <a:endParaRPr lang="en" sz="2200" dirty="0">
              <a:solidFill>
                <a:srgbClr val="00B6D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5228" t="9831" r="4491" b="12061"/>
          <a:stretch/>
        </p:blipFill>
        <p:spPr>
          <a:xfrm>
            <a:off x="6743860" y="1531039"/>
            <a:ext cx="1354281" cy="13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9588"/>
          <a:stretch>
            <a:fillRect/>
          </a:stretch>
        </p:blipFill>
        <p:spPr>
          <a:xfrm>
            <a:off x="4518026" y="0"/>
            <a:ext cx="4625974" cy="5143500"/>
          </a:xfrm>
        </p:spPr>
      </p:pic>
      <p:sp>
        <p:nvSpPr>
          <p:cNvPr id="5" name="Shape 133"/>
          <p:cNvSpPr txBox="1">
            <a:spLocks noGrp="1"/>
          </p:cNvSpPr>
          <p:nvPr>
            <p:ph type="title"/>
          </p:nvPr>
        </p:nvSpPr>
        <p:spPr>
          <a:xfrm>
            <a:off x="82883" y="283844"/>
            <a:ext cx="4562475" cy="86868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600" b="1" dirty="0">
                <a:latin typeface="Calibri" charset="0"/>
                <a:ea typeface="Calibri" charset="0"/>
                <a:cs typeface="Calibri" charset="0"/>
              </a:rPr>
              <a:t>COMPLEX CHARACTERISTICS</a:t>
            </a:r>
            <a:endParaRPr lang="en" sz="2800" dirty="0">
              <a:solidFill>
                <a:srgbClr val="00B6D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Shape 134"/>
          <p:cNvSpPr txBox="1">
            <a:spLocks/>
          </p:cNvSpPr>
          <p:nvPr/>
        </p:nvSpPr>
        <p:spPr>
          <a:xfrm>
            <a:off x="212892" y="1842135"/>
            <a:ext cx="4175125" cy="145923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anose="05040102010807070707" pitchFamily="18" charset="2"/>
              <a:buChar char="}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anose="05040102010807070707" pitchFamily="18" charset="2"/>
              <a:buChar char="}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anose="05040102010807070707" pitchFamily="18" charset="2"/>
              <a:buChar char="}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anose="05040102010807070707" pitchFamily="18" charset="2"/>
              <a:buChar char="}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0" indent="-9525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Understanding the </a:t>
            </a:r>
            <a:r>
              <a:rPr lang="en-US" sz="2000" dirty="0">
                <a:solidFill>
                  <a:srgbClr val="00B6D1"/>
                </a:solidFill>
                <a:latin typeface="Calibri" charset="0"/>
                <a:ea typeface="Calibri" charset="0"/>
                <a:cs typeface="Calibri" charset="0"/>
              </a:rPr>
              <a:t>physiological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>
                <a:solidFill>
                  <a:srgbClr val="00B6D1"/>
                </a:solidFill>
                <a:latin typeface="Calibri" charset="0"/>
                <a:ea typeface="Calibri" charset="0"/>
                <a:cs typeface="Calibri" charset="0"/>
              </a:rPr>
              <a:t>biochemical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lang="en-US" sz="2000" dirty="0">
                <a:solidFill>
                  <a:srgbClr val="00B6D1"/>
                </a:solidFill>
                <a:latin typeface="Calibri" charset="0"/>
                <a:ea typeface="Calibri" charset="0"/>
                <a:cs typeface="Calibri" charset="0"/>
              </a:rPr>
              <a:t>molecular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processes that influence the traits that give rise to complex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498847797"/>
      </p:ext>
    </p:extLst>
  </p:cSld>
  <p:clrMapOvr>
    <a:masterClrMapping/>
  </p:clrMapOvr>
</p:sld>
</file>

<file path=ppt/theme/theme1.xml><?xml version="1.0" encoding="utf-8"?>
<a:theme xmlns:a="http://schemas.openxmlformats.org/drawingml/2006/main" name="Fidele template">
  <a:themeElements>
    <a:clrScheme name="Custom 1">
      <a:dk1>
        <a:srgbClr val="000000"/>
      </a:dk1>
      <a:lt1>
        <a:srgbClr val="000000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8FBE00"/>
      </a:accent6>
      <a:hlink>
        <a:srgbClr val="1155CC"/>
      </a:hlink>
      <a:folHlink>
        <a:srgbClr val="6611CC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38837</TotalTime>
  <Words>522</Words>
  <Application>Microsoft Macintosh PowerPoint</Application>
  <PresentationFormat>On-screen Show (16:9)</PresentationFormat>
  <Paragraphs>144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Lato Light</vt:lpstr>
      <vt:lpstr>Titillium Web</vt:lpstr>
      <vt:lpstr>Fidele template</vt:lpstr>
      <vt:lpstr> January 27, 2018</vt:lpstr>
      <vt:lpstr>PowerPoint Presentation</vt:lpstr>
      <vt:lpstr>PowerPoint Presentation</vt:lpstr>
      <vt:lpstr>PowerPoint Presentation</vt:lpstr>
      <vt:lpstr>PowerPoint Presentation</vt:lpstr>
      <vt:lpstr>Pre-competitive Investments to Spur Innovation</vt:lpstr>
      <vt:lpstr>PowerPoint Presentation</vt:lpstr>
      <vt:lpstr>Initial Focus</vt:lpstr>
      <vt:lpstr>COMPLEX CHARACTERISTICS</vt:lpstr>
      <vt:lpstr>PowerPoint Presentation</vt:lpstr>
      <vt:lpstr>CONTROLLED ENVIRONMENTS Addressing Challenges and Creating New Opportunities  </vt:lpstr>
      <vt:lpstr>CONTROLLED ENVIRONMENTS Environmental Control Leads to Phenotypic Control  </vt:lpstr>
      <vt:lpstr>PowerPoint Presentation</vt:lpstr>
      <vt:lpstr>NICHE MARKETS FOR HIGH-VALUE CROPS</vt:lpstr>
      <vt:lpstr>PARTNERSHIPS NEEDED FOR PROGRESS</vt:lpstr>
      <vt:lpstr>CHALLENGE—GROWING CROPS INDOORS Domestication And Adaptation  </vt:lpstr>
      <vt:lpstr>PowerPoint Presentation</vt:lpstr>
      <vt:lpstr>ONE LAST THING</vt:lpstr>
      <vt:lpstr>FFAR Project: Decoding Science Behind New Plant and Animal Breeding Technologies (1)</vt:lpstr>
      <vt:lpstr>FFAR Project: Decoding Science Behind New Plant and Animal Breeding Technologies (2)</vt:lpstr>
      <vt:lpstr>Looking Ahead</vt:lpstr>
      <vt:lpstr>How to Reach FFAR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Madeleine O'Connor</dc:creator>
  <cp:lastModifiedBy>John Reich</cp:lastModifiedBy>
  <cp:revision>390</cp:revision>
  <cp:lastPrinted>2017-10-23T16:01:47Z</cp:lastPrinted>
  <dcterms:modified xsi:type="dcterms:W3CDTF">2018-01-26T11:30:26Z</dcterms:modified>
</cp:coreProperties>
</file>