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9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9" r:id="rId3"/>
    <p:sldId id="364" r:id="rId4"/>
    <p:sldId id="365" r:id="rId5"/>
    <p:sldId id="313" r:id="rId6"/>
    <p:sldId id="281" r:id="rId7"/>
    <p:sldId id="366" r:id="rId8"/>
    <p:sldId id="368" r:id="rId9"/>
    <p:sldId id="3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y Maxwell" initials="LM" lastIdx="119" clrIdx="0"/>
  <p:cmAuthor id="7" name="Emily Mullett" initials="" lastIdx="0" clrIdx="7"/>
  <p:cmAuthor id="1" name="robert.powell" initials="r" lastIdx="14" clrIdx="1"/>
  <p:cmAuthor id="8" name="Bernice Slutsky" initials="BS" lastIdx="6" clrIdx="8"/>
  <p:cmAuthor id="2" name="Richard Kay Thaemert" initials="" lastIdx="19" clrIdx="2"/>
  <p:cmAuthor id="9" name="Bethany Shively" initials="BS" lastIdx="7" clrIdx="9"/>
  <p:cmAuthor id="3" name="Janice Walters" initials="JW" lastIdx="26" clrIdx="3"/>
  <p:cmAuthor id="10" name="Konza Prairie" initials="" lastIdx="4" clrIdx="10"/>
  <p:cmAuthor id="4" name="Microsoft Office User" initials="Office" lastIdx="0" clrIdx="4"/>
  <p:cmAuthor id="11" name="katie.mogul" initials="k" lastIdx="1" clrIdx="11"/>
  <p:cmAuthor id="5" name="audrey.newell" initials="a" lastIdx="25" clrIdx="5"/>
  <p:cmAuthor id="6" name="heather.davis" initials="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466"/>
    <a:srgbClr val="3F4C57"/>
    <a:srgbClr val="A12A21"/>
    <a:srgbClr val="87AF2F"/>
    <a:srgbClr val="BDA654"/>
    <a:srgbClr val="ADA68F"/>
    <a:srgbClr val="BBB49A"/>
    <a:srgbClr val="EADFC2"/>
    <a:srgbClr val="501B1E"/>
    <a:srgbClr val="5A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69259" autoAdjust="0"/>
  </p:normalViewPr>
  <p:slideViewPr>
    <p:cSldViewPr snapToGrid="0" snapToObjects="1">
      <p:cViewPr>
        <p:scale>
          <a:sx n="75" d="100"/>
          <a:sy n="75" d="100"/>
        </p:scale>
        <p:origin x="-99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528" y="-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5242-B48D-45F9-B2FB-F4EED15F416F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AB01B-FFC2-4A8B-A0C1-1E1A03A6F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A1D3-14CB-4365-825D-E59F0012409D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0FDC-3605-4DA8-ACA5-20CF957FC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0FDC-3605-4DA8-ACA5-20CF957FC7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652683"/>
            <a:ext cx="6560301" cy="73643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99887"/>
            <a:ext cx="6400800" cy="6524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MONDAY, MARCH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3936"/>
            <a:ext cx="8229600" cy="505222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Kdkdk</a:t>
            </a:r>
            <a:endParaRPr lang="en-US" dirty="0" smtClean="0"/>
          </a:p>
          <a:p>
            <a:pPr lvl="1"/>
            <a:r>
              <a:rPr lang="en-US" dirty="0" err="1" smtClean="0"/>
              <a:t>Kdkdk</a:t>
            </a:r>
            <a:endParaRPr lang="en-US" dirty="0" smtClean="0"/>
          </a:p>
          <a:p>
            <a:pPr lvl="2"/>
            <a:r>
              <a:rPr lang="en-US" dirty="0" err="1" smtClean="0"/>
              <a:t>kkdkd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73936"/>
            <a:ext cx="8229600" cy="505222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Kdkdk</a:t>
            </a:r>
            <a:endParaRPr lang="en-US" dirty="0" smtClean="0"/>
          </a:p>
          <a:p>
            <a:pPr lvl="1"/>
            <a:r>
              <a:rPr lang="en-US" dirty="0" err="1" smtClean="0"/>
              <a:t>Kdkdk</a:t>
            </a:r>
            <a:endParaRPr lang="en-US" dirty="0" smtClean="0"/>
          </a:p>
          <a:p>
            <a:pPr lvl="2"/>
            <a:r>
              <a:rPr lang="en-US" dirty="0" err="1" smtClean="0"/>
              <a:t>kkdkd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41183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1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75100"/>
            <a:ext cx="5453601" cy="4968110"/>
          </a:xfrm>
          <a:prstGeom prst="rect">
            <a:avLst/>
          </a:prstGeom>
        </p:spPr>
        <p:txBody>
          <a:bodyPr/>
          <a:lstStyle>
            <a:lvl1pPr algn="l"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5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54354" y="2441183"/>
            <a:ext cx="3932445" cy="2985388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76127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6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754810"/>
            <a:ext cx="8229600" cy="137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30238" indent="-173038">
              <a:buFont typeface="Arial"/>
              <a:buChar char="•"/>
              <a:defRPr sz="1800"/>
            </a:lvl2pPr>
            <a:lvl3pPr marL="1081088" indent="-166688">
              <a:defRPr sz="1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0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92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A log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07" y="5868510"/>
            <a:ext cx="1062286" cy="6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57" r:id="rId10"/>
    <p:sldLayoutId id="21474836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D88F-B3BF-4D19-B9D2-FE954AD2E9DA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421B-F468-43EB-BB89-02BFE13AA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370"/>
            <a:ext cx="9143999" cy="6855630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98171"/>
            <a:ext cx="7781306" cy="3335978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latin typeface="Avenir Medium"/>
                <a:cs typeface="Avenir Medium"/>
              </a:rPr>
              <a:t>Module: Seed Intellectual Property</a:t>
            </a:r>
            <a: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</a:br>
            <a:r>
              <a:rPr lang="en-US" sz="2800" b="1" dirty="0" smtClean="0">
                <a:solidFill>
                  <a:schemeClr val="bg1"/>
                </a:solidFill>
                <a:latin typeface="Avenir Medium"/>
                <a:cs typeface="Avenir Medium"/>
              </a:rPr>
              <a:t>-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Explains why Seed IP is a necessary protection for plant breeders to enable them to develop improved seed to help solve many of our global challenges</a:t>
            </a:r>
            <a:b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-Audiences</a:t>
            </a:r>
            <a:r>
              <a:rPr lang="en-US" sz="2400" i="1" kern="1200" dirty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: </a:t>
            </a:r>
            <a:r>
              <a:rPr lang="en-US" sz="2400" i="1" kern="1200" dirty="0" smtClean="0">
                <a:solidFill>
                  <a:schemeClr val="bg1"/>
                </a:solidFill>
                <a:latin typeface="Avenir Medium"/>
                <a:ea typeface="+mj-ea"/>
                <a:cs typeface="Avenir Medium"/>
              </a:rPr>
              <a:t>Members, potential spokespeople, industry allies and policy decision makers</a:t>
            </a:r>
            <a:r>
              <a:rPr lang="en-US" sz="2400" kern="1200" dirty="0">
                <a:solidFill>
                  <a:schemeClr val="tx1"/>
                </a:solidFill>
                <a:latin typeface="Avenir Medium"/>
                <a:ea typeface="+mj-ea"/>
                <a:cs typeface="Avenir Medium"/>
              </a:rPr>
              <a:t/>
            </a:r>
            <a:br>
              <a:rPr lang="en-US" sz="2400" kern="1200" dirty="0">
                <a:solidFill>
                  <a:schemeClr val="tx1"/>
                </a:solidFill>
                <a:latin typeface="Avenir Medium"/>
                <a:ea typeface="+mj-ea"/>
                <a:cs typeface="Avenir Medium"/>
              </a:rPr>
            </a:br>
            <a:r>
              <a:rPr lang="en-US" sz="2400" dirty="0" smtClean="0">
                <a:solidFill>
                  <a:schemeClr val="tx1"/>
                </a:solidFill>
                <a:latin typeface="Avenir Medium"/>
                <a:cs typeface="Avenir Medium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venir Medium"/>
                <a:cs typeface="Avenir Medium"/>
              </a:rPr>
            </a:br>
            <a:endParaRPr lang="en-US" sz="2400" dirty="0" smtClean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pic>
        <p:nvPicPr>
          <p:cNvPr id="6" name="Picture 5" descr="ASTA logo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860 photo slides1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/>
          <a:stretch/>
        </p:blipFill>
        <p:spPr>
          <a:xfrm>
            <a:off x="0" y="1203750"/>
            <a:ext cx="9144000" cy="565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2F38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F4C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-946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2177" y="1203751"/>
            <a:ext cx="840983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The success we have been discussing is enabled by the seed breeders and seed companies that invest significant resources into R&amp;D.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260" y="4323918"/>
            <a:ext cx="8409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venir Roman"/>
                <a:cs typeface="Avenir Roman"/>
              </a:rPr>
              <a:t>10</a:t>
            </a:r>
            <a:r>
              <a:rPr lang="en-US" sz="2400" dirty="0">
                <a:solidFill>
                  <a:schemeClr val="bg1"/>
                </a:solidFill>
                <a:latin typeface="Avenir Roman"/>
                <a:cs typeface="Avenir Roman"/>
              </a:rPr>
              <a:t>-15 </a:t>
            </a:r>
            <a:r>
              <a:rPr lang="en-US" sz="2400" dirty="0" smtClean="0">
                <a:solidFill>
                  <a:schemeClr val="bg1"/>
                </a:solidFill>
                <a:latin typeface="Avenir Roman"/>
                <a:cs typeface="Avenir Roman"/>
              </a:rPr>
              <a:t>years </a:t>
            </a:r>
            <a:endParaRPr lang="en-US" sz="2400" dirty="0">
              <a:solidFill>
                <a:schemeClr val="bg1"/>
              </a:solidFill>
              <a:latin typeface="Avenir Roman"/>
              <a:cs typeface="Avenir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Roman"/>
                <a:cs typeface="Avenir Roman"/>
              </a:rPr>
              <a:t>Millions of $ in investment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Roman"/>
                <a:cs typeface="Avenir Roman"/>
              </a:rPr>
              <a:t>Skilled scientific expertise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 Roman"/>
                <a:cs typeface="Avenir Roman"/>
              </a:rPr>
              <a:t>Land and special 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1145032"/>
            <a:ext cx="9144001" cy="5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STA logo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8260" y="1325217"/>
            <a:ext cx="840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F4C57"/>
                </a:solidFill>
                <a:latin typeface="Avenir Medium"/>
                <a:cs typeface="Avenir Medium"/>
              </a:rPr>
              <a:t>Same protection afforded to technologies and discoveries in other </a:t>
            </a:r>
            <a:r>
              <a:rPr lang="en-US" sz="2400" dirty="0" smtClean="0">
                <a:solidFill>
                  <a:srgbClr val="3F4C57"/>
                </a:solidFill>
                <a:latin typeface="Avenir Medium"/>
                <a:cs typeface="Avenir Medium"/>
              </a:rPr>
              <a:t>industries</a:t>
            </a:r>
            <a:r>
              <a:rPr lang="en-US" sz="2400" dirty="0">
                <a:solidFill>
                  <a:srgbClr val="3F4C57"/>
                </a:solidFill>
                <a:latin typeface="Avenir Medium"/>
                <a:cs typeface="Avenir Medium"/>
              </a:rPr>
              <a:t>.</a:t>
            </a:r>
            <a:endParaRPr lang="en-US" sz="2400" dirty="0" smtClean="0">
              <a:solidFill>
                <a:srgbClr val="3F4C57"/>
              </a:solidFill>
              <a:latin typeface="Avenir Medium"/>
              <a:cs typeface="Avenir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The new varieties developed are unique to the breeders activities and are thus afforded intellectual property protection</a:t>
            </a:r>
          </a:p>
        </p:txBody>
      </p:sp>
      <p:pic>
        <p:nvPicPr>
          <p:cNvPr id="5" name="Picture 4" descr="Apple_logo_black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40" y="2268984"/>
            <a:ext cx="1044131" cy="1044131"/>
          </a:xfrm>
          <a:prstGeom prst="rect">
            <a:avLst/>
          </a:prstGeom>
        </p:spPr>
      </p:pic>
      <p:pic>
        <p:nvPicPr>
          <p:cNvPr id="8" name="Picture 7" descr="stock-photo-rio-de-janeiro-brazil-september-us-singer-bruce-springsteen-performs-among-the-audience-15516117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8" b="31350"/>
          <a:stretch/>
        </p:blipFill>
        <p:spPr>
          <a:xfrm>
            <a:off x="0" y="3734470"/>
            <a:ext cx="9143997" cy="3123529"/>
          </a:xfrm>
          <a:prstGeom prst="rect">
            <a:avLst/>
          </a:prstGeom>
        </p:spPr>
      </p:pic>
      <p:pic>
        <p:nvPicPr>
          <p:cNvPr id="9" name="Picture 8" descr="Super-mario-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43" y="2198799"/>
            <a:ext cx="2315106" cy="1114316"/>
          </a:xfrm>
          <a:prstGeom prst="rect">
            <a:avLst/>
          </a:prstGeom>
        </p:spPr>
      </p:pic>
      <p:pic>
        <p:nvPicPr>
          <p:cNvPr id="10" name="Picture 9" descr="ASTA logo 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  <p:pic>
        <p:nvPicPr>
          <p:cNvPr id="3" name="Picture 2" descr="imgre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77" y="2268984"/>
            <a:ext cx="2012452" cy="851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136884_l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17538"/>
          <a:stretch/>
        </p:blipFill>
        <p:spPr>
          <a:xfrm>
            <a:off x="4706470" y="1202764"/>
            <a:ext cx="4437529" cy="5655235"/>
          </a:xfrm>
          <a:prstGeom prst="rect">
            <a:avLst/>
          </a:prstGeom>
        </p:spPr>
      </p:pic>
      <p:pic>
        <p:nvPicPr>
          <p:cNvPr id="2" name="Picture 1" descr="legal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4" r="-1"/>
          <a:stretch/>
        </p:blipFill>
        <p:spPr>
          <a:xfrm>
            <a:off x="348260" y="3961103"/>
            <a:ext cx="1872158" cy="1687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261" y="210051"/>
            <a:ext cx="840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venir Medium"/>
                <a:cs typeface="Avenir Medium"/>
              </a:rPr>
              <a:t>The seed industry uses </a:t>
            </a:r>
            <a:r>
              <a:rPr lang="en-US" sz="2000" dirty="0" smtClean="0">
                <a:solidFill>
                  <a:schemeClr val="bg1"/>
                </a:solidFill>
                <a:latin typeface="Avenir Medium"/>
                <a:cs typeface="Avenir Medium"/>
              </a:rPr>
              <a:t>a variety </a:t>
            </a:r>
            <a:r>
              <a:rPr lang="en-US" sz="2000" dirty="0">
                <a:solidFill>
                  <a:schemeClr val="bg1"/>
                </a:solidFill>
                <a:latin typeface="Avenir Medium"/>
                <a:cs typeface="Avenir Medium"/>
              </a:rPr>
              <a:t>of tools to protect their IP to both the benefit of the breeder and consumer.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260" y="1325217"/>
            <a:ext cx="8409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3F4C57"/>
                </a:solidFill>
                <a:latin typeface="Avenir Roman"/>
                <a:cs typeface="Avenir Roman"/>
              </a:rPr>
              <a:t>Plant Variety Protection</a:t>
            </a:r>
          </a:p>
          <a:p>
            <a:pPr marL="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Utility Patent</a:t>
            </a:r>
            <a:endParaRPr lang="en-US" sz="2400" dirty="0">
              <a:solidFill>
                <a:srgbClr val="3F4C57"/>
              </a:solidFill>
              <a:latin typeface="Avenir Roman"/>
              <a:cs typeface="Avenir Roman"/>
            </a:endParaRPr>
          </a:p>
          <a:p>
            <a:pPr marL="0" lvl="1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3F4C57"/>
                </a:solidFill>
                <a:latin typeface="Avenir Roman"/>
                <a:cs typeface="Avenir Roman"/>
              </a:rPr>
              <a:t>Plant Patent</a:t>
            </a:r>
          </a:p>
          <a:p>
            <a:pPr marL="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Contracts</a:t>
            </a:r>
            <a:endParaRPr lang="en-US" sz="2400" dirty="0">
              <a:solidFill>
                <a:srgbClr val="3F4C57"/>
              </a:solidFill>
              <a:latin typeface="Avenir Roman"/>
              <a:cs typeface="Avenir Roman"/>
            </a:endParaRPr>
          </a:p>
          <a:p>
            <a:pPr marL="0" lvl="1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3F4C57"/>
                </a:solidFill>
                <a:latin typeface="Avenir Roman"/>
                <a:cs typeface="Avenir Roman"/>
              </a:rPr>
              <a:t>Trade </a:t>
            </a: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Secrets </a:t>
            </a:r>
            <a:endParaRPr lang="en-US" sz="2400" dirty="0">
              <a:solidFill>
                <a:srgbClr val="3F4C57"/>
              </a:solidFill>
              <a:latin typeface="Avenir Medium"/>
              <a:cs typeface="Avenir Medium"/>
            </a:endParaRPr>
          </a:p>
        </p:txBody>
      </p:sp>
      <p:pic>
        <p:nvPicPr>
          <p:cNvPr id="8" name="Picture 7" descr="ASTA logo 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6" y="3962400"/>
            <a:ext cx="1705924" cy="17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61" y="210051"/>
            <a:ext cx="840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As </a:t>
            </a:r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seed 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improvements advanced, farmers came to value and expect the arrival of improved seed each year.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260" y="1325217"/>
            <a:ext cx="8409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F4C57"/>
                </a:solidFill>
                <a:latin typeface="Avenir Medium"/>
                <a:cs typeface="Avenir Medium"/>
              </a:rPr>
              <a:t>Seed improvement expectations each </a:t>
            </a:r>
            <a:r>
              <a:rPr lang="en-US" sz="2400" dirty="0" smtClean="0">
                <a:solidFill>
                  <a:srgbClr val="3F4C57"/>
                </a:solidFill>
                <a:latin typeface="Avenir Medium"/>
                <a:cs typeface="Avenir Medium"/>
              </a:rPr>
              <a:t>year</a:t>
            </a:r>
            <a:endParaRPr lang="en-US" sz="2400" dirty="0">
              <a:solidFill>
                <a:srgbClr val="3F4C57"/>
              </a:solidFill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Higher germination</a:t>
            </a:r>
            <a:endParaRPr lang="en-US" sz="2400" dirty="0">
              <a:solidFill>
                <a:srgbClr val="3F4C57"/>
              </a:solidFill>
              <a:latin typeface="Avenir Roman"/>
              <a:cs typeface="Avenir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Higher </a:t>
            </a:r>
            <a:r>
              <a:rPr lang="en-US" sz="2400" dirty="0">
                <a:solidFill>
                  <a:srgbClr val="3F4C57"/>
                </a:solidFill>
                <a:latin typeface="Avenir Roman"/>
                <a:cs typeface="Avenir Roman"/>
              </a:rPr>
              <a:t>seed </a:t>
            </a: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purity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F4C57"/>
                </a:solidFill>
                <a:latin typeface="Avenir Roman"/>
                <a:cs typeface="Avenir Roman"/>
              </a:rPr>
              <a:t>Latest </a:t>
            </a:r>
            <a:r>
              <a:rPr lang="en-US" sz="2400" dirty="0">
                <a:solidFill>
                  <a:srgbClr val="3F4C57"/>
                </a:solidFill>
                <a:latin typeface="Avenir Roman"/>
                <a:cs typeface="Avenir Roman"/>
              </a:rPr>
              <a:t>innovations in disease resistance, pest resistance, flavor, etc.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1667" y="4606439"/>
            <a:ext cx="520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Continuous seed improvement has led to a strong, decades long, farmer and consumer expectation of better seed and better produce each year</a:t>
            </a:r>
            <a:endParaRPr lang="en-US" sz="24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pic>
        <p:nvPicPr>
          <p:cNvPr id="10" name="Picture 9" descr="ASTA logo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60 photo slides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>
          <a:xfrm>
            <a:off x="0" y="1148348"/>
            <a:ext cx="9144000" cy="5709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1683" y="2746954"/>
            <a:ext cx="4598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Medium"/>
                <a:cs typeface="Avenir Medium"/>
              </a:rPr>
              <a:t>Farmers that want to use seed without restrictions can obtain public varieties through:</a:t>
            </a:r>
          </a:p>
          <a:p>
            <a:endParaRPr lang="en-US" sz="2400" dirty="0" smtClean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venir Roman"/>
                <a:cs typeface="Avenir Roman"/>
              </a:rPr>
              <a:t>USDA’s National Plant </a:t>
            </a:r>
            <a:r>
              <a:rPr lang="en-US" sz="2400" dirty="0" err="1" smtClean="0">
                <a:solidFill>
                  <a:schemeClr val="bg1"/>
                </a:solidFill>
                <a:latin typeface="Avenir Roman"/>
                <a:cs typeface="Avenir Roman"/>
              </a:rPr>
              <a:t>Germplasm</a:t>
            </a:r>
            <a:r>
              <a:rPr lang="en-US" sz="2400" dirty="0" smtClean="0">
                <a:solidFill>
                  <a:schemeClr val="bg1"/>
                </a:solidFill>
                <a:latin typeface="Avenir Roman"/>
                <a:cs typeface="Avenir Roman"/>
              </a:rPr>
              <a:t>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venir Roman"/>
                <a:cs typeface="Avenir Roman"/>
              </a:rPr>
              <a:t>Land grant universities</a:t>
            </a:r>
            <a:endParaRPr lang="en-US" sz="2400" dirty="0">
              <a:solidFill>
                <a:schemeClr val="bg1"/>
              </a:solidFill>
              <a:latin typeface="Avenir Roman"/>
              <a:cs typeface="Avenir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61" y="210051"/>
            <a:ext cx="840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Farmers are still allowed to save seed for use on their own land, as long as it only has PVP protection or the </a:t>
            </a:r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seed </a:t>
            </a: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IP has expired.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1151382"/>
            <a:ext cx="9144001" cy="5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STA logo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60 photo slides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>
          <a:xfrm>
            <a:off x="0" y="1148348"/>
            <a:ext cx="9144000" cy="5709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61" y="210051"/>
            <a:ext cx="840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Avenir Medium"/>
                <a:cs typeface="Avenir Medium"/>
              </a:rPr>
              <a:t>Many leading international government bodies recognize the importance of Seed IP rights. </a:t>
            </a:r>
            <a:endParaRPr lang="en-US" sz="2000" dirty="0">
              <a:solidFill>
                <a:srgbClr val="FFFFFF"/>
              </a:solidFill>
              <a:latin typeface="Avenir Medium"/>
              <a:cs typeface="Avenir Medium"/>
            </a:endParaRPr>
          </a:p>
        </p:txBody>
      </p:sp>
      <p:pic>
        <p:nvPicPr>
          <p:cNvPr id="5" name="Picture 4" descr="Globe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/>
          <a:stretch/>
        </p:blipFill>
        <p:spPr>
          <a:xfrm>
            <a:off x="1" y="1802190"/>
            <a:ext cx="2394880" cy="251585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9455" y="4577527"/>
            <a:ext cx="7129179" cy="1932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venir Medium"/>
                <a:cs typeface="Avenir Medium"/>
              </a:rPr>
              <a:t>International Governmental Organizations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venir Roman"/>
                <a:cs typeface="Avenir Roman"/>
              </a:rPr>
              <a:t>International Union for the Protection of New Varieties of Plants (UPOV)</a:t>
            </a:r>
            <a:endParaRPr lang="en-US" sz="2000" dirty="0">
              <a:solidFill>
                <a:srgbClr val="FFFFFF"/>
              </a:solidFill>
              <a:latin typeface="Avenir Roman"/>
              <a:cs typeface="Avenir Roman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Avenir Roman"/>
                <a:cs typeface="Avenir Roman"/>
              </a:rPr>
              <a:t>World Trade Organization (WTO) and Trade Related Aspects of Intellectual Property (TRIPS)</a:t>
            </a:r>
            <a:endParaRPr lang="en-US" sz="2000" dirty="0">
              <a:solidFill>
                <a:srgbClr val="FFFFFF"/>
              </a:solidFill>
              <a:latin typeface="Avenir Roman"/>
              <a:cs typeface="Avenir Roman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Avenir Roman"/>
                <a:cs typeface="Avenir Roman"/>
              </a:rPr>
              <a:t>World Intellectual Property Organization (WIPO)</a:t>
            </a:r>
            <a:endParaRPr lang="en-US" sz="2000" dirty="0">
              <a:solidFill>
                <a:srgbClr val="FFFFFF"/>
              </a:solidFill>
              <a:latin typeface="Avenir Roman"/>
              <a:cs typeface="Avenir Roman"/>
            </a:endParaRPr>
          </a:p>
        </p:txBody>
      </p:sp>
      <p:pic>
        <p:nvPicPr>
          <p:cNvPr id="8" name="Picture 7" descr="ASTA_logo white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47" y="5962584"/>
            <a:ext cx="768905" cy="477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145032"/>
            <a:ext cx="9144001" cy="5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60 photo slides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>
          <a:xfrm>
            <a:off x="0" y="1148348"/>
            <a:ext cx="9144000" cy="5709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370"/>
            <a:ext cx="9143999" cy="1145978"/>
          </a:xfrm>
          <a:prstGeom prst="rect">
            <a:avLst/>
          </a:prstGeom>
          <a:solidFill>
            <a:srgbClr val="3F4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C5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61" y="210051"/>
            <a:ext cx="8409835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Avenir Medium"/>
                <a:cs typeface="Avenir Medium"/>
              </a:rPr>
              <a:t>ASTA is committed to maintaining vital IP protection for researchers, breeders and seed companies to continue to improve our seed.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72322" y="4501474"/>
            <a:ext cx="3124075" cy="1038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spc="100" dirty="0" smtClean="0">
                <a:solidFill>
                  <a:schemeClr val="bg1"/>
                </a:solidFill>
                <a:latin typeface="Avenir Black"/>
                <a:cs typeface="Avenir Black"/>
              </a:rPr>
              <a:t>SEED COMPANIES</a:t>
            </a:r>
            <a:endParaRPr lang="en-US" sz="2200" b="1" spc="1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86517" y="4501474"/>
            <a:ext cx="2833405" cy="1038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spc="100" dirty="0" smtClean="0">
                <a:solidFill>
                  <a:schemeClr val="bg1"/>
                </a:solidFill>
                <a:latin typeface="Avenir Black"/>
                <a:cs typeface="Avenir Black"/>
              </a:rPr>
              <a:t>BREEDERS</a:t>
            </a:r>
            <a:endParaRPr lang="en-US" sz="2200" b="1" spc="1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5900" y="4501474"/>
            <a:ext cx="2842224" cy="1038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100" dirty="0" smtClean="0">
                <a:solidFill>
                  <a:schemeClr val="bg1"/>
                </a:solidFill>
                <a:latin typeface="Avenir Black"/>
                <a:cs typeface="Avenir Black"/>
              </a:rPr>
              <a:t>RESEARCHERS</a:t>
            </a:r>
            <a:endParaRPr lang="en-US" sz="2400" b="1" spc="100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145032"/>
            <a:ext cx="9144001" cy="5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STA logo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58" y="5962584"/>
            <a:ext cx="787727" cy="4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10735</TotalTime>
  <Words>303</Words>
  <Application>Microsoft Office PowerPoint</Application>
  <PresentationFormat>On-screen Show (4:3)</PresentationFormat>
  <Paragraphs>41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Medium</vt:lpstr>
      <vt:lpstr>Avenir Roman</vt:lpstr>
      <vt:lpstr>Avenir Black</vt:lpstr>
      <vt:lpstr>Calibri</vt:lpstr>
      <vt:lpstr>1_Office Theme</vt:lpstr>
      <vt:lpstr>Custom Design</vt:lpstr>
      <vt:lpstr>Module: Seed Intellectual Property -Explains why Seed IP is a necessary protection for plant breeders to enable them to develop improved seed to help solve many of our global challenges -Audiences: Members, potential spokespeople, industry allies and policy decision makers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Global Prairie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Mullett</dc:creator>
  <cp:lastModifiedBy>Nikki Barnes</cp:lastModifiedBy>
  <cp:revision>644</cp:revision>
  <cp:lastPrinted>2015-06-09T20:32:17Z</cp:lastPrinted>
  <dcterms:created xsi:type="dcterms:W3CDTF">2014-11-20T19:42:49Z</dcterms:created>
  <dcterms:modified xsi:type="dcterms:W3CDTF">2016-06-22T16:51:56Z</dcterms:modified>
</cp:coreProperties>
</file>