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5" r:id="rId4"/>
    <p:sldId id="269" r:id="rId5"/>
    <p:sldId id="270" r:id="rId6"/>
    <p:sldId id="284" r:id="rId7"/>
    <p:sldId id="285" r:id="rId8"/>
    <p:sldId id="286" r:id="rId9"/>
    <p:sldId id="287" r:id="rId10"/>
    <p:sldId id="271" r:id="rId11"/>
    <p:sldId id="272" r:id="rId12"/>
    <p:sldId id="288" r:id="rId13"/>
    <p:sldId id="273" r:id="rId14"/>
    <p:sldId id="278" r:id="rId15"/>
    <p:sldId id="281" r:id="rId16"/>
    <p:sldId id="279" r:id="rId17"/>
    <p:sldId id="277" r:id="rId18"/>
    <p:sldId id="274" r:id="rId19"/>
    <p:sldId id="275" r:id="rId20"/>
    <p:sldId id="276" r:id="rId21"/>
    <p:sldId id="280" r:id="rId22"/>
    <p:sldId id="283" r:id="rId23"/>
    <p:sldId id="289" r:id="rId24"/>
    <p:sldId id="282" r:id="rId25"/>
    <p:sldId id="26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84870" autoAdjust="0"/>
  </p:normalViewPr>
  <p:slideViewPr>
    <p:cSldViewPr>
      <p:cViewPr varScale="1">
        <p:scale>
          <a:sx n="74" d="100"/>
          <a:sy n="74" d="100"/>
        </p:scale>
        <p:origin x="-135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09600" y="2743200"/>
            <a:ext cx="7696200" cy="3276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0498294"/>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26D80C-53D3-438C-8061-B78D4BF50C06}" type="datetimeFigureOut">
              <a:rPr lang="en-US" smtClean="0"/>
              <a:t>6/20/2016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793DA5-A3F2-4CAA-A5DD-217F53CC1853}" type="slidenum">
              <a:rPr lang="en-US" smtClean="0"/>
              <a:t>‹#›</a:t>
            </a:fld>
            <a:endParaRPr lang="en-US"/>
          </a:p>
        </p:txBody>
      </p:sp>
    </p:spTree>
    <p:extLst>
      <p:ext uri="{BB962C8B-B14F-4D97-AF65-F5344CB8AC3E}">
        <p14:creationId xmlns:p14="http://schemas.microsoft.com/office/powerpoint/2010/main" val="308915096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26D80C-53D3-438C-8061-B78D4BF50C06}" type="datetimeFigureOut">
              <a:rPr lang="en-US" smtClean="0"/>
              <a:t>6/20/2016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793DA5-A3F2-4CAA-A5DD-217F53CC1853}" type="slidenum">
              <a:rPr lang="en-US" smtClean="0"/>
              <a:t>‹#›</a:t>
            </a:fld>
            <a:endParaRPr lang="en-US"/>
          </a:p>
        </p:txBody>
      </p:sp>
    </p:spTree>
    <p:extLst>
      <p:ext uri="{BB962C8B-B14F-4D97-AF65-F5344CB8AC3E}">
        <p14:creationId xmlns:p14="http://schemas.microsoft.com/office/powerpoint/2010/main" val="2080845756"/>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38200" y="990600"/>
            <a:ext cx="80772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3002994"/>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685800"/>
            <a:ext cx="8534400" cy="4419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5675745"/>
      </p:ext>
    </p:extLst>
  </p:cSld>
  <p:clrMapOvr>
    <a:masterClrMapping/>
  </p:clrMapOvr>
  <p:transition spd="slow">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26D80C-53D3-438C-8061-B78D4BF50C06}" type="datetimeFigureOut">
              <a:rPr lang="en-US" smtClean="0"/>
              <a:t>6/20/2016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793DA5-A3F2-4CAA-A5DD-217F53CC1853}" type="slidenum">
              <a:rPr lang="en-US" smtClean="0"/>
              <a:t>‹#›</a:t>
            </a:fld>
            <a:endParaRPr lang="en-US"/>
          </a:p>
        </p:txBody>
      </p:sp>
    </p:spTree>
    <p:extLst>
      <p:ext uri="{BB962C8B-B14F-4D97-AF65-F5344CB8AC3E}">
        <p14:creationId xmlns:p14="http://schemas.microsoft.com/office/powerpoint/2010/main" val="179650731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26D80C-53D3-438C-8061-B78D4BF50C06}" type="datetimeFigureOut">
              <a:rPr lang="en-US" smtClean="0"/>
              <a:t>6/20/2016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793DA5-A3F2-4CAA-A5DD-217F53CC1853}" type="slidenum">
              <a:rPr lang="en-US" smtClean="0"/>
              <a:t>‹#›</a:t>
            </a:fld>
            <a:endParaRPr lang="en-US"/>
          </a:p>
        </p:txBody>
      </p:sp>
    </p:spTree>
    <p:extLst>
      <p:ext uri="{BB962C8B-B14F-4D97-AF65-F5344CB8AC3E}">
        <p14:creationId xmlns:p14="http://schemas.microsoft.com/office/powerpoint/2010/main" val="286160639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D26D80C-53D3-438C-8061-B78D4BF50C06}" type="datetimeFigureOut">
              <a:rPr lang="en-US" smtClean="0"/>
              <a:t>6/20/2016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D793DA5-A3F2-4CAA-A5DD-217F53CC1853}" type="slidenum">
              <a:rPr lang="en-US" smtClean="0"/>
              <a:t>‹#›</a:t>
            </a:fld>
            <a:endParaRPr lang="en-US"/>
          </a:p>
        </p:txBody>
      </p:sp>
    </p:spTree>
    <p:extLst>
      <p:ext uri="{BB962C8B-B14F-4D97-AF65-F5344CB8AC3E}">
        <p14:creationId xmlns:p14="http://schemas.microsoft.com/office/powerpoint/2010/main" val="4015723264"/>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26D80C-53D3-438C-8061-B78D4BF50C06}" type="datetimeFigureOut">
              <a:rPr lang="en-US" smtClean="0"/>
              <a:t>6/20/2016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D793DA5-A3F2-4CAA-A5DD-217F53CC1853}" type="slidenum">
              <a:rPr lang="en-US" smtClean="0"/>
              <a:t>‹#›</a:t>
            </a:fld>
            <a:endParaRPr lang="en-US"/>
          </a:p>
        </p:txBody>
      </p:sp>
    </p:spTree>
    <p:extLst>
      <p:ext uri="{BB962C8B-B14F-4D97-AF65-F5344CB8AC3E}">
        <p14:creationId xmlns:p14="http://schemas.microsoft.com/office/powerpoint/2010/main" val="4075073272"/>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D26D80C-53D3-438C-8061-B78D4BF50C06}" type="datetimeFigureOut">
              <a:rPr lang="en-US" smtClean="0"/>
              <a:t>6/20/2016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793DA5-A3F2-4CAA-A5DD-217F53CC1853}" type="slidenum">
              <a:rPr lang="en-US" smtClean="0"/>
              <a:t>‹#›</a:t>
            </a:fld>
            <a:endParaRPr lang="en-US"/>
          </a:p>
        </p:txBody>
      </p:sp>
    </p:spTree>
    <p:extLst>
      <p:ext uri="{BB962C8B-B14F-4D97-AF65-F5344CB8AC3E}">
        <p14:creationId xmlns:p14="http://schemas.microsoft.com/office/powerpoint/2010/main" val="3280901479"/>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26D80C-53D3-438C-8061-B78D4BF50C06}" type="datetimeFigureOut">
              <a:rPr lang="en-US" smtClean="0"/>
              <a:t>6/20/2016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793DA5-A3F2-4CAA-A5DD-217F53CC1853}" type="slidenum">
              <a:rPr lang="en-US" smtClean="0"/>
              <a:t>‹#›</a:t>
            </a:fld>
            <a:endParaRPr lang="en-US"/>
          </a:p>
        </p:txBody>
      </p:sp>
    </p:spTree>
    <p:extLst>
      <p:ext uri="{BB962C8B-B14F-4D97-AF65-F5344CB8AC3E}">
        <p14:creationId xmlns:p14="http://schemas.microsoft.com/office/powerpoint/2010/main" val="20478470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066800" y="3048000"/>
            <a:ext cx="7086600" cy="2971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7821329"/>
      </p:ext>
    </p:extLst>
  </p:cSld>
  <p:clrMapOvr>
    <a:masterClrMapping/>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26D80C-53D3-438C-8061-B78D4BF50C06}" type="datetimeFigureOut">
              <a:rPr lang="en-US" smtClean="0"/>
              <a:t>6/20/2016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793DA5-A3F2-4CAA-A5DD-217F53CC1853}" type="slidenum">
              <a:rPr lang="en-US" smtClean="0"/>
              <a:t>‹#›</a:t>
            </a:fld>
            <a:endParaRPr lang="en-US"/>
          </a:p>
        </p:txBody>
      </p:sp>
    </p:spTree>
    <p:extLst>
      <p:ext uri="{BB962C8B-B14F-4D97-AF65-F5344CB8AC3E}">
        <p14:creationId xmlns:p14="http://schemas.microsoft.com/office/powerpoint/2010/main" val="1290694398"/>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26D80C-53D3-438C-8061-B78D4BF50C06}" type="datetimeFigureOut">
              <a:rPr lang="en-US" smtClean="0"/>
              <a:t>6/20/2016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793DA5-A3F2-4CAA-A5DD-217F53CC1853}" type="slidenum">
              <a:rPr lang="en-US" smtClean="0"/>
              <a:t>‹#›</a:t>
            </a:fld>
            <a:endParaRPr lang="en-US"/>
          </a:p>
        </p:txBody>
      </p:sp>
    </p:spTree>
    <p:extLst>
      <p:ext uri="{BB962C8B-B14F-4D97-AF65-F5344CB8AC3E}">
        <p14:creationId xmlns:p14="http://schemas.microsoft.com/office/powerpoint/2010/main" val="530534241"/>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26D80C-53D3-438C-8061-B78D4BF50C06}" type="datetimeFigureOut">
              <a:rPr lang="en-US" smtClean="0"/>
              <a:t>6/20/2016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793DA5-A3F2-4CAA-A5DD-217F53CC1853}" type="slidenum">
              <a:rPr lang="en-US" smtClean="0"/>
              <a:t>‹#›</a:t>
            </a:fld>
            <a:endParaRPr lang="en-US"/>
          </a:p>
        </p:txBody>
      </p:sp>
    </p:spTree>
    <p:extLst>
      <p:ext uri="{BB962C8B-B14F-4D97-AF65-F5344CB8AC3E}">
        <p14:creationId xmlns:p14="http://schemas.microsoft.com/office/powerpoint/2010/main" val="1688508288"/>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26D80C-53D3-438C-8061-B78D4BF50C06}" type="datetimeFigureOut">
              <a:rPr lang="en-US" smtClean="0"/>
              <a:t>6/20/2016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793DA5-A3F2-4CAA-A5DD-217F53CC1853}" type="slidenum">
              <a:rPr lang="en-US" smtClean="0"/>
              <a:t>‹#›</a:t>
            </a:fld>
            <a:endParaRPr lang="en-US"/>
          </a:p>
        </p:txBody>
      </p:sp>
    </p:spTree>
    <p:extLst>
      <p:ext uri="{BB962C8B-B14F-4D97-AF65-F5344CB8AC3E}">
        <p14:creationId xmlns:p14="http://schemas.microsoft.com/office/powerpoint/2010/main" val="212954194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26D80C-53D3-438C-8061-B78D4BF50C06}" type="datetimeFigureOut">
              <a:rPr lang="en-US" smtClean="0"/>
              <a:t>6/20/2016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793DA5-A3F2-4CAA-A5DD-217F53CC1853}" type="slidenum">
              <a:rPr lang="en-US" smtClean="0"/>
              <a:t>‹#›</a:t>
            </a:fld>
            <a:endParaRPr lang="en-US"/>
          </a:p>
        </p:txBody>
      </p:sp>
    </p:spTree>
    <p:extLst>
      <p:ext uri="{BB962C8B-B14F-4D97-AF65-F5344CB8AC3E}">
        <p14:creationId xmlns:p14="http://schemas.microsoft.com/office/powerpoint/2010/main" val="160973712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D26D80C-53D3-438C-8061-B78D4BF50C06}" type="datetimeFigureOut">
              <a:rPr lang="en-US" smtClean="0"/>
              <a:t>6/20/2016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D793DA5-A3F2-4CAA-A5DD-217F53CC1853}" type="slidenum">
              <a:rPr lang="en-US" smtClean="0"/>
              <a:t>‹#›</a:t>
            </a:fld>
            <a:endParaRPr lang="en-US"/>
          </a:p>
        </p:txBody>
      </p:sp>
    </p:spTree>
    <p:extLst>
      <p:ext uri="{BB962C8B-B14F-4D97-AF65-F5344CB8AC3E}">
        <p14:creationId xmlns:p14="http://schemas.microsoft.com/office/powerpoint/2010/main" val="295554638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26D80C-53D3-438C-8061-B78D4BF50C06}" type="datetimeFigureOut">
              <a:rPr lang="en-US" smtClean="0"/>
              <a:t>6/20/2016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D793DA5-A3F2-4CAA-A5DD-217F53CC1853}" type="slidenum">
              <a:rPr lang="en-US" smtClean="0"/>
              <a:t>‹#›</a:t>
            </a:fld>
            <a:endParaRPr lang="en-US"/>
          </a:p>
        </p:txBody>
      </p:sp>
    </p:spTree>
    <p:extLst>
      <p:ext uri="{BB962C8B-B14F-4D97-AF65-F5344CB8AC3E}">
        <p14:creationId xmlns:p14="http://schemas.microsoft.com/office/powerpoint/2010/main" val="94678643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D26D80C-53D3-438C-8061-B78D4BF50C06}" type="datetimeFigureOut">
              <a:rPr lang="en-US" smtClean="0"/>
              <a:t>6/20/2016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793DA5-A3F2-4CAA-A5DD-217F53CC1853}" type="slidenum">
              <a:rPr lang="en-US" smtClean="0"/>
              <a:t>‹#›</a:t>
            </a:fld>
            <a:endParaRPr lang="en-US"/>
          </a:p>
        </p:txBody>
      </p:sp>
    </p:spTree>
    <p:extLst>
      <p:ext uri="{BB962C8B-B14F-4D97-AF65-F5344CB8AC3E}">
        <p14:creationId xmlns:p14="http://schemas.microsoft.com/office/powerpoint/2010/main" val="60736319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26D80C-53D3-438C-8061-B78D4BF50C06}" type="datetimeFigureOut">
              <a:rPr lang="en-US" smtClean="0"/>
              <a:t>6/20/2016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793DA5-A3F2-4CAA-A5DD-217F53CC1853}" type="slidenum">
              <a:rPr lang="en-US" smtClean="0"/>
              <a:t>‹#›</a:t>
            </a:fld>
            <a:endParaRPr lang="en-US"/>
          </a:p>
        </p:txBody>
      </p:sp>
    </p:spTree>
    <p:extLst>
      <p:ext uri="{BB962C8B-B14F-4D97-AF65-F5344CB8AC3E}">
        <p14:creationId xmlns:p14="http://schemas.microsoft.com/office/powerpoint/2010/main" val="50897966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26D80C-53D3-438C-8061-B78D4BF50C06}" type="datetimeFigureOut">
              <a:rPr lang="en-US" smtClean="0"/>
              <a:t>6/20/2016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793DA5-A3F2-4CAA-A5DD-217F53CC1853}" type="slidenum">
              <a:rPr lang="en-US" smtClean="0"/>
              <a:t>‹#›</a:t>
            </a:fld>
            <a:endParaRPr lang="en-US"/>
          </a:p>
        </p:txBody>
      </p:sp>
    </p:spTree>
    <p:extLst>
      <p:ext uri="{BB962C8B-B14F-4D97-AF65-F5344CB8AC3E}">
        <p14:creationId xmlns:p14="http://schemas.microsoft.com/office/powerpoint/2010/main" val="79701280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1000">
              <a:srgbClr val="BABEB0"/>
            </a:gs>
            <a:gs pos="16000">
              <a:srgbClr val="84908B">
                <a:alpha val="59000"/>
              </a:srgbClr>
            </a:gs>
            <a:gs pos="0">
              <a:schemeClr val="tx2"/>
            </a:gs>
            <a:gs pos="54000">
              <a:srgbClr val="F0EBD5"/>
            </a:gs>
            <a:gs pos="100000">
              <a:srgbClr val="D1C39F"/>
            </a:gs>
          </a:gsLst>
          <a:lin ang="13500000" scaled="1"/>
          <a:tileRect/>
        </a:gradFill>
        <a:effectLst/>
      </p:bgPr>
    </p:bg>
    <p:spTree>
      <p:nvGrpSpPr>
        <p:cNvPr id="1" name=""/>
        <p:cNvGrpSpPr/>
        <p:nvPr/>
      </p:nvGrpSpPr>
      <p:grpSpPr>
        <a:xfrm>
          <a:off x="0" y="0"/>
          <a:ext cx="0" cy="0"/>
          <a:chOff x="0" y="0"/>
          <a:chExt cx="0" cy="0"/>
        </a:xfrm>
      </p:grpSpPr>
      <p:sp>
        <p:nvSpPr>
          <p:cNvPr id="9" name="Rectangle 8"/>
          <p:cNvSpPr/>
          <p:nvPr/>
        </p:nvSpPr>
        <p:spPr>
          <a:xfrm>
            <a:off x="152400" y="0"/>
            <a:ext cx="8839200" cy="25146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381000" y="0"/>
            <a:ext cx="838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9600" y="0"/>
            <a:ext cx="7924800" cy="2049103"/>
          </a:xfrm>
          <a:prstGeom prst="rect">
            <a:avLst/>
          </a:prstGeom>
        </p:spPr>
      </p:pic>
      <p:sp>
        <p:nvSpPr>
          <p:cNvPr id="12" name="Title 1"/>
          <p:cNvSpPr txBox="1">
            <a:spLocks/>
          </p:cNvSpPr>
          <p:nvPr/>
        </p:nvSpPr>
        <p:spPr>
          <a:xfrm>
            <a:off x="685800" y="2590800"/>
            <a:ext cx="7772400" cy="3733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tx1">
                  <a:lumMod val="50000"/>
                </a:schemeClr>
              </a:solidFill>
            </a:endParaRPr>
          </a:p>
        </p:txBody>
      </p:sp>
    </p:spTree>
    <p:extLst>
      <p:ext uri="{BB962C8B-B14F-4D97-AF65-F5344CB8AC3E}">
        <p14:creationId xmlns:p14="http://schemas.microsoft.com/office/powerpoint/2010/main" val="1704257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1000">
              <a:srgbClr val="BABEB0"/>
            </a:gs>
            <a:gs pos="16000">
              <a:srgbClr val="84908B">
                <a:alpha val="59000"/>
              </a:srgbClr>
            </a:gs>
            <a:gs pos="0">
              <a:schemeClr val="tx2"/>
            </a:gs>
            <a:gs pos="54000">
              <a:srgbClr val="F0EBD5"/>
            </a:gs>
            <a:gs pos="100000">
              <a:srgbClr val="D1C39F"/>
            </a:gs>
          </a:gsLst>
          <a:lin ang="135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30253" y="5334000"/>
            <a:ext cx="913747" cy="1447800"/>
          </a:xfrm>
          <a:prstGeom prst="rect">
            <a:avLst/>
          </a:prstGeom>
        </p:spPr>
      </p:pic>
    </p:spTree>
    <p:extLst>
      <p:ext uri="{BB962C8B-B14F-4D97-AF65-F5344CB8AC3E}">
        <p14:creationId xmlns:p14="http://schemas.microsoft.com/office/powerpoint/2010/main" val="1213978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505200"/>
            <a:ext cx="8839200" cy="2062103"/>
          </a:xfrm>
          <a:prstGeom prst="rect">
            <a:avLst/>
          </a:prstGeom>
          <a:noFill/>
        </p:spPr>
        <p:txBody>
          <a:bodyPr wrap="square" rtlCol="0">
            <a:spAutoFit/>
          </a:bodyPr>
          <a:lstStyle/>
          <a:p>
            <a:pPr algn="ctr"/>
            <a:r>
              <a:rPr lang="en-US" sz="3200" b="1" dirty="0" smtClean="0">
                <a:solidFill>
                  <a:srgbClr val="000000"/>
                </a:solidFill>
              </a:rPr>
              <a:t>ASTA Environmental &amp; </a:t>
            </a:r>
          </a:p>
          <a:p>
            <a:pPr algn="ctr"/>
            <a:r>
              <a:rPr lang="en-US" sz="3200" b="1" dirty="0" smtClean="0">
                <a:solidFill>
                  <a:srgbClr val="000000"/>
                </a:solidFill>
              </a:rPr>
              <a:t>Conservation Seed Committee</a:t>
            </a:r>
          </a:p>
          <a:p>
            <a:pPr algn="ctr"/>
            <a:endParaRPr lang="en-US" sz="3200" b="1" i="1" dirty="0" smtClean="0">
              <a:solidFill>
                <a:srgbClr val="000000"/>
              </a:solidFill>
            </a:endParaRPr>
          </a:p>
          <a:p>
            <a:pPr algn="ctr"/>
            <a:r>
              <a:rPr lang="en-US" sz="3200" i="1" dirty="0" smtClean="0">
                <a:solidFill>
                  <a:srgbClr val="000000"/>
                </a:solidFill>
              </a:rPr>
              <a:t>Monday, June 20, 2016</a:t>
            </a:r>
            <a:endParaRPr lang="en-US" sz="2800" dirty="0">
              <a:solidFill>
                <a:srgbClr val="000000"/>
              </a:solidFill>
            </a:endParaRPr>
          </a:p>
        </p:txBody>
      </p:sp>
    </p:spTree>
    <p:extLst>
      <p:ext uri="{BB962C8B-B14F-4D97-AF65-F5344CB8AC3E}">
        <p14:creationId xmlns:p14="http://schemas.microsoft.com/office/powerpoint/2010/main" val="142694034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685800"/>
            <a:ext cx="8534400" cy="5638800"/>
          </a:xfrm>
        </p:spPr>
        <p:txBody>
          <a:bodyPr/>
          <a:lstStyle/>
          <a:p>
            <a:pPr marL="0" indent="0">
              <a:buNone/>
            </a:pPr>
            <a:r>
              <a:rPr lang="en-US" u="sng" dirty="0">
                <a:solidFill>
                  <a:srgbClr val="000000"/>
                </a:solidFill>
              </a:rPr>
              <a:t>Observations</a:t>
            </a:r>
            <a:endParaRPr lang="en-US" dirty="0">
              <a:solidFill>
                <a:srgbClr val="000000"/>
              </a:solidFill>
            </a:endParaRPr>
          </a:p>
          <a:p>
            <a:pPr lvl="0"/>
            <a:r>
              <a:rPr lang="en-US" dirty="0" smtClean="0">
                <a:solidFill>
                  <a:srgbClr val="000000"/>
                </a:solidFill>
              </a:rPr>
              <a:t>The nature of testing natives is different from row crops</a:t>
            </a:r>
          </a:p>
          <a:p>
            <a:r>
              <a:rPr lang="en-US" dirty="0" smtClean="0">
                <a:solidFill>
                  <a:srgbClr val="000000"/>
                </a:solidFill>
              </a:rPr>
              <a:t>Seed lab professionals are split in acceptance of TZ testing </a:t>
            </a:r>
          </a:p>
          <a:p>
            <a:pPr lvl="1"/>
            <a:r>
              <a:rPr lang="en-US" dirty="0" smtClean="0">
                <a:solidFill>
                  <a:srgbClr val="000000"/>
                </a:solidFill>
              </a:rPr>
              <a:t>No gray area, passionate either way</a:t>
            </a:r>
          </a:p>
          <a:p>
            <a:r>
              <a:rPr lang="en-US" dirty="0" smtClean="0">
                <a:solidFill>
                  <a:srgbClr val="000000"/>
                </a:solidFill>
              </a:rPr>
              <a:t>Concrete data needed to prove a lack of uniformity before industry can move</a:t>
            </a:r>
          </a:p>
          <a:p>
            <a:r>
              <a:rPr lang="en-US" dirty="0" smtClean="0">
                <a:solidFill>
                  <a:srgbClr val="000000"/>
                </a:solidFill>
              </a:rPr>
              <a:t>The state regulatory system is crumbling</a:t>
            </a:r>
            <a:endParaRPr lang="en-US" dirty="0">
              <a:solidFill>
                <a:srgbClr val="000000"/>
              </a:solidFill>
            </a:endParaRPr>
          </a:p>
        </p:txBody>
      </p:sp>
    </p:spTree>
    <p:extLst>
      <p:ext uri="{BB962C8B-B14F-4D97-AF65-F5344CB8AC3E}">
        <p14:creationId xmlns:p14="http://schemas.microsoft.com/office/powerpoint/2010/main" val="58020835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685800"/>
            <a:ext cx="8534400" cy="5638800"/>
          </a:xfrm>
        </p:spPr>
        <p:txBody>
          <a:bodyPr/>
          <a:lstStyle/>
          <a:p>
            <a:pPr marL="0" indent="0">
              <a:buNone/>
            </a:pPr>
            <a:r>
              <a:rPr lang="en-US" u="sng" dirty="0">
                <a:solidFill>
                  <a:srgbClr val="000000"/>
                </a:solidFill>
              </a:rPr>
              <a:t>Observations</a:t>
            </a:r>
            <a:endParaRPr lang="en-US" dirty="0">
              <a:solidFill>
                <a:srgbClr val="000000"/>
              </a:solidFill>
            </a:endParaRPr>
          </a:p>
          <a:p>
            <a:pPr lvl="0"/>
            <a:r>
              <a:rPr lang="en-US" dirty="0">
                <a:solidFill>
                  <a:srgbClr val="000000"/>
                </a:solidFill>
              </a:rPr>
              <a:t>The AOSA leadership does not have the desire or the ability to enforce compliance with their established seed lab rules.</a:t>
            </a:r>
          </a:p>
          <a:p>
            <a:pPr lvl="1"/>
            <a:r>
              <a:rPr lang="en-US" dirty="0">
                <a:solidFill>
                  <a:srgbClr val="000000"/>
                </a:solidFill>
              </a:rPr>
              <a:t>As such, the rules are to be only considered as guidelines/suggestions.  In other words, the labs have complete discretion whether to follow the methods detailed in the rules, with no repercussions if they do </a:t>
            </a:r>
            <a:r>
              <a:rPr lang="en-US" dirty="0" smtClean="0">
                <a:solidFill>
                  <a:srgbClr val="000000"/>
                </a:solidFill>
              </a:rPr>
              <a:t>not (except as outlined in state law)</a:t>
            </a:r>
            <a:endParaRPr lang="en-US" dirty="0">
              <a:solidFill>
                <a:srgbClr val="000000"/>
              </a:solidFill>
            </a:endParaRPr>
          </a:p>
        </p:txBody>
      </p:sp>
    </p:spTree>
    <p:extLst>
      <p:ext uri="{BB962C8B-B14F-4D97-AF65-F5344CB8AC3E}">
        <p14:creationId xmlns:p14="http://schemas.microsoft.com/office/powerpoint/2010/main" val="419918969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u="sng" dirty="0">
                <a:solidFill>
                  <a:srgbClr val="000000"/>
                </a:solidFill>
              </a:rPr>
              <a:t>Observations</a:t>
            </a:r>
            <a:endParaRPr lang="en-US" dirty="0">
              <a:solidFill>
                <a:srgbClr val="000000"/>
              </a:solidFill>
            </a:endParaRPr>
          </a:p>
          <a:p>
            <a:pPr lvl="0"/>
            <a:r>
              <a:rPr lang="en-US" dirty="0" smtClean="0">
                <a:solidFill>
                  <a:srgbClr val="000000"/>
                </a:solidFill>
              </a:rPr>
              <a:t>State regulatory labs follow the rules as prescribed in the state’s statutes.  Thus, oversight for state regulatory programs lies within the governing body of the state (legislature, ag department, university, etc.)</a:t>
            </a:r>
          </a:p>
          <a:p>
            <a:pPr lvl="0"/>
            <a:r>
              <a:rPr lang="en-US" dirty="0" smtClean="0">
                <a:solidFill>
                  <a:srgbClr val="000000"/>
                </a:solidFill>
              </a:rPr>
              <a:t>SCST has reinvigorated enforcement of compliance with their RST program.  Compliance with the AOSA rules is part of the recertification standard.</a:t>
            </a:r>
          </a:p>
          <a:p>
            <a:endParaRPr lang="en-US" dirty="0">
              <a:solidFill>
                <a:srgbClr val="000000"/>
              </a:solidFill>
            </a:endParaRPr>
          </a:p>
        </p:txBody>
      </p:sp>
    </p:spTree>
    <p:extLst>
      <p:ext uri="{BB962C8B-B14F-4D97-AF65-F5344CB8AC3E}">
        <p14:creationId xmlns:p14="http://schemas.microsoft.com/office/powerpoint/2010/main" val="115486351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u="sng" dirty="0">
                <a:solidFill>
                  <a:srgbClr val="000000"/>
                </a:solidFill>
              </a:rPr>
              <a:t>ASTA Action </a:t>
            </a:r>
            <a:r>
              <a:rPr lang="en-US" u="sng" dirty="0" smtClean="0">
                <a:solidFill>
                  <a:srgbClr val="000000"/>
                </a:solidFill>
              </a:rPr>
              <a:t>Plan – Option #1:  Data</a:t>
            </a:r>
            <a:endParaRPr lang="en-US" sz="2800" dirty="0">
              <a:solidFill>
                <a:srgbClr val="000000"/>
              </a:solidFill>
            </a:endParaRPr>
          </a:p>
          <a:p>
            <a:pPr lvl="0"/>
            <a:r>
              <a:rPr lang="en-US" dirty="0">
                <a:solidFill>
                  <a:srgbClr val="000000"/>
                </a:solidFill>
              </a:rPr>
              <a:t>Project necessary to provide documented proof of inconsistencies</a:t>
            </a:r>
            <a:endParaRPr lang="en-US" sz="2800" dirty="0">
              <a:solidFill>
                <a:srgbClr val="000000"/>
              </a:solidFill>
            </a:endParaRPr>
          </a:p>
          <a:p>
            <a:pPr lvl="1"/>
            <a:r>
              <a:rPr lang="en-US" dirty="0">
                <a:solidFill>
                  <a:srgbClr val="000000"/>
                </a:solidFill>
              </a:rPr>
              <a:t>Identify top 10 natives (common)</a:t>
            </a:r>
            <a:endParaRPr lang="en-US" sz="2400" dirty="0">
              <a:solidFill>
                <a:srgbClr val="000000"/>
              </a:solidFill>
            </a:endParaRPr>
          </a:p>
          <a:p>
            <a:pPr lvl="1"/>
            <a:r>
              <a:rPr lang="en-US" dirty="0">
                <a:solidFill>
                  <a:srgbClr val="000000"/>
                </a:solidFill>
              </a:rPr>
              <a:t>10 companies send 10 ‘official’ samples of </a:t>
            </a:r>
            <a:r>
              <a:rPr lang="en-US" dirty="0" smtClean="0">
                <a:solidFill>
                  <a:srgbClr val="000000"/>
                </a:solidFill>
              </a:rPr>
              <a:t>common crops from </a:t>
            </a:r>
            <a:r>
              <a:rPr lang="en-US" dirty="0">
                <a:solidFill>
                  <a:srgbClr val="000000"/>
                </a:solidFill>
              </a:rPr>
              <a:t>the same lot to 10 regulatory labs (each</a:t>
            </a:r>
            <a:r>
              <a:rPr lang="en-US" dirty="0" smtClean="0">
                <a:solidFill>
                  <a:srgbClr val="000000"/>
                </a:solidFill>
              </a:rPr>
              <a:t>)</a:t>
            </a:r>
            <a:endParaRPr lang="en-US" sz="2400" dirty="0">
              <a:solidFill>
                <a:srgbClr val="000000"/>
              </a:solidFill>
            </a:endParaRPr>
          </a:p>
        </p:txBody>
      </p:sp>
    </p:spTree>
    <p:extLst>
      <p:ext uri="{BB962C8B-B14F-4D97-AF65-F5344CB8AC3E}">
        <p14:creationId xmlns:p14="http://schemas.microsoft.com/office/powerpoint/2010/main" val="307242095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u="sng" dirty="0">
                <a:solidFill>
                  <a:srgbClr val="000000"/>
                </a:solidFill>
              </a:rPr>
              <a:t>ASTA Action </a:t>
            </a:r>
            <a:r>
              <a:rPr lang="en-US" u="sng" dirty="0" smtClean="0">
                <a:solidFill>
                  <a:srgbClr val="000000"/>
                </a:solidFill>
              </a:rPr>
              <a:t>Plan – Option #1: Data</a:t>
            </a:r>
            <a:endParaRPr lang="en-US" dirty="0">
              <a:solidFill>
                <a:srgbClr val="000000"/>
              </a:solidFill>
            </a:endParaRPr>
          </a:p>
          <a:p>
            <a:pPr lvl="0"/>
            <a:r>
              <a:rPr lang="en-US" dirty="0">
                <a:solidFill>
                  <a:srgbClr val="000000"/>
                </a:solidFill>
              </a:rPr>
              <a:t>Collect examples of lab irregularities from ASTA members and submit to the SCST Ethics Committee for investigation</a:t>
            </a:r>
          </a:p>
          <a:p>
            <a:pPr lvl="0"/>
            <a:r>
              <a:rPr lang="en-US" dirty="0">
                <a:solidFill>
                  <a:srgbClr val="000000"/>
                </a:solidFill>
              </a:rPr>
              <a:t>Company names will be redacted from the submissions, but that data will probably be easily discoverable by the labs during investigation </a:t>
            </a:r>
          </a:p>
          <a:p>
            <a:pPr lvl="0"/>
            <a:r>
              <a:rPr lang="en-US" dirty="0">
                <a:solidFill>
                  <a:srgbClr val="000000"/>
                </a:solidFill>
              </a:rPr>
              <a:t>Managed by ASTA staff</a:t>
            </a:r>
          </a:p>
        </p:txBody>
      </p:sp>
    </p:spTree>
    <p:extLst>
      <p:ext uri="{BB962C8B-B14F-4D97-AF65-F5344CB8AC3E}">
        <p14:creationId xmlns:p14="http://schemas.microsoft.com/office/powerpoint/2010/main" val="225907441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u="sng" dirty="0">
                <a:solidFill>
                  <a:srgbClr val="000000"/>
                </a:solidFill>
              </a:rPr>
              <a:t>ASTA Action </a:t>
            </a:r>
            <a:r>
              <a:rPr lang="en-US" u="sng" dirty="0" smtClean="0">
                <a:solidFill>
                  <a:srgbClr val="000000"/>
                </a:solidFill>
              </a:rPr>
              <a:t>Plan – Option #1: Data</a:t>
            </a:r>
            <a:endParaRPr lang="en-US" sz="2800" dirty="0">
              <a:solidFill>
                <a:srgbClr val="000000"/>
              </a:solidFill>
            </a:endParaRPr>
          </a:p>
          <a:p>
            <a:pPr lvl="0"/>
            <a:r>
              <a:rPr lang="en-US" dirty="0" smtClean="0">
                <a:solidFill>
                  <a:srgbClr val="000000"/>
                </a:solidFill>
              </a:rPr>
              <a:t>Use </a:t>
            </a:r>
            <a:r>
              <a:rPr lang="en-US" dirty="0">
                <a:solidFill>
                  <a:srgbClr val="000000"/>
                </a:solidFill>
              </a:rPr>
              <a:t>results to prove the inconsistencies in a coordinated effort with the National Association of State Departments of Agriculture (NASDA) to raise the awareness and significance of a properly-funded and consistent state regulatory lab, and the options available.</a:t>
            </a:r>
            <a:endParaRPr lang="en-US" sz="2800"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91676927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u="sng" dirty="0">
                <a:solidFill>
                  <a:srgbClr val="000000"/>
                </a:solidFill>
              </a:rPr>
              <a:t>ASTA Action </a:t>
            </a:r>
            <a:r>
              <a:rPr lang="en-US" u="sng" dirty="0" smtClean="0">
                <a:solidFill>
                  <a:srgbClr val="000000"/>
                </a:solidFill>
              </a:rPr>
              <a:t>Plan – Option #2: Tetrazolium Testing</a:t>
            </a:r>
            <a:endParaRPr lang="en-US" dirty="0">
              <a:solidFill>
                <a:srgbClr val="000000"/>
              </a:solidFill>
            </a:endParaRPr>
          </a:p>
          <a:p>
            <a:pPr lvl="0"/>
            <a:r>
              <a:rPr lang="en-US" dirty="0">
                <a:solidFill>
                  <a:srgbClr val="000000"/>
                </a:solidFill>
              </a:rPr>
              <a:t>Use past data to determine quality of TZ tests to establish a recommendation for or against the method.  No new research is necessary because many labs have been using the method for years.</a:t>
            </a:r>
          </a:p>
          <a:p>
            <a:pPr lvl="0"/>
            <a:r>
              <a:rPr lang="en-US" dirty="0">
                <a:solidFill>
                  <a:srgbClr val="000000"/>
                </a:solidFill>
              </a:rPr>
              <a:t>Independent researcher will be necessary to ensure data integrity and acceptance.</a:t>
            </a:r>
          </a:p>
          <a:p>
            <a:pPr lvl="0"/>
            <a:r>
              <a:rPr lang="en-US" dirty="0">
                <a:solidFill>
                  <a:srgbClr val="000000"/>
                </a:solidFill>
              </a:rPr>
              <a:t>Will require funding.</a:t>
            </a:r>
          </a:p>
        </p:txBody>
      </p:sp>
    </p:spTree>
    <p:extLst>
      <p:ext uri="{BB962C8B-B14F-4D97-AF65-F5344CB8AC3E}">
        <p14:creationId xmlns:p14="http://schemas.microsoft.com/office/powerpoint/2010/main" val="310625426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u="sng" dirty="0">
                <a:solidFill>
                  <a:srgbClr val="000000"/>
                </a:solidFill>
              </a:rPr>
              <a:t>ASTA Action </a:t>
            </a:r>
            <a:r>
              <a:rPr lang="en-US" u="sng" dirty="0" smtClean="0">
                <a:solidFill>
                  <a:srgbClr val="000000"/>
                </a:solidFill>
              </a:rPr>
              <a:t>Plan – Option #3:  State Laws</a:t>
            </a:r>
            <a:endParaRPr lang="en-US" dirty="0">
              <a:solidFill>
                <a:srgbClr val="000000"/>
              </a:solidFill>
            </a:endParaRPr>
          </a:p>
          <a:p>
            <a:pPr lvl="0"/>
            <a:r>
              <a:rPr lang="en-US" dirty="0">
                <a:solidFill>
                  <a:srgbClr val="000000"/>
                </a:solidFill>
              </a:rPr>
              <a:t>Detailed analysis of state seed regulatory programs to determine breadth of compliance with AOSA rules per state statute to identify inconsistencies and prioritize issues for further action.</a:t>
            </a:r>
          </a:p>
          <a:p>
            <a:pPr lvl="0"/>
            <a:r>
              <a:rPr lang="en-US" dirty="0">
                <a:solidFill>
                  <a:srgbClr val="000000"/>
                </a:solidFill>
              </a:rPr>
              <a:t>Use of tetrazolium (TZ) seems to be the most notable area with inconsistencies, when applied to native seed tests.  It is also carries distinct philosophical differences within the lab professional community</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411119956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u="sng" dirty="0">
                <a:solidFill>
                  <a:srgbClr val="000000"/>
                </a:solidFill>
              </a:rPr>
              <a:t>ASTA Action </a:t>
            </a:r>
            <a:r>
              <a:rPr lang="en-US" u="sng" dirty="0" smtClean="0">
                <a:solidFill>
                  <a:srgbClr val="000000"/>
                </a:solidFill>
              </a:rPr>
              <a:t>Plan – Option </a:t>
            </a:r>
            <a:r>
              <a:rPr lang="en-US" u="sng" dirty="0">
                <a:solidFill>
                  <a:srgbClr val="000000"/>
                </a:solidFill>
              </a:rPr>
              <a:t>#</a:t>
            </a:r>
            <a:r>
              <a:rPr lang="en-US" u="sng" dirty="0" smtClean="0">
                <a:solidFill>
                  <a:srgbClr val="000000"/>
                </a:solidFill>
              </a:rPr>
              <a:t>3: </a:t>
            </a:r>
            <a:r>
              <a:rPr lang="en-US" u="sng" dirty="0">
                <a:solidFill>
                  <a:srgbClr val="000000"/>
                </a:solidFill>
              </a:rPr>
              <a:t>State Laws</a:t>
            </a:r>
            <a:endParaRPr lang="en-US" dirty="0">
              <a:solidFill>
                <a:srgbClr val="000000"/>
              </a:solidFill>
            </a:endParaRPr>
          </a:p>
          <a:p>
            <a:pPr lvl="0"/>
            <a:r>
              <a:rPr lang="en-US" dirty="0" smtClean="0">
                <a:solidFill>
                  <a:srgbClr val="000000"/>
                </a:solidFill>
              </a:rPr>
              <a:t>TZ </a:t>
            </a:r>
            <a:r>
              <a:rPr lang="en-US" dirty="0">
                <a:solidFill>
                  <a:srgbClr val="000000"/>
                </a:solidFill>
              </a:rPr>
              <a:t>tests are not part of the AOSA rules, but there is a separate methods guidance document.</a:t>
            </a:r>
          </a:p>
          <a:p>
            <a:pPr lvl="0"/>
            <a:r>
              <a:rPr lang="en-US" dirty="0">
                <a:solidFill>
                  <a:srgbClr val="000000"/>
                </a:solidFill>
              </a:rPr>
              <a:t>Consistent application of TZ testing authorization (or not) would be a significant step toward seed lab consistency</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139468546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u="sng" dirty="0">
                <a:solidFill>
                  <a:srgbClr val="000000"/>
                </a:solidFill>
              </a:rPr>
              <a:t>ASTA Action </a:t>
            </a:r>
            <a:r>
              <a:rPr lang="en-US" u="sng" dirty="0" smtClean="0">
                <a:solidFill>
                  <a:srgbClr val="000000"/>
                </a:solidFill>
              </a:rPr>
              <a:t>Plan – Option </a:t>
            </a:r>
            <a:r>
              <a:rPr lang="en-US" u="sng" dirty="0">
                <a:solidFill>
                  <a:srgbClr val="000000"/>
                </a:solidFill>
              </a:rPr>
              <a:t>#3:  State Laws</a:t>
            </a:r>
            <a:endParaRPr lang="en-US" dirty="0">
              <a:solidFill>
                <a:srgbClr val="000000"/>
              </a:solidFill>
            </a:endParaRPr>
          </a:p>
          <a:p>
            <a:pPr lvl="0"/>
            <a:r>
              <a:rPr lang="en-US" dirty="0" smtClean="0">
                <a:solidFill>
                  <a:srgbClr val="000000"/>
                </a:solidFill>
              </a:rPr>
              <a:t>Thus</a:t>
            </a:r>
            <a:r>
              <a:rPr lang="en-US" dirty="0">
                <a:solidFill>
                  <a:srgbClr val="000000"/>
                </a:solidFill>
              </a:rPr>
              <a:t>, changes in state statute to require (or disallow) TZ tests in state regulatory labs will be required on a state-by-state basis, beginning with the state identified from the aforementioned analysis.  ASTA is positioned to accomplish this action, in cooperation with the state seed associations, NASDA and the state farm bureaus.</a:t>
            </a:r>
          </a:p>
        </p:txBody>
      </p:sp>
    </p:spTree>
    <p:extLst>
      <p:ext uri="{BB962C8B-B14F-4D97-AF65-F5344CB8AC3E}">
        <p14:creationId xmlns:p14="http://schemas.microsoft.com/office/powerpoint/2010/main" val="232130882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943523"/>
            <a:ext cx="8839200" cy="3416320"/>
          </a:xfrm>
          <a:prstGeom prst="rect">
            <a:avLst/>
          </a:prstGeom>
          <a:noFill/>
        </p:spPr>
        <p:txBody>
          <a:bodyPr wrap="square" rtlCol="0">
            <a:spAutoFit/>
          </a:bodyPr>
          <a:lstStyle/>
          <a:p>
            <a:pPr algn="ctr"/>
            <a:r>
              <a:rPr lang="en-US" sz="3200" b="1" dirty="0">
                <a:solidFill>
                  <a:srgbClr val="000000"/>
                </a:solidFill>
              </a:rPr>
              <a:t>ASTA Environmental &amp; </a:t>
            </a:r>
          </a:p>
          <a:p>
            <a:pPr algn="ctr"/>
            <a:r>
              <a:rPr lang="en-US" sz="3200" b="1" dirty="0">
                <a:solidFill>
                  <a:srgbClr val="000000"/>
                </a:solidFill>
              </a:rPr>
              <a:t>Conservation Seed Committee</a:t>
            </a:r>
          </a:p>
          <a:p>
            <a:pPr algn="ctr"/>
            <a:r>
              <a:rPr lang="en-US" sz="3200" i="1" dirty="0" smtClean="0">
                <a:solidFill>
                  <a:srgbClr val="000000"/>
                </a:solidFill>
              </a:rPr>
              <a:t>Monday</a:t>
            </a:r>
            <a:r>
              <a:rPr lang="en-US" sz="3200" i="1" dirty="0">
                <a:solidFill>
                  <a:srgbClr val="000000"/>
                </a:solidFill>
              </a:rPr>
              <a:t>, June 20, 2016</a:t>
            </a:r>
            <a:endParaRPr lang="en-US" sz="2800" dirty="0">
              <a:solidFill>
                <a:srgbClr val="000000"/>
              </a:solidFill>
            </a:endParaRPr>
          </a:p>
          <a:p>
            <a:pPr algn="ctr"/>
            <a:endParaRPr lang="en-US" sz="3200" b="1" i="1" dirty="0" smtClean="0">
              <a:solidFill>
                <a:srgbClr val="000000"/>
              </a:solidFill>
            </a:endParaRPr>
          </a:p>
          <a:p>
            <a:pPr algn="ctr"/>
            <a:r>
              <a:rPr lang="en-US" sz="3200" b="1" i="1" dirty="0" smtClean="0">
                <a:solidFill>
                  <a:srgbClr val="000000"/>
                </a:solidFill>
              </a:rPr>
              <a:t>Seed Lab Uniformity Update</a:t>
            </a:r>
          </a:p>
          <a:p>
            <a:pPr algn="ctr"/>
            <a:r>
              <a:rPr lang="en-US" sz="2800" dirty="0" smtClean="0">
                <a:solidFill>
                  <a:srgbClr val="000000"/>
                </a:solidFill>
              </a:rPr>
              <a:t>Pat Miller</a:t>
            </a:r>
          </a:p>
          <a:p>
            <a:pPr algn="ctr"/>
            <a:r>
              <a:rPr lang="en-US" sz="2800" dirty="0" smtClean="0">
                <a:solidFill>
                  <a:srgbClr val="000000"/>
                </a:solidFill>
              </a:rPr>
              <a:t>ASTA Director, State Affairs</a:t>
            </a:r>
            <a:endParaRPr lang="en-US" sz="2800" dirty="0">
              <a:solidFill>
                <a:srgbClr val="000000"/>
              </a:solidFill>
            </a:endParaRPr>
          </a:p>
        </p:txBody>
      </p:sp>
    </p:spTree>
    <p:extLst>
      <p:ext uri="{BB962C8B-B14F-4D97-AF65-F5344CB8AC3E}">
        <p14:creationId xmlns:p14="http://schemas.microsoft.com/office/powerpoint/2010/main" val="314041589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u="sng" dirty="0">
                <a:solidFill>
                  <a:srgbClr val="000000"/>
                </a:solidFill>
              </a:rPr>
              <a:t>ASTA Action </a:t>
            </a:r>
            <a:r>
              <a:rPr lang="en-US" u="sng" dirty="0" smtClean="0">
                <a:solidFill>
                  <a:srgbClr val="000000"/>
                </a:solidFill>
              </a:rPr>
              <a:t>Plan – Option #4: Guidance</a:t>
            </a:r>
            <a:endParaRPr lang="en-US" dirty="0">
              <a:solidFill>
                <a:srgbClr val="000000"/>
              </a:solidFill>
            </a:endParaRPr>
          </a:p>
          <a:p>
            <a:pPr lvl="0"/>
            <a:r>
              <a:rPr lang="en-US" dirty="0">
                <a:solidFill>
                  <a:srgbClr val="000000"/>
                </a:solidFill>
              </a:rPr>
              <a:t>Creation of a new working group consisting of ASTA members and select seed lab professionals to guide plan.</a:t>
            </a:r>
          </a:p>
          <a:p>
            <a:pPr lvl="0"/>
            <a:r>
              <a:rPr lang="en-US" dirty="0">
                <a:solidFill>
                  <a:srgbClr val="000000"/>
                </a:solidFill>
              </a:rPr>
              <a:t>This working group will act independently, but cooperatively, with AOSA and SCST</a:t>
            </a:r>
            <a:r>
              <a:rPr lang="en-US" dirty="0" smtClean="0">
                <a:solidFill>
                  <a:srgbClr val="000000"/>
                </a:solidFill>
              </a:rPr>
              <a:t>.</a:t>
            </a:r>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82798705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u="sng" dirty="0">
                <a:solidFill>
                  <a:srgbClr val="000000"/>
                </a:solidFill>
              </a:rPr>
              <a:t>ASTA Action </a:t>
            </a:r>
            <a:r>
              <a:rPr lang="en-US" u="sng" dirty="0" smtClean="0">
                <a:solidFill>
                  <a:srgbClr val="000000"/>
                </a:solidFill>
              </a:rPr>
              <a:t>Plan – Option #4:  Guidance</a:t>
            </a:r>
            <a:endParaRPr lang="en-US" dirty="0">
              <a:solidFill>
                <a:srgbClr val="000000"/>
              </a:solidFill>
            </a:endParaRPr>
          </a:p>
          <a:p>
            <a:r>
              <a:rPr lang="en-US" sz="2800" dirty="0">
                <a:solidFill>
                  <a:srgbClr val="000000"/>
                </a:solidFill>
              </a:rPr>
              <a:t>Individuals </a:t>
            </a:r>
            <a:r>
              <a:rPr lang="en-US" sz="2800" dirty="0" smtClean="0">
                <a:solidFill>
                  <a:srgbClr val="000000"/>
                </a:solidFill>
              </a:rPr>
              <a:t>who have volunteered for </a:t>
            </a:r>
            <a:r>
              <a:rPr lang="en-US" sz="2800" dirty="0">
                <a:solidFill>
                  <a:srgbClr val="000000"/>
                </a:solidFill>
              </a:rPr>
              <a:t>working </a:t>
            </a:r>
            <a:r>
              <a:rPr lang="en-US" sz="2800" dirty="0" smtClean="0">
                <a:solidFill>
                  <a:srgbClr val="000000"/>
                </a:solidFill>
              </a:rPr>
              <a:t>group</a:t>
            </a:r>
          </a:p>
          <a:p>
            <a:pPr lvl="1"/>
            <a:r>
              <a:rPr lang="en-US" sz="1800" dirty="0" smtClean="0">
                <a:solidFill>
                  <a:srgbClr val="000000"/>
                </a:solidFill>
              </a:rPr>
              <a:t>Alan </a:t>
            </a:r>
            <a:r>
              <a:rPr lang="en-US" sz="1800" dirty="0">
                <a:solidFill>
                  <a:srgbClr val="000000"/>
                </a:solidFill>
              </a:rPr>
              <a:t>Galbreth, Chief Executive Officer, Indiana Crop Improvement </a:t>
            </a:r>
            <a:r>
              <a:rPr lang="en-US" sz="1800" dirty="0" smtClean="0">
                <a:solidFill>
                  <a:srgbClr val="000000"/>
                </a:solidFill>
              </a:rPr>
              <a:t>Assn</a:t>
            </a:r>
            <a:endParaRPr lang="en-US" sz="1800" dirty="0">
              <a:solidFill>
                <a:srgbClr val="000000"/>
              </a:solidFill>
            </a:endParaRPr>
          </a:p>
          <a:p>
            <a:pPr lvl="1"/>
            <a:r>
              <a:rPr lang="en-US" sz="1800" dirty="0">
                <a:solidFill>
                  <a:srgbClr val="000000"/>
                </a:solidFill>
              </a:rPr>
              <a:t>Brent Reschly, QA Manager North America Corn and Soybeans, </a:t>
            </a:r>
            <a:r>
              <a:rPr lang="en-US" sz="1800" dirty="0" smtClean="0">
                <a:solidFill>
                  <a:srgbClr val="000000"/>
                </a:solidFill>
              </a:rPr>
              <a:t>Syngenta</a:t>
            </a:r>
            <a:endParaRPr lang="en-US" sz="1800" dirty="0">
              <a:solidFill>
                <a:srgbClr val="000000"/>
              </a:solidFill>
            </a:endParaRPr>
          </a:p>
          <a:p>
            <a:pPr lvl="1"/>
            <a:r>
              <a:rPr lang="en-US" sz="1800" dirty="0">
                <a:solidFill>
                  <a:srgbClr val="000000"/>
                </a:solidFill>
              </a:rPr>
              <a:t>Wayne Gale, President, Stokes </a:t>
            </a:r>
            <a:r>
              <a:rPr lang="en-US" sz="1800" dirty="0" smtClean="0">
                <a:solidFill>
                  <a:srgbClr val="000000"/>
                </a:solidFill>
              </a:rPr>
              <a:t>Seeds</a:t>
            </a:r>
            <a:endParaRPr lang="en-US" sz="1800" dirty="0">
              <a:solidFill>
                <a:srgbClr val="000000"/>
              </a:solidFill>
            </a:endParaRPr>
          </a:p>
          <a:p>
            <a:pPr lvl="1"/>
            <a:r>
              <a:rPr lang="en-US" sz="1800" dirty="0">
                <a:solidFill>
                  <a:srgbClr val="000000"/>
                </a:solidFill>
              </a:rPr>
              <a:t>Ken Bertsch, North Dakota State Seed Commissioner, ND Department of </a:t>
            </a:r>
            <a:r>
              <a:rPr lang="en-US" sz="1800" dirty="0" smtClean="0">
                <a:solidFill>
                  <a:srgbClr val="000000"/>
                </a:solidFill>
              </a:rPr>
              <a:t>Agriculture</a:t>
            </a:r>
            <a:endParaRPr lang="en-US" sz="1800" dirty="0">
              <a:solidFill>
                <a:srgbClr val="000000"/>
              </a:solidFill>
            </a:endParaRPr>
          </a:p>
          <a:p>
            <a:pPr lvl="1"/>
            <a:r>
              <a:rPr lang="en-US" sz="1800" dirty="0">
                <a:solidFill>
                  <a:srgbClr val="000000"/>
                </a:solidFill>
              </a:rPr>
              <a:t>Sharon Davidson, Owner, </a:t>
            </a:r>
            <a:r>
              <a:rPr lang="en-US" sz="1800" dirty="0" err="1">
                <a:solidFill>
                  <a:srgbClr val="000000"/>
                </a:solidFill>
              </a:rPr>
              <a:t>Agri</a:t>
            </a:r>
            <a:r>
              <a:rPr lang="en-US" sz="1800" dirty="0">
                <a:solidFill>
                  <a:srgbClr val="000000"/>
                </a:solidFill>
              </a:rPr>
              <a:t> Seed Testing Inc</a:t>
            </a:r>
            <a:r>
              <a:rPr lang="en-US" sz="1800" dirty="0" smtClean="0">
                <a:solidFill>
                  <a:srgbClr val="000000"/>
                </a:solidFill>
              </a:rPr>
              <a:t>.</a:t>
            </a:r>
            <a:endParaRPr lang="en-US" sz="1800" dirty="0">
              <a:solidFill>
                <a:srgbClr val="000000"/>
              </a:solidFill>
            </a:endParaRPr>
          </a:p>
          <a:p>
            <a:pPr lvl="1"/>
            <a:r>
              <a:rPr lang="en-US" sz="1800" dirty="0">
                <a:solidFill>
                  <a:srgbClr val="000000"/>
                </a:solidFill>
              </a:rPr>
              <a:t>Kevin Stahl, President, NST Labs</a:t>
            </a:r>
          </a:p>
          <a:p>
            <a:pPr lvl="1"/>
            <a:r>
              <a:rPr lang="en-US" sz="1800" dirty="0">
                <a:solidFill>
                  <a:srgbClr val="000000"/>
                </a:solidFill>
              </a:rPr>
              <a:t>Kim Alberty, General Manager, Agassiz Seed</a:t>
            </a:r>
          </a:p>
          <a:p>
            <a:pPr lvl="1"/>
            <a:r>
              <a:rPr lang="en-US" sz="1800" dirty="0">
                <a:solidFill>
                  <a:srgbClr val="000000"/>
                </a:solidFill>
              </a:rPr>
              <a:t>Garth Kaste, Owner, Kaste Seed</a:t>
            </a:r>
          </a:p>
          <a:p>
            <a:pPr lvl="1"/>
            <a:r>
              <a:rPr lang="en-US" sz="1800" dirty="0">
                <a:solidFill>
                  <a:srgbClr val="000000"/>
                </a:solidFill>
              </a:rPr>
              <a:t>Dustin Terrell, Product Manager, Sharp Bros. Seed (</a:t>
            </a:r>
            <a:r>
              <a:rPr lang="en-US" sz="1800" dirty="0" err="1">
                <a:solidFill>
                  <a:srgbClr val="000000"/>
                </a:solidFill>
              </a:rPr>
              <a:t>Env</a:t>
            </a:r>
            <a:r>
              <a:rPr lang="en-US" sz="1800" dirty="0">
                <a:solidFill>
                  <a:srgbClr val="000000"/>
                </a:solidFill>
              </a:rPr>
              <a:t> &amp; Cons Seed </a:t>
            </a:r>
            <a:r>
              <a:rPr lang="en-US" sz="1800" dirty="0" err="1">
                <a:solidFill>
                  <a:srgbClr val="000000"/>
                </a:solidFill>
              </a:rPr>
              <a:t>Comm</a:t>
            </a:r>
            <a:r>
              <a:rPr lang="en-US" sz="1800" dirty="0">
                <a:solidFill>
                  <a:srgbClr val="000000"/>
                </a:solidFill>
              </a:rPr>
              <a:t> Chair)</a:t>
            </a:r>
          </a:p>
          <a:p>
            <a:pPr lvl="1"/>
            <a:r>
              <a:rPr lang="en-US" sz="1800" dirty="0" err="1">
                <a:solidFill>
                  <a:srgbClr val="000000"/>
                </a:solidFill>
              </a:rPr>
              <a:t>Orlin</a:t>
            </a:r>
            <a:r>
              <a:rPr lang="en-US" sz="1800" dirty="0">
                <a:solidFill>
                  <a:srgbClr val="000000"/>
                </a:solidFill>
              </a:rPr>
              <a:t> </a:t>
            </a:r>
            <a:r>
              <a:rPr lang="en-US" sz="1800" dirty="0" err="1">
                <a:solidFill>
                  <a:srgbClr val="000000"/>
                </a:solidFill>
              </a:rPr>
              <a:t>Reinbold</a:t>
            </a:r>
            <a:r>
              <a:rPr lang="en-US" sz="1800" dirty="0">
                <a:solidFill>
                  <a:srgbClr val="000000"/>
                </a:solidFill>
              </a:rPr>
              <a:t>, Owner, Landmark Turf and Native Seed</a:t>
            </a:r>
          </a:p>
          <a:p>
            <a:pPr lvl="1"/>
            <a:r>
              <a:rPr lang="en-US" sz="1800" dirty="0">
                <a:solidFill>
                  <a:srgbClr val="000000"/>
                </a:solidFill>
              </a:rPr>
              <a:t>Fred Mohr, Business Manager, </a:t>
            </a:r>
            <a:r>
              <a:rPr lang="en-US" sz="1800" dirty="0" err="1">
                <a:solidFill>
                  <a:srgbClr val="000000"/>
                </a:solidFill>
              </a:rPr>
              <a:t>Seedway</a:t>
            </a:r>
            <a:r>
              <a:rPr lang="en-US" sz="1800" dirty="0">
                <a:solidFill>
                  <a:srgbClr val="000000"/>
                </a:solidFill>
              </a:rPr>
              <a:t> (</a:t>
            </a:r>
            <a:r>
              <a:rPr lang="en-US" sz="1800" dirty="0" err="1">
                <a:solidFill>
                  <a:srgbClr val="000000"/>
                </a:solidFill>
              </a:rPr>
              <a:t>Env</a:t>
            </a:r>
            <a:r>
              <a:rPr lang="en-US" sz="1800" dirty="0">
                <a:solidFill>
                  <a:srgbClr val="000000"/>
                </a:solidFill>
              </a:rPr>
              <a:t> &amp; Cons Seed </a:t>
            </a:r>
            <a:r>
              <a:rPr lang="en-US" sz="1800" dirty="0" err="1">
                <a:solidFill>
                  <a:srgbClr val="000000"/>
                </a:solidFill>
              </a:rPr>
              <a:t>Comm</a:t>
            </a:r>
            <a:r>
              <a:rPr lang="en-US" sz="1800" dirty="0">
                <a:solidFill>
                  <a:srgbClr val="000000"/>
                </a:solidFill>
              </a:rPr>
              <a:t> Vice Chair)</a:t>
            </a:r>
          </a:p>
          <a:p>
            <a:pPr lvl="1"/>
            <a:r>
              <a:rPr lang="en-US" sz="1800" dirty="0">
                <a:solidFill>
                  <a:srgbClr val="000000"/>
                </a:solidFill>
              </a:rPr>
              <a:t>Ernest Allen, Director, </a:t>
            </a:r>
            <a:r>
              <a:rPr lang="en-US" sz="1800" dirty="0" smtClean="0">
                <a:solidFill>
                  <a:srgbClr val="000000"/>
                </a:solidFill>
              </a:rPr>
              <a:t>USDA-AMS-LPS</a:t>
            </a:r>
            <a:endParaRPr lang="en-US" dirty="0">
              <a:solidFill>
                <a:srgbClr val="000000"/>
              </a:solidFill>
            </a:endParaRPr>
          </a:p>
        </p:txBody>
      </p:sp>
    </p:spTree>
    <p:extLst>
      <p:ext uri="{BB962C8B-B14F-4D97-AF65-F5344CB8AC3E}">
        <p14:creationId xmlns:p14="http://schemas.microsoft.com/office/powerpoint/2010/main" val="364735542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u="sng" dirty="0">
                <a:solidFill>
                  <a:srgbClr val="000000"/>
                </a:solidFill>
              </a:rPr>
              <a:t>ASTA Action </a:t>
            </a:r>
            <a:r>
              <a:rPr lang="en-US" u="sng" dirty="0" smtClean="0">
                <a:solidFill>
                  <a:srgbClr val="000000"/>
                </a:solidFill>
              </a:rPr>
              <a:t>Plan – Option #5: Communication</a:t>
            </a:r>
            <a:endParaRPr lang="en-US" dirty="0">
              <a:solidFill>
                <a:srgbClr val="000000"/>
              </a:solidFill>
            </a:endParaRPr>
          </a:p>
          <a:p>
            <a:r>
              <a:rPr lang="en-US" sz="2800" dirty="0" smtClean="0">
                <a:solidFill>
                  <a:srgbClr val="000000"/>
                </a:solidFill>
              </a:rPr>
              <a:t>Quarterly conference calls with AOSA, SCST, ASTA for action updates by all</a:t>
            </a:r>
          </a:p>
          <a:p>
            <a:pPr lvl="1"/>
            <a:r>
              <a:rPr lang="en-US" dirty="0" smtClean="0">
                <a:solidFill>
                  <a:srgbClr val="000000"/>
                </a:solidFill>
              </a:rPr>
              <a:t>Communication will enhance progress</a:t>
            </a:r>
            <a:endParaRPr lang="en-US" dirty="0">
              <a:solidFill>
                <a:srgbClr val="000000"/>
              </a:solidFill>
            </a:endParaRPr>
          </a:p>
        </p:txBody>
      </p:sp>
    </p:spTree>
    <p:extLst>
      <p:ext uri="{BB962C8B-B14F-4D97-AF65-F5344CB8AC3E}">
        <p14:creationId xmlns:p14="http://schemas.microsoft.com/office/powerpoint/2010/main" val="345649076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017"/>
          <a:stretch/>
        </p:blipFill>
        <p:spPr bwMode="auto">
          <a:xfrm>
            <a:off x="2286000" y="534597"/>
            <a:ext cx="4572000" cy="5561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15448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lgn="ctr">
              <a:buNone/>
            </a:pPr>
            <a:endParaRPr lang="en-US" dirty="0" smtClean="0">
              <a:solidFill>
                <a:srgbClr val="000000"/>
              </a:solidFill>
            </a:endParaRPr>
          </a:p>
          <a:p>
            <a:pPr marL="0" indent="0" algn="ctr">
              <a:buNone/>
            </a:pPr>
            <a:endParaRPr lang="en-US" dirty="0">
              <a:solidFill>
                <a:srgbClr val="000000"/>
              </a:solidFill>
            </a:endParaRPr>
          </a:p>
          <a:p>
            <a:pPr marL="0" indent="0" algn="ctr">
              <a:buNone/>
            </a:pPr>
            <a:r>
              <a:rPr lang="en-US" dirty="0" smtClean="0">
                <a:solidFill>
                  <a:srgbClr val="000000"/>
                </a:solidFill>
              </a:rPr>
              <a:t>Questions?</a:t>
            </a:r>
            <a:endParaRPr lang="en-US" dirty="0">
              <a:solidFill>
                <a:srgbClr val="000000"/>
              </a:solidFill>
            </a:endParaRPr>
          </a:p>
        </p:txBody>
      </p:sp>
    </p:spTree>
    <p:extLst>
      <p:ext uri="{BB962C8B-B14F-4D97-AF65-F5344CB8AC3E}">
        <p14:creationId xmlns:p14="http://schemas.microsoft.com/office/powerpoint/2010/main" val="225101114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507978173"/>
              </p:ext>
            </p:extLst>
          </p:nvPr>
        </p:nvGraphicFramePr>
        <p:xfrm>
          <a:off x="1600200" y="2609523"/>
          <a:ext cx="5815012" cy="7525077"/>
        </p:xfrm>
        <a:graphic>
          <a:graphicData uri="http://schemas.openxmlformats.org/presentationml/2006/ole">
            <mc:AlternateContent xmlns:mc="http://schemas.openxmlformats.org/markup-compatibility/2006">
              <mc:Choice xmlns:v="urn:schemas-microsoft-com:vml" Requires="v">
                <p:oleObj spid="_x0000_s3088" name="Acrobat Document" r:id="rId3" imgW="2331403" imgH="3017182" progId="AcroExch.Document.DC">
                  <p:embed/>
                </p:oleObj>
              </mc:Choice>
              <mc:Fallback>
                <p:oleObj name="Acrobat Document" r:id="rId3" imgW="2331403" imgH="3017182" progId="AcroExch.Document.DC">
                  <p:embed/>
                  <p:pic>
                    <p:nvPicPr>
                      <p:cNvPr id="0" name=""/>
                      <p:cNvPicPr/>
                      <p:nvPr/>
                    </p:nvPicPr>
                    <p:blipFill>
                      <a:blip r:embed="rId4"/>
                      <a:stretch>
                        <a:fillRect/>
                      </a:stretch>
                    </p:blipFill>
                    <p:spPr>
                      <a:xfrm>
                        <a:off x="1600200" y="2609523"/>
                        <a:ext cx="5815012" cy="7525077"/>
                      </a:xfrm>
                      <a:prstGeom prst="rect">
                        <a:avLst/>
                      </a:prstGeom>
                    </p:spPr>
                  </p:pic>
                </p:oleObj>
              </mc:Fallback>
            </mc:AlternateContent>
          </a:graphicData>
        </a:graphic>
      </p:graphicFrame>
    </p:spTree>
    <p:extLst>
      <p:ext uri="{BB962C8B-B14F-4D97-AF65-F5344CB8AC3E}">
        <p14:creationId xmlns:p14="http://schemas.microsoft.com/office/powerpoint/2010/main" val="322662420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824253487"/>
              </p:ext>
            </p:extLst>
          </p:nvPr>
        </p:nvGraphicFramePr>
        <p:xfrm>
          <a:off x="1219200" y="304800"/>
          <a:ext cx="6727825" cy="8706328"/>
        </p:xfrm>
        <a:graphic>
          <a:graphicData uri="http://schemas.openxmlformats.org/presentationml/2006/ole">
            <mc:AlternateContent xmlns:mc="http://schemas.openxmlformats.org/markup-compatibility/2006">
              <mc:Choice xmlns:v="urn:schemas-microsoft-com:vml" Requires="v">
                <p:oleObj spid="_x0000_s2067" name="Acrobat Document" r:id="rId3" imgW="2331403" imgH="3017182" progId="AcroExch.Document.DC">
                  <p:embed/>
                </p:oleObj>
              </mc:Choice>
              <mc:Fallback>
                <p:oleObj name="Acrobat Document" r:id="rId3" imgW="2331403" imgH="3017182" progId="AcroExch.Document.DC">
                  <p:embed/>
                  <p:pic>
                    <p:nvPicPr>
                      <p:cNvPr id="0" name=""/>
                      <p:cNvPicPr/>
                      <p:nvPr/>
                    </p:nvPicPr>
                    <p:blipFill>
                      <a:blip r:embed="rId4"/>
                      <a:stretch>
                        <a:fillRect/>
                      </a:stretch>
                    </p:blipFill>
                    <p:spPr>
                      <a:xfrm>
                        <a:off x="1219200" y="304800"/>
                        <a:ext cx="6727825" cy="8706328"/>
                      </a:xfrm>
                      <a:prstGeom prst="rect">
                        <a:avLst/>
                      </a:prstGeom>
                      <a:noFill/>
                      <a:ln>
                        <a:noFill/>
                      </a:ln>
                    </p:spPr>
                  </p:pic>
                </p:oleObj>
              </mc:Fallback>
            </mc:AlternateContent>
          </a:graphicData>
        </a:graphic>
      </p:graphicFrame>
      <p:sp>
        <p:nvSpPr>
          <p:cNvPr id="3" name="Rectangle 2"/>
          <p:cNvSpPr/>
          <p:nvPr/>
        </p:nvSpPr>
        <p:spPr>
          <a:xfrm>
            <a:off x="2286000" y="4114800"/>
            <a:ext cx="5105400"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0" y="4114800"/>
            <a:ext cx="5181600" cy="1905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61274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pPr marL="0" indent="0">
              <a:buNone/>
            </a:pPr>
            <a:r>
              <a:rPr lang="en-US" sz="2800" u="sng" dirty="0" smtClean="0">
                <a:solidFill>
                  <a:srgbClr val="000000"/>
                </a:solidFill>
              </a:rPr>
              <a:t>Letter to AOSA/SCST Boards from ASTA (May 31, 2016)</a:t>
            </a:r>
            <a:endParaRPr lang="en-US" sz="2800" dirty="0">
              <a:solidFill>
                <a:srgbClr val="000000"/>
              </a:solidFill>
            </a:endParaRPr>
          </a:p>
          <a:p>
            <a:r>
              <a:rPr lang="en-US" sz="2800" dirty="0">
                <a:solidFill>
                  <a:srgbClr val="000000"/>
                </a:solidFill>
              </a:rPr>
              <a:t>ASTA supports a strong, consistent system of rules and regulations </a:t>
            </a:r>
          </a:p>
          <a:p>
            <a:pPr lvl="0"/>
            <a:r>
              <a:rPr lang="en-US" sz="2800" dirty="0" smtClean="0">
                <a:solidFill>
                  <a:srgbClr val="000000"/>
                </a:solidFill>
              </a:rPr>
              <a:t>A specific strategy to move forward on the lab uniformity issues have not yet been fully developed and specific action items have not been identified</a:t>
            </a:r>
          </a:p>
          <a:p>
            <a:pPr lvl="0"/>
            <a:r>
              <a:rPr lang="en-US" sz="2800" dirty="0" smtClean="0">
                <a:solidFill>
                  <a:srgbClr val="000000"/>
                </a:solidFill>
              </a:rPr>
              <a:t>AOSA’s </a:t>
            </a:r>
            <a:r>
              <a:rPr lang="en-US" sz="2800" dirty="0">
                <a:solidFill>
                  <a:srgbClr val="000000"/>
                </a:solidFill>
              </a:rPr>
              <a:t>lack of action and enforcement </a:t>
            </a:r>
            <a:r>
              <a:rPr lang="en-US" sz="2800" dirty="0" smtClean="0">
                <a:solidFill>
                  <a:srgbClr val="000000"/>
                </a:solidFill>
              </a:rPr>
              <a:t>allows seed </a:t>
            </a:r>
            <a:r>
              <a:rPr lang="en-US" sz="2800" dirty="0">
                <a:solidFill>
                  <a:srgbClr val="000000"/>
                </a:solidFill>
              </a:rPr>
              <a:t>labs to administer the rules arbitrarily without fear of </a:t>
            </a:r>
            <a:r>
              <a:rPr lang="en-US" sz="2800" dirty="0" smtClean="0">
                <a:solidFill>
                  <a:srgbClr val="000000"/>
                </a:solidFill>
              </a:rPr>
              <a:t>reproach </a:t>
            </a:r>
          </a:p>
          <a:p>
            <a:pPr lvl="0"/>
            <a:endParaRPr lang="en-US" sz="2800" dirty="0">
              <a:solidFill>
                <a:srgbClr val="000000"/>
              </a:solidFill>
            </a:endParaRPr>
          </a:p>
        </p:txBody>
      </p:sp>
    </p:spTree>
    <p:extLst>
      <p:ext uri="{BB962C8B-B14F-4D97-AF65-F5344CB8AC3E}">
        <p14:creationId xmlns:p14="http://schemas.microsoft.com/office/powerpoint/2010/main" val="142082288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pPr marL="0" indent="0">
              <a:buNone/>
            </a:pPr>
            <a:r>
              <a:rPr lang="en-US" sz="2800" u="sng" dirty="0" smtClean="0">
                <a:solidFill>
                  <a:srgbClr val="000000"/>
                </a:solidFill>
              </a:rPr>
              <a:t>Letter to AOSA/SCST Boards from ASTA (May 31, 2016)</a:t>
            </a:r>
            <a:endParaRPr lang="en-US" sz="2800" dirty="0">
              <a:solidFill>
                <a:srgbClr val="000000"/>
              </a:solidFill>
            </a:endParaRPr>
          </a:p>
          <a:p>
            <a:pPr lvl="0"/>
            <a:r>
              <a:rPr lang="en-US" sz="2800" dirty="0">
                <a:solidFill>
                  <a:srgbClr val="000000"/>
                </a:solidFill>
              </a:rPr>
              <a:t>ASTA is prepared to designate a working group of industry leaders to work with the seed lab community – public and private – to ensure compliance with the standards – the AOSA Rules for Testing Seeds.  And if additional rules or guidance are needed, we will be prepared to take the necessary action to move them forward as well. </a:t>
            </a:r>
          </a:p>
        </p:txBody>
      </p:sp>
    </p:spTree>
    <p:extLst>
      <p:ext uri="{BB962C8B-B14F-4D97-AF65-F5344CB8AC3E}">
        <p14:creationId xmlns:p14="http://schemas.microsoft.com/office/powerpoint/2010/main" val="231448741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pPr marL="0" indent="0">
              <a:buNone/>
            </a:pPr>
            <a:r>
              <a:rPr lang="en-US" sz="2800" u="sng" dirty="0">
                <a:solidFill>
                  <a:srgbClr val="000000"/>
                </a:solidFill>
              </a:rPr>
              <a:t>Status Update - Positive</a:t>
            </a:r>
            <a:endParaRPr lang="en-US" sz="2800" dirty="0">
              <a:solidFill>
                <a:srgbClr val="000000"/>
              </a:solidFill>
            </a:endParaRPr>
          </a:p>
          <a:p>
            <a:pPr lvl="0"/>
            <a:r>
              <a:rPr lang="en-US" sz="2800" dirty="0">
                <a:solidFill>
                  <a:srgbClr val="000000"/>
                </a:solidFill>
              </a:rPr>
              <a:t>Industry involvement in AOSA rules process</a:t>
            </a:r>
          </a:p>
          <a:p>
            <a:pPr lvl="0"/>
            <a:r>
              <a:rPr lang="en-US" sz="2800" dirty="0">
                <a:solidFill>
                  <a:srgbClr val="000000"/>
                </a:solidFill>
              </a:rPr>
              <a:t>RUSSL amendment offered by ASTA, and accepted, to allow state regulatory labs to use out of state labs</a:t>
            </a:r>
          </a:p>
          <a:p>
            <a:pPr lvl="0"/>
            <a:r>
              <a:rPr lang="en-US" sz="2800" dirty="0">
                <a:solidFill>
                  <a:srgbClr val="000000"/>
                </a:solidFill>
              </a:rPr>
              <a:t>SCST </a:t>
            </a:r>
            <a:r>
              <a:rPr lang="en-US" sz="2800" dirty="0" smtClean="0">
                <a:solidFill>
                  <a:srgbClr val="000000"/>
                </a:solidFill>
              </a:rPr>
              <a:t>postings of certification/accreditation </a:t>
            </a:r>
            <a:r>
              <a:rPr lang="en-US" sz="2800" dirty="0">
                <a:solidFill>
                  <a:srgbClr val="000000"/>
                </a:solidFill>
              </a:rPr>
              <a:t>status of member labs on their web site</a:t>
            </a:r>
          </a:p>
          <a:p>
            <a:pPr lvl="0"/>
            <a:r>
              <a:rPr lang="en-US" sz="2800" dirty="0">
                <a:solidFill>
                  <a:srgbClr val="000000"/>
                </a:solidFill>
              </a:rPr>
              <a:t>Effort underway to reinvigorate RST program by </a:t>
            </a:r>
            <a:r>
              <a:rPr lang="en-US" sz="2800" dirty="0" smtClean="0">
                <a:solidFill>
                  <a:srgbClr val="000000"/>
                </a:solidFill>
              </a:rPr>
              <a:t>SCST</a:t>
            </a:r>
          </a:p>
          <a:p>
            <a:pPr lvl="0"/>
            <a:r>
              <a:rPr lang="en-US" sz="2800" dirty="0" smtClean="0">
                <a:solidFill>
                  <a:srgbClr val="000000"/>
                </a:solidFill>
              </a:rPr>
              <a:t>Other positive activities by SCST in motion </a:t>
            </a:r>
            <a:endParaRPr lang="en-US" sz="2800" dirty="0">
              <a:solidFill>
                <a:srgbClr val="000000"/>
              </a:solidFill>
            </a:endParaRPr>
          </a:p>
        </p:txBody>
      </p:sp>
    </p:spTree>
    <p:extLst>
      <p:ext uri="{BB962C8B-B14F-4D97-AF65-F5344CB8AC3E}">
        <p14:creationId xmlns:p14="http://schemas.microsoft.com/office/powerpoint/2010/main" val="323506072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pPr marL="0" indent="0">
              <a:buNone/>
            </a:pPr>
            <a:r>
              <a:rPr lang="en-US" sz="2800" u="sng" dirty="0">
                <a:solidFill>
                  <a:srgbClr val="000000"/>
                </a:solidFill>
              </a:rPr>
              <a:t>Status Update - </a:t>
            </a:r>
            <a:r>
              <a:rPr lang="en-US" sz="2800" u="sng" dirty="0" smtClean="0">
                <a:solidFill>
                  <a:srgbClr val="000000"/>
                </a:solidFill>
              </a:rPr>
              <a:t>Negative</a:t>
            </a:r>
            <a:endParaRPr lang="en-US" sz="2800" dirty="0">
              <a:solidFill>
                <a:srgbClr val="000000"/>
              </a:solidFill>
            </a:endParaRPr>
          </a:p>
          <a:p>
            <a:pPr lvl="0"/>
            <a:r>
              <a:rPr lang="en-US" sz="2800" dirty="0">
                <a:solidFill>
                  <a:srgbClr val="000000"/>
                </a:solidFill>
              </a:rPr>
              <a:t>No seed lab accreditation program under consideration at this time</a:t>
            </a:r>
          </a:p>
          <a:p>
            <a:pPr lvl="0"/>
            <a:r>
              <a:rPr lang="en-US" sz="2800" dirty="0">
                <a:solidFill>
                  <a:srgbClr val="000000"/>
                </a:solidFill>
              </a:rPr>
              <a:t>SCST lab membership proposal postponed</a:t>
            </a:r>
          </a:p>
          <a:p>
            <a:pPr lvl="0"/>
            <a:r>
              <a:rPr lang="en-US" sz="2800" dirty="0">
                <a:solidFill>
                  <a:srgbClr val="000000"/>
                </a:solidFill>
              </a:rPr>
              <a:t>Duplicate method review </a:t>
            </a:r>
            <a:r>
              <a:rPr lang="en-US" sz="2800" dirty="0" smtClean="0">
                <a:solidFill>
                  <a:srgbClr val="000000"/>
                </a:solidFill>
              </a:rPr>
              <a:t>delayed</a:t>
            </a:r>
            <a:endParaRPr lang="en-US" sz="2800" dirty="0">
              <a:solidFill>
                <a:srgbClr val="000000"/>
              </a:solidFill>
            </a:endParaRPr>
          </a:p>
          <a:p>
            <a:pPr lvl="0"/>
            <a:r>
              <a:rPr lang="en-US" sz="2800" dirty="0">
                <a:solidFill>
                  <a:srgbClr val="000000"/>
                </a:solidFill>
              </a:rPr>
              <a:t>No movement from new leadership </a:t>
            </a:r>
            <a:r>
              <a:rPr lang="en-US" sz="2800" dirty="0" smtClean="0">
                <a:solidFill>
                  <a:srgbClr val="000000"/>
                </a:solidFill>
              </a:rPr>
              <a:t>at </a:t>
            </a:r>
            <a:r>
              <a:rPr lang="en-US" sz="2800" dirty="0">
                <a:solidFill>
                  <a:srgbClr val="000000"/>
                </a:solidFill>
              </a:rPr>
              <a:t>USDA AMS LPS to assist (interest, but no funding)</a:t>
            </a:r>
          </a:p>
        </p:txBody>
      </p:sp>
    </p:spTree>
    <p:extLst>
      <p:ext uri="{BB962C8B-B14F-4D97-AF65-F5344CB8AC3E}">
        <p14:creationId xmlns:p14="http://schemas.microsoft.com/office/powerpoint/2010/main" val="107826568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u="sng" dirty="0">
                <a:solidFill>
                  <a:srgbClr val="000000"/>
                </a:solidFill>
              </a:rPr>
              <a:t>Industry/Lab Community Joint Action Plan </a:t>
            </a:r>
            <a:r>
              <a:rPr lang="en-US" i="1" dirty="0">
                <a:solidFill>
                  <a:srgbClr val="000000"/>
                </a:solidFill>
              </a:rPr>
              <a:t>Suggestion Denied by AOSA</a:t>
            </a:r>
          </a:p>
          <a:p>
            <a:pPr lvl="0"/>
            <a:r>
              <a:rPr lang="en-US" dirty="0">
                <a:solidFill>
                  <a:srgbClr val="000000"/>
                </a:solidFill>
              </a:rPr>
              <a:t>Awaiting </a:t>
            </a:r>
            <a:r>
              <a:rPr lang="en-US" dirty="0" smtClean="0">
                <a:solidFill>
                  <a:srgbClr val="000000"/>
                </a:solidFill>
              </a:rPr>
              <a:t>response for data request</a:t>
            </a:r>
            <a:endParaRPr lang="en-US" dirty="0">
              <a:solidFill>
                <a:srgbClr val="000000"/>
              </a:solidFill>
            </a:endParaRPr>
          </a:p>
          <a:p>
            <a:pPr lvl="0"/>
            <a:r>
              <a:rPr lang="en-US" dirty="0" smtClean="0">
                <a:solidFill>
                  <a:srgbClr val="000000"/>
                </a:solidFill>
              </a:rPr>
              <a:t>Goal to establish </a:t>
            </a:r>
            <a:r>
              <a:rPr lang="en-US" dirty="0">
                <a:solidFill>
                  <a:srgbClr val="000000"/>
                </a:solidFill>
              </a:rPr>
              <a:t>preferred testing methods for a majority of species</a:t>
            </a:r>
          </a:p>
          <a:p>
            <a:pPr lvl="0"/>
            <a:r>
              <a:rPr lang="en-US" dirty="0">
                <a:solidFill>
                  <a:srgbClr val="000000"/>
                </a:solidFill>
              </a:rPr>
              <a:t>Publish and distribute to ASTA members as ‘suggested’ processes to request when submitting a sample to a commercial seed lab</a:t>
            </a:r>
          </a:p>
          <a:p>
            <a:pPr lvl="0"/>
            <a:r>
              <a:rPr lang="en-US" dirty="0">
                <a:solidFill>
                  <a:srgbClr val="000000"/>
                </a:solidFill>
              </a:rPr>
              <a:t>Will establish an industry standard that may drive regulatory labs to follow </a:t>
            </a:r>
            <a:r>
              <a:rPr lang="en-US" dirty="0" smtClean="0">
                <a:solidFill>
                  <a:srgbClr val="000000"/>
                </a:solidFill>
              </a:rPr>
              <a:t>suit</a:t>
            </a:r>
            <a:endParaRPr lang="en-US" dirty="0">
              <a:solidFill>
                <a:srgbClr val="000000"/>
              </a:solidFill>
            </a:endParaRPr>
          </a:p>
        </p:txBody>
      </p:sp>
    </p:spTree>
    <p:extLst>
      <p:ext uri="{BB962C8B-B14F-4D97-AF65-F5344CB8AC3E}">
        <p14:creationId xmlns:p14="http://schemas.microsoft.com/office/powerpoint/2010/main" val="2674729161"/>
      </p:ext>
    </p:extLst>
  </p:cSld>
  <p:clrMapOvr>
    <a:masterClrMapping/>
  </p:clrMapOvr>
  <p:transition spd="slow">
    <p:wipe/>
  </p:transition>
</p:sld>
</file>

<file path=ppt/theme/theme1.xml><?xml version="1.0" encoding="utf-8"?>
<a:theme xmlns:a="http://schemas.openxmlformats.org/drawingml/2006/main" name="Office Theme">
  <a:themeElements>
    <a:clrScheme name="AC 2">
      <a:dk1>
        <a:srgbClr val="656968"/>
      </a:dk1>
      <a:lt1>
        <a:srgbClr val="FBCF97"/>
      </a:lt1>
      <a:dk2>
        <a:srgbClr val="173540"/>
      </a:dk2>
      <a:lt2>
        <a:srgbClr val="A3B7AC"/>
      </a:lt2>
      <a:accent1>
        <a:srgbClr val="D6E1DD"/>
      </a:accent1>
      <a:accent2>
        <a:srgbClr val="82A6BE"/>
      </a:accent2>
      <a:accent3>
        <a:srgbClr val="888D31"/>
      </a:accent3>
      <a:accent4>
        <a:srgbClr val="173540"/>
      </a:accent4>
      <a:accent5>
        <a:srgbClr val="656968"/>
      </a:accent5>
      <a:accent6>
        <a:srgbClr val="84A6C0"/>
      </a:accent6>
      <a:hlink>
        <a:srgbClr val="888D31"/>
      </a:hlink>
      <a:folHlink>
        <a:srgbClr val="8EC2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AC 2">
      <a:dk1>
        <a:srgbClr val="656968"/>
      </a:dk1>
      <a:lt1>
        <a:srgbClr val="FBCF97"/>
      </a:lt1>
      <a:dk2>
        <a:srgbClr val="173540"/>
      </a:dk2>
      <a:lt2>
        <a:srgbClr val="A3B7AC"/>
      </a:lt2>
      <a:accent1>
        <a:srgbClr val="D6E1DD"/>
      </a:accent1>
      <a:accent2>
        <a:srgbClr val="82A6BE"/>
      </a:accent2>
      <a:accent3>
        <a:srgbClr val="888D31"/>
      </a:accent3>
      <a:accent4>
        <a:srgbClr val="173540"/>
      </a:accent4>
      <a:accent5>
        <a:srgbClr val="656968"/>
      </a:accent5>
      <a:accent6>
        <a:srgbClr val="84A6C0"/>
      </a:accent6>
      <a:hlink>
        <a:srgbClr val="888D31"/>
      </a:hlink>
      <a:folHlink>
        <a:srgbClr val="8EC2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1126</Words>
  <Application>Microsoft Office PowerPoint</Application>
  <PresentationFormat>On-screen Show (4:3)</PresentationFormat>
  <Paragraphs>90</Paragraphs>
  <Slides>24</Slides>
  <Notes>0</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Office Theme</vt:lpstr>
      <vt:lpstr>1_Office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 Barnes</dc:creator>
  <cp:lastModifiedBy>Pat Miller</cp:lastModifiedBy>
  <cp:revision>24</cp:revision>
  <dcterms:created xsi:type="dcterms:W3CDTF">2016-05-17T12:23:35Z</dcterms:created>
  <dcterms:modified xsi:type="dcterms:W3CDTF">2016-06-20T22:18:32Z</dcterms:modified>
</cp:coreProperties>
</file>