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ppt/charts/chart5.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6" r:id="rId3"/>
    <p:sldMasterId id="2147483688" r:id="rId4"/>
    <p:sldMasterId id="2147483696" r:id="rId5"/>
    <p:sldMasterId id="2147483704" r:id="rId6"/>
    <p:sldMasterId id="2147483713" r:id="rId7"/>
  </p:sldMasterIdLst>
  <p:notesMasterIdLst>
    <p:notesMasterId r:id="rId72"/>
  </p:notesMasterIdLst>
  <p:sldIdLst>
    <p:sldId id="686" r:id="rId8"/>
    <p:sldId id="341" r:id="rId9"/>
    <p:sldId id="649" r:id="rId10"/>
    <p:sldId id="652" r:id="rId11"/>
    <p:sldId id="653" r:id="rId12"/>
    <p:sldId id="664" r:id="rId13"/>
    <p:sldId id="666" r:id="rId14"/>
    <p:sldId id="667" r:id="rId15"/>
    <p:sldId id="668" r:id="rId16"/>
    <p:sldId id="670" r:id="rId17"/>
    <p:sldId id="642" r:id="rId18"/>
    <p:sldId id="643" r:id="rId19"/>
    <p:sldId id="644" r:id="rId20"/>
    <p:sldId id="646" r:id="rId21"/>
    <p:sldId id="658" r:id="rId22"/>
    <p:sldId id="374" r:id="rId23"/>
    <p:sldId id="559" r:id="rId24"/>
    <p:sldId id="672" r:id="rId25"/>
    <p:sldId id="571" r:id="rId26"/>
    <p:sldId id="685" r:id="rId27"/>
    <p:sldId id="683" r:id="rId28"/>
    <p:sldId id="684" r:id="rId29"/>
    <p:sldId id="716" r:id="rId30"/>
    <p:sldId id="687" r:id="rId31"/>
    <p:sldId id="688" r:id="rId32"/>
    <p:sldId id="689" r:id="rId33"/>
    <p:sldId id="690" r:id="rId34"/>
    <p:sldId id="691" r:id="rId35"/>
    <p:sldId id="692" r:id="rId36"/>
    <p:sldId id="693" r:id="rId37"/>
    <p:sldId id="694" r:id="rId38"/>
    <p:sldId id="695" r:id="rId39"/>
    <p:sldId id="696" r:id="rId40"/>
    <p:sldId id="697" r:id="rId41"/>
    <p:sldId id="698" r:id="rId42"/>
    <p:sldId id="699" r:id="rId43"/>
    <p:sldId id="700" r:id="rId44"/>
    <p:sldId id="701" r:id="rId45"/>
    <p:sldId id="702" r:id="rId46"/>
    <p:sldId id="703" r:id="rId47"/>
    <p:sldId id="704" r:id="rId48"/>
    <p:sldId id="705" r:id="rId49"/>
    <p:sldId id="706" r:id="rId50"/>
    <p:sldId id="707" r:id="rId51"/>
    <p:sldId id="708" r:id="rId52"/>
    <p:sldId id="709" r:id="rId53"/>
    <p:sldId id="710" r:id="rId54"/>
    <p:sldId id="711" r:id="rId55"/>
    <p:sldId id="712" r:id="rId56"/>
    <p:sldId id="713" r:id="rId57"/>
    <p:sldId id="714" r:id="rId58"/>
    <p:sldId id="715" r:id="rId59"/>
    <p:sldId id="717" r:id="rId60"/>
    <p:sldId id="718" r:id="rId61"/>
    <p:sldId id="719" r:id="rId62"/>
    <p:sldId id="720" r:id="rId63"/>
    <p:sldId id="721" r:id="rId64"/>
    <p:sldId id="722" r:id="rId65"/>
    <p:sldId id="723" r:id="rId66"/>
    <p:sldId id="724" r:id="rId67"/>
    <p:sldId id="725" r:id="rId68"/>
    <p:sldId id="726" r:id="rId69"/>
    <p:sldId id="727" r:id="rId70"/>
    <p:sldId id="728" r:id="rId71"/>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02" autoAdjust="0"/>
    <p:restoredTop sz="94777" autoAdjust="0"/>
  </p:normalViewPr>
  <p:slideViewPr>
    <p:cSldViewPr>
      <p:cViewPr varScale="1">
        <p:scale>
          <a:sx n="32" d="100"/>
          <a:sy n="32" d="100"/>
        </p:scale>
        <p:origin x="13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Users\safirasutton\Desktop\Proposal%202015\Compiled%20Raw%20Data%20Sets\Field%20Seed%20Lots%20Summer%2015.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2.xlsx"/><Relationship Id="rId1" Type="http://schemas.openxmlformats.org/officeDocument/2006/relationships/themeOverride" Target="../theme/themeOverride2.xml"/><Relationship Id="rId4" Type="http://schemas.microsoft.com/office/2011/relationships/chartStyle" Target="style2.xml"/></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3.xlsx"/><Relationship Id="rId1" Type="http://schemas.openxmlformats.org/officeDocument/2006/relationships/themeOverride" Target="../theme/themeOverride3.xml"/><Relationship Id="rId4" Type="http://schemas.microsoft.com/office/2011/relationships/chartStyle" Target="style3.xml"/></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barChart>
        <c:barDir val="col"/>
        <c:grouping val="stacked"/>
        <c:varyColors val="0"/>
        <c:ser>
          <c:idx val="0"/>
          <c:order val="0"/>
          <c:invertIfNegative val="0"/>
          <c:errBars>
            <c:errBarType val="both"/>
            <c:errValType val="cust"/>
            <c:noEndCap val="0"/>
            <c:plus>
              <c:numRef>
                <c:f>'All REPS Together'!$J$4:$J$7</c:f>
                <c:numCache>
                  <c:formatCode>General</c:formatCode>
                  <c:ptCount val="4"/>
                  <c:pt idx="0">
                    <c:v>3.5355339059327382</c:v>
                  </c:pt>
                  <c:pt idx="1">
                    <c:v>6.7612340378281326</c:v>
                  </c:pt>
                  <c:pt idx="2">
                    <c:v>5.6568542494923637</c:v>
                  </c:pt>
                  <c:pt idx="3">
                    <c:v>9.2664268554101596</c:v>
                  </c:pt>
                </c:numCache>
              </c:numRef>
            </c:plus>
            <c:minus>
              <c:numRef>
                <c:f>'All REPS Together'!$J$4:$J$7</c:f>
                <c:numCache>
                  <c:formatCode>General</c:formatCode>
                  <c:ptCount val="4"/>
                  <c:pt idx="0">
                    <c:v>3.5355339059327382</c:v>
                  </c:pt>
                  <c:pt idx="1">
                    <c:v>6.7612340378281326</c:v>
                  </c:pt>
                  <c:pt idx="2">
                    <c:v>5.6568542494923637</c:v>
                  </c:pt>
                  <c:pt idx="3">
                    <c:v>9.2664268554101596</c:v>
                  </c:pt>
                </c:numCache>
              </c:numRef>
            </c:minus>
          </c:errBars>
          <c:cat>
            <c:strRef>
              <c:f>'All REPS Together'!$H$4:$H$7</c:f>
              <c:strCache>
                <c:ptCount val="4"/>
                <c:pt idx="0">
                  <c:v>PBS</c:v>
                </c:pt>
                <c:pt idx="1">
                  <c:v>B. mojavensis RRC101</c:v>
                </c:pt>
                <c:pt idx="2">
                  <c:v>Bacillus spp. #24</c:v>
                </c:pt>
                <c:pt idx="3">
                  <c:v>Bacillus spp. #35</c:v>
                </c:pt>
              </c:strCache>
            </c:strRef>
          </c:cat>
          <c:val>
            <c:numRef>
              <c:f>'All REPS Together'!$I$4:$I$7</c:f>
              <c:numCache>
                <c:formatCode>General</c:formatCode>
                <c:ptCount val="4"/>
                <c:pt idx="0">
                  <c:v>80</c:v>
                </c:pt>
                <c:pt idx="1">
                  <c:v>30</c:v>
                </c:pt>
                <c:pt idx="2">
                  <c:v>53</c:v>
                </c:pt>
                <c:pt idx="3">
                  <c:v>39</c:v>
                </c:pt>
              </c:numCache>
            </c:numRef>
          </c:val>
          <c:extLst xmlns:c16r2="http://schemas.microsoft.com/office/drawing/2015/06/chart">
            <c:ext xmlns:c16="http://schemas.microsoft.com/office/drawing/2014/chart" uri="{C3380CC4-5D6E-409C-BE32-E72D297353CC}">
              <c16:uniqueId val="{00000000-A667-4493-A770-087C65B8372F}"/>
            </c:ext>
          </c:extLst>
        </c:ser>
        <c:dLbls>
          <c:showLegendKey val="0"/>
          <c:showVal val="0"/>
          <c:showCatName val="0"/>
          <c:showSerName val="0"/>
          <c:showPercent val="0"/>
          <c:showBubbleSize val="0"/>
        </c:dLbls>
        <c:gapWidth val="150"/>
        <c:overlap val="100"/>
        <c:axId val="113742208"/>
        <c:axId val="113744128"/>
      </c:barChart>
      <c:catAx>
        <c:axId val="113742208"/>
        <c:scaling>
          <c:orientation val="minMax"/>
        </c:scaling>
        <c:delete val="0"/>
        <c:axPos val="b"/>
        <c:title>
          <c:tx>
            <c:rich>
              <a:bodyPr/>
              <a:lstStyle/>
              <a:p>
                <a:pPr>
                  <a:defRPr sz="1000">
                    <a:latin typeface="Arial"/>
                    <a:cs typeface="Arial"/>
                  </a:defRPr>
                </a:pPr>
                <a:r>
                  <a:rPr lang="en-US" sz="1000">
                    <a:latin typeface="Arial"/>
                    <a:cs typeface="Arial"/>
                  </a:rPr>
                  <a:t>Treatment</a:t>
                </a:r>
                <a:r>
                  <a:rPr lang="en-US" sz="1000" baseline="0">
                    <a:latin typeface="Arial"/>
                    <a:cs typeface="Arial"/>
                  </a:rPr>
                  <a:t> (Bacterial Strain)</a:t>
                </a:r>
                <a:endParaRPr lang="en-US" sz="1000">
                  <a:latin typeface="Arial"/>
                  <a:cs typeface="Arial"/>
                </a:endParaRPr>
              </a:p>
            </c:rich>
          </c:tx>
          <c:layout>
            <c:manualLayout>
              <c:xMode val="edge"/>
              <c:yMode val="edge"/>
              <c:x val="0.399329582312138"/>
              <c:y val="0.930240873684409"/>
            </c:manualLayout>
          </c:layout>
          <c:overlay val="0"/>
        </c:title>
        <c:numFmt formatCode="General" sourceLinked="0"/>
        <c:majorTickMark val="out"/>
        <c:minorTickMark val="none"/>
        <c:tickLblPos val="nextTo"/>
        <c:crossAx val="113744128"/>
        <c:crosses val="autoZero"/>
        <c:auto val="1"/>
        <c:lblAlgn val="ctr"/>
        <c:lblOffset val="100"/>
        <c:noMultiLvlLbl val="0"/>
      </c:catAx>
      <c:valAx>
        <c:axId val="113744128"/>
        <c:scaling>
          <c:orientation val="minMax"/>
          <c:max val="100"/>
        </c:scaling>
        <c:delete val="0"/>
        <c:axPos val="l"/>
        <c:title>
          <c:tx>
            <c:rich>
              <a:bodyPr rot="-5400000" vert="horz"/>
              <a:lstStyle/>
              <a:p>
                <a:pPr>
                  <a:defRPr sz="1000">
                    <a:latin typeface="Arial"/>
                    <a:cs typeface="Arial"/>
                  </a:defRPr>
                </a:pPr>
                <a:r>
                  <a:rPr lang="en-US" sz="1000" baseline="0">
                    <a:latin typeface="Arial"/>
                    <a:cs typeface="Arial"/>
                  </a:rPr>
                  <a:t>Bacterial Fruit Blotch Incidence (%)</a:t>
                </a:r>
                <a:endParaRPr lang="en-US" sz="1000">
                  <a:latin typeface="Arial"/>
                  <a:cs typeface="Arial"/>
                </a:endParaRPr>
              </a:p>
            </c:rich>
          </c:tx>
          <c:layout>
            <c:manualLayout>
              <c:xMode val="edge"/>
              <c:yMode val="edge"/>
              <c:x val="2.0312655318807198E-2"/>
              <c:y val="0.23114423211249199"/>
            </c:manualLayout>
          </c:layout>
          <c:overlay val="0"/>
        </c:title>
        <c:numFmt formatCode="General" sourceLinked="1"/>
        <c:majorTickMark val="out"/>
        <c:minorTickMark val="none"/>
        <c:tickLblPos val="nextTo"/>
        <c:crossAx val="11374220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1D6A-4DEC-B5C2-B8A26EBD598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3-1D6A-4DEC-B5C2-B8A26EBD598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5-1D6A-4DEC-B5C2-B8A26EBD5981}"/>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7-1D6A-4DEC-B5C2-B8A26EBD5981}"/>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9-1D6A-4DEC-B5C2-B8A26EBD5981}"/>
              </c:ext>
            </c:extLst>
          </c:dPt>
          <c:dLbls>
            <c:dLbl>
              <c:idx val="0"/>
              <c:layout>
                <c:manualLayout>
                  <c:x val="3.6666447944007002E-2"/>
                  <c:y val="-0.1124216243802858"/>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D6A-4DEC-B5C2-B8A26EBD5981}"/>
                </c:ext>
              </c:extLst>
            </c:dLbl>
            <c:dLbl>
              <c:idx val="1"/>
              <c:layout>
                <c:manualLayout>
                  <c:x val="1.6404199475065617E-4"/>
                  <c:y val="2.9449183435403908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D6A-4DEC-B5C2-B8A26EBD5981}"/>
                </c:ext>
              </c:extLst>
            </c:dLbl>
            <c:dLbl>
              <c:idx val="2"/>
              <c:layout>
                <c:manualLayout>
                  <c:x val="-4.2222440944881888E-2"/>
                  <c:y val="0.1116914552347623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D6A-4DEC-B5C2-B8A26EBD5981}"/>
                </c:ext>
              </c:extLst>
            </c:dLbl>
            <c:dLbl>
              <c:idx val="3"/>
              <c:layout>
                <c:manualLayout>
                  <c:x val="-4.787707786526689E-2"/>
                  <c:y val="3.1633129192184313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D6A-4DEC-B5C2-B8A26EBD5981}"/>
                </c:ext>
              </c:extLst>
            </c:dLbl>
            <c:dLbl>
              <c:idx val="4"/>
              <c:layout>
                <c:manualLayout>
                  <c:x val="-1.8167104111986052E-2"/>
                  <c:y val="-1.2740230387868184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D6A-4DEC-B5C2-B8A26EBD598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ln w="3175">
                      <a:noFill/>
                    </a:ln>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12700" cap="flat" cmpd="sng" algn="ctr">
                  <a:solidFill>
                    <a:schemeClr val="tx1"/>
                  </a:solidFill>
                  <a:round/>
                </a:ln>
                <a:effectLst/>
              </c:spPr>
            </c:leaderLines>
            <c:extLst xmlns:c16r2="http://schemas.microsoft.com/office/drawing/2015/06/chart">
              <c:ext xmlns:c15="http://schemas.microsoft.com/office/drawing/2012/chart" uri="{CE6537A1-D6FC-4f65-9D91-7224C49458BB}"/>
            </c:extLst>
          </c:dLbls>
          <c:cat>
            <c:strRef>
              <c:f>Sheet1!$G$50:$G$54</c:f>
              <c:strCache>
                <c:ptCount val="5"/>
                <c:pt idx="0">
                  <c:v>Ontario</c:v>
                </c:pt>
                <c:pt idx="1">
                  <c:v>Quebec</c:v>
                </c:pt>
                <c:pt idx="2">
                  <c:v>British Columbia</c:v>
                </c:pt>
                <c:pt idx="3">
                  <c:v>Alberta</c:v>
                </c:pt>
                <c:pt idx="4">
                  <c:v>Others</c:v>
                </c:pt>
              </c:strCache>
            </c:strRef>
          </c:cat>
          <c:val>
            <c:numRef>
              <c:f>Sheet1!$H$50:$H$54</c:f>
              <c:numCache>
                <c:formatCode>0%</c:formatCode>
                <c:ptCount val="5"/>
                <c:pt idx="0">
                  <c:v>0.48</c:v>
                </c:pt>
                <c:pt idx="1">
                  <c:v>0.36</c:v>
                </c:pt>
                <c:pt idx="2">
                  <c:v>0.05</c:v>
                </c:pt>
                <c:pt idx="3">
                  <c:v>0.03</c:v>
                </c:pt>
                <c:pt idx="4">
                  <c:v>0.08</c:v>
                </c:pt>
              </c:numCache>
            </c:numRef>
          </c:val>
          <c:extLst xmlns:c16r2="http://schemas.microsoft.com/office/drawing/2015/06/chart">
            <c:ext xmlns:c16="http://schemas.microsoft.com/office/drawing/2014/chart" uri="{C3380CC4-5D6E-409C-BE32-E72D297353CC}">
              <c16:uniqueId val="{0000000A-1D6A-4DEC-B5C2-B8A26EBD5981}"/>
            </c:ext>
          </c:extLst>
        </c:ser>
        <c:dLbls>
          <c:dLblPos val="bestFit"/>
          <c:showLegendKey val="0"/>
          <c:showVal val="1"/>
          <c:showCatName val="0"/>
          <c:showSerName val="0"/>
          <c:showPercent val="0"/>
          <c:showBubbleSize val="0"/>
          <c:showLeaderLines val="1"/>
        </c:dLbls>
        <c:firstSliceAng val="33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bestFit"/>
          <c:showLegendKey val="0"/>
          <c:showVal val="1"/>
          <c:showCatName val="0"/>
          <c:showSerName val="0"/>
          <c:showPercent val="0"/>
          <c:showBubbleSize val="0"/>
          <c:showLeaderLines val="0"/>
        </c:dLbls>
        <c:firstSliceAng val="33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A8B4-4463-9BD0-6EA4DF9DA43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3-A8B4-4463-9BD0-6EA4DF9DA43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5-A8B4-4463-9BD0-6EA4DF9DA43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7-A8B4-4463-9BD0-6EA4DF9DA43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9-A8B4-4463-9BD0-6EA4DF9DA433}"/>
              </c:ext>
            </c:extLst>
          </c:dPt>
          <c:dLbls>
            <c:dLbl>
              <c:idx val="0"/>
              <c:layout>
                <c:manualLayout>
                  <c:x val="3.3033040843924437E-2"/>
                  <c:y val="4.2666659499563759E-3"/>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8B4-4463-9BD0-6EA4DF9DA433}"/>
                </c:ext>
              </c:extLst>
            </c:dLbl>
            <c:dLbl>
              <c:idx val="1"/>
              <c:layout>
                <c:manualLayout>
                  <c:x val="0"/>
                  <c:y val="0.32062273055796625"/>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8B4-4463-9BD0-6EA4DF9DA433}"/>
                </c:ext>
              </c:extLst>
            </c:dLbl>
            <c:dLbl>
              <c:idx val="2"/>
              <c:layout>
                <c:manualLayout>
                  <c:x val="-0.13513516708878179"/>
                  <c:y val="4.2666659499563768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8B4-4463-9BD0-6EA4DF9DA433}"/>
                </c:ext>
              </c:extLst>
            </c:dLbl>
            <c:dLbl>
              <c:idx val="3"/>
              <c:layout>
                <c:manualLayout>
                  <c:x val="-3.9524227297437833E-2"/>
                  <c:y val="0"/>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8B4-4463-9BD0-6EA4DF9DA433}"/>
                </c:ext>
              </c:extLst>
            </c:dLbl>
            <c:dLbl>
              <c:idx val="4"/>
              <c:layout>
                <c:manualLayout>
                  <c:x val="0.13435746983469649"/>
                  <c:y val="0"/>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8B4-4463-9BD0-6EA4DF9DA43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12700" cap="flat" cmpd="sng" algn="ctr">
                  <a:solidFill>
                    <a:schemeClr val="tx1"/>
                  </a:solidFill>
                  <a:round/>
                </a:ln>
                <a:effectLst/>
              </c:spPr>
            </c:leaderLines>
            <c:extLst xmlns:c16r2="http://schemas.microsoft.com/office/drawing/2015/06/chart">
              <c:ext xmlns:c15="http://schemas.microsoft.com/office/drawing/2012/chart" uri="{CE6537A1-D6FC-4f65-9D91-7224C49458BB}"/>
            </c:extLst>
          </c:dLbls>
          <c:cat>
            <c:strRef>
              <c:f>Sheet1!$H$130:$H$134</c:f>
              <c:strCache>
                <c:ptCount val="5"/>
                <c:pt idx="0">
                  <c:v>Ontario </c:v>
                </c:pt>
                <c:pt idx="1">
                  <c:v>British Columbia</c:v>
                </c:pt>
                <c:pt idx="2">
                  <c:v>Quebec </c:v>
                </c:pt>
                <c:pt idx="3">
                  <c:v>Alberta</c:v>
                </c:pt>
                <c:pt idx="4">
                  <c:v>Others </c:v>
                </c:pt>
              </c:strCache>
            </c:strRef>
          </c:cat>
          <c:val>
            <c:numRef>
              <c:f>Sheet1!$I$130:$I$134</c:f>
              <c:numCache>
                <c:formatCode>0%</c:formatCode>
                <c:ptCount val="5"/>
                <c:pt idx="0">
                  <c:v>0.69</c:v>
                </c:pt>
                <c:pt idx="1">
                  <c:v>0.2</c:v>
                </c:pt>
                <c:pt idx="2">
                  <c:v>7.0000000000000007E-2</c:v>
                </c:pt>
                <c:pt idx="3">
                  <c:v>0.03</c:v>
                </c:pt>
                <c:pt idx="4">
                  <c:v>0.01</c:v>
                </c:pt>
              </c:numCache>
            </c:numRef>
          </c:val>
          <c:extLst xmlns:c16r2="http://schemas.microsoft.com/office/drawing/2015/06/chart">
            <c:ext xmlns:c16="http://schemas.microsoft.com/office/drawing/2014/chart" uri="{C3380CC4-5D6E-409C-BE32-E72D297353CC}">
              <c16:uniqueId val="{0000000A-A8B4-4463-9BD0-6EA4DF9DA43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Sheet1!$A$149</c:f>
              <c:strCache>
                <c:ptCount val="1"/>
                <c:pt idx="0">
                  <c:v>Tomatoes</c:v>
                </c:pt>
              </c:strCache>
            </c:strRef>
          </c:tx>
          <c:spPr>
            <a:ln w="34925" cap="rnd">
              <a:solidFill>
                <a:srgbClr val="FF0000"/>
              </a:solidFill>
              <a:round/>
            </a:ln>
            <a:effectLst>
              <a:outerShdw blurRad="57150" dist="19050" dir="5400000" algn="ctr" rotWithShape="0">
                <a:srgbClr val="000000">
                  <a:alpha val="63000"/>
                </a:srgbClr>
              </a:outerShdw>
            </a:effectLst>
          </c:spPr>
          <c:marker>
            <c:symbol val="none"/>
          </c:marker>
          <c:cat>
            <c:numRef>
              <c:f>Sheet1!$B$148:$G$148</c:f>
              <c:numCache>
                <c:formatCode>0</c:formatCode>
                <c:ptCount val="5"/>
                <c:pt idx="0">
                  <c:v>2011</c:v>
                </c:pt>
                <c:pt idx="1">
                  <c:v>2012</c:v>
                </c:pt>
                <c:pt idx="2">
                  <c:v>2013</c:v>
                </c:pt>
                <c:pt idx="3">
                  <c:v>2014</c:v>
                </c:pt>
                <c:pt idx="4">
                  <c:v>2015</c:v>
                </c:pt>
              </c:numCache>
            </c:numRef>
          </c:cat>
          <c:val>
            <c:numRef>
              <c:f>Sheet1!$B$149:$G$149</c:f>
              <c:numCache>
                <c:formatCode>#,##0</c:formatCode>
                <c:ptCount val="5"/>
                <c:pt idx="0">
                  <c:v>5321281</c:v>
                </c:pt>
                <c:pt idx="1">
                  <c:v>5313632</c:v>
                </c:pt>
                <c:pt idx="2">
                  <c:v>5626969</c:v>
                </c:pt>
                <c:pt idx="3">
                  <c:v>5540991</c:v>
                </c:pt>
                <c:pt idx="4">
                  <c:v>5530341</c:v>
                </c:pt>
              </c:numCache>
            </c:numRef>
          </c:val>
          <c:smooth val="0"/>
          <c:extLst xmlns:c16r2="http://schemas.microsoft.com/office/drawing/2015/06/chart">
            <c:ext xmlns:c16="http://schemas.microsoft.com/office/drawing/2014/chart" uri="{C3380CC4-5D6E-409C-BE32-E72D297353CC}">
              <c16:uniqueId val="{00000000-7793-43AE-A08A-617C082C3B96}"/>
            </c:ext>
          </c:extLst>
        </c:ser>
        <c:ser>
          <c:idx val="1"/>
          <c:order val="1"/>
          <c:tx>
            <c:strRef>
              <c:f>Sheet1!$A$150</c:f>
              <c:strCache>
                <c:ptCount val="1"/>
                <c:pt idx="0">
                  <c:v>Cucumbers</c:v>
                </c:pt>
              </c:strCache>
            </c:strRef>
          </c:tx>
          <c:spPr>
            <a:ln w="34925" cap="rnd">
              <a:solidFill>
                <a:schemeClr val="accent6">
                  <a:lumMod val="75000"/>
                </a:schemeClr>
              </a:solidFill>
              <a:round/>
            </a:ln>
            <a:effectLst>
              <a:outerShdw blurRad="57150" dist="19050" dir="5400000" algn="ctr" rotWithShape="0">
                <a:srgbClr val="000000">
                  <a:alpha val="63000"/>
                </a:srgbClr>
              </a:outerShdw>
            </a:effectLst>
          </c:spPr>
          <c:marker>
            <c:symbol val="none"/>
          </c:marker>
          <c:cat>
            <c:numRef>
              <c:f>Sheet1!$B$148:$G$148</c:f>
              <c:numCache>
                <c:formatCode>0</c:formatCode>
                <c:ptCount val="5"/>
                <c:pt idx="0">
                  <c:v>2011</c:v>
                </c:pt>
                <c:pt idx="1">
                  <c:v>2012</c:v>
                </c:pt>
                <c:pt idx="2">
                  <c:v>2013</c:v>
                </c:pt>
                <c:pt idx="3">
                  <c:v>2014</c:v>
                </c:pt>
                <c:pt idx="4">
                  <c:v>2015</c:v>
                </c:pt>
              </c:numCache>
            </c:numRef>
          </c:cat>
          <c:val>
            <c:numRef>
              <c:f>Sheet1!$B$150:$G$150</c:f>
              <c:numCache>
                <c:formatCode>#,##0</c:formatCode>
                <c:ptCount val="5"/>
                <c:pt idx="0">
                  <c:v>3089805</c:v>
                </c:pt>
                <c:pt idx="1">
                  <c:v>3273983</c:v>
                </c:pt>
                <c:pt idx="2">
                  <c:v>3462182</c:v>
                </c:pt>
                <c:pt idx="3">
                  <c:v>3544037</c:v>
                </c:pt>
                <c:pt idx="4">
                  <c:v>3710078</c:v>
                </c:pt>
              </c:numCache>
            </c:numRef>
          </c:val>
          <c:smooth val="0"/>
          <c:extLst xmlns:c16r2="http://schemas.microsoft.com/office/drawing/2015/06/chart">
            <c:ext xmlns:c16="http://schemas.microsoft.com/office/drawing/2014/chart" uri="{C3380CC4-5D6E-409C-BE32-E72D297353CC}">
              <c16:uniqueId val="{00000001-7793-43AE-A08A-617C082C3B96}"/>
            </c:ext>
          </c:extLst>
        </c:ser>
        <c:ser>
          <c:idx val="2"/>
          <c:order val="2"/>
          <c:tx>
            <c:strRef>
              <c:f>Sheet1!$A$151</c:f>
              <c:strCache>
                <c:ptCount val="1"/>
                <c:pt idx="0">
                  <c:v>Lettuce</c:v>
                </c:pt>
              </c:strCache>
            </c:strRef>
          </c:tx>
          <c:spPr>
            <a:ln w="34925" cap="rnd">
              <a:solidFill>
                <a:srgbClr val="92D050"/>
              </a:solidFill>
              <a:round/>
            </a:ln>
            <a:effectLst>
              <a:outerShdw blurRad="57150" dist="19050" dir="5400000" algn="ctr" rotWithShape="0">
                <a:srgbClr val="000000">
                  <a:alpha val="63000"/>
                </a:srgbClr>
              </a:outerShdw>
            </a:effectLst>
          </c:spPr>
          <c:marker>
            <c:symbol val="none"/>
          </c:marker>
          <c:cat>
            <c:numRef>
              <c:f>Sheet1!$B$148:$G$148</c:f>
              <c:numCache>
                <c:formatCode>0</c:formatCode>
                <c:ptCount val="5"/>
                <c:pt idx="0">
                  <c:v>2011</c:v>
                </c:pt>
                <c:pt idx="1">
                  <c:v>2012</c:v>
                </c:pt>
                <c:pt idx="2">
                  <c:v>2013</c:v>
                </c:pt>
                <c:pt idx="3">
                  <c:v>2014</c:v>
                </c:pt>
                <c:pt idx="4">
                  <c:v>2015</c:v>
                </c:pt>
              </c:numCache>
            </c:numRef>
          </c:cat>
          <c:val>
            <c:numRef>
              <c:f>Sheet1!$B$151:$G$151</c:f>
              <c:numCache>
                <c:formatCode>#,##0</c:formatCode>
                <c:ptCount val="5"/>
                <c:pt idx="0">
                  <c:v>317459</c:v>
                </c:pt>
                <c:pt idx="1">
                  <c:v>208913</c:v>
                </c:pt>
                <c:pt idx="2">
                  <c:v>182954</c:v>
                </c:pt>
                <c:pt idx="3">
                  <c:v>198903</c:v>
                </c:pt>
                <c:pt idx="4">
                  <c:v>213356</c:v>
                </c:pt>
              </c:numCache>
            </c:numRef>
          </c:val>
          <c:smooth val="0"/>
          <c:extLst xmlns:c16r2="http://schemas.microsoft.com/office/drawing/2015/06/chart">
            <c:ext xmlns:c16="http://schemas.microsoft.com/office/drawing/2014/chart" uri="{C3380CC4-5D6E-409C-BE32-E72D297353CC}">
              <c16:uniqueId val="{00000002-7793-43AE-A08A-617C082C3B96}"/>
            </c:ext>
          </c:extLst>
        </c:ser>
        <c:ser>
          <c:idx val="3"/>
          <c:order val="3"/>
          <c:tx>
            <c:strRef>
              <c:f>Sheet1!$A$152</c:f>
              <c:strCache>
                <c:ptCount val="1"/>
                <c:pt idx="0">
                  <c:v>Peppers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Sheet1!$B$148:$G$148</c:f>
              <c:numCache>
                <c:formatCode>0</c:formatCode>
                <c:ptCount val="5"/>
                <c:pt idx="0">
                  <c:v>2011</c:v>
                </c:pt>
                <c:pt idx="1">
                  <c:v>2012</c:v>
                </c:pt>
                <c:pt idx="2">
                  <c:v>2013</c:v>
                </c:pt>
                <c:pt idx="3">
                  <c:v>2014</c:v>
                </c:pt>
                <c:pt idx="4">
                  <c:v>2015</c:v>
                </c:pt>
              </c:numCache>
            </c:numRef>
          </c:cat>
          <c:val>
            <c:numRef>
              <c:f>Sheet1!$B$152:$G$152</c:f>
              <c:numCache>
                <c:formatCode>#,##0</c:formatCode>
                <c:ptCount val="5"/>
                <c:pt idx="0">
                  <c:v>3887737</c:v>
                </c:pt>
                <c:pt idx="1">
                  <c:v>4546257</c:v>
                </c:pt>
                <c:pt idx="2">
                  <c:v>4887414</c:v>
                </c:pt>
                <c:pt idx="3">
                  <c:v>4951039</c:v>
                </c:pt>
                <c:pt idx="4">
                  <c:v>4940123</c:v>
                </c:pt>
              </c:numCache>
            </c:numRef>
          </c:val>
          <c:smooth val="0"/>
          <c:extLst xmlns:c16r2="http://schemas.microsoft.com/office/drawing/2015/06/chart">
            <c:ext xmlns:c16="http://schemas.microsoft.com/office/drawing/2014/chart" uri="{C3380CC4-5D6E-409C-BE32-E72D297353CC}">
              <c16:uniqueId val="{00000003-7793-43AE-A08A-617C082C3B96}"/>
            </c:ext>
          </c:extLst>
        </c:ser>
        <c:dLbls>
          <c:showLegendKey val="0"/>
          <c:showVal val="0"/>
          <c:showCatName val="0"/>
          <c:showSerName val="0"/>
          <c:showPercent val="0"/>
          <c:showBubbleSize val="0"/>
        </c:dLbls>
        <c:marker val="1"/>
        <c:smooth val="0"/>
        <c:axId val="119801728"/>
        <c:axId val="119803264"/>
        <c:extLst xmlns:c16r2="http://schemas.microsoft.com/office/drawing/2015/06/chart">
          <c:ext xmlns:c15="http://schemas.microsoft.com/office/drawing/2012/chart" uri="{02D57815-91ED-43cb-92C2-25804820EDAC}">
            <c15:filteredLineSeries>
              <c15:ser>
                <c:idx val="4"/>
                <c:order val="4"/>
                <c:tx>
                  <c:strRef>
                    <c:extLst>
                      <c:ext uri="{02D57815-91ED-43cb-92C2-25804820EDAC}">
                        <c15:formulaRef>
                          <c15:sqref>Sheet1!$A$153</c15:sqref>
                        </c15:formulaRef>
                      </c:ext>
                    </c:extLst>
                    <c:strCache>
                      <c:ptCount val="1"/>
                      <c:pt idx="0">
                        <c:v>Total</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Sheet1!$B$148:$G$148</c15:sqref>
                        </c15:formulaRef>
                      </c:ext>
                    </c:extLst>
                    <c:numCache>
                      <c:formatCode>0</c:formatCode>
                      <c:ptCount val="5"/>
                      <c:pt idx="0">
                        <c:v>2011</c:v>
                      </c:pt>
                      <c:pt idx="1">
                        <c:v>2012</c:v>
                      </c:pt>
                      <c:pt idx="2">
                        <c:v>2013</c:v>
                      </c:pt>
                      <c:pt idx="3">
                        <c:v>2014</c:v>
                      </c:pt>
                      <c:pt idx="4">
                        <c:v>2015</c:v>
                      </c:pt>
                    </c:numCache>
                  </c:numRef>
                </c:cat>
                <c:val>
                  <c:numRef>
                    <c:extLst>
                      <c:ext uri="{02D57815-91ED-43cb-92C2-25804820EDAC}">
                        <c15:formulaRef>
                          <c15:sqref>Sheet1!$B$153:$G$153</c15:sqref>
                        </c15:formulaRef>
                      </c:ext>
                    </c:extLst>
                    <c:numCache>
                      <c:formatCode>#,##0</c:formatCode>
                      <c:ptCount val="5"/>
                      <c:pt idx="0">
                        <c:v>12616282</c:v>
                      </c:pt>
                      <c:pt idx="1">
                        <c:v>13342785</c:v>
                      </c:pt>
                      <c:pt idx="2">
                        <c:v>14159519</c:v>
                      </c:pt>
                      <c:pt idx="3">
                        <c:v>14234970</c:v>
                      </c:pt>
                      <c:pt idx="4">
                        <c:v>14393898</c:v>
                      </c:pt>
                    </c:numCache>
                  </c:numRef>
                </c:val>
                <c:smooth val="0"/>
                <c:extLst>
                  <c:ext xmlns:c16="http://schemas.microsoft.com/office/drawing/2014/chart" uri="{C3380CC4-5D6E-409C-BE32-E72D297353CC}">
                    <c16:uniqueId val="{00000004-7793-43AE-A08A-617C082C3B96}"/>
                  </c:ext>
                </c:extLst>
              </c15:ser>
            </c15:filteredLineSeries>
          </c:ext>
        </c:extLst>
      </c:lineChart>
      <c:catAx>
        <c:axId val="119801728"/>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9803264"/>
        <c:crosses val="autoZero"/>
        <c:auto val="1"/>
        <c:lblAlgn val="ctr"/>
        <c:lblOffset val="100"/>
        <c:noMultiLvlLbl val="0"/>
      </c:catAx>
      <c:valAx>
        <c:axId val="119803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9801728"/>
        <c:crosses val="autoZero"/>
        <c:crossBetween val="between"/>
      </c:valAx>
      <c:spPr>
        <a:noFill/>
        <a:ln>
          <a:solidFill>
            <a:schemeClr val="accent6">
              <a:lumMod val="75000"/>
            </a:schemeClr>
          </a:solid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87EBF-FEAE-4BAC-8C71-C41DB30808F6}" type="doc">
      <dgm:prSet loTypeId="urn:microsoft.com/office/officeart/2005/8/layout/vList2" loCatId="list" qsTypeId="urn:microsoft.com/office/officeart/2005/8/quickstyle/3d2" qsCatId="3D" csTypeId="urn:microsoft.com/office/officeart/2005/8/colors/accent5_2" csCatId="accent5" phldr="1"/>
      <dgm:spPr/>
      <dgm:t>
        <a:bodyPr/>
        <a:lstStyle/>
        <a:p>
          <a:endParaRPr lang="en-US"/>
        </a:p>
      </dgm:t>
    </dgm:pt>
    <dgm:pt modelId="{2570AE4E-E827-463B-8483-4AC85D0A13EA}">
      <dgm:prSet custT="1"/>
      <dgm:spPr/>
      <dgm:t>
        <a:bodyPr/>
        <a:lstStyle/>
        <a:p>
          <a:pPr algn="ctr" rtl="0"/>
          <a:r>
            <a:rPr lang="en-US" sz="1050" b="1" dirty="0">
              <a:solidFill>
                <a:schemeClr val="tx1"/>
              </a:solidFill>
            </a:rPr>
            <a:t>(2) Nozzle</a:t>
          </a:r>
        </a:p>
      </dgm:t>
    </dgm:pt>
    <dgm:pt modelId="{F53B4B1B-CF05-4C05-8821-64652119DD2B}" type="parTrans" cxnId="{19121762-CD5D-4842-8B47-8B499AFDBC2F}">
      <dgm:prSet/>
      <dgm:spPr/>
      <dgm:t>
        <a:bodyPr/>
        <a:lstStyle/>
        <a:p>
          <a:endParaRPr lang="en-US" b="1">
            <a:solidFill>
              <a:schemeClr val="tx1"/>
            </a:solidFill>
          </a:endParaRPr>
        </a:p>
      </dgm:t>
    </dgm:pt>
    <dgm:pt modelId="{EBDE1FC7-AE88-4584-BCD2-B7A61705231D}" type="sibTrans" cxnId="{19121762-CD5D-4842-8B47-8B499AFDBC2F}">
      <dgm:prSet/>
      <dgm:spPr/>
      <dgm:t>
        <a:bodyPr/>
        <a:lstStyle/>
        <a:p>
          <a:endParaRPr lang="en-US" b="1">
            <a:solidFill>
              <a:schemeClr val="tx1"/>
            </a:solidFill>
          </a:endParaRPr>
        </a:p>
      </dgm:t>
    </dgm:pt>
    <dgm:pt modelId="{A53D4DBE-B9C8-4B3D-8A66-F3F57C8BE49F}" type="pres">
      <dgm:prSet presAssocID="{DE787EBF-FEAE-4BAC-8C71-C41DB30808F6}" presName="linear" presStyleCnt="0">
        <dgm:presLayoutVars>
          <dgm:animLvl val="lvl"/>
          <dgm:resizeHandles val="exact"/>
        </dgm:presLayoutVars>
      </dgm:prSet>
      <dgm:spPr/>
      <dgm:t>
        <a:bodyPr/>
        <a:lstStyle/>
        <a:p>
          <a:endParaRPr lang="en-US"/>
        </a:p>
      </dgm:t>
    </dgm:pt>
    <dgm:pt modelId="{493529B2-7FD7-4C5B-8187-0A607B1885AB}" type="pres">
      <dgm:prSet presAssocID="{2570AE4E-E827-463B-8483-4AC85D0A13EA}" presName="parentText" presStyleLbl="node1" presStyleIdx="0" presStyleCnt="1" custLinFactNeighborX="-2857" custLinFactNeighborY="-1328">
        <dgm:presLayoutVars>
          <dgm:chMax val="0"/>
          <dgm:bulletEnabled val="1"/>
        </dgm:presLayoutVars>
      </dgm:prSet>
      <dgm:spPr/>
      <dgm:t>
        <a:bodyPr/>
        <a:lstStyle/>
        <a:p>
          <a:endParaRPr lang="en-US"/>
        </a:p>
      </dgm:t>
    </dgm:pt>
  </dgm:ptLst>
  <dgm:cxnLst>
    <dgm:cxn modelId="{EF5C7AC3-4D9F-814C-9242-CB17F55D220F}" type="presOf" srcId="{2570AE4E-E827-463B-8483-4AC85D0A13EA}" destId="{493529B2-7FD7-4C5B-8187-0A607B1885AB}" srcOrd="0" destOrd="0" presId="urn:microsoft.com/office/officeart/2005/8/layout/vList2"/>
    <dgm:cxn modelId="{F81B9720-92D2-8B4F-9EA7-BDE653F63907}" type="presOf" srcId="{DE787EBF-FEAE-4BAC-8C71-C41DB30808F6}" destId="{A53D4DBE-B9C8-4B3D-8A66-F3F57C8BE49F}" srcOrd="0" destOrd="0" presId="urn:microsoft.com/office/officeart/2005/8/layout/vList2"/>
    <dgm:cxn modelId="{19121762-CD5D-4842-8B47-8B499AFDBC2F}" srcId="{DE787EBF-FEAE-4BAC-8C71-C41DB30808F6}" destId="{2570AE4E-E827-463B-8483-4AC85D0A13EA}" srcOrd="0" destOrd="0" parTransId="{F53B4B1B-CF05-4C05-8821-64652119DD2B}" sibTransId="{EBDE1FC7-AE88-4584-BCD2-B7A61705231D}"/>
    <dgm:cxn modelId="{023D0919-817B-A847-93B9-8362A1FCAE14}" type="presParOf" srcId="{A53D4DBE-B9C8-4B3D-8A66-F3F57C8BE49F}" destId="{493529B2-7FD7-4C5B-8187-0A607B1885A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87EBF-FEAE-4BAC-8C71-C41DB30808F6}" type="doc">
      <dgm:prSet loTypeId="urn:microsoft.com/office/officeart/2005/8/layout/vList2" loCatId="list" qsTypeId="urn:microsoft.com/office/officeart/2005/8/quickstyle/3d2" qsCatId="3D" csTypeId="urn:microsoft.com/office/officeart/2005/8/colors/accent5_2" csCatId="accent5" phldr="1"/>
      <dgm:spPr/>
      <dgm:t>
        <a:bodyPr/>
        <a:lstStyle/>
        <a:p>
          <a:endParaRPr lang="en-US"/>
        </a:p>
      </dgm:t>
    </dgm:pt>
    <dgm:pt modelId="{2570AE4E-E827-463B-8483-4AC85D0A13EA}">
      <dgm:prSet/>
      <dgm:spPr/>
      <dgm:t>
        <a:bodyPr/>
        <a:lstStyle/>
        <a:p>
          <a:pPr algn="ctr" rtl="0"/>
          <a:r>
            <a:rPr lang="en-US" b="1" dirty="0">
              <a:solidFill>
                <a:schemeClr val="tx1"/>
              </a:solidFill>
            </a:rPr>
            <a:t>(4) Electrodes</a:t>
          </a:r>
        </a:p>
      </dgm:t>
    </dgm:pt>
    <dgm:pt modelId="{F53B4B1B-CF05-4C05-8821-64652119DD2B}" type="parTrans" cxnId="{19121762-CD5D-4842-8B47-8B499AFDBC2F}">
      <dgm:prSet/>
      <dgm:spPr/>
      <dgm:t>
        <a:bodyPr/>
        <a:lstStyle/>
        <a:p>
          <a:endParaRPr lang="en-US" b="1">
            <a:solidFill>
              <a:schemeClr val="tx1"/>
            </a:solidFill>
          </a:endParaRPr>
        </a:p>
      </dgm:t>
    </dgm:pt>
    <dgm:pt modelId="{EBDE1FC7-AE88-4584-BCD2-B7A61705231D}" type="sibTrans" cxnId="{19121762-CD5D-4842-8B47-8B499AFDBC2F}">
      <dgm:prSet/>
      <dgm:spPr/>
      <dgm:t>
        <a:bodyPr/>
        <a:lstStyle/>
        <a:p>
          <a:endParaRPr lang="en-US" b="1">
            <a:solidFill>
              <a:schemeClr val="tx1"/>
            </a:solidFill>
          </a:endParaRPr>
        </a:p>
      </dgm:t>
    </dgm:pt>
    <dgm:pt modelId="{A53D4DBE-B9C8-4B3D-8A66-F3F57C8BE49F}" type="pres">
      <dgm:prSet presAssocID="{DE787EBF-FEAE-4BAC-8C71-C41DB30808F6}" presName="linear" presStyleCnt="0">
        <dgm:presLayoutVars>
          <dgm:animLvl val="lvl"/>
          <dgm:resizeHandles val="exact"/>
        </dgm:presLayoutVars>
      </dgm:prSet>
      <dgm:spPr/>
      <dgm:t>
        <a:bodyPr/>
        <a:lstStyle/>
        <a:p>
          <a:endParaRPr lang="en-US"/>
        </a:p>
      </dgm:t>
    </dgm:pt>
    <dgm:pt modelId="{493529B2-7FD7-4C5B-8187-0A607B1885AB}" type="pres">
      <dgm:prSet presAssocID="{2570AE4E-E827-463B-8483-4AC85D0A13EA}" presName="parentText" presStyleLbl="node1" presStyleIdx="0" presStyleCnt="1" custLinFactNeighborX="14286" custLinFactNeighborY="1328">
        <dgm:presLayoutVars>
          <dgm:chMax val="0"/>
          <dgm:bulletEnabled val="1"/>
        </dgm:presLayoutVars>
      </dgm:prSet>
      <dgm:spPr/>
      <dgm:t>
        <a:bodyPr/>
        <a:lstStyle/>
        <a:p>
          <a:endParaRPr lang="en-US"/>
        </a:p>
      </dgm:t>
    </dgm:pt>
  </dgm:ptLst>
  <dgm:cxnLst>
    <dgm:cxn modelId="{BE081EC3-5219-9B41-B991-EEB95428D27B}" type="presOf" srcId="{2570AE4E-E827-463B-8483-4AC85D0A13EA}" destId="{493529B2-7FD7-4C5B-8187-0A607B1885AB}" srcOrd="0" destOrd="0" presId="urn:microsoft.com/office/officeart/2005/8/layout/vList2"/>
    <dgm:cxn modelId="{1942FE00-8ABF-C541-88E3-396682B798C0}" type="presOf" srcId="{DE787EBF-FEAE-4BAC-8C71-C41DB30808F6}" destId="{A53D4DBE-B9C8-4B3D-8A66-F3F57C8BE49F}" srcOrd="0" destOrd="0" presId="urn:microsoft.com/office/officeart/2005/8/layout/vList2"/>
    <dgm:cxn modelId="{19121762-CD5D-4842-8B47-8B499AFDBC2F}" srcId="{DE787EBF-FEAE-4BAC-8C71-C41DB30808F6}" destId="{2570AE4E-E827-463B-8483-4AC85D0A13EA}" srcOrd="0" destOrd="0" parTransId="{F53B4B1B-CF05-4C05-8821-64652119DD2B}" sibTransId="{EBDE1FC7-AE88-4584-BCD2-B7A61705231D}"/>
    <dgm:cxn modelId="{0CDA85B1-BBD3-D64F-A488-436446FD1D80}" type="presParOf" srcId="{A53D4DBE-B9C8-4B3D-8A66-F3F57C8BE49F}" destId="{493529B2-7FD7-4C5B-8187-0A607B1885AB}"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529B2-7FD7-4C5B-8187-0A607B1885AB}">
      <dsp:nvSpPr>
        <dsp:cNvPr id="0" name=""/>
        <dsp:cNvSpPr/>
      </dsp:nvSpPr>
      <dsp:spPr>
        <a:xfrm>
          <a:off x="0" y="0"/>
          <a:ext cx="639043" cy="22074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b="1" kern="1200" dirty="0">
              <a:solidFill>
                <a:schemeClr val="tx1"/>
              </a:solidFill>
            </a:rPr>
            <a:t>(2) Nozzle</a:t>
          </a:r>
        </a:p>
      </dsp:txBody>
      <dsp:txXfrm>
        <a:off x="10776" y="10776"/>
        <a:ext cx="617491" cy="199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529B2-7FD7-4C5B-8187-0A607B1885AB}">
      <dsp:nvSpPr>
        <dsp:cNvPr id="0" name=""/>
        <dsp:cNvSpPr/>
      </dsp:nvSpPr>
      <dsp:spPr>
        <a:xfrm>
          <a:off x="0" y="42175"/>
          <a:ext cx="639043" cy="14039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rtl="0">
            <a:lnSpc>
              <a:spcPct val="90000"/>
            </a:lnSpc>
            <a:spcBef>
              <a:spcPct val="0"/>
            </a:spcBef>
            <a:spcAft>
              <a:spcPct val="35000"/>
            </a:spcAft>
          </a:pPr>
          <a:r>
            <a:rPr lang="en-US" sz="600" b="1" kern="1200" dirty="0">
              <a:solidFill>
                <a:schemeClr val="tx1"/>
              </a:solidFill>
            </a:rPr>
            <a:t>(4) Electrodes</a:t>
          </a:r>
        </a:p>
      </dsp:txBody>
      <dsp:txXfrm>
        <a:off x="6854" y="49029"/>
        <a:ext cx="625335" cy="1266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5576676-7E10-40DB-B420-14E6C405BE13}" type="slidenum">
              <a:rPr lang="en-US"/>
              <a:pPr/>
              <a:t>‹#›</a:t>
            </a:fld>
            <a:endParaRPr lang="en-US"/>
          </a:p>
        </p:txBody>
      </p:sp>
    </p:spTree>
    <p:extLst>
      <p:ext uri="{BB962C8B-B14F-4D97-AF65-F5344CB8AC3E}">
        <p14:creationId xmlns:p14="http://schemas.microsoft.com/office/powerpoint/2010/main" val="27436312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271C1E-EBD5-4EE1-9C33-7AC10DB0CB94}" type="slidenum">
              <a:rPr lang="en-US"/>
              <a:pPr/>
              <a:t>2</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727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431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40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26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87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58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699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588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6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9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70247-F36F-408D-9C74-2643F6A88E9D}" type="slidenum">
              <a:rPr lang="en-US" smtClean="0"/>
              <a:pPr/>
              <a:t>4</a:t>
            </a:fld>
            <a:endParaRPr lang="en-US" dirty="0"/>
          </a:p>
        </p:txBody>
      </p:sp>
    </p:spTree>
    <p:extLst>
      <p:ext uri="{BB962C8B-B14F-4D97-AF65-F5344CB8AC3E}">
        <p14:creationId xmlns:p14="http://schemas.microsoft.com/office/powerpoint/2010/main" val="991945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830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87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56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532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20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82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546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199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1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900113"/>
            <a:ext cx="5988050" cy="4491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01960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957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tabLst>
                <a:tab pos="457200" algn="l"/>
              </a:tabLst>
            </a:pPr>
            <a:r>
              <a:rPr lang="en-CA" dirty="0">
                <a:solidFill>
                  <a:srgbClr val="000000"/>
                </a:solidFill>
                <a:ea typeface="Calibri" panose="020F0502020204030204" pitchFamily="34" charset="0"/>
              </a:rPr>
              <a:t>Seasonal Agricultural Worker Program</a:t>
            </a:r>
            <a:endParaRPr lang="en-CA" dirty="0">
              <a:ea typeface="Calibri" panose="020F0502020204030204" pitchFamily="34" charset="0"/>
            </a:endParaRPr>
          </a:p>
          <a:p>
            <a:pPr marL="285750" indent="-285750">
              <a:buFont typeface="Arial" panose="020B0604020202020204" pitchFamily="34" charset="0"/>
              <a:buChar char="•"/>
              <a:tabLst>
                <a:tab pos="457200" algn="l"/>
              </a:tabLst>
            </a:pPr>
            <a:r>
              <a:rPr lang="en-CA" dirty="0">
                <a:solidFill>
                  <a:srgbClr val="000000"/>
                </a:solidFill>
                <a:ea typeface="Calibri" panose="020F0502020204030204" pitchFamily="34" charset="0"/>
              </a:rPr>
              <a:t>Dispute Resolution Corporation (DRC)</a:t>
            </a:r>
            <a:endParaRPr lang="en-CA" dirty="0">
              <a:ea typeface="Calibri" panose="020F0502020204030204" pitchFamily="34" charset="0"/>
            </a:endParaRPr>
          </a:p>
          <a:p>
            <a:pPr marL="285750" indent="-285750">
              <a:buFont typeface="Arial" panose="020B0604020202020204" pitchFamily="34" charset="0"/>
              <a:buChar char="•"/>
              <a:tabLst>
                <a:tab pos="457200" algn="l"/>
              </a:tabLst>
            </a:pPr>
            <a:r>
              <a:rPr lang="en-CA" dirty="0">
                <a:solidFill>
                  <a:srgbClr val="000000"/>
                </a:solidFill>
                <a:ea typeface="Calibri" panose="020F0502020204030204" pitchFamily="34" charset="0"/>
              </a:rPr>
              <a:t>AAFC Pest Management Centre (PMC)</a:t>
            </a:r>
            <a:endParaRPr lang="en-CA" dirty="0">
              <a:ea typeface="Calibri" panose="020F0502020204030204" pitchFamily="34" charset="0"/>
            </a:endParaRPr>
          </a:p>
          <a:p>
            <a:pPr marL="285750" indent="-285750">
              <a:buFont typeface="Arial" panose="020B0604020202020204" pitchFamily="34" charset="0"/>
              <a:buChar char="•"/>
              <a:tabLst>
                <a:tab pos="457200" algn="l"/>
              </a:tabLst>
            </a:pPr>
            <a:r>
              <a:rPr lang="en-CA" dirty="0">
                <a:solidFill>
                  <a:srgbClr val="000000"/>
                </a:solidFill>
                <a:ea typeface="Calibri" panose="020F0502020204030204" pitchFamily="34" charset="0"/>
              </a:rPr>
              <a:t>CanadaGAP and GFSI Recognition</a:t>
            </a:r>
            <a:endParaRPr lang="en-CA" dirty="0">
              <a:ea typeface="Calibri" panose="020F0502020204030204" pitchFamily="34" charset="0"/>
            </a:endParaRPr>
          </a:p>
          <a:p>
            <a:pPr marL="285750" indent="-285750">
              <a:buFont typeface="Arial" panose="020B0604020202020204" pitchFamily="34" charset="0"/>
              <a:buChar char="•"/>
              <a:tabLst>
                <a:tab pos="457200" algn="l"/>
              </a:tabLst>
            </a:pPr>
            <a:r>
              <a:rPr lang="en-CA" dirty="0">
                <a:solidFill>
                  <a:srgbClr val="000000"/>
                </a:solidFill>
                <a:ea typeface="Calibri" panose="020F0502020204030204" pitchFamily="34" charset="0"/>
              </a:rPr>
              <a:t>Destination Inspection Service (DIS)</a:t>
            </a:r>
            <a:endParaRPr lang="en-CA" dirty="0">
              <a:ea typeface="Calibri" panose="020F0502020204030204" pitchFamily="34" charset="0"/>
            </a:endParaRPr>
          </a:p>
          <a:p>
            <a:pPr marL="285750" indent="-285750">
              <a:buFont typeface="Arial" panose="020B0604020202020204" pitchFamily="34" charset="0"/>
              <a:buChar char="•"/>
              <a:tabLst>
                <a:tab pos="457200" algn="l"/>
              </a:tabLst>
            </a:pPr>
            <a:r>
              <a:rPr lang="en-CA" dirty="0">
                <a:solidFill>
                  <a:srgbClr val="000000"/>
                </a:solidFill>
                <a:ea typeface="Calibri" panose="020F0502020204030204" pitchFamily="34" charset="0"/>
              </a:rPr>
              <a:t>Single Licensing through the </a:t>
            </a:r>
            <a:r>
              <a:rPr lang="en-CA" i="1" dirty="0">
                <a:solidFill>
                  <a:srgbClr val="000000"/>
                </a:solidFill>
                <a:ea typeface="Calibri" panose="020F0502020204030204" pitchFamily="34" charset="0"/>
              </a:rPr>
              <a:t>Safe Food for Canadians Act </a:t>
            </a:r>
            <a:r>
              <a:rPr lang="en-CA" dirty="0">
                <a:solidFill>
                  <a:srgbClr val="000000"/>
                </a:solidFill>
                <a:ea typeface="Calibri" panose="020F0502020204030204" pitchFamily="34" charset="0"/>
              </a:rPr>
              <a:t>with the DRC named as the service provider</a:t>
            </a:r>
          </a:p>
          <a:p>
            <a:pPr marL="285750" indent="-285750">
              <a:buFont typeface="Arial" panose="020B0604020202020204" pitchFamily="34" charset="0"/>
              <a:buChar char="•"/>
              <a:tabLst>
                <a:tab pos="457200" algn="l"/>
              </a:tabLst>
            </a:pPr>
            <a:r>
              <a:rPr lang="en-CA" dirty="0"/>
              <a:t>Regulatory Cooperation Council Action Items (Crop protection, Financial risk mitigation, Plant health, Food safety)</a:t>
            </a:r>
          </a:p>
          <a:p>
            <a:pPr marL="285750" indent="-285750">
              <a:buFont typeface="Arial" panose="020B0604020202020204" pitchFamily="34" charset="0"/>
              <a:buChar char="•"/>
              <a:tabLst>
                <a:tab pos="457200" algn="l"/>
              </a:tabLst>
            </a:pPr>
            <a:r>
              <a:rPr lang="en-US" dirty="0">
                <a:ea typeface="Calibri" panose="020F0502020204030204" pitchFamily="34" charset="0"/>
              </a:rPr>
              <a:t>Canadian Agri-Science Cluster for Horticulture (1 and 2) </a:t>
            </a:r>
            <a:endParaRPr lang="en-CA" dirty="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285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48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30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4D5A5-E860-4256-863D-A9B941CAA01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60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As part of its normal</a:t>
            </a:r>
            <a:r>
              <a:rPr lang="en-US" sz="1200" b="1" baseline="0" dirty="0"/>
              <a:t> review </a:t>
            </a:r>
            <a:r>
              <a:rPr lang="en-US" sz="1200" b="1" dirty="0"/>
              <a:t>EPA has completed its preliminary risk assessment on all </a:t>
            </a:r>
            <a:r>
              <a:rPr lang="en-US" sz="1200" b="1" dirty="0" err="1"/>
              <a:t>pyrethroids</a:t>
            </a:r>
            <a:r>
              <a:rPr lang="en-US" sz="1200" b="1" dirty="0"/>
              <a:t> as a class. </a:t>
            </a:r>
            <a:r>
              <a:rPr lang="en-US" dirty="0"/>
              <a:t>Assessment was published in the Federal Register on November 30, 2016</a:t>
            </a:r>
          </a:p>
          <a:p>
            <a:r>
              <a:rPr lang="en-US" dirty="0"/>
              <a:t>Because EPA conducted a screening level assessment (simplistic /worst-case), all uses of </a:t>
            </a:r>
            <a:r>
              <a:rPr lang="en-US" dirty="0" err="1"/>
              <a:t>pyrethroids</a:t>
            </a:r>
            <a:r>
              <a:rPr lang="en-US" dirty="0"/>
              <a:t> exceed EPA level of concern due to exaggerated calculation of ecological risk</a:t>
            </a:r>
          </a:p>
          <a:p>
            <a:r>
              <a:rPr lang="en-US" b="1" dirty="0"/>
              <a:t>EPA is pushing for mitigation that could result in loss of uses and additional restrictions</a:t>
            </a:r>
          </a:p>
          <a:p>
            <a:r>
              <a:rPr lang="en-US" dirty="0"/>
              <a:t>PWG’s request for an extension was granted; you have until March 31 to file comments</a:t>
            </a:r>
            <a:r>
              <a:rPr lang="en-US"/>
              <a:t>. </a:t>
            </a:r>
            <a:r>
              <a:rPr lang="en-US" sz="1200" kern="1200">
                <a:solidFill>
                  <a:schemeClr val="tx1"/>
                </a:solidFill>
                <a:effectLst/>
                <a:latin typeface="+mn-lt"/>
                <a:ea typeface="+mn-ea"/>
                <a:cs typeface="+mn-cs"/>
              </a:rPr>
              <a:t>The </a:t>
            </a:r>
            <a:r>
              <a:rPr lang="en-US" sz="1200" kern="1200" dirty="0">
                <a:solidFill>
                  <a:schemeClr val="tx1"/>
                </a:solidFill>
                <a:effectLst/>
                <a:latin typeface="+mn-lt"/>
                <a:ea typeface="+mn-ea"/>
                <a:cs typeface="+mn-cs"/>
              </a:rPr>
              <a:t>PWG has provided EPA with ample supporting data for refined assessments that we want them to consider in their risk management decision, which will come by the end of the year.</a:t>
            </a:r>
          </a:p>
          <a:p>
            <a:r>
              <a:rPr lang="en-US" sz="1200" kern="1200" dirty="0">
                <a:solidFill>
                  <a:schemeClr val="tx1"/>
                </a:solidFill>
                <a:effectLst/>
                <a:latin typeface="+mn-lt"/>
                <a:ea typeface="+mn-ea"/>
                <a:cs typeface="+mn-cs"/>
              </a:rPr>
              <a:t> </a:t>
            </a:r>
          </a:p>
          <a:p>
            <a:endParaRPr lang="en-US" dirty="0"/>
          </a:p>
          <a:p>
            <a:endParaRPr lang="en-US" dirty="0"/>
          </a:p>
          <a:p>
            <a:r>
              <a:rPr lang="en-US" dirty="0"/>
              <a:t>EPA</a:t>
            </a:r>
            <a:r>
              <a:rPr lang="en-US" baseline="0" dirty="0"/>
              <a:t> Policy - </a:t>
            </a:r>
            <a:r>
              <a:rPr lang="en-US" sz="1200" kern="1200" dirty="0">
                <a:solidFill>
                  <a:schemeClr val="tx1"/>
                </a:solidFill>
                <a:effectLst/>
                <a:latin typeface="+mn-lt"/>
                <a:ea typeface="+mn-ea"/>
                <a:cs typeface="+mn-cs"/>
              </a:rPr>
              <a:t>Unclear how to actually label because there aren’t crop specific labels.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40648-555C-496C-8079-476DAAFA76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099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Rusty Patch Bumble Bee – Pushed through to final listing in 7 weeks.  FWS dismissed all industry comments. Took a hard line on use of management tools.</a:t>
            </a:r>
          </a:p>
          <a:p>
            <a:r>
              <a:rPr lang="en-US" sz="1200" kern="1200" dirty="0">
                <a:solidFill>
                  <a:schemeClr val="tx1"/>
                </a:solidFill>
                <a:effectLst/>
                <a:latin typeface="+mn-lt"/>
                <a:ea typeface="+mn-ea"/>
                <a:cs typeface="+mn-cs"/>
              </a:rPr>
              <a:t>Next step will be recovery plan and consultation plan which will take a while. </a:t>
            </a:r>
            <a:r>
              <a:rPr lang="en-US" sz="1200" b="1" kern="1200" dirty="0">
                <a:solidFill>
                  <a:schemeClr val="tx1"/>
                </a:solidFill>
                <a:effectLst/>
                <a:latin typeface="+mn-lt"/>
                <a:ea typeface="+mn-ea"/>
                <a:cs typeface="+mn-cs"/>
              </a:rPr>
              <a:t>However, provides a hook for activist groups to file lawsuits.</a:t>
            </a:r>
            <a:r>
              <a:rPr lang="en-US" sz="1200" kern="1200" dirty="0">
                <a:solidFill>
                  <a:schemeClr val="tx1"/>
                </a:solidFill>
                <a:effectLst/>
                <a:latin typeface="+mn-lt"/>
                <a:ea typeface="+mn-ea"/>
                <a:cs typeface="+mn-cs"/>
              </a:rPr>
              <a:t> In any state where there is Rusty Patch activists could file a lawsuit for any new chemistry.  This listing seems like a gift to the activists by FWS. Will impact more than ag, gas and oil, electric etc. </a:t>
            </a:r>
          </a:p>
          <a:p>
            <a:r>
              <a:rPr lang="en-US" sz="1200" kern="1200" dirty="0">
                <a:solidFill>
                  <a:schemeClr val="tx1"/>
                </a:solidFill>
                <a:effectLst/>
                <a:latin typeface="+mn-lt"/>
                <a:ea typeface="+mn-ea"/>
                <a:cs typeface="+mn-cs"/>
              </a:rPr>
              <a:t>Endangered not threatened. No idea what conservation even looks like.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40648-555C-496C-8079-476DAAFA76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87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0867C-E0F6-4A51-BCE6-CD61AB46CC67}" type="slidenum">
              <a:rPr lang="en-US"/>
              <a:pPr/>
              <a:t>16</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155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B8C6E-8BF9-400F-92CE-61388E13D831}" type="slidenum">
              <a:rPr lang="en-US"/>
              <a:pPr/>
              <a:t>17</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926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400" b="0" i="0" kern="1200" dirty="0">
                <a:solidFill>
                  <a:schemeClr val="tx1"/>
                </a:solidFill>
                <a:effectLst/>
                <a:latin typeface="+mn-lt"/>
                <a:ea typeface="+mn-ea"/>
                <a:cs typeface="+mn-cs"/>
              </a:rPr>
              <a:t>CHC has been actively promoting the interests of its members since 1922.</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74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2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84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EA429-09AC-4481-A18A-2EE70210B6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42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emf"/><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emf"/><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emf"/><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B5D1B9-9594-4EE2-89BB-FB2FD61332D3}" type="slidenum">
              <a:rPr lang="en-US"/>
              <a:pPr/>
              <a:t>‹#›</a:t>
            </a:fld>
            <a:endParaRPr lang="en-US"/>
          </a:p>
        </p:txBody>
      </p:sp>
    </p:spTree>
    <p:extLst>
      <p:ext uri="{BB962C8B-B14F-4D97-AF65-F5344CB8AC3E}">
        <p14:creationId xmlns:p14="http://schemas.microsoft.com/office/powerpoint/2010/main" val="3774896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515470-A3AB-4CA5-B1E5-7772FAC458BF}" type="slidenum">
              <a:rPr lang="en-US"/>
              <a:pPr/>
              <a:t>‹#›</a:t>
            </a:fld>
            <a:endParaRPr lang="en-US"/>
          </a:p>
        </p:txBody>
      </p:sp>
    </p:spTree>
    <p:extLst>
      <p:ext uri="{BB962C8B-B14F-4D97-AF65-F5344CB8AC3E}">
        <p14:creationId xmlns:p14="http://schemas.microsoft.com/office/powerpoint/2010/main" val="30653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E76442-05CD-4B3F-BB96-C0B25A041F6F}" type="slidenum">
              <a:rPr lang="en-US"/>
              <a:pPr/>
              <a:t>‹#›</a:t>
            </a:fld>
            <a:endParaRPr lang="en-US"/>
          </a:p>
        </p:txBody>
      </p:sp>
    </p:spTree>
    <p:extLst>
      <p:ext uri="{BB962C8B-B14F-4D97-AF65-F5344CB8AC3E}">
        <p14:creationId xmlns:p14="http://schemas.microsoft.com/office/powerpoint/2010/main" val="119674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118AF49-1E52-4E0B-8C16-5E26B0171EEC}" type="slidenum">
              <a:rPr lang="en-US"/>
              <a:pPr/>
              <a:t>‹#›</a:t>
            </a:fld>
            <a:endParaRPr lang="en-US"/>
          </a:p>
        </p:txBody>
      </p:sp>
    </p:spTree>
    <p:extLst>
      <p:ext uri="{BB962C8B-B14F-4D97-AF65-F5344CB8AC3E}">
        <p14:creationId xmlns:p14="http://schemas.microsoft.com/office/powerpoint/2010/main" val="4134654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2ED7E3E4-BE31-4C9F-AE9E-126A2BA9AFC9}" type="slidenum">
              <a:rPr lang="en-US"/>
              <a:pPr/>
              <a:t>‹#›</a:t>
            </a:fld>
            <a:endParaRPr lang="en-US"/>
          </a:p>
        </p:txBody>
      </p:sp>
    </p:spTree>
    <p:extLst>
      <p:ext uri="{BB962C8B-B14F-4D97-AF65-F5344CB8AC3E}">
        <p14:creationId xmlns:p14="http://schemas.microsoft.com/office/powerpoint/2010/main" val="4036246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descr="zym ppt6.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545"/>
            <a:ext cx="9143093" cy="6858000"/>
          </a:xfrm>
          <a:prstGeom prst="rect">
            <a:avLst/>
          </a:prstGeom>
        </p:spPr>
      </p:pic>
      <p:sp>
        <p:nvSpPr>
          <p:cNvPr id="8" name="Title 7"/>
          <p:cNvSpPr>
            <a:spLocks noGrp="1"/>
          </p:cNvSpPr>
          <p:nvPr>
            <p:ph type="title" hasCustomPrompt="1"/>
          </p:nvPr>
        </p:nvSpPr>
        <p:spPr>
          <a:xfrm>
            <a:off x="1604822" y="551718"/>
            <a:ext cx="6989618" cy="1143000"/>
          </a:xfrm>
        </p:spPr>
        <p:txBody>
          <a:bodyPr>
            <a:normAutofit/>
          </a:bodyPr>
          <a:lstStyle>
            <a:lvl1pPr algn="l">
              <a:lnSpc>
                <a:spcPct val="75000"/>
              </a:lnSpc>
              <a:defRPr sz="3200" spc="80" baseline="0">
                <a:solidFill>
                  <a:srgbClr val="5B5B5D"/>
                </a:solidFill>
                <a:latin typeface="Arial"/>
                <a:cs typeface="Arial"/>
              </a:defRPr>
            </a:lvl1pPr>
          </a:lstStyle>
          <a:p>
            <a:r>
              <a:rPr lang="en-GB" dirty="0"/>
              <a:t>PLACE TITLE </a:t>
            </a:r>
            <a:br>
              <a:rPr lang="en-GB" dirty="0"/>
            </a:br>
            <a:r>
              <a:rPr lang="en-GB" dirty="0"/>
              <a:t>HERE – 2 LINES MAX</a:t>
            </a:r>
            <a:endParaRPr lang="en-US" dirty="0"/>
          </a:p>
        </p:txBody>
      </p:sp>
      <p:sp>
        <p:nvSpPr>
          <p:cNvPr id="12" name="Text Placeholder 11"/>
          <p:cNvSpPr>
            <a:spLocks noGrp="1"/>
          </p:cNvSpPr>
          <p:nvPr>
            <p:ph type="body" sz="quarter" idx="10" hasCustomPrompt="1"/>
          </p:nvPr>
        </p:nvSpPr>
        <p:spPr>
          <a:xfrm>
            <a:off x="1601788" y="2181225"/>
            <a:ext cx="6983412" cy="2882900"/>
          </a:xfrm>
        </p:spPr>
        <p:txBody>
          <a:bodyPr>
            <a:normAutofit/>
          </a:bodyPr>
          <a:lstStyle>
            <a:lvl1pPr marL="0" indent="0">
              <a:buNone/>
              <a:defRPr sz="1850" baseline="0">
                <a:solidFill>
                  <a:srgbClr val="78797D"/>
                </a:solidFill>
                <a:latin typeface="Arial"/>
                <a:cs typeface="Arial"/>
              </a:defRPr>
            </a:lvl1pPr>
          </a:lstStyle>
          <a:p>
            <a:pPr lvl="0"/>
            <a:r>
              <a:rPr lang="en-US" dirty="0"/>
              <a:t>Main body text goes here</a:t>
            </a:r>
          </a:p>
          <a:p>
            <a:pPr lvl="0"/>
            <a:r>
              <a:rPr lang="en-US" dirty="0"/>
              <a:t>Use max 70 characters per line</a:t>
            </a:r>
          </a:p>
        </p:txBody>
      </p:sp>
      <p:sp>
        <p:nvSpPr>
          <p:cNvPr id="18" name="Text Placeholder 17"/>
          <p:cNvSpPr>
            <a:spLocks noGrp="1"/>
          </p:cNvSpPr>
          <p:nvPr>
            <p:ph type="body" sz="quarter" idx="11" hasCustomPrompt="1"/>
          </p:nvPr>
        </p:nvSpPr>
        <p:spPr>
          <a:xfrm>
            <a:off x="1624013" y="1514475"/>
            <a:ext cx="5847821" cy="546100"/>
          </a:xfrm>
        </p:spPr>
        <p:txBody>
          <a:bodyPr>
            <a:normAutofit/>
          </a:bodyPr>
          <a:lstStyle>
            <a:lvl1pPr marL="0" indent="0">
              <a:lnSpc>
                <a:spcPct val="80000"/>
              </a:lnSpc>
              <a:buNone/>
              <a:defRPr sz="1800" spc="30" baseline="0">
                <a:solidFill>
                  <a:srgbClr val="5B5B5D"/>
                </a:solidFill>
                <a:latin typeface="Arial"/>
                <a:cs typeface="Arial"/>
              </a:defRPr>
            </a:lvl1pPr>
          </a:lstStyle>
          <a:p>
            <a:pPr lvl="0"/>
            <a:r>
              <a:rPr lang="en-US" dirty="0"/>
              <a:t>SUBHEADING GOES HERE IN CAPS. IT CAN GO ONTO UP TO TWO LINES.</a:t>
            </a:r>
          </a:p>
        </p:txBody>
      </p:sp>
    </p:spTree>
    <p:extLst>
      <p:ext uri="{BB962C8B-B14F-4D97-AF65-F5344CB8AC3E}">
        <p14:creationId xmlns:p14="http://schemas.microsoft.com/office/powerpoint/2010/main" val="230060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376B9E-10F9-45F6-9151-F05CAEDC7A0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817666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76B9E-10F9-45F6-9151-F05CAEDC7A0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4271842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376B9E-10F9-45F6-9151-F05CAEDC7A0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50894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376B9E-10F9-45F6-9151-F05CAEDC7A0B}"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649388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376B9E-10F9-45F6-9151-F05CAEDC7A0B}" type="datetimeFigureOut">
              <a:rPr lang="en-US" smtClean="0"/>
              <a:t>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90188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5F3283-B900-4D49-88A6-DC144F5E2B4B}" type="slidenum">
              <a:rPr lang="en-US"/>
              <a:pPr/>
              <a:t>‹#›</a:t>
            </a:fld>
            <a:endParaRPr lang="en-US"/>
          </a:p>
        </p:txBody>
      </p:sp>
    </p:spTree>
    <p:extLst>
      <p:ext uri="{BB962C8B-B14F-4D97-AF65-F5344CB8AC3E}">
        <p14:creationId xmlns:p14="http://schemas.microsoft.com/office/powerpoint/2010/main" val="4042492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376B9E-10F9-45F6-9151-F05CAEDC7A0B}" type="datetimeFigureOut">
              <a:rPr lang="en-US" smtClean="0"/>
              <a:t>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1609715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parkle purple background.jpg"/>
          <p:cNvPicPr>
            <a:picLocks noChangeAspect="1"/>
          </p:cNvPicPr>
          <p:nvPr userDrawn="1"/>
        </p:nvPicPr>
        <p:blipFill>
          <a:blip r:embed="rId2" cstate="print"/>
          <a:srcRect r="25000"/>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CB376B9E-10F9-45F6-9151-F05CAEDC7A0B}" type="datetimeFigureOut">
              <a:rPr lang="en-US" smtClean="0"/>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2850257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76B9E-10F9-45F6-9151-F05CAEDC7A0B}"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1373083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76B9E-10F9-45F6-9151-F05CAEDC7A0B}"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1104959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76B9E-10F9-45F6-9151-F05CAEDC7A0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949858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76B9E-10F9-45F6-9151-F05CAEDC7A0B}"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368415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749973"/>
            <a:ext cx="9144000" cy="1108027"/>
          </a:xfrm>
          <a:prstGeom prst="rect">
            <a:avLst/>
          </a:prstGeom>
        </p:spPr>
      </p:pic>
      <p:sp>
        <p:nvSpPr>
          <p:cNvPr id="2" name="Title 1"/>
          <p:cNvSpPr>
            <a:spLocks noGrp="1"/>
          </p:cNvSpPr>
          <p:nvPr>
            <p:ph type="ctrTitle" hasCustomPrompt="1"/>
          </p:nvPr>
        </p:nvSpPr>
        <p:spPr>
          <a:xfrm>
            <a:off x="685800" y="1915568"/>
            <a:ext cx="7772400" cy="1904078"/>
          </a:xfrm>
        </p:spPr>
        <p:txBody>
          <a:bodyPr anchor="b">
            <a:normAutofit/>
          </a:bodyPr>
          <a:lstStyle>
            <a:lvl1pPr algn="l">
              <a:defRPr sz="5400">
                <a:solidFill>
                  <a:srgbClr val="63A70A"/>
                </a:solidFill>
              </a:defRPr>
            </a:lvl1pPr>
          </a:lstStyle>
          <a:p>
            <a:r>
              <a:rPr lang="en-US" dirty="0"/>
              <a:t>Title</a:t>
            </a:r>
          </a:p>
        </p:txBody>
      </p:sp>
      <p:sp>
        <p:nvSpPr>
          <p:cNvPr id="3" name="Subtitle 2"/>
          <p:cNvSpPr>
            <a:spLocks noGrp="1"/>
          </p:cNvSpPr>
          <p:nvPr>
            <p:ph type="subTitle" idx="1" hasCustomPrompt="1"/>
          </p:nvPr>
        </p:nvSpPr>
        <p:spPr>
          <a:xfrm>
            <a:off x="685800" y="4004841"/>
            <a:ext cx="7315200" cy="1252958"/>
          </a:xfrm>
        </p:spPr>
        <p:txBody>
          <a:bodyPr/>
          <a:lstStyle>
            <a:lvl1pPr marL="0" indent="0" algn="l">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Event, Presenter, Job title, etc.</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85800" y="603802"/>
            <a:ext cx="4762280" cy="1311765"/>
          </a:xfrm>
          <a:prstGeom prst="rect">
            <a:avLst/>
          </a:prstGeom>
        </p:spPr>
      </p:pic>
    </p:spTree>
    <p:extLst>
      <p:ext uri="{BB962C8B-B14F-4D97-AF65-F5344CB8AC3E}">
        <p14:creationId xmlns:p14="http://schemas.microsoft.com/office/powerpoint/2010/main" val="1964450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0000"/>
          </a:xfrm>
        </p:spPr>
        <p:txBody>
          <a:bodyPr>
            <a:noAutofit/>
          </a:bodyPr>
          <a:lstStyle>
            <a:lvl1pPr algn="l" defTabSz="914400" rtl="0" eaLnBrk="1" latinLnBrk="0" hangingPunct="1">
              <a:lnSpc>
                <a:spcPct val="90000"/>
              </a:lnSpc>
              <a:spcBef>
                <a:spcPct val="0"/>
              </a:spcBef>
              <a:buNone/>
              <a:defRPr lang="en-US" sz="4400" kern="1200" dirty="0">
                <a:solidFill>
                  <a:srgbClr val="63A70A"/>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28650" y="1483359"/>
            <a:ext cx="7886700" cy="4693603"/>
          </a:xfrm>
        </p:spPr>
        <p:txBody>
          <a:bodyPr/>
          <a:lstStyle>
            <a:lvl1pPr>
              <a:defRPr sz="3000"/>
            </a:lvl1pPr>
            <a:lvl2pPr>
              <a:defRPr sz="26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300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l" defTabSz="914400" rtl="0" eaLnBrk="1" latinLnBrk="0" hangingPunct="1">
              <a:lnSpc>
                <a:spcPct val="90000"/>
              </a:lnSpc>
              <a:spcBef>
                <a:spcPct val="0"/>
              </a:spcBef>
              <a:buNone/>
              <a:defRPr lang="en-US" sz="6000" kern="1200" dirty="0">
                <a:solidFill>
                  <a:srgbClr val="63A70A"/>
                </a:solidFill>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85605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00000"/>
          </a:xfrm>
        </p:spPr>
        <p:txBody>
          <a:bodyPr/>
          <a:lstStyle>
            <a:lvl1pPr>
              <a:defRPr>
                <a:solidFill>
                  <a:srgbClr val="63A70A"/>
                </a:solidFill>
              </a:defRPr>
            </a:lvl1pPr>
          </a:lstStyle>
          <a:p>
            <a:r>
              <a:rPr lang="en-US" dirty="0"/>
              <a:t>Click to edit Master title style</a:t>
            </a:r>
          </a:p>
        </p:txBody>
      </p:sp>
      <p:sp>
        <p:nvSpPr>
          <p:cNvPr id="3" name="Content Placeholder 2"/>
          <p:cNvSpPr>
            <a:spLocks noGrp="1"/>
          </p:cNvSpPr>
          <p:nvPr>
            <p:ph sz="half" idx="1"/>
          </p:nvPr>
        </p:nvSpPr>
        <p:spPr>
          <a:xfrm>
            <a:off x="628650" y="1473200"/>
            <a:ext cx="3886200" cy="4713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73200"/>
            <a:ext cx="3886200" cy="47139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66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C57DC6-4C63-4F72-B8E1-623D9017DC0D}" type="slidenum">
              <a:rPr lang="en-US"/>
              <a:pPr/>
              <a:t>‹#›</a:t>
            </a:fld>
            <a:endParaRPr lang="en-US"/>
          </a:p>
        </p:txBody>
      </p:sp>
    </p:spTree>
    <p:extLst>
      <p:ext uri="{BB962C8B-B14F-4D97-AF65-F5344CB8AC3E}">
        <p14:creationId xmlns:p14="http://schemas.microsoft.com/office/powerpoint/2010/main" val="224002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4487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7325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606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4551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03911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055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6897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sp>
        <p:nvSpPr>
          <p:cNvPr id="8" name="Rectangle 7"/>
          <p:cNvSpPr/>
          <p:nvPr userDrawn="1"/>
        </p:nvSpPr>
        <p:spPr>
          <a:xfrm>
            <a:off x="738188" y="714375"/>
            <a:ext cx="3559967" cy="6143625"/>
          </a:xfrm>
          <a:prstGeom prst="rect">
            <a:avLst/>
          </a:prstGeom>
          <a:solidFill>
            <a:srgbClr val="A41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9" name="Titre 1"/>
          <p:cNvSpPr>
            <a:spLocks noGrp="1"/>
          </p:cNvSpPr>
          <p:nvPr>
            <p:ph type="ctrTitle"/>
          </p:nvPr>
        </p:nvSpPr>
        <p:spPr>
          <a:xfrm>
            <a:off x="800484" y="2090084"/>
            <a:ext cx="3442447" cy="1470025"/>
          </a:xfrm>
        </p:spPr>
        <p:txBody>
          <a:bodyPr anchor="ctr"/>
          <a:lstStyle>
            <a:lvl1pPr>
              <a:defRPr>
                <a:solidFill>
                  <a:schemeClr val="bg1"/>
                </a:solidFill>
              </a:defRPr>
            </a:lvl1pPr>
          </a:lstStyle>
          <a:p>
            <a:r>
              <a:rPr lang="fr-FR" dirty="0"/>
              <a:t>Modifiez le style du titre</a:t>
            </a:r>
          </a:p>
        </p:txBody>
      </p:sp>
      <p:sp>
        <p:nvSpPr>
          <p:cNvPr id="10" name="Sous-titre 2"/>
          <p:cNvSpPr>
            <a:spLocks noGrp="1"/>
          </p:cNvSpPr>
          <p:nvPr>
            <p:ph type="subTitle" idx="1"/>
          </p:nvPr>
        </p:nvSpPr>
        <p:spPr>
          <a:xfrm>
            <a:off x="800907" y="3939988"/>
            <a:ext cx="34416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2" name="ZoneTexte 1"/>
          <p:cNvSpPr txBox="1"/>
          <p:nvPr userDrawn="1"/>
        </p:nvSpPr>
        <p:spPr>
          <a:xfrm>
            <a:off x="862710" y="6275064"/>
            <a:ext cx="2502352" cy="307777"/>
          </a:xfrm>
          <a:prstGeom prst="rect">
            <a:avLst/>
          </a:prstGeom>
          <a:noFill/>
        </p:spPr>
        <p:txBody>
          <a:bodyPr wrap="none" rtlCol="0">
            <a:spAutoFit/>
          </a:bodyPr>
          <a:lstStyle/>
          <a:p>
            <a:r>
              <a:rPr lang="en-US" sz="1400" b="1" dirty="0" err="1">
                <a:solidFill>
                  <a:prstClr val="white"/>
                </a:solidFill>
              </a:rPr>
              <a:t>Limagrain</a:t>
            </a:r>
            <a:r>
              <a:rPr lang="en-US" sz="1400" b="1" dirty="0">
                <a:solidFill>
                  <a:prstClr val="white"/>
                </a:solidFill>
              </a:rPr>
              <a:t> Vegetable Seeds</a:t>
            </a:r>
          </a:p>
        </p:txBody>
      </p:sp>
      <p:pic>
        <p:nvPicPr>
          <p:cNvPr id="3" name="Picture 2" descr="C:\Users\Sandrine\Desktop\PArt\Ligne Graines_Version neutre\LigneGraines_pageTitr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7" y="6487691"/>
            <a:ext cx="914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xservej.japa.fr\03 Partage Japa\Sandrine\Limagrain_res_RVB_Hor_GB.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48550" y="872608"/>
            <a:ext cx="1685387" cy="60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91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re-Image">
    <p:spTree>
      <p:nvGrpSpPr>
        <p:cNvPr id="1" name=""/>
        <p:cNvGrpSpPr/>
        <p:nvPr/>
      </p:nvGrpSpPr>
      <p:grpSpPr>
        <a:xfrm>
          <a:off x="0" y="0"/>
          <a:ext cx="0" cy="0"/>
          <a:chOff x="0" y="0"/>
          <a:chExt cx="0" cy="0"/>
        </a:xfrm>
      </p:grpSpPr>
      <p:sp>
        <p:nvSpPr>
          <p:cNvPr id="8" name="Rectangle 7"/>
          <p:cNvSpPr/>
          <p:nvPr userDrawn="1"/>
        </p:nvSpPr>
        <p:spPr>
          <a:xfrm>
            <a:off x="738188" y="714375"/>
            <a:ext cx="3559967" cy="6143625"/>
          </a:xfrm>
          <a:prstGeom prst="rect">
            <a:avLst/>
          </a:prstGeom>
          <a:solidFill>
            <a:srgbClr val="A4112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6" name="Titre 1"/>
          <p:cNvSpPr>
            <a:spLocks noGrp="1"/>
          </p:cNvSpPr>
          <p:nvPr>
            <p:ph type="ctrTitle"/>
          </p:nvPr>
        </p:nvSpPr>
        <p:spPr>
          <a:xfrm>
            <a:off x="800484" y="2090084"/>
            <a:ext cx="3442447" cy="1470025"/>
          </a:xfrm>
        </p:spPr>
        <p:txBody>
          <a:bodyPr anchor="ctr"/>
          <a:lstStyle>
            <a:lvl1pPr>
              <a:defRPr>
                <a:solidFill>
                  <a:schemeClr val="bg1"/>
                </a:solidFill>
              </a:defRPr>
            </a:lvl1pPr>
          </a:lstStyle>
          <a:p>
            <a:r>
              <a:rPr lang="fr-FR" dirty="0"/>
              <a:t>Modifiez le style du titre</a:t>
            </a:r>
          </a:p>
        </p:txBody>
      </p:sp>
      <p:sp>
        <p:nvSpPr>
          <p:cNvPr id="7" name="Sous-titre 2"/>
          <p:cNvSpPr>
            <a:spLocks noGrp="1"/>
          </p:cNvSpPr>
          <p:nvPr>
            <p:ph type="subTitle" idx="1"/>
          </p:nvPr>
        </p:nvSpPr>
        <p:spPr>
          <a:xfrm>
            <a:off x="800907" y="3939988"/>
            <a:ext cx="34416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10" name="ZoneTexte 9"/>
          <p:cNvSpPr txBox="1"/>
          <p:nvPr userDrawn="1"/>
        </p:nvSpPr>
        <p:spPr>
          <a:xfrm>
            <a:off x="862710" y="6275064"/>
            <a:ext cx="2502352" cy="307777"/>
          </a:xfrm>
          <a:prstGeom prst="rect">
            <a:avLst/>
          </a:prstGeom>
          <a:noFill/>
        </p:spPr>
        <p:txBody>
          <a:bodyPr wrap="none" rtlCol="0">
            <a:spAutoFit/>
          </a:bodyPr>
          <a:lstStyle/>
          <a:p>
            <a:r>
              <a:rPr lang="en-US" sz="1400" b="1" dirty="0" err="1">
                <a:solidFill>
                  <a:prstClr val="white"/>
                </a:solidFill>
              </a:rPr>
              <a:t>Limagrain</a:t>
            </a:r>
            <a:r>
              <a:rPr lang="en-US" sz="1400" b="1" dirty="0">
                <a:solidFill>
                  <a:prstClr val="white"/>
                </a:solidFill>
              </a:rPr>
              <a:t> Vegetable Seeds</a:t>
            </a:r>
          </a:p>
        </p:txBody>
      </p:sp>
      <p:pic>
        <p:nvPicPr>
          <p:cNvPr id="11" name="Picture 2" descr="C:\Users\Sandrine\Desktop\PArt\Ligne Graines_Version neutre\LigneGraines_pageTitr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7" y="6487691"/>
            <a:ext cx="914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servej.japa.fr\03 Partage Japa\Sandrine\Limagrain_res_RVB_Hor_GB.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48550" y="872608"/>
            <a:ext cx="1685387" cy="60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554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hapitre-Image">
    <p:spTree>
      <p:nvGrpSpPr>
        <p:cNvPr id="1" name=""/>
        <p:cNvGrpSpPr/>
        <p:nvPr/>
      </p:nvGrpSpPr>
      <p:grpSpPr>
        <a:xfrm>
          <a:off x="0" y="0"/>
          <a:ext cx="0" cy="0"/>
          <a:chOff x="0" y="0"/>
          <a:chExt cx="0" cy="0"/>
        </a:xfrm>
      </p:grpSpPr>
      <p:pic>
        <p:nvPicPr>
          <p:cNvPr id="3074" name="Picture 2" descr="C:\Users\Sandrine\Desktop\PArt\Ligne Graines_Version neutre\LigneGraines_pageSu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076825" y="714375"/>
            <a:ext cx="3332163" cy="6143625"/>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071" name="Espace réservé du texte 2070"/>
          <p:cNvSpPr>
            <a:spLocks noGrp="1"/>
          </p:cNvSpPr>
          <p:nvPr>
            <p:ph type="body" sz="quarter" idx="13"/>
          </p:nvPr>
        </p:nvSpPr>
        <p:spPr>
          <a:xfrm>
            <a:off x="5344058" y="2296579"/>
            <a:ext cx="2870200" cy="3618446"/>
          </a:xfrm>
        </p:spPr>
        <p:txBody>
          <a:bodyPr/>
          <a:lstStyle>
            <a:lvl1pPr marL="0" indent="0">
              <a:spcAft>
                <a:spcPts val="1700"/>
              </a:spcAft>
              <a:buFont typeface="Arial" panose="020B0604020202020204" pitchFamily="34" charset="0"/>
              <a:buNone/>
              <a:defRPr sz="2600">
                <a:solidFill>
                  <a:schemeClr val="accent1"/>
                </a:solidFill>
              </a:defRPr>
            </a:lvl1pPr>
            <a:lvl2pPr marL="3175" indent="0">
              <a:buFont typeface="Arial" panose="020B0604020202020204" pitchFamily="34" charset="0"/>
              <a:buNone/>
              <a:defRPr sz="2000">
                <a:solidFill>
                  <a:schemeClr val="tx1"/>
                </a:solidFill>
              </a:defRPr>
            </a:lvl2pPr>
            <a:lvl3pPr marL="216000" indent="-216000">
              <a:buFont typeface="Arial" panose="020B0604020202020204" pitchFamily="34" charset="0"/>
              <a:buChar char="•"/>
              <a:defRPr/>
            </a:lvl3pPr>
          </a:lstStyle>
          <a:p>
            <a:pPr lvl="0"/>
            <a:r>
              <a:rPr lang="fr-FR" dirty="0"/>
              <a:t>Modifiez les styles du texte du masque</a:t>
            </a:r>
          </a:p>
          <a:p>
            <a:pPr lvl="1"/>
            <a:r>
              <a:rPr lang="fr-FR" dirty="0"/>
              <a:t>Deuxième niveau</a:t>
            </a:r>
          </a:p>
        </p:txBody>
      </p:sp>
      <p:pic>
        <p:nvPicPr>
          <p:cNvPr id="6146"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343524" y="2086803"/>
            <a:ext cx="3049200" cy="4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416131" y="2087077"/>
            <a:ext cx="701993" cy="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4" hasCustomPrompt="1"/>
          </p:nvPr>
        </p:nvSpPr>
        <p:spPr>
          <a:xfrm>
            <a:off x="5346700" y="889000"/>
            <a:ext cx="1485900" cy="990600"/>
          </a:xfrm>
        </p:spPr>
        <p:txBody>
          <a:bodyPr>
            <a:noAutofit/>
          </a:bodyPr>
          <a:lstStyle>
            <a:lvl1pPr marL="0" indent="0">
              <a:buFont typeface="Arial" panose="020B0604020202020204" pitchFamily="34" charset="0"/>
              <a:buNone/>
              <a:defRPr sz="7725"/>
            </a:lvl1pPr>
          </a:lstStyle>
          <a:p>
            <a:pPr lvl="0"/>
            <a:r>
              <a:rPr lang="fr-FR" dirty="0"/>
              <a:t>N/</a:t>
            </a:r>
          </a:p>
        </p:txBody>
      </p:sp>
      <p:pic>
        <p:nvPicPr>
          <p:cNvPr id="12" name="Image 11"/>
          <p:cNvPicPr>
            <a:picLocks noChangeAspect="1"/>
          </p:cNvPicPr>
          <p:nvPr userDrawn="1"/>
        </p:nvPicPr>
        <p:blipFill>
          <a:blip r:embed="rId5"/>
          <a:stretch>
            <a:fillRect/>
          </a:stretch>
        </p:blipFill>
        <p:spPr>
          <a:xfrm>
            <a:off x="458348" y="6493913"/>
            <a:ext cx="913254" cy="221239"/>
          </a:xfrm>
          <a:prstGeom prst="rect">
            <a:avLst/>
          </a:prstGeom>
        </p:spPr>
      </p:pic>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2772173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79E067-987D-475D-B3A4-5BA0B4D77992}" type="slidenum">
              <a:rPr lang="en-US"/>
              <a:pPr/>
              <a:t>‹#›</a:t>
            </a:fld>
            <a:endParaRPr lang="en-US"/>
          </a:p>
        </p:txBody>
      </p:sp>
    </p:spTree>
    <p:extLst>
      <p:ext uri="{BB962C8B-B14F-4D97-AF65-F5344CB8AC3E}">
        <p14:creationId xmlns:p14="http://schemas.microsoft.com/office/powerpoint/2010/main" val="771346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hapitre">
    <p:spTree>
      <p:nvGrpSpPr>
        <p:cNvPr id="1" name=""/>
        <p:cNvGrpSpPr/>
        <p:nvPr/>
      </p:nvGrpSpPr>
      <p:grpSpPr>
        <a:xfrm>
          <a:off x="0" y="0"/>
          <a:ext cx="0" cy="0"/>
          <a:chOff x="0" y="0"/>
          <a:chExt cx="0" cy="0"/>
        </a:xfrm>
      </p:grpSpPr>
      <p:sp>
        <p:nvSpPr>
          <p:cNvPr id="2071" name="Espace réservé du texte 2070"/>
          <p:cNvSpPr>
            <a:spLocks noGrp="1"/>
          </p:cNvSpPr>
          <p:nvPr>
            <p:ph type="body" sz="quarter" idx="13"/>
          </p:nvPr>
        </p:nvSpPr>
        <p:spPr>
          <a:xfrm>
            <a:off x="5344058" y="2296579"/>
            <a:ext cx="2870200" cy="3618446"/>
          </a:xfrm>
        </p:spPr>
        <p:txBody>
          <a:bodyPr/>
          <a:lstStyle>
            <a:lvl1pPr marL="0" indent="0">
              <a:spcAft>
                <a:spcPts val="1700"/>
              </a:spcAft>
              <a:buFont typeface="Arial" panose="020B0604020202020204" pitchFamily="34" charset="0"/>
              <a:buNone/>
              <a:defRPr sz="2600">
                <a:solidFill>
                  <a:schemeClr val="accent1"/>
                </a:solidFill>
              </a:defRPr>
            </a:lvl1pPr>
            <a:lvl2pPr marL="3175" indent="0">
              <a:buFont typeface="Arial" panose="020B0604020202020204" pitchFamily="34" charset="0"/>
              <a:buNone/>
              <a:defRPr sz="2000">
                <a:solidFill>
                  <a:schemeClr val="tx1"/>
                </a:solidFill>
              </a:defRPr>
            </a:lvl2pPr>
            <a:lvl3pPr marL="216000" indent="-216000">
              <a:buFont typeface="Arial" panose="020B0604020202020204" pitchFamily="34" charset="0"/>
              <a:buChar char="•"/>
              <a:defRPr/>
            </a:lvl3pPr>
          </a:lstStyle>
          <a:p>
            <a:pPr lvl="0"/>
            <a:r>
              <a:rPr lang="fr-FR" dirty="0"/>
              <a:t>Modifiez les styles du texte du masque</a:t>
            </a:r>
          </a:p>
          <a:p>
            <a:pPr lvl="1"/>
            <a:r>
              <a:rPr lang="fr-FR" dirty="0"/>
              <a:t>Deuxième niveau</a:t>
            </a:r>
          </a:p>
        </p:txBody>
      </p:sp>
      <p:sp>
        <p:nvSpPr>
          <p:cNvPr id="4" name="Espace réservé du texte 3"/>
          <p:cNvSpPr>
            <a:spLocks noGrp="1"/>
          </p:cNvSpPr>
          <p:nvPr>
            <p:ph type="body" sz="quarter" idx="14" hasCustomPrompt="1"/>
          </p:nvPr>
        </p:nvSpPr>
        <p:spPr>
          <a:xfrm>
            <a:off x="5346700" y="889000"/>
            <a:ext cx="1485900" cy="990600"/>
          </a:xfrm>
        </p:spPr>
        <p:txBody>
          <a:bodyPr>
            <a:noAutofit/>
          </a:bodyPr>
          <a:lstStyle>
            <a:lvl1pPr marL="0" indent="0">
              <a:buFont typeface="Arial" panose="020B0604020202020204" pitchFamily="34" charset="0"/>
              <a:buNone/>
              <a:defRPr sz="7725"/>
            </a:lvl1pPr>
          </a:lstStyle>
          <a:p>
            <a:pPr lvl="0"/>
            <a:r>
              <a:rPr lang="fr-FR" dirty="0"/>
              <a:t>N/</a:t>
            </a:r>
          </a:p>
        </p:txBody>
      </p:sp>
      <p:pic>
        <p:nvPicPr>
          <p:cNvPr id="9" name="Picture 3"/>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43524" y="2086803"/>
            <a:ext cx="3742630" cy="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userDrawn="1"/>
        </p:nvPicPr>
        <p:blipFill>
          <a:blip r:embed="rId3"/>
          <a:stretch>
            <a:fillRect/>
          </a:stretch>
        </p:blipFill>
        <p:spPr>
          <a:xfrm>
            <a:off x="458347" y="6493914"/>
            <a:ext cx="913253" cy="221239"/>
          </a:xfrm>
          <a:prstGeom prst="rect">
            <a:avLst/>
          </a:prstGeom>
        </p:spPr>
      </p:pic>
      <p:pic>
        <p:nvPicPr>
          <p:cNvPr id="10" name="Picture 2" descr="C:\Users\Sandrine\Desktop\PArt\Ligne Graines_Version neutre\LigneGraines_pageSuite.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3590586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pic>
        <p:nvPicPr>
          <p:cNvPr id="10" name="Picture 2" descr="C:\Users\Sandrine\Desktop\PArt\Ligne Graines_Version neutre\LigneGraines_pageSu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lvl1pPr>
              <a:defRPr/>
            </a:lvl1pPr>
          </a:lstStyle>
          <a:p>
            <a:r>
              <a:rPr lang="fr-FR" dirty="0"/>
              <a:t>Modifiez le style du titre</a:t>
            </a:r>
          </a:p>
        </p:txBody>
      </p:sp>
      <p:sp>
        <p:nvSpPr>
          <p:cNvPr id="3" name="Espace réservé du texte 2"/>
          <p:cNvSpPr>
            <a:spLocks noGrp="1"/>
          </p:cNvSpPr>
          <p:nvPr>
            <p:ph type="body" idx="1"/>
          </p:nvPr>
        </p:nvSpPr>
        <p:spPr>
          <a:xfrm>
            <a:off x="738188" y="918483"/>
            <a:ext cx="7670800" cy="639762"/>
          </a:xfrm>
        </p:spPr>
        <p:txBody>
          <a:bodyPr anchor="t">
            <a:noAutofit/>
          </a:bodyPr>
          <a:lstStyle>
            <a:lvl1pPr marL="0" indent="0">
              <a:spcAft>
                <a:spcPts val="0"/>
              </a:spcAft>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9" name="Espace réservé du numéro de diapositive 8"/>
          <p:cNvSpPr>
            <a:spLocks noGrp="1"/>
          </p:cNvSpPr>
          <p:nvPr>
            <p:ph type="sldNum" sz="quarter" idx="12"/>
          </p:nvPr>
        </p:nvSpPr>
        <p:spPr>
          <a:xfrm>
            <a:off x="5452154" y="6565900"/>
            <a:ext cx="254000" cy="117475"/>
          </a:xfrm>
        </p:spPr>
        <p:txBody>
          <a:bodyPr/>
          <a:lstStyle/>
          <a:p>
            <a:fld id="{5D98ABCD-4806-4284-B708-C84E4CB19E02}" type="slidenum">
              <a:rPr lang="fr-FR" smtClean="0">
                <a:solidFill>
                  <a:srgbClr val="75787B"/>
                </a:solidFill>
              </a:rPr>
              <a:pPr/>
              <a:t>‹#›</a:t>
            </a:fld>
            <a:endParaRPr lang="fr-FR" dirty="0">
              <a:solidFill>
                <a:srgbClr val="75787B"/>
              </a:solidFill>
            </a:endParaRPr>
          </a:p>
        </p:txBody>
      </p:sp>
      <p:sp>
        <p:nvSpPr>
          <p:cNvPr id="14" name="Espace réservé du contenu 4"/>
          <p:cNvSpPr>
            <a:spLocks noGrp="1"/>
          </p:cNvSpPr>
          <p:nvPr>
            <p:ph sz="quarter" idx="15"/>
          </p:nvPr>
        </p:nvSpPr>
        <p:spPr>
          <a:xfrm>
            <a:off x="728662" y="1671638"/>
            <a:ext cx="7680325" cy="4475162"/>
          </a:xfrm>
        </p:spPr>
        <p:txBody>
          <a:bodyPr/>
          <a:lstStyle>
            <a:lvl1pPr marL="216000" indent="-216000">
              <a:buFontTx/>
              <a:buBlip>
                <a:blip r:embed="rId3"/>
              </a:buBlip>
              <a:defRPr/>
            </a:lvl1pPr>
            <a:lvl2pPr marL="216000" indent="-216000">
              <a:buFontTx/>
              <a:buBlip>
                <a:blip r:embed="rId4"/>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pied de page 3"/>
          <p:cNvSpPr>
            <a:spLocks noGrp="1"/>
          </p:cNvSpPr>
          <p:nvPr>
            <p:ph type="ftr" sz="quarter" idx="16"/>
          </p:nvPr>
        </p:nvSpPr>
        <p:spPr>
          <a:xfrm>
            <a:off x="2839749" y="6542794"/>
            <a:ext cx="2895600" cy="182562"/>
          </a:xfrm>
        </p:spPr>
        <p:txBody>
          <a:bodyPr/>
          <a:lstStyle/>
          <a:p>
            <a:endParaRPr lang="fr-FR" dirty="0">
              <a:solidFill>
                <a:srgbClr val="75787B">
                  <a:tint val="75000"/>
                </a:srgbClr>
              </a:solidFill>
            </a:endParaRPr>
          </a:p>
        </p:txBody>
      </p:sp>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2933247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xte et/ou imag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38188" y="918482"/>
            <a:ext cx="7670800" cy="639762"/>
          </a:xfrm>
        </p:spPr>
        <p:txBody>
          <a:bodyPr anchor="t">
            <a:noAutofit/>
          </a:bodyPr>
          <a:lstStyle>
            <a:lvl1pPr marL="0" indent="0">
              <a:spcAft>
                <a:spcPts val="0"/>
              </a:spcAft>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15" name="Espace réservé du contenu 4"/>
          <p:cNvSpPr>
            <a:spLocks noGrp="1"/>
          </p:cNvSpPr>
          <p:nvPr>
            <p:ph sz="quarter" idx="15"/>
          </p:nvPr>
        </p:nvSpPr>
        <p:spPr>
          <a:xfrm>
            <a:off x="728663" y="1671638"/>
            <a:ext cx="3676650" cy="4475162"/>
          </a:xfrm>
        </p:spPr>
        <p:txBody>
          <a:bodyPr/>
          <a:lstStyle>
            <a:lvl1pPr marL="216000" indent="-216000">
              <a:buFontTx/>
              <a:buBlip>
                <a:blip r:embed="rId2"/>
              </a:buBlip>
              <a:defRPr/>
            </a:lvl1pPr>
            <a:lvl2pPr marL="216000" indent="-216000">
              <a:buFontTx/>
              <a:buBlip>
                <a:blip r:embed="rId3"/>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4"/>
          <p:cNvSpPr>
            <a:spLocks noGrp="1"/>
          </p:cNvSpPr>
          <p:nvPr>
            <p:ph sz="quarter" idx="16"/>
          </p:nvPr>
        </p:nvSpPr>
        <p:spPr>
          <a:xfrm>
            <a:off x="4732338" y="1671638"/>
            <a:ext cx="3676650" cy="4475162"/>
          </a:xfrm>
        </p:spPr>
        <p:txBody>
          <a:bodyPr/>
          <a:lstStyle>
            <a:lvl1pPr marL="216000" indent="-216000">
              <a:buFontTx/>
              <a:buBlip>
                <a:blip r:embed="rId2"/>
              </a:buBlip>
              <a:defRPr/>
            </a:lvl1pPr>
            <a:lvl2pPr marL="216000" indent="-216000">
              <a:buFontTx/>
              <a:buBlip>
                <a:blip r:embed="rId3"/>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extBox 3"/>
          <p:cNvSpPr txBox="1"/>
          <p:nvPr userDrawn="1"/>
        </p:nvSpPr>
        <p:spPr>
          <a:xfrm>
            <a:off x="163902" y="0"/>
            <a:ext cx="319177" cy="1259457"/>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072531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12" name="Espace réservé du texte 11"/>
          <p:cNvSpPr>
            <a:spLocks noGrp="1"/>
          </p:cNvSpPr>
          <p:nvPr>
            <p:ph type="body" sz="quarter" idx="13" hasCustomPrompt="1"/>
          </p:nvPr>
        </p:nvSpPr>
        <p:spPr>
          <a:xfrm>
            <a:off x="1457855" y="2195411"/>
            <a:ext cx="6246812" cy="2467178"/>
          </a:xfrm>
        </p:spPr>
        <p:txBody>
          <a:bodyPr anchor="ctr"/>
          <a:lstStyle>
            <a:lvl1pPr marL="0" indent="0" algn="ctr">
              <a:lnSpc>
                <a:spcPct val="110000"/>
              </a:lnSpc>
              <a:spcAft>
                <a:spcPts val="2800"/>
              </a:spcAft>
              <a:buFont typeface="Arial" panose="020B0604020202020204" pitchFamily="34" charset="0"/>
              <a:buNone/>
              <a:defRPr sz="8800">
                <a:solidFill>
                  <a:schemeClr val="accent1"/>
                </a:solidFill>
              </a:defRPr>
            </a:lvl1pPr>
            <a:lvl2pPr marL="0" indent="0">
              <a:buFont typeface="Arial" panose="020B0604020202020204" pitchFamily="34" charset="0"/>
              <a:buNone/>
              <a:defRPr sz="1400">
                <a:solidFill>
                  <a:schemeClr val="tx1"/>
                </a:solidFill>
              </a:defRPr>
            </a:lvl2pPr>
          </a:lstStyle>
          <a:p>
            <a:pPr lvl="0"/>
            <a:r>
              <a:rPr lang="fr-FR" dirty="0" err="1"/>
              <a:t>Thank</a:t>
            </a:r>
            <a:r>
              <a:rPr lang="fr-FR" dirty="0"/>
              <a:t> </a:t>
            </a:r>
            <a:r>
              <a:rPr lang="fr-FR" dirty="0" err="1"/>
              <a:t>you</a:t>
            </a:r>
            <a:endParaRPr lang="fr-FR" dirty="0"/>
          </a:p>
        </p:txBody>
      </p:sp>
      <p:sp>
        <p:nvSpPr>
          <p:cNvPr id="7" name="ZoneTexte 6"/>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3889672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sparkle purple background.jpg"/>
          <p:cNvPicPr>
            <a:picLocks noChangeAspect="1"/>
          </p:cNvPicPr>
          <p:nvPr userDrawn="1"/>
        </p:nvPicPr>
        <p:blipFill>
          <a:blip r:embed="rId2" cstate="print"/>
          <a:srcRect r="25000"/>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CB376B9E-10F9-45F6-9151-F05CAEDC7A0B}" type="datetimeFigureOut">
              <a:rPr lang="en-US" smtClean="0"/>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5438F-6B27-4D0E-B2A0-BCDD919AAAAD}" type="slidenum">
              <a:rPr lang="en-US" smtClean="0"/>
              <a:t>‹#›</a:t>
            </a:fld>
            <a:endParaRPr lang="en-US"/>
          </a:p>
        </p:txBody>
      </p:sp>
    </p:spTree>
    <p:extLst>
      <p:ext uri="{BB962C8B-B14F-4D97-AF65-F5344CB8AC3E}">
        <p14:creationId xmlns:p14="http://schemas.microsoft.com/office/powerpoint/2010/main" val="492805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sp>
        <p:nvSpPr>
          <p:cNvPr id="8" name="Rectangle 7"/>
          <p:cNvSpPr/>
          <p:nvPr userDrawn="1"/>
        </p:nvSpPr>
        <p:spPr>
          <a:xfrm>
            <a:off x="738188" y="714375"/>
            <a:ext cx="3559967" cy="6143625"/>
          </a:xfrm>
          <a:prstGeom prst="rect">
            <a:avLst/>
          </a:prstGeom>
          <a:solidFill>
            <a:srgbClr val="A41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9" name="Titre 1"/>
          <p:cNvSpPr>
            <a:spLocks noGrp="1"/>
          </p:cNvSpPr>
          <p:nvPr>
            <p:ph type="ctrTitle"/>
          </p:nvPr>
        </p:nvSpPr>
        <p:spPr>
          <a:xfrm>
            <a:off x="800484" y="2090084"/>
            <a:ext cx="3442447" cy="1470025"/>
          </a:xfrm>
        </p:spPr>
        <p:txBody>
          <a:bodyPr anchor="ctr"/>
          <a:lstStyle>
            <a:lvl1pPr>
              <a:defRPr>
                <a:solidFill>
                  <a:schemeClr val="bg1"/>
                </a:solidFill>
              </a:defRPr>
            </a:lvl1pPr>
          </a:lstStyle>
          <a:p>
            <a:r>
              <a:rPr lang="fr-FR" dirty="0"/>
              <a:t>Modifiez le style du titre</a:t>
            </a:r>
          </a:p>
        </p:txBody>
      </p:sp>
      <p:sp>
        <p:nvSpPr>
          <p:cNvPr id="10" name="Sous-titre 2"/>
          <p:cNvSpPr>
            <a:spLocks noGrp="1"/>
          </p:cNvSpPr>
          <p:nvPr>
            <p:ph type="subTitle" idx="1"/>
          </p:nvPr>
        </p:nvSpPr>
        <p:spPr>
          <a:xfrm>
            <a:off x="800907" y="3939988"/>
            <a:ext cx="34416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2" name="ZoneTexte 1"/>
          <p:cNvSpPr txBox="1"/>
          <p:nvPr userDrawn="1"/>
        </p:nvSpPr>
        <p:spPr>
          <a:xfrm>
            <a:off x="862710" y="6275064"/>
            <a:ext cx="2502352" cy="307777"/>
          </a:xfrm>
          <a:prstGeom prst="rect">
            <a:avLst/>
          </a:prstGeom>
          <a:noFill/>
        </p:spPr>
        <p:txBody>
          <a:bodyPr wrap="none" rtlCol="0">
            <a:spAutoFit/>
          </a:bodyPr>
          <a:lstStyle/>
          <a:p>
            <a:r>
              <a:rPr lang="en-US" sz="1400" b="1" dirty="0" err="1">
                <a:solidFill>
                  <a:prstClr val="white"/>
                </a:solidFill>
              </a:rPr>
              <a:t>Limagrain</a:t>
            </a:r>
            <a:r>
              <a:rPr lang="en-US" sz="1400" b="1" dirty="0">
                <a:solidFill>
                  <a:prstClr val="white"/>
                </a:solidFill>
              </a:rPr>
              <a:t> Vegetable Seeds</a:t>
            </a:r>
          </a:p>
        </p:txBody>
      </p:sp>
      <p:pic>
        <p:nvPicPr>
          <p:cNvPr id="3" name="Picture 2" descr="C:\Users\Sandrine\Desktop\PArt\Ligne Graines_Version neutre\LigneGraines_pageTitr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7" y="6487691"/>
            <a:ext cx="914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xservej.japa.fr\03 Partage Japa\Sandrine\Limagrain_res_RVB_Hor_GB.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48550" y="872608"/>
            <a:ext cx="1685387" cy="60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056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re-Image">
    <p:spTree>
      <p:nvGrpSpPr>
        <p:cNvPr id="1" name=""/>
        <p:cNvGrpSpPr/>
        <p:nvPr/>
      </p:nvGrpSpPr>
      <p:grpSpPr>
        <a:xfrm>
          <a:off x="0" y="0"/>
          <a:ext cx="0" cy="0"/>
          <a:chOff x="0" y="0"/>
          <a:chExt cx="0" cy="0"/>
        </a:xfrm>
      </p:grpSpPr>
      <p:sp>
        <p:nvSpPr>
          <p:cNvPr id="8" name="Rectangle 7"/>
          <p:cNvSpPr/>
          <p:nvPr userDrawn="1"/>
        </p:nvSpPr>
        <p:spPr>
          <a:xfrm>
            <a:off x="738188" y="714375"/>
            <a:ext cx="3559967" cy="6143625"/>
          </a:xfrm>
          <a:prstGeom prst="rect">
            <a:avLst/>
          </a:prstGeom>
          <a:solidFill>
            <a:srgbClr val="A4112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6" name="Titre 1"/>
          <p:cNvSpPr>
            <a:spLocks noGrp="1"/>
          </p:cNvSpPr>
          <p:nvPr>
            <p:ph type="ctrTitle"/>
          </p:nvPr>
        </p:nvSpPr>
        <p:spPr>
          <a:xfrm>
            <a:off x="800484" y="2090084"/>
            <a:ext cx="3442447" cy="1470025"/>
          </a:xfrm>
        </p:spPr>
        <p:txBody>
          <a:bodyPr anchor="ctr"/>
          <a:lstStyle>
            <a:lvl1pPr>
              <a:defRPr>
                <a:solidFill>
                  <a:schemeClr val="bg1"/>
                </a:solidFill>
              </a:defRPr>
            </a:lvl1pPr>
          </a:lstStyle>
          <a:p>
            <a:r>
              <a:rPr lang="fr-FR" dirty="0"/>
              <a:t>Modifiez le style du titre</a:t>
            </a:r>
          </a:p>
        </p:txBody>
      </p:sp>
      <p:sp>
        <p:nvSpPr>
          <p:cNvPr id="7" name="Sous-titre 2"/>
          <p:cNvSpPr>
            <a:spLocks noGrp="1"/>
          </p:cNvSpPr>
          <p:nvPr>
            <p:ph type="subTitle" idx="1"/>
          </p:nvPr>
        </p:nvSpPr>
        <p:spPr>
          <a:xfrm>
            <a:off x="800907" y="3939988"/>
            <a:ext cx="34416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10" name="ZoneTexte 9"/>
          <p:cNvSpPr txBox="1"/>
          <p:nvPr userDrawn="1"/>
        </p:nvSpPr>
        <p:spPr>
          <a:xfrm>
            <a:off x="862710" y="6275064"/>
            <a:ext cx="2502352" cy="307777"/>
          </a:xfrm>
          <a:prstGeom prst="rect">
            <a:avLst/>
          </a:prstGeom>
          <a:noFill/>
        </p:spPr>
        <p:txBody>
          <a:bodyPr wrap="none" rtlCol="0">
            <a:spAutoFit/>
          </a:bodyPr>
          <a:lstStyle/>
          <a:p>
            <a:r>
              <a:rPr lang="en-US" sz="1400" b="1" dirty="0" err="1">
                <a:solidFill>
                  <a:prstClr val="white"/>
                </a:solidFill>
              </a:rPr>
              <a:t>Limagrain</a:t>
            </a:r>
            <a:r>
              <a:rPr lang="en-US" sz="1400" b="1" dirty="0">
                <a:solidFill>
                  <a:prstClr val="white"/>
                </a:solidFill>
              </a:rPr>
              <a:t> Vegetable Seeds</a:t>
            </a:r>
          </a:p>
        </p:txBody>
      </p:sp>
      <p:pic>
        <p:nvPicPr>
          <p:cNvPr id="11" name="Picture 2" descr="C:\Users\Sandrine\Desktop\PArt\Ligne Graines_Version neutre\LigneGraines_pageTitr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7" y="6487691"/>
            <a:ext cx="914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servej.japa.fr\03 Partage Japa\Sandrine\Limagrain_res_RVB_Hor_GB.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48550" y="872608"/>
            <a:ext cx="1685387" cy="60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292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itre-Image">
    <p:spTree>
      <p:nvGrpSpPr>
        <p:cNvPr id="1" name=""/>
        <p:cNvGrpSpPr/>
        <p:nvPr/>
      </p:nvGrpSpPr>
      <p:grpSpPr>
        <a:xfrm>
          <a:off x="0" y="0"/>
          <a:ext cx="0" cy="0"/>
          <a:chOff x="0" y="0"/>
          <a:chExt cx="0" cy="0"/>
        </a:xfrm>
      </p:grpSpPr>
      <p:pic>
        <p:nvPicPr>
          <p:cNvPr id="3074" name="Picture 2" descr="C:\Users\Sandrine\Desktop\PArt\Ligne Graines_Version neutre\LigneGraines_pageSu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076825" y="714375"/>
            <a:ext cx="3332163" cy="6143625"/>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071" name="Espace réservé du texte 2070"/>
          <p:cNvSpPr>
            <a:spLocks noGrp="1"/>
          </p:cNvSpPr>
          <p:nvPr>
            <p:ph type="body" sz="quarter" idx="13"/>
          </p:nvPr>
        </p:nvSpPr>
        <p:spPr>
          <a:xfrm>
            <a:off x="5344058" y="2296579"/>
            <a:ext cx="2870200" cy="3618446"/>
          </a:xfrm>
        </p:spPr>
        <p:txBody>
          <a:bodyPr/>
          <a:lstStyle>
            <a:lvl1pPr marL="0" indent="0">
              <a:spcAft>
                <a:spcPts val="1700"/>
              </a:spcAft>
              <a:buFont typeface="Arial" panose="020B0604020202020204" pitchFamily="34" charset="0"/>
              <a:buNone/>
              <a:defRPr sz="2600">
                <a:solidFill>
                  <a:schemeClr val="accent1"/>
                </a:solidFill>
              </a:defRPr>
            </a:lvl1pPr>
            <a:lvl2pPr marL="3175" indent="0">
              <a:buFont typeface="Arial" panose="020B0604020202020204" pitchFamily="34" charset="0"/>
              <a:buNone/>
              <a:defRPr sz="2000">
                <a:solidFill>
                  <a:schemeClr val="tx1"/>
                </a:solidFill>
              </a:defRPr>
            </a:lvl2pPr>
            <a:lvl3pPr marL="216000" indent="-216000">
              <a:buFont typeface="Arial" panose="020B0604020202020204" pitchFamily="34" charset="0"/>
              <a:buChar char="•"/>
              <a:defRPr/>
            </a:lvl3pPr>
          </a:lstStyle>
          <a:p>
            <a:pPr lvl="0"/>
            <a:r>
              <a:rPr lang="fr-FR" dirty="0"/>
              <a:t>Modifiez les styles du texte du masque</a:t>
            </a:r>
          </a:p>
          <a:p>
            <a:pPr lvl="1"/>
            <a:r>
              <a:rPr lang="fr-FR" dirty="0"/>
              <a:t>Deuxième niveau</a:t>
            </a:r>
          </a:p>
        </p:txBody>
      </p:sp>
      <p:pic>
        <p:nvPicPr>
          <p:cNvPr id="6146"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343524" y="2086803"/>
            <a:ext cx="3049200" cy="4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416131" y="2087077"/>
            <a:ext cx="701993" cy="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4" hasCustomPrompt="1"/>
          </p:nvPr>
        </p:nvSpPr>
        <p:spPr>
          <a:xfrm>
            <a:off x="5346700" y="889000"/>
            <a:ext cx="1485900" cy="990600"/>
          </a:xfrm>
        </p:spPr>
        <p:txBody>
          <a:bodyPr>
            <a:noAutofit/>
          </a:bodyPr>
          <a:lstStyle>
            <a:lvl1pPr marL="0" indent="0">
              <a:buFont typeface="Arial" panose="020B0604020202020204" pitchFamily="34" charset="0"/>
              <a:buNone/>
              <a:defRPr sz="7725"/>
            </a:lvl1pPr>
          </a:lstStyle>
          <a:p>
            <a:pPr lvl="0"/>
            <a:r>
              <a:rPr lang="fr-FR" dirty="0"/>
              <a:t>N/</a:t>
            </a:r>
          </a:p>
        </p:txBody>
      </p:sp>
      <p:pic>
        <p:nvPicPr>
          <p:cNvPr id="12" name="Image 11"/>
          <p:cNvPicPr>
            <a:picLocks noChangeAspect="1"/>
          </p:cNvPicPr>
          <p:nvPr userDrawn="1"/>
        </p:nvPicPr>
        <p:blipFill>
          <a:blip r:embed="rId5"/>
          <a:stretch>
            <a:fillRect/>
          </a:stretch>
        </p:blipFill>
        <p:spPr>
          <a:xfrm>
            <a:off x="458348" y="6493913"/>
            <a:ext cx="913254" cy="221239"/>
          </a:xfrm>
          <a:prstGeom prst="rect">
            <a:avLst/>
          </a:prstGeom>
        </p:spPr>
      </p:pic>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1677030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hapitre">
    <p:spTree>
      <p:nvGrpSpPr>
        <p:cNvPr id="1" name=""/>
        <p:cNvGrpSpPr/>
        <p:nvPr/>
      </p:nvGrpSpPr>
      <p:grpSpPr>
        <a:xfrm>
          <a:off x="0" y="0"/>
          <a:ext cx="0" cy="0"/>
          <a:chOff x="0" y="0"/>
          <a:chExt cx="0" cy="0"/>
        </a:xfrm>
      </p:grpSpPr>
      <p:sp>
        <p:nvSpPr>
          <p:cNvPr id="2071" name="Espace réservé du texte 2070"/>
          <p:cNvSpPr>
            <a:spLocks noGrp="1"/>
          </p:cNvSpPr>
          <p:nvPr>
            <p:ph type="body" sz="quarter" idx="13"/>
          </p:nvPr>
        </p:nvSpPr>
        <p:spPr>
          <a:xfrm>
            <a:off x="5344058" y="2296579"/>
            <a:ext cx="2870200" cy="3618446"/>
          </a:xfrm>
        </p:spPr>
        <p:txBody>
          <a:bodyPr/>
          <a:lstStyle>
            <a:lvl1pPr marL="0" indent="0">
              <a:spcAft>
                <a:spcPts val="1700"/>
              </a:spcAft>
              <a:buFont typeface="Arial" panose="020B0604020202020204" pitchFamily="34" charset="0"/>
              <a:buNone/>
              <a:defRPr sz="2600">
                <a:solidFill>
                  <a:schemeClr val="accent1"/>
                </a:solidFill>
              </a:defRPr>
            </a:lvl1pPr>
            <a:lvl2pPr marL="3175" indent="0">
              <a:buFont typeface="Arial" panose="020B0604020202020204" pitchFamily="34" charset="0"/>
              <a:buNone/>
              <a:defRPr sz="2000">
                <a:solidFill>
                  <a:schemeClr val="tx1"/>
                </a:solidFill>
              </a:defRPr>
            </a:lvl2pPr>
            <a:lvl3pPr marL="216000" indent="-216000">
              <a:buFont typeface="Arial" panose="020B0604020202020204" pitchFamily="34" charset="0"/>
              <a:buChar char="•"/>
              <a:defRPr/>
            </a:lvl3pPr>
          </a:lstStyle>
          <a:p>
            <a:pPr lvl="0"/>
            <a:r>
              <a:rPr lang="fr-FR" dirty="0"/>
              <a:t>Modifiez les styles du texte du masque</a:t>
            </a:r>
          </a:p>
          <a:p>
            <a:pPr lvl="1"/>
            <a:r>
              <a:rPr lang="fr-FR" dirty="0"/>
              <a:t>Deuxième niveau</a:t>
            </a:r>
          </a:p>
        </p:txBody>
      </p:sp>
      <p:sp>
        <p:nvSpPr>
          <p:cNvPr id="4" name="Espace réservé du texte 3"/>
          <p:cNvSpPr>
            <a:spLocks noGrp="1"/>
          </p:cNvSpPr>
          <p:nvPr>
            <p:ph type="body" sz="quarter" idx="14" hasCustomPrompt="1"/>
          </p:nvPr>
        </p:nvSpPr>
        <p:spPr>
          <a:xfrm>
            <a:off x="5346700" y="889000"/>
            <a:ext cx="1485900" cy="990600"/>
          </a:xfrm>
        </p:spPr>
        <p:txBody>
          <a:bodyPr>
            <a:noAutofit/>
          </a:bodyPr>
          <a:lstStyle>
            <a:lvl1pPr marL="0" indent="0">
              <a:buFont typeface="Arial" panose="020B0604020202020204" pitchFamily="34" charset="0"/>
              <a:buNone/>
              <a:defRPr sz="7725"/>
            </a:lvl1pPr>
          </a:lstStyle>
          <a:p>
            <a:pPr lvl="0"/>
            <a:r>
              <a:rPr lang="fr-FR" dirty="0"/>
              <a:t>N/</a:t>
            </a:r>
          </a:p>
        </p:txBody>
      </p:sp>
      <p:pic>
        <p:nvPicPr>
          <p:cNvPr id="9" name="Picture 3"/>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43524" y="2086803"/>
            <a:ext cx="3742630" cy="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userDrawn="1"/>
        </p:nvPicPr>
        <p:blipFill>
          <a:blip r:embed="rId3"/>
          <a:stretch>
            <a:fillRect/>
          </a:stretch>
        </p:blipFill>
        <p:spPr>
          <a:xfrm>
            <a:off x="458347" y="6493914"/>
            <a:ext cx="913253" cy="221239"/>
          </a:xfrm>
          <a:prstGeom prst="rect">
            <a:avLst/>
          </a:prstGeom>
        </p:spPr>
      </p:pic>
      <p:pic>
        <p:nvPicPr>
          <p:cNvPr id="10" name="Picture 2" descr="C:\Users\Sandrine\Desktop\PArt\Ligne Graines_Version neutre\LigneGraines_pageSuite.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4165143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pic>
        <p:nvPicPr>
          <p:cNvPr id="10" name="Picture 2" descr="C:\Users\Sandrine\Desktop\PArt\Ligne Graines_Version neutre\LigneGraines_pageSu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434" y="5736784"/>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lvl1pPr>
              <a:defRPr/>
            </a:lvl1pPr>
          </a:lstStyle>
          <a:p>
            <a:r>
              <a:rPr lang="fr-FR" dirty="0"/>
              <a:t>Modifiez le style du titre</a:t>
            </a:r>
          </a:p>
        </p:txBody>
      </p:sp>
      <p:sp>
        <p:nvSpPr>
          <p:cNvPr id="3" name="Espace réservé du texte 2"/>
          <p:cNvSpPr>
            <a:spLocks noGrp="1"/>
          </p:cNvSpPr>
          <p:nvPr>
            <p:ph type="body" idx="1"/>
          </p:nvPr>
        </p:nvSpPr>
        <p:spPr>
          <a:xfrm>
            <a:off x="738188" y="918483"/>
            <a:ext cx="7670800" cy="639762"/>
          </a:xfrm>
        </p:spPr>
        <p:txBody>
          <a:bodyPr anchor="t">
            <a:noAutofit/>
          </a:bodyPr>
          <a:lstStyle>
            <a:lvl1pPr marL="0" indent="0">
              <a:spcAft>
                <a:spcPts val="0"/>
              </a:spcAft>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9" name="Espace réservé du numéro de diapositive 8"/>
          <p:cNvSpPr>
            <a:spLocks noGrp="1"/>
          </p:cNvSpPr>
          <p:nvPr>
            <p:ph type="sldNum" sz="quarter" idx="12"/>
          </p:nvPr>
        </p:nvSpPr>
        <p:spPr>
          <a:xfrm>
            <a:off x="5452154" y="6565900"/>
            <a:ext cx="254000" cy="117475"/>
          </a:xfrm>
        </p:spPr>
        <p:txBody>
          <a:bodyPr/>
          <a:lstStyle/>
          <a:p>
            <a:fld id="{5D98ABCD-4806-4284-B708-C84E4CB19E02}" type="slidenum">
              <a:rPr lang="fr-FR" smtClean="0">
                <a:solidFill>
                  <a:srgbClr val="75787B"/>
                </a:solidFill>
              </a:rPr>
              <a:pPr/>
              <a:t>‹#›</a:t>
            </a:fld>
            <a:endParaRPr lang="fr-FR" dirty="0">
              <a:solidFill>
                <a:srgbClr val="75787B"/>
              </a:solidFill>
            </a:endParaRPr>
          </a:p>
        </p:txBody>
      </p:sp>
      <p:sp>
        <p:nvSpPr>
          <p:cNvPr id="14" name="Espace réservé du contenu 4"/>
          <p:cNvSpPr>
            <a:spLocks noGrp="1"/>
          </p:cNvSpPr>
          <p:nvPr>
            <p:ph sz="quarter" idx="15"/>
          </p:nvPr>
        </p:nvSpPr>
        <p:spPr>
          <a:xfrm>
            <a:off x="728662" y="1671638"/>
            <a:ext cx="7680325" cy="4475162"/>
          </a:xfrm>
        </p:spPr>
        <p:txBody>
          <a:bodyPr/>
          <a:lstStyle>
            <a:lvl1pPr marL="216000" indent="-216000">
              <a:buFontTx/>
              <a:buBlip>
                <a:blip r:embed="rId3"/>
              </a:buBlip>
              <a:defRPr/>
            </a:lvl1pPr>
            <a:lvl2pPr marL="216000" indent="-216000">
              <a:buFontTx/>
              <a:buBlip>
                <a:blip r:embed="rId4"/>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pied de page 3"/>
          <p:cNvSpPr>
            <a:spLocks noGrp="1"/>
          </p:cNvSpPr>
          <p:nvPr>
            <p:ph type="ftr" sz="quarter" idx="16"/>
          </p:nvPr>
        </p:nvSpPr>
        <p:spPr>
          <a:xfrm>
            <a:off x="2839749" y="6542794"/>
            <a:ext cx="2895600" cy="182562"/>
          </a:xfrm>
        </p:spPr>
        <p:txBody>
          <a:bodyPr/>
          <a:lstStyle/>
          <a:p>
            <a:endParaRPr lang="fr-FR" dirty="0">
              <a:solidFill>
                <a:srgbClr val="75787B">
                  <a:tint val="75000"/>
                </a:srgbClr>
              </a:solidFill>
            </a:endParaRPr>
          </a:p>
        </p:txBody>
      </p:sp>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341122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72F3391-03D7-4C0C-9808-D0379A1CF6B3}" type="slidenum">
              <a:rPr lang="en-US"/>
              <a:pPr/>
              <a:t>‹#›</a:t>
            </a:fld>
            <a:endParaRPr lang="en-US"/>
          </a:p>
        </p:txBody>
      </p:sp>
    </p:spTree>
    <p:extLst>
      <p:ext uri="{BB962C8B-B14F-4D97-AF65-F5344CB8AC3E}">
        <p14:creationId xmlns:p14="http://schemas.microsoft.com/office/powerpoint/2010/main" val="155675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e et/ou ima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738188" y="918482"/>
            <a:ext cx="7670800" cy="639762"/>
          </a:xfrm>
        </p:spPr>
        <p:txBody>
          <a:bodyPr anchor="t">
            <a:noAutofit/>
          </a:bodyPr>
          <a:lstStyle>
            <a:lvl1pPr marL="0" indent="0">
              <a:spcAft>
                <a:spcPts val="0"/>
              </a:spcAft>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15" name="Espace réservé du contenu 4"/>
          <p:cNvSpPr>
            <a:spLocks noGrp="1"/>
          </p:cNvSpPr>
          <p:nvPr>
            <p:ph sz="quarter" idx="15"/>
          </p:nvPr>
        </p:nvSpPr>
        <p:spPr>
          <a:xfrm>
            <a:off x="728663" y="1671638"/>
            <a:ext cx="3676650" cy="4475162"/>
          </a:xfrm>
        </p:spPr>
        <p:txBody>
          <a:bodyPr/>
          <a:lstStyle>
            <a:lvl1pPr marL="216000" indent="-216000">
              <a:buFontTx/>
              <a:buBlip>
                <a:blip r:embed="rId2"/>
              </a:buBlip>
              <a:defRPr/>
            </a:lvl1pPr>
            <a:lvl2pPr marL="216000" indent="-216000">
              <a:buFontTx/>
              <a:buBlip>
                <a:blip r:embed="rId3"/>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4"/>
          <p:cNvSpPr>
            <a:spLocks noGrp="1"/>
          </p:cNvSpPr>
          <p:nvPr>
            <p:ph sz="quarter" idx="16"/>
          </p:nvPr>
        </p:nvSpPr>
        <p:spPr>
          <a:xfrm>
            <a:off x="4732338" y="1671638"/>
            <a:ext cx="3676650" cy="4475162"/>
          </a:xfrm>
        </p:spPr>
        <p:txBody>
          <a:bodyPr/>
          <a:lstStyle>
            <a:lvl1pPr marL="216000" indent="-216000">
              <a:buFontTx/>
              <a:buBlip>
                <a:blip r:embed="rId2"/>
              </a:buBlip>
              <a:defRPr/>
            </a:lvl1pPr>
            <a:lvl2pPr marL="216000" indent="-216000">
              <a:buFontTx/>
              <a:buBlip>
                <a:blip r:embed="rId3"/>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Espace réservé du numéro de diapositive 8"/>
          <p:cNvSpPr>
            <a:spLocks noGrp="1"/>
          </p:cNvSpPr>
          <p:nvPr>
            <p:ph type="sldNum" sz="quarter" idx="12"/>
          </p:nvPr>
        </p:nvSpPr>
        <p:spPr>
          <a:xfrm>
            <a:off x="5452154" y="6565900"/>
            <a:ext cx="254000" cy="117475"/>
          </a:xfrm>
        </p:spPr>
        <p:txBody>
          <a:bodyPr/>
          <a:lstStyle/>
          <a:p>
            <a:fld id="{5D98ABCD-4806-4284-B708-C84E4CB19E02}" type="slidenum">
              <a:rPr lang="fr-FR" smtClean="0">
                <a:solidFill>
                  <a:srgbClr val="75787B"/>
                </a:solidFill>
              </a:rPr>
              <a:pPr/>
              <a:t>‹#›</a:t>
            </a:fld>
            <a:endParaRPr lang="fr-FR" dirty="0">
              <a:solidFill>
                <a:srgbClr val="75787B"/>
              </a:solidFill>
            </a:endParaRPr>
          </a:p>
        </p:txBody>
      </p:sp>
      <p:sp>
        <p:nvSpPr>
          <p:cNvPr id="17" name="Espace réservé du pied de page 3"/>
          <p:cNvSpPr>
            <a:spLocks noGrp="1"/>
          </p:cNvSpPr>
          <p:nvPr>
            <p:ph type="ftr" sz="quarter" idx="17"/>
          </p:nvPr>
        </p:nvSpPr>
        <p:spPr>
          <a:xfrm>
            <a:off x="2839749" y="6542794"/>
            <a:ext cx="2895600" cy="182562"/>
          </a:xfrm>
        </p:spPr>
        <p:txBody>
          <a:bodyPr/>
          <a:lstStyle/>
          <a:p>
            <a:endParaRPr lang="fr-FR" dirty="0">
              <a:solidFill>
                <a:srgbClr val="75787B">
                  <a:tint val="75000"/>
                </a:srgbClr>
              </a:solidFill>
            </a:endParaRPr>
          </a:p>
        </p:txBody>
      </p:sp>
    </p:spTree>
    <p:extLst>
      <p:ext uri="{BB962C8B-B14F-4D97-AF65-F5344CB8AC3E}">
        <p14:creationId xmlns:p14="http://schemas.microsoft.com/office/powerpoint/2010/main" val="290416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12" name="Espace réservé du texte 11"/>
          <p:cNvSpPr>
            <a:spLocks noGrp="1"/>
          </p:cNvSpPr>
          <p:nvPr>
            <p:ph type="body" sz="quarter" idx="13" hasCustomPrompt="1"/>
          </p:nvPr>
        </p:nvSpPr>
        <p:spPr>
          <a:xfrm>
            <a:off x="1457855" y="2195411"/>
            <a:ext cx="6246812" cy="2467178"/>
          </a:xfrm>
        </p:spPr>
        <p:txBody>
          <a:bodyPr anchor="ctr"/>
          <a:lstStyle>
            <a:lvl1pPr marL="0" indent="0" algn="ctr">
              <a:lnSpc>
                <a:spcPct val="110000"/>
              </a:lnSpc>
              <a:spcAft>
                <a:spcPts val="2800"/>
              </a:spcAft>
              <a:buFont typeface="Arial" panose="020B0604020202020204" pitchFamily="34" charset="0"/>
              <a:buNone/>
              <a:defRPr sz="8800">
                <a:solidFill>
                  <a:schemeClr val="accent1"/>
                </a:solidFill>
              </a:defRPr>
            </a:lvl1pPr>
            <a:lvl2pPr marL="0" indent="0">
              <a:buFont typeface="Arial" panose="020B0604020202020204" pitchFamily="34" charset="0"/>
              <a:buNone/>
              <a:defRPr sz="1400">
                <a:solidFill>
                  <a:schemeClr val="tx1"/>
                </a:solidFill>
              </a:defRPr>
            </a:lvl2pPr>
          </a:lstStyle>
          <a:p>
            <a:pPr lvl="0"/>
            <a:r>
              <a:rPr lang="fr-FR" dirty="0" err="1"/>
              <a:t>Thank</a:t>
            </a:r>
            <a:r>
              <a:rPr lang="fr-FR" dirty="0"/>
              <a:t> </a:t>
            </a:r>
            <a:r>
              <a:rPr lang="fr-FR" dirty="0" err="1"/>
              <a:t>you</a:t>
            </a:r>
            <a:endParaRPr lang="fr-FR" dirty="0"/>
          </a:p>
        </p:txBody>
      </p:sp>
      <p:pic>
        <p:nvPicPr>
          <p:cNvPr id="6" name="Picture 2" descr="C:\Users\Sandrine\Desktop\PArt\Ligne Graines_Version neutre\LigneGraines_pageSu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2353099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sp>
        <p:nvSpPr>
          <p:cNvPr id="8" name="Rectangle 7"/>
          <p:cNvSpPr/>
          <p:nvPr userDrawn="1"/>
        </p:nvSpPr>
        <p:spPr>
          <a:xfrm>
            <a:off x="738188" y="714375"/>
            <a:ext cx="3559967" cy="6143625"/>
          </a:xfrm>
          <a:prstGeom prst="rect">
            <a:avLst/>
          </a:prstGeom>
          <a:solidFill>
            <a:srgbClr val="A41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9" name="Titre 1"/>
          <p:cNvSpPr>
            <a:spLocks noGrp="1"/>
          </p:cNvSpPr>
          <p:nvPr>
            <p:ph type="ctrTitle"/>
          </p:nvPr>
        </p:nvSpPr>
        <p:spPr>
          <a:xfrm>
            <a:off x="800484" y="2090084"/>
            <a:ext cx="3442447" cy="1470025"/>
          </a:xfrm>
        </p:spPr>
        <p:txBody>
          <a:bodyPr anchor="ctr"/>
          <a:lstStyle>
            <a:lvl1pPr>
              <a:defRPr>
                <a:solidFill>
                  <a:schemeClr val="bg1"/>
                </a:solidFill>
              </a:defRPr>
            </a:lvl1pPr>
          </a:lstStyle>
          <a:p>
            <a:r>
              <a:rPr lang="fr-FR" dirty="0"/>
              <a:t>Modifiez le style du titre</a:t>
            </a:r>
          </a:p>
        </p:txBody>
      </p:sp>
      <p:sp>
        <p:nvSpPr>
          <p:cNvPr id="10" name="Sous-titre 2"/>
          <p:cNvSpPr>
            <a:spLocks noGrp="1"/>
          </p:cNvSpPr>
          <p:nvPr>
            <p:ph type="subTitle" idx="1"/>
          </p:nvPr>
        </p:nvSpPr>
        <p:spPr>
          <a:xfrm>
            <a:off x="800907" y="3939988"/>
            <a:ext cx="34416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2" name="ZoneTexte 1"/>
          <p:cNvSpPr txBox="1"/>
          <p:nvPr userDrawn="1"/>
        </p:nvSpPr>
        <p:spPr>
          <a:xfrm>
            <a:off x="862710" y="6275064"/>
            <a:ext cx="2502352" cy="307777"/>
          </a:xfrm>
          <a:prstGeom prst="rect">
            <a:avLst/>
          </a:prstGeom>
          <a:noFill/>
        </p:spPr>
        <p:txBody>
          <a:bodyPr wrap="none" rtlCol="0">
            <a:spAutoFit/>
          </a:bodyPr>
          <a:lstStyle/>
          <a:p>
            <a:r>
              <a:rPr lang="en-US" sz="1400" b="1" dirty="0" err="1">
                <a:solidFill>
                  <a:prstClr val="white"/>
                </a:solidFill>
              </a:rPr>
              <a:t>Limagrain</a:t>
            </a:r>
            <a:r>
              <a:rPr lang="en-US" sz="1400" b="1" dirty="0">
                <a:solidFill>
                  <a:prstClr val="white"/>
                </a:solidFill>
              </a:rPr>
              <a:t> Vegetable Seeds</a:t>
            </a:r>
          </a:p>
        </p:txBody>
      </p:sp>
      <p:pic>
        <p:nvPicPr>
          <p:cNvPr id="3" name="Picture 2" descr="C:\Users\Sandrine\Desktop\PArt\Ligne Graines_Version neutre\LigneGraines_pageTitr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7" y="6487691"/>
            <a:ext cx="914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xservej.japa.fr\03 Partage Japa\Sandrine\Limagrain_res_RVB_Hor_GB.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48550" y="872608"/>
            <a:ext cx="1685387" cy="60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085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re-Image">
    <p:spTree>
      <p:nvGrpSpPr>
        <p:cNvPr id="1" name=""/>
        <p:cNvGrpSpPr/>
        <p:nvPr/>
      </p:nvGrpSpPr>
      <p:grpSpPr>
        <a:xfrm>
          <a:off x="0" y="0"/>
          <a:ext cx="0" cy="0"/>
          <a:chOff x="0" y="0"/>
          <a:chExt cx="0" cy="0"/>
        </a:xfrm>
      </p:grpSpPr>
      <p:sp>
        <p:nvSpPr>
          <p:cNvPr id="8" name="Rectangle 7"/>
          <p:cNvSpPr/>
          <p:nvPr userDrawn="1"/>
        </p:nvSpPr>
        <p:spPr>
          <a:xfrm>
            <a:off x="738188" y="714375"/>
            <a:ext cx="3559967" cy="6143625"/>
          </a:xfrm>
          <a:prstGeom prst="rect">
            <a:avLst/>
          </a:prstGeom>
          <a:solidFill>
            <a:srgbClr val="A4112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6" name="Titre 1"/>
          <p:cNvSpPr>
            <a:spLocks noGrp="1"/>
          </p:cNvSpPr>
          <p:nvPr>
            <p:ph type="ctrTitle"/>
          </p:nvPr>
        </p:nvSpPr>
        <p:spPr>
          <a:xfrm>
            <a:off x="800484" y="2090084"/>
            <a:ext cx="3442447" cy="1470025"/>
          </a:xfrm>
        </p:spPr>
        <p:txBody>
          <a:bodyPr anchor="ctr"/>
          <a:lstStyle>
            <a:lvl1pPr>
              <a:defRPr>
                <a:solidFill>
                  <a:schemeClr val="bg1"/>
                </a:solidFill>
              </a:defRPr>
            </a:lvl1pPr>
          </a:lstStyle>
          <a:p>
            <a:r>
              <a:rPr lang="fr-FR" dirty="0"/>
              <a:t>Modifiez le style du titre</a:t>
            </a:r>
          </a:p>
        </p:txBody>
      </p:sp>
      <p:sp>
        <p:nvSpPr>
          <p:cNvPr id="7" name="Sous-titre 2"/>
          <p:cNvSpPr>
            <a:spLocks noGrp="1"/>
          </p:cNvSpPr>
          <p:nvPr>
            <p:ph type="subTitle" idx="1"/>
          </p:nvPr>
        </p:nvSpPr>
        <p:spPr>
          <a:xfrm>
            <a:off x="800907" y="3939988"/>
            <a:ext cx="34416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10" name="ZoneTexte 9"/>
          <p:cNvSpPr txBox="1"/>
          <p:nvPr userDrawn="1"/>
        </p:nvSpPr>
        <p:spPr>
          <a:xfrm>
            <a:off x="862710" y="6275064"/>
            <a:ext cx="2502352" cy="307777"/>
          </a:xfrm>
          <a:prstGeom prst="rect">
            <a:avLst/>
          </a:prstGeom>
          <a:noFill/>
        </p:spPr>
        <p:txBody>
          <a:bodyPr wrap="none" rtlCol="0">
            <a:spAutoFit/>
          </a:bodyPr>
          <a:lstStyle/>
          <a:p>
            <a:r>
              <a:rPr lang="en-US" sz="1400" b="1" dirty="0" err="1">
                <a:solidFill>
                  <a:prstClr val="white"/>
                </a:solidFill>
              </a:rPr>
              <a:t>Limagrain</a:t>
            </a:r>
            <a:r>
              <a:rPr lang="en-US" sz="1400" b="1" dirty="0">
                <a:solidFill>
                  <a:prstClr val="white"/>
                </a:solidFill>
              </a:rPr>
              <a:t> Vegetable Seeds</a:t>
            </a:r>
          </a:p>
        </p:txBody>
      </p:sp>
      <p:pic>
        <p:nvPicPr>
          <p:cNvPr id="11" name="Picture 2" descr="C:\Users\Sandrine\Desktop\PArt\Ligne Graines_Version neutre\LigneGraines_pageTitr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7" y="6487691"/>
            <a:ext cx="914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servej.japa.fr\03 Partage Japa\Sandrine\Limagrain_res_RVB_Hor_GB.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48550" y="872608"/>
            <a:ext cx="1685387" cy="60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84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hapitre-Image">
    <p:spTree>
      <p:nvGrpSpPr>
        <p:cNvPr id="1" name=""/>
        <p:cNvGrpSpPr/>
        <p:nvPr/>
      </p:nvGrpSpPr>
      <p:grpSpPr>
        <a:xfrm>
          <a:off x="0" y="0"/>
          <a:ext cx="0" cy="0"/>
          <a:chOff x="0" y="0"/>
          <a:chExt cx="0" cy="0"/>
        </a:xfrm>
      </p:grpSpPr>
      <p:pic>
        <p:nvPicPr>
          <p:cNvPr id="3074" name="Picture 2" descr="C:\Users\Sandrine\Desktop\PArt\Ligne Graines_Version neutre\LigneGraines_pageSu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076825" y="714375"/>
            <a:ext cx="3332163" cy="6143625"/>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071" name="Espace réservé du texte 2070"/>
          <p:cNvSpPr>
            <a:spLocks noGrp="1"/>
          </p:cNvSpPr>
          <p:nvPr>
            <p:ph type="body" sz="quarter" idx="13"/>
          </p:nvPr>
        </p:nvSpPr>
        <p:spPr>
          <a:xfrm>
            <a:off x="5344058" y="2296579"/>
            <a:ext cx="2870200" cy="3618446"/>
          </a:xfrm>
        </p:spPr>
        <p:txBody>
          <a:bodyPr/>
          <a:lstStyle>
            <a:lvl1pPr marL="0" indent="0">
              <a:spcAft>
                <a:spcPts val="1700"/>
              </a:spcAft>
              <a:buFont typeface="Arial" panose="020B0604020202020204" pitchFamily="34" charset="0"/>
              <a:buNone/>
              <a:defRPr sz="2600">
                <a:solidFill>
                  <a:schemeClr val="accent1"/>
                </a:solidFill>
              </a:defRPr>
            </a:lvl1pPr>
            <a:lvl2pPr marL="3175" indent="0">
              <a:buFont typeface="Arial" panose="020B0604020202020204" pitchFamily="34" charset="0"/>
              <a:buNone/>
              <a:defRPr sz="2000">
                <a:solidFill>
                  <a:schemeClr val="tx1"/>
                </a:solidFill>
              </a:defRPr>
            </a:lvl2pPr>
            <a:lvl3pPr marL="216000" indent="-216000">
              <a:buFont typeface="Arial" panose="020B0604020202020204" pitchFamily="34" charset="0"/>
              <a:buChar char="•"/>
              <a:defRPr/>
            </a:lvl3pPr>
          </a:lstStyle>
          <a:p>
            <a:pPr lvl="0"/>
            <a:r>
              <a:rPr lang="fr-FR" dirty="0"/>
              <a:t>Modifiez les styles du texte du masque</a:t>
            </a:r>
          </a:p>
          <a:p>
            <a:pPr lvl="1"/>
            <a:r>
              <a:rPr lang="fr-FR" dirty="0"/>
              <a:t>Deuxième niveau</a:t>
            </a:r>
          </a:p>
        </p:txBody>
      </p:sp>
      <p:pic>
        <p:nvPicPr>
          <p:cNvPr id="6146"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343524" y="2086803"/>
            <a:ext cx="3049200" cy="4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416131" y="2087077"/>
            <a:ext cx="701993" cy="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4" hasCustomPrompt="1"/>
          </p:nvPr>
        </p:nvSpPr>
        <p:spPr>
          <a:xfrm>
            <a:off x="5346700" y="889000"/>
            <a:ext cx="1485900" cy="990600"/>
          </a:xfrm>
        </p:spPr>
        <p:txBody>
          <a:bodyPr>
            <a:noAutofit/>
          </a:bodyPr>
          <a:lstStyle>
            <a:lvl1pPr marL="0" indent="0">
              <a:buFont typeface="Arial" panose="020B0604020202020204" pitchFamily="34" charset="0"/>
              <a:buNone/>
              <a:defRPr sz="7725"/>
            </a:lvl1pPr>
          </a:lstStyle>
          <a:p>
            <a:pPr lvl="0"/>
            <a:r>
              <a:rPr lang="fr-FR" dirty="0"/>
              <a:t>N/</a:t>
            </a:r>
          </a:p>
        </p:txBody>
      </p:sp>
      <p:pic>
        <p:nvPicPr>
          <p:cNvPr id="12" name="Image 11"/>
          <p:cNvPicPr>
            <a:picLocks noChangeAspect="1"/>
          </p:cNvPicPr>
          <p:nvPr userDrawn="1"/>
        </p:nvPicPr>
        <p:blipFill>
          <a:blip r:embed="rId5"/>
          <a:stretch>
            <a:fillRect/>
          </a:stretch>
        </p:blipFill>
        <p:spPr>
          <a:xfrm>
            <a:off x="458348" y="6493913"/>
            <a:ext cx="913254" cy="221239"/>
          </a:xfrm>
          <a:prstGeom prst="rect">
            <a:avLst/>
          </a:prstGeom>
        </p:spPr>
      </p:pic>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3283801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apitre">
    <p:spTree>
      <p:nvGrpSpPr>
        <p:cNvPr id="1" name=""/>
        <p:cNvGrpSpPr/>
        <p:nvPr/>
      </p:nvGrpSpPr>
      <p:grpSpPr>
        <a:xfrm>
          <a:off x="0" y="0"/>
          <a:ext cx="0" cy="0"/>
          <a:chOff x="0" y="0"/>
          <a:chExt cx="0" cy="0"/>
        </a:xfrm>
      </p:grpSpPr>
      <p:sp>
        <p:nvSpPr>
          <p:cNvPr id="2071" name="Espace réservé du texte 2070"/>
          <p:cNvSpPr>
            <a:spLocks noGrp="1"/>
          </p:cNvSpPr>
          <p:nvPr>
            <p:ph type="body" sz="quarter" idx="13"/>
          </p:nvPr>
        </p:nvSpPr>
        <p:spPr>
          <a:xfrm>
            <a:off x="5344058" y="2296579"/>
            <a:ext cx="2870200" cy="3618446"/>
          </a:xfrm>
        </p:spPr>
        <p:txBody>
          <a:bodyPr/>
          <a:lstStyle>
            <a:lvl1pPr marL="0" indent="0">
              <a:spcAft>
                <a:spcPts val="1700"/>
              </a:spcAft>
              <a:buFont typeface="Arial" panose="020B0604020202020204" pitchFamily="34" charset="0"/>
              <a:buNone/>
              <a:defRPr sz="2600">
                <a:solidFill>
                  <a:schemeClr val="accent1"/>
                </a:solidFill>
              </a:defRPr>
            </a:lvl1pPr>
            <a:lvl2pPr marL="3175" indent="0">
              <a:buFont typeface="Arial" panose="020B0604020202020204" pitchFamily="34" charset="0"/>
              <a:buNone/>
              <a:defRPr sz="2000">
                <a:solidFill>
                  <a:schemeClr val="tx1"/>
                </a:solidFill>
              </a:defRPr>
            </a:lvl2pPr>
            <a:lvl3pPr marL="216000" indent="-216000">
              <a:buFont typeface="Arial" panose="020B0604020202020204" pitchFamily="34" charset="0"/>
              <a:buChar char="•"/>
              <a:defRPr/>
            </a:lvl3pPr>
          </a:lstStyle>
          <a:p>
            <a:pPr lvl="0"/>
            <a:r>
              <a:rPr lang="fr-FR" dirty="0"/>
              <a:t>Modifiez les styles du texte du masque</a:t>
            </a:r>
          </a:p>
          <a:p>
            <a:pPr lvl="1"/>
            <a:r>
              <a:rPr lang="fr-FR" dirty="0"/>
              <a:t>Deuxième niveau</a:t>
            </a:r>
          </a:p>
        </p:txBody>
      </p:sp>
      <p:sp>
        <p:nvSpPr>
          <p:cNvPr id="4" name="Espace réservé du texte 3"/>
          <p:cNvSpPr>
            <a:spLocks noGrp="1"/>
          </p:cNvSpPr>
          <p:nvPr>
            <p:ph type="body" sz="quarter" idx="14" hasCustomPrompt="1"/>
          </p:nvPr>
        </p:nvSpPr>
        <p:spPr>
          <a:xfrm>
            <a:off x="5346700" y="889000"/>
            <a:ext cx="1485900" cy="990600"/>
          </a:xfrm>
        </p:spPr>
        <p:txBody>
          <a:bodyPr>
            <a:noAutofit/>
          </a:bodyPr>
          <a:lstStyle>
            <a:lvl1pPr marL="0" indent="0">
              <a:buFont typeface="Arial" panose="020B0604020202020204" pitchFamily="34" charset="0"/>
              <a:buNone/>
              <a:defRPr sz="7725"/>
            </a:lvl1pPr>
          </a:lstStyle>
          <a:p>
            <a:pPr lvl="0"/>
            <a:r>
              <a:rPr lang="fr-FR" dirty="0"/>
              <a:t>N/</a:t>
            </a:r>
          </a:p>
        </p:txBody>
      </p:sp>
      <p:pic>
        <p:nvPicPr>
          <p:cNvPr id="9" name="Picture 3"/>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43524" y="2086803"/>
            <a:ext cx="3742630" cy="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userDrawn="1"/>
        </p:nvPicPr>
        <p:blipFill>
          <a:blip r:embed="rId3"/>
          <a:stretch>
            <a:fillRect/>
          </a:stretch>
        </p:blipFill>
        <p:spPr>
          <a:xfrm>
            <a:off x="458347" y="6493914"/>
            <a:ext cx="913253" cy="221239"/>
          </a:xfrm>
          <a:prstGeom prst="rect">
            <a:avLst/>
          </a:prstGeom>
        </p:spPr>
      </p:pic>
      <p:pic>
        <p:nvPicPr>
          <p:cNvPr id="10" name="Picture 2" descr="C:\Users\Sandrine\Desktop\PArt\Ligne Graines_Version neutre\LigneGraines_pageSuite.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1335912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dirty="0"/>
              <a:t>Modifiez le style du titre</a:t>
            </a:r>
          </a:p>
        </p:txBody>
      </p:sp>
      <p:sp>
        <p:nvSpPr>
          <p:cNvPr id="3" name="Espace réservé du texte 2"/>
          <p:cNvSpPr>
            <a:spLocks noGrp="1"/>
          </p:cNvSpPr>
          <p:nvPr>
            <p:ph type="body" idx="1"/>
          </p:nvPr>
        </p:nvSpPr>
        <p:spPr>
          <a:xfrm>
            <a:off x="738188" y="918483"/>
            <a:ext cx="7670800" cy="639762"/>
          </a:xfrm>
        </p:spPr>
        <p:txBody>
          <a:bodyPr anchor="t">
            <a:noAutofit/>
          </a:bodyPr>
          <a:lstStyle>
            <a:lvl1pPr marL="0" indent="0">
              <a:spcAft>
                <a:spcPts val="0"/>
              </a:spcAft>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9" name="Espace réservé du numéro de diapositive 8"/>
          <p:cNvSpPr>
            <a:spLocks noGrp="1"/>
          </p:cNvSpPr>
          <p:nvPr>
            <p:ph type="sldNum" sz="quarter" idx="12"/>
          </p:nvPr>
        </p:nvSpPr>
        <p:spPr>
          <a:xfrm>
            <a:off x="5452154" y="6565900"/>
            <a:ext cx="254000" cy="117475"/>
          </a:xfrm>
        </p:spPr>
        <p:txBody>
          <a:bodyPr/>
          <a:lstStyle/>
          <a:p>
            <a:fld id="{5D98ABCD-4806-4284-B708-C84E4CB19E02}" type="slidenum">
              <a:rPr lang="fr-FR" smtClean="0">
                <a:solidFill>
                  <a:srgbClr val="75787B"/>
                </a:solidFill>
              </a:rPr>
              <a:pPr/>
              <a:t>‹#›</a:t>
            </a:fld>
            <a:endParaRPr lang="fr-FR" dirty="0">
              <a:solidFill>
                <a:srgbClr val="75787B"/>
              </a:solidFill>
            </a:endParaRPr>
          </a:p>
        </p:txBody>
      </p:sp>
      <p:sp>
        <p:nvSpPr>
          <p:cNvPr id="14" name="Espace réservé du contenu 4"/>
          <p:cNvSpPr>
            <a:spLocks noGrp="1"/>
          </p:cNvSpPr>
          <p:nvPr>
            <p:ph sz="quarter" idx="15"/>
          </p:nvPr>
        </p:nvSpPr>
        <p:spPr>
          <a:xfrm>
            <a:off x="728662" y="1671638"/>
            <a:ext cx="7680325" cy="4475162"/>
          </a:xfrm>
        </p:spPr>
        <p:txBody>
          <a:bodyPr/>
          <a:lstStyle>
            <a:lvl1pPr marL="216000" indent="-216000">
              <a:buFontTx/>
              <a:buBlip>
                <a:blip r:embed="rId2"/>
              </a:buBlip>
              <a:defRPr/>
            </a:lvl1pPr>
            <a:lvl2pPr marL="216000" indent="-216000">
              <a:buFontTx/>
              <a:buBlip>
                <a:blip r:embed="rId3"/>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pied de page 3"/>
          <p:cNvSpPr>
            <a:spLocks noGrp="1"/>
          </p:cNvSpPr>
          <p:nvPr>
            <p:ph type="ftr" sz="quarter" idx="16"/>
          </p:nvPr>
        </p:nvSpPr>
        <p:spPr>
          <a:xfrm>
            <a:off x="2839749" y="6542794"/>
            <a:ext cx="2895600" cy="182562"/>
          </a:xfrm>
        </p:spPr>
        <p:txBody>
          <a:bodyPr/>
          <a:lstStyle/>
          <a:p>
            <a:endParaRPr lang="fr-FR" dirty="0">
              <a:solidFill>
                <a:srgbClr val="75787B">
                  <a:tint val="75000"/>
                </a:srgbClr>
              </a:solidFill>
            </a:endParaRPr>
          </a:p>
        </p:txBody>
      </p:sp>
    </p:spTree>
    <p:extLst>
      <p:ext uri="{BB962C8B-B14F-4D97-AF65-F5344CB8AC3E}">
        <p14:creationId xmlns:p14="http://schemas.microsoft.com/office/powerpoint/2010/main" val="2805967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e et/ou ima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738188" y="918482"/>
            <a:ext cx="7670800" cy="639762"/>
          </a:xfrm>
        </p:spPr>
        <p:txBody>
          <a:bodyPr anchor="t">
            <a:noAutofit/>
          </a:bodyPr>
          <a:lstStyle>
            <a:lvl1pPr marL="0" indent="0">
              <a:spcAft>
                <a:spcPts val="0"/>
              </a:spcAft>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15" name="Espace réservé du contenu 4"/>
          <p:cNvSpPr>
            <a:spLocks noGrp="1"/>
          </p:cNvSpPr>
          <p:nvPr>
            <p:ph sz="quarter" idx="15"/>
          </p:nvPr>
        </p:nvSpPr>
        <p:spPr>
          <a:xfrm>
            <a:off x="728663" y="1671638"/>
            <a:ext cx="3676650" cy="4475162"/>
          </a:xfrm>
        </p:spPr>
        <p:txBody>
          <a:bodyPr/>
          <a:lstStyle>
            <a:lvl1pPr marL="216000" indent="-216000">
              <a:buFontTx/>
              <a:buBlip>
                <a:blip r:embed="rId2"/>
              </a:buBlip>
              <a:defRPr/>
            </a:lvl1pPr>
            <a:lvl2pPr marL="216000" indent="-216000">
              <a:buFontTx/>
              <a:buBlip>
                <a:blip r:embed="rId3"/>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4"/>
          <p:cNvSpPr>
            <a:spLocks noGrp="1"/>
          </p:cNvSpPr>
          <p:nvPr>
            <p:ph sz="quarter" idx="16"/>
          </p:nvPr>
        </p:nvSpPr>
        <p:spPr>
          <a:xfrm>
            <a:off x="4732338" y="1671638"/>
            <a:ext cx="3676650" cy="4475162"/>
          </a:xfrm>
        </p:spPr>
        <p:txBody>
          <a:bodyPr/>
          <a:lstStyle>
            <a:lvl1pPr marL="216000" indent="-216000">
              <a:buFontTx/>
              <a:buBlip>
                <a:blip r:embed="rId2"/>
              </a:buBlip>
              <a:defRPr/>
            </a:lvl1pPr>
            <a:lvl2pPr marL="216000" indent="-216000">
              <a:buFontTx/>
              <a:buBlip>
                <a:blip r:embed="rId3"/>
              </a:buBlip>
              <a:defRPr/>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2" name="Picture 2" descr="C:\Users\Sandrine\Desktop\PArt\Ligne Graines_Version neutre\LigneGraines_pageSuite.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numéro de diapositive 8"/>
          <p:cNvSpPr>
            <a:spLocks noGrp="1"/>
          </p:cNvSpPr>
          <p:nvPr>
            <p:ph type="sldNum" sz="quarter" idx="12"/>
          </p:nvPr>
        </p:nvSpPr>
        <p:spPr>
          <a:xfrm>
            <a:off x="5452154" y="6565900"/>
            <a:ext cx="254000" cy="117475"/>
          </a:xfrm>
        </p:spPr>
        <p:txBody>
          <a:bodyPr/>
          <a:lstStyle/>
          <a:p>
            <a:fld id="{5D98ABCD-4806-4284-B708-C84E4CB19E02}" type="slidenum">
              <a:rPr lang="fr-FR" smtClean="0">
                <a:solidFill>
                  <a:srgbClr val="75787B"/>
                </a:solidFill>
              </a:rPr>
              <a:pPr/>
              <a:t>‹#›</a:t>
            </a:fld>
            <a:endParaRPr lang="fr-FR" dirty="0">
              <a:solidFill>
                <a:srgbClr val="75787B"/>
              </a:solidFill>
            </a:endParaRPr>
          </a:p>
        </p:txBody>
      </p:sp>
      <p:sp>
        <p:nvSpPr>
          <p:cNvPr id="17" name="Espace réservé du pied de page 3"/>
          <p:cNvSpPr>
            <a:spLocks noGrp="1"/>
          </p:cNvSpPr>
          <p:nvPr>
            <p:ph type="ftr" sz="quarter" idx="17"/>
          </p:nvPr>
        </p:nvSpPr>
        <p:spPr>
          <a:xfrm>
            <a:off x="2839749" y="6542794"/>
            <a:ext cx="2895600" cy="182562"/>
          </a:xfrm>
        </p:spPr>
        <p:txBody>
          <a:bodyPr/>
          <a:lstStyle/>
          <a:p>
            <a:endParaRPr lang="fr-FR" dirty="0">
              <a:solidFill>
                <a:srgbClr val="75787B">
                  <a:tint val="75000"/>
                </a:srgbClr>
              </a:solidFill>
            </a:endParaRPr>
          </a:p>
        </p:txBody>
      </p:sp>
      <p:sp>
        <p:nvSpPr>
          <p:cNvPr id="11" name="ZoneTexte 10"/>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2035394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12" name="Espace réservé du texte 11"/>
          <p:cNvSpPr>
            <a:spLocks noGrp="1"/>
          </p:cNvSpPr>
          <p:nvPr>
            <p:ph type="body" sz="quarter" idx="13" hasCustomPrompt="1"/>
          </p:nvPr>
        </p:nvSpPr>
        <p:spPr>
          <a:xfrm>
            <a:off x="1457855" y="2195411"/>
            <a:ext cx="6246812" cy="2467178"/>
          </a:xfrm>
        </p:spPr>
        <p:txBody>
          <a:bodyPr anchor="ctr"/>
          <a:lstStyle>
            <a:lvl1pPr marL="0" indent="0" algn="ctr">
              <a:lnSpc>
                <a:spcPct val="110000"/>
              </a:lnSpc>
              <a:spcAft>
                <a:spcPts val="2800"/>
              </a:spcAft>
              <a:buFont typeface="Arial" panose="020B0604020202020204" pitchFamily="34" charset="0"/>
              <a:buNone/>
              <a:defRPr sz="8800">
                <a:solidFill>
                  <a:schemeClr val="accent1"/>
                </a:solidFill>
              </a:defRPr>
            </a:lvl1pPr>
            <a:lvl2pPr marL="0" indent="0">
              <a:buFont typeface="Arial" panose="020B0604020202020204" pitchFamily="34" charset="0"/>
              <a:buNone/>
              <a:defRPr sz="1400">
                <a:solidFill>
                  <a:schemeClr val="tx1"/>
                </a:solidFill>
              </a:defRPr>
            </a:lvl2pPr>
          </a:lstStyle>
          <a:p>
            <a:pPr lvl="0"/>
            <a:r>
              <a:rPr lang="fr-FR" dirty="0" err="1"/>
              <a:t>Thank</a:t>
            </a:r>
            <a:r>
              <a:rPr lang="fr-FR" dirty="0"/>
              <a:t> </a:t>
            </a:r>
            <a:r>
              <a:rPr lang="fr-FR" dirty="0" err="1"/>
              <a:t>you</a:t>
            </a:r>
            <a:endParaRPr lang="fr-FR" dirty="0"/>
          </a:p>
        </p:txBody>
      </p:sp>
      <p:pic>
        <p:nvPicPr>
          <p:cNvPr id="6" name="Picture 2" descr="C:\Users\Sandrine\Desktop\PArt\Ligne Graines_Version neutre\LigneGraines_pageSu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61" y="6502387"/>
            <a:ext cx="9144000" cy="3619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userDrawn="1"/>
        </p:nvSpPr>
        <p:spPr>
          <a:xfrm>
            <a:off x="6287268" y="6502387"/>
            <a:ext cx="2018501" cy="261610"/>
          </a:xfrm>
          <a:prstGeom prst="rect">
            <a:avLst/>
          </a:prstGeom>
          <a:noFill/>
        </p:spPr>
        <p:txBody>
          <a:bodyPr wrap="none" rtlCol="0">
            <a:spAutoFit/>
          </a:bodyPr>
          <a:lstStyle/>
          <a:p>
            <a:r>
              <a:rPr lang="en-US" sz="1100" b="1" dirty="0" err="1">
                <a:solidFill>
                  <a:srgbClr val="A41128"/>
                </a:solidFill>
              </a:rPr>
              <a:t>Limagrain</a:t>
            </a:r>
            <a:r>
              <a:rPr lang="en-US" sz="1100" b="1" dirty="0">
                <a:solidFill>
                  <a:srgbClr val="A41128"/>
                </a:solidFill>
              </a:rPr>
              <a:t> Vegetable Seeds</a:t>
            </a:r>
          </a:p>
        </p:txBody>
      </p:sp>
    </p:spTree>
    <p:extLst>
      <p:ext uri="{BB962C8B-B14F-4D97-AF65-F5344CB8AC3E}">
        <p14:creationId xmlns:p14="http://schemas.microsoft.com/office/powerpoint/2010/main" val="3088123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00400" y="5638800"/>
            <a:ext cx="2895600" cy="1001018"/>
          </a:xfrm>
          <a:prstGeom prst="rect">
            <a:avLst/>
          </a:prstGeom>
        </p:spPr>
      </p:pic>
    </p:spTree>
    <p:extLst>
      <p:ext uri="{BB962C8B-B14F-4D97-AF65-F5344CB8AC3E}">
        <p14:creationId xmlns:p14="http://schemas.microsoft.com/office/powerpoint/2010/main" val="31942104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17AF454-AFA4-462E-AF91-BDCCA106EED4}" type="slidenum">
              <a:rPr lang="en-US"/>
              <a:pPr/>
              <a:t>‹#›</a:t>
            </a:fld>
            <a:endParaRPr lang="en-US"/>
          </a:p>
        </p:txBody>
      </p:sp>
    </p:spTree>
    <p:extLst>
      <p:ext uri="{BB962C8B-B14F-4D97-AF65-F5344CB8AC3E}">
        <p14:creationId xmlns:p14="http://schemas.microsoft.com/office/powerpoint/2010/main" val="12974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915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542925"/>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048000"/>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695560" y="289560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74835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43BA9A-9CAC-476C-8E05-1264A324A1D5}"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A613B8-BBCC-46E1-8239-FFEDEF91FAB3}" type="slidenum">
              <a:rPr lang="en-US" smtClean="0"/>
              <a:t>‹#›</a:t>
            </a:fld>
            <a:endParaRPr lang="en-US"/>
          </a:p>
        </p:txBody>
      </p:sp>
    </p:spTree>
    <p:extLst>
      <p:ext uri="{BB962C8B-B14F-4D97-AF65-F5344CB8AC3E}">
        <p14:creationId xmlns:p14="http://schemas.microsoft.com/office/powerpoint/2010/main" val="10045419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43BA9A-9CAC-476C-8E05-1264A324A1D5}" type="datetimeFigureOut">
              <a:rPr lang="en-US" smtClean="0"/>
              <a:t>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A613B8-BBCC-46E1-8239-FFEDEF91FAB3}"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185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43BA9A-9CAC-476C-8E05-1264A324A1D5}" type="datetimeFigureOut">
              <a:rPr lang="en-US" smtClean="0"/>
              <a:t>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A613B8-BBCC-46E1-8239-FFEDEF91FAB3}" type="slidenum">
              <a:rPr lang="en-US" smtClean="0"/>
              <a:t>‹#›</a:t>
            </a:fld>
            <a:endParaRPr lang="en-US"/>
          </a:p>
        </p:txBody>
      </p:sp>
    </p:spTree>
    <p:extLst>
      <p:ext uri="{BB962C8B-B14F-4D97-AF65-F5344CB8AC3E}">
        <p14:creationId xmlns:p14="http://schemas.microsoft.com/office/powerpoint/2010/main" val="117957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3BA9A-9CAC-476C-8E05-1264A324A1D5}" type="datetimeFigureOut">
              <a:rPr lang="en-US" smtClean="0"/>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A613B8-BBCC-46E1-8239-FFEDEF91FAB3}" type="slidenum">
              <a:rPr lang="en-US" smtClean="0"/>
              <a:t>‹#›</a:t>
            </a:fld>
            <a:endParaRPr lang="en-US"/>
          </a:p>
        </p:txBody>
      </p:sp>
    </p:spTree>
    <p:extLst>
      <p:ext uri="{BB962C8B-B14F-4D97-AF65-F5344CB8AC3E}">
        <p14:creationId xmlns:p14="http://schemas.microsoft.com/office/powerpoint/2010/main" val="91378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43BA9A-9CAC-476C-8E05-1264A324A1D5}"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A613B8-BBCC-46E1-8239-FFEDEF91FAB3}"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443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43BA9A-9CAC-476C-8E05-1264A324A1D5}" type="datetimeFigureOut">
              <a:rPr lang="en-US" smtClean="0"/>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A613B8-BBCC-46E1-8239-FFEDEF91FAB3}" type="slidenum">
              <a:rPr lang="en-US" smtClean="0"/>
              <a:t>‹#›</a:t>
            </a:fld>
            <a:endParaRPr lang="en-US"/>
          </a:p>
        </p:txBody>
      </p:sp>
    </p:spTree>
    <p:extLst>
      <p:ext uri="{BB962C8B-B14F-4D97-AF65-F5344CB8AC3E}">
        <p14:creationId xmlns:p14="http://schemas.microsoft.com/office/powerpoint/2010/main" val="2171454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3BA9A-9CAC-476C-8E05-1264A324A1D5}"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613B8-BBCC-46E1-8239-FFEDEF91FAB3}" type="slidenum">
              <a:rPr lang="en-US" smtClean="0"/>
              <a:t>‹#›</a:t>
            </a:fld>
            <a:endParaRPr lang="en-US"/>
          </a:p>
        </p:txBody>
      </p:sp>
    </p:spTree>
    <p:extLst>
      <p:ext uri="{BB962C8B-B14F-4D97-AF65-F5344CB8AC3E}">
        <p14:creationId xmlns:p14="http://schemas.microsoft.com/office/powerpoint/2010/main" val="2678351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43BA9A-9CAC-476C-8E05-1264A324A1D5}" type="datetimeFigureOut">
              <a:rPr lang="en-US" smtClean="0"/>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613B8-BBCC-46E1-8239-FFEDEF91FAB3}" type="slidenum">
              <a:rPr lang="en-US" smtClean="0"/>
              <a:t>‹#›</a:t>
            </a:fld>
            <a:endParaRPr lang="en-US"/>
          </a:p>
        </p:txBody>
      </p:sp>
    </p:spTree>
    <p:extLst>
      <p:ext uri="{BB962C8B-B14F-4D97-AF65-F5344CB8AC3E}">
        <p14:creationId xmlns:p14="http://schemas.microsoft.com/office/powerpoint/2010/main" val="408823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C8BAC04-1B8A-435B-A433-EAF6249A89A1}" type="slidenum">
              <a:rPr lang="en-US"/>
              <a:pPr/>
              <a:t>‹#›</a:t>
            </a:fld>
            <a:endParaRPr lang="en-US"/>
          </a:p>
        </p:txBody>
      </p:sp>
    </p:spTree>
    <p:extLst>
      <p:ext uri="{BB962C8B-B14F-4D97-AF65-F5344CB8AC3E}">
        <p14:creationId xmlns:p14="http://schemas.microsoft.com/office/powerpoint/2010/main" val="237504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53173D2-105E-4F0E-AE3D-D3CBE714C702}" type="slidenum">
              <a:rPr lang="en-US"/>
              <a:pPr/>
              <a:t>‹#›</a:t>
            </a:fld>
            <a:endParaRPr lang="en-US"/>
          </a:p>
        </p:txBody>
      </p:sp>
    </p:spTree>
    <p:extLst>
      <p:ext uri="{BB962C8B-B14F-4D97-AF65-F5344CB8AC3E}">
        <p14:creationId xmlns:p14="http://schemas.microsoft.com/office/powerpoint/2010/main" val="376371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9895818-4D53-49F5-BFDD-9A624E92F9D0}" type="slidenum">
              <a:rPr lang="en-US"/>
              <a:pPr/>
              <a:t>‹#›</a:t>
            </a:fld>
            <a:endParaRPr lang="en-US"/>
          </a:p>
        </p:txBody>
      </p:sp>
    </p:spTree>
    <p:extLst>
      <p:ext uri="{BB962C8B-B14F-4D97-AF65-F5344CB8AC3E}">
        <p14:creationId xmlns:p14="http://schemas.microsoft.com/office/powerpoint/2010/main" val="170008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9.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8.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7.emf"/><Relationship Id="rId5" Type="http://schemas.openxmlformats.org/officeDocument/2006/relationships/slideLayout" Target="../slideLayouts/slideLayout41.xml"/><Relationship Id="rId10" Type="http://schemas.openxmlformats.org/officeDocument/2006/relationships/image" Target="../media/image6.emf"/><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9.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8.jpg"/><Relationship Id="rId5" Type="http://schemas.openxmlformats.org/officeDocument/2006/relationships/slideLayout" Target="../slideLayouts/slideLayout49.xml"/><Relationship Id="rId10" Type="http://schemas.openxmlformats.org/officeDocument/2006/relationships/image" Target="../media/image7.emf"/><Relationship Id="rId4" Type="http://schemas.openxmlformats.org/officeDocument/2006/relationships/slideLayout" Target="../slideLayouts/slideLayout48.xml"/><Relationship Id="rId9" Type="http://schemas.openxmlformats.org/officeDocument/2006/relationships/image" Target="../media/image6.emf"/></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9.jp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8.jpg"/><Relationship Id="rId5" Type="http://schemas.openxmlformats.org/officeDocument/2006/relationships/slideLayout" Target="../slideLayouts/slideLayout56.xml"/><Relationship Id="rId10" Type="http://schemas.openxmlformats.org/officeDocument/2006/relationships/image" Target="../media/image7.emf"/><Relationship Id="rId4" Type="http://schemas.openxmlformats.org/officeDocument/2006/relationships/slideLayout" Target="../slideLayouts/slideLayout55.xml"/><Relationship Id="rId9"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C5C0B06-17E5-4C23-866D-C2923C1170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76B9E-10F9-45F6-9151-F05CAEDC7A0B}" type="datetimeFigureOut">
              <a:rPr lang="en-US" smtClean="0"/>
              <a:t>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5438F-6B27-4D0E-B2A0-BCDD919AAAAD}" type="slidenum">
              <a:rPr lang="en-US" smtClean="0"/>
              <a:t>‹#›</a:t>
            </a:fld>
            <a:endParaRPr lang="en-US"/>
          </a:p>
        </p:txBody>
      </p:sp>
    </p:spTree>
    <p:extLst>
      <p:ext uri="{BB962C8B-B14F-4D97-AF65-F5344CB8AC3E}">
        <p14:creationId xmlns:p14="http://schemas.microsoft.com/office/powerpoint/2010/main" val="181097589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00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473200"/>
            <a:ext cx="7886700" cy="47240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rotWithShape="1">
          <a:blip r:embed="rId13" cstate="email">
            <a:extLst>
              <a:ext uri="{28A0092B-C50C-407E-A947-70E740481C1C}">
                <a14:useLocalDpi xmlns:a14="http://schemas.microsoft.com/office/drawing/2010/main" val="0"/>
              </a:ext>
            </a:extLst>
          </a:blip>
          <a:srcRect t="80675"/>
          <a:stretch/>
        </p:blipFill>
        <p:spPr>
          <a:xfrm>
            <a:off x="0" y="6643868"/>
            <a:ext cx="9144000" cy="214132"/>
          </a:xfrm>
          <a:prstGeom prst="rect">
            <a:avLst/>
          </a:prstGeom>
        </p:spPr>
      </p:pic>
    </p:spTree>
    <p:extLst>
      <p:ext uri="{BB962C8B-B14F-4D97-AF65-F5344CB8AC3E}">
        <p14:creationId xmlns:p14="http://schemas.microsoft.com/office/powerpoint/2010/main" val="6083488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rgbClr val="63A70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8144" y="188722"/>
            <a:ext cx="7680844" cy="703736"/>
          </a:xfrm>
          <a:prstGeom prst="rect">
            <a:avLst/>
          </a:prstGeom>
        </p:spPr>
        <p:txBody>
          <a:bodyPr vert="horz" lIns="0" tIns="0" rIns="0" bIns="0" rtlCol="0" anchor="b">
            <a:noAutofit/>
          </a:bodyPr>
          <a:lstStyle/>
          <a:p>
            <a:r>
              <a:rPr lang="fr-FR" dirty="0"/>
              <a:t>Modifiez le style du titre</a:t>
            </a:r>
          </a:p>
        </p:txBody>
      </p:sp>
      <p:sp>
        <p:nvSpPr>
          <p:cNvPr id="3" name="Espace réservé du texte 2"/>
          <p:cNvSpPr>
            <a:spLocks noGrp="1"/>
          </p:cNvSpPr>
          <p:nvPr>
            <p:ph type="body" idx="1"/>
          </p:nvPr>
        </p:nvSpPr>
        <p:spPr>
          <a:xfrm>
            <a:off x="738188" y="1682750"/>
            <a:ext cx="7670800" cy="4464050"/>
          </a:xfrm>
          <a:prstGeom prst="rect">
            <a:avLst/>
          </a:prstGeom>
        </p:spPr>
        <p:txBody>
          <a:bodyPr vert="horz" lIns="0" tIns="0" rIns="0" bIns="0" rtlCol="0">
            <a:noAutofit/>
          </a:body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305800" y="6565900"/>
            <a:ext cx="254000" cy="117475"/>
          </a:xfrm>
          <a:prstGeom prst="rect">
            <a:avLst/>
          </a:prstGeom>
        </p:spPr>
        <p:txBody>
          <a:bodyPr vert="horz" lIns="0" tIns="0" rIns="0" bIns="0" rtlCol="0" anchor="t"/>
          <a:lstStyle>
            <a:lvl1pPr algn="l">
              <a:defRPr sz="800">
                <a:solidFill>
                  <a:schemeClr val="tx1"/>
                </a:solidFill>
              </a:defRPr>
            </a:lvl1pPr>
          </a:lstStyle>
          <a:p>
            <a:fld id="{5D98ABCD-4806-4284-B708-C84E4CB19E02}" type="slidenum">
              <a:rPr lang="fr-FR" smtClean="0">
                <a:solidFill>
                  <a:srgbClr val="75787B"/>
                </a:solidFill>
              </a:rPr>
              <a:pPr/>
              <a:t>‹#›</a:t>
            </a:fld>
            <a:endParaRPr lang="fr-FR" dirty="0">
              <a:solidFill>
                <a:srgbClr val="75787B"/>
              </a:solidFill>
            </a:endParaRPr>
          </a:p>
        </p:txBody>
      </p:sp>
      <p:pic>
        <p:nvPicPr>
          <p:cNvPr id="20" name="Picture 2"/>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323969" y="41973"/>
            <a:ext cx="62448" cy="111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p:cNvPicPr>
            <a:picLocks noChangeAspect="1"/>
          </p:cNvPicPr>
          <p:nvPr userDrawn="1"/>
        </p:nvPicPr>
        <p:blipFill>
          <a:blip r:embed="rId11"/>
          <a:stretch>
            <a:fillRect/>
          </a:stretch>
        </p:blipFill>
        <p:spPr>
          <a:xfrm>
            <a:off x="458347" y="6493914"/>
            <a:ext cx="913253" cy="221239"/>
          </a:xfrm>
          <a:prstGeom prst="rect">
            <a:avLst/>
          </a:prstGeom>
        </p:spPr>
      </p:pic>
      <p:sp>
        <p:nvSpPr>
          <p:cNvPr id="4" name="Espace réservé du pied de page 3"/>
          <p:cNvSpPr>
            <a:spLocks noGrp="1"/>
          </p:cNvSpPr>
          <p:nvPr>
            <p:ph type="ftr" sz="quarter" idx="3"/>
          </p:nvPr>
        </p:nvSpPr>
        <p:spPr>
          <a:xfrm>
            <a:off x="5693395" y="6542794"/>
            <a:ext cx="2895600" cy="182562"/>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fr-FR" dirty="0">
              <a:solidFill>
                <a:srgbClr val="75787B">
                  <a:tint val="75000"/>
                </a:srgbClr>
              </a:solidFill>
            </a:endParaRPr>
          </a:p>
        </p:txBody>
      </p:sp>
    </p:spTree>
    <p:extLst>
      <p:ext uri="{BB962C8B-B14F-4D97-AF65-F5344CB8AC3E}">
        <p14:creationId xmlns:p14="http://schemas.microsoft.com/office/powerpoint/2010/main" val="30382904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712" r:id="rId8"/>
  </p:sldLayoutIdLst>
  <p:hf hdr="0" ftr="0" dt="0"/>
  <p:txStyles>
    <p:titleStyle>
      <a:lvl1pPr algn="l" defTabSz="914400" rtl="0" eaLnBrk="1" latinLnBrk="0" hangingPunct="1">
        <a:lnSpc>
          <a:spcPct val="90000"/>
        </a:lnSpc>
        <a:spcBef>
          <a:spcPct val="0"/>
        </a:spcBef>
        <a:buNone/>
        <a:defRPr sz="2600" kern="1200">
          <a:solidFill>
            <a:schemeClr val="accent1"/>
          </a:solidFill>
          <a:latin typeface="Arial" panose="020B0604020202020204" pitchFamily="34" charset="0"/>
          <a:ea typeface="+mj-ea"/>
          <a:cs typeface="Arial" panose="020B0604020202020204" pitchFamily="34" charset="0"/>
        </a:defRPr>
      </a:lvl1pPr>
    </p:titleStyle>
    <p:bodyStyle>
      <a:lvl1pPr marL="216000" indent="-216000" algn="l" defTabSz="914400" rtl="0" eaLnBrk="1" latinLnBrk="0" hangingPunct="1">
        <a:spcBef>
          <a:spcPts val="1800"/>
        </a:spcBef>
        <a:spcAft>
          <a:spcPts val="0"/>
        </a:spcAft>
        <a:buSzPct val="80000"/>
        <a:buFontTx/>
        <a:buBlip>
          <a:blip r:embed="rId12"/>
        </a:buBlip>
        <a:defRPr sz="1800" kern="1200" baseline="0">
          <a:solidFill>
            <a:schemeClr val="accent1"/>
          </a:solidFill>
          <a:latin typeface="+mn-lt"/>
          <a:ea typeface="+mn-ea"/>
          <a:cs typeface="+mn-cs"/>
        </a:defRPr>
      </a:lvl1pPr>
      <a:lvl2pPr marL="216000" indent="-216000" algn="l" defTabSz="914400" rtl="0" eaLnBrk="1" latinLnBrk="0" hangingPunct="1">
        <a:spcBef>
          <a:spcPts val="1100"/>
        </a:spcBef>
        <a:spcAft>
          <a:spcPts val="0"/>
        </a:spcAft>
        <a:buSzPct val="80000"/>
        <a:buFontTx/>
        <a:buBlip>
          <a:blip r:embed="rId13"/>
        </a:buBlip>
        <a:defRPr sz="1800" kern="1200">
          <a:solidFill>
            <a:schemeClr val="tx1"/>
          </a:solidFill>
          <a:latin typeface="+mn-lt"/>
          <a:ea typeface="+mn-ea"/>
          <a:cs typeface="+mn-cs"/>
        </a:defRPr>
      </a:lvl2pPr>
      <a:lvl3pPr marL="363538" indent="-142875" algn="l" defTabSz="914400" rtl="0" eaLnBrk="1" latinLnBrk="0" hangingPunct="1">
        <a:spcBef>
          <a:spcPts val="1100"/>
        </a:spcBef>
        <a:spcAft>
          <a:spcPts val="0"/>
        </a:spcAft>
        <a:buSzPct val="100000"/>
        <a:buFont typeface="Arial" panose="020B0604020202020204" pitchFamily="34" charset="0"/>
        <a:buChar char="-"/>
        <a:defRPr sz="1600" kern="1200">
          <a:solidFill>
            <a:schemeClr val="tx1"/>
          </a:solidFill>
          <a:latin typeface="+mn-lt"/>
          <a:ea typeface="+mn-ea"/>
          <a:cs typeface="+mn-cs"/>
        </a:defRPr>
      </a:lvl3pPr>
      <a:lvl4pPr marL="501750" indent="-144000" algn="l" defTabSz="914400" rtl="0" eaLnBrk="1" latinLnBrk="0" hangingPunct="1">
        <a:spcBef>
          <a:spcPts val="600"/>
        </a:spcBef>
        <a:spcAft>
          <a:spcPts val="600"/>
        </a:spcAft>
        <a:buFont typeface="Arial" panose="020B0604020202020204" pitchFamily="34" charset="0"/>
        <a:buChar char="•"/>
        <a:tabLst>
          <a:tab pos="506413" algn="l"/>
        </a:tabLst>
        <a:defRPr sz="1400" kern="1200">
          <a:solidFill>
            <a:schemeClr val="accent1"/>
          </a:solidFill>
          <a:latin typeface="+mn-lt"/>
          <a:ea typeface="+mn-ea"/>
          <a:cs typeface="+mn-cs"/>
        </a:defRPr>
      </a:lvl4pPr>
      <a:lvl5pPr marL="503238" indent="0" algn="l" defTabSz="914400" rtl="0" eaLnBrk="1" latinLnBrk="0" hangingPunct="1">
        <a:spcBef>
          <a:spcPts val="0"/>
        </a:spcBef>
        <a:spcAft>
          <a:spcPts val="0"/>
        </a:spcAft>
        <a:buFont typeface="Arial" panose="020B0604020202020204" pitchFamily="34" charset="0"/>
        <a:buNone/>
        <a:defRPr sz="14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8144" y="188722"/>
            <a:ext cx="7680844" cy="703736"/>
          </a:xfrm>
          <a:prstGeom prst="rect">
            <a:avLst/>
          </a:prstGeom>
        </p:spPr>
        <p:txBody>
          <a:bodyPr vert="horz" lIns="0" tIns="0" rIns="0" bIns="0" rtlCol="0" anchor="b">
            <a:noAutofit/>
          </a:bodyPr>
          <a:lstStyle/>
          <a:p>
            <a:r>
              <a:rPr lang="fr-FR" dirty="0"/>
              <a:t>Modifiez le style du titre</a:t>
            </a:r>
          </a:p>
        </p:txBody>
      </p:sp>
      <p:sp>
        <p:nvSpPr>
          <p:cNvPr id="3" name="Espace réservé du texte 2"/>
          <p:cNvSpPr>
            <a:spLocks noGrp="1"/>
          </p:cNvSpPr>
          <p:nvPr>
            <p:ph type="body" idx="1"/>
          </p:nvPr>
        </p:nvSpPr>
        <p:spPr>
          <a:xfrm>
            <a:off x="738188" y="1682750"/>
            <a:ext cx="7670800" cy="4464050"/>
          </a:xfrm>
          <a:prstGeom prst="rect">
            <a:avLst/>
          </a:prstGeom>
        </p:spPr>
        <p:txBody>
          <a:bodyPr vert="horz" lIns="0" tIns="0" rIns="0" bIns="0" rtlCol="0">
            <a:noAutofit/>
          </a:body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305800" y="6565900"/>
            <a:ext cx="254000" cy="117475"/>
          </a:xfrm>
          <a:prstGeom prst="rect">
            <a:avLst/>
          </a:prstGeom>
        </p:spPr>
        <p:txBody>
          <a:bodyPr vert="horz" lIns="0" tIns="0" rIns="0" bIns="0" rtlCol="0" anchor="t"/>
          <a:lstStyle>
            <a:lvl1pPr algn="l">
              <a:defRPr sz="800">
                <a:solidFill>
                  <a:schemeClr val="tx1"/>
                </a:solidFill>
              </a:defRPr>
            </a:lvl1pPr>
          </a:lstStyle>
          <a:p>
            <a:fld id="{5D98ABCD-4806-4284-B708-C84E4CB19E02}" type="slidenum">
              <a:rPr lang="fr-FR" smtClean="0">
                <a:solidFill>
                  <a:srgbClr val="75787B"/>
                </a:solidFill>
              </a:rPr>
              <a:pPr/>
              <a:t>‹#›</a:t>
            </a:fld>
            <a:endParaRPr lang="fr-FR" dirty="0">
              <a:solidFill>
                <a:srgbClr val="75787B"/>
              </a:solidFill>
            </a:endParaRPr>
          </a:p>
        </p:txBody>
      </p:sp>
      <p:pic>
        <p:nvPicPr>
          <p:cNvPr id="20" name="Picture 2"/>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323969" y="41973"/>
            <a:ext cx="62448" cy="111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p:cNvPicPr>
            <a:picLocks noChangeAspect="1"/>
          </p:cNvPicPr>
          <p:nvPr userDrawn="1"/>
        </p:nvPicPr>
        <p:blipFill>
          <a:blip r:embed="rId10"/>
          <a:stretch>
            <a:fillRect/>
          </a:stretch>
        </p:blipFill>
        <p:spPr>
          <a:xfrm>
            <a:off x="458347" y="6493914"/>
            <a:ext cx="913253" cy="221239"/>
          </a:xfrm>
          <a:prstGeom prst="rect">
            <a:avLst/>
          </a:prstGeom>
        </p:spPr>
      </p:pic>
      <p:sp>
        <p:nvSpPr>
          <p:cNvPr id="4" name="Espace réservé du pied de page 3"/>
          <p:cNvSpPr>
            <a:spLocks noGrp="1"/>
          </p:cNvSpPr>
          <p:nvPr>
            <p:ph type="ftr" sz="quarter" idx="3"/>
          </p:nvPr>
        </p:nvSpPr>
        <p:spPr>
          <a:xfrm>
            <a:off x="5693395" y="6542794"/>
            <a:ext cx="2895600" cy="182562"/>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fr-FR" dirty="0">
              <a:solidFill>
                <a:srgbClr val="75787B">
                  <a:tint val="75000"/>
                </a:srgbClr>
              </a:solidFill>
            </a:endParaRPr>
          </a:p>
        </p:txBody>
      </p:sp>
    </p:spTree>
    <p:extLst>
      <p:ext uri="{BB962C8B-B14F-4D97-AF65-F5344CB8AC3E}">
        <p14:creationId xmlns:p14="http://schemas.microsoft.com/office/powerpoint/2010/main" val="13937574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hdr="0" ftr="0" dt="0"/>
  <p:txStyles>
    <p:titleStyle>
      <a:lvl1pPr algn="l" defTabSz="914400" rtl="0" eaLnBrk="1" latinLnBrk="0" hangingPunct="1">
        <a:lnSpc>
          <a:spcPct val="90000"/>
        </a:lnSpc>
        <a:spcBef>
          <a:spcPct val="0"/>
        </a:spcBef>
        <a:buNone/>
        <a:defRPr sz="2600" kern="1200">
          <a:solidFill>
            <a:schemeClr val="accent1"/>
          </a:solidFill>
          <a:latin typeface="Arial" panose="020B0604020202020204" pitchFamily="34" charset="0"/>
          <a:ea typeface="+mj-ea"/>
          <a:cs typeface="Arial" panose="020B0604020202020204" pitchFamily="34" charset="0"/>
        </a:defRPr>
      </a:lvl1pPr>
    </p:titleStyle>
    <p:bodyStyle>
      <a:lvl1pPr marL="216000" indent="-216000" algn="l" defTabSz="914400" rtl="0" eaLnBrk="1" latinLnBrk="0" hangingPunct="1">
        <a:spcBef>
          <a:spcPts val="1800"/>
        </a:spcBef>
        <a:spcAft>
          <a:spcPts val="0"/>
        </a:spcAft>
        <a:buSzPct val="80000"/>
        <a:buFontTx/>
        <a:buBlip>
          <a:blip r:embed="rId11"/>
        </a:buBlip>
        <a:defRPr sz="1800" kern="1200" baseline="0">
          <a:solidFill>
            <a:schemeClr val="accent1"/>
          </a:solidFill>
          <a:latin typeface="+mn-lt"/>
          <a:ea typeface="+mn-ea"/>
          <a:cs typeface="+mn-cs"/>
        </a:defRPr>
      </a:lvl1pPr>
      <a:lvl2pPr marL="216000" indent="-216000" algn="l" defTabSz="914400" rtl="0" eaLnBrk="1" latinLnBrk="0" hangingPunct="1">
        <a:spcBef>
          <a:spcPts val="1100"/>
        </a:spcBef>
        <a:spcAft>
          <a:spcPts val="0"/>
        </a:spcAft>
        <a:buSzPct val="80000"/>
        <a:buFontTx/>
        <a:buBlip>
          <a:blip r:embed="rId12"/>
        </a:buBlip>
        <a:defRPr sz="1800" kern="1200">
          <a:solidFill>
            <a:schemeClr val="tx1"/>
          </a:solidFill>
          <a:latin typeface="+mn-lt"/>
          <a:ea typeface="+mn-ea"/>
          <a:cs typeface="+mn-cs"/>
        </a:defRPr>
      </a:lvl2pPr>
      <a:lvl3pPr marL="363538" indent="-142875" algn="l" defTabSz="914400" rtl="0" eaLnBrk="1" latinLnBrk="0" hangingPunct="1">
        <a:spcBef>
          <a:spcPts val="1100"/>
        </a:spcBef>
        <a:spcAft>
          <a:spcPts val="0"/>
        </a:spcAft>
        <a:buSzPct val="100000"/>
        <a:buFont typeface="Arial" panose="020B0604020202020204" pitchFamily="34" charset="0"/>
        <a:buChar char="-"/>
        <a:defRPr sz="1600" kern="1200">
          <a:solidFill>
            <a:schemeClr val="tx1"/>
          </a:solidFill>
          <a:latin typeface="+mn-lt"/>
          <a:ea typeface="+mn-ea"/>
          <a:cs typeface="+mn-cs"/>
        </a:defRPr>
      </a:lvl3pPr>
      <a:lvl4pPr marL="501750" indent="-144000" algn="l" defTabSz="914400" rtl="0" eaLnBrk="1" latinLnBrk="0" hangingPunct="1">
        <a:spcBef>
          <a:spcPts val="600"/>
        </a:spcBef>
        <a:spcAft>
          <a:spcPts val="600"/>
        </a:spcAft>
        <a:buFont typeface="Arial" panose="020B0604020202020204" pitchFamily="34" charset="0"/>
        <a:buChar char="•"/>
        <a:tabLst>
          <a:tab pos="506413" algn="l"/>
        </a:tabLst>
        <a:defRPr sz="1400" kern="1200">
          <a:solidFill>
            <a:schemeClr val="accent1"/>
          </a:solidFill>
          <a:latin typeface="+mn-lt"/>
          <a:ea typeface="+mn-ea"/>
          <a:cs typeface="+mn-cs"/>
        </a:defRPr>
      </a:lvl4pPr>
      <a:lvl5pPr marL="503238" indent="0" algn="l" defTabSz="914400" rtl="0" eaLnBrk="1" latinLnBrk="0" hangingPunct="1">
        <a:spcBef>
          <a:spcPts val="0"/>
        </a:spcBef>
        <a:spcAft>
          <a:spcPts val="0"/>
        </a:spcAft>
        <a:buFont typeface="Arial" panose="020B0604020202020204" pitchFamily="34" charset="0"/>
        <a:buNone/>
        <a:defRPr sz="14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8144" y="188722"/>
            <a:ext cx="7680844" cy="703736"/>
          </a:xfrm>
          <a:prstGeom prst="rect">
            <a:avLst/>
          </a:prstGeom>
        </p:spPr>
        <p:txBody>
          <a:bodyPr vert="horz" lIns="0" tIns="0" rIns="0" bIns="0" rtlCol="0" anchor="b">
            <a:noAutofit/>
          </a:bodyPr>
          <a:lstStyle/>
          <a:p>
            <a:r>
              <a:rPr lang="fr-FR" dirty="0"/>
              <a:t>Modifiez le style du titre</a:t>
            </a:r>
          </a:p>
        </p:txBody>
      </p:sp>
      <p:sp>
        <p:nvSpPr>
          <p:cNvPr id="3" name="Espace réservé du texte 2"/>
          <p:cNvSpPr>
            <a:spLocks noGrp="1"/>
          </p:cNvSpPr>
          <p:nvPr>
            <p:ph type="body" idx="1"/>
          </p:nvPr>
        </p:nvSpPr>
        <p:spPr>
          <a:xfrm>
            <a:off x="738188" y="1682750"/>
            <a:ext cx="7670800" cy="4464050"/>
          </a:xfrm>
          <a:prstGeom prst="rect">
            <a:avLst/>
          </a:prstGeom>
        </p:spPr>
        <p:txBody>
          <a:bodyPr vert="horz" lIns="0" tIns="0" rIns="0" bIns="0" rtlCol="0">
            <a:noAutofit/>
          </a:body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305800" y="6565900"/>
            <a:ext cx="254000" cy="117475"/>
          </a:xfrm>
          <a:prstGeom prst="rect">
            <a:avLst/>
          </a:prstGeom>
        </p:spPr>
        <p:txBody>
          <a:bodyPr vert="horz" lIns="0" tIns="0" rIns="0" bIns="0" rtlCol="0" anchor="t"/>
          <a:lstStyle>
            <a:lvl1pPr algn="l">
              <a:defRPr sz="800">
                <a:solidFill>
                  <a:schemeClr val="tx1"/>
                </a:solidFill>
              </a:defRPr>
            </a:lvl1pPr>
          </a:lstStyle>
          <a:p>
            <a:fld id="{5D98ABCD-4806-4284-B708-C84E4CB19E02}" type="slidenum">
              <a:rPr lang="fr-FR" smtClean="0">
                <a:solidFill>
                  <a:srgbClr val="75787B"/>
                </a:solidFill>
              </a:rPr>
              <a:pPr/>
              <a:t>‹#›</a:t>
            </a:fld>
            <a:endParaRPr lang="fr-FR" dirty="0">
              <a:solidFill>
                <a:srgbClr val="75787B"/>
              </a:solidFill>
            </a:endParaRPr>
          </a:p>
        </p:txBody>
      </p:sp>
      <p:pic>
        <p:nvPicPr>
          <p:cNvPr id="20" name="Picture 2"/>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323969" y="41973"/>
            <a:ext cx="62448" cy="111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p:cNvPicPr>
            <a:picLocks noChangeAspect="1"/>
          </p:cNvPicPr>
          <p:nvPr userDrawn="1"/>
        </p:nvPicPr>
        <p:blipFill>
          <a:blip r:embed="rId10"/>
          <a:stretch>
            <a:fillRect/>
          </a:stretch>
        </p:blipFill>
        <p:spPr>
          <a:xfrm>
            <a:off x="458347" y="6493914"/>
            <a:ext cx="913253" cy="221239"/>
          </a:xfrm>
          <a:prstGeom prst="rect">
            <a:avLst/>
          </a:prstGeom>
        </p:spPr>
      </p:pic>
      <p:sp>
        <p:nvSpPr>
          <p:cNvPr id="4" name="Espace réservé du pied de page 3"/>
          <p:cNvSpPr>
            <a:spLocks noGrp="1"/>
          </p:cNvSpPr>
          <p:nvPr>
            <p:ph type="ftr" sz="quarter" idx="3"/>
          </p:nvPr>
        </p:nvSpPr>
        <p:spPr>
          <a:xfrm>
            <a:off x="5693395" y="6542794"/>
            <a:ext cx="2895600" cy="182562"/>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fr-FR" dirty="0">
              <a:solidFill>
                <a:srgbClr val="75787B">
                  <a:tint val="75000"/>
                </a:srgbClr>
              </a:solidFill>
            </a:endParaRPr>
          </a:p>
        </p:txBody>
      </p:sp>
    </p:spTree>
    <p:extLst>
      <p:ext uri="{BB962C8B-B14F-4D97-AF65-F5344CB8AC3E}">
        <p14:creationId xmlns:p14="http://schemas.microsoft.com/office/powerpoint/2010/main" val="402672510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hdr="0" ftr="0" dt="0"/>
  <p:txStyles>
    <p:titleStyle>
      <a:lvl1pPr algn="l" defTabSz="914400" rtl="0" eaLnBrk="1" latinLnBrk="0" hangingPunct="1">
        <a:lnSpc>
          <a:spcPct val="90000"/>
        </a:lnSpc>
        <a:spcBef>
          <a:spcPct val="0"/>
        </a:spcBef>
        <a:buNone/>
        <a:defRPr sz="2600" kern="1200">
          <a:solidFill>
            <a:schemeClr val="accent1"/>
          </a:solidFill>
          <a:latin typeface="Arial" panose="020B0604020202020204" pitchFamily="34" charset="0"/>
          <a:ea typeface="+mj-ea"/>
          <a:cs typeface="Arial" panose="020B0604020202020204" pitchFamily="34" charset="0"/>
        </a:defRPr>
      </a:lvl1pPr>
    </p:titleStyle>
    <p:bodyStyle>
      <a:lvl1pPr marL="216000" indent="-216000" algn="l" defTabSz="914400" rtl="0" eaLnBrk="1" latinLnBrk="0" hangingPunct="1">
        <a:spcBef>
          <a:spcPts val="1800"/>
        </a:spcBef>
        <a:spcAft>
          <a:spcPts val="0"/>
        </a:spcAft>
        <a:buSzPct val="80000"/>
        <a:buFontTx/>
        <a:buBlip>
          <a:blip r:embed="rId11"/>
        </a:buBlip>
        <a:defRPr sz="1800" kern="1200" baseline="0">
          <a:solidFill>
            <a:schemeClr val="accent1"/>
          </a:solidFill>
          <a:latin typeface="+mn-lt"/>
          <a:ea typeface="+mn-ea"/>
          <a:cs typeface="+mn-cs"/>
        </a:defRPr>
      </a:lvl1pPr>
      <a:lvl2pPr marL="216000" indent="-216000" algn="l" defTabSz="914400" rtl="0" eaLnBrk="1" latinLnBrk="0" hangingPunct="1">
        <a:spcBef>
          <a:spcPts val="1100"/>
        </a:spcBef>
        <a:spcAft>
          <a:spcPts val="0"/>
        </a:spcAft>
        <a:buSzPct val="80000"/>
        <a:buFontTx/>
        <a:buBlip>
          <a:blip r:embed="rId12"/>
        </a:buBlip>
        <a:defRPr sz="1800" kern="1200">
          <a:solidFill>
            <a:schemeClr val="tx1"/>
          </a:solidFill>
          <a:latin typeface="+mn-lt"/>
          <a:ea typeface="+mn-ea"/>
          <a:cs typeface="+mn-cs"/>
        </a:defRPr>
      </a:lvl2pPr>
      <a:lvl3pPr marL="363538" indent="-142875" algn="l" defTabSz="914400" rtl="0" eaLnBrk="1" latinLnBrk="0" hangingPunct="1">
        <a:spcBef>
          <a:spcPts val="1100"/>
        </a:spcBef>
        <a:spcAft>
          <a:spcPts val="0"/>
        </a:spcAft>
        <a:buSzPct val="100000"/>
        <a:buFont typeface="Arial" panose="020B0604020202020204" pitchFamily="34" charset="0"/>
        <a:buChar char="-"/>
        <a:defRPr sz="1600" kern="1200">
          <a:solidFill>
            <a:schemeClr val="tx1"/>
          </a:solidFill>
          <a:latin typeface="+mn-lt"/>
          <a:ea typeface="+mn-ea"/>
          <a:cs typeface="+mn-cs"/>
        </a:defRPr>
      </a:lvl3pPr>
      <a:lvl4pPr marL="501750" indent="-144000" algn="l" defTabSz="914400" rtl="0" eaLnBrk="1" latinLnBrk="0" hangingPunct="1">
        <a:spcBef>
          <a:spcPts val="600"/>
        </a:spcBef>
        <a:spcAft>
          <a:spcPts val="600"/>
        </a:spcAft>
        <a:buFont typeface="Arial" panose="020B0604020202020204" pitchFamily="34" charset="0"/>
        <a:buChar char="•"/>
        <a:tabLst>
          <a:tab pos="506413" algn="l"/>
        </a:tabLst>
        <a:defRPr sz="1400" kern="1200">
          <a:solidFill>
            <a:schemeClr val="accent1"/>
          </a:solidFill>
          <a:latin typeface="+mn-lt"/>
          <a:ea typeface="+mn-ea"/>
          <a:cs typeface="+mn-cs"/>
        </a:defRPr>
      </a:lvl4pPr>
      <a:lvl5pPr marL="503238" indent="0" algn="l" defTabSz="914400" rtl="0" eaLnBrk="1" latinLnBrk="0" hangingPunct="1">
        <a:spcBef>
          <a:spcPts val="0"/>
        </a:spcBef>
        <a:spcAft>
          <a:spcPts val="0"/>
        </a:spcAft>
        <a:buFont typeface="Arial" panose="020B0604020202020204" pitchFamily="34" charset="0"/>
        <a:buNone/>
        <a:defRPr sz="14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343BA9A-9CAC-476C-8E05-1264A324A1D5}" type="datetimeFigureOut">
              <a:rPr lang="en-US" smtClean="0"/>
              <a:t>2/7/2017</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4A613B8-BBCC-46E1-8239-FFEDEF91FAB3}" type="slidenum">
              <a:rPr lang="en-US" smtClean="0"/>
              <a:t>‹#›</a:t>
            </a:fld>
            <a:endParaRPr lang="en-US"/>
          </a:p>
        </p:txBody>
      </p:sp>
    </p:spTree>
    <p:extLst>
      <p:ext uri="{BB962C8B-B14F-4D97-AF65-F5344CB8AC3E}">
        <p14:creationId xmlns:p14="http://schemas.microsoft.com/office/powerpoint/2010/main" val="42254166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1.wdp"/><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39.emf"/><Relationship Id="rId5" Type="http://schemas.microsoft.com/office/2007/relationships/hdphoto" Target="../media/hdphoto4.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tiff"/><Relationship Id="rId4" Type="http://schemas.openxmlformats.org/officeDocument/2006/relationships/image" Target="../media/image48.tiff"/></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22.tiff"/><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info@tomiesinc.com" TargetMode="External"/><Relationship Id="rId2" Type="http://schemas.openxmlformats.org/officeDocument/2006/relationships/hyperlink" Target="http://www.tomimist.com/" TargetMode="Externa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6"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26.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26.jpeg"/><Relationship Id="rId5" Type="http://schemas.openxmlformats.org/officeDocument/2006/relationships/image" Target="../media/image30.jp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4.jpeg"/></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emf"/><Relationship Id="rId2" Type="http://schemas.openxmlformats.org/officeDocument/2006/relationships/image" Target="../media/image72.png"/><Relationship Id="rId1" Type="http://schemas.openxmlformats.org/officeDocument/2006/relationships/slideLayout" Target="../slideLayouts/slideLayout4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emf"/><Relationship Id="rId10" Type="http://schemas.openxmlformats.org/officeDocument/2006/relationships/image" Target="../media/image80.emf"/><Relationship Id="rId4" Type="http://schemas.openxmlformats.org/officeDocument/2006/relationships/image" Target="../media/image74.png"/><Relationship Id="rId9" Type="http://schemas.openxmlformats.org/officeDocument/2006/relationships/image" Target="../media/image79.emf"/><Relationship Id="rId14" Type="http://schemas.openxmlformats.org/officeDocument/2006/relationships/image" Target="../media/image84.png"/></Relationships>
</file>

<file path=ppt/slides/_rels/slide5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emf"/><Relationship Id="rId18" Type="http://schemas.openxmlformats.org/officeDocument/2006/relationships/image" Target="../media/image100.png"/><Relationship Id="rId3" Type="http://schemas.openxmlformats.org/officeDocument/2006/relationships/image" Target="../media/image86.png"/><Relationship Id="rId7" Type="http://schemas.openxmlformats.org/officeDocument/2006/relationships/image" Target="../media/image89.emf"/><Relationship Id="rId12" Type="http://schemas.openxmlformats.org/officeDocument/2006/relationships/image" Target="../media/image94.png"/><Relationship Id="rId17" Type="http://schemas.openxmlformats.org/officeDocument/2006/relationships/image" Target="../media/image99.emf"/><Relationship Id="rId2" Type="http://schemas.openxmlformats.org/officeDocument/2006/relationships/image" Target="../media/image72.png"/><Relationship Id="rId16" Type="http://schemas.openxmlformats.org/officeDocument/2006/relationships/image" Target="../media/image98.png"/><Relationship Id="rId1" Type="http://schemas.openxmlformats.org/officeDocument/2006/relationships/slideLayout" Target="../slideLayouts/slideLayout50.xml"/><Relationship Id="rId6" Type="http://schemas.openxmlformats.org/officeDocument/2006/relationships/image" Target="../media/image88.emf"/><Relationship Id="rId11" Type="http://schemas.openxmlformats.org/officeDocument/2006/relationships/image" Target="../media/image93.png"/><Relationship Id="rId5" Type="http://schemas.openxmlformats.org/officeDocument/2006/relationships/image" Target="../media/image81.png"/><Relationship Id="rId15" Type="http://schemas.openxmlformats.org/officeDocument/2006/relationships/image" Target="../media/image97.emf"/><Relationship Id="rId10" Type="http://schemas.openxmlformats.org/officeDocument/2006/relationships/image" Target="../media/image92.emf"/><Relationship Id="rId4" Type="http://schemas.openxmlformats.org/officeDocument/2006/relationships/image" Target="../media/image87.png"/><Relationship Id="rId9" Type="http://schemas.openxmlformats.org/officeDocument/2006/relationships/image" Target="../media/image91.emf"/><Relationship Id="rId1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5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3.xml"/><Relationship Id="rId1" Type="http://schemas.openxmlformats.org/officeDocument/2006/relationships/vmlDrawing" Target="../drawings/vmlDrawing1.vml"/><Relationship Id="rId4" Type="http://schemas.openxmlformats.org/officeDocument/2006/relationships/image" Target="../media/image105.emf"/></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ney_ASTA_Event_Icon_3x4.png"/>
          <p:cNvPicPr>
            <a:picLocks noChangeAspect="1"/>
          </p:cNvPicPr>
          <p:nvPr/>
        </p:nvPicPr>
        <p:blipFill>
          <a:blip r:embed="rId2" cstate="print"/>
          <a:stretch>
            <a:fillRect/>
          </a:stretch>
        </p:blipFill>
        <p:spPr>
          <a:xfrm>
            <a:off x="914399" y="717314"/>
            <a:ext cx="7326243" cy="5451755"/>
          </a:xfrm>
          <a:prstGeom prst="rect">
            <a:avLst/>
          </a:prstGeom>
        </p:spPr>
      </p:pic>
    </p:spTree>
    <p:extLst>
      <p:ext uri="{BB962C8B-B14F-4D97-AF65-F5344CB8AC3E}">
        <p14:creationId xmlns:p14="http://schemas.microsoft.com/office/powerpoint/2010/main" val="25862346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3191"/>
            <a:ext cx="9144000" cy="523220"/>
          </a:xfrm>
          <a:prstGeom prst="rect">
            <a:avLst/>
          </a:prstGeom>
          <a:solidFill>
            <a:schemeClr val="tx1"/>
          </a:solidFill>
        </p:spPr>
        <p:txBody>
          <a:bodyPr wrap="square" rtlCol="0">
            <a:spAutoFit/>
          </a:bodyPr>
          <a:lstStyle/>
          <a:p>
            <a:r>
              <a:rPr lang="en-US" dirty="0">
                <a:solidFill>
                  <a:schemeClr val="bg1"/>
                </a:solidFill>
              </a:rPr>
              <a:t>Potential of non-thermal plasma as a seed treatment</a:t>
            </a:r>
          </a:p>
        </p:txBody>
      </p:sp>
      <p:sp>
        <p:nvSpPr>
          <p:cNvPr id="5" name="TextBox 4"/>
          <p:cNvSpPr txBox="1"/>
          <p:nvPr/>
        </p:nvSpPr>
        <p:spPr>
          <a:xfrm>
            <a:off x="457200" y="977298"/>
            <a:ext cx="6420347" cy="2246769"/>
          </a:xfrm>
          <a:prstGeom prst="rect">
            <a:avLst/>
          </a:prstGeom>
          <a:noFill/>
        </p:spPr>
        <p:txBody>
          <a:bodyPr wrap="none" rtlCol="0">
            <a:spAutoFit/>
          </a:bodyPr>
          <a:lstStyle/>
          <a:p>
            <a:r>
              <a:rPr lang="en-US" dirty="0"/>
              <a:t>Pros</a:t>
            </a:r>
          </a:p>
          <a:p>
            <a:pPr marL="514350" indent="-514350">
              <a:buFont typeface="Wingdings" panose="05000000000000000000" pitchFamily="2" charset="2"/>
              <a:buChar char="q"/>
            </a:pPr>
            <a:r>
              <a:rPr lang="en-US" dirty="0"/>
              <a:t>Potential for broad spectrum activity</a:t>
            </a:r>
          </a:p>
          <a:p>
            <a:pPr marL="514350" indent="-514350">
              <a:buFont typeface="Wingdings" panose="05000000000000000000" pitchFamily="2" charset="2"/>
              <a:buChar char="q"/>
            </a:pPr>
            <a:r>
              <a:rPr lang="en-US" dirty="0"/>
              <a:t>Low moisture </a:t>
            </a:r>
          </a:p>
          <a:p>
            <a:pPr marL="514350" indent="-514350">
              <a:buFont typeface="Wingdings" panose="05000000000000000000" pitchFamily="2" charset="2"/>
              <a:buChar char="q"/>
            </a:pPr>
            <a:r>
              <a:rPr lang="en-US" dirty="0"/>
              <a:t>Limited residual toxicity expected</a:t>
            </a:r>
          </a:p>
          <a:p>
            <a:pPr marL="514350" indent="-514350">
              <a:buFont typeface="Wingdings" panose="05000000000000000000" pitchFamily="2" charset="2"/>
              <a:buChar char="q"/>
            </a:pPr>
            <a:r>
              <a:rPr lang="en-US" dirty="0"/>
              <a:t>Short treatment time</a:t>
            </a:r>
          </a:p>
        </p:txBody>
      </p:sp>
      <p:sp>
        <p:nvSpPr>
          <p:cNvPr id="6" name="TextBox 5"/>
          <p:cNvSpPr txBox="1"/>
          <p:nvPr/>
        </p:nvSpPr>
        <p:spPr>
          <a:xfrm>
            <a:off x="457200" y="3343628"/>
            <a:ext cx="5363969" cy="1384995"/>
          </a:xfrm>
          <a:prstGeom prst="rect">
            <a:avLst/>
          </a:prstGeom>
          <a:noFill/>
        </p:spPr>
        <p:txBody>
          <a:bodyPr wrap="none" rtlCol="0">
            <a:spAutoFit/>
          </a:bodyPr>
          <a:lstStyle/>
          <a:p>
            <a:r>
              <a:rPr lang="en-US" dirty="0"/>
              <a:t>Cons:</a:t>
            </a:r>
          </a:p>
          <a:p>
            <a:pPr marL="457200" indent="-457200">
              <a:buFont typeface="Wingdings" panose="05000000000000000000" pitchFamily="2" charset="2"/>
              <a:buChar char="q"/>
            </a:pPr>
            <a:r>
              <a:rPr lang="en-US" dirty="0"/>
              <a:t>Ability to penetrate into seeds</a:t>
            </a:r>
          </a:p>
          <a:p>
            <a:endParaRPr lang="en-US" dirty="0"/>
          </a:p>
        </p:txBody>
      </p:sp>
      <p:sp>
        <p:nvSpPr>
          <p:cNvPr id="7" name="TextBox 6"/>
          <p:cNvSpPr txBox="1"/>
          <p:nvPr/>
        </p:nvSpPr>
        <p:spPr>
          <a:xfrm>
            <a:off x="457201" y="5105400"/>
            <a:ext cx="8534400" cy="1384995"/>
          </a:xfrm>
          <a:prstGeom prst="rect">
            <a:avLst/>
          </a:prstGeom>
          <a:noFill/>
        </p:spPr>
        <p:txBody>
          <a:bodyPr wrap="square" rtlCol="0">
            <a:spAutoFit/>
          </a:bodyPr>
          <a:lstStyle/>
          <a:p>
            <a:r>
              <a:rPr lang="en-US" dirty="0"/>
              <a:t>Current status:  </a:t>
            </a:r>
          </a:p>
          <a:p>
            <a:pPr marL="457200" indent="-457200">
              <a:buFont typeface="Wingdings" charset="2"/>
              <a:buChar char="q"/>
            </a:pPr>
            <a:r>
              <a:rPr lang="en-US" dirty="0"/>
              <a:t>Research needed to evaluate efficacy on naturally infested seeds  </a:t>
            </a:r>
          </a:p>
        </p:txBody>
      </p:sp>
      <p:pic>
        <p:nvPicPr>
          <p:cNvPr id="8" name="Picture 7"/>
          <p:cNvPicPr>
            <a:picLocks noChangeAspect="1"/>
          </p:cNvPicPr>
          <p:nvPr/>
        </p:nvPicPr>
        <p:blipFill rotWithShape="1">
          <a:blip r:embed="rId2"/>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84536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FOR </a:t>
            </a:r>
            <a:br>
              <a:rPr lang="en-US" dirty="0"/>
            </a:br>
            <a:r>
              <a:rPr lang="en-US" dirty="0"/>
              <a:t>YOUR CHALLENGE</a:t>
            </a:r>
          </a:p>
        </p:txBody>
      </p:sp>
      <p:sp>
        <p:nvSpPr>
          <p:cNvPr id="5" name="Text Placeholder 4"/>
          <p:cNvSpPr>
            <a:spLocks noGrp="1"/>
          </p:cNvSpPr>
          <p:nvPr>
            <p:ph type="body" sz="quarter" idx="10"/>
          </p:nvPr>
        </p:nvSpPr>
        <p:spPr>
          <a:xfrm>
            <a:off x="1601788" y="1484784"/>
            <a:ext cx="6983412" cy="2882900"/>
          </a:xfrm>
        </p:spPr>
        <p:txBody>
          <a:bodyPr/>
          <a:lstStyle/>
          <a:p>
            <a:r>
              <a:rPr lang="en-US" dirty="0">
                <a:solidFill>
                  <a:srgbClr val="5B5B5D"/>
                </a:solidFill>
              </a:rPr>
              <a:t>USING IMMOBILIZED BIOCIDAL ENZYMES TO ADDRESS 3 KEY PROBLEMS IN AGRICULTURE</a:t>
            </a:r>
          </a:p>
        </p:txBody>
      </p:sp>
      <p:graphicFrame>
        <p:nvGraphicFramePr>
          <p:cNvPr id="7" name="Table 6"/>
          <p:cNvGraphicFramePr>
            <a:graphicFrameLocks noGrp="1"/>
          </p:cNvGraphicFramePr>
          <p:nvPr>
            <p:extLst/>
          </p:nvPr>
        </p:nvGraphicFramePr>
        <p:xfrm>
          <a:off x="1664459" y="2446905"/>
          <a:ext cx="6920741" cy="2926311"/>
        </p:xfrm>
        <a:graphic>
          <a:graphicData uri="http://schemas.openxmlformats.org/drawingml/2006/table">
            <a:tbl>
              <a:tblPr firstRow="1" bandRow="1">
                <a:tableStyleId>{5C22544A-7EE6-4342-B048-85BDC9FD1C3A}</a:tableStyleId>
              </a:tblPr>
              <a:tblGrid>
                <a:gridCol w="2880691">
                  <a:extLst>
                    <a:ext uri="{9D8B030D-6E8A-4147-A177-3AD203B41FA5}">
                      <a16:colId xmlns:a16="http://schemas.microsoft.com/office/drawing/2014/main" xmlns="" val="20000"/>
                    </a:ext>
                  </a:extLst>
                </a:gridCol>
                <a:gridCol w="2116783">
                  <a:extLst>
                    <a:ext uri="{9D8B030D-6E8A-4147-A177-3AD203B41FA5}">
                      <a16:colId xmlns:a16="http://schemas.microsoft.com/office/drawing/2014/main" xmlns="" val="20001"/>
                    </a:ext>
                  </a:extLst>
                </a:gridCol>
                <a:gridCol w="1923267">
                  <a:extLst>
                    <a:ext uri="{9D8B030D-6E8A-4147-A177-3AD203B41FA5}">
                      <a16:colId xmlns:a16="http://schemas.microsoft.com/office/drawing/2014/main" xmlns="" val="20002"/>
                    </a:ext>
                  </a:extLst>
                </a:gridCol>
              </a:tblGrid>
              <a:tr h="401534">
                <a:tc>
                  <a:txBody>
                    <a:bodyPr/>
                    <a:lstStyle/>
                    <a:p>
                      <a:r>
                        <a:rPr lang="en-US" sz="1400" baseline="0" dirty="0">
                          <a:solidFill>
                            <a:srgbClr val="5B5B5D"/>
                          </a:solidFill>
                          <a:latin typeface="Arial"/>
                          <a:cs typeface="Arial"/>
                        </a:rPr>
                        <a:t>P</a:t>
                      </a:r>
                      <a:r>
                        <a:rPr lang="en-US" sz="1400" dirty="0">
                          <a:solidFill>
                            <a:srgbClr val="5B5B5D"/>
                          </a:solidFill>
                          <a:latin typeface="Arial"/>
                          <a:cs typeface="Arial"/>
                        </a:rPr>
                        <a:t>roblem</a:t>
                      </a:r>
                    </a:p>
                  </a:txBody>
                  <a:tcPr>
                    <a:solidFill>
                      <a:srgbClr val="CCDE26"/>
                    </a:solidFill>
                  </a:tcPr>
                </a:tc>
                <a:tc>
                  <a:txBody>
                    <a:bodyPr/>
                    <a:lstStyle/>
                    <a:p>
                      <a:r>
                        <a:rPr lang="en-US" sz="1400" dirty="0" err="1">
                          <a:solidFill>
                            <a:srgbClr val="5B5B5D"/>
                          </a:solidFill>
                          <a:latin typeface="Arial"/>
                          <a:cs typeface="Arial"/>
                        </a:rPr>
                        <a:t>Zymtronix’s</a:t>
                      </a:r>
                      <a:r>
                        <a:rPr lang="en-US" sz="1400" dirty="0">
                          <a:solidFill>
                            <a:srgbClr val="5B5B5D"/>
                          </a:solidFill>
                          <a:latin typeface="Arial"/>
                          <a:cs typeface="Arial"/>
                        </a:rPr>
                        <a:t> solution</a:t>
                      </a:r>
                    </a:p>
                  </a:txBody>
                  <a:tcPr>
                    <a:solidFill>
                      <a:srgbClr val="CCDE26"/>
                    </a:solidFill>
                  </a:tcPr>
                </a:tc>
                <a:tc>
                  <a:txBody>
                    <a:bodyPr/>
                    <a:lstStyle/>
                    <a:p>
                      <a:r>
                        <a:rPr lang="en-US" sz="1400" dirty="0">
                          <a:solidFill>
                            <a:srgbClr val="5B5B5D"/>
                          </a:solidFill>
                          <a:latin typeface="Arial"/>
                          <a:cs typeface="Arial"/>
                        </a:rPr>
                        <a:t>Added-value</a:t>
                      </a:r>
                    </a:p>
                  </a:txBody>
                  <a:tcPr>
                    <a:solidFill>
                      <a:srgbClr val="CCDE26"/>
                    </a:solidFill>
                  </a:tcPr>
                </a:tc>
                <a:extLst>
                  <a:ext uri="{0D108BD9-81ED-4DB2-BD59-A6C34878D82A}">
                    <a16:rowId xmlns:a16="http://schemas.microsoft.com/office/drawing/2014/main" xmlns="" val="10000"/>
                  </a:ext>
                </a:extLst>
              </a:tr>
              <a:tr h="8747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8797D"/>
                          </a:solidFill>
                          <a:latin typeface="Arial"/>
                          <a:cs typeface="Arial"/>
                        </a:rPr>
                        <a:t>Seeds carry pathogens</a:t>
                      </a:r>
                      <a:r>
                        <a:rPr lang="en-US" sz="1200" baseline="0" dirty="0">
                          <a:solidFill>
                            <a:srgbClr val="78797D"/>
                          </a:solidFill>
                          <a:latin typeface="Arial"/>
                          <a:cs typeface="Arial"/>
                        </a:rPr>
                        <a:t> and fail </a:t>
                      </a:r>
                      <a:r>
                        <a:rPr lang="en-US" sz="1200" dirty="0">
                          <a:solidFill>
                            <a:srgbClr val="78797D"/>
                          </a:solidFill>
                          <a:latin typeface="Arial"/>
                          <a:cs typeface="Arial"/>
                        </a:rPr>
                        <a:t> increasingly stringent sanitary inspections </a:t>
                      </a:r>
                    </a:p>
                  </a:txBody>
                  <a:tcPr>
                    <a:solidFill>
                      <a:srgbClr val="F2F5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78797D"/>
                          </a:solidFill>
                          <a:latin typeface="Arial"/>
                          <a:cs typeface="Arial"/>
                        </a:rPr>
                        <a:t>Cleansing formula </a:t>
                      </a:r>
                      <a:r>
                        <a:rPr lang="en-US" sz="1200" dirty="0">
                          <a:solidFill>
                            <a:srgbClr val="78797D"/>
                          </a:solidFill>
                          <a:latin typeface="Arial"/>
                          <a:cs typeface="Arial"/>
                        </a:rPr>
                        <a:t>to kill </a:t>
                      </a:r>
                      <a:r>
                        <a:rPr lang="en-US" sz="1200" dirty="0" err="1">
                          <a:solidFill>
                            <a:srgbClr val="78797D"/>
                          </a:solidFill>
                          <a:latin typeface="Arial"/>
                          <a:cs typeface="Arial"/>
                        </a:rPr>
                        <a:t>seedborne</a:t>
                      </a:r>
                      <a:r>
                        <a:rPr lang="en-US" sz="1200" dirty="0">
                          <a:solidFill>
                            <a:srgbClr val="78797D"/>
                          </a:solidFill>
                          <a:latin typeface="Arial"/>
                          <a:cs typeface="Arial"/>
                        </a:rPr>
                        <a:t> pathogens</a:t>
                      </a:r>
                    </a:p>
                  </a:txBody>
                  <a:tcPr>
                    <a:solidFill>
                      <a:srgbClr val="F2F5F4"/>
                    </a:solidFill>
                  </a:tcPr>
                </a:tc>
                <a:tc>
                  <a:txBody>
                    <a:bodyPr/>
                    <a:lstStyle/>
                    <a:p>
                      <a:r>
                        <a:rPr lang="en-US" sz="1200" dirty="0">
                          <a:solidFill>
                            <a:srgbClr val="78797D"/>
                          </a:solidFill>
                          <a:latin typeface="Arial"/>
                          <a:cs typeface="Arial"/>
                        </a:rPr>
                        <a:t>Quickly sanitize batch of seeds</a:t>
                      </a:r>
                    </a:p>
                  </a:txBody>
                  <a:tcPr>
                    <a:solidFill>
                      <a:srgbClr val="F2F5F4"/>
                    </a:solidFill>
                  </a:tcPr>
                </a:tc>
                <a:extLst>
                  <a:ext uri="{0D108BD9-81ED-4DB2-BD59-A6C34878D82A}">
                    <a16:rowId xmlns:a16="http://schemas.microsoft.com/office/drawing/2014/main" xmlns="" val="10001"/>
                  </a:ext>
                </a:extLst>
              </a:tr>
              <a:tr h="874771">
                <a:tc>
                  <a:txBody>
                    <a:bodyPr/>
                    <a:lstStyle/>
                    <a:p>
                      <a:r>
                        <a:rPr lang="en-US" sz="1200" dirty="0">
                          <a:solidFill>
                            <a:srgbClr val="78797D"/>
                          </a:solidFill>
                          <a:latin typeface="Arial"/>
                          <a:cs typeface="Arial"/>
                        </a:rPr>
                        <a:t>Germinating seedlings are exposed to </a:t>
                      </a:r>
                      <a:r>
                        <a:rPr lang="en-US" sz="1200" dirty="0" err="1">
                          <a:solidFill>
                            <a:srgbClr val="78797D"/>
                          </a:solidFill>
                          <a:latin typeface="Arial"/>
                          <a:cs typeface="Arial"/>
                        </a:rPr>
                        <a:t>seedborne</a:t>
                      </a:r>
                      <a:r>
                        <a:rPr lang="en-US" sz="1200" dirty="0">
                          <a:solidFill>
                            <a:srgbClr val="78797D"/>
                          </a:solidFill>
                          <a:latin typeface="Arial"/>
                          <a:cs typeface="Arial"/>
                        </a:rPr>
                        <a:t> and </a:t>
                      </a:r>
                      <a:r>
                        <a:rPr lang="en-US" sz="1200" dirty="0" err="1">
                          <a:solidFill>
                            <a:srgbClr val="78797D"/>
                          </a:solidFill>
                          <a:latin typeface="Arial"/>
                          <a:cs typeface="Arial"/>
                        </a:rPr>
                        <a:t>soilborne</a:t>
                      </a:r>
                      <a:r>
                        <a:rPr lang="en-US" sz="1200" dirty="0">
                          <a:solidFill>
                            <a:srgbClr val="78797D"/>
                          </a:solidFill>
                          <a:latin typeface="Arial"/>
                          <a:cs typeface="Arial"/>
                        </a:rPr>
                        <a:t> pathogens </a:t>
                      </a:r>
                    </a:p>
                  </a:txBody>
                  <a:tcPr>
                    <a:solidFill>
                      <a:srgbClr val="F2F5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8797D"/>
                          </a:solidFill>
                          <a:latin typeface="Arial"/>
                          <a:cs typeface="Arial"/>
                        </a:rPr>
                        <a:t>Antibacterial and antifungal</a:t>
                      </a:r>
                      <a:r>
                        <a:rPr lang="en-US" sz="1200" b="1" dirty="0">
                          <a:solidFill>
                            <a:srgbClr val="78797D"/>
                          </a:solidFill>
                          <a:latin typeface="Arial"/>
                          <a:cs typeface="Arial"/>
                        </a:rPr>
                        <a:t> coating </a:t>
                      </a:r>
                      <a:r>
                        <a:rPr lang="en-US" sz="1200" dirty="0">
                          <a:solidFill>
                            <a:srgbClr val="78797D"/>
                          </a:solidFill>
                          <a:latin typeface="Arial"/>
                          <a:cs typeface="Arial"/>
                        </a:rPr>
                        <a:t>for seed protection</a:t>
                      </a:r>
                      <a:r>
                        <a:rPr lang="en-US" sz="1200" baseline="0" dirty="0">
                          <a:solidFill>
                            <a:srgbClr val="78797D"/>
                          </a:solidFill>
                          <a:latin typeface="Arial"/>
                          <a:cs typeface="Arial"/>
                        </a:rPr>
                        <a:t> </a:t>
                      </a:r>
                      <a:endParaRPr lang="en-US" sz="1200" dirty="0">
                        <a:solidFill>
                          <a:srgbClr val="78797D"/>
                        </a:solidFill>
                        <a:latin typeface="Arial"/>
                        <a:cs typeface="Arial"/>
                      </a:endParaRPr>
                    </a:p>
                  </a:txBody>
                  <a:tcPr>
                    <a:solidFill>
                      <a:srgbClr val="F2F5F4"/>
                    </a:solidFill>
                  </a:tcPr>
                </a:tc>
                <a:tc>
                  <a:txBody>
                    <a:bodyPr/>
                    <a:lstStyle/>
                    <a:p>
                      <a:r>
                        <a:rPr lang="en-US" sz="1200" dirty="0">
                          <a:solidFill>
                            <a:srgbClr val="78797D"/>
                          </a:solidFill>
                          <a:latin typeface="Arial"/>
                          <a:cs typeface="Arial"/>
                        </a:rPr>
                        <a:t>Activation during early</a:t>
                      </a:r>
                      <a:r>
                        <a:rPr lang="en-US" sz="1200" baseline="0" dirty="0">
                          <a:solidFill>
                            <a:srgbClr val="78797D"/>
                          </a:solidFill>
                          <a:latin typeface="Arial"/>
                          <a:cs typeface="Arial"/>
                        </a:rPr>
                        <a:t> germination</a:t>
                      </a:r>
                    </a:p>
                    <a:p>
                      <a:endParaRPr lang="en-US" sz="1200" dirty="0">
                        <a:solidFill>
                          <a:srgbClr val="78797D"/>
                        </a:solidFill>
                        <a:latin typeface="Arial"/>
                        <a:cs typeface="Arial"/>
                      </a:endParaRPr>
                    </a:p>
                  </a:txBody>
                  <a:tcPr>
                    <a:solidFill>
                      <a:srgbClr val="F2F5F4"/>
                    </a:solidFill>
                  </a:tcPr>
                </a:tc>
                <a:extLst>
                  <a:ext uri="{0D108BD9-81ED-4DB2-BD59-A6C34878D82A}">
                    <a16:rowId xmlns:a16="http://schemas.microsoft.com/office/drawing/2014/main" xmlns="" val="10002"/>
                  </a:ext>
                </a:extLst>
              </a:tr>
              <a:tr h="77523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8797D"/>
                          </a:solidFill>
                          <a:latin typeface="Arial"/>
                          <a:cs typeface="Arial"/>
                        </a:rPr>
                        <a:t>Spread of diseases through crops </a:t>
                      </a:r>
                    </a:p>
                  </a:txBody>
                  <a:tcPr>
                    <a:solidFill>
                      <a:srgbClr val="F2F5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8797D"/>
                          </a:solidFill>
                          <a:latin typeface="Arial"/>
                          <a:cs typeface="Arial"/>
                        </a:rPr>
                        <a:t>Broad spectrum </a:t>
                      </a:r>
                      <a:r>
                        <a:rPr lang="en-US" sz="1200" b="1" dirty="0">
                          <a:solidFill>
                            <a:srgbClr val="78797D"/>
                          </a:solidFill>
                          <a:latin typeface="Arial"/>
                          <a:cs typeface="Arial"/>
                        </a:rPr>
                        <a:t>foliar spray </a:t>
                      </a:r>
                    </a:p>
                  </a:txBody>
                  <a:tcPr>
                    <a:solidFill>
                      <a:srgbClr val="F2F5F4"/>
                    </a:solidFill>
                  </a:tcPr>
                </a:tc>
                <a:tc>
                  <a:txBody>
                    <a:bodyPr/>
                    <a:lstStyle/>
                    <a:p>
                      <a:r>
                        <a:rPr lang="en-US" sz="1200" dirty="0">
                          <a:solidFill>
                            <a:srgbClr val="78797D"/>
                          </a:solidFill>
                          <a:latin typeface="Arial"/>
                          <a:cs typeface="Arial"/>
                        </a:rPr>
                        <a:t>Quick</a:t>
                      </a:r>
                      <a:r>
                        <a:rPr lang="en-US" sz="1200" baseline="0" dirty="0">
                          <a:solidFill>
                            <a:srgbClr val="78797D"/>
                          </a:solidFill>
                          <a:latin typeface="Arial"/>
                          <a:cs typeface="Arial"/>
                        </a:rPr>
                        <a:t> c</a:t>
                      </a:r>
                      <a:r>
                        <a:rPr lang="en-US" sz="1200" dirty="0">
                          <a:solidFill>
                            <a:srgbClr val="78797D"/>
                          </a:solidFill>
                          <a:latin typeface="Arial"/>
                          <a:cs typeface="Arial"/>
                        </a:rPr>
                        <a:t>ontrol at the first sign of symptoms</a:t>
                      </a:r>
                    </a:p>
                  </a:txBody>
                  <a:tcPr>
                    <a:solidFill>
                      <a:srgbClr val="F2F5F4"/>
                    </a:solidFill>
                  </a:tcPr>
                </a:tc>
                <a:extLst>
                  <a:ext uri="{0D108BD9-81ED-4DB2-BD59-A6C34878D82A}">
                    <a16:rowId xmlns:a16="http://schemas.microsoft.com/office/drawing/2014/main" xmlns="" val="10003"/>
                  </a:ext>
                </a:extLst>
              </a:tr>
            </a:tbl>
          </a:graphicData>
        </a:graphic>
      </p:graphicFrame>
      <p:sp>
        <p:nvSpPr>
          <p:cNvPr id="24" name="Rectangle 23"/>
          <p:cNvSpPr/>
          <p:nvPr/>
        </p:nvSpPr>
        <p:spPr>
          <a:xfrm>
            <a:off x="2195736" y="5661248"/>
            <a:ext cx="6795864" cy="523220"/>
          </a:xfrm>
          <a:prstGeom prst="rect">
            <a:avLst/>
          </a:prstGeom>
        </p:spPr>
        <p:txBody>
          <a:bodyPr wrap="square">
            <a:spAutoFit/>
          </a:bodyPr>
          <a:lstStyle/>
          <a:p>
            <a:r>
              <a:rPr lang="en-US" dirty="0">
                <a:solidFill>
                  <a:srgbClr val="78797D"/>
                </a:solidFill>
                <a:latin typeface="Arial"/>
                <a:cs typeface="Arial"/>
              </a:rPr>
              <a:t>All have potential for organic certification.</a:t>
            </a:r>
            <a:endParaRPr lang="en-GB" dirty="0">
              <a:solidFill>
                <a:srgbClr val="78797D"/>
              </a:solidFill>
              <a:latin typeface="Arial"/>
              <a:cs typeface="Arial"/>
            </a:endParaRPr>
          </a:p>
        </p:txBody>
      </p:sp>
      <p:pic>
        <p:nvPicPr>
          <p:cNvPr id="25" name="Picture 24" descr="Arrow A.ai"/>
          <p:cNvPicPr>
            <a:picLocks noChangeAspect="1"/>
          </p:cNvPicPr>
          <p:nvPr/>
        </p:nvPicPr>
        <p:blipFill rotWithShape="1">
          <a:blip r:embed="rId2" cstate="screen">
            <a:extLst>
              <a:ext uri="{28A0092B-C50C-407E-A947-70E740481C1C}">
                <a14:useLocalDpi xmlns:a14="http://schemas.microsoft.com/office/drawing/2010/main"/>
              </a:ext>
            </a:extLst>
          </a:blip>
          <a:srcRect l="46966" t="38139" r="35911" b="38575"/>
          <a:stretch/>
        </p:blipFill>
        <p:spPr>
          <a:xfrm>
            <a:off x="1979712" y="5714267"/>
            <a:ext cx="138881" cy="251999"/>
          </a:xfrm>
          <a:prstGeom prst="rect">
            <a:avLst/>
          </a:prstGeom>
        </p:spPr>
      </p:pic>
      <p:sp>
        <p:nvSpPr>
          <p:cNvPr id="8" name="TextBox 7"/>
          <p:cNvSpPr txBox="1"/>
          <p:nvPr/>
        </p:nvSpPr>
        <p:spPr>
          <a:xfrm>
            <a:off x="7812360" y="6165304"/>
            <a:ext cx="1450168" cy="230832"/>
          </a:xfrm>
          <a:prstGeom prst="rect">
            <a:avLst/>
          </a:prstGeom>
          <a:noFill/>
        </p:spPr>
        <p:txBody>
          <a:bodyPr wrap="square" rtlCol="0">
            <a:spAutoFit/>
          </a:bodyPr>
          <a:lstStyle/>
          <a:p>
            <a:r>
              <a:rPr lang="en-US" sz="900" dirty="0">
                <a:solidFill>
                  <a:schemeClr val="tx1">
                    <a:lumMod val="50000"/>
                    <a:lumOff val="50000"/>
                  </a:schemeClr>
                </a:solidFill>
                <a:latin typeface="Arial" panose="020B0604020202020204" pitchFamily="34" charset="0"/>
                <a:cs typeface="Arial" panose="020B0604020202020204" pitchFamily="34" charset="0"/>
              </a:rPr>
              <a:t>NON-CONFIDENTIAL</a:t>
            </a:r>
          </a:p>
        </p:txBody>
      </p:sp>
      <p:sp>
        <p:nvSpPr>
          <p:cNvPr id="3" name="TextBox 2"/>
          <p:cNvSpPr txBox="1"/>
          <p:nvPr/>
        </p:nvSpPr>
        <p:spPr>
          <a:xfrm>
            <a:off x="0" y="-43968"/>
            <a:ext cx="9144000" cy="523220"/>
          </a:xfrm>
          <a:prstGeom prst="rect">
            <a:avLst/>
          </a:prstGeom>
          <a:solidFill>
            <a:schemeClr val="tx1"/>
          </a:solidFill>
        </p:spPr>
        <p:txBody>
          <a:bodyPr wrap="square" rtlCol="0">
            <a:spAutoFit/>
          </a:bodyPr>
          <a:lstStyle/>
          <a:p>
            <a:r>
              <a:rPr lang="en-US" dirty="0">
                <a:solidFill>
                  <a:schemeClr val="bg1"/>
                </a:solidFill>
              </a:rPr>
              <a:t>Immobilized </a:t>
            </a:r>
            <a:r>
              <a:rPr lang="en-US">
                <a:solidFill>
                  <a:schemeClr val="bg1"/>
                </a:solidFill>
              </a:rPr>
              <a:t>biocidal enzymes</a:t>
            </a:r>
            <a:endParaRPr lang="en-US" dirty="0">
              <a:solidFill>
                <a:schemeClr val="bg1"/>
              </a:solidFill>
            </a:endParaRPr>
          </a:p>
        </p:txBody>
      </p:sp>
    </p:spTree>
    <p:extLst>
      <p:ext uri="{BB962C8B-B14F-4D97-AF65-F5344CB8AC3E}">
        <p14:creationId xmlns:p14="http://schemas.microsoft.com/office/powerpoint/2010/main" val="42301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822" y="332656"/>
            <a:ext cx="6989618" cy="1143000"/>
          </a:xfrm>
        </p:spPr>
        <p:txBody>
          <a:bodyPr>
            <a:normAutofit fontScale="90000"/>
          </a:bodyPr>
          <a:lstStyle/>
          <a:p>
            <a:r>
              <a:rPr lang="en-US" dirty="0"/>
              <a:t>ZYMTRONIX DELIVERS STABLE BIOCIDAL ENZYME FORMULATIONS </a:t>
            </a:r>
          </a:p>
        </p:txBody>
      </p:sp>
      <p:sp>
        <p:nvSpPr>
          <p:cNvPr id="4" name="Text Placeholder 3"/>
          <p:cNvSpPr>
            <a:spLocks noGrp="1"/>
          </p:cNvSpPr>
          <p:nvPr>
            <p:ph type="body" sz="quarter" idx="11"/>
          </p:nvPr>
        </p:nvSpPr>
        <p:spPr>
          <a:xfrm>
            <a:off x="1573191" y="1645832"/>
            <a:ext cx="5303065" cy="2005394"/>
          </a:xfrm>
        </p:spPr>
        <p:txBody>
          <a:bodyPr>
            <a:normAutofit/>
          </a:bodyPr>
          <a:lstStyle/>
          <a:p>
            <a:r>
              <a:rPr lang="en-US" kern="0" dirty="0">
                <a:solidFill>
                  <a:srgbClr val="78797D"/>
                </a:solidFill>
              </a:rPr>
              <a:t>Solid-film, Dissolvable, Stabilized enzyme formulation: </a:t>
            </a:r>
          </a:p>
          <a:p>
            <a:endParaRPr lang="en-US" kern="0" dirty="0">
              <a:solidFill>
                <a:srgbClr val="78797D"/>
              </a:solidFill>
            </a:endParaRPr>
          </a:p>
          <a:p>
            <a:pPr>
              <a:spcBef>
                <a:spcPts val="0"/>
              </a:spcBef>
              <a:spcAft>
                <a:spcPts val="600"/>
              </a:spcAft>
            </a:pPr>
            <a:r>
              <a:rPr lang="en-US" kern="0" dirty="0">
                <a:solidFill>
                  <a:srgbClr val="78797D"/>
                </a:solidFill>
              </a:rPr>
              <a:t>	</a:t>
            </a:r>
            <a:r>
              <a:rPr lang="en-US" sz="1550" kern="0" dirty="0">
                <a:solidFill>
                  <a:srgbClr val="78797D"/>
                </a:solidFill>
              </a:rPr>
              <a:t>Controlled release</a:t>
            </a:r>
          </a:p>
          <a:p>
            <a:pPr>
              <a:spcBef>
                <a:spcPts val="0"/>
              </a:spcBef>
              <a:spcAft>
                <a:spcPts val="600"/>
              </a:spcAft>
            </a:pPr>
            <a:r>
              <a:rPr lang="en-US" sz="1550" kern="0" dirty="0">
                <a:solidFill>
                  <a:srgbClr val="78797D"/>
                </a:solidFill>
              </a:rPr>
              <a:t>	Tunable activity duration </a:t>
            </a:r>
          </a:p>
          <a:p>
            <a:pPr>
              <a:spcBef>
                <a:spcPts val="0"/>
              </a:spcBef>
              <a:spcAft>
                <a:spcPts val="600"/>
              </a:spcAft>
            </a:pPr>
            <a:r>
              <a:rPr lang="en-US" sz="1550" kern="0" dirty="0">
                <a:solidFill>
                  <a:srgbClr val="78797D"/>
                </a:solidFill>
              </a:rPr>
              <a:t>	Stable storage </a:t>
            </a:r>
          </a:p>
          <a:p>
            <a:endParaRPr lang="en-GB" kern="0" dirty="0">
              <a:solidFill>
                <a:srgbClr val="78797D"/>
              </a:solidFill>
            </a:endParaRPr>
          </a:p>
          <a:p>
            <a:endParaRPr lang="en-US" dirty="0"/>
          </a:p>
        </p:txBody>
      </p:sp>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backgroundRemoval t="265" b="97972" l="0" r="100000">
                        <a14:foregroundMark x1="75309" y1="87654" x2="75309" y2="87654"/>
                      </a14:backgroundRemoval>
                    </a14:imgEffect>
                  </a14:imgLayer>
                </a14:imgProps>
              </a:ext>
              <a:ext uri="{28A0092B-C50C-407E-A947-70E740481C1C}">
                <a14:useLocalDpi xmlns:a14="http://schemas.microsoft.com/office/drawing/2010/main"/>
              </a:ext>
            </a:extLst>
          </a:blip>
          <a:stretch>
            <a:fillRect/>
          </a:stretch>
        </p:blipFill>
        <p:spPr>
          <a:xfrm>
            <a:off x="1983427" y="4005064"/>
            <a:ext cx="1817420" cy="1819002"/>
          </a:xfrm>
          <a:prstGeom prst="rect">
            <a:avLst/>
          </a:prstGeom>
          <a:ln>
            <a:no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0289" y="5226074"/>
            <a:ext cx="665292" cy="632593"/>
          </a:xfrm>
          <a:prstGeom prst="rect">
            <a:avLst/>
          </a:prstGeom>
          <a:ln>
            <a:solidFill>
              <a:schemeClr val="tx1"/>
            </a:solidFill>
          </a:ln>
        </p:spPr>
      </p:pic>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backgroundRemoval t="0" b="99559" l="0" r="100000"/>
                    </a14:imgEffect>
                  </a14:imgLayer>
                </a14:imgProps>
              </a:ext>
              <a:ext uri="{28A0092B-C50C-407E-A947-70E740481C1C}">
                <a14:useLocalDpi xmlns:a14="http://schemas.microsoft.com/office/drawing/2010/main"/>
              </a:ext>
            </a:extLst>
          </a:blip>
          <a:stretch>
            <a:fillRect/>
          </a:stretch>
        </p:blipFill>
        <p:spPr>
          <a:xfrm>
            <a:off x="5914625" y="4025008"/>
            <a:ext cx="1784318" cy="1794944"/>
          </a:xfrm>
          <a:prstGeom prst="rect">
            <a:avLst/>
          </a:prstGeom>
          <a:ln>
            <a:noFill/>
          </a:ln>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86267" y="5207277"/>
            <a:ext cx="667566" cy="612675"/>
          </a:xfrm>
          <a:prstGeom prst="rect">
            <a:avLst/>
          </a:prstGeom>
          <a:ln>
            <a:solidFill>
              <a:schemeClr val="tx1"/>
            </a:solidFill>
          </a:ln>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14625" y="2204863"/>
            <a:ext cx="1493432" cy="1587277"/>
          </a:xfrm>
          <a:prstGeom prst="rect">
            <a:avLst/>
          </a:prstGeom>
          <a:ln w="38100" cap="sq">
            <a:noFill/>
            <a:prstDash val="solid"/>
            <a:miter lim="800000"/>
          </a:ln>
          <a:effectLst/>
        </p:spPr>
      </p:pic>
      <p:sp>
        <p:nvSpPr>
          <p:cNvPr id="12" name="Rectangle 11"/>
          <p:cNvSpPr/>
          <p:nvPr/>
        </p:nvSpPr>
        <p:spPr>
          <a:xfrm>
            <a:off x="1882177" y="5960313"/>
            <a:ext cx="2016223" cy="276999"/>
          </a:xfrm>
          <a:prstGeom prst="rect">
            <a:avLst/>
          </a:prstGeom>
        </p:spPr>
        <p:txBody>
          <a:bodyPr wrap="square">
            <a:spAutoFit/>
          </a:bodyPr>
          <a:lstStyle/>
          <a:p>
            <a:pPr algn="ctr"/>
            <a:r>
              <a:rPr lang="en-US" sz="1200" kern="0" dirty="0">
                <a:solidFill>
                  <a:srgbClr val="78797D"/>
                </a:solidFill>
                <a:latin typeface="Arial"/>
                <a:cs typeface="Arial"/>
              </a:rPr>
              <a:t>Dry: inactive formulation</a:t>
            </a:r>
            <a:endParaRPr lang="en-GB" sz="1200" kern="0" dirty="0">
              <a:solidFill>
                <a:srgbClr val="78797D"/>
              </a:solidFill>
              <a:latin typeface="Arial"/>
              <a:cs typeface="Arial"/>
            </a:endParaRPr>
          </a:p>
        </p:txBody>
      </p:sp>
      <p:sp>
        <p:nvSpPr>
          <p:cNvPr id="13" name="Rectangle 12"/>
          <p:cNvSpPr/>
          <p:nvPr/>
        </p:nvSpPr>
        <p:spPr>
          <a:xfrm>
            <a:off x="5819376" y="5960313"/>
            <a:ext cx="2113759" cy="276999"/>
          </a:xfrm>
          <a:prstGeom prst="rect">
            <a:avLst/>
          </a:prstGeom>
        </p:spPr>
        <p:txBody>
          <a:bodyPr wrap="square">
            <a:spAutoFit/>
          </a:bodyPr>
          <a:lstStyle/>
          <a:p>
            <a:r>
              <a:rPr lang="en-US" sz="1200" kern="0" dirty="0">
                <a:solidFill>
                  <a:srgbClr val="78797D"/>
                </a:solidFill>
                <a:latin typeface="Arial"/>
                <a:cs typeface="Arial"/>
              </a:rPr>
              <a:t>Hydrated: Active formulation</a:t>
            </a:r>
            <a:endParaRPr lang="en-GB" sz="1200" kern="0" dirty="0">
              <a:solidFill>
                <a:srgbClr val="78797D"/>
              </a:solidFill>
              <a:latin typeface="Arial"/>
              <a:cs typeface="Arial"/>
            </a:endParaRPr>
          </a:p>
        </p:txBody>
      </p:sp>
      <p:sp>
        <p:nvSpPr>
          <p:cNvPr id="17" name="TextBox 16"/>
          <p:cNvSpPr txBox="1"/>
          <p:nvPr/>
        </p:nvSpPr>
        <p:spPr>
          <a:xfrm>
            <a:off x="7812360" y="6165304"/>
            <a:ext cx="1450168" cy="230832"/>
          </a:xfrm>
          <a:prstGeom prst="rect">
            <a:avLst/>
          </a:prstGeom>
          <a:noFill/>
        </p:spPr>
        <p:txBody>
          <a:bodyPr wrap="square" rtlCol="0">
            <a:spAutoFit/>
          </a:bodyPr>
          <a:lstStyle/>
          <a:p>
            <a:r>
              <a:rPr lang="en-US" sz="900" dirty="0">
                <a:solidFill>
                  <a:schemeClr val="tx1">
                    <a:lumMod val="50000"/>
                    <a:lumOff val="50000"/>
                  </a:schemeClr>
                </a:solidFill>
                <a:latin typeface="Arial" panose="020B0604020202020204" pitchFamily="34" charset="0"/>
                <a:cs typeface="Arial" panose="020B0604020202020204" pitchFamily="34" charset="0"/>
              </a:rPr>
              <a:t>NON-CONFIDENTIAL</a:t>
            </a:r>
          </a:p>
        </p:txBody>
      </p:sp>
      <p:pic>
        <p:nvPicPr>
          <p:cNvPr id="19" name="Picture 18" descr="Arrow A.ai"/>
          <p:cNvPicPr>
            <a:picLocks noChangeAspect="1"/>
          </p:cNvPicPr>
          <p:nvPr/>
        </p:nvPicPr>
        <p:blipFill rotWithShape="1">
          <a:blip r:embed="rId9" cstate="screen">
            <a:extLst>
              <a:ext uri="{28A0092B-C50C-407E-A947-70E740481C1C}">
                <a14:useLocalDpi xmlns:a14="http://schemas.microsoft.com/office/drawing/2010/main"/>
              </a:ext>
            </a:extLst>
          </a:blip>
          <a:srcRect l="46966" t="38139" r="35911" b="38575"/>
          <a:stretch/>
        </p:blipFill>
        <p:spPr>
          <a:xfrm>
            <a:off x="1831444" y="2420888"/>
            <a:ext cx="99196" cy="179991"/>
          </a:xfrm>
          <a:prstGeom prst="rect">
            <a:avLst/>
          </a:prstGeom>
        </p:spPr>
      </p:pic>
      <p:pic>
        <p:nvPicPr>
          <p:cNvPr id="20" name="Picture 19" descr="Arrow A.ai"/>
          <p:cNvPicPr>
            <a:picLocks noChangeAspect="1"/>
          </p:cNvPicPr>
          <p:nvPr/>
        </p:nvPicPr>
        <p:blipFill rotWithShape="1">
          <a:blip r:embed="rId9" cstate="screen">
            <a:extLst>
              <a:ext uri="{28A0092B-C50C-407E-A947-70E740481C1C}">
                <a14:useLocalDpi xmlns:a14="http://schemas.microsoft.com/office/drawing/2010/main"/>
              </a:ext>
            </a:extLst>
          </a:blip>
          <a:srcRect l="46966" t="38139" r="35911" b="38575"/>
          <a:stretch/>
        </p:blipFill>
        <p:spPr>
          <a:xfrm>
            <a:off x="1831444" y="2708920"/>
            <a:ext cx="99196" cy="179991"/>
          </a:xfrm>
          <a:prstGeom prst="rect">
            <a:avLst/>
          </a:prstGeom>
        </p:spPr>
      </p:pic>
      <p:pic>
        <p:nvPicPr>
          <p:cNvPr id="21" name="Picture 20" descr="Arrow A.ai"/>
          <p:cNvPicPr>
            <a:picLocks noChangeAspect="1"/>
          </p:cNvPicPr>
          <p:nvPr/>
        </p:nvPicPr>
        <p:blipFill rotWithShape="1">
          <a:blip r:embed="rId9" cstate="screen">
            <a:extLst>
              <a:ext uri="{28A0092B-C50C-407E-A947-70E740481C1C}">
                <a14:useLocalDpi xmlns:a14="http://schemas.microsoft.com/office/drawing/2010/main"/>
              </a:ext>
            </a:extLst>
          </a:blip>
          <a:srcRect l="46966" t="38139" r="35911" b="38575"/>
          <a:stretch/>
        </p:blipFill>
        <p:spPr>
          <a:xfrm>
            <a:off x="1831444" y="2960977"/>
            <a:ext cx="99196" cy="179991"/>
          </a:xfrm>
          <a:prstGeom prst="rect">
            <a:avLst/>
          </a:prstGeom>
        </p:spPr>
      </p:pic>
    </p:spTree>
    <p:extLst>
      <p:ext uri="{BB962C8B-B14F-4D97-AF65-F5344CB8AC3E}">
        <p14:creationId xmlns:p14="http://schemas.microsoft.com/office/powerpoint/2010/main" val="163199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AGAINST </a:t>
            </a:r>
            <a:br>
              <a:rPr lang="en-US" dirty="0"/>
            </a:br>
            <a:r>
              <a:rPr lang="en-US" dirty="0"/>
              <a:t>BACTERIAL PATHOGENS</a:t>
            </a:r>
          </a:p>
        </p:txBody>
      </p:sp>
      <p:sp>
        <p:nvSpPr>
          <p:cNvPr id="38" name="Text Placeholder 2"/>
          <p:cNvSpPr>
            <a:spLocks noGrp="1"/>
          </p:cNvSpPr>
          <p:nvPr>
            <p:ph type="body" sz="quarter" idx="10"/>
          </p:nvPr>
        </p:nvSpPr>
        <p:spPr>
          <a:xfrm>
            <a:off x="2053084" y="1988840"/>
            <a:ext cx="6983412" cy="2882900"/>
          </a:xfrm>
        </p:spPr>
        <p:txBody>
          <a:bodyPr>
            <a:normAutofit/>
          </a:bodyPr>
          <a:lstStyle/>
          <a:p>
            <a:pPr>
              <a:spcBef>
                <a:spcPts val="0"/>
              </a:spcBef>
              <a:spcAft>
                <a:spcPts val="600"/>
              </a:spcAft>
            </a:pPr>
            <a:r>
              <a:rPr lang="en-US" sz="1550" dirty="0"/>
              <a:t>Broad spectrum at low concentrations of enzymes.</a:t>
            </a:r>
          </a:p>
          <a:p>
            <a:pPr>
              <a:spcBef>
                <a:spcPts val="0"/>
              </a:spcBef>
              <a:spcAft>
                <a:spcPts val="600"/>
              </a:spcAft>
            </a:pPr>
            <a:r>
              <a:rPr lang="en-US" sz="1550" dirty="0"/>
              <a:t>Diffusible free-radicals effective against broad spectrum of gram-negative and gram-positive bacteria.</a:t>
            </a:r>
          </a:p>
          <a:p>
            <a:pPr>
              <a:spcBef>
                <a:spcPts val="0"/>
              </a:spcBef>
              <a:spcAft>
                <a:spcPts val="600"/>
              </a:spcAft>
            </a:pPr>
            <a:r>
              <a:rPr lang="en-US" sz="1550" dirty="0"/>
              <a:t>Formula has been re-optimized for increased potency (220%) against a broad range of plant bacterial pathogens in solution or solid from (6 logs CFU reduction) - also efficient on E. Coli </a:t>
            </a:r>
          </a:p>
        </p:txBody>
      </p:sp>
      <p:sp>
        <p:nvSpPr>
          <p:cNvPr id="17" name="Oval 16"/>
          <p:cNvSpPr/>
          <p:nvPr/>
        </p:nvSpPr>
        <p:spPr>
          <a:xfrm>
            <a:off x="1930599" y="4036525"/>
            <a:ext cx="2325085" cy="2240575"/>
          </a:xfrm>
          <a:prstGeom prst="ellipse">
            <a:avLst/>
          </a:prstGeom>
          <a:solidFill>
            <a:srgbClr val="6C6C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709506" y="6048503"/>
            <a:ext cx="646470" cy="230833"/>
          </a:xfrm>
          <a:prstGeom prst="rect">
            <a:avLst/>
          </a:prstGeom>
        </p:spPr>
        <p:txBody>
          <a:bodyPr wrap="square">
            <a:spAutoFit/>
          </a:bodyPr>
          <a:lstStyle/>
          <a:p>
            <a:r>
              <a:rPr lang="en-US" sz="900" kern="0" dirty="0">
                <a:solidFill>
                  <a:srgbClr val="78797D"/>
                </a:solidFill>
                <a:latin typeface="Arial"/>
                <a:cs typeface="Arial"/>
              </a:rPr>
              <a:t>2015</a:t>
            </a:r>
            <a:endParaRPr lang="en-GB" sz="900" kern="0" dirty="0">
              <a:solidFill>
                <a:srgbClr val="78797D"/>
              </a:solidFill>
              <a:latin typeface="Arial"/>
              <a:cs typeface="Arial"/>
            </a:endParaRPr>
          </a:p>
        </p:txBody>
      </p:sp>
      <p:sp>
        <p:nvSpPr>
          <p:cNvPr id="10" name="Rectangle 9"/>
          <p:cNvSpPr/>
          <p:nvPr/>
        </p:nvSpPr>
        <p:spPr>
          <a:xfrm>
            <a:off x="7057141" y="6046267"/>
            <a:ext cx="802198" cy="230833"/>
          </a:xfrm>
          <a:prstGeom prst="rect">
            <a:avLst/>
          </a:prstGeom>
        </p:spPr>
        <p:txBody>
          <a:bodyPr wrap="square">
            <a:spAutoFit/>
          </a:bodyPr>
          <a:lstStyle/>
          <a:p>
            <a:r>
              <a:rPr lang="en-US" sz="900" kern="0" dirty="0">
                <a:solidFill>
                  <a:srgbClr val="78797D"/>
                </a:solidFill>
                <a:latin typeface="Arial"/>
                <a:cs typeface="Arial"/>
              </a:rPr>
              <a:t>2016</a:t>
            </a:r>
            <a:endParaRPr lang="en-GB" sz="900" kern="0" dirty="0">
              <a:solidFill>
                <a:srgbClr val="78797D"/>
              </a:solidFill>
              <a:latin typeface="Arial"/>
              <a:cs typeface="Arial"/>
            </a:endParaRPr>
          </a:p>
        </p:txBody>
      </p:sp>
      <p:pic>
        <p:nvPicPr>
          <p:cNvPr id="12" name="Picture 11"/>
          <p:cNvPicPr>
            <a:picLocks noChangeAspect="1"/>
          </p:cNvPicPr>
          <p:nvPr/>
        </p:nvPicPr>
        <p:blipFill>
          <a:blip r:embed="rId2" cstate="screen">
            <a:extLst>
              <a:ext uri="{BEBA8EAE-BF5A-486C-A8C5-ECC9F3942E4B}">
                <a14:imgProps xmlns:a14="http://schemas.microsoft.com/office/drawing/2010/main">
                  <a14:imgLayer r:embed="rId3">
                    <a14:imgEffect>
                      <a14:backgroundRemoval t="893" b="98929" l="351" r="100000"/>
                    </a14:imgEffect>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5292789" y="3947086"/>
            <a:ext cx="2428810" cy="2332250"/>
          </a:xfrm>
          <a:prstGeom prst="rect">
            <a:avLst/>
          </a:prstGeom>
        </p:spPr>
      </p:pic>
      <p:sp>
        <p:nvSpPr>
          <p:cNvPr id="14" name="Rectangle 13"/>
          <p:cNvSpPr/>
          <p:nvPr/>
        </p:nvSpPr>
        <p:spPr>
          <a:xfrm>
            <a:off x="3851920" y="4165118"/>
            <a:ext cx="1817656" cy="369333"/>
          </a:xfrm>
          <a:prstGeom prst="rect">
            <a:avLst/>
          </a:prstGeom>
        </p:spPr>
        <p:txBody>
          <a:bodyPr wrap="square">
            <a:spAutoFit/>
          </a:bodyPr>
          <a:lstStyle/>
          <a:p>
            <a:pPr algn="ctr"/>
            <a:r>
              <a:rPr lang="en-US" sz="900" kern="0" dirty="0">
                <a:solidFill>
                  <a:srgbClr val="78797D"/>
                </a:solidFill>
                <a:latin typeface="Arial"/>
                <a:cs typeface="Arial"/>
              </a:rPr>
              <a:t>Zones of bacterial inhibition</a:t>
            </a:r>
          </a:p>
          <a:p>
            <a:pPr algn="ctr"/>
            <a:r>
              <a:rPr lang="en-US" sz="900" kern="0" dirty="0">
                <a:solidFill>
                  <a:srgbClr val="78797D"/>
                </a:solidFill>
                <a:latin typeface="Arial"/>
                <a:cs typeface="Arial"/>
              </a:rPr>
              <a:t> surrounding enzyme disks</a:t>
            </a:r>
          </a:p>
        </p:txBody>
      </p:sp>
      <p:cxnSp>
        <p:nvCxnSpPr>
          <p:cNvPr id="16" name="Straight Arrow Connector 15"/>
          <p:cNvCxnSpPr>
            <a:stCxn id="14" idx="2"/>
          </p:cNvCxnSpPr>
          <p:nvPr/>
        </p:nvCxnSpPr>
        <p:spPr>
          <a:xfrm>
            <a:off x="4760748" y="4534451"/>
            <a:ext cx="1405369" cy="155962"/>
          </a:xfrm>
          <a:prstGeom prst="straightConnector1">
            <a:avLst/>
          </a:prstGeom>
          <a:ln>
            <a:solidFill>
              <a:srgbClr val="C1D520"/>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3" descr="7-22 XCC 14109 COPY"/>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100000" l="785" r="97644">
                        <a14:foregroundMark x1="17801" y1="20321" x2="17801" y2="20321"/>
                        <a14:foregroundMark x1="8639" y1="39572" x2="8639" y2="39572"/>
                        <a14:foregroundMark x1="5236" y1="44652" x2="5236" y2="44652"/>
                        <a14:foregroundMark x1="11257" y1="31551" x2="11257" y2="31551"/>
                        <a14:foregroundMark x1="90838" y1="67112" x2="93455" y2="50802"/>
                        <a14:foregroundMark x1="94241" y1="47059" x2="90314" y2="32353"/>
                        <a14:foregroundMark x1="43717" y1="6952" x2="28010" y2="12032"/>
                        <a14:foregroundMark x1="14921" y1="23529" x2="13089" y2="28610"/>
                        <a14:backgroundMark x1="8901" y1="9626" x2="8901" y2="9626"/>
                        <a14:backgroundMark x1="4188" y1="24064" x2="4188" y2="24064"/>
                        <a14:backgroundMark x1="8901" y1="92513" x2="8901" y2="92513"/>
                        <a14:backgroundMark x1="16492" y1="92513" x2="16492" y2="92513"/>
                        <a14:backgroundMark x1="8115" y1="20053" x2="8115" y2="20053"/>
                        <a14:backgroundMark x1="2094" y1="18449" x2="2094" y2="18449"/>
                        <a14:backgroundMark x1="4188" y1="29412" x2="3403" y2="37701"/>
                        <a14:backgroundMark x1="5759" y1="80749" x2="5759" y2="80749"/>
                        <a14:backgroundMark x1="2618" y1="63369" x2="2618" y2="63369"/>
                        <a14:backgroundMark x1="2880" y1="39305" x2="1832" y2="43048"/>
                        <a14:backgroundMark x1="2618" y1="58824" x2="1832" y2="43850"/>
                        <a14:backgroundMark x1="4450" y1="72460" x2="21728" y2="94385"/>
                        <a14:backgroundMark x1="13613" y1="13636" x2="30366" y2="267"/>
                        <a14:backgroundMark x1="23037" y1="11230" x2="37435" y2="4813"/>
                        <a14:backgroundMark x1="92408" y1="30749" x2="74346" y2="9893"/>
                        <a14:backgroundMark x1="59424" y1="4813" x2="49476" y2="2941"/>
                      </a14:backgroundRemoval>
                    </a14:imgEffect>
                    <a14:imgEffect>
                      <a14:saturation sat="0"/>
                    </a14:imgEffect>
                  </a14:imgLayer>
                </a14:imgProps>
              </a:ext>
              <a:ext uri="{28A0092B-C50C-407E-A947-70E740481C1C}">
                <a14:useLocalDpi xmlns:a14="http://schemas.microsoft.com/office/drawing/2010/main"/>
              </a:ext>
            </a:extLst>
          </a:blip>
          <a:srcRect/>
          <a:stretch/>
        </p:blipFill>
        <p:spPr bwMode="auto">
          <a:xfrm>
            <a:off x="1930599" y="3945842"/>
            <a:ext cx="2309485" cy="221946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a:stCxn id="14" idx="2"/>
          </p:cNvCxnSpPr>
          <p:nvPr/>
        </p:nvCxnSpPr>
        <p:spPr>
          <a:xfrm flipH="1">
            <a:off x="3349677" y="4534451"/>
            <a:ext cx="1411071" cy="155962"/>
          </a:xfrm>
          <a:prstGeom prst="straightConnector1">
            <a:avLst/>
          </a:prstGeom>
          <a:ln>
            <a:solidFill>
              <a:srgbClr val="C1D52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602318" y="1599538"/>
            <a:ext cx="6119281" cy="377026"/>
          </a:xfrm>
          <a:prstGeom prst="rect">
            <a:avLst/>
          </a:prstGeom>
        </p:spPr>
        <p:txBody>
          <a:bodyPr wrap="square">
            <a:spAutoFit/>
          </a:bodyPr>
          <a:lstStyle/>
          <a:p>
            <a:r>
              <a:rPr lang="en-US" sz="1850" dirty="0">
                <a:solidFill>
                  <a:srgbClr val="78797D"/>
                </a:solidFill>
                <a:latin typeface="Arial"/>
                <a:cs typeface="Arial"/>
              </a:rPr>
              <a:t>Controlled release of potent antibacterial free-radicals </a:t>
            </a:r>
            <a:endParaRPr lang="en-GB" sz="1850" dirty="0">
              <a:solidFill>
                <a:srgbClr val="78797D"/>
              </a:solidFill>
              <a:latin typeface="Arial"/>
              <a:cs typeface="Arial"/>
            </a:endParaRPr>
          </a:p>
        </p:txBody>
      </p:sp>
      <p:pic>
        <p:nvPicPr>
          <p:cNvPr id="41" name="Picture 40" descr="Arrow A.ai"/>
          <p:cNvPicPr>
            <a:picLocks noChangeAspect="1"/>
          </p:cNvPicPr>
          <p:nvPr/>
        </p:nvPicPr>
        <p:blipFill rotWithShape="1">
          <a:blip r:embed="rId6" cstate="screen">
            <a:extLst>
              <a:ext uri="{28A0092B-C50C-407E-A947-70E740481C1C}">
                <a14:useLocalDpi xmlns:a14="http://schemas.microsoft.com/office/drawing/2010/main"/>
              </a:ext>
            </a:extLst>
          </a:blip>
          <a:srcRect l="46966" t="38139" r="35911" b="38575"/>
          <a:stretch/>
        </p:blipFill>
        <p:spPr>
          <a:xfrm>
            <a:off x="1907704" y="2060848"/>
            <a:ext cx="99196" cy="179991"/>
          </a:xfrm>
          <a:prstGeom prst="rect">
            <a:avLst/>
          </a:prstGeom>
        </p:spPr>
      </p:pic>
      <p:pic>
        <p:nvPicPr>
          <p:cNvPr id="43" name="Picture 42" descr="Arrow A.ai"/>
          <p:cNvPicPr>
            <a:picLocks noChangeAspect="1"/>
          </p:cNvPicPr>
          <p:nvPr/>
        </p:nvPicPr>
        <p:blipFill rotWithShape="1">
          <a:blip r:embed="rId6" cstate="screen">
            <a:extLst>
              <a:ext uri="{28A0092B-C50C-407E-A947-70E740481C1C}">
                <a14:useLocalDpi xmlns:a14="http://schemas.microsoft.com/office/drawing/2010/main"/>
              </a:ext>
            </a:extLst>
          </a:blip>
          <a:srcRect l="46966" t="38139" r="35911" b="38575"/>
          <a:stretch/>
        </p:blipFill>
        <p:spPr>
          <a:xfrm>
            <a:off x="1907704" y="2384913"/>
            <a:ext cx="99196" cy="179991"/>
          </a:xfrm>
          <a:prstGeom prst="rect">
            <a:avLst/>
          </a:prstGeom>
        </p:spPr>
      </p:pic>
      <p:pic>
        <p:nvPicPr>
          <p:cNvPr id="44" name="Picture 43" descr="Arrow A.ai"/>
          <p:cNvPicPr>
            <a:picLocks noChangeAspect="1"/>
          </p:cNvPicPr>
          <p:nvPr/>
        </p:nvPicPr>
        <p:blipFill rotWithShape="1">
          <a:blip r:embed="rId6" cstate="screen">
            <a:extLst>
              <a:ext uri="{28A0092B-C50C-407E-A947-70E740481C1C}">
                <a14:useLocalDpi xmlns:a14="http://schemas.microsoft.com/office/drawing/2010/main"/>
              </a:ext>
            </a:extLst>
          </a:blip>
          <a:srcRect l="46966" t="38139" r="35911" b="38575"/>
          <a:stretch/>
        </p:blipFill>
        <p:spPr>
          <a:xfrm>
            <a:off x="1913048" y="2924944"/>
            <a:ext cx="99196" cy="179991"/>
          </a:xfrm>
          <a:prstGeom prst="rect">
            <a:avLst/>
          </a:prstGeom>
        </p:spPr>
      </p:pic>
      <p:sp>
        <p:nvSpPr>
          <p:cNvPr id="19" name="TextBox 18"/>
          <p:cNvSpPr txBox="1"/>
          <p:nvPr/>
        </p:nvSpPr>
        <p:spPr>
          <a:xfrm>
            <a:off x="7812360" y="6165304"/>
            <a:ext cx="1450168" cy="230832"/>
          </a:xfrm>
          <a:prstGeom prst="rect">
            <a:avLst/>
          </a:prstGeom>
          <a:noFill/>
        </p:spPr>
        <p:txBody>
          <a:bodyPr wrap="square" rtlCol="0">
            <a:spAutoFit/>
          </a:bodyPr>
          <a:lstStyle/>
          <a:p>
            <a:r>
              <a:rPr lang="en-US" sz="900" dirty="0">
                <a:solidFill>
                  <a:schemeClr val="tx1">
                    <a:lumMod val="50000"/>
                    <a:lumOff val="50000"/>
                  </a:schemeClr>
                </a:solidFill>
                <a:latin typeface="Arial" panose="020B0604020202020204" pitchFamily="34" charset="0"/>
                <a:cs typeface="Arial" panose="020B0604020202020204" pitchFamily="34" charset="0"/>
              </a:rPr>
              <a:t>NON-CONFIDENTIAL</a:t>
            </a:r>
          </a:p>
        </p:txBody>
      </p:sp>
    </p:spTree>
    <p:extLst>
      <p:ext uri="{BB962C8B-B14F-4D97-AF65-F5344CB8AC3E}">
        <p14:creationId xmlns:p14="http://schemas.microsoft.com/office/powerpoint/2010/main" val="311111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1718"/>
            <a:ext cx="8839200" cy="1143000"/>
          </a:xfrm>
        </p:spPr>
        <p:txBody>
          <a:bodyPr/>
          <a:lstStyle/>
          <a:p>
            <a:r>
              <a:rPr lang="en-US" dirty="0"/>
              <a:t>FUNGICIDAL AND FUNGISTATIC ACTIVITY</a:t>
            </a:r>
          </a:p>
        </p:txBody>
      </p:sp>
      <p:sp>
        <p:nvSpPr>
          <p:cNvPr id="4" name="Text Placeholder 3"/>
          <p:cNvSpPr>
            <a:spLocks noGrp="1"/>
          </p:cNvSpPr>
          <p:nvPr>
            <p:ph type="body" sz="quarter" idx="10"/>
          </p:nvPr>
        </p:nvSpPr>
        <p:spPr>
          <a:xfrm>
            <a:off x="1601788" y="1556792"/>
            <a:ext cx="6983412" cy="2882900"/>
          </a:xfrm>
        </p:spPr>
        <p:txBody>
          <a:bodyPr/>
          <a:lstStyle/>
          <a:p>
            <a:r>
              <a:rPr lang="en-US" dirty="0"/>
              <a:t>Up to complete inhibition of growth against damping-off pathogens.</a:t>
            </a:r>
          </a:p>
          <a:p>
            <a:pPr marL="0" lvl="1" indent="0">
              <a:buNone/>
            </a:pPr>
            <a:r>
              <a:rPr lang="en-US" sz="1400" kern="900" spc="30" dirty="0">
                <a:solidFill>
                  <a:srgbClr val="78797D"/>
                </a:solidFill>
                <a:latin typeface="Arial"/>
                <a:cs typeface="Arial"/>
              </a:rPr>
              <a:t>Complete inhibition of Pathogen 3 and 72% reduction in Pathogen 4 growth.</a:t>
            </a:r>
          </a:p>
        </p:txBody>
      </p:sp>
      <p:grpSp>
        <p:nvGrpSpPr>
          <p:cNvPr id="28" name="Group 27"/>
          <p:cNvGrpSpPr/>
          <p:nvPr/>
        </p:nvGrpSpPr>
        <p:grpSpPr>
          <a:xfrm>
            <a:off x="5076056" y="4365104"/>
            <a:ext cx="3384376" cy="2087101"/>
            <a:chOff x="2049948" y="4211804"/>
            <a:chExt cx="3384376" cy="2087101"/>
          </a:xfrm>
        </p:grpSpPr>
        <p:sp>
          <p:nvSpPr>
            <p:cNvPr id="13" name="Rectangle 12"/>
            <p:cNvSpPr/>
            <p:nvPr/>
          </p:nvSpPr>
          <p:spPr>
            <a:xfrm>
              <a:off x="4179993" y="5507948"/>
              <a:ext cx="1254331" cy="230832"/>
            </a:xfrm>
            <a:prstGeom prst="rect">
              <a:avLst/>
            </a:prstGeom>
          </p:spPr>
          <p:txBody>
            <a:bodyPr wrap="square">
              <a:spAutoFit/>
            </a:bodyPr>
            <a:lstStyle/>
            <a:p>
              <a:pPr algn="ctr"/>
              <a:r>
                <a:rPr lang="en-US" sz="900" kern="0" dirty="0">
                  <a:solidFill>
                    <a:srgbClr val="78797D"/>
                  </a:solidFill>
                  <a:latin typeface="Arial"/>
                  <a:cs typeface="Arial"/>
                </a:rPr>
                <a:t>Control quadrant</a:t>
              </a:r>
            </a:p>
          </p:txBody>
        </p:sp>
        <p:sp>
          <p:nvSpPr>
            <p:cNvPr id="15" name="Rectangle 14"/>
            <p:cNvSpPr/>
            <p:nvPr/>
          </p:nvSpPr>
          <p:spPr>
            <a:xfrm>
              <a:off x="3902524" y="4535300"/>
              <a:ext cx="1446052" cy="230832"/>
            </a:xfrm>
            <a:prstGeom prst="rect">
              <a:avLst/>
            </a:prstGeom>
          </p:spPr>
          <p:txBody>
            <a:bodyPr wrap="square">
              <a:spAutoFit/>
            </a:bodyPr>
            <a:lstStyle/>
            <a:p>
              <a:pPr algn="ctr"/>
              <a:r>
                <a:rPr lang="en-US" sz="900" kern="0" dirty="0">
                  <a:solidFill>
                    <a:srgbClr val="78797D"/>
                  </a:solidFill>
                  <a:latin typeface="Arial"/>
                  <a:cs typeface="Arial"/>
                </a:rPr>
                <a:t>Treatments</a:t>
              </a:r>
              <a:endParaRPr lang="en-US" sz="1400" kern="0" dirty="0">
                <a:solidFill>
                  <a:srgbClr val="78797D"/>
                </a:solidFill>
                <a:latin typeface="Arial"/>
                <a:cs typeface="Arial"/>
              </a:endParaRPr>
            </a:p>
          </p:txBody>
        </p:sp>
        <p:pic>
          <p:nvPicPr>
            <p:cNvPr id="17" name="Picture 16"/>
            <p:cNvPicPr>
              <a:picLocks noChangeAspect="1"/>
            </p:cNvPicPr>
            <p:nvPr/>
          </p:nvPicPr>
          <p:blipFill>
            <a:blip r:embed="rId2" cstate="screen">
              <a:extLst>
                <a:ext uri="{BEBA8EAE-BF5A-486C-A8C5-ECC9F3942E4B}">
                  <a14:imgProps xmlns:a14="http://schemas.microsoft.com/office/drawing/2010/main">
                    <a14:imgLayer r:embed="rId3">
                      <a14:imgEffect>
                        <a14:backgroundRemoval t="592" b="100000" l="0" r="100000"/>
                      </a14:imgEffect>
                    </a14:imgLayer>
                  </a14:imgProps>
                </a:ext>
                <a:ext uri="{28A0092B-C50C-407E-A947-70E740481C1C}">
                  <a14:useLocalDpi xmlns:a14="http://schemas.microsoft.com/office/drawing/2010/main"/>
                </a:ext>
              </a:extLst>
            </a:blip>
            <a:stretch>
              <a:fillRect/>
            </a:stretch>
          </p:blipFill>
          <p:spPr>
            <a:xfrm>
              <a:off x="2049948" y="4211804"/>
              <a:ext cx="1944081" cy="2087101"/>
            </a:xfrm>
            <a:prstGeom prst="rect">
              <a:avLst/>
            </a:prstGeom>
          </p:spPr>
        </p:pic>
        <p:cxnSp>
          <p:nvCxnSpPr>
            <p:cNvPr id="18" name="Straight Arrow Connector 17"/>
            <p:cNvCxnSpPr/>
            <p:nvPr/>
          </p:nvCxnSpPr>
          <p:spPr>
            <a:xfrm flipH="1">
              <a:off x="2627784" y="4691985"/>
              <a:ext cx="1526892" cy="151092"/>
            </a:xfrm>
            <a:prstGeom prst="straightConnector1">
              <a:avLst/>
            </a:prstGeom>
            <a:ln>
              <a:solidFill>
                <a:srgbClr val="C1D52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3451800" y="5619557"/>
              <a:ext cx="832168" cy="1"/>
            </a:xfrm>
            <a:prstGeom prst="straightConnector1">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1592376" y="4996377"/>
            <a:ext cx="2979624" cy="661720"/>
          </a:xfrm>
          <a:prstGeom prst="rect">
            <a:avLst/>
          </a:prstGeom>
        </p:spPr>
        <p:txBody>
          <a:bodyPr wrap="square">
            <a:spAutoFit/>
          </a:bodyPr>
          <a:lstStyle/>
          <a:p>
            <a:pPr>
              <a:spcAft>
                <a:spcPts val="600"/>
              </a:spcAft>
            </a:pPr>
            <a:r>
              <a:rPr lang="en-US" sz="1850" spc="10" dirty="0">
                <a:solidFill>
                  <a:srgbClr val="78797D"/>
                </a:solidFill>
                <a:latin typeface="Arial"/>
                <a:cs typeface="Arial"/>
              </a:rPr>
              <a:t>Effective </a:t>
            </a:r>
            <a:r>
              <a:rPr lang="en-US" sz="1850" spc="10" dirty="0" err="1">
                <a:solidFill>
                  <a:srgbClr val="78797D"/>
                </a:solidFill>
                <a:latin typeface="Arial"/>
                <a:cs typeface="Arial"/>
              </a:rPr>
              <a:t>chemorepulsion</a:t>
            </a:r>
            <a:r>
              <a:rPr lang="en-US" sz="1850" spc="10" dirty="0">
                <a:solidFill>
                  <a:srgbClr val="78797D"/>
                </a:solidFill>
                <a:latin typeface="Arial"/>
                <a:cs typeface="Arial"/>
              </a:rPr>
              <a:t> of fungal growth </a:t>
            </a:r>
          </a:p>
        </p:txBody>
      </p:sp>
      <p:grpSp>
        <p:nvGrpSpPr>
          <p:cNvPr id="26" name="Group 25"/>
          <p:cNvGrpSpPr/>
          <p:nvPr/>
        </p:nvGrpSpPr>
        <p:grpSpPr>
          <a:xfrm>
            <a:off x="1689328" y="2550096"/>
            <a:ext cx="2814491" cy="1670992"/>
            <a:chOff x="2049948" y="2708920"/>
            <a:chExt cx="2814491" cy="1670992"/>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49948" y="2708920"/>
              <a:ext cx="1401851" cy="1392715"/>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51800" y="2713553"/>
              <a:ext cx="1412639" cy="1388082"/>
            </a:xfrm>
            <a:prstGeom prst="rect">
              <a:avLst/>
            </a:prstGeom>
          </p:spPr>
        </p:pic>
        <p:sp>
          <p:nvSpPr>
            <p:cNvPr id="24" name="Rectangle 23"/>
            <p:cNvSpPr/>
            <p:nvPr/>
          </p:nvSpPr>
          <p:spPr>
            <a:xfrm>
              <a:off x="2500005" y="4149080"/>
              <a:ext cx="2286610" cy="230832"/>
            </a:xfrm>
            <a:prstGeom prst="rect">
              <a:avLst/>
            </a:prstGeom>
          </p:spPr>
          <p:txBody>
            <a:bodyPr wrap="square">
              <a:spAutoFit/>
            </a:bodyPr>
            <a:lstStyle/>
            <a:p>
              <a:r>
                <a:rPr lang="en-US" sz="900" kern="0" dirty="0">
                  <a:solidFill>
                    <a:srgbClr val="78797D"/>
                  </a:solidFill>
                  <a:latin typeface="Arial"/>
                  <a:cs typeface="Arial"/>
                </a:rPr>
                <a:t>Control                             Formulation</a:t>
              </a:r>
            </a:p>
          </p:txBody>
        </p:sp>
      </p:grpSp>
      <p:grpSp>
        <p:nvGrpSpPr>
          <p:cNvPr id="27" name="Group 26"/>
          <p:cNvGrpSpPr/>
          <p:nvPr/>
        </p:nvGrpSpPr>
        <p:grpSpPr>
          <a:xfrm>
            <a:off x="5399479" y="2564904"/>
            <a:ext cx="2830018" cy="1666359"/>
            <a:chOff x="5399479" y="2713553"/>
            <a:chExt cx="2830018" cy="1666359"/>
          </a:xfrm>
        </p:grpSpPr>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9479" y="2713554"/>
              <a:ext cx="1407824" cy="1388082"/>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07303" y="2713553"/>
              <a:ext cx="1422194" cy="1388082"/>
            </a:xfrm>
            <a:prstGeom prst="rect">
              <a:avLst/>
            </a:prstGeom>
          </p:spPr>
        </p:pic>
        <p:sp>
          <p:nvSpPr>
            <p:cNvPr id="25" name="Rectangle 24"/>
            <p:cNvSpPr/>
            <p:nvPr/>
          </p:nvSpPr>
          <p:spPr>
            <a:xfrm>
              <a:off x="5864739" y="4149080"/>
              <a:ext cx="2286610" cy="230832"/>
            </a:xfrm>
            <a:prstGeom prst="rect">
              <a:avLst/>
            </a:prstGeom>
          </p:spPr>
          <p:txBody>
            <a:bodyPr wrap="square">
              <a:spAutoFit/>
            </a:bodyPr>
            <a:lstStyle/>
            <a:p>
              <a:r>
                <a:rPr lang="en-US" sz="900" kern="0" dirty="0">
                  <a:solidFill>
                    <a:srgbClr val="78797D"/>
                  </a:solidFill>
                  <a:latin typeface="Arial"/>
                  <a:cs typeface="Arial"/>
                </a:rPr>
                <a:t>Control                             Formulation</a:t>
              </a:r>
            </a:p>
          </p:txBody>
        </p:sp>
      </p:grpSp>
      <p:sp>
        <p:nvSpPr>
          <p:cNvPr id="3" name="Rectangle 2"/>
          <p:cNvSpPr/>
          <p:nvPr/>
        </p:nvSpPr>
        <p:spPr>
          <a:xfrm>
            <a:off x="2627784" y="4182003"/>
            <a:ext cx="875561" cy="253916"/>
          </a:xfrm>
          <a:prstGeom prst="rect">
            <a:avLst/>
          </a:prstGeom>
        </p:spPr>
        <p:txBody>
          <a:bodyPr wrap="none">
            <a:spAutoFit/>
          </a:bodyPr>
          <a:lstStyle/>
          <a:p>
            <a:r>
              <a:rPr lang="en-US" sz="1050" kern="0" dirty="0">
                <a:solidFill>
                  <a:srgbClr val="78797D"/>
                </a:solidFill>
                <a:latin typeface="Arial"/>
                <a:cs typeface="Arial"/>
              </a:rPr>
              <a:t>Pathogen 3</a:t>
            </a:r>
            <a:endParaRPr lang="en-US" sz="1050" dirty="0">
              <a:solidFill>
                <a:srgbClr val="78797D"/>
              </a:solidFill>
            </a:endParaRPr>
          </a:p>
        </p:txBody>
      </p:sp>
      <p:cxnSp>
        <p:nvCxnSpPr>
          <p:cNvPr id="20" name="Straight Arrow Connector 19"/>
          <p:cNvCxnSpPr/>
          <p:nvPr/>
        </p:nvCxnSpPr>
        <p:spPr>
          <a:xfrm flipH="1">
            <a:off x="5580112" y="4846593"/>
            <a:ext cx="1600672" cy="926263"/>
          </a:xfrm>
          <a:prstGeom prst="straightConnector1">
            <a:avLst/>
          </a:prstGeom>
          <a:ln>
            <a:solidFill>
              <a:srgbClr val="C1D52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228184" y="4845285"/>
            <a:ext cx="952600" cy="1308"/>
          </a:xfrm>
          <a:prstGeom prst="straightConnector1">
            <a:avLst/>
          </a:prstGeom>
          <a:ln>
            <a:solidFill>
              <a:srgbClr val="C1D52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354762" y="4183196"/>
            <a:ext cx="875561" cy="253916"/>
          </a:xfrm>
          <a:prstGeom prst="rect">
            <a:avLst/>
          </a:prstGeom>
        </p:spPr>
        <p:txBody>
          <a:bodyPr wrap="none">
            <a:spAutoFit/>
          </a:bodyPr>
          <a:lstStyle/>
          <a:p>
            <a:r>
              <a:rPr lang="en-US" sz="1050" kern="0" dirty="0">
                <a:solidFill>
                  <a:srgbClr val="78797D"/>
                </a:solidFill>
                <a:latin typeface="Arial"/>
                <a:cs typeface="Arial"/>
              </a:rPr>
              <a:t>Pathogen 4</a:t>
            </a:r>
            <a:endParaRPr lang="en-US" sz="1050" dirty="0">
              <a:solidFill>
                <a:srgbClr val="78797D"/>
              </a:solidFill>
            </a:endParaRPr>
          </a:p>
        </p:txBody>
      </p:sp>
      <p:sp>
        <p:nvSpPr>
          <p:cNvPr id="31" name="TextBox 30"/>
          <p:cNvSpPr txBox="1"/>
          <p:nvPr/>
        </p:nvSpPr>
        <p:spPr>
          <a:xfrm>
            <a:off x="7812360" y="6165304"/>
            <a:ext cx="1450168" cy="230832"/>
          </a:xfrm>
          <a:prstGeom prst="rect">
            <a:avLst/>
          </a:prstGeom>
          <a:noFill/>
        </p:spPr>
        <p:txBody>
          <a:bodyPr wrap="square" rtlCol="0">
            <a:spAutoFit/>
          </a:bodyPr>
          <a:lstStyle/>
          <a:p>
            <a:r>
              <a:rPr lang="en-US" sz="900" dirty="0">
                <a:solidFill>
                  <a:schemeClr val="tx1">
                    <a:lumMod val="50000"/>
                    <a:lumOff val="50000"/>
                  </a:schemeClr>
                </a:solidFill>
                <a:latin typeface="Arial" panose="020B0604020202020204" pitchFamily="34" charset="0"/>
                <a:cs typeface="Arial" panose="020B0604020202020204" pitchFamily="34" charset="0"/>
              </a:rPr>
              <a:t>NON-CONFIDENTIAL</a:t>
            </a:r>
          </a:p>
        </p:txBody>
      </p:sp>
    </p:spTree>
    <p:extLst>
      <p:ext uri="{BB962C8B-B14F-4D97-AF65-F5344CB8AC3E}">
        <p14:creationId xmlns:p14="http://schemas.microsoft.com/office/powerpoint/2010/main" val="131014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54107"/>
          </a:xfrm>
          <a:prstGeom prst="rect">
            <a:avLst/>
          </a:prstGeom>
          <a:solidFill>
            <a:schemeClr val="tx1"/>
          </a:solidFill>
        </p:spPr>
        <p:txBody>
          <a:bodyPr wrap="square" rtlCol="0">
            <a:spAutoFit/>
          </a:bodyPr>
          <a:lstStyle/>
          <a:p>
            <a:r>
              <a:rPr lang="en-US" dirty="0">
                <a:solidFill>
                  <a:schemeClr val="bg1"/>
                </a:solidFill>
              </a:rPr>
              <a:t>Potential of immobilized biocidal enzymes as seed treatments</a:t>
            </a:r>
          </a:p>
        </p:txBody>
      </p:sp>
      <p:sp>
        <p:nvSpPr>
          <p:cNvPr id="4" name="TextBox 3"/>
          <p:cNvSpPr txBox="1"/>
          <p:nvPr/>
        </p:nvSpPr>
        <p:spPr>
          <a:xfrm>
            <a:off x="609600" y="1371600"/>
            <a:ext cx="5791200" cy="1815882"/>
          </a:xfrm>
          <a:prstGeom prst="rect">
            <a:avLst/>
          </a:prstGeom>
          <a:noFill/>
        </p:spPr>
        <p:txBody>
          <a:bodyPr wrap="square" rtlCol="0">
            <a:spAutoFit/>
          </a:bodyPr>
          <a:lstStyle/>
          <a:p>
            <a:r>
              <a:rPr lang="en-US" dirty="0"/>
              <a:t>Pros:</a:t>
            </a:r>
          </a:p>
          <a:p>
            <a:pPr marL="457200" indent="-457200">
              <a:buFont typeface="Wingdings" panose="05000000000000000000" pitchFamily="2" charset="2"/>
              <a:buChar char="q"/>
            </a:pPr>
            <a:r>
              <a:rPr lang="en-US" dirty="0"/>
              <a:t>Broad spectrum activity</a:t>
            </a:r>
          </a:p>
          <a:p>
            <a:pPr marL="457200" indent="-457200">
              <a:buFont typeface="Wingdings" panose="05000000000000000000" pitchFamily="2" charset="2"/>
              <a:buChar char="q"/>
            </a:pPr>
            <a:r>
              <a:rPr lang="en-US" dirty="0"/>
              <a:t>Amenable as a seed coat</a:t>
            </a:r>
          </a:p>
          <a:p>
            <a:pPr marL="457200" indent="-457200">
              <a:buFont typeface="Wingdings" panose="05000000000000000000" pitchFamily="2" charset="2"/>
              <a:buChar char="q"/>
            </a:pPr>
            <a:endParaRPr lang="en-US" dirty="0"/>
          </a:p>
        </p:txBody>
      </p:sp>
      <p:sp>
        <p:nvSpPr>
          <p:cNvPr id="5" name="TextBox 4"/>
          <p:cNvSpPr txBox="1"/>
          <p:nvPr/>
        </p:nvSpPr>
        <p:spPr>
          <a:xfrm>
            <a:off x="635000" y="3081755"/>
            <a:ext cx="5511800" cy="954107"/>
          </a:xfrm>
          <a:prstGeom prst="rect">
            <a:avLst/>
          </a:prstGeom>
          <a:noFill/>
        </p:spPr>
        <p:txBody>
          <a:bodyPr wrap="square" rtlCol="0">
            <a:spAutoFit/>
          </a:bodyPr>
          <a:lstStyle/>
          <a:p>
            <a:r>
              <a:rPr lang="en-US" dirty="0"/>
              <a:t>Cons: </a:t>
            </a:r>
          </a:p>
          <a:p>
            <a:pPr marL="457200" indent="-457200">
              <a:buFont typeface="Wingdings" panose="05000000000000000000" pitchFamily="2" charset="2"/>
              <a:buChar char="q"/>
            </a:pPr>
            <a:r>
              <a:rPr lang="en-US" dirty="0"/>
              <a:t>Ability to penetrate into seeds</a:t>
            </a:r>
          </a:p>
        </p:txBody>
      </p:sp>
      <p:sp>
        <p:nvSpPr>
          <p:cNvPr id="6" name="TextBox 5"/>
          <p:cNvSpPr txBox="1"/>
          <p:nvPr/>
        </p:nvSpPr>
        <p:spPr>
          <a:xfrm>
            <a:off x="508000" y="4572000"/>
            <a:ext cx="8128000" cy="1815882"/>
          </a:xfrm>
          <a:prstGeom prst="rect">
            <a:avLst/>
          </a:prstGeom>
          <a:noFill/>
        </p:spPr>
        <p:txBody>
          <a:bodyPr wrap="square" rtlCol="0">
            <a:spAutoFit/>
          </a:bodyPr>
          <a:lstStyle/>
          <a:p>
            <a:r>
              <a:rPr lang="en-US" dirty="0"/>
              <a:t>Current status:  </a:t>
            </a:r>
          </a:p>
          <a:p>
            <a:pPr marL="457200" indent="-457200">
              <a:buFont typeface="Wingdings" charset="2"/>
              <a:buChar char="q"/>
            </a:pPr>
            <a:r>
              <a:rPr lang="en-US" dirty="0"/>
              <a:t>Research needed to evaluate efficacy against naturally infested seeds</a:t>
            </a:r>
          </a:p>
          <a:p>
            <a:endParaRPr lang="en-US" dirty="0"/>
          </a:p>
        </p:txBody>
      </p:sp>
      <p:pic>
        <p:nvPicPr>
          <p:cNvPr id="7" name="Picture 6"/>
          <p:cNvPicPr>
            <a:picLocks noChangeAspect="1"/>
          </p:cNvPicPr>
          <p:nvPr/>
        </p:nvPicPr>
        <p:blipFill rotWithShape="1">
          <a:blip r:embed="rId2"/>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2330671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2"/>
          <p:cNvSpPr txBox="1">
            <a:spLocks noChangeArrowheads="1"/>
          </p:cNvSpPr>
          <p:nvPr/>
        </p:nvSpPr>
        <p:spPr bwMode="auto">
          <a:xfrm>
            <a:off x="0" y="0"/>
            <a:ext cx="9144000" cy="46166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solidFill>
                  <a:schemeClr val="bg1"/>
                </a:solidFill>
              </a:rPr>
              <a:t>Seed treatment with BCAs</a:t>
            </a:r>
            <a:endParaRPr lang="en-US" sz="2400" i="1" dirty="0">
              <a:solidFill>
                <a:schemeClr val="bg1"/>
              </a:solidFill>
            </a:endParaRPr>
          </a:p>
        </p:txBody>
      </p:sp>
      <p:pic>
        <p:nvPicPr>
          <p:cNvPr id="263171" name="Picture 3" descr="10day old fruit"/>
          <p:cNvPicPr>
            <a:picLocks noChangeAspect="1" noChangeArrowheads="1"/>
          </p:cNvPicPr>
          <p:nvPr/>
        </p:nvPicPr>
        <p:blipFill>
          <a:blip r:embed="rId3" cstate="email">
            <a:lum bright="12000"/>
            <a:extLst>
              <a:ext uri="{28A0092B-C50C-407E-A947-70E740481C1C}">
                <a14:useLocalDpi xmlns:a14="http://schemas.microsoft.com/office/drawing/2010/main" val="0"/>
              </a:ext>
            </a:extLst>
          </a:blip>
          <a:srcRect l="20833" r="25000" b="16667"/>
          <a:stretch>
            <a:fillRect/>
          </a:stretch>
        </p:blipFill>
        <p:spPr bwMode="auto">
          <a:xfrm>
            <a:off x="6100763" y="455613"/>
            <a:ext cx="1708150" cy="1928812"/>
          </a:xfrm>
          <a:prstGeom prst="rect">
            <a:avLst/>
          </a:prstGeom>
          <a:noFill/>
          <a:extLst>
            <a:ext uri="{909E8E84-426E-40DD-AFC4-6F175D3DCCD1}">
              <a14:hiddenFill xmlns:a14="http://schemas.microsoft.com/office/drawing/2010/main">
                <a:solidFill>
                  <a:srgbClr val="FFFFFF"/>
                </a:solidFill>
              </a14:hiddenFill>
            </a:ext>
          </a:extLst>
        </p:spPr>
      </p:pic>
      <p:pic>
        <p:nvPicPr>
          <p:cNvPr id="263172" name="Picture 4" descr="inoculated blossom close-up"/>
          <p:cNvPicPr>
            <a:picLocks noChangeAspect="1" noChangeArrowheads="1"/>
          </p:cNvPicPr>
          <p:nvPr/>
        </p:nvPicPr>
        <p:blipFill>
          <a:blip r:embed="rId4" cstate="email">
            <a:lum bright="12000" contrast="6000"/>
            <a:extLst>
              <a:ext uri="{28A0092B-C50C-407E-A947-70E740481C1C}">
                <a14:useLocalDpi xmlns:a14="http://schemas.microsoft.com/office/drawing/2010/main" val="0"/>
              </a:ext>
            </a:extLst>
          </a:blip>
          <a:srcRect l="21053" r="19737" b="24562"/>
          <a:stretch>
            <a:fillRect/>
          </a:stretch>
        </p:blipFill>
        <p:spPr bwMode="auto">
          <a:xfrm>
            <a:off x="4260850" y="455613"/>
            <a:ext cx="1839913" cy="1928812"/>
          </a:xfrm>
          <a:prstGeom prst="rect">
            <a:avLst/>
          </a:prstGeom>
          <a:noFill/>
          <a:extLst>
            <a:ext uri="{909E8E84-426E-40DD-AFC4-6F175D3DCCD1}">
              <a14:hiddenFill xmlns:a14="http://schemas.microsoft.com/office/drawing/2010/main">
                <a:solidFill>
                  <a:srgbClr val="FFFFFF"/>
                </a:solidFill>
              </a14:hiddenFill>
            </a:ext>
          </a:extLst>
        </p:spPr>
      </p:pic>
      <p:pic>
        <p:nvPicPr>
          <p:cNvPr id="263173" name="Picture 5" descr="pollination"/>
          <p:cNvPicPr>
            <a:picLocks noChangeAspect="1" noChangeArrowheads="1"/>
          </p:cNvPicPr>
          <p:nvPr/>
        </p:nvPicPr>
        <p:blipFill>
          <a:blip r:embed="rId5" cstate="email">
            <a:lum bright="12000" contrast="12000"/>
            <a:extLst>
              <a:ext uri="{28A0092B-C50C-407E-A947-70E740481C1C}">
                <a14:useLocalDpi xmlns:a14="http://schemas.microsoft.com/office/drawing/2010/main" val="0"/>
              </a:ext>
            </a:extLst>
          </a:blip>
          <a:srcRect l="15517" r="12070"/>
          <a:stretch>
            <a:fillRect/>
          </a:stretch>
        </p:blipFill>
        <p:spPr bwMode="auto">
          <a:xfrm>
            <a:off x="722313" y="455613"/>
            <a:ext cx="18415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blossom inocoulation"/>
          <p:cNvPicPr>
            <a:picLocks noChangeAspect="1" noChangeArrowheads="1"/>
          </p:cNvPicPr>
          <p:nvPr/>
        </p:nvPicPr>
        <p:blipFill>
          <a:blip r:embed="rId6" cstate="email">
            <a:lum bright="12000" contrast="12000"/>
            <a:extLst>
              <a:ext uri="{28A0092B-C50C-407E-A947-70E740481C1C}">
                <a14:useLocalDpi xmlns:a14="http://schemas.microsoft.com/office/drawing/2010/main" val="0"/>
              </a:ext>
            </a:extLst>
          </a:blip>
          <a:srcRect l="15517" r="17241" b="3448"/>
          <a:stretch>
            <a:fillRect/>
          </a:stretch>
        </p:blipFill>
        <p:spPr bwMode="auto">
          <a:xfrm>
            <a:off x="2563813" y="455613"/>
            <a:ext cx="1708150" cy="1930400"/>
          </a:xfrm>
          <a:prstGeom prst="rect">
            <a:avLst/>
          </a:prstGeom>
          <a:noFill/>
          <a:extLst>
            <a:ext uri="{909E8E84-426E-40DD-AFC4-6F175D3DCCD1}">
              <a14:hiddenFill xmlns:a14="http://schemas.microsoft.com/office/drawing/2010/main">
                <a:solidFill>
                  <a:srgbClr val="FFFFFF"/>
                </a:solidFill>
              </a14:hiddenFill>
            </a:ext>
          </a:extLst>
        </p:spPr>
      </p:pic>
      <p:sp>
        <p:nvSpPr>
          <p:cNvPr id="263175" name="Text Box 7"/>
          <p:cNvSpPr txBox="1">
            <a:spLocks noChangeArrowheads="1"/>
          </p:cNvSpPr>
          <p:nvPr/>
        </p:nvSpPr>
        <p:spPr bwMode="auto">
          <a:xfrm>
            <a:off x="728663" y="455613"/>
            <a:ext cx="188912"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36" tIns="2718" rIns="5436" bIns="2718">
            <a:spAutoFit/>
          </a:bodyPr>
          <a:lstStyle>
            <a:lvl1pPr defTabSz="457200">
              <a:defRPr>
                <a:solidFill>
                  <a:schemeClr val="tx1"/>
                </a:solidFill>
                <a:latin typeface="Arial" charset="0"/>
              </a:defRPr>
            </a:lvl1pPr>
            <a:lvl2pPr marL="228600" defTabSz="457200">
              <a:defRPr>
                <a:solidFill>
                  <a:schemeClr val="tx1"/>
                </a:solidFill>
                <a:latin typeface="Arial" charset="0"/>
              </a:defRPr>
            </a:lvl2pPr>
            <a:lvl3pPr marL="457200" defTabSz="457200">
              <a:defRPr>
                <a:solidFill>
                  <a:schemeClr val="tx1"/>
                </a:solidFill>
                <a:latin typeface="Arial" charset="0"/>
              </a:defRPr>
            </a:lvl3pPr>
            <a:lvl4pPr marL="685800" defTabSz="457200">
              <a:defRPr>
                <a:solidFill>
                  <a:schemeClr val="tx1"/>
                </a:solidFill>
                <a:latin typeface="Arial" charset="0"/>
              </a:defRPr>
            </a:lvl4pPr>
            <a:lvl5pPr marL="914400" defTabSz="457200">
              <a:defRPr>
                <a:solidFill>
                  <a:schemeClr val="tx1"/>
                </a:solidFill>
                <a:latin typeface="Arial" charset="0"/>
              </a:defRPr>
            </a:lvl5pPr>
            <a:lvl6pPr marL="1371600" defTabSz="457200" fontAlgn="base">
              <a:spcBef>
                <a:spcPct val="0"/>
              </a:spcBef>
              <a:spcAft>
                <a:spcPct val="0"/>
              </a:spcAft>
              <a:defRPr>
                <a:solidFill>
                  <a:schemeClr val="tx1"/>
                </a:solidFill>
                <a:latin typeface="Arial" charset="0"/>
              </a:defRPr>
            </a:lvl6pPr>
            <a:lvl7pPr marL="1828800" defTabSz="457200" fontAlgn="base">
              <a:spcBef>
                <a:spcPct val="0"/>
              </a:spcBef>
              <a:spcAft>
                <a:spcPct val="0"/>
              </a:spcAft>
              <a:defRPr>
                <a:solidFill>
                  <a:schemeClr val="tx1"/>
                </a:solidFill>
                <a:latin typeface="Arial" charset="0"/>
              </a:defRPr>
            </a:lvl7pPr>
            <a:lvl8pPr marL="2286000" defTabSz="457200" fontAlgn="base">
              <a:spcBef>
                <a:spcPct val="0"/>
              </a:spcBef>
              <a:spcAft>
                <a:spcPct val="0"/>
              </a:spcAft>
              <a:defRPr>
                <a:solidFill>
                  <a:schemeClr val="tx1"/>
                </a:solidFill>
                <a:latin typeface="Arial" charset="0"/>
              </a:defRPr>
            </a:lvl8pPr>
            <a:lvl9pPr marL="2743200" defTabSz="457200" fontAlgn="base">
              <a:spcBef>
                <a:spcPct val="0"/>
              </a:spcBef>
              <a:spcAft>
                <a:spcPct val="0"/>
              </a:spcAft>
              <a:defRPr>
                <a:solidFill>
                  <a:schemeClr val="tx1"/>
                </a:solidFill>
                <a:latin typeface="Arial" charset="0"/>
              </a:defRPr>
            </a:lvl9pPr>
          </a:lstStyle>
          <a:p>
            <a:endParaRPr lang="en-US" sz="1200" b="1">
              <a:latin typeface="AvantGarde Bk BT" pitchFamily="34" charset="0"/>
            </a:endParaRPr>
          </a:p>
        </p:txBody>
      </p:sp>
      <p:sp>
        <p:nvSpPr>
          <p:cNvPr id="263176" name="Text Box 8"/>
          <p:cNvSpPr txBox="1">
            <a:spLocks noChangeArrowheads="1"/>
          </p:cNvSpPr>
          <p:nvPr/>
        </p:nvSpPr>
        <p:spPr bwMode="auto">
          <a:xfrm>
            <a:off x="2584450" y="455613"/>
            <a:ext cx="174625"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36" tIns="2718" rIns="5436" bIns="2718">
            <a:spAutoFit/>
          </a:bodyPr>
          <a:lstStyle>
            <a:lvl1pPr defTabSz="457200">
              <a:defRPr>
                <a:solidFill>
                  <a:schemeClr val="tx1"/>
                </a:solidFill>
                <a:latin typeface="Arial" charset="0"/>
              </a:defRPr>
            </a:lvl1pPr>
            <a:lvl2pPr marL="228600" defTabSz="457200">
              <a:defRPr>
                <a:solidFill>
                  <a:schemeClr val="tx1"/>
                </a:solidFill>
                <a:latin typeface="Arial" charset="0"/>
              </a:defRPr>
            </a:lvl2pPr>
            <a:lvl3pPr marL="457200" defTabSz="457200">
              <a:defRPr>
                <a:solidFill>
                  <a:schemeClr val="tx1"/>
                </a:solidFill>
                <a:latin typeface="Arial" charset="0"/>
              </a:defRPr>
            </a:lvl3pPr>
            <a:lvl4pPr marL="685800" defTabSz="457200">
              <a:defRPr>
                <a:solidFill>
                  <a:schemeClr val="tx1"/>
                </a:solidFill>
                <a:latin typeface="Arial" charset="0"/>
              </a:defRPr>
            </a:lvl4pPr>
            <a:lvl5pPr marL="914400" defTabSz="457200">
              <a:defRPr>
                <a:solidFill>
                  <a:schemeClr val="tx1"/>
                </a:solidFill>
                <a:latin typeface="Arial" charset="0"/>
              </a:defRPr>
            </a:lvl5pPr>
            <a:lvl6pPr marL="1371600" defTabSz="457200" fontAlgn="base">
              <a:spcBef>
                <a:spcPct val="0"/>
              </a:spcBef>
              <a:spcAft>
                <a:spcPct val="0"/>
              </a:spcAft>
              <a:defRPr>
                <a:solidFill>
                  <a:schemeClr val="tx1"/>
                </a:solidFill>
                <a:latin typeface="Arial" charset="0"/>
              </a:defRPr>
            </a:lvl6pPr>
            <a:lvl7pPr marL="1828800" defTabSz="457200" fontAlgn="base">
              <a:spcBef>
                <a:spcPct val="0"/>
              </a:spcBef>
              <a:spcAft>
                <a:spcPct val="0"/>
              </a:spcAft>
              <a:defRPr>
                <a:solidFill>
                  <a:schemeClr val="tx1"/>
                </a:solidFill>
                <a:latin typeface="Arial" charset="0"/>
              </a:defRPr>
            </a:lvl7pPr>
            <a:lvl8pPr marL="2286000" defTabSz="457200" fontAlgn="base">
              <a:spcBef>
                <a:spcPct val="0"/>
              </a:spcBef>
              <a:spcAft>
                <a:spcPct val="0"/>
              </a:spcAft>
              <a:defRPr>
                <a:solidFill>
                  <a:schemeClr val="tx1"/>
                </a:solidFill>
                <a:latin typeface="Arial" charset="0"/>
              </a:defRPr>
            </a:lvl8pPr>
            <a:lvl9pPr marL="2743200" defTabSz="457200" fontAlgn="base">
              <a:spcBef>
                <a:spcPct val="0"/>
              </a:spcBef>
              <a:spcAft>
                <a:spcPct val="0"/>
              </a:spcAft>
              <a:defRPr>
                <a:solidFill>
                  <a:schemeClr val="tx1"/>
                </a:solidFill>
                <a:latin typeface="Arial" charset="0"/>
              </a:defRPr>
            </a:lvl9pPr>
          </a:lstStyle>
          <a:p>
            <a:endParaRPr lang="en-US" sz="1200" b="1">
              <a:solidFill>
                <a:schemeClr val="bg1"/>
              </a:solidFill>
              <a:latin typeface="AvantGarde Bk BT" pitchFamily="34" charset="0"/>
            </a:endParaRPr>
          </a:p>
        </p:txBody>
      </p:sp>
      <p:sp>
        <p:nvSpPr>
          <p:cNvPr id="263177" name="Text Box 9"/>
          <p:cNvSpPr txBox="1">
            <a:spLocks noChangeArrowheads="1"/>
          </p:cNvSpPr>
          <p:nvPr/>
        </p:nvSpPr>
        <p:spPr bwMode="auto">
          <a:xfrm>
            <a:off x="4303713" y="455613"/>
            <a:ext cx="20955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36" tIns="2718" rIns="5436" bIns="2718">
            <a:spAutoFit/>
          </a:bodyPr>
          <a:lstStyle>
            <a:lvl1pPr defTabSz="457200">
              <a:defRPr>
                <a:solidFill>
                  <a:schemeClr val="tx1"/>
                </a:solidFill>
                <a:latin typeface="Arial" charset="0"/>
              </a:defRPr>
            </a:lvl1pPr>
            <a:lvl2pPr marL="228600" defTabSz="457200">
              <a:defRPr>
                <a:solidFill>
                  <a:schemeClr val="tx1"/>
                </a:solidFill>
                <a:latin typeface="Arial" charset="0"/>
              </a:defRPr>
            </a:lvl2pPr>
            <a:lvl3pPr marL="457200" defTabSz="457200">
              <a:defRPr>
                <a:solidFill>
                  <a:schemeClr val="tx1"/>
                </a:solidFill>
                <a:latin typeface="Arial" charset="0"/>
              </a:defRPr>
            </a:lvl3pPr>
            <a:lvl4pPr marL="685800" defTabSz="457200">
              <a:defRPr>
                <a:solidFill>
                  <a:schemeClr val="tx1"/>
                </a:solidFill>
                <a:latin typeface="Arial" charset="0"/>
              </a:defRPr>
            </a:lvl4pPr>
            <a:lvl5pPr marL="914400" defTabSz="457200">
              <a:defRPr>
                <a:solidFill>
                  <a:schemeClr val="tx1"/>
                </a:solidFill>
                <a:latin typeface="Arial" charset="0"/>
              </a:defRPr>
            </a:lvl5pPr>
            <a:lvl6pPr marL="1371600" defTabSz="457200" fontAlgn="base">
              <a:spcBef>
                <a:spcPct val="0"/>
              </a:spcBef>
              <a:spcAft>
                <a:spcPct val="0"/>
              </a:spcAft>
              <a:defRPr>
                <a:solidFill>
                  <a:schemeClr val="tx1"/>
                </a:solidFill>
                <a:latin typeface="Arial" charset="0"/>
              </a:defRPr>
            </a:lvl6pPr>
            <a:lvl7pPr marL="1828800" defTabSz="457200" fontAlgn="base">
              <a:spcBef>
                <a:spcPct val="0"/>
              </a:spcBef>
              <a:spcAft>
                <a:spcPct val="0"/>
              </a:spcAft>
              <a:defRPr>
                <a:solidFill>
                  <a:schemeClr val="tx1"/>
                </a:solidFill>
                <a:latin typeface="Arial" charset="0"/>
              </a:defRPr>
            </a:lvl7pPr>
            <a:lvl8pPr marL="2286000" defTabSz="457200" fontAlgn="base">
              <a:spcBef>
                <a:spcPct val="0"/>
              </a:spcBef>
              <a:spcAft>
                <a:spcPct val="0"/>
              </a:spcAft>
              <a:defRPr>
                <a:solidFill>
                  <a:schemeClr val="tx1"/>
                </a:solidFill>
                <a:latin typeface="Arial" charset="0"/>
              </a:defRPr>
            </a:lvl8pPr>
            <a:lvl9pPr marL="2743200" defTabSz="457200" fontAlgn="base">
              <a:spcBef>
                <a:spcPct val="0"/>
              </a:spcBef>
              <a:spcAft>
                <a:spcPct val="0"/>
              </a:spcAft>
              <a:defRPr>
                <a:solidFill>
                  <a:schemeClr val="tx1"/>
                </a:solidFill>
                <a:latin typeface="Arial" charset="0"/>
              </a:defRPr>
            </a:lvl9pPr>
          </a:lstStyle>
          <a:p>
            <a:endParaRPr lang="en-US" sz="1200" b="1">
              <a:solidFill>
                <a:schemeClr val="bg1"/>
              </a:solidFill>
              <a:latin typeface="AvantGarde Bk BT" pitchFamily="34" charset="0"/>
            </a:endParaRPr>
          </a:p>
        </p:txBody>
      </p:sp>
      <p:sp>
        <p:nvSpPr>
          <p:cNvPr id="263178" name="Text Box 10"/>
          <p:cNvSpPr txBox="1">
            <a:spLocks noChangeArrowheads="1"/>
          </p:cNvSpPr>
          <p:nvPr/>
        </p:nvSpPr>
        <p:spPr bwMode="auto">
          <a:xfrm>
            <a:off x="6137275" y="455613"/>
            <a:ext cx="201613"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36" tIns="2718" rIns="5436" bIns="2718">
            <a:spAutoFit/>
          </a:bodyPr>
          <a:lstStyle>
            <a:lvl1pPr defTabSz="457200">
              <a:defRPr>
                <a:solidFill>
                  <a:schemeClr val="tx1"/>
                </a:solidFill>
                <a:latin typeface="Arial" charset="0"/>
              </a:defRPr>
            </a:lvl1pPr>
            <a:lvl2pPr marL="228600" defTabSz="457200">
              <a:defRPr>
                <a:solidFill>
                  <a:schemeClr val="tx1"/>
                </a:solidFill>
                <a:latin typeface="Arial" charset="0"/>
              </a:defRPr>
            </a:lvl2pPr>
            <a:lvl3pPr marL="457200" defTabSz="457200">
              <a:defRPr>
                <a:solidFill>
                  <a:schemeClr val="tx1"/>
                </a:solidFill>
                <a:latin typeface="Arial" charset="0"/>
              </a:defRPr>
            </a:lvl3pPr>
            <a:lvl4pPr marL="685800" defTabSz="457200">
              <a:defRPr>
                <a:solidFill>
                  <a:schemeClr val="tx1"/>
                </a:solidFill>
                <a:latin typeface="Arial" charset="0"/>
              </a:defRPr>
            </a:lvl4pPr>
            <a:lvl5pPr marL="914400" defTabSz="457200">
              <a:defRPr>
                <a:solidFill>
                  <a:schemeClr val="tx1"/>
                </a:solidFill>
                <a:latin typeface="Arial" charset="0"/>
              </a:defRPr>
            </a:lvl5pPr>
            <a:lvl6pPr marL="1371600" defTabSz="457200" fontAlgn="base">
              <a:spcBef>
                <a:spcPct val="0"/>
              </a:spcBef>
              <a:spcAft>
                <a:spcPct val="0"/>
              </a:spcAft>
              <a:defRPr>
                <a:solidFill>
                  <a:schemeClr val="tx1"/>
                </a:solidFill>
                <a:latin typeface="Arial" charset="0"/>
              </a:defRPr>
            </a:lvl6pPr>
            <a:lvl7pPr marL="1828800" defTabSz="457200" fontAlgn="base">
              <a:spcBef>
                <a:spcPct val="0"/>
              </a:spcBef>
              <a:spcAft>
                <a:spcPct val="0"/>
              </a:spcAft>
              <a:defRPr>
                <a:solidFill>
                  <a:schemeClr val="tx1"/>
                </a:solidFill>
                <a:latin typeface="Arial" charset="0"/>
              </a:defRPr>
            </a:lvl7pPr>
            <a:lvl8pPr marL="2286000" defTabSz="457200" fontAlgn="base">
              <a:spcBef>
                <a:spcPct val="0"/>
              </a:spcBef>
              <a:spcAft>
                <a:spcPct val="0"/>
              </a:spcAft>
              <a:defRPr>
                <a:solidFill>
                  <a:schemeClr val="tx1"/>
                </a:solidFill>
                <a:latin typeface="Arial" charset="0"/>
              </a:defRPr>
            </a:lvl8pPr>
            <a:lvl9pPr marL="2743200" defTabSz="457200" fontAlgn="base">
              <a:spcBef>
                <a:spcPct val="0"/>
              </a:spcBef>
              <a:spcAft>
                <a:spcPct val="0"/>
              </a:spcAft>
              <a:defRPr>
                <a:solidFill>
                  <a:schemeClr val="tx1"/>
                </a:solidFill>
                <a:latin typeface="Arial" charset="0"/>
              </a:defRPr>
            </a:lvl9pPr>
          </a:lstStyle>
          <a:p>
            <a:endParaRPr lang="en-US" sz="1200" b="1">
              <a:solidFill>
                <a:schemeClr val="bg1"/>
              </a:solidFill>
              <a:latin typeface="AvantGarde Bk BT" pitchFamily="34" charset="0"/>
            </a:endParaRPr>
          </a:p>
        </p:txBody>
      </p:sp>
      <p:pic>
        <p:nvPicPr>
          <p:cNvPr id="263179" name="Picture 11" descr="spa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13" y="2965450"/>
            <a:ext cx="590550" cy="9525"/>
          </a:xfrm>
          <a:prstGeom prst="rect">
            <a:avLst/>
          </a:prstGeom>
          <a:noFill/>
          <a:extLst>
            <a:ext uri="{909E8E84-426E-40DD-AFC4-6F175D3DCCD1}">
              <a14:hiddenFill xmlns:a14="http://schemas.microsoft.com/office/drawing/2010/main">
                <a:solidFill>
                  <a:srgbClr val="FFFFFF"/>
                </a:solidFill>
              </a14:hiddenFill>
            </a:ext>
          </a:extLst>
        </p:spPr>
      </p:pic>
      <p:pic>
        <p:nvPicPr>
          <p:cNvPr id="263180" name="Picture 12" descr="spa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888" y="2965450"/>
            <a:ext cx="419100" cy="9525"/>
          </a:xfrm>
          <a:prstGeom prst="rect">
            <a:avLst/>
          </a:prstGeom>
          <a:noFill/>
          <a:extLst>
            <a:ext uri="{909E8E84-426E-40DD-AFC4-6F175D3DCCD1}">
              <a14:hiddenFill xmlns:a14="http://schemas.microsoft.com/office/drawing/2010/main">
                <a:solidFill>
                  <a:srgbClr val="FFFFFF"/>
                </a:solidFill>
              </a14:hiddenFill>
            </a:ext>
          </a:extLst>
        </p:spPr>
      </p:pic>
      <p:pic>
        <p:nvPicPr>
          <p:cNvPr id="263181" name="Picture 13" descr="spa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0938" y="2965450"/>
            <a:ext cx="619125" cy="9525"/>
          </a:xfrm>
          <a:prstGeom prst="rect">
            <a:avLst/>
          </a:prstGeom>
          <a:noFill/>
          <a:extLst>
            <a:ext uri="{909E8E84-426E-40DD-AFC4-6F175D3DCCD1}">
              <a14:hiddenFill xmlns:a14="http://schemas.microsoft.com/office/drawing/2010/main">
                <a:solidFill>
                  <a:srgbClr val="FFFFFF"/>
                </a:solidFill>
              </a14:hiddenFill>
            </a:ext>
          </a:extLst>
        </p:spPr>
      </p:pic>
      <p:pic>
        <p:nvPicPr>
          <p:cNvPr id="263182" name="Picture 14" descr="GFP 9 #2 outside"/>
          <p:cNvPicPr>
            <a:picLocks noChangeAspect="1" noChangeArrowheads="1"/>
          </p:cNvPicPr>
          <p:nvPr/>
        </p:nvPicPr>
        <p:blipFill>
          <a:blip r:embed="rId8" cstate="email">
            <a:extLst>
              <a:ext uri="{28A0092B-C50C-407E-A947-70E740481C1C}">
                <a14:useLocalDpi xmlns:a14="http://schemas.microsoft.com/office/drawing/2010/main" val="0"/>
              </a:ext>
            </a:extLst>
          </a:blip>
          <a:srcRect l="19463" r="8549"/>
          <a:stretch>
            <a:fillRect/>
          </a:stretch>
        </p:blipFill>
        <p:spPr bwMode="auto">
          <a:xfrm>
            <a:off x="196850" y="2479675"/>
            <a:ext cx="2271713"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183" name="Picture 15" descr="GFP 9 #2 inside 2"/>
          <p:cNvPicPr>
            <a:picLocks noChangeAspect="1" noChangeArrowheads="1"/>
          </p:cNvPicPr>
          <p:nvPr/>
        </p:nvPicPr>
        <p:blipFill>
          <a:blip r:embed="rId9" cstate="email">
            <a:extLst>
              <a:ext uri="{28A0092B-C50C-407E-A947-70E740481C1C}">
                <a14:useLocalDpi xmlns:a14="http://schemas.microsoft.com/office/drawing/2010/main" val="0"/>
              </a:ext>
            </a:extLst>
          </a:blip>
          <a:srcRect l="6525" r="8662"/>
          <a:stretch>
            <a:fillRect/>
          </a:stretch>
        </p:blipFill>
        <p:spPr bwMode="auto">
          <a:xfrm>
            <a:off x="1572418" y="4255633"/>
            <a:ext cx="21986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184" name="Picture 16" descr="GFP seedling 3"/>
          <p:cNvPicPr>
            <a:picLocks noChangeAspect="1" noChangeArrowheads="1"/>
          </p:cNvPicPr>
          <p:nvPr/>
        </p:nvPicPr>
        <p:blipFill>
          <a:blip r:embed="rId10" cstate="email">
            <a:extLst>
              <a:ext uri="{28A0092B-C50C-407E-A947-70E740481C1C}">
                <a14:useLocalDpi xmlns:a14="http://schemas.microsoft.com/office/drawing/2010/main" val="0"/>
              </a:ext>
            </a:extLst>
          </a:blip>
          <a:srcRect l="31372" t="13725" r="11765" b="3922"/>
          <a:stretch>
            <a:fillRect/>
          </a:stretch>
        </p:blipFill>
        <p:spPr bwMode="auto">
          <a:xfrm>
            <a:off x="5346700" y="2974975"/>
            <a:ext cx="23876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3185" name="Group 17"/>
          <p:cNvGrpSpPr>
            <a:grpSpLocks/>
          </p:cNvGrpSpPr>
          <p:nvPr/>
        </p:nvGrpSpPr>
        <p:grpSpPr bwMode="auto">
          <a:xfrm>
            <a:off x="3684588" y="3794124"/>
            <a:ext cx="1447800" cy="360362"/>
            <a:chOff x="4617" y="3936"/>
            <a:chExt cx="582" cy="227"/>
          </a:xfrm>
        </p:grpSpPr>
        <p:sp>
          <p:nvSpPr>
            <p:cNvPr id="263186" name="Rectangle 18"/>
            <p:cNvSpPr>
              <a:spLocks noChangeArrowheads="1"/>
            </p:cNvSpPr>
            <p:nvPr/>
          </p:nvSpPr>
          <p:spPr bwMode="auto">
            <a:xfrm>
              <a:off x="4617" y="4039"/>
              <a:ext cx="386" cy="2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3187" name="Freeform 19"/>
            <p:cNvSpPr>
              <a:spLocks/>
            </p:cNvSpPr>
            <p:nvPr/>
          </p:nvSpPr>
          <p:spPr bwMode="auto">
            <a:xfrm>
              <a:off x="4944" y="3936"/>
              <a:ext cx="255" cy="227"/>
            </a:xfrm>
            <a:custGeom>
              <a:avLst/>
              <a:gdLst>
                <a:gd name="T0" fmla="*/ 255 w 255"/>
                <a:gd name="T1" fmla="*/ 113 h 227"/>
                <a:gd name="T2" fmla="*/ 0 w 255"/>
                <a:gd name="T3" fmla="*/ 227 h 227"/>
                <a:gd name="T4" fmla="*/ 56 w 255"/>
                <a:gd name="T5" fmla="*/ 113 h 227"/>
                <a:gd name="T6" fmla="*/ 0 w 255"/>
                <a:gd name="T7" fmla="*/ 0 h 227"/>
                <a:gd name="T8" fmla="*/ 255 w 255"/>
                <a:gd name="T9" fmla="*/ 113 h 227"/>
              </a:gdLst>
              <a:ahLst/>
              <a:cxnLst>
                <a:cxn ang="0">
                  <a:pos x="T0" y="T1"/>
                </a:cxn>
                <a:cxn ang="0">
                  <a:pos x="T2" y="T3"/>
                </a:cxn>
                <a:cxn ang="0">
                  <a:pos x="T4" y="T5"/>
                </a:cxn>
                <a:cxn ang="0">
                  <a:pos x="T6" y="T7"/>
                </a:cxn>
                <a:cxn ang="0">
                  <a:pos x="T8" y="T9"/>
                </a:cxn>
              </a:cxnLst>
              <a:rect l="0" t="0" r="r" b="b"/>
              <a:pathLst>
                <a:path w="255" h="227">
                  <a:moveTo>
                    <a:pt x="255" y="113"/>
                  </a:moveTo>
                  <a:lnTo>
                    <a:pt x="0" y="227"/>
                  </a:lnTo>
                  <a:lnTo>
                    <a:pt x="56" y="113"/>
                  </a:lnTo>
                  <a:lnTo>
                    <a:pt x="0" y="0"/>
                  </a:lnTo>
                  <a:lnTo>
                    <a:pt x="255" y="1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2" name="Picture 21"/>
          <p:cNvPicPr>
            <a:picLocks noChangeAspect="1"/>
          </p:cNvPicPr>
          <p:nvPr/>
        </p:nvPicPr>
        <p:blipFill rotWithShape="1">
          <a:blip r:embed="rId11"/>
          <a:srcRect l="-1041" t="4968" r="77614" b="33440"/>
          <a:stretch/>
        </p:blipFill>
        <p:spPr>
          <a:xfrm>
            <a:off x="8153400" y="5852160"/>
            <a:ext cx="822960" cy="10058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habesh\Desktop\New Folder (2)\bhabesh aps pics\P101088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5229" t="39032" r="23105" b="43655"/>
          <a:stretch/>
        </p:blipFill>
        <p:spPr bwMode="auto">
          <a:xfrm>
            <a:off x="0" y="494050"/>
            <a:ext cx="9144000" cy="229231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Box 2"/>
          <p:cNvSpPr txBox="1">
            <a:spLocks noChangeArrowheads="1"/>
          </p:cNvSpPr>
          <p:nvPr/>
        </p:nvSpPr>
        <p:spPr bwMode="auto">
          <a:xfrm>
            <a:off x="1447801" y="467714"/>
            <a:ext cx="14859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350" dirty="0">
                <a:solidFill>
                  <a:schemeClr val="bg1"/>
                </a:solidFill>
                <a:cs typeface="Arial" charset="0"/>
              </a:rPr>
              <a:t> </a:t>
            </a:r>
            <a:r>
              <a:rPr lang="en-US" sz="1350" dirty="0" err="1">
                <a:solidFill>
                  <a:schemeClr val="bg1"/>
                </a:solidFill>
                <a:cs typeface="Arial" charset="0"/>
              </a:rPr>
              <a:t>Testa</a:t>
            </a:r>
            <a:endParaRPr lang="en-US" sz="1350" dirty="0">
              <a:solidFill>
                <a:schemeClr val="bg1"/>
              </a:solidFill>
              <a:cs typeface="Arial" charset="0"/>
            </a:endParaRPr>
          </a:p>
        </p:txBody>
      </p:sp>
      <p:sp>
        <p:nvSpPr>
          <p:cNvPr id="220164" name="TextBox 3"/>
          <p:cNvSpPr txBox="1">
            <a:spLocks noChangeArrowheads="1"/>
          </p:cNvSpPr>
          <p:nvPr/>
        </p:nvSpPr>
        <p:spPr bwMode="auto">
          <a:xfrm>
            <a:off x="2990851" y="486764"/>
            <a:ext cx="28003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350" dirty="0">
                <a:solidFill>
                  <a:schemeClr val="bg1"/>
                </a:solidFill>
                <a:cs typeface="Arial" charset="0"/>
              </a:rPr>
              <a:t>Endosperm/Embryo</a:t>
            </a:r>
          </a:p>
        </p:txBody>
      </p:sp>
      <p:sp>
        <p:nvSpPr>
          <p:cNvPr id="220165" name="TextBox 4"/>
          <p:cNvSpPr txBox="1">
            <a:spLocks noChangeArrowheads="1"/>
          </p:cNvSpPr>
          <p:nvPr/>
        </p:nvSpPr>
        <p:spPr bwMode="auto">
          <a:xfrm>
            <a:off x="5962651" y="486764"/>
            <a:ext cx="1600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350">
                <a:solidFill>
                  <a:schemeClr val="bg1"/>
                </a:solidFill>
                <a:cs typeface="Arial" charset="0"/>
              </a:rPr>
              <a:t>PE layer</a:t>
            </a:r>
          </a:p>
        </p:txBody>
      </p:sp>
      <p:graphicFrame>
        <p:nvGraphicFramePr>
          <p:cNvPr id="16" name="Table 15"/>
          <p:cNvGraphicFramePr>
            <a:graphicFrameLocks noGrp="1"/>
          </p:cNvGraphicFramePr>
          <p:nvPr>
            <p:extLst>
              <p:ext uri="{D42A27DB-BD31-4B8C-83A1-F6EECF244321}">
                <p14:modId xmlns:p14="http://schemas.microsoft.com/office/powerpoint/2010/main" val="1024503073"/>
              </p:ext>
            </p:extLst>
          </p:nvPr>
        </p:nvGraphicFramePr>
        <p:xfrm>
          <a:off x="133350" y="3367485"/>
          <a:ext cx="6248400" cy="2275131"/>
        </p:xfrm>
        <a:graphic>
          <a:graphicData uri="http://schemas.openxmlformats.org/drawingml/2006/table">
            <a:tbl>
              <a:tblPr firstRow="1" firstCol="1" bandRow="1" bandCol="1">
                <a:tableStyleId>{35758FB7-9AC5-4552-8A53-C91805E547FA}</a:tableStyleId>
              </a:tblPr>
              <a:tblGrid>
                <a:gridCol w="1678578">
                  <a:extLst>
                    <a:ext uri="{9D8B030D-6E8A-4147-A177-3AD203B41FA5}">
                      <a16:colId xmlns:a16="http://schemas.microsoft.com/office/drawing/2014/main" xmlns="" val="20000"/>
                    </a:ext>
                  </a:extLst>
                </a:gridCol>
                <a:gridCol w="2499124">
                  <a:extLst>
                    <a:ext uri="{9D8B030D-6E8A-4147-A177-3AD203B41FA5}">
                      <a16:colId xmlns:a16="http://schemas.microsoft.com/office/drawing/2014/main" xmlns="" val="20001"/>
                    </a:ext>
                  </a:extLst>
                </a:gridCol>
                <a:gridCol w="2070698">
                  <a:extLst>
                    <a:ext uri="{9D8B030D-6E8A-4147-A177-3AD203B41FA5}">
                      <a16:colId xmlns:a16="http://schemas.microsoft.com/office/drawing/2014/main" xmlns="" val="20003"/>
                    </a:ext>
                  </a:extLst>
                </a:gridCol>
              </a:tblGrid>
              <a:tr h="637293">
                <a:tc>
                  <a:txBody>
                    <a:bodyPr/>
                    <a:lstStyle/>
                    <a:p>
                      <a:pPr marL="0" marR="0">
                        <a:lnSpc>
                          <a:spcPct val="115000"/>
                        </a:lnSpc>
                        <a:spcBef>
                          <a:spcPts val="0"/>
                        </a:spcBef>
                        <a:spcAft>
                          <a:spcPts val="1000"/>
                        </a:spcAft>
                      </a:pPr>
                      <a:r>
                        <a:rPr lang="en-US" sz="2000" dirty="0">
                          <a:solidFill>
                            <a:schemeClr val="bg1"/>
                          </a:solidFill>
                          <a:effectLst/>
                          <a:latin typeface="Arial" charset="0"/>
                          <a:ea typeface="Arial" charset="0"/>
                          <a:cs typeface="Arial" charset="0"/>
                        </a:rPr>
                        <a:t>Seed sections</a:t>
                      </a:r>
                      <a:endParaRPr lang="en-US" sz="2000" b="0" dirty="0">
                        <a:solidFill>
                          <a:schemeClr val="bg1"/>
                        </a:solidFill>
                        <a:effectLst/>
                        <a:latin typeface="Arial" charset="0"/>
                        <a:ea typeface="Arial" charset="0"/>
                        <a:cs typeface="Arial" charset="0"/>
                      </a:endParaRPr>
                    </a:p>
                  </a:txBody>
                  <a:tcPr marL="51435" marR="51435" marT="0" marB="0">
                    <a:solidFill>
                      <a:schemeClr val="tx1"/>
                    </a:solidFill>
                  </a:tcPr>
                </a:tc>
                <a:tc>
                  <a:txBody>
                    <a:bodyPr/>
                    <a:lstStyle/>
                    <a:p>
                      <a:pPr marL="0" marR="0" algn="ctr">
                        <a:lnSpc>
                          <a:spcPct val="115000"/>
                        </a:lnSpc>
                        <a:spcBef>
                          <a:spcPts val="0"/>
                        </a:spcBef>
                        <a:spcAft>
                          <a:spcPts val="1000"/>
                        </a:spcAft>
                      </a:pPr>
                      <a:r>
                        <a:rPr lang="en-US" sz="2000" dirty="0">
                          <a:solidFill>
                            <a:schemeClr val="bg1"/>
                          </a:solidFill>
                          <a:effectLst/>
                          <a:latin typeface="Arial" charset="0"/>
                          <a:ea typeface="Arial" charset="0"/>
                          <a:cs typeface="Arial" charset="0"/>
                        </a:rPr>
                        <a:t>Stigma-inoculation (%)</a:t>
                      </a:r>
                      <a:endParaRPr lang="en-US" sz="2000" b="0" dirty="0">
                        <a:solidFill>
                          <a:schemeClr val="bg1"/>
                        </a:solidFill>
                        <a:effectLst/>
                        <a:latin typeface="Arial" charset="0"/>
                        <a:ea typeface="Arial" charset="0"/>
                        <a:cs typeface="Arial" charset="0"/>
                      </a:endParaRPr>
                    </a:p>
                  </a:txBody>
                  <a:tcPr marL="51435" marR="51435" marT="0" marB="0">
                    <a:solidFill>
                      <a:schemeClr val="tx1"/>
                    </a:solidFill>
                  </a:tcPr>
                </a:tc>
                <a:tc>
                  <a:txBody>
                    <a:bodyPr/>
                    <a:lstStyle/>
                    <a:p>
                      <a:pPr marL="0" marR="0" algn="ctr">
                        <a:lnSpc>
                          <a:spcPct val="115000"/>
                        </a:lnSpc>
                        <a:spcBef>
                          <a:spcPts val="0"/>
                        </a:spcBef>
                        <a:spcAft>
                          <a:spcPts val="1000"/>
                        </a:spcAft>
                      </a:pPr>
                      <a:r>
                        <a:rPr lang="en-US" sz="2000" dirty="0">
                          <a:solidFill>
                            <a:schemeClr val="bg1"/>
                          </a:solidFill>
                          <a:effectLst/>
                          <a:latin typeface="Arial" charset="0"/>
                          <a:ea typeface="Arial" charset="0"/>
                          <a:cs typeface="Arial" charset="0"/>
                        </a:rPr>
                        <a:t>Pericarp-inoculation (%)</a:t>
                      </a:r>
                      <a:endParaRPr lang="en-US" sz="2000" b="0" dirty="0">
                        <a:solidFill>
                          <a:schemeClr val="bg1"/>
                        </a:solidFill>
                        <a:effectLst/>
                        <a:latin typeface="Arial" charset="0"/>
                        <a:ea typeface="Arial" charset="0"/>
                        <a:cs typeface="Arial" charset="0"/>
                      </a:endParaRPr>
                    </a:p>
                  </a:txBody>
                  <a:tcPr marL="51435" marR="51435" marT="0" marB="0">
                    <a:solidFill>
                      <a:schemeClr val="tx1"/>
                    </a:solidFill>
                  </a:tcPr>
                </a:tc>
                <a:extLst>
                  <a:ext uri="{0D108BD9-81ED-4DB2-BD59-A6C34878D82A}">
                    <a16:rowId xmlns:a16="http://schemas.microsoft.com/office/drawing/2014/main" xmlns="" val="10000"/>
                  </a:ext>
                </a:extLst>
              </a:tr>
              <a:tr h="371267">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2000" b="0" dirty="0">
                          <a:solidFill>
                            <a:schemeClr val="tx1"/>
                          </a:solidFill>
                          <a:effectLst/>
                          <a:latin typeface="Arial" charset="0"/>
                          <a:ea typeface="Arial" charset="0"/>
                          <a:cs typeface="Arial" charset="0"/>
                        </a:rPr>
                        <a:t>Testae</a:t>
                      </a:r>
                    </a:p>
                  </a:txBody>
                  <a:tcPr marL="51435" marR="51435" marT="0" marB="0">
                    <a:solidFill>
                      <a:schemeClr val="bg1"/>
                    </a:solidFill>
                  </a:tcPr>
                </a:tc>
                <a:tc>
                  <a:txBody>
                    <a:bodyPr/>
                    <a:lstStyle/>
                    <a:p>
                      <a:pPr marL="0" marR="0" algn="ctr">
                        <a:lnSpc>
                          <a:spcPct val="115000"/>
                        </a:lnSpc>
                        <a:spcBef>
                          <a:spcPts val="0"/>
                        </a:spcBef>
                        <a:spcAft>
                          <a:spcPts val="1000"/>
                        </a:spcAft>
                      </a:pPr>
                      <a:r>
                        <a:rPr lang="en-US" sz="2000" dirty="0">
                          <a:solidFill>
                            <a:schemeClr val="tx1"/>
                          </a:solidFill>
                          <a:effectLst/>
                          <a:latin typeface="Arial" charset="0"/>
                          <a:ea typeface="Arial" charset="0"/>
                          <a:cs typeface="Arial" charset="0"/>
                        </a:rPr>
                        <a:t>7.5 c</a:t>
                      </a:r>
                      <a:endParaRPr lang="en-US" sz="2000" b="0" dirty="0">
                        <a:solidFill>
                          <a:schemeClr val="tx1"/>
                        </a:solidFill>
                        <a:effectLst/>
                        <a:latin typeface="Arial" charset="0"/>
                        <a:ea typeface="Arial" charset="0"/>
                        <a:cs typeface="Arial" charset="0"/>
                      </a:endParaRPr>
                    </a:p>
                  </a:txBody>
                  <a:tcPr marL="51435" marR="51435" marT="0" marB="0">
                    <a:solidFill>
                      <a:schemeClr val="bg1"/>
                    </a:solidFill>
                  </a:tcPr>
                </a:tc>
                <a:tc>
                  <a:txBody>
                    <a:bodyPr/>
                    <a:lstStyle/>
                    <a:p>
                      <a:pPr marL="0" marR="0" algn="ctr">
                        <a:lnSpc>
                          <a:spcPct val="115000"/>
                        </a:lnSpc>
                        <a:spcBef>
                          <a:spcPts val="0"/>
                        </a:spcBef>
                        <a:spcAft>
                          <a:spcPts val="1000"/>
                        </a:spcAft>
                      </a:pPr>
                      <a:r>
                        <a:rPr lang="en-US" sz="2000" dirty="0">
                          <a:solidFill>
                            <a:schemeClr val="tx1"/>
                          </a:solidFill>
                          <a:effectLst/>
                          <a:latin typeface="Arial" charset="0"/>
                          <a:ea typeface="Arial" charset="0"/>
                          <a:cs typeface="Arial" charset="0"/>
                        </a:rPr>
                        <a:t>2.5 c</a:t>
                      </a:r>
                      <a:endParaRPr lang="en-US" sz="2000" b="0" dirty="0">
                        <a:solidFill>
                          <a:schemeClr val="tx1"/>
                        </a:solidFill>
                        <a:effectLst/>
                        <a:latin typeface="Arial" charset="0"/>
                        <a:ea typeface="Arial" charset="0"/>
                        <a:cs typeface="Arial" charset="0"/>
                      </a:endParaRPr>
                    </a:p>
                  </a:txBody>
                  <a:tcPr marL="51435" marR="51435" marT="0" marB="0">
                    <a:solidFill>
                      <a:schemeClr val="bg1"/>
                    </a:solidFill>
                  </a:tcPr>
                </a:tc>
                <a:extLst>
                  <a:ext uri="{0D108BD9-81ED-4DB2-BD59-A6C34878D82A}">
                    <a16:rowId xmlns:a16="http://schemas.microsoft.com/office/drawing/2014/main" xmlns="" val="10002"/>
                  </a:ext>
                </a:extLst>
              </a:tr>
              <a:tr h="374784">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2000" b="0" dirty="0">
                          <a:solidFill>
                            <a:schemeClr val="tx1"/>
                          </a:solidFill>
                          <a:effectLst/>
                          <a:latin typeface="Arial" charset="0"/>
                          <a:ea typeface="Arial" charset="0"/>
                          <a:cs typeface="Arial" charset="0"/>
                        </a:rPr>
                        <a:t>PE layers</a:t>
                      </a:r>
                    </a:p>
                  </a:txBody>
                  <a:tcPr marL="51435" marR="51435" marT="0" marB="0">
                    <a:solidFill>
                      <a:schemeClr val="bg1"/>
                    </a:solidFill>
                  </a:tcPr>
                </a:tc>
                <a:tc>
                  <a:txBody>
                    <a:bodyPr/>
                    <a:lstStyle/>
                    <a:p>
                      <a:pPr marL="0" marR="0" algn="ctr">
                        <a:lnSpc>
                          <a:spcPct val="115000"/>
                        </a:lnSpc>
                        <a:spcBef>
                          <a:spcPts val="0"/>
                        </a:spcBef>
                        <a:spcAft>
                          <a:spcPts val="1000"/>
                        </a:spcAft>
                      </a:pPr>
                      <a:r>
                        <a:rPr lang="en-US" sz="2000" dirty="0">
                          <a:solidFill>
                            <a:schemeClr val="tx1"/>
                          </a:solidFill>
                          <a:effectLst/>
                          <a:latin typeface="Arial" charset="0"/>
                          <a:ea typeface="Arial" charset="0"/>
                          <a:cs typeface="Arial" charset="0"/>
                        </a:rPr>
                        <a:t>77.5 b</a:t>
                      </a:r>
                      <a:endParaRPr lang="en-US" sz="2000" b="0" dirty="0">
                        <a:solidFill>
                          <a:schemeClr val="tx1"/>
                        </a:solidFill>
                        <a:effectLst/>
                        <a:latin typeface="Arial" charset="0"/>
                        <a:ea typeface="Arial" charset="0"/>
                        <a:cs typeface="Arial" charset="0"/>
                      </a:endParaRPr>
                    </a:p>
                  </a:txBody>
                  <a:tcPr marL="51435" marR="51435" marT="0" marB="0">
                    <a:solidFill>
                      <a:schemeClr val="bg1"/>
                    </a:solidFill>
                  </a:tcPr>
                </a:tc>
                <a:tc>
                  <a:txBody>
                    <a:bodyPr/>
                    <a:lstStyle/>
                    <a:p>
                      <a:pPr marL="0" marR="0" algn="ctr">
                        <a:lnSpc>
                          <a:spcPct val="115000"/>
                        </a:lnSpc>
                        <a:spcBef>
                          <a:spcPts val="0"/>
                        </a:spcBef>
                        <a:spcAft>
                          <a:spcPts val="1000"/>
                        </a:spcAft>
                      </a:pPr>
                      <a:r>
                        <a:rPr lang="en-US" sz="2000" dirty="0">
                          <a:solidFill>
                            <a:schemeClr val="tx1"/>
                          </a:solidFill>
                          <a:effectLst/>
                          <a:latin typeface="Arial" charset="0"/>
                          <a:ea typeface="Arial" charset="0"/>
                          <a:cs typeface="Arial" charset="0"/>
                        </a:rPr>
                        <a:t>95.0 a</a:t>
                      </a:r>
                      <a:endParaRPr lang="en-US" sz="2000" b="0" dirty="0">
                        <a:solidFill>
                          <a:schemeClr val="tx1"/>
                        </a:solidFill>
                        <a:effectLst/>
                        <a:latin typeface="Arial" charset="0"/>
                        <a:ea typeface="Arial" charset="0"/>
                        <a:cs typeface="Arial" charset="0"/>
                      </a:endParaRPr>
                    </a:p>
                  </a:txBody>
                  <a:tcPr marL="51435" marR="51435" marT="0" marB="0">
                    <a:solidFill>
                      <a:schemeClr val="bg1"/>
                    </a:solidFill>
                  </a:tcPr>
                </a:tc>
                <a:extLst>
                  <a:ext uri="{0D108BD9-81ED-4DB2-BD59-A6C34878D82A}">
                    <a16:rowId xmlns:a16="http://schemas.microsoft.com/office/drawing/2014/main" xmlns="" val="10003"/>
                  </a:ext>
                </a:extLst>
              </a:tr>
              <a:tr h="752745">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2000" b="0" dirty="0">
                          <a:solidFill>
                            <a:schemeClr val="tx1"/>
                          </a:solidFill>
                          <a:effectLst/>
                          <a:latin typeface="Arial" charset="0"/>
                          <a:ea typeface="Arial" charset="0"/>
                          <a:cs typeface="Arial" charset="0"/>
                        </a:rPr>
                        <a:t>Embryos/</a:t>
                      </a:r>
                    </a:p>
                    <a:p>
                      <a:pPr marL="0" marR="0" indent="0" algn="l" defTabSz="914400" rtl="0" eaLnBrk="1" fontAlgn="auto" latinLnBrk="0" hangingPunct="1">
                        <a:lnSpc>
                          <a:spcPct val="115000"/>
                        </a:lnSpc>
                        <a:spcBef>
                          <a:spcPts val="0"/>
                        </a:spcBef>
                        <a:spcAft>
                          <a:spcPts val="1000"/>
                        </a:spcAft>
                        <a:buClrTx/>
                        <a:buSzTx/>
                        <a:buFontTx/>
                        <a:buNone/>
                        <a:tabLst/>
                        <a:defRPr/>
                      </a:pPr>
                      <a:r>
                        <a:rPr lang="en-US" sz="2000" b="0" dirty="0">
                          <a:solidFill>
                            <a:schemeClr val="tx1"/>
                          </a:solidFill>
                          <a:effectLst/>
                          <a:latin typeface="Arial" charset="0"/>
                          <a:ea typeface="Arial" charset="0"/>
                          <a:cs typeface="Arial" charset="0"/>
                        </a:rPr>
                        <a:t>endosperms</a:t>
                      </a:r>
                    </a:p>
                  </a:txBody>
                  <a:tcPr marL="51435" marR="51435" marT="0" marB="0">
                    <a:solidFill>
                      <a:schemeClr val="bg1"/>
                    </a:solidFill>
                  </a:tcPr>
                </a:tc>
                <a:tc>
                  <a:txBody>
                    <a:bodyPr/>
                    <a:lstStyle/>
                    <a:p>
                      <a:pPr marL="0" marR="0" algn="ctr">
                        <a:lnSpc>
                          <a:spcPct val="115000"/>
                        </a:lnSpc>
                        <a:spcBef>
                          <a:spcPts val="0"/>
                        </a:spcBef>
                        <a:spcAft>
                          <a:spcPts val="1000"/>
                        </a:spcAft>
                      </a:pPr>
                      <a:r>
                        <a:rPr lang="en-US" sz="2000" b="1" dirty="0">
                          <a:solidFill>
                            <a:srgbClr val="FF0000"/>
                          </a:solidFill>
                          <a:effectLst/>
                          <a:latin typeface="Arial" charset="0"/>
                          <a:ea typeface="Arial" charset="0"/>
                          <a:cs typeface="Arial" charset="0"/>
                        </a:rPr>
                        <a:t>90 </a:t>
                      </a:r>
                      <a:r>
                        <a:rPr lang="en-US" sz="2000" b="1" dirty="0" err="1">
                          <a:solidFill>
                            <a:srgbClr val="FF0000"/>
                          </a:solidFill>
                          <a:effectLst/>
                          <a:latin typeface="Arial" charset="0"/>
                          <a:ea typeface="Arial" charset="0"/>
                          <a:cs typeface="Arial" charset="0"/>
                        </a:rPr>
                        <a:t>ab</a:t>
                      </a:r>
                      <a:endParaRPr lang="en-US" sz="2000" b="1" dirty="0">
                        <a:solidFill>
                          <a:srgbClr val="FF0000"/>
                        </a:solidFill>
                        <a:effectLst/>
                        <a:latin typeface="Arial" charset="0"/>
                        <a:ea typeface="Arial" charset="0"/>
                        <a:cs typeface="Arial" charset="0"/>
                      </a:endParaRPr>
                    </a:p>
                  </a:txBody>
                  <a:tcPr marL="51435" marR="51435" marT="0" marB="0">
                    <a:solidFill>
                      <a:schemeClr val="bg1"/>
                    </a:solidFill>
                  </a:tcPr>
                </a:tc>
                <a:tc>
                  <a:txBody>
                    <a:bodyPr/>
                    <a:lstStyle/>
                    <a:p>
                      <a:pPr marL="0" marR="0" algn="ctr">
                        <a:lnSpc>
                          <a:spcPct val="115000"/>
                        </a:lnSpc>
                        <a:spcBef>
                          <a:spcPts val="0"/>
                        </a:spcBef>
                        <a:spcAft>
                          <a:spcPts val="1000"/>
                        </a:spcAft>
                      </a:pPr>
                      <a:r>
                        <a:rPr lang="en-US" sz="2000" b="1" dirty="0">
                          <a:solidFill>
                            <a:srgbClr val="FF0000"/>
                          </a:solidFill>
                          <a:effectLst/>
                          <a:latin typeface="Arial" charset="0"/>
                          <a:ea typeface="Arial" charset="0"/>
                          <a:cs typeface="Arial" charset="0"/>
                        </a:rPr>
                        <a:t>6.5 c</a:t>
                      </a:r>
                    </a:p>
                  </a:txBody>
                  <a:tcPr marL="51435" marR="51435" marT="0" marB="0">
                    <a:solidFill>
                      <a:schemeClr val="bg1"/>
                    </a:solidFill>
                  </a:tcPr>
                </a:tc>
                <a:extLst>
                  <a:ext uri="{0D108BD9-81ED-4DB2-BD59-A6C34878D82A}">
                    <a16:rowId xmlns:a16="http://schemas.microsoft.com/office/drawing/2014/main" xmlns="" val="10004"/>
                  </a:ext>
                </a:extLst>
              </a:tr>
            </a:tbl>
          </a:graphicData>
        </a:graphic>
      </p:graphicFrame>
      <p:sp>
        <p:nvSpPr>
          <p:cNvPr id="17" name="Text Box 5"/>
          <p:cNvSpPr txBox="1">
            <a:spLocks noChangeArrowheads="1"/>
          </p:cNvSpPr>
          <p:nvPr/>
        </p:nvSpPr>
        <p:spPr bwMode="auto">
          <a:xfrm>
            <a:off x="0" y="-29170"/>
            <a:ext cx="9144000" cy="52322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Localization of </a:t>
            </a:r>
            <a:r>
              <a:rPr lang="en-US" sz="2800" i="1" dirty="0">
                <a:solidFill>
                  <a:schemeClr val="bg1"/>
                </a:solidFill>
                <a:latin typeface="Arial" panose="020B0604020202020204" pitchFamily="34" charset="0"/>
                <a:cs typeface="Arial" panose="020B0604020202020204" pitchFamily="34" charset="0"/>
              </a:rPr>
              <a:t>A. citrulli </a:t>
            </a:r>
            <a:r>
              <a:rPr lang="en-US" sz="2800" dirty="0">
                <a:solidFill>
                  <a:schemeClr val="bg1"/>
                </a:solidFill>
                <a:latin typeface="Arial" panose="020B0604020202020204" pitchFamily="34" charset="0"/>
                <a:cs typeface="Arial" panose="020B0604020202020204" pitchFamily="34" charset="0"/>
              </a:rPr>
              <a:t>in watermelon seed tissues</a:t>
            </a:r>
          </a:p>
        </p:txBody>
      </p:sp>
      <p:sp>
        <p:nvSpPr>
          <p:cNvPr id="4" name="TextBox 3"/>
          <p:cNvSpPr txBox="1"/>
          <p:nvPr/>
        </p:nvSpPr>
        <p:spPr>
          <a:xfrm>
            <a:off x="6381751" y="2895600"/>
            <a:ext cx="2736850" cy="3323987"/>
          </a:xfrm>
          <a:prstGeom prst="rect">
            <a:avLst/>
          </a:prstGeom>
          <a:noFill/>
        </p:spPr>
        <p:txBody>
          <a:bodyPr wrap="square" rtlCol="0">
            <a:spAutoFit/>
          </a:bodyPr>
          <a:lstStyle/>
          <a:p>
            <a:pPr marL="257175" indent="-257175">
              <a:buFont typeface="Wingdings" pitchFamily="2" charset="2"/>
              <a:buChar char="q"/>
            </a:pPr>
            <a:r>
              <a:rPr lang="en-US" sz="2100" i="1" dirty="0">
                <a:latin typeface="Arial" panose="020B0604020202020204" pitchFamily="34" charset="0"/>
                <a:cs typeface="Arial" panose="020B0604020202020204" pitchFamily="34" charset="0"/>
              </a:rPr>
              <a:t>A. citrulli cells </a:t>
            </a:r>
            <a:r>
              <a:rPr lang="en-US" sz="2100" dirty="0">
                <a:latin typeface="Arial" panose="020B0604020202020204" pitchFamily="34" charset="0"/>
                <a:cs typeface="Arial" panose="020B0604020202020204" pitchFamily="34" charset="0"/>
              </a:rPr>
              <a:t>accumulate in embryos of stigma-inoculated seeds </a:t>
            </a:r>
          </a:p>
          <a:p>
            <a:pPr marL="257175" indent="-257175">
              <a:buFont typeface="Wingdings" pitchFamily="2" charset="2"/>
              <a:buChar char="q"/>
            </a:pPr>
            <a:endParaRPr lang="en-US" sz="2100" dirty="0">
              <a:latin typeface="Arial" panose="020B0604020202020204" pitchFamily="34" charset="0"/>
              <a:cs typeface="Arial" panose="020B0604020202020204" pitchFamily="34" charset="0"/>
            </a:endParaRPr>
          </a:p>
          <a:p>
            <a:pPr marL="257175" indent="-257175">
              <a:buFont typeface="Wingdings" pitchFamily="2" charset="2"/>
              <a:buChar char="q"/>
            </a:pPr>
            <a:r>
              <a:rPr lang="en-US" sz="2100" i="1" dirty="0">
                <a:latin typeface="Arial" panose="020B0604020202020204" pitchFamily="34" charset="0"/>
                <a:cs typeface="Arial" panose="020B0604020202020204" pitchFamily="34" charset="0"/>
              </a:rPr>
              <a:t>A. citrulli </a:t>
            </a:r>
            <a:r>
              <a:rPr lang="en-US" sz="2100" dirty="0">
                <a:latin typeface="Arial" panose="020B0604020202020204" pitchFamily="34" charset="0"/>
                <a:cs typeface="Arial" panose="020B0604020202020204" pitchFamily="34" charset="0"/>
              </a:rPr>
              <a:t>cells accumulate on the PE layer in pericarp-inoculated seeds</a:t>
            </a:r>
          </a:p>
        </p:txBody>
      </p:sp>
      <p:sp>
        <p:nvSpPr>
          <p:cNvPr id="11" name="TextBox 10"/>
          <p:cNvSpPr txBox="1"/>
          <p:nvPr/>
        </p:nvSpPr>
        <p:spPr>
          <a:xfrm>
            <a:off x="76200" y="6450568"/>
            <a:ext cx="3334567" cy="338554"/>
          </a:xfrm>
          <a:prstGeom prst="rect">
            <a:avLst/>
          </a:prstGeom>
          <a:noFill/>
        </p:spPr>
        <p:txBody>
          <a:bodyPr wrap="none" rtlCol="0">
            <a:spAutoFit/>
          </a:bodyPr>
          <a:lstStyle/>
          <a:p>
            <a:r>
              <a:rPr lang="en-US" sz="1600" dirty="0">
                <a:latin typeface="Arial" pitchFamily="34" charset="0"/>
                <a:cs typeface="Arial" pitchFamily="34" charset="0"/>
              </a:rPr>
              <a:t>Dutta et al</a:t>
            </a:r>
            <a:r>
              <a:rPr lang="en-US" sz="1600">
                <a:latin typeface="Arial" pitchFamily="34" charset="0"/>
                <a:cs typeface="Arial" pitchFamily="34" charset="0"/>
              </a:rPr>
              <a:t>., 2012, Phytopathology </a:t>
            </a:r>
            <a:endParaRPr lang="en-US" sz="1600" dirty="0">
              <a:latin typeface="Arial" pitchFamily="34" charset="0"/>
              <a:cs typeface="Arial" pitchFamily="34" charset="0"/>
            </a:endParaRPr>
          </a:p>
        </p:txBody>
      </p:sp>
      <p:pic>
        <p:nvPicPr>
          <p:cNvPr id="12" name="Picture 11"/>
          <p:cNvPicPr>
            <a:picLocks noChangeAspect="1"/>
          </p:cNvPicPr>
          <p:nvPr/>
        </p:nvPicPr>
        <p:blipFill rotWithShape="1">
          <a:blip r:embed="rId4"/>
          <a:srcRect l="-1041" t="4968" r="77614" b="33440"/>
          <a:stretch/>
        </p:blipFill>
        <p:spPr>
          <a:xfrm>
            <a:off x="8283562" y="5943600"/>
            <a:ext cx="692797" cy="846752"/>
          </a:xfrm>
          <a:prstGeom prst="rect">
            <a:avLst/>
          </a:prstGeom>
        </p:spPr>
      </p:pic>
    </p:spTree>
    <p:extLst>
      <p:ext uri="{BB962C8B-B14F-4D97-AF65-F5344CB8AC3E}">
        <p14:creationId xmlns:p14="http://schemas.microsoft.com/office/powerpoint/2010/main" val="819975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 y="0"/>
            <a:ext cx="9144000" cy="461665"/>
          </a:xfrm>
          <a:prstGeom prst="rect">
            <a:avLst/>
          </a:prstGeom>
          <a:solidFill>
            <a:schemeClr val="tx1"/>
          </a:solidFill>
        </p:spPr>
        <p:txBody>
          <a:bodyPr wrap="square" rtlCol="0">
            <a:spAutoFit/>
          </a:bodyPr>
          <a:lstStyle/>
          <a:p>
            <a:r>
              <a:rPr lang="en-US" sz="2400" dirty="0">
                <a:solidFill>
                  <a:schemeClr val="bg1"/>
                </a:solidFill>
                <a:latin typeface="Arial" charset="0"/>
                <a:ea typeface="Arial" charset="0"/>
                <a:cs typeface="Arial" charset="0"/>
              </a:rPr>
              <a:t>Flower inoculation to deposit BCA inside seeds</a:t>
            </a:r>
          </a:p>
        </p:txBody>
      </p:sp>
      <p:sp>
        <p:nvSpPr>
          <p:cNvPr id="9" name="TextBox 8"/>
          <p:cNvSpPr txBox="1"/>
          <p:nvPr/>
        </p:nvSpPr>
        <p:spPr>
          <a:xfrm>
            <a:off x="267844" y="630771"/>
            <a:ext cx="8876156" cy="1323439"/>
          </a:xfrm>
          <a:prstGeom prst="rect">
            <a:avLst/>
          </a:prstGeom>
          <a:noFill/>
        </p:spPr>
        <p:txBody>
          <a:bodyPr wrap="square" rtlCol="0">
            <a:spAutoFit/>
          </a:bodyPr>
          <a:lstStyle/>
          <a:p>
            <a:r>
              <a:rPr lang="en-US" sz="2000" dirty="0">
                <a:latin typeface="Arial" charset="0"/>
                <a:ea typeface="Arial" charset="0"/>
                <a:cs typeface="Arial" charset="0"/>
              </a:rPr>
              <a:t>Strategy:</a:t>
            </a:r>
          </a:p>
          <a:p>
            <a:pPr marL="214313" indent="-214313">
              <a:buFont typeface="Wingdings" charset="2"/>
              <a:buChar char="q"/>
            </a:pPr>
            <a:r>
              <a:rPr lang="en-US" sz="2000" dirty="0">
                <a:latin typeface="Arial" charset="0"/>
                <a:ea typeface="Arial" charset="0"/>
                <a:cs typeface="Arial" charset="0"/>
              </a:rPr>
              <a:t>Identify naturally occurring watermelon seed microflora with antagonistic activity against </a:t>
            </a:r>
            <a:r>
              <a:rPr lang="en-US" sz="2000" i="1" dirty="0">
                <a:latin typeface="Arial" charset="0"/>
                <a:ea typeface="Arial" charset="0"/>
                <a:cs typeface="Arial" charset="0"/>
              </a:rPr>
              <a:t>A. citrulli</a:t>
            </a:r>
          </a:p>
          <a:p>
            <a:pPr marL="214313" indent="-214313">
              <a:buFont typeface="Wingdings" charset="2"/>
              <a:buChar char="q"/>
            </a:pPr>
            <a:endParaRPr lang="en-US" sz="2000" dirty="0">
              <a:latin typeface="Arial" charset="0"/>
              <a:ea typeface="Arial" charset="0"/>
              <a:cs typeface="Arial" charset="0"/>
            </a:endParaRPr>
          </a:p>
        </p:txBody>
      </p:sp>
      <p:grpSp>
        <p:nvGrpSpPr>
          <p:cNvPr id="5" name="Group 4"/>
          <p:cNvGrpSpPr/>
          <p:nvPr/>
        </p:nvGrpSpPr>
        <p:grpSpPr>
          <a:xfrm>
            <a:off x="838200" y="1877347"/>
            <a:ext cx="7239000" cy="2437267"/>
            <a:chOff x="0" y="2244505"/>
            <a:chExt cx="12192000" cy="4434856"/>
          </a:xfrm>
        </p:grpSpPr>
        <p:grpSp>
          <p:nvGrpSpPr>
            <p:cNvPr id="6" name="Group 5"/>
            <p:cNvGrpSpPr/>
            <p:nvPr/>
          </p:nvGrpSpPr>
          <p:grpSpPr>
            <a:xfrm>
              <a:off x="0" y="2244505"/>
              <a:ext cx="11869782" cy="4210843"/>
              <a:chOff x="104503" y="2795450"/>
              <a:chExt cx="11869782" cy="4210843"/>
            </a:xfrm>
          </p:grpSpPr>
          <p:pic>
            <p:nvPicPr>
              <p:cNvPr id="16" name="Picture 15"/>
              <p:cNvPicPr>
                <a:picLocks noChangeAspect="1"/>
              </p:cNvPicPr>
              <p:nvPr/>
            </p:nvPicPr>
            <p:blipFill rotWithShape="1">
              <a:blip r:embed="rId2" cstate="email">
                <a:extLst>
                  <a:ext uri="{28A0092B-C50C-407E-A947-70E740481C1C}">
                    <a14:useLocalDpi xmlns:a14="http://schemas.microsoft.com/office/drawing/2010/main" val="0"/>
                  </a:ext>
                </a:extLst>
              </a:blip>
              <a:srcRect t="63048" r="75206"/>
              <a:stretch/>
            </p:blipFill>
            <p:spPr>
              <a:xfrm>
                <a:off x="104503" y="2795450"/>
                <a:ext cx="3022899" cy="3239589"/>
              </a:xfrm>
              <a:prstGeom prst="rect">
                <a:avLst/>
              </a:prstGeom>
            </p:spPr>
          </p:pic>
          <p:sp>
            <p:nvSpPr>
              <p:cNvPr id="17" name="TextBox 16"/>
              <p:cNvSpPr txBox="1"/>
              <p:nvPr/>
            </p:nvSpPr>
            <p:spPr>
              <a:xfrm>
                <a:off x="361177" y="6035039"/>
                <a:ext cx="1859508" cy="672037"/>
              </a:xfrm>
              <a:prstGeom prst="rect">
                <a:avLst/>
              </a:prstGeom>
              <a:noFill/>
            </p:spPr>
            <p:txBody>
              <a:bodyPr wrap="square" rtlCol="0">
                <a:spAutoFit/>
              </a:bodyPr>
              <a:lstStyle/>
              <a:p>
                <a:r>
                  <a:rPr lang="en-US" sz="1800" dirty="0">
                    <a:latin typeface="Arial" charset="0"/>
                    <a:ea typeface="Arial" charset="0"/>
                    <a:cs typeface="Arial" charset="0"/>
                  </a:rPr>
                  <a:t>Control</a:t>
                </a:r>
              </a:p>
            </p:txBody>
          </p:sp>
          <p:sp>
            <p:nvSpPr>
              <p:cNvPr id="18" name="TextBox 17"/>
              <p:cNvSpPr txBox="1"/>
              <p:nvPr/>
            </p:nvSpPr>
            <p:spPr>
              <a:xfrm>
                <a:off x="6949439" y="6054241"/>
                <a:ext cx="1994264" cy="952052"/>
              </a:xfrm>
              <a:prstGeom prst="rect">
                <a:avLst/>
              </a:prstGeom>
              <a:noFill/>
            </p:spPr>
            <p:txBody>
              <a:bodyPr wrap="square" rtlCol="0">
                <a:spAutoFit/>
              </a:bodyPr>
              <a:lstStyle/>
              <a:p>
                <a:endParaRPr lang="en-US" dirty="0">
                  <a:latin typeface="Arial" charset="0"/>
                  <a:ea typeface="Arial" charset="0"/>
                  <a:cs typeface="Arial" charset="0"/>
                </a:endParaRPr>
              </a:p>
            </p:txBody>
          </p:sp>
          <p:sp>
            <p:nvSpPr>
              <p:cNvPr id="19" name="TextBox 18"/>
              <p:cNvSpPr txBox="1"/>
              <p:nvPr/>
            </p:nvSpPr>
            <p:spPr>
              <a:xfrm>
                <a:off x="9975668" y="6035039"/>
                <a:ext cx="1998617" cy="952052"/>
              </a:xfrm>
              <a:prstGeom prst="rect">
                <a:avLst/>
              </a:prstGeom>
              <a:noFill/>
            </p:spPr>
            <p:txBody>
              <a:bodyPr wrap="square" rtlCol="0">
                <a:spAutoFit/>
              </a:bodyPr>
              <a:lstStyle/>
              <a:p>
                <a:endParaRPr lang="en-US" dirty="0">
                  <a:latin typeface="Arial" charset="0"/>
                  <a:ea typeface="Arial" charset="0"/>
                  <a:cs typeface="Arial" charset="0"/>
                </a:endParaRPr>
              </a:p>
            </p:txBody>
          </p:sp>
        </p:grpSp>
        <p:pic>
          <p:nvPicPr>
            <p:cNvPr id="7" name="Picture 6"/>
            <p:cNvPicPr>
              <a:picLocks noChangeAspect="1"/>
            </p:cNvPicPr>
            <p:nvPr/>
          </p:nvPicPr>
          <p:blipFill rotWithShape="1">
            <a:blip r:embed="rId3"/>
            <a:srcRect t="24784" b="12941"/>
            <a:stretch/>
          </p:blipFill>
          <p:spPr>
            <a:xfrm>
              <a:off x="3021535" y="2244505"/>
              <a:ext cx="3235181" cy="3239589"/>
            </a:xfrm>
            <a:prstGeom prst="rect">
              <a:avLst/>
            </a:prstGeom>
          </p:spPr>
        </p:pic>
        <p:grpSp>
          <p:nvGrpSpPr>
            <p:cNvPr id="10" name="Group 9"/>
            <p:cNvGrpSpPr/>
            <p:nvPr/>
          </p:nvGrpSpPr>
          <p:grpSpPr>
            <a:xfrm>
              <a:off x="3259182" y="2244505"/>
              <a:ext cx="8932818" cy="4434856"/>
              <a:chOff x="3363685" y="2795450"/>
              <a:chExt cx="8932818" cy="4434856"/>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val="0"/>
                  </a:ext>
                </a:extLst>
              </a:blip>
              <a:srcRect l="49500" t="63048"/>
              <a:stretch/>
            </p:blipFill>
            <p:spPr>
              <a:xfrm>
                <a:off x="6139543" y="2795450"/>
                <a:ext cx="6156960" cy="3239589"/>
              </a:xfrm>
              <a:prstGeom prst="rect">
                <a:avLst/>
              </a:prstGeom>
            </p:spPr>
          </p:pic>
          <p:sp>
            <p:nvSpPr>
              <p:cNvPr id="13" name="TextBox 12"/>
              <p:cNvSpPr txBox="1"/>
              <p:nvPr/>
            </p:nvSpPr>
            <p:spPr>
              <a:xfrm>
                <a:off x="3363685" y="6054241"/>
                <a:ext cx="2734491" cy="1176065"/>
              </a:xfrm>
              <a:prstGeom prst="rect">
                <a:avLst/>
              </a:prstGeom>
              <a:noFill/>
            </p:spPr>
            <p:txBody>
              <a:bodyPr wrap="square" rtlCol="0">
                <a:spAutoFit/>
              </a:bodyPr>
              <a:lstStyle/>
              <a:p>
                <a:r>
                  <a:rPr lang="en-US" sz="1800" i="1" dirty="0">
                    <a:latin typeface="Arial" charset="0"/>
                    <a:ea typeface="Arial" charset="0"/>
                    <a:cs typeface="Arial" charset="0"/>
                  </a:rPr>
                  <a:t>B. </a:t>
                </a:r>
                <a:r>
                  <a:rPr lang="en-US" sz="1800" i="1" dirty="0" err="1">
                    <a:latin typeface="Arial" charset="0"/>
                    <a:ea typeface="Arial" charset="0"/>
                    <a:cs typeface="Arial" charset="0"/>
                  </a:rPr>
                  <a:t>mojavensis</a:t>
                </a:r>
                <a:r>
                  <a:rPr lang="en-US" sz="1800" i="1" dirty="0">
                    <a:latin typeface="Arial" charset="0"/>
                    <a:ea typeface="Arial" charset="0"/>
                    <a:cs typeface="Arial" charset="0"/>
                  </a:rPr>
                  <a:t> RRC101</a:t>
                </a:r>
              </a:p>
            </p:txBody>
          </p:sp>
          <p:sp>
            <p:nvSpPr>
              <p:cNvPr id="14" name="TextBox 13"/>
              <p:cNvSpPr txBox="1"/>
              <p:nvPr/>
            </p:nvSpPr>
            <p:spPr>
              <a:xfrm>
                <a:off x="6949440" y="6054241"/>
                <a:ext cx="1994263" cy="1176065"/>
              </a:xfrm>
              <a:prstGeom prst="rect">
                <a:avLst/>
              </a:prstGeom>
              <a:noFill/>
            </p:spPr>
            <p:txBody>
              <a:bodyPr wrap="square" rtlCol="0">
                <a:spAutoFit/>
              </a:bodyPr>
              <a:lstStyle/>
              <a:p>
                <a:r>
                  <a:rPr lang="en-US" sz="1800" i="1" dirty="0">
                    <a:latin typeface="Arial" charset="0"/>
                    <a:ea typeface="Arial" charset="0"/>
                    <a:cs typeface="Arial" charset="0"/>
                  </a:rPr>
                  <a:t>Bacillus spp. </a:t>
                </a:r>
                <a:r>
                  <a:rPr lang="en-US" sz="1800" dirty="0">
                    <a:latin typeface="Arial" charset="0"/>
                    <a:ea typeface="Arial" charset="0"/>
                    <a:cs typeface="Arial" charset="0"/>
                  </a:rPr>
                  <a:t>#24</a:t>
                </a:r>
              </a:p>
            </p:txBody>
          </p:sp>
          <p:sp>
            <p:nvSpPr>
              <p:cNvPr id="15" name="TextBox 14"/>
              <p:cNvSpPr txBox="1"/>
              <p:nvPr/>
            </p:nvSpPr>
            <p:spPr>
              <a:xfrm>
                <a:off x="9975668" y="6035039"/>
                <a:ext cx="1998617" cy="1176065"/>
              </a:xfrm>
              <a:prstGeom prst="rect">
                <a:avLst/>
              </a:prstGeom>
              <a:noFill/>
            </p:spPr>
            <p:txBody>
              <a:bodyPr wrap="square" rtlCol="0">
                <a:spAutoFit/>
              </a:bodyPr>
              <a:lstStyle/>
              <a:p>
                <a:r>
                  <a:rPr lang="en-US" sz="1800" i="1" dirty="0">
                    <a:latin typeface="Arial" charset="0"/>
                    <a:ea typeface="Arial" charset="0"/>
                    <a:cs typeface="Arial" charset="0"/>
                  </a:rPr>
                  <a:t>Bacillus spp. </a:t>
                </a:r>
                <a:r>
                  <a:rPr lang="en-US" sz="1800" dirty="0">
                    <a:latin typeface="Arial" charset="0"/>
                    <a:ea typeface="Arial" charset="0"/>
                    <a:cs typeface="Arial" charset="0"/>
                  </a:rPr>
                  <a:t>#35</a:t>
                </a:r>
              </a:p>
            </p:txBody>
          </p:sp>
        </p:grpSp>
      </p:grpSp>
      <p:sp>
        <p:nvSpPr>
          <p:cNvPr id="2" name="TextBox 1"/>
          <p:cNvSpPr txBox="1"/>
          <p:nvPr/>
        </p:nvSpPr>
        <p:spPr>
          <a:xfrm>
            <a:off x="262958" y="4735897"/>
            <a:ext cx="7122463" cy="707886"/>
          </a:xfrm>
          <a:prstGeom prst="rect">
            <a:avLst/>
          </a:prstGeom>
          <a:noFill/>
        </p:spPr>
        <p:txBody>
          <a:bodyPr wrap="none" rtlCol="0">
            <a:spAutoFit/>
          </a:bodyPr>
          <a:lstStyle/>
          <a:p>
            <a:pPr marL="214313" indent="-214313">
              <a:buFont typeface="Wingdings" charset="2"/>
              <a:buChar char="q"/>
            </a:pPr>
            <a:r>
              <a:rPr lang="en-US" sz="2000" dirty="0">
                <a:latin typeface="Arial" charset="0"/>
                <a:ea typeface="Arial" charset="0"/>
                <a:cs typeface="Arial" charset="0"/>
              </a:rPr>
              <a:t>Evaluate flower inoculation for internal seed treatment with </a:t>
            </a:r>
          </a:p>
          <a:p>
            <a:pPr lvl="1"/>
            <a:r>
              <a:rPr lang="en-US" sz="2000" dirty="0">
                <a:latin typeface="Arial" charset="0"/>
                <a:ea typeface="Arial" charset="0"/>
                <a:cs typeface="Arial" charset="0"/>
              </a:rPr>
              <a:t>biocontrol candidates</a:t>
            </a:r>
          </a:p>
        </p:txBody>
      </p:sp>
      <p:pic>
        <p:nvPicPr>
          <p:cNvPr id="20" name="Picture 19"/>
          <p:cNvPicPr>
            <a:picLocks noChangeAspect="1"/>
          </p:cNvPicPr>
          <p:nvPr/>
        </p:nvPicPr>
        <p:blipFill rotWithShape="1">
          <a:blip r:embed="rId4"/>
          <a:srcRect l="-1041" t="4968" r="77614" b="33440"/>
          <a:stretch/>
        </p:blipFill>
        <p:spPr>
          <a:xfrm>
            <a:off x="8153400" y="5852160"/>
            <a:ext cx="822960" cy="1005840"/>
          </a:xfrm>
          <a:prstGeom prst="rect">
            <a:avLst/>
          </a:prstGeom>
        </p:spPr>
      </p:pic>
    </p:spTree>
    <p:extLst>
      <p:ext uri="{BB962C8B-B14F-4D97-AF65-F5344CB8AC3E}">
        <p14:creationId xmlns:p14="http://schemas.microsoft.com/office/powerpoint/2010/main" val="1833610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1288" t="17150" r="1313" b="21178"/>
          <a:stretch/>
        </p:blipFill>
        <p:spPr>
          <a:xfrm>
            <a:off x="178656" y="747669"/>
            <a:ext cx="8786687" cy="3129504"/>
          </a:xfrm>
          <a:prstGeom prst="rect">
            <a:avLst/>
          </a:prstGeom>
        </p:spPr>
      </p:pic>
      <p:sp>
        <p:nvSpPr>
          <p:cNvPr id="5" name="TextBox 4"/>
          <p:cNvSpPr txBox="1"/>
          <p:nvPr/>
        </p:nvSpPr>
        <p:spPr>
          <a:xfrm>
            <a:off x="1076426" y="3442125"/>
            <a:ext cx="54534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PBS</a:t>
            </a:r>
          </a:p>
        </p:txBody>
      </p:sp>
      <p:sp>
        <p:nvSpPr>
          <p:cNvPr id="6" name="TextBox 5"/>
          <p:cNvSpPr txBox="1"/>
          <p:nvPr/>
        </p:nvSpPr>
        <p:spPr>
          <a:xfrm>
            <a:off x="2842536" y="3303625"/>
            <a:ext cx="1798889" cy="523220"/>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Bacillus </a:t>
            </a:r>
            <a:r>
              <a:rPr lang="en-US" sz="1400" i="1" dirty="0" err="1">
                <a:latin typeface="Arial" panose="020B0604020202020204" pitchFamily="34" charset="0"/>
                <a:cs typeface="Arial" panose="020B0604020202020204" pitchFamily="34" charset="0"/>
              </a:rPr>
              <a:t>mojavensis</a:t>
            </a:r>
            <a:r>
              <a:rPr lang="en-US" sz="1400" i="1" dirty="0">
                <a:latin typeface="Arial" panose="020B0604020202020204" pitchFamily="34" charset="0"/>
                <a:cs typeface="Arial" panose="020B0604020202020204" pitchFamily="34" charset="0"/>
              </a:rPr>
              <a:t> </a:t>
            </a:r>
          </a:p>
          <a:p>
            <a:pPr algn="ctr"/>
            <a:r>
              <a:rPr lang="en-US" sz="1400" dirty="0">
                <a:latin typeface="Arial" panose="020B0604020202020204" pitchFamily="34" charset="0"/>
                <a:cs typeface="Arial" panose="020B0604020202020204" pitchFamily="34" charset="0"/>
              </a:rPr>
              <a:t>RRC101</a:t>
            </a:r>
          </a:p>
        </p:txBody>
      </p:sp>
      <p:sp>
        <p:nvSpPr>
          <p:cNvPr id="7" name="TextBox 6"/>
          <p:cNvSpPr txBox="1"/>
          <p:nvPr/>
        </p:nvSpPr>
        <p:spPr>
          <a:xfrm>
            <a:off x="5054639" y="3165126"/>
            <a:ext cx="1478874" cy="523220"/>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Bacillus</a:t>
            </a:r>
            <a:r>
              <a:rPr lang="en-US" sz="1400" dirty="0">
                <a:latin typeface="Arial" panose="020B0604020202020204" pitchFamily="34" charset="0"/>
                <a:cs typeface="Arial" panose="020B0604020202020204" pitchFamily="34" charset="0"/>
              </a:rPr>
              <a:t> sp.</a:t>
            </a:r>
          </a:p>
          <a:p>
            <a:pPr algn="ctr"/>
            <a:r>
              <a:rPr lang="en-US" sz="1400" dirty="0">
                <a:latin typeface="Arial" panose="020B0604020202020204" pitchFamily="34" charset="0"/>
                <a:cs typeface="Arial" panose="020B0604020202020204" pitchFamily="34" charset="0"/>
              </a:rPr>
              <a:t>#24</a:t>
            </a:r>
          </a:p>
        </p:txBody>
      </p:sp>
      <p:sp>
        <p:nvSpPr>
          <p:cNvPr id="8" name="TextBox 7"/>
          <p:cNvSpPr txBox="1"/>
          <p:nvPr/>
        </p:nvSpPr>
        <p:spPr>
          <a:xfrm>
            <a:off x="7208258" y="3175929"/>
            <a:ext cx="1091966" cy="523220"/>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Bacillus</a:t>
            </a:r>
            <a:r>
              <a:rPr lang="en-US" sz="1400" dirty="0">
                <a:latin typeface="Arial" panose="020B0604020202020204" pitchFamily="34" charset="0"/>
                <a:cs typeface="Arial" panose="020B0604020202020204" pitchFamily="34" charset="0"/>
              </a:rPr>
              <a:t> sp.</a:t>
            </a:r>
          </a:p>
          <a:p>
            <a:pPr algn="ctr"/>
            <a:r>
              <a:rPr lang="en-US" sz="1400" dirty="0">
                <a:latin typeface="Arial" panose="020B0604020202020204" pitchFamily="34" charset="0"/>
                <a:cs typeface="Arial" panose="020B0604020202020204" pitchFamily="34" charset="0"/>
              </a:rPr>
              <a:t>#35</a:t>
            </a:r>
          </a:p>
        </p:txBody>
      </p:sp>
      <p:sp>
        <p:nvSpPr>
          <p:cNvPr id="9" name="TextBox 8"/>
          <p:cNvSpPr txBox="1"/>
          <p:nvPr/>
        </p:nvSpPr>
        <p:spPr>
          <a:xfrm>
            <a:off x="0" y="0"/>
            <a:ext cx="9144000" cy="738664"/>
          </a:xfrm>
          <a:prstGeom prst="rect">
            <a:avLst/>
          </a:prstGeom>
          <a:solidFill>
            <a:schemeClr val="tx1"/>
          </a:solidFill>
        </p:spPr>
        <p:txBody>
          <a:bodyPr wrap="square" rtlCol="0">
            <a:spAutoFit/>
          </a:bodyPr>
          <a:lstStyle/>
          <a:p>
            <a:r>
              <a:rPr lang="en-US" sz="2100" dirty="0">
                <a:solidFill>
                  <a:schemeClr val="bg1"/>
                </a:solidFill>
                <a:latin typeface="Arial" panose="020B0604020202020204" pitchFamily="34" charset="0"/>
                <a:cs typeface="Arial" panose="020B0604020202020204" pitchFamily="34" charset="0"/>
              </a:rPr>
              <a:t>BFB transmission for seeds inoculated with biocontrol agents via flower treatment, then challenged with </a:t>
            </a:r>
            <a:r>
              <a:rPr lang="en-US" sz="2100" i="1" dirty="0">
                <a:solidFill>
                  <a:schemeClr val="bg1"/>
                </a:solidFill>
                <a:latin typeface="Arial" panose="020B0604020202020204" pitchFamily="34" charset="0"/>
                <a:cs typeface="Arial" panose="020B0604020202020204" pitchFamily="34" charset="0"/>
              </a:rPr>
              <a:t>A. citrulli (10</a:t>
            </a:r>
            <a:r>
              <a:rPr lang="en-US" sz="2100" i="1" baseline="30000" dirty="0">
                <a:solidFill>
                  <a:schemeClr val="bg1"/>
                </a:solidFill>
                <a:latin typeface="Arial" panose="020B0604020202020204" pitchFamily="34" charset="0"/>
                <a:cs typeface="Arial" panose="020B0604020202020204" pitchFamily="34" charset="0"/>
              </a:rPr>
              <a:t>7</a:t>
            </a:r>
            <a:r>
              <a:rPr lang="en-US" sz="2100" i="1" dirty="0">
                <a:solidFill>
                  <a:schemeClr val="bg1"/>
                </a:solidFill>
                <a:latin typeface="Arial" panose="020B0604020202020204" pitchFamily="34" charset="0"/>
                <a:cs typeface="Arial" panose="020B0604020202020204" pitchFamily="34" charset="0"/>
              </a:rPr>
              <a:t> CFU/ml)</a:t>
            </a:r>
          </a:p>
        </p:txBody>
      </p:sp>
      <p:grpSp>
        <p:nvGrpSpPr>
          <p:cNvPr id="13" name="Group 12"/>
          <p:cNvGrpSpPr/>
          <p:nvPr/>
        </p:nvGrpSpPr>
        <p:grpSpPr>
          <a:xfrm>
            <a:off x="110725" y="3902375"/>
            <a:ext cx="4339715" cy="2942394"/>
            <a:chOff x="4119534" y="1599926"/>
            <a:chExt cx="7595265" cy="4566958"/>
          </a:xfrm>
        </p:grpSpPr>
        <p:graphicFrame>
          <p:nvGraphicFramePr>
            <p:cNvPr id="14" name="Chart 13"/>
            <p:cNvGraphicFramePr>
              <a:graphicFrameLocks/>
            </p:cNvGraphicFramePr>
            <p:nvPr>
              <p:extLst/>
            </p:nvPr>
          </p:nvGraphicFramePr>
          <p:xfrm>
            <a:off x="4119534" y="1599926"/>
            <a:ext cx="7595265" cy="456695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5691680" y="1899525"/>
              <a:ext cx="666751" cy="338554"/>
            </a:xfrm>
            <a:prstGeom prst="rect">
              <a:avLst/>
            </a:prstGeom>
            <a:noFill/>
          </p:spPr>
          <p:txBody>
            <a:bodyPr wrap="square" rtlCol="0">
              <a:spAutoFit/>
            </a:bodyPr>
            <a:lstStyle/>
            <a:p>
              <a:pPr algn="ctr"/>
              <a:r>
                <a:rPr lang="en-US" sz="1600" dirty="0">
                  <a:latin typeface="Arial" charset="0"/>
                  <a:ea typeface="Arial" charset="0"/>
                  <a:cs typeface="Arial" charset="0"/>
                </a:rPr>
                <a:t>A</a:t>
              </a:r>
            </a:p>
          </p:txBody>
        </p:sp>
        <p:sp>
          <p:nvSpPr>
            <p:cNvPr id="16" name="TextBox 15"/>
            <p:cNvSpPr txBox="1"/>
            <p:nvPr/>
          </p:nvSpPr>
          <p:spPr>
            <a:xfrm>
              <a:off x="8726829" y="2741908"/>
              <a:ext cx="940840" cy="525478"/>
            </a:xfrm>
            <a:prstGeom prst="rect">
              <a:avLst/>
            </a:prstGeom>
            <a:noFill/>
          </p:spPr>
          <p:txBody>
            <a:bodyPr wrap="square" rtlCol="0">
              <a:spAutoFit/>
            </a:bodyPr>
            <a:lstStyle/>
            <a:p>
              <a:pPr algn="ctr"/>
              <a:r>
                <a:rPr lang="en-US" sz="1600" dirty="0">
                  <a:latin typeface="Arial" charset="0"/>
                  <a:ea typeface="Arial" charset="0"/>
                  <a:cs typeface="Arial" charset="0"/>
                </a:rPr>
                <a:t>AB</a:t>
              </a:r>
            </a:p>
          </p:txBody>
        </p:sp>
        <p:sp>
          <p:nvSpPr>
            <p:cNvPr id="17" name="TextBox 16"/>
            <p:cNvSpPr txBox="1"/>
            <p:nvPr/>
          </p:nvSpPr>
          <p:spPr>
            <a:xfrm>
              <a:off x="7250415" y="3390294"/>
              <a:ext cx="666751" cy="338554"/>
            </a:xfrm>
            <a:prstGeom prst="rect">
              <a:avLst/>
            </a:prstGeom>
            <a:noFill/>
          </p:spPr>
          <p:txBody>
            <a:bodyPr wrap="square" rtlCol="0">
              <a:spAutoFit/>
            </a:bodyPr>
            <a:lstStyle/>
            <a:p>
              <a:pPr algn="ctr"/>
              <a:r>
                <a:rPr lang="en-US" sz="1600" dirty="0">
                  <a:latin typeface="Arial" charset="0"/>
                  <a:ea typeface="Arial" charset="0"/>
                  <a:cs typeface="Arial" charset="0"/>
                </a:rPr>
                <a:t>B</a:t>
              </a:r>
            </a:p>
          </p:txBody>
        </p:sp>
        <p:sp>
          <p:nvSpPr>
            <p:cNvPr id="18" name="TextBox 17"/>
            <p:cNvSpPr txBox="1"/>
            <p:nvPr/>
          </p:nvSpPr>
          <p:spPr>
            <a:xfrm>
              <a:off x="10357858" y="3004301"/>
              <a:ext cx="666751" cy="338554"/>
            </a:xfrm>
            <a:prstGeom prst="rect">
              <a:avLst/>
            </a:prstGeom>
            <a:noFill/>
          </p:spPr>
          <p:txBody>
            <a:bodyPr wrap="square" rtlCol="0">
              <a:spAutoFit/>
            </a:bodyPr>
            <a:lstStyle/>
            <a:p>
              <a:pPr algn="ctr"/>
              <a:r>
                <a:rPr lang="en-US" sz="1600" dirty="0">
                  <a:latin typeface="Arial" charset="0"/>
                  <a:ea typeface="Arial" charset="0"/>
                  <a:cs typeface="Arial" charset="0"/>
                </a:rPr>
                <a:t>B</a:t>
              </a:r>
            </a:p>
          </p:txBody>
        </p:sp>
      </p:grpSp>
      <p:sp>
        <p:nvSpPr>
          <p:cNvPr id="2" name="TextBox 1"/>
          <p:cNvSpPr txBox="1"/>
          <p:nvPr/>
        </p:nvSpPr>
        <p:spPr>
          <a:xfrm>
            <a:off x="4381934" y="4080910"/>
            <a:ext cx="4583410" cy="2585323"/>
          </a:xfrm>
          <a:prstGeom prst="rect">
            <a:avLst/>
          </a:prstGeom>
          <a:noFill/>
        </p:spPr>
        <p:txBody>
          <a:bodyPr wrap="square" rtlCol="0">
            <a:spAutoFit/>
          </a:bodyPr>
          <a:lstStyle/>
          <a:p>
            <a:pPr marL="285750" indent="-285750">
              <a:buFont typeface="Wingdings" charset="2"/>
              <a:buChar char="q"/>
            </a:pPr>
            <a:r>
              <a:rPr lang="en-US" sz="1800" dirty="0">
                <a:latin typeface="Arial" charset="0"/>
                <a:ea typeface="Arial" charset="0"/>
                <a:cs typeface="Arial" charset="0"/>
              </a:rPr>
              <a:t>Biocontrol agents significantly reduced BFB incidence when applied to watermelon flowers</a:t>
            </a:r>
          </a:p>
          <a:p>
            <a:pPr marL="285750" indent="-285750">
              <a:buFont typeface="Wingdings" charset="2"/>
              <a:buChar char="q"/>
            </a:pPr>
            <a:endParaRPr lang="en-US" sz="1800" dirty="0">
              <a:latin typeface="Arial" charset="0"/>
              <a:ea typeface="Arial" charset="0"/>
              <a:cs typeface="Arial" charset="0"/>
            </a:endParaRPr>
          </a:p>
          <a:p>
            <a:pPr marL="285750" indent="-285750">
              <a:buFont typeface="Wingdings" charset="2"/>
              <a:buChar char="q"/>
            </a:pPr>
            <a:r>
              <a:rPr lang="en-US" sz="1800" dirty="0">
                <a:latin typeface="Arial" charset="0"/>
                <a:ea typeface="Arial" charset="0"/>
                <a:cs typeface="Arial" charset="0"/>
              </a:rPr>
              <a:t>Level of reduction is unacceptable by commercial standards!</a:t>
            </a:r>
          </a:p>
          <a:p>
            <a:pPr marL="285750" indent="-285750">
              <a:buFont typeface="Wingdings" charset="2"/>
              <a:buChar char="q"/>
            </a:pPr>
            <a:endParaRPr lang="en-US" sz="1800" dirty="0">
              <a:latin typeface="Arial" charset="0"/>
              <a:ea typeface="Arial" charset="0"/>
              <a:cs typeface="Arial" charset="0"/>
            </a:endParaRPr>
          </a:p>
          <a:p>
            <a:pPr marL="285750" indent="-285750">
              <a:buFont typeface="Wingdings" charset="2"/>
              <a:buChar char="q"/>
            </a:pPr>
            <a:r>
              <a:rPr lang="en-US" sz="1800" dirty="0">
                <a:latin typeface="Arial" charset="0"/>
                <a:ea typeface="Arial" charset="0"/>
                <a:cs typeface="Arial" charset="0"/>
              </a:rPr>
              <a:t>Optimization needed</a:t>
            </a:r>
          </a:p>
          <a:p>
            <a:pPr marL="285750" indent="-285750">
              <a:buFont typeface="Wingdings" charset="2"/>
              <a:buChar char="q"/>
            </a:pPr>
            <a:endParaRPr lang="en-US" sz="1800" dirty="0">
              <a:latin typeface="Arial" charset="0"/>
              <a:ea typeface="Arial" charset="0"/>
              <a:cs typeface="Arial" charset="0"/>
            </a:endParaRPr>
          </a:p>
        </p:txBody>
      </p:sp>
      <p:pic>
        <p:nvPicPr>
          <p:cNvPr id="19" name="Picture 18"/>
          <p:cNvPicPr>
            <a:picLocks noChangeAspect="1"/>
          </p:cNvPicPr>
          <p:nvPr/>
        </p:nvPicPr>
        <p:blipFill rotWithShape="1">
          <a:blip r:embed="rId4"/>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1750805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Text Box 5"/>
          <p:cNvSpPr txBox="1">
            <a:spLocks noChangeArrowheads="1"/>
          </p:cNvSpPr>
          <p:nvPr/>
        </p:nvSpPr>
        <p:spPr bwMode="auto">
          <a:xfrm>
            <a:off x="0" y="0"/>
            <a:ext cx="9144000" cy="523220"/>
          </a:xfrm>
          <a:prstGeom prst="rect">
            <a:avLst/>
          </a:prstGeom>
          <a:solidFill>
            <a:schemeClr val="tx1"/>
          </a:solidFill>
          <a:ln>
            <a:noFill/>
          </a:ln>
          <a:effectLst/>
        </p:spPr>
        <p:txBody>
          <a:bodyPr>
            <a:spAutoFit/>
          </a:bodyPr>
          <a:lstStyle/>
          <a:p>
            <a:pPr algn="ctr"/>
            <a:r>
              <a:rPr lang="en-US" dirty="0">
                <a:solidFill>
                  <a:schemeClr val="bg1"/>
                </a:solidFill>
              </a:rPr>
              <a:t>Novel technologies for treating seedborne pathogens</a:t>
            </a:r>
            <a:endParaRPr lang="en-US" b="1" dirty="0"/>
          </a:p>
        </p:txBody>
      </p:sp>
      <p:sp>
        <p:nvSpPr>
          <p:cNvPr id="195590" name="Rectangle 6"/>
          <p:cNvSpPr>
            <a:spLocks noChangeArrowheads="1"/>
          </p:cNvSpPr>
          <p:nvPr/>
        </p:nvSpPr>
        <p:spPr bwMode="auto">
          <a:xfrm>
            <a:off x="6130925" y="5156200"/>
            <a:ext cx="4127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500">
                <a:solidFill>
                  <a:srgbClr val="000000"/>
                </a:solidFill>
                <a:latin typeface="Times New Roman" pitchFamily="18" charset="0"/>
              </a:rPr>
              <a:t> </a:t>
            </a:r>
            <a:endParaRPr lang="en-US" sz="1400">
              <a:solidFill>
                <a:schemeClr val="hlink"/>
              </a:solidFill>
              <a:latin typeface="AvantGarde Md BT" pitchFamily="34" charset="0"/>
            </a:endParaRPr>
          </a:p>
        </p:txBody>
      </p:sp>
      <p:sp>
        <p:nvSpPr>
          <p:cNvPr id="195592" name="Text Box 8"/>
          <p:cNvSpPr txBox="1">
            <a:spLocks noChangeArrowheads="1"/>
          </p:cNvSpPr>
          <p:nvPr/>
        </p:nvSpPr>
        <p:spPr bwMode="auto">
          <a:xfrm>
            <a:off x="6192078" y="2362200"/>
            <a:ext cx="2128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cs typeface="Arial" charset="0"/>
              </a:rPr>
              <a:t>Ron Walcott</a:t>
            </a:r>
          </a:p>
        </p:txBody>
      </p:sp>
      <p:pic>
        <p:nvPicPr>
          <p:cNvPr id="7" name="Picture 6"/>
          <p:cNvPicPr>
            <a:picLocks noChangeAspect="1"/>
          </p:cNvPicPr>
          <p:nvPr/>
        </p:nvPicPr>
        <p:blipFill>
          <a:blip r:embed="rId3"/>
          <a:stretch>
            <a:fillRect/>
          </a:stretch>
        </p:blipFill>
        <p:spPr>
          <a:xfrm>
            <a:off x="5339931" y="3225651"/>
            <a:ext cx="3512949" cy="1632972"/>
          </a:xfrm>
          <a:prstGeom prst="rect">
            <a:avLst/>
          </a:prstGeom>
        </p:spPr>
      </p:pic>
      <p:pic>
        <p:nvPicPr>
          <p:cNvPr id="2054" name="Picture 6" descr="Image result for Seeds"/>
          <p:cNvPicPr>
            <a:picLocks noChangeAspect="1" noChangeArrowheads="1"/>
          </p:cNvPicPr>
          <p:nvPr/>
        </p:nvPicPr>
        <p:blipFill rotWithShape="1">
          <a:blip r:embed="rId4">
            <a:extLst>
              <a:ext uri="{28A0092B-C50C-407E-A947-70E740481C1C}">
                <a14:useLocalDpi xmlns:a14="http://schemas.microsoft.com/office/drawing/2010/main" val="0"/>
              </a:ext>
            </a:extLst>
          </a:blip>
          <a:srcRect l="9076" r="7671"/>
          <a:stretch/>
        </p:blipFill>
        <p:spPr bwMode="auto">
          <a:xfrm>
            <a:off x="328708" y="1447800"/>
            <a:ext cx="4892670"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662" y="5715000"/>
            <a:ext cx="4908716" cy="276999"/>
          </a:xfrm>
          <a:prstGeom prst="rect">
            <a:avLst/>
          </a:prstGeom>
          <a:noFill/>
        </p:spPr>
        <p:txBody>
          <a:bodyPr wrap="none" rtlCol="0">
            <a:spAutoFit/>
          </a:bodyPr>
          <a:lstStyle/>
          <a:p>
            <a:r>
              <a:rPr lang="en-US" sz="1200" dirty="0"/>
              <a:t>http://paoniafarmandhome.com/tag/botanical-interests-organic-seeds/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54107"/>
          </a:xfrm>
          <a:prstGeom prst="rect">
            <a:avLst/>
          </a:prstGeom>
          <a:solidFill>
            <a:schemeClr val="tx1"/>
          </a:solidFill>
        </p:spPr>
        <p:txBody>
          <a:bodyPr wrap="square" rtlCol="0">
            <a:spAutoFit/>
          </a:bodyPr>
          <a:lstStyle/>
          <a:p>
            <a:r>
              <a:rPr lang="en-US" dirty="0">
                <a:solidFill>
                  <a:schemeClr val="bg1"/>
                </a:solidFill>
              </a:rPr>
              <a:t>Potential flower inoculation with BCAs as seed treatments</a:t>
            </a:r>
          </a:p>
        </p:txBody>
      </p:sp>
      <p:sp>
        <p:nvSpPr>
          <p:cNvPr id="4" name="TextBox 3"/>
          <p:cNvSpPr txBox="1"/>
          <p:nvPr/>
        </p:nvSpPr>
        <p:spPr>
          <a:xfrm>
            <a:off x="990600" y="928707"/>
            <a:ext cx="7162800" cy="1384995"/>
          </a:xfrm>
          <a:prstGeom prst="rect">
            <a:avLst/>
          </a:prstGeom>
          <a:noFill/>
        </p:spPr>
        <p:txBody>
          <a:bodyPr wrap="square" rtlCol="0">
            <a:spAutoFit/>
          </a:bodyPr>
          <a:lstStyle/>
          <a:p>
            <a:r>
              <a:rPr lang="en-US" dirty="0"/>
              <a:t>Pros:</a:t>
            </a:r>
          </a:p>
          <a:p>
            <a:pPr marL="457200" indent="-457200">
              <a:buFont typeface="Wingdings" panose="05000000000000000000" pitchFamily="2" charset="2"/>
              <a:buChar char="q"/>
            </a:pPr>
            <a:r>
              <a:rPr lang="en-US" dirty="0"/>
              <a:t>Broad spectrum activity (fungi/bacteria)</a:t>
            </a:r>
          </a:p>
          <a:p>
            <a:pPr marL="457200" indent="-457200">
              <a:buFont typeface="Wingdings" panose="05000000000000000000" pitchFamily="2" charset="2"/>
              <a:buChar char="q"/>
            </a:pPr>
            <a:r>
              <a:rPr lang="en-US" dirty="0"/>
              <a:t>Can penetrate into seeds</a:t>
            </a:r>
          </a:p>
        </p:txBody>
      </p:sp>
      <p:sp>
        <p:nvSpPr>
          <p:cNvPr id="5" name="TextBox 4"/>
          <p:cNvSpPr txBox="1"/>
          <p:nvPr/>
        </p:nvSpPr>
        <p:spPr>
          <a:xfrm>
            <a:off x="838200" y="2667000"/>
            <a:ext cx="7848600" cy="3970318"/>
          </a:xfrm>
          <a:prstGeom prst="rect">
            <a:avLst/>
          </a:prstGeom>
          <a:noFill/>
        </p:spPr>
        <p:txBody>
          <a:bodyPr wrap="square" rtlCol="0">
            <a:spAutoFit/>
          </a:bodyPr>
          <a:lstStyle/>
          <a:p>
            <a:r>
              <a:rPr lang="en-US" dirty="0"/>
              <a:t>Cons: </a:t>
            </a:r>
          </a:p>
          <a:p>
            <a:pPr marL="457200" indent="-457200">
              <a:buFont typeface="Wingdings" panose="05000000000000000000" pitchFamily="2" charset="2"/>
              <a:buChar char="q"/>
            </a:pPr>
            <a:r>
              <a:rPr lang="en-US" dirty="0"/>
              <a:t>Consistency of application</a:t>
            </a:r>
          </a:p>
          <a:p>
            <a:pPr marL="457200" indent="-457200">
              <a:buFont typeface="Wingdings" panose="05000000000000000000" pitchFamily="2" charset="2"/>
              <a:buChar char="q"/>
            </a:pPr>
            <a:endParaRPr lang="en-US" dirty="0"/>
          </a:p>
          <a:p>
            <a:r>
              <a:rPr lang="en-US" dirty="0"/>
              <a:t>Research needs:</a:t>
            </a:r>
          </a:p>
          <a:p>
            <a:pPr marL="457200" indent="-457200">
              <a:buFont typeface="Wingdings" charset="2"/>
              <a:buChar char="q"/>
            </a:pPr>
            <a:r>
              <a:rPr lang="en-US" dirty="0"/>
              <a:t>Optimization of flower inoculation technique</a:t>
            </a:r>
          </a:p>
          <a:p>
            <a:pPr marL="457200" indent="-457200">
              <a:buFont typeface="Wingdings" charset="2"/>
              <a:buChar char="q"/>
            </a:pPr>
            <a:r>
              <a:rPr lang="en-US" dirty="0"/>
              <a:t>Field evaluations</a:t>
            </a:r>
          </a:p>
          <a:p>
            <a:pPr marL="457200" indent="-457200">
              <a:buFont typeface="Wingdings" charset="2"/>
              <a:buChar char="q"/>
            </a:pPr>
            <a:r>
              <a:rPr lang="en-US" dirty="0"/>
              <a:t>Investigate compatibility with commercial seed production practices</a:t>
            </a:r>
          </a:p>
          <a:p>
            <a:pPr marL="457200" indent="-457200">
              <a:buFont typeface="Wingdings" panose="05000000000000000000" pitchFamily="2" charset="2"/>
              <a:buChar char="q"/>
            </a:pPr>
            <a:endParaRPr lang="en-US" dirty="0"/>
          </a:p>
        </p:txBody>
      </p:sp>
      <p:pic>
        <p:nvPicPr>
          <p:cNvPr id="7" name="Picture 6"/>
          <p:cNvPicPr>
            <a:picLocks noChangeAspect="1"/>
          </p:cNvPicPr>
          <p:nvPr/>
        </p:nvPicPr>
        <p:blipFill rotWithShape="1">
          <a:blip r:embed="rId2"/>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870260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00"/>
            <a:ext cx="9144000" cy="523220"/>
          </a:xfrm>
          <a:prstGeom prst="rect">
            <a:avLst/>
          </a:prstGeom>
          <a:solidFill>
            <a:schemeClr val="tx1"/>
          </a:solidFill>
        </p:spPr>
        <p:txBody>
          <a:bodyPr wrap="square" rtlCol="0">
            <a:spAutoFit/>
          </a:bodyPr>
          <a:lstStyle/>
          <a:p>
            <a:r>
              <a:rPr lang="en-US">
                <a:solidFill>
                  <a:schemeClr val="bg1"/>
                </a:solidFill>
              </a:rPr>
              <a:t>Summary</a:t>
            </a:r>
          </a:p>
        </p:txBody>
      </p:sp>
      <p:sp>
        <p:nvSpPr>
          <p:cNvPr id="3" name="TextBox 2"/>
          <p:cNvSpPr txBox="1"/>
          <p:nvPr/>
        </p:nvSpPr>
        <p:spPr>
          <a:xfrm>
            <a:off x="457200" y="1600200"/>
            <a:ext cx="7924800" cy="3539430"/>
          </a:xfrm>
          <a:prstGeom prst="rect">
            <a:avLst/>
          </a:prstGeom>
          <a:noFill/>
        </p:spPr>
        <p:txBody>
          <a:bodyPr wrap="square" rtlCol="0">
            <a:spAutoFit/>
          </a:bodyPr>
          <a:lstStyle/>
          <a:p>
            <a:pPr marL="457200" indent="-457200">
              <a:buFont typeface="Wingdings" charset="2"/>
              <a:buChar char="q"/>
            </a:pPr>
            <a:r>
              <a:rPr lang="en-US" dirty="0"/>
              <a:t>It is critical to explore new technology to find effective seed treatments to address phytosanitary concerns</a:t>
            </a:r>
          </a:p>
          <a:p>
            <a:pPr marL="457200" indent="-457200">
              <a:buFont typeface="Wingdings" charset="2"/>
              <a:buChar char="q"/>
            </a:pPr>
            <a:endParaRPr lang="en-US" dirty="0"/>
          </a:p>
          <a:p>
            <a:pPr marL="457200" indent="-457200">
              <a:buFont typeface="Wingdings" charset="2"/>
              <a:buChar char="q"/>
            </a:pPr>
            <a:r>
              <a:rPr lang="en-US" dirty="0"/>
              <a:t>A more detailed understanding of the seed-to-seedling transmission process may reveal more targets for seed treatments</a:t>
            </a:r>
          </a:p>
          <a:p>
            <a:pPr marL="457200" indent="-457200">
              <a:buFont typeface="Wingdings" charset="2"/>
              <a:buChar char="q"/>
            </a:pPr>
            <a:endParaRPr lang="en-US" dirty="0"/>
          </a:p>
        </p:txBody>
      </p:sp>
      <p:pic>
        <p:nvPicPr>
          <p:cNvPr id="4" name="Picture 3"/>
          <p:cNvPicPr>
            <a:picLocks noChangeAspect="1"/>
          </p:cNvPicPr>
          <p:nvPr/>
        </p:nvPicPr>
        <p:blipFill rotWithShape="1">
          <a:blip r:embed="rId2"/>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659052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20200" cy="523220"/>
          </a:xfrm>
          <a:prstGeom prst="rect">
            <a:avLst/>
          </a:prstGeom>
          <a:solidFill>
            <a:schemeClr val="tx1"/>
          </a:solidFill>
        </p:spPr>
        <p:txBody>
          <a:bodyPr wrap="square" rtlCol="0">
            <a:spAutoFit/>
          </a:bodyPr>
          <a:lstStyle/>
          <a:p>
            <a:r>
              <a:rPr lang="en-US">
                <a:solidFill>
                  <a:schemeClr val="bg1"/>
                </a:solidFill>
              </a:rPr>
              <a:t>Acknowedgements</a:t>
            </a:r>
            <a:endParaRPr lang="en-US" dirty="0">
              <a:solidFill>
                <a:schemeClr val="bg1"/>
              </a:solidFill>
            </a:endParaRPr>
          </a:p>
        </p:txBody>
      </p:sp>
      <p:sp>
        <p:nvSpPr>
          <p:cNvPr id="3" name="TextBox 2"/>
          <p:cNvSpPr txBox="1"/>
          <p:nvPr/>
        </p:nvSpPr>
        <p:spPr>
          <a:xfrm>
            <a:off x="76200" y="652529"/>
            <a:ext cx="5820824" cy="3108543"/>
          </a:xfrm>
          <a:prstGeom prst="rect">
            <a:avLst/>
          </a:prstGeom>
          <a:noFill/>
        </p:spPr>
        <p:txBody>
          <a:bodyPr wrap="none" rtlCol="0">
            <a:spAutoFit/>
          </a:bodyPr>
          <a:lstStyle/>
          <a:p>
            <a:r>
              <a:rPr lang="en-US" dirty="0"/>
              <a:t>Stephane </a:t>
            </a:r>
            <a:r>
              <a:rPr lang="en-US" dirty="0" err="1"/>
              <a:t>Corgie</a:t>
            </a:r>
            <a:r>
              <a:rPr lang="en-US" dirty="0"/>
              <a:t> &amp; Zach Hansen, </a:t>
            </a:r>
          </a:p>
          <a:p>
            <a:r>
              <a:rPr lang="en-US" dirty="0" err="1"/>
              <a:t>Zymtronix</a:t>
            </a:r>
            <a:r>
              <a:rPr lang="en-US" dirty="0"/>
              <a:t> Catalytic Systems Inc. </a:t>
            </a:r>
            <a:br>
              <a:rPr lang="en-US" dirty="0"/>
            </a:br>
            <a:r>
              <a:rPr lang="en-US" dirty="0"/>
              <a:t>The McGovern Business Incubator </a:t>
            </a:r>
            <a:br>
              <a:rPr lang="en-US" dirty="0"/>
            </a:br>
            <a:r>
              <a:rPr lang="en-US" dirty="0"/>
              <a:t>414A-1 Weill Hall, </a:t>
            </a:r>
            <a:br>
              <a:rPr lang="en-US" dirty="0"/>
            </a:br>
            <a:r>
              <a:rPr lang="en-US" dirty="0"/>
              <a:t>Cornell University </a:t>
            </a:r>
            <a:br>
              <a:rPr lang="en-US" dirty="0"/>
            </a:br>
            <a:r>
              <a:rPr lang="en-US" dirty="0"/>
              <a:t>Ithaca, NY. 14853, </a:t>
            </a:r>
            <a:br>
              <a:rPr lang="en-US" dirty="0"/>
            </a:br>
            <a:r>
              <a:rPr lang="en-US" dirty="0"/>
              <a:t>USA</a:t>
            </a:r>
          </a:p>
        </p:txBody>
      </p:sp>
      <p:sp>
        <p:nvSpPr>
          <p:cNvPr id="4" name="Rectangle 3"/>
          <p:cNvSpPr/>
          <p:nvPr/>
        </p:nvSpPr>
        <p:spPr>
          <a:xfrm>
            <a:off x="4008569" y="2895600"/>
            <a:ext cx="4572000" cy="2677656"/>
          </a:xfrm>
          <a:prstGeom prst="rect">
            <a:avLst/>
          </a:prstGeom>
        </p:spPr>
        <p:txBody>
          <a:bodyPr>
            <a:spAutoFit/>
          </a:bodyPr>
          <a:lstStyle/>
          <a:p>
            <a:pPr algn="ctr"/>
            <a:r>
              <a:rPr lang="en-US" sz="2100" b="1" dirty="0">
                <a:ea typeface="Arial" charset="0"/>
                <a:cs typeface="Arial" charset="0"/>
              </a:rPr>
              <a:t>TOMI™ Environmental Solutions, Inc.</a:t>
            </a:r>
          </a:p>
          <a:p>
            <a:pPr algn="ctr"/>
            <a:endParaRPr lang="en-US" sz="2100" dirty="0">
              <a:ea typeface="Arial" charset="0"/>
              <a:cs typeface="Arial" charset="0"/>
            </a:endParaRPr>
          </a:p>
          <a:p>
            <a:pPr algn="ctr"/>
            <a:r>
              <a:rPr lang="en-US" sz="2100" dirty="0">
                <a:ea typeface="Arial" charset="0"/>
                <a:cs typeface="Arial" charset="0"/>
              </a:rPr>
              <a:t>Elizabeth P. Battaglia</a:t>
            </a:r>
          </a:p>
          <a:p>
            <a:pPr algn="ctr"/>
            <a:r>
              <a:rPr lang="en-US" sz="2100" dirty="0">
                <a:ea typeface="Arial" charset="0"/>
                <a:cs typeface="Arial" charset="0"/>
              </a:rPr>
              <a:t>Executive Vice President</a:t>
            </a:r>
          </a:p>
          <a:p>
            <a:pPr algn="ctr"/>
            <a:r>
              <a:rPr lang="en-US" sz="2100" dirty="0">
                <a:ea typeface="Arial" charset="0"/>
                <a:cs typeface="Arial" charset="0"/>
              </a:rPr>
              <a:t>1-301-250-5316</a:t>
            </a:r>
          </a:p>
          <a:p>
            <a:pPr algn="ctr"/>
            <a:r>
              <a:rPr lang="en-US" sz="2100" u="sng" dirty="0">
                <a:solidFill>
                  <a:srgbClr val="0000FF"/>
                </a:solidFill>
                <a:ea typeface="Arial" charset="0"/>
                <a:cs typeface="Arial" charset="0"/>
                <a:hlinkClick r:id="rId2"/>
              </a:rPr>
              <a:t>www.tomimist.com</a:t>
            </a:r>
            <a:r>
              <a:rPr lang="en-US" sz="2100" dirty="0">
                <a:ea typeface="Arial" charset="0"/>
                <a:cs typeface="Arial" charset="0"/>
              </a:rPr>
              <a:t> | </a:t>
            </a:r>
            <a:r>
              <a:rPr lang="en-US" sz="2100" u="sng" dirty="0">
                <a:solidFill>
                  <a:srgbClr val="0000FF"/>
                </a:solidFill>
                <a:ea typeface="Arial" charset="0"/>
                <a:cs typeface="Arial" charset="0"/>
                <a:hlinkClick r:id="rId3"/>
              </a:rPr>
              <a:t>ebattaglia@tomimist.com</a:t>
            </a:r>
            <a:endParaRPr lang="en-US" sz="2100" dirty="0">
              <a:ea typeface="Arial" charset="0"/>
              <a:cs typeface="Arial"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0" y="5695062"/>
            <a:ext cx="5657850" cy="876779"/>
          </a:xfrm>
          <a:prstGeom prst="rect">
            <a:avLst/>
          </a:prstGeom>
        </p:spPr>
      </p:pic>
    </p:spTree>
    <p:extLst>
      <p:ext uri="{BB962C8B-B14F-4D97-AF65-F5344CB8AC3E}">
        <p14:creationId xmlns:p14="http://schemas.microsoft.com/office/powerpoint/2010/main" val="94385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ney_ASTA_Event_Icon_3x4.png"/>
          <p:cNvPicPr>
            <a:picLocks noChangeAspect="1"/>
          </p:cNvPicPr>
          <p:nvPr/>
        </p:nvPicPr>
        <p:blipFill>
          <a:blip r:embed="rId2" cstate="print"/>
          <a:stretch>
            <a:fillRect/>
          </a:stretch>
        </p:blipFill>
        <p:spPr>
          <a:xfrm>
            <a:off x="914399" y="717314"/>
            <a:ext cx="7326243" cy="5451755"/>
          </a:xfrm>
          <a:prstGeom prst="rect">
            <a:avLst/>
          </a:prstGeom>
        </p:spPr>
      </p:pic>
    </p:spTree>
    <p:extLst>
      <p:ext uri="{BB962C8B-B14F-4D97-AF65-F5344CB8AC3E}">
        <p14:creationId xmlns:p14="http://schemas.microsoft.com/office/powerpoint/2010/main" val="33561128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sz="4800" dirty="0"/>
              <a:t>Introduction to the </a:t>
            </a:r>
            <a:br>
              <a:rPr lang="en-CA" sz="4800" dirty="0"/>
            </a:br>
            <a:r>
              <a:rPr lang="en-CA" sz="4800" dirty="0"/>
              <a:t>Canadian Horticultural Council</a:t>
            </a:r>
          </a:p>
        </p:txBody>
      </p:sp>
      <p:sp>
        <p:nvSpPr>
          <p:cNvPr id="3" name="Subtitle 2"/>
          <p:cNvSpPr>
            <a:spLocks noGrp="1"/>
          </p:cNvSpPr>
          <p:nvPr>
            <p:ph type="subTitle" idx="1"/>
          </p:nvPr>
        </p:nvSpPr>
        <p:spPr/>
        <p:txBody>
          <a:bodyPr/>
          <a:lstStyle/>
          <a:p>
            <a:r>
              <a:rPr lang="en-CA" dirty="0"/>
              <a:t>David Jones</a:t>
            </a:r>
          </a:p>
          <a:p>
            <a:r>
              <a:rPr lang="en-CA" dirty="0"/>
              <a:t>Manager, Potato Industry Coordination</a:t>
            </a:r>
          </a:p>
        </p:txBody>
      </p:sp>
    </p:spTree>
    <p:extLst>
      <p:ext uri="{BB962C8B-B14F-4D97-AF65-F5344CB8AC3E}">
        <p14:creationId xmlns:p14="http://schemas.microsoft.com/office/powerpoint/2010/main" val="3208081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01861" y="247048"/>
            <a:ext cx="8215419" cy="6161564"/>
          </a:xfrm>
        </p:spPr>
      </p:pic>
    </p:spTree>
    <p:extLst>
      <p:ext uri="{BB962C8B-B14F-4D97-AF65-F5344CB8AC3E}">
        <p14:creationId xmlns:p14="http://schemas.microsoft.com/office/powerpoint/2010/main" val="3391703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Canadian Horticultural Council</a:t>
            </a:r>
          </a:p>
        </p:txBody>
      </p:sp>
      <p:sp>
        <p:nvSpPr>
          <p:cNvPr id="3" name="Content Placeholder 2"/>
          <p:cNvSpPr>
            <a:spLocks noGrp="1"/>
          </p:cNvSpPr>
          <p:nvPr>
            <p:ph idx="1"/>
          </p:nvPr>
        </p:nvSpPr>
        <p:spPr/>
        <p:txBody>
          <a:bodyPr>
            <a:normAutofit/>
          </a:bodyPr>
          <a:lstStyle/>
          <a:p>
            <a:endParaRPr lang="en-CA" dirty="0"/>
          </a:p>
          <a:p>
            <a:r>
              <a:rPr lang="en-CA" dirty="0"/>
              <a:t>Overview of CHC</a:t>
            </a:r>
          </a:p>
          <a:p>
            <a:pPr marL="0" indent="0">
              <a:buNone/>
            </a:pPr>
            <a:endParaRPr lang="en-CA" sz="2400" dirty="0"/>
          </a:p>
          <a:p>
            <a:r>
              <a:rPr lang="en-CA" dirty="0"/>
              <a:t>Vegetable Industry in Canada</a:t>
            </a:r>
          </a:p>
          <a:p>
            <a:pPr marL="0" indent="0">
              <a:buNone/>
            </a:pPr>
            <a:endParaRPr lang="en-CA" dirty="0"/>
          </a:p>
          <a:p>
            <a:r>
              <a:rPr lang="en-CA" dirty="0"/>
              <a:t>Pesticide Re-evaluations</a:t>
            </a:r>
          </a:p>
          <a:p>
            <a:endParaRPr lang="en-CA" dirty="0"/>
          </a:p>
        </p:txBody>
      </p:sp>
    </p:spTree>
    <p:extLst>
      <p:ext uri="{BB962C8B-B14F-4D97-AF65-F5344CB8AC3E}">
        <p14:creationId xmlns:p14="http://schemas.microsoft.com/office/powerpoint/2010/main" val="4165833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Identify Industry Priorities -</a:t>
            </a:r>
          </a:p>
        </p:txBody>
      </p:sp>
      <p:sp>
        <p:nvSpPr>
          <p:cNvPr id="3" name="Content Placeholder 2"/>
          <p:cNvSpPr>
            <a:spLocks noGrp="1"/>
          </p:cNvSpPr>
          <p:nvPr>
            <p:ph idx="1"/>
          </p:nvPr>
        </p:nvSpPr>
        <p:spPr/>
        <p:txBody>
          <a:bodyPr/>
          <a:lstStyle/>
          <a:p>
            <a:pPr marL="0" indent="0">
              <a:buNone/>
            </a:pPr>
            <a:r>
              <a:rPr lang="en-CA" sz="4000" dirty="0"/>
              <a:t>Potato Sector</a:t>
            </a:r>
          </a:p>
          <a:p>
            <a:r>
              <a:rPr lang="en-CA" dirty="0"/>
              <a:t>New Uses of Potatoes</a:t>
            </a:r>
          </a:p>
          <a:p>
            <a:r>
              <a:rPr lang="en-CA" dirty="0"/>
              <a:t>Breeding of Improved Varieties</a:t>
            </a:r>
          </a:p>
          <a:p>
            <a:r>
              <a:rPr lang="en-CA" dirty="0"/>
              <a:t>Food Value of Potatoes</a:t>
            </a:r>
          </a:p>
          <a:p>
            <a:pPr>
              <a:buFont typeface="Wingdings" panose="05000000000000000000" pitchFamily="2" charset="2"/>
              <a:buChar char="Ø"/>
            </a:pPr>
            <a:r>
              <a:rPr lang="en-CA" sz="2800" dirty="0"/>
              <a:t>advertising claims made on behalf of other competing foods and widely promoted diets that are reducing the consumption of potatoes</a:t>
            </a:r>
          </a:p>
        </p:txBody>
      </p:sp>
    </p:spTree>
    <p:extLst>
      <p:ext uri="{BB962C8B-B14F-4D97-AF65-F5344CB8AC3E}">
        <p14:creationId xmlns:p14="http://schemas.microsoft.com/office/powerpoint/2010/main" val="3659439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December 1934 </a:t>
            </a:r>
            <a:br>
              <a:rPr lang="en-CA" sz="3200" dirty="0"/>
            </a:br>
            <a:r>
              <a:rPr lang="en-CA" sz="3200" dirty="0"/>
              <a:t>Conference on Potatoes (Ottawa)</a:t>
            </a:r>
          </a:p>
        </p:txBody>
      </p:sp>
      <p:pic>
        <p:nvPicPr>
          <p:cNvPr id="4" name="Content Placeholder 3"/>
          <p:cNvPicPr>
            <a:picLocks noGrp="1" noChangeAspect="1"/>
          </p:cNvPicPr>
          <p:nvPr>
            <p:ph idx="1"/>
          </p:nvPr>
        </p:nvPicPr>
        <p:blipFill>
          <a:blip r:embed="rId3"/>
          <a:stretch>
            <a:fillRect/>
          </a:stretch>
        </p:blipFill>
        <p:spPr>
          <a:xfrm>
            <a:off x="2403442" y="1265127"/>
            <a:ext cx="4145709" cy="5377720"/>
          </a:xfrm>
          <a:prstGeom prst="rect">
            <a:avLst/>
          </a:prstGeom>
        </p:spPr>
      </p:pic>
    </p:spTree>
    <p:extLst>
      <p:ext uri="{BB962C8B-B14F-4D97-AF65-F5344CB8AC3E}">
        <p14:creationId xmlns:p14="http://schemas.microsoft.com/office/powerpoint/2010/main" val="1437372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Who we are</a:t>
            </a:r>
          </a:p>
        </p:txBody>
      </p:sp>
      <p:sp>
        <p:nvSpPr>
          <p:cNvPr id="3" name="Content Placeholder 2"/>
          <p:cNvSpPr>
            <a:spLocks noGrp="1"/>
          </p:cNvSpPr>
          <p:nvPr>
            <p:ph idx="1"/>
          </p:nvPr>
        </p:nvSpPr>
        <p:spPr/>
        <p:txBody>
          <a:bodyPr/>
          <a:lstStyle/>
          <a:p>
            <a:r>
              <a:rPr lang="en-CA" dirty="0"/>
              <a:t>National non-profit advocacy group</a:t>
            </a:r>
          </a:p>
          <a:p>
            <a:r>
              <a:rPr lang="en-CA" dirty="0"/>
              <a:t>Based in Ottawa Ontario</a:t>
            </a:r>
          </a:p>
          <a:p>
            <a:r>
              <a:rPr lang="en-CA" dirty="0"/>
              <a:t>Governed by a Board of Directors (regional)</a:t>
            </a:r>
          </a:p>
          <a:p>
            <a:r>
              <a:rPr lang="en-CA" dirty="0"/>
              <a:t>7 full-time staff; 3 part-time staff</a:t>
            </a:r>
          </a:p>
          <a:p>
            <a:r>
              <a:rPr lang="en-CA" dirty="0"/>
              <a:t>The voice of Canadian fruit and vegetable growers</a:t>
            </a:r>
          </a:p>
        </p:txBody>
      </p:sp>
    </p:spTree>
    <p:extLst>
      <p:ext uri="{BB962C8B-B14F-4D97-AF65-F5344CB8AC3E}">
        <p14:creationId xmlns:p14="http://schemas.microsoft.com/office/powerpoint/2010/main" val="472289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6" y="-9939"/>
            <a:ext cx="9137374" cy="523220"/>
          </a:xfrm>
          <a:prstGeom prst="rect">
            <a:avLst/>
          </a:prstGeom>
          <a:solidFill>
            <a:schemeClr val="tx1"/>
          </a:solidFill>
        </p:spPr>
        <p:txBody>
          <a:bodyPr wrap="square" rtlCol="0">
            <a:spAutoFit/>
          </a:bodyPr>
          <a:lstStyle/>
          <a:p>
            <a:r>
              <a:rPr lang="en-US" dirty="0">
                <a:solidFill>
                  <a:schemeClr val="bg1"/>
                </a:solidFill>
              </a:rPr>
              <a:t>Ideal characteristics of seed treatments</a:t>
            </a:r>
          </a:p>
        </p:txBody>
      </p:sp>
      <p:sp>
        <p:nvSpPr>
          <p:cNvPr id="3" name="TextBox 2"/>
          <p:cNvSpPr txBox="1"/>
          <p:nvPr/>
        </p:nvSpPr>
        <p:spPr>
          <a:xfrm>
            <a:off x="457200" y="685800"/>
            <a:ext cx="8062405" cy="5693866"/>
          </a:xfrm>
          <a:prstGeom prst="rect">
            <a:avLst/>
          </a:prstGeom>
          <a:noFill/>
        </p:spPr>
        <p:txBody>
          <a:bodyPr wrap="square" rtlCol="0">
            <a:spAutoFit/>
          </a:bodyPr>
          <a:lstStyle/>
          <a:p>
            <a:pPr marL="457200" indent="-457200">
              <a:buFont typeface="Wingdings" panose="05000000000000000000" pitchFamily="2" charset="2"/>
              <a:buChar char="q"/>
            </a:pPr>
            <a:r>
              <a:rPr lang="en-US" dirty="0"/>
              <a:t>Broad spectrum activity</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Effectively inactivate/kill pathogens</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Penetrate deep into seed tissues</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Low toxicity to humans/animals &amp; plants</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No toxic residues</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Easy to apply</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Applicable to large seedlots</a:t>
            </a:r>
          </a:p>
        </p:txBody>
      </p:sp>
      <p:pic>
        <p:nvPicPr>
          <p:cNvPr id="4" name="Picture 3"/>
          <p:cNvPicPr>
            <a:picLocks noChangeAspect="1"/>
          </p:cNvPicPr>
          <p:nvPr/>
        </p:nvPicPr>
        <p:blipFill rotWithShape="1">
          <a:blip r:embed="rId2"/>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1551665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Who we represent</a:t>
            </a:r>
          </a:p>
        </p:txBody>
      </p:sp>
      <p:sp>
        <p:nvSpPr>
          <p:cNvPr id="3" name="Content Placeholder 2"/>
          <p:cNvSpPr>
            <a:spLocks noGrp="1"/>
          </p:cNvSpPr>
          <p:nvPr>
            <p:ph idx="1"/>
          </p:nvPr>
        </p:nvSpPr>
        <p:spPr/>
        <p:txBody>
          <a:bodyPr>
            <a:normAutofit lnSpcReduction="10000"/>
          </a:bodyPr>
          <a:lstStyle/>
          <a:p>
            <a:r>
              <a:rPr lang="en-CA" dirty="0"/>
              <a:t>Over 130 member organizations representing 20,000 growers</a:t>
            </a:r>
          </a:p>
          <a:p>
            <a:pPr marL="0" indent="0">
              <a:buNone/>
            </a:pPr>
            <a:endParaRPr lang="en-CA" dirty="0"/>
          </a:p>
          <a:p>
            <a:r>
              <a:rPr lang="en-CA" dirty="0"/>
              <a:t>Over 120 different commodities</a:t>
            </a:r>
          </a:p>
          <a:p>
            <a:pPr lvl="1">
              <a:buFont typeface="Wingdings" panose="05000000000000000000" pitchFamily="2" charset="2"/>
              <a:buChar char="§"/>
            </a:pPr>
            <a:r>
              <a:rPr lang="en-CA" sz="2000" dirty="0"/>
              <a:t>Field Vegetables</a:t>
            </a:r>
          </a:p>
          <a:p>
            <a:pPr lvl="1">
              <a:buFont typeface="Wingdings" panose="05000000000000000000" pitchFamily="2" charset="2"/>
              <a:buChar char="§"/>
            </a:pPr>
            <a:r>
              <a:rPr lang="en-CA" sz="2000" dirty="0"/>
              <a:t>Greenhouse Vegetables</a:t>
            </a:r>
          </a:p>
          <a:p>
            <a:pPr lvl="1">
              <a:buFont typeface="Wingdings" panose="05000000000000000000" pitchFamily="2" charset="2"/>
              <a:buChar char="§"/>
            </a:pPr>
            <a:r>
              <a:rPr lang="en-CA" sz="2000" dirty="0"/>
              <a:t>Tree Fruit</a:t>
            </a:r>
          </a:p>
          <a:p>
            <a:pPr lvl="1">
              <a:buFont typeface="Wingdings" panose="05000000000000000000" pitchFamily="2" charset="2"/>
              <a:buChar char="§"/>
            </a:pPr>
            <a:r>
              <a:rPr lang="en-CA" sz="2000" dirty="0"/>
              <a:t>Berries</a:t>
            </a:r>
          </a:p>
          <a:p>
            <a:pPr lvl="1">
              <a:buFont typeface="Wingdings" panose="05000000000000000000" pitchFamily="2" charset="2"/>
              <a:buChar char="§"/>
            </a:pPr>
            <a:r>
              <a:rPr lang="en-CA" sz="2000" dirty="0"/>
              <a:t>Potatoes</a:t>
            </a:r>
          </a:p>
          <a:p>
            <a:pPr marL="0" indent="0">
              <a:buNone/>
            </a:pPr>
            <a:endParaRPr lang="en-CA" dirty="0"/>
          </a:p>
          <a:p>
            <a:r>
              <a:rPr lang="en-CA" dirty="0"/>
              <a:t>Members are in Canada and beyond</a:t>
            </a:r>
          </a:p>
        </p:txBody>
      </p:sp>
    </p:spTree>
    <p:extLst>
      <p:ext uri="{BB962C8B-B14F-4D97-AF65-F5344CB8AC3E}">
        <p14:creationId xmlns:p14="http://schemas.microsoft.com/office/powerpoint/2010/main" val="203232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we do</a:t>
            </a:r>
          </a:p>
        </p:txBody>
      </p:sp>
      <p:sp>
        <p:nvSpPr>
          <p:cNvPr id="3" name="Content Placeholder 2"/>
          <p:cNvSpPr>
            <a:spLocks noGrp="1"/>
          </p:cNvSpPr>
          <p:nvPr>
            <p:ph idx="1"/>
          </p:nvPr>
        </p:nvSpPr>
        <p:spPr/>
        <p:txBody>
          <a:bodyPr>
            <a:normAutofit fontScale="92500" lnSpcReduction="10000"/>
          </a:bodyPr>
          <a:lstStyle/>
          <a:p>
            <a:r>
              <a:rPr lang="en-CA" dirty="0"/>
              <a:t>Advocate for members on key issues</a:t>
            </a:r>
          </a:p>
          <a:p>
            <a:pPr lvl="1"/>
            <a:r>
              <a:rPr lang="en-CA" sz="2200" dirty="0"/>
              <a:t>Labour</a:t>
            </a:r>
          </a:p>
          <a:p>
            <a:pPr lvl="1"/>
            <a:r>
              <a:rPr lang="en-CA" sz="2200" dirty="0"/>
              <a:t>Crop Protection</a:t>
            </a:r>
          </a:p>
          <a:p>
            <a:pPr lvl="1"/>
            <a:r>
              <a:rPr lang="en-CA" sz="2200" dirty="0"/>
              <a:t>Trade &amp; Market Access</a:t>
            </a:r>
          </a:p>
          <a:p>
            <a:r>
              <a:rPr lang="en-CA" dirty="0"/>
              <a:t>Respond to government consultations</a:t>
            </a:r>
          </a:p>
          <a:p>
            <a:pPr lvl="1">
              <a:buFont typeface="Wingdings" panose="05000000000000000000" pitchFamily="2" charset="2"/>
              <a:buChar char="§"/>
            </a:pPr>
            <a:r>
              <a:rPr lang="en-CA" sz="2200" dirty="0"/>
              <a:t>Next Agricultural Policy Framework (April 2018 to March 2023)</a:t>
            </a:r>
          </a:p>
          <a:p>
            <a:pPr lvl="1">
              <a:buFont typeface="Wingdings" panose="05000000000000000000" pitchFamily="2" charset="2"/>
              <a:buChar char="§"/>
            </a:pPr>
            <a:r>
              <a:rPr lang="en-CA" sz="2200" dirty="0"/>
              <a:t>Pesticide Re-evaluations</a:t>
            </a:r>
          </a:p>
          <a:p>
            <a:pPr lvl="1">
              <a:buFont typeface="Wingdings" panose="05000000000000000000" pitchFamily="2" charset="2"/>
              <a:buChar char="§"/>
            </a:pPr>
            <a:r>
              <a:rPr lang="en-CA" sz="2200" dirty="0"/>
              <a:t>Cost Recovery (CFIA)</a:t>
            </a:r>
          </a:p>
          <a:p>
            <a:pPr lvl="1">
              <a:buFont typeface="Wingdings" panose="05000000000000000000" pitchFamily="2" charset="2"/>
              <a:buChar char="§"/>
            </a:pPr>
            <a:r>
              <a:rPr lang="en-CA" sz="2200" dirty="0"/>
              <a:t>Animal &amp; Plant Health Strategy (CFIA)</a:t>
            </a:r>
          </a:p>
          <a:p>
            <a:r>
              <a:rPr lang="en-CA" dirty="0"/>
              <a:t>Coordinate research projects and funding</a:t>
            </a:r>
          </a:p>
          <a:p>
            <a:r>
              <a:rPr lang="en-CA" dirty="0"/>
              <a:t>Coordinate market access/development projects and funding</a:t>
            </a:r>
          </a:p>
        </p:txBody>
      </p:sp>
    </p:spTree>
    <p:extLst>
      <p:ext uri="{BB962C8B-B14F-4D97-AF65-F5344CB8AC3E}">
        <p14:creationId xmlns:p14="http://schemas.microsoft.com/office/powerpoint/2010/main" val="3977235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Field Vegetables Canada </a:t>
            </a:r>
            <a:r>
              <a:rPr lang="en-CA" sz="2800" dirty="0"/>
              <a:t>(2015)</a:t>
            </a:r>
          </a:p>
        </p:txBody>
      </p:sp>
      <p:sp>
        <p:nvSpPr>
          <p:cNvPr id="3" name="Content Placeholder 2"/>
          <p:cNvSpPr>
            <a:spLocks noGrp="1"/>
          </p:cNvSpPr>
          <p:nvPr>
            <p:ph idx="1"/>
          </p:nvPr>
        </p:nvSpPr>
        <p:spPr/>
        <p:txBody>
          <a:bodyPr/>
          <a:lstStyle/>
          <a:p>
            <a:r>
              <a:rPr lang="en-CA" dirty="0"/>
              <a:t>$1.04 billion FGV </a:t>
            </a:r>
          </a:p>
          <a:p>
            <a:pPr marL="0" indent="0">
              <a:buNone/>
            </a:pPr>
            <a:r>
              <a:rPr lang="en-CA" sz="2000" dirty="0"/>
              <a:t>                                      Planted area by province (%)</a:t>
            </a:r>
          </a:p>
        </p:txBody>
      </p:sp>
      <p:graphicFrame>
        <p:nvGraphicFramePr>
          <p:cNvPr id="4" name="Chart 3"/>
          <p:cNvGraphicFramePr>
            <a:graphicFrameLocks/>
          </p:cNvGraphicFramePr>
          <p:nvPr>
            <p:extLst/>
          </p:nvPr>
        </p:nvGraphicFramePr>
        <p:xfrm>
          <a:off x="1863958" y="2347629"/>
          <a:ext cx="5416083" cy="40475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477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482" y="365127"/>
            <a:ext cx="7748868" cy="562720"/>
          </a:xfrm>
        </p:spPr>
        <p:txBody>
          <a:bodyPr/>
          <a:lstStyle/>
          <a:p>
            <a:r>
              <a:rPr lang="en-CA" sz="3200" dirty="0"/>
              <a:t>Field Vegetables 2011-2015 (ac)</a:t>
            </a:r>
          </a:p>
        </p:txBody>
      </p:sp>
      <p:sp>
        <p:nvSpPr>
          <p:cNvPr id="3" name="Content Placeholder 2"/>
          <p:cNvSpPr>
            <a:spLocks noGrp="1"/>
          </p:cNvSpPr>
          <p:nvPr>
            <p:ph idx="1"/>
          </p:nvPr>
        </p:nvSpPr>
        <p:spPr>
          <a:xfrm>
            <a:off x="1936376" y="1048871"/>
            <a:ext cx="6024283" cy="5128091"/>
          </a:xfrm>
        </p:spPr>
        <p:txBody>
          <a:bodyPr>
            <a:normAutofit fontScale="32500" lnSpcReduction="20000"/>
          </a:bodyPr>
          <a:lstStyle/>
          <a:p>
            <a:pPr marL="0" indent="0">
              <a:buNone/>
            </a:pPr>
            <a:r>
              <a:rPr lang="en-CA" sz="5500" dirty="0">
                <a:latin typeface="+mj-lt"/>
              </a:rPr>
              <a:t>Corn, sweet		51,748</a:t>
            </a:r>
          </a:p>
          <a:p>
            <a:pPr marL="0" indent="0">
              <a:buNone/>
            </a:pPr>
            <a:r>
              <a:rPr lang="en-CA" sz="5500" dirty="0">
                <a:latin typeface="+mj-lt"/>
              </a:rPr>
              <a:t>Peas, green		32,020</a:t>
            </a:r>
          </a:p>
          <a:p>
            <a:pPr marL="0" indent="0">
              <a:buNone/>
            </a:pPr>
            <a:r>
              <a:rPr lang="en-CA" sz="5500" dirty="0">
                <a:latin typeface="+mj-lt"/>
              </a:rPr>
              <a:t>Beans, green or wax	21,018</a:t>
            </a:r>
          </a:p>
          <a:p>
            <a:pPr marL="0" indent="0">
              <a:buNone/>
            </a:pPr>
            <a:r>
              <a:rPr lang="en-CA" sz="5500" dirty="0">
                <a:latin typeface="+mj-lt"/>
              </a:rPr>
              <a:t>Carrots			20,188</a:t>
            </a:r>
          </a:p>
          <a:p>
            <a:pPr marL="0" indent="0">
              <a:buNone/>
            </a:pPr>
            <a:r>
              <a:rPr lang="en-CA" sz="5500" dirty="0">
                <a:latin typeface="+mj-lt"/>
              </a:rPr>
              <a:t>Tomatoes			15,209</a:t>
            </a:r>
          </a:p>
          <a:p>
            <a:pPr marL="0" indent="0">
              <a:buNone/>
            </a:pPr>
            <a:r>
              <a:rPr lang="en-CA" sz="5500" dirty="0">
                <a:latin typeface="+mj-lt"/>
              </a:rPr>
              <a:t>Cabbage			13,817</a:t>
            </a:r>
          </a:p>
          <a:p>
            <a:pPr marL="0" indent="0">
              <a:buNone/>
            </a:pPr>
            <a:r>
              <a:rPr lang="en-CA" sz="5500" dirty="0">
                <a:latin typeface="+mj-lt"/>
              </a:rPr>
              <a:t>Dry onions		12,611</a:t>
            </a:r>
          </a:p>
          <a:p>
            <a:pPr marL="0" indent="0">
              <a:buNone/>
            </a:pPr>
            <a:r>
              <a:rPr lang="en-CA" sz="5500" dirty="0">
                <a:latin typeface="+mj-lt"/>
              </a:rPr>
              <a:t>Lettuce			10,187</a:t>
            </a:r>
          </a:p>
          <a:p>
            <a:pPr marL="0" indent="0">
              <a:buNone/>
            </a:pPr>
            <a:r>
              <a:rPr lang="en-CA" sz="5500" dirty="0">
                <a:latin typeface="+mj-lt"/>
              </a:rPr>
              <a:t>Broccoli			10,174</a:t>
            </a:r>
          </a:p>
          <a:p>
            <a:pPr marL="0" indent="0">
              <a:buNone/>
            </a:pPr>
            <a:r>
              <a:rPr lang="en-CA" sz="5500" dirty="0">
                <a:latin typeface="+mj-lt"/>
              </a:rPr>
              <a:t>Pumpkins			7,043</a:t>
            </a:r>
          </a:p>
          <a:p>
            <a:pPr marL="0" indent="0">
              <a:buNone/>
            </a:pPr>
            <a:r>
              <a:rPr lang="en-CA" sz="5500" dirty="0">
                <a:latin typeface="+mj-lt"/>
              </a:rPr>
              <a:t>Squash/Zucchinis		6,547</a:t>
            </a:r>
          </a:p>
          <a:p>
            <a:pPr marL="0" indent="0">
              <a:buNone/>
            </a:pPr>
            <a:r>
              <a:rPr lang="en-CA" sz="5500" dirty="0">
                <a:latin typeface="+mj-lt"/>
              </a:rPr>
              <a:t>Cucumbers		5,176</a:t>
            </a:r>
          </a:p>
          <a:p>
            <a:pPr marL="0" indent="0">
              <a:buNone/>
            </a:pPr>
            <a:r>
              <a:rPr lang="en-CA" sz="5500" dirty="0">
                <a:latin typeface="+mj-lt"/>
              </a:rPr>
              <a:t>Peppers			4,805</a:t>
            </a:r>
          </a:p>
          <a:p>
            <a:pPr marL="0" indent="0">
              <a:buNone/>
            </a:pPr>
            <a:r>
              <a:rPr lang="en-CA" sz="5500" dirty="0">
                <a:latin typeface="+mj-lt"/>
              </a:rPr>
              <a:t>Asparagus		4,523</a:t>
            </a:r>
          </a:p>
          <a:p>
            <a:pPr marL="0" indent="0">
              <a:buNone/>
            </a:pPr>
            <a:r>
              <a:rPr lang="en-CA" sz="5500" dirty="0">
                <a:latin typeface="+mj-lt"/>
              </a:rPr>
              <a:t>Rutabagas/turnips		4,227</a:t>
            </a:r>
          </a:p>
          <a:p>
            <a:pPr marL="0" indent="0">
              <a:buNone/>
            </a:pPr>
            <a:r>
              <a:rPr lang="en-CA" sz="5500" b="1" dirty="0">
                <a:latin typeface="+mj-lt"/>
              </a:rPr>
              <a:t>All			245,673       </a:t>
            </a:r>
            <a:r>
              <a:rPr lang="en-CA" sz="5500" dirty="0">
                <a:latin typeface="+mj-lt"/>
              </a:rPr>
              <a:t>(Potatoes 357,068)  </a:t>
            </a:r>
          </a:p>
          <a:p>
            <a:pPr marL="0" indent="0">
              <a:buNone/>
            </a:pPr>
            <a:endParaRPr lang="en-CA" dirty="0"/>
          </a:p>
        </p:txBody>
      </p:sp>
    </p:spTree>
    <p:extLst>
      <p:ext uri="{BB962C8B-B14F-4D97-AF65-F5344CB8AC3E}">
        <p14:creationId xmlns:p14="http://schemas.microsoft.com/office/powerpoint/2010/main" val="3885021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Greenhouse Vegetables </a:t>
            </a:r>
            <a:r>
              <a:rPr lang="en-CA" sz="2800" dirty="0"/>
              <a:t>(2015)</a:t>
            </a:r>
          </a:p>
        </p:txBody>
      </p:sp>
      <p:sp>
        <p:nvSpPr>
          <p:cNvPr id="3" name="Content Placeholder 2"/>
          <p:cNvSpPr>
            <a:spLocks noGrp="1"/>
          </p:cNvSpPr>
          <p:nvPr>
            <p:ph idx="1"/>
          </p:nvPr>
        </p:nvSpPr>
        <p:spPr/>
        <p:txBody>
          <a:bodyPr/>
          <a:lstStyle/>
          <a:p>
            <a:r>
              <a:rPr lang="en-CA" dirty="0"/>
              <a:t>$1.29 billion FGV </a:t>
            </a:r>
          </a:p>
          <a:p>
            <a:pPr marL="0" indent="0">
              <a:buNone/>
            </a:pPr>
            <a:r>
              <a:rPr lang="en-CA" sz="2000" dirty="0"/>
              <a:t> Planted Area by Province</a:t>
            </a:r>
          </a:p>
        </p:txBody>
      </p:sp>
      <p:graphicFrame>
        <p:nvGraphicFramePr>
          <p:cNvPr id="4" name="Chart 3"/>
          <p:cNvGraphicFramePr>
            <a:graphicFrameLocks/>
          </p:cNvGraphicFramePr>
          <p:nvPr/>
        </p:nvGraphicFramePr>
        <p:xfrm>
          <a:off x="1670516" y="2487705"/>
          <a:ext cx="5416083" cy="40475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1949823" y="2268631"/>
          <a:ext cx="5244353" cy="44857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4447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482" y="365127"/>
            <a:ext cx="7748868" cy="562720"/>
          </a:xfrm>
        </p:spPr>
        <p:txBody>
          <a:bodyPr/>
          <a:lstStyle/>
          <a:p>
            <a:r>
              <a:rPr lang="en-CA" sz="3200" dirty="0"/>
              <a:t>Greenhouse Vegetables 2011-2015 (m</a:t>
            </a:r>
            <a:r>
              <a:rPr lang="en-CA" sz="3200" baseline="30000" dirty="0"/>
              <a:t>2</a:t>
            </a:r>
            <a:r>
              <a:rPr lang="en-CA" sz="3200" dirty="0"/>
              <a:t>)</a:t>
            </a:r>
          </a:p>
        </p:txBody>
      </p:sp>
      <p:graphicFrame>
        <p:nvGraphicFramePr>
          <p:cNvPr id="4" name="Content Placeholder 3"/>
          <p:cNvGraphicFramePr>
            <a:graphicFrameLocks noGrp="1"/>
          </p:cNvGraphicFramePr>
          <p:nvPr>
            <p:ph idx="1"/>
            <p:extLst/>
          </p:nvPr>
        </p:nvGraphicFramePr>
        <p:xfrm>
          <a:off x="1936750" y="1049338"/>
          <a:ext cx="6024563" cy="5127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1648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Pesticide Re-evaluations in Canada</a:t>
            </a:r>
          </a:p>
        </p:txBody>
      </p:sp>
      <p:sp>
        <p:nvSpPr>
          <p:cNvPr id="3" name="Content Placeholder 2"/>
          <p:cNvSpPr>
            <a:spLocks noGrp="1"/>
          </p:cNvSpPr>
          <p:nvPr>
            <p:ph idx="1"/>
          </p:nvPr>
        </p:nvSpPr>
        <p:spPr>
          <a:xfrm>
            <a:off x="736227" y="1265127"/>
            <a:ext cx="7886700" cy="4693603"/>
          </a:xfrm>
        </p:spPr>
        <p:txBody>
          <a:bodyPr>
            <a:normAutofit fontScale="92500" lnSpcReduction="10000"/>
          </a:bodyPr>
          <a:lstStyle/>
          <a:p>
            <a:pPr marL="0" indent="0">
              <a:buNone/>
            </a:pPr>
            <a:r>
              <a:rPr lang="en-CA" dirty="0"/>
              <a:t>Under authority of the Pest Management Regulatory Agency (PMRA) – Health Canada</a:t>
            </a:r>
          </a:p>
          <a:p>
            <a:pPr marL="0" indent="0">
              <a:buNone/>
            </a:pPr>
            <a:endParaRPr lang="en-CA" dirty="0"/>
          </a:p>
          <a:p>
            <a:pPr marL="0" indent="0">
              <a:buNone/>
            </a:pPr>
            <a:r>
              <a:rPr lang="en-CA" dirty="0"/>
              <a:t>Two Re-evaluation Streams:</a:t>
            </a:r>
          </a:p>
          <a:p>
            <a:pPr marL="0" indent="0">
              <a:buNone/>
            </a:pPr>
            <a:endParaRPr lang="en-CA" dirty="0"/>
          </a:p>
          <a:p>
            <a:r>
              <a:rPr lang="en-CA" dirty="0"/>
              <a:t>Old Active Ingredient Backlog</a:t>
            </a:r>
          </a:p>
          <a:p>
            <a:pPr lvl="1">
              <a:buFont typeface="Wingdings" panose="05000000000000000000" pitchFamily="2" charset="2"/>
              <a:buChar char="§"/>
            </a:pPr>
            <a:r>
              <a:rPr lang="en-CA" sz="2200" dirty="0"/>
              <a:t>Originally 400+ actives</a:t>
            </a:r>
          </a:p>
          <a:p>
            <a:pPr lvl="1">
              <a:buFont typeface="Wingdings" panose="05000000000000000000" pitchFamily="2" charset="2"/>
              <a:buChar char="§"/>
            </a:pPr>
            <a:r>
              <a:rPr lang="en-CA" sz="2200" dirty="0"/>
              <a:t>e.g. captan, chlorothalonil, thiram</a:t>
            </a:r>
          </a:p>
          <a:p>
            <a:pPr marL="0" indent="0">
              <a:buNone/>
            </a:pPr>
            <a:endParaRPr lang="en-CA" dirty="0"/>
          </a:p>
          <a:p>
            <a:r>
              <a:rPr lang="en-CA" dirty="0"/>
              <a:t>Cyclical 15-year Review After First Registration</a:t>
            </a:r>
          </a:p>
          <a:p>
            <a:pPr lvl="1">
              <a:buFont typeface="Wingdings" panose="05000000000000000000" pitchFamily="2" charset="2"/>
              <a:buChar char="§"/>
            </a:pPr>
            <a:r>
              <a:rPr lang="en-CA" sz="2200" dirty="0"/>
              <a:t>e.g. neonicotinoids</a:t>
            </a:r>
          </a:p>
        </p:txBody>
      </p:sp>
    </p:spTree>
    <p:extLst>
      <p:ext uri="{BB962C8B-B14F-4D97-AF65-F5344CB8AC3E}">
        <p14:creationId xmlns:p14="http://schemas.microsoft.com/office/powerpoint/2010/main" val="758354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Pesticide Re-evaluations in Canada</a:t>
            </a:r>
          </a:p>
        </p:txBody>
      </p:sp>
      <p:sp>
        <p:nvSpPr>
          <p:cNvPr id="3" name="Content Placeholder 2"/>
          <p:cNvSpPr>
            <a:spLocks noGrp="1"/>
          </p:cNvSpPr>
          <p:nvPr>
            <p:ph idx="1"/>
          </p:nvPr>
        </p:nvSpPr>
        <p:spPr/>
        <p:txBody>
          <a:bodyPr/>
          <a:lstStyle/>
          <a:p>
            <a:pPr marL="0" indent="0">
              <a:buNone/>
            </a:pPr>
            <a:r>
              <a:rPr lang="en-CA" dirty="0"/>
              <a:t>Process:</a:t>
            </a:r>
          </a:p>
          <a:p>
            <a:pPr marL="514350" indent="-514350">
              <a:buAutoNum type="arabicPeriod"/>
            </a:pPr>
            <a:r>
              <a:rPr lang="en-CA" dirty="0"/>
              <a:t>Initiation of Re-evaluation</a:t>
            </a:r>
          </a:p>
          <a:p>
            <a:pPr marL="514350" indent="-514350">
              <a:buAutoNum type="arabicPeriod"/>
            </a:pPr>
            <a:r>
              <a:rPr lang="en-CA" dirty="0"/>
              <a:t>Publication of Proposed Re-evaluation Decision (PRVD)*</a:t>
            </a:r>
          </a:p>
          <a:p>
            <a:pPr marL="514350" indent="-514350">
              <a:buAutoNum type="arabicPeriod"/>
            </a:pPr>
            <a:r>
              <a:rPr lang="en-CA" dirty="0"/>
              <a:t>Public  Consultation (90-days)</a:t>
            </a:r>
          </a:p>
          <a:p>
            <a:pPr marL="514350" indent="-514350">
              <a:buAutoNum type="arabicPeriod"/>
            </a:pPr>
            <a:r>
              <a:rPr lang="en-CA" dirty="0"/>
              <a:t>Re-evaluation Decision Document (RDD)</a:t>
            </a:r>
          </a:p>
          <a:p>
            <a:pPr marL="514350" indent="-514350">
              <a:buAutoNum type="arabicPeriod"/>
            </a:pPr>
            <a:r>
              <a:rPr lang="en-CA" dirty="0"/>
              <a:t>Label amendments or phase-out of uses</a:t>
            </a:r>
          </a:p>
          <a:p>
            <a:pPr marL="0" indent="0">
              <a:buNone/>
            </a:pPr>
            <a:r>
              <a:rPr lang="en-CA" sz="2400" dirty="0"/>
              <a:t>*no consideration of economic value/benefit</a:t>
            </a:r>
          </a:p>
        </p:txBody>
      </p:sp>
    </p:spTree>
    <p:extLst>
      <p:ext uri="{BB962C8B-B14F-4D97-AF65-F5344CB8AC3E}">
        <p14:creationId xmlns:p14="http://schemas.microsoft.com/office/powerpoint/2010/main" val="633242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2047"/>
            <a:ext cx="7886700" cy="537882"/>
          </a:xfrm>
        </p:spPr>
        <p:txBody>
          <a:bodyPr/>
          <a:lstStyle/>
          <a:p>
            <a:r>
              <a:rPr lang="en-CA" sz="2400" dirty="0"/>
              <a:t>Proposed Re-evaluation Decisions (pending Final Decisions)</a:t>
            </a:r>
          </a:p>
        </p:txBody>
      </p:sp>
      <p:graphicFrame>
        <p:nvGraphicFramePr>
          <p:cNvPr id="4" name="Content Placeholder 3"/>
          <p:cNvGraphicFramePr>
            <a:graphicFrameLocks noGrp="1"/>
          </p:cNvGraphicFramePr>
          <p:nvPr>
            <p:ph idx="1"/>
            <p:extLst/>
          </p:nvPr>
        </p:nvGraphicFramePr>
        <p:xfrm>
          <a:off x="352982" y="1089211"/>
          <a:ext cx="8414500" cy="4558554"/>
        </p:xfrm>
        <a:graphic>
          <a:graphicData uri="http://schemas.openxmlformats.org/drawingml/2006/table">
            <a:tbl>
              <a:tblPr firstRow="1" firstCol="1" bandRow="1"/>
              <a:tblGrid>
                <a:gridCol w="828405">
                  <a:extLst>
                    <a:ext uri="{9D8B030D-6E8A-4147-A177-3AD203B41FA5}">
                      <a16:colId xmlns:a16="http://schemas.microsoft.com/office/drawing/2014/main" xmlns="" val="20000"/>
                    </a:ext>
                  </a:extLst>
                </a:gridCol>
                <a:gridCol w="621060">
                  <a:extLst>
                    <a:ext uri="{9D8B030D-6E8A-4147-A177-3AD203B41FA5}">
                      <a16:colId xmlns:a16="http://schemas.microsoft.com/office/drawing/2014/main" xmlns="" val="20001"/>
                    </a:ext>
                  </a:extLst>
                </a:gridCol>
                <a:gridCol w="689690">
                  <a:extLst>
                    <a:ext uri="{9D8B030D-6E8A-4147-A177-3AD203B41FA5}">
                      <a16:colId xmlns:a16="http://schemas.microsoft.com/office/drawing/2014/main" xmlns="" val="20002"/>
                    </a:ext>
                  </a:extLst>
                </a:gridCol>
                <a:gridCol w="621060">
                  <a:extLst>
                    <a:ext uri="{9D8B030D-6E8A-4147-A177-3AD203B41FA5}">
                      <a16:colId xmlns:a16="http://schemas.microsoft.com/office/drawing/2014/main" xmlns="" val="20003"/>
                    </a:ext>
                  </a:extLst>
                </a:gridCol>
                <a:gridCol w="621060">
                  <a:extLst>
                    <a:ext uri="{9D8B030D-6E8A-4147-A177-3AD203B41FA5}">
                      <a16:colId xmlns:a16="http://schemas.microsoft.com/office/drawing/2014/main" xmlns="" val="20004"/>
                    </a:ext>
                  </a:extLst>
                </a:gridCol>
                <a:gridCol w="689690">
                  <a:extLst>
                    <a:ext uri="{9D8B030D-6E8A-4147-A177-3AD203B41FA5}">
                      <a16:colId xmlns:a16="http://schemas.microsoft.com/office/drawing/2014/main" xmlns="" val="20005"/>
                    </a:ext>
                  </a:extLst>
                </a:gridCol>
                <a:gridCol w="690176">
                  <a:extLst>
                    <a:ext uri="{9D8B030D-6E8A-4147-A177-3AD203B41FA5}">
                      <a16:colId xmlns:a16="http://schemas.microsoft.com/office/drawing/2014/main" xmlns="" val="20006"/>
                    </a:ext>
                  </a:extLst>
                </a:gridCol>
                <a:gridCol w="689690">
                  <a:extLst>
                    <a:ext uri="{9D8B030D-6E8A-4147-A177-3AD203B41FA5}">
                      <a16:colId xmlns:a16="http://schemas.microsoft.com/office/drawing/2014/main" xmlns="" val="20007"/>
                    </a:ext>
                  </a:extLst>
                </a:gridCol>
                <a:gridCol w="690176">
                  <a:extLst>
                    <a:ext uri="{9D8B030D-6E8A-4147-A177-3AD203B41FA5}">
                      <a16:colId xmlns:a16="http://schemas.microsoft.com/office/drawing/2014/main" xmlns="" val="20008"/>
                    </a:ext>
                  </a:extLst>
                </a:gridCol>
                <a:gridCol w="758804">
                  <a:extLst>
                    <a:ext uri="{9D8B030D-6E8A-4147-A177-3AD203B41FA5}">
                      <a16:colId xmlns:a16="http://schemas.microsoft.com/office/drawing/2014/main" xmlns="" val="20009"/>
                    </a:ext>
                  </a:extLst>
                </a:gridCol>
                <a:gridCol w="689690">
                  <a:extLst>
                    <a:ext uri="{9D8B030D-6E8A-4147-A177-3AD203B41FA5}">
                      <a16:colId xmlns:a16="http://schemas.microsoft.com/office/drawing/2014/main" xmlns="" val="20010"/>
                    </a:ext>
                  </a:extLst>
                </a:gridCol>
                <a:gridCol w="824999">
                  <a:extLst>
                    <a:ext uri="{9D8B030D-6E8A-4147-A177-3AD203B41FA5}">
                      <a16:colId xmlns:a16="http://schemas.microsoft.com/office/drawing/2014/main" xmlns="" val="20011"/>
                    </a:ext>
                  </a:extLst>
                </a:gridCol>
              </a:tblGrid>
              <a:tr h="198198">
                <a:tc>
                  <a:txBody>
                    <a:bodyPr/>
                    <a:lstStyle/>
                    <a:p>
                      <a:pP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Active Ingredient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linuron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Group 7</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mancozeb</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Group-M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metiram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Group-M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ferbam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Group-M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ziram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Group-M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thiram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Group-M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chlorothalonil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Group-M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Iprodione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Group -2</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captan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Group-M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cypermethrin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Group-3</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Imidacloprid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Group-4</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198198">
                <a:tc>
                  <a:txBody>
                    <a:bodyPr/>
                    <a:lstStyle/>
                    <a:p>
                      <a:pP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Trade Name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LOROX Herbicide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DITHANE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POLYRAM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FERBAM 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ZIRAM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THIRAM 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BRAVO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ROVRAL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CAPTAN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 Fungicide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RIPCORD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Insecticide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ADMIRE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Insecticide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1"/>
                  </a:ext>
                </a:extLst>
              </a:tr>
              <a:tr h="594593">
                <a:tc>
                  <a:txBody>
                    <a:bodyPr/>
                    <a:lstStyle/>
                    <a:p>
                      <a:pP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Consultation Status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Sept 24, 2012</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 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Sept 27, 2013 </a:t>
                      </a: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 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Mar 2017</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Sept 18, 2014</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 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Mar 2017</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May 27,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 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         Jun 2018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May 27,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 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Jun 2018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May 27,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 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Jun 2018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June 10,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 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Mar 2018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July 15,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Mar 2018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July 30,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Pending Final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Mar 2018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Aug 30,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Submitted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Final 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Sep 2018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Nov 23,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Response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due Feb 21, 2016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Final 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 2017</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95496">
                <a:tc>
                  <a:txBody>
                    <a:bodyPr/>
                    <a:lstStyle/>
                    <a:p>
                      <a:pP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Proposed 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b="1" dirty="0">
                          <a:effectLst/>
                          <a:latin typeface="Cambria" panose="02040503050406030204" pitchFamily="18" charset="0"/>
                          <a:ea typeface="Calibri" panose="020F0502020204030204" pitchFamily="34" charset="0"/>
                          <a:cs typeface="Times New Roman" panose="02020603050405020304" pitchFamily="18" charset="0"/>
                        </a:rPr>
                        <a:t>(*final 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certain uses and limitations on remaining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certain uses and limitations on remaining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Decrease no. of applications for some uses and large buffer zones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CA" sz="600" dirty="0">
                          <a:effectLst/>
                          <a:latin typeface="Cambria" panose="02040503050406030204" pitchFamily="18" charset="0"/>
                          <a:ea typeface="Calibri" panose="020F0502020204030204" pitchFamily="34" charset="0"/>
                          <a:cs typeface="Times New Roman" panose="02020603050405020304" pitchFamily="18" charset="0"/>
                        </a:rPr>
                        <a:t>Cancel all Agricultural Uses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072069">
                <a:tc>
                  <a:txBody>
                    <a:bodyPr/>
                    <a:lstStyle/>
                    <a:p>
                      <a:pP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Horticultural Food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Uses Proposed to be Cancelled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(*final decision)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Asparagus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Carrots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Caraway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Celery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Coriander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Dill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Parsnip</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Potato</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Apple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Peach</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Plum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Cherry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Saskatoon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Sweet Corn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Potato (foliar and seed)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Tomato</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Onion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Celery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Carrot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Cabbage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Cauliflower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Pumpkin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Squash</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Melon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Watermelon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Cucumber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Apple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Grape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Potato</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Tomato</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Asparagus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Carrot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Celery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Apple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Grape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GH Cucumber, GH Tomato, GH Lettuce, Apple, Pear, Apricot, Cherry, Peach, Plum, Blackberry, Boysenberry, Dewberry, Raspberry, Blueberry, Cranberry, Currant, Grape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Tomato</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Cucumber, Melon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Squash Pumpkin, Apple (BC only)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Peach (BC only)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Apricot (BC only)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Celery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Sweet Potato Apple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Peach</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Plum Strawberry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Seed Treatment - (beets, broccoli, Brussels sprouts, cabbage, carrot, cauliflower, celery, lettuce, pepper, radish, spinach, turnip, eggplant, tomato, onion, snap bean, peas, squash, pumpkin, watermelon, cucumber, cantaloupe, onion)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Broccoli</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Brussels Sprouts Cabbage Cauliflower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Corn (sweet) Celery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Onion (dry and green)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Cherry (sweet and sour)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Peach</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Nectarine Blueberry (high and low) Cranberry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Cabbage (stored)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Cauliflower, Garlic (preplant dip)</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Lettuce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Onion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Snap Bean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Leek</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Potato (seed piece trt)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GH Cucumber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GH Lettuce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GH Tomato Apricot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Cherry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Peach</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Plum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Raspberry Strawberry Grape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Ginseng</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Seed Treatment (carrot)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GH uses (except soil)</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Apple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Pear</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Cherry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Plum</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Peach</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Nectarine Apricot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Grape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Pumpkin</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Squash</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Tomato Strawberry Loganberry Blueberry Blackberry Raspberry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On-Farm Bean Seed Treatment</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Potatoes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Root Veg (1-B)</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Tuberous and Corm Veg (1-D)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Sweet Potato</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Leaves of Root and Tuber Veg (2)</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Leafy Greens (4-A)</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Leafy Petioles (4-B)</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Brassica Leafy Veg (5)</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Legume Veg (6)</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Fruiting Veg (except cucurbits 8)</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Cucurbit Veg (9)</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Pome Fruit (11)</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Stone Fruit (12)</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Berry –Small Fruit (13-A,B,F,G)</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Cranberry</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Herbs (19-A)</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Globe Artichoke</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Seed Treatments</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In-Furrow</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600"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GH (drench and irrigation) Tomato, Cucumber, Pepper, Eggplant, Lettuce, Brassica 5A</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90" marR="476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Rectangle 1"/>
          <p:cNvSpPr>
            <a:spLocks noChangeArrowheads="1"/>
          </p:cNvSpPr>
          <p:nvPr/>
        </p:nvSpPr>
        <p:spPr bwMode="auto">
          <a:xfrm>
            <a:off x="0" y="90100"/>
            <a:ext cx="3529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200" b="1"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endParaRPr kumimoji="0" lang="en-C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5255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Thiram Re-evaluation</a:t>
            </a:r>
          </a:p>
        </p:txBody>
      </p:sp>
      <p:sp>
        <p:nvSpPr>
          <p:cNvPr id="3" name="Content Placeholder 2"/>
          <p:cNvSpPr>
            <a:spLocks noGrp="1"/>
          </p:cNvSpPr>
          <p:nvPr>
            <p:ph idx="1"/>
          </p:nvPr>
        </p:nvSpPr>
        <p:spPr/>
        <p:txBody>
          <a:bodyPr/>
          <a:lstStyle/>
          <a:p>
            <a:pPr marL="0" indent="0">
              <a:buNone/>
            </a:pPr>
            <a:r>
              <a:rPr lang="en-CA" dirty="0"/>
              <a:t>Proposed Decision</a:t>
            </a:r>
          </a:p>
          <a:p>
            <a:pPr lvl="1">
              <a:buFont typeface="Wingdings" panose="05000000000000000000" pitchFamily="2" charset="2"/>
              <a:buChar char="§"/>
            </a:pPr>
            <a:r>
              <a:rPr lang="en-CA" dirty="0"/>
              <a:t>Cancel all uses</a:t>
            </a:r>
          </a:p>
          <a:p>
            <a:pPr lvl="1">
              <a:buFont typeface="Wingdings" panose="05000000000000000000" pitchFamily="2" charset="2"/>
              <a:buChar char="§"/>
            </a:pPr>
            <a:r>
              <a:rPr lang="en-CA" dirty="0"/>
              <a:t>Risks identified for workers during mixing/loading, application, planting &amp; re-entry</a:t>
            </a:r>
          </a:p>
          <a:p>
            <a:pPr lvl="1">
              <a:buFont typeface="Wingdings" panose="05000000000000000000" pitchFamily="2" charset="2"/>
              <a:buChar char="§"/>
            </a:pPr>
            <a:r>
              <a:rPr lang="en-CA" dirty="0"/>
              <a:t>Risks to birds, mammals (ingestion of seed)</a:t>
            </a:r>
          </a:p>
          <a:p>
            <a:pPr lvl="1">
              <a:buFont typeface="Wingdings" panose="05000000000000000000" pitchFamily="2" charset="2"/>
              <a:buChar char="§"/>
            </a:pPr>
            <a:r>
              <a:rPr lang="en-CA" dirty="0"/>
              <a:t>Risks from foliar applications (apples, celery, peaches, plums, strawberries)</a:t>
            </a:r>
          </a:p>
          <a:p>
            <a:pPr marL="0" indent="0">
              <a:buNone/>
            </a:pPr>
            <a:endParaRPr lang="en-CA" dirty="0"/>
          </a:p>
        </p:txBody>
      </p:sp>
    </p:spTree>
    <p:extLst>
      <p:ext uri="{BB962C8B-B14F-4D97-AF65-F5344CB8AC3E}">
        <p14:creationId xmlns:p14="http://schemas.microsoft.com/office/powerpoint/2010/main" val="772374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17618" y="2356938"/>
            <a:ext cx="3816005" cy="2569587"/>
            <a:chOff x="6223470" y="2286000"/>
            <a:chExt cx="5562130" cy="3275264"/>
          </a:xfrm>
        </p:grpSpPr>
        <p:grpSp>
          <p:nvGrpSpPr>
            <p:cNvPr id="14" name="Group 13"/>
            <p:cNvGrpSpPr/>
            <p:nvPr/>
          </p:nvGrpSpPr>
          <p:grpSpPr>
            <a:xfrm rot="5400000">
              <a:off x="7572090" y="2442966"/>
              <a:ext cx="2731824" cy="2927436"/>
              <a:chOff x="914400" y="1371601"/>
              <a:chExt cx="3581400" cy="4190999"/>
            </a:xfrm>
          </p:grpSpPr>
          <p:sp>
            <p:nvSpPr>
              <p:cNvPr id="10" name="Oval 9"/>
              <p:cNvSpPr/>
              <p:nvPr/>
            </p:nvSpPr>
            <p:spPr>
              <a:xfrm>
                <a:off x="914400" y="3886200"/>
                <a:ext cx="3581400" cy="1676400"/>
              </a:xfrm>
              <a:prstGeom prst="ellipse">
                <a:avLst/>
              </a:prstGeom>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sz="2100" dirty="0">
                  <a:solidFill>
                    <a:srgbClr val="000000"/>
                  </a:solidFill>
                </a:endParaRPr>
              </a:p>
            </p:txBody>
          </p:sp>
          <p:sp>
            <p:nvSpPr>
              <p:cNvPr id="4" name="Flowchart: Magnetic Disk 3"/>
              <p:cNvSpPr/>
              <p:nvPr/>
            </p:nvSpPr>
            <p:spPr>
              <a:xfrm>
                <a:off x="1219200" y="3505200"/>
                <a:ext cx="685800" cy="1371600"/>
              </a:xfrm>
              <a:prstGeom prst="flowChartMagneticDisk">
                <a:avLst/>
              </a:prstGeom>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sz="2100" dirty="0">
                  <a:solidFill>
                    <a:srgbClr val="000000"/>
                  </a:solidFill>
                </a:endParaRPr>
              </a:p>
            </p:txBody>
          </p:sp>
          <p:sp>
            <p:nvSpPr>
              <p:cNvPr id="5" name="Flowchart: Magnetic Disk 4"/>
              <p:cNvSpPr/>
              <p:nvPr/>
            </p:nvSpPr>
            <p:spPr>
              <a:xfrm>
                <a:off x="3505200" y="3505200"/>
                <a:ext cx="685800" cy="1371600"/>
              </a:xfrm>
              <a:prstGeom prst="flowChartMagneticDisk">
                <a:avLst/>
              </a:prstGeom>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sz="2100" dirty="0">
                  <a:solidFill>
                    <a:srgbClr val="000000"/>
                  </a:solidFill>
                </a:endParaRPr>
              </a:p>
            </p:txBody>
          </p:sp>
          <p:sp>
            <p:nvSpPr>
              <p:cNvPr id="6" name="Pentagon 5"/>
              <p:cNvSpPr/>
              <p:nvPr/>
            </p:nvSpPr>
            <p:spPr>
              <a:xfrm>
                <a:off x="1905000" y="3733801"/>
                <a:ext cx="457200" cy="137160"/>
              </a:xfrm>
              <a:prstGeom prst="homePlate">
                <a:avLst/>
              </a:prstGeom>
              <a:solidFill>
                <a:srgbClr val="FFFF00"/>
              </a:solidFill>
              <a:ln>
                <a:no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0000"/>
                  </a:solidFill>
                </a:endParaRPr>
              </a:p>
            </p:txBody>
          </p:sp>
          <p:sp>
            <p:nvSpPr>
              <p:cNvPr id="7" name="Pentagon 6"/>
              <p:cNvSpPr/>
              <p:nvPr/>
            </p:nvSpPr>
            <p:spPr>
              <a:xfrm rot="10800000">
                <a:off x="3048000" y="3733800"/>
                <a:ext cx="457200" cy="137160"/>
              </a:xfrm>
              <a:prstGeom prst="homePlate">
                <a:avLst/>
              </a:prstGeom>
              <a:solidFill>
                <a:srgbClr val="FFFF00"/>
              </a:solidFill>
              <a:ln>
                <a:no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0000"/>
                  </a:solidFill>
                </a:endParaRPr>
              </a:p>
            </p:txBody>
          </p:sp>
          <p:sp>
            <p:nvSpPr>
              <p:cNvPr id="9" name="Pentagon 8"/>
              <p:cNvSpPr/>
              <p:nvPr/>
            </p:nvSpPr>
            <p:spPr>
              <a:xfrm rot="16200000">
                <a:off x="2400301" y="4914899"/>
                <a:ext cx="609602" cy="685799"/>
              </a:xfrm>
              <a:prstGeom prst="homePlate">
                <a:avLst/>
              </a:prstGeom>
              <a:solidFill>
                <a:srgbClr val="FFFF00"/>
              </a:solidFill>
              <a:ln>
                <a:noFill/>
              </a:ln>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0000"/>
                  </a:solidFill>
                </a:endParaRPr>
              </a:p>
            </p:txBody>
          </p:sp>
          <p:sp>
            <p:nvSpPr>
              <p:cNvPr id="11" name="Isosceles Triangle 10"/>
              <p:cNvSpPr/>
              <p:nvPr/>
            </p:nvSpPr>
            <p:spPr>
              <a:xfrm rot="10800000">
                <a:off x="2371726" y="3802380"/>
                <a:ext cx="673230" cy="1207760"/>
              </a:xfrm>
              <a:prstGeom prst="triangle">
                <a:avLst/>
              </a:prstGeom>
              <a:pattFill prst="lgConfetti">
                <a:fgClr>
                  <a:schemeClr val="accent6">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0000"/>
                  </a:solidFill>
                </a:endParaRPr>
              </a:p>
            </p:txBody>
          </p:sp>
          <p:sp>
            <p:nvSpPr>
              <p:cNvPr id="12" name="Cloud 11"/>
              <p:cNvSpPr/>
              <p:nvPr/>
            </p:nvSpPr>
            <p:spPr>
              <a:xfrm>
                <a:off x="1219204" y="1371601"/>
                <a:ext cx="2971799" cy="23622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rgbClr val="000000"/>
                  </a:solidFill>
                </a:endParaRPr>
              </a:p>
            </p:txBody>
          </p:sp>
          <p:sp>
            <p:nvSpPr>
              <p:cNvPr id="13" name="Rounded Rectangle 12"/>
              <p:cNvSpPr/>
              <p:nvPr/>
            </p:nvSpPr>
            <p:spPr>
              <a:xfrm>
                <a:off x="2362200" y="3733801"/>
                <a:ext cx="682756" cy="152399"/>
              </a:xfrm>
              <a:prstGeom prst="roundRect">
                <a:avLst/>
              </a:prstGeom>
              <a:solidFill>
                <a:srgbClr val="0070C0"/>
              </a:solidFill>
              <a:ln>
                <a:noFill/>
              </a:ln>
              <a:effectLst>
                <a:glow rad="101600">
                  <a:srgbClr val="0070C0">
                    <a:alpha val="60000"/>
                  </a:srgbClr>
                </a:glow>
              </a:effectLst>
              <a:scene3d>
                <a:camera prst="perspectiveBelow"/>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0000"/>
                  </a:solidFill>
                </a:endParaRPr>
              </a:p>
            </p:txBody>
          </p:sp>
        </p:grpSp>
        <p:sp>
          <p:nvSpPr>
            <p:cNvPr id="15" name="TextBox 14"/>
            <p:cNvSpPr txBox="1"/>
            <p:nvPr/>
          </p:nvSpPr>
          <p:spPr>
            <a:xfrm>
              <a:off x="6227905" y="2330616"/>
              <a:ext cx="1383878" cy="735890"/>
            </a:xfrm>
            <a:prstGeom prst="rect">
              <a:avLst/>
            </a:prstGeom>
            <a:noFill/>
            <a:ln>
              <a:solidFill>
                <a:schemeClr val="tx1"/>
              </a:solidFill>
            </a:ln>
          </p:spPr>
          <p:txBody>
            <a:bodyPr wrap="square" rtlCol="0">
              <a:spAutoFit/>
            </a:bodyPr>
            <a:lstStyle/>
            <a:p>
              <a:pPr algn="ctr"/>
              <a:r>
                <a:rPr lang="en-US" sz="788" b="1" dirty="0">
                  <a:solidFill>
                    <a:srgbClr val="000000"/>
                  </a:solidFill>
                  <a:latin typeface="+mj-lt"/>
                </a:rPr>
                <a:t>(1) &lt;8% Hydrogen Peroxide Solution </a:t>
              </a:r>
            </a:p>
          </p:txBody>
        </p:sp>
        <p:sp>
          <p:nvSpPr>
            <p:cNvPr id="28" name="Bent-Up Arrow 27"/>
            <p:cNvSpPr/>
            <p:nvPr/>
          </p:nvSpPr>
          <p:spPr>
            <a:xfrm rot="5400000">
              <a:off x="6542393" y="3124568"/>
              <a:ext cx="1225068" cy="638713"/>
            </a:xfrm>
            <a:prstGeom prst="bentUpArrow">
              <a:avLst>
                <a:gd name="adj1" fmla="val 19643"/>
                <a:gd name="adj2" fmla="val 25000"/>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100" dirty="0">
                <a:solidFill>
                  <a:srgbClr val="000000"/>
                </a:solidFill>
              </a:endParaRPr>
            </a:p>
          </p:txBody>
        </p:sp>
        <p:cxnSp>
          <p:nvCxnSpPr>
            <p:cNvPr id="30" name="Straight Arrow Connector 29"/>
            <p:cNvCxnSpPr/>
            <p:nvPr/>
          </p:nvCxnSpPr>
          <p:spPr>
            <a:xfrm flipV="1">
              <a:off x="7101701" y="3955120"/>
              <a:ext cx="510084" cy="410841"/>
            </a:xfrm>
            <a:prstGeom prst="straightConnector1">
              <a:avLst/>
            </a:prstGeom>
            <a:ln>
              <a:tailEnd type="triangle" w="lg" len="med"/>
            </a:ln>
          </p:spPr>
          <p:style>
            <a:lnRef idx="3">
              <a:schemeClr val="accent5"/>
            </a:lnRef>
            <a:fillRef idx="0">
              <a:schemeClr val="accent5"/>
            </a:fillRef>
            <a:effectRef idx="2">
              <a:schemeClr val="accent5"/>
            </a:effectRef>
            <a:fontRef idx="minor">
              <a:schemeClr val="tx1"/>
            </a:fontRef>
          </p:style>
        </p:cxnSp>
        <p:graphicFrame>
          <p:nvGraphicFramePr>
            <p:cNvPr id="33" name="Diagram 32"/>
            <p:cNvGraphicFramePr/>
            <p:nvPr>
              <p:extLst/>
            </p:nvPr>
          </p:nvGraphicFramePr>
          <p:xfrm>
            <a:off x="6223470" y="4341825"/>
            <a:ext cx="931457" cy="281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Group 33"/>
            <p:cNvGrpSpPr/>
            <p:nvPr/>
          </p:nvGrpSpPr>
          <p:grpSpPr>
            <a:xfrm>
              <a:off x="9254015" y="2286000"/>
              <a:ext cx="1147706" cy="274429"/>
              <a:chOff x="204763" y="-201768"/>
              <a:chExt cx="1643088" cy="359774"/>
            </a:xfrm>
            <a:scene3d>
              <a:camera prst="orthographicFront"/>
              <a:lightRig rig="threePt" dir="t">
                <a:rot lat="0" lon="0" rev="7500000"/>
              </a:lightRig>
            </a:scene3d>
          </p:grpSpPr>
          <p:sp>
            <p:nvSpPr>
              <p:cNvPr id="35" name="Rounded Rectangle 34"/>
              <p:cNvSpPr/>
              <p:nvPr/>
            </p:nvSpPr>
            <p:spPr>
              <a:xfrm>
                <a:off x="204763" y="-201768"/>
                <a:ext cx="1619250" cy="359774"/>
              </a:xfrm>
              <a:prstGeom prst="roundRect">
                <a:avLst/>
              </a:prstGeom>
              <a:solidFill>
                <a:srgbClr val="FA4E14"/>
              </a:solidFill>
              <a:ln>
                <a:solidFill>
                  <a:srgbClr val="FA4E14"/>
                </a:solidFill>
              </a:ln>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6" name="Rounded Rectangle 4"/>
              <p:cNvSpPr/>
              <p:nvPr/>
            </p:nvSpPr>
            <p:spPr>
              <a:xfrm>
                <a:off x="246164" y="-192878"/>
                <a:ext cx="1601687" cy="32464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2863" tIns="42863" rIns="42863" bIns="42863" numCol="1" spcCol="1270" anchor="ctr" anchorCtr="0">
                <a:noAutofit/>
              </a:bodyPr>
              <a:lstStyle/>
              <a:p>
                <a:pPr algn="ctr" defTabSz="500063">
                  <a:lnSpc>
                    <a:spcPct val="90000"/>
                  </a:lnSpc>
                  <a:spcAft>
                    <a:spcPct val="35000"/>
                  </a:spcAft>
                </a:pPr>
                <a:r>
                  <a:rPr lang="en-US" sz="788" b="1" dirty="0">
                    <a:solidFill>
                      <a:srgbClr val="000000"/>
                    </a:solidFill>
                    <a:latin typeface="+mj-lt"/>
                  </a:rPr>
                  <a:t>(5) Plasma Arc</a:t>
                </a:r>
              </a:p>
            </p:txBody>
          </p:sp>
        </p:grpSp>
        <p:sp>
          <p:nvSpPr>
            <p:cNvPr id="38" name="Rounded Rectangle 37"/>
            <p:cNvSpPr/>
            <p:nvPr/>
          </p:nvSpPr>
          <p:spPr>
            <a:xfrm>
              <a:off x="6635972" y="4902885"/>
              <a:ext cx="931457" cy="544081"/>
            </a:xfrm>
            <a:prstGeom prst="roundRect">
              <a:avLst>
                <a:gd name="adj" fmla="val 19293"/>
              </a:avLst>
            </a:prstGeom>
            <a:scene3d>
              <a:camera prst="orthographicFront"/>
              <a:lightRig rig="threePt" dir="t">
                <a:rot lat="0" lon="0" rev="7500000"/>
              </a:lightRig>
            </a:scene3d>
          </p:spPr>
          <p:style>
            <a:lnRef idx="0">
              <a:schemeClr val="accent6"/>
            </a:lnRef>
            <a:fillRef idx="3">
              <a:schemeClr val="accent6"/>
            </a:fillRef>
            <a:effectRef idx="3">
              <a:schemeClr val="accent6"/>
            </a:effectRef>
            <a:fontRef idx="minor">
              <a:schemeClr val="lt1"/>
            </a:fontRef>
          </p:style>
        </p:sp>
        <p:sp>
          <p:nvSpPr>
            <p:cNvPr id="39" name="Rounded Rectangle 4"/>
            <p:cNvSpPr/>
            <p:nvPr/>
          </p:nvSpPr>
          <p:spPr>
            <a:xfrm>
              <a:off x="6693994" y="4999656"/>
              <a:ext cx="848373" cy="346201"/>
            </a:xfrm>
            <a:prstGeom prst="rect">
              <a:avLst/>
            </a:prstGeom>
            <a:noFill/>
            <a:effectLst/>
            <a:scene3d>
              <a:camera prst="orthographicFront"/>
              <a:lightRig rig="threePt" dir="t">
                <a:rot lat="0" lon="0" rev="7500000"/>
              </a:lightRig>
            </a:scene3d>
          </p:spPr>
          <p:style>
            <a:lnRef idx="0">
              <a:schemeClr val="accent6"/>
            </a:lnRef>
            <a:fillRef idx="3">
              <a:schemeClr val="accent6"/>
            </a:fillRef>
            <a:effectRef idx="3">
              <a:schemeClr val="accent6"/>
            </a:effectRef>
            <a:fontRef idx="minor">
              <a:schemeClr val="lt1"/>
            </a:fontRef>
          </p:style>
          <p:txBody>
            <a:bodyPr spcFirstLastPara="0" vert="horz" wrap="square" lIns="42863" tIns="42863" rIns="42863" bIns="42863" numCol="1" spcCol="1270" anchor="ctr" anchorCtr="0">
              <a:noAutofit/>
            </a:bodyPr>
            <a:lstStyle/>
            <a:p>
              <a:pPr algn="ctr" defTabSz="500063">
                <a:lnSpc>
                  <a:spcPct val="90000"/>
                </a:lnSpc>
                <a:spcAft>
                  <a:spcPct val="35000"/>
                </a:spcAft>
              </a:pPr>
              <a:r>
                <a:rPr lang="en-US" sz="788" b="1" dirty="0">
                  <a:solidFill>
                    <a:srgbClr val="000000"/>
                  </a:solidFill>
                  <a:latin typeface="+mj-lt"/>
                </a:rPr>
                <a:t>(3) Hydrogen Peroxide Fog</a:t>
              </a:r>
            </a:p>
          </p:txBody>
        </p:sp>
        <p:cxnSp>
          <p:nvCxnSpPr>
            <p:cNvPr id="46" name="Straight Arrow Connector 45"/>
            <p:cNvCxnSpPr/>
            <p:nvPr/>
          </p:nvCxnSpPr>
          <p:spPr>
            <a:xfrm flipH="1">
              <a:off x="8792076" y="2560429"/>
              <a:ext cx="919182" cy="1091962"/>
            </a:xfrm>
            <a:prstGeom prst="straightConnector1">
              <a:avLst/>
            </a:prstGeom>
            <a:ln>
              <a:solidFill>
                <a:srgbClr val="FA4E14"/>
              </a:solidFill>
              <a:tailEnd type="triangle" w="lg" len="med"/>
            </a:ln>
          </p:spPr>
          <p:style>
            <a:lnRef idx="3">
              <a:schemeClr val="accent5"/>
            </a:lnRef>
            <a:fillRef idx="0">
              <a:schemeClr val="accent5"/>
            </a:fillRef>
            <a:effectRef idx="2">
              <a:schemeClr val="accent5"/>
            </a:effectRef>
            <a:fontRef idx="minor">
              <a:schemeClr val="tx1"/>
            </a:fontRef>
          </p:style>
        </p:cxnSp>
        <p:cxnSp>
          <p:nvCxnSpPr>
            <p:cNvPr id="48" name="Straight Arrow Connector 47"/>
            <p:cNvCxnSpPr>
              <a:stCxn id="32" idx="3"/>
            </p:cNvCxnSpPr>
            <p:nvPr/>
          </p:nvCxnSpPr>
          <p:spPr>
            <a:xfrm flipH="1" flipV="1">
              <a:off x="8751711" y="4342612"/>
              <a:ext cx="612100" cy="1077793"/>
            </a:xfrm>
            <a:prstGeom prst="straightConnector1">
              <a:avLst/>
            </a:prstGeom>
            <a:ln>
              <a:tailEnd type="triangle" w="lg" len="med"/>
            </a:ln>
          </p:spPr>
          <p:style>
            <a:lnRef idx="3">
              <a:schemeClr val="accent5"/>
            </a:lnRef>
            <a:fillRef idx="0">
              <a:schemeClr val="accent5"/>
            </a:fillRef>
            <a:effectRef idx="2">
              <a:schemeClr val="accent5"/>
            </a:effectRef>
            <a:fontRef idx="minor">
              <a:schemeClr val="tx1"/>
            </a:fontRef>
          </p:style>
        </p:cxnSp>
        <p:cxnSp>
          <p:nvCxnSpPr>
            <p:cNvPr id="53" name="Straight Arrow Connector 52"/>
            <p:cNvCxnSpPr/>
            <p:nvPr/>
          </p:nvCxnSpPr>
          <p:spPr>
            <a:xfrm flipH="1">
              <a:off x="10242042" y="3296381"/>
              <a:ext cx="345970" cy="286647"/>
            </a:xfrm>
            <a:prstGeom prst="straightConnector1">
              <a:avLst/>
            </a:prstGeom>
            <a:ln w="50800">
              <a:solidFill>
                <a:srgbClr val="33CC33"/>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0508173" y="2971014"/>
              <a:ext cx="1277427" cy="1189526"/>
              <a:chOff x="0" y="0"/>
              <a:chExt cx="1333500" cy="418398"/>
            </a:xfrm>
            <a:solidFill>
              <a:srgbClr val="33CC33"/>
            </a:solidFill>
            <a:scene3d>
              <a:camera prst="orthographicFront"/>
              <a:lightRig rig="threePt" dir="t">
                <a:rot lat="0" lon="0" rev="7500000"/>
              </a:lightRig>
            </a:scene3d>
          </p:grpSpPr>
          <p:sp>
            <p:nvSpPr>
              <p:cNvPr id="44" name="Rounded Rectangle 43"/>
              <p:cNvSpPr/>
              <p:nvPr/>
            </p:nvSpPr>
            <p:spPr>
              <a:xfrm>
                <a:off x="0" y="0"/>
                <a:ext cx="1333500" cy="418398"/>
              </a:xfrm>
              <a:prstGeom prst="roundRect">
                <a:avLst/>
              </a:prstGeom>
              <a:grpFill/>
            </p:spPr>
            <p:style>
              <a:lnRef idx="0">
                <a:schemeClr val="accent3"/>
              </a:lnRef>
              <a:fillRef idx="3">
                <a:schemeClr val="accent3"/>
              </a:fillRef>
              <a:effectRef idx="3">
                <a:schemeClr val="accent3"/>
              </a:effectRef>
              <a:fontRef idx="minor">
                <a:schemeClr val="lt1"/>
              </a:fontRef>
            </p:style>
          </p:sp>
          <p:sp>
            <p:nvSpPr>
              <p:cNvPr id="45" name="Rounded Rectangle 4"/>
              <p:cNvSpPr/>
              <p:nvPr/>
            </p:nvSpPr>
            <p:spPr>
              <a:xfrm>
                <a:off x="17564" y="45417"/>
                <a:ext cx="1298374" cy="324648"/>
              </a:xfrm>
              <a:prstGeom prst="rect">
                <a:avLst/>
              </a:prstGeom>
              <a:noFill/>
              <a:effectLst/>
            </p:spPr>
            <p:style>
              <a:lnRef idx="0">
                <a:schemeClr val="accent3"/>
              </a:lnRef>
              <a:fillRef idx="3">
                <a:schemeClr val="accent3"/>
              </a:fillRef>
              <a:effectRef idx="3">
                <a:schemeClr val="accent3"/>
              </a:effectRef>
              <a:fontRef idx="minor">
                <a:schemeClr val="lt1"/>
              </a:fontRef>
            </p:style>
            <p:txBody>
              <a:bodyPr spcFirstLastPara="0" vert="horz" wrap="square" lIns="42863" tIns="42863" rIns="42863" bIns="42863" numCol="1" spcCol="1270" anchor="ctr" anchorCtr="0">
                <a:noAutofit/>
              </a:bodyPr>
              <a:lstStyle/>
              <a:p>
                <a:pPr algn="ctr" defTabSz="500063">
                  <a:lnSpc>
                    <a:spcPct val="90000"/>
                  </a:lnSpc>
                  <a:spcAft>
                    <a:spcPct val="35000"/>
                  </a:spcAft>
                </a:pPr>
                <a:r>
                  <a:rPr lang="en-US" sz="788" b="1" dirty="0">
                    <a:solidFill>
                      <a:srgbClr val="000000"/>
                    </a:solidFill>
                    <a:latin typeface="+mj-lt"/>
                  </a:rPr>
                  <a:t>(6) Activated Ionized Hydrogen Peroxide (AIHP) Fog</a:t>
                </a:r>
              </a:p>
              <a:p>
                <a:pPr algn="ctr" defTabSz="500063">
                  <a:lnSpc>
                    <a:spcPct val="90000"/>
                  </a:lnSpc>
                  <a:spcAft>
                    <a:spcPct val="35000"/>
                  </a:spcAft>
                </a:pPr>
                <a:r>
                  <a:rPr lang="en-US" sz="788" b="1" dirty="0">
                    <a:solidFill>
                      <a:srgbClr val="000000"/>
                    </a:solidFill>
                    <a:latin typeface="+mj-lt"/>
                  </a:rPr>
                  <a:t>Reactive Oxygen Species</a:t>
                </a:r>
              </a:p>
            </p:txBody>
          </p:sp>
        </p:grpSp>
        <p:graphicFrame>
          <p:nvGraphicFramePr>
            <p:cNvPr id="32" name="Diagram 31"/>
            <p:cNvGraphicFramePr/>
            <p:nvPr>
              <p:extLst/>
            </p:nvPr>
          </p:nvGraphicFramePr>
          <p:xfrm>
            <a:off x="8432354" y="5279545"/>
            <a:ext cx="931457" cy="2817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7" name="Straight Arrow Connector 56"/>
            <p:cNvCxnSpPr>
              <a:endCxn id="11" idx="1"/>
            </p:cNvCxnSpPr>
            <p:nvPr/>
          </p:nvCxnSpPr>
          <p:spPr>
            <a:xfrm flipV="1">
              <a:off x="7555162" y="4037537"/>
              <a:ext cx="726832" cy="891909"/>
            </a:xfrm>
            <a:prstGeom prst="straightConnector1">
              <a:avLst/>
            </a:prstGeom>
            <a:ln w="50800">
              <a:solidFill>
                <a:schemeClr val="accent6"/>
              </a:solidFill>
              <a:tailEnd type="triangle" w="lg" len="med"/>
            </a:ln>
          </p:spPr>
          <p:style>
            <a:lnRef idx="1">
              <a:schemeClr val="accent1"/>
            </a:lnRef>
            <a:fillRef idx="0">
              <a:schemeClr val="accent1"/>
            </a:fillRef>
            <a:effectRef idx="0">
              <a:schemeClr val="accent1"/>
            </a:effectRef>
            <a:fontRef idx="minor">
              <a:schemeClr val="tx1"/>
            </a:fontRef>
          </p:style>
        </p:cxnSp>
        <p:sp>
          <p:nvSpPr>
            <p:cNvPr id="66" name="Right Arrow 65"/>
            <p:cNvSpPr/>
            <p:nvPr/>
          </p:nvSpPr>
          <p:spPr>
            <a:xfrm>
              <a:off x="8335220" y="3806662"/>
              <a:ext cx="1161657" cy="19689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100" dirty="0">
                <a:solidFill>
                  <a:srgbClr val="000000"/>
                </a:solidFill>
              </a:endParaRPr>
            </a:p>
          </p:txBody>
        </p:sp>
      </p:grpSp>
      <p:sp>
        <p:nvSpPr>
          <p:cNvPr id="42" name="Rectangle 41"/>
          <p:cNvSpPr/>
          <p:nvPr/>
        </p:nvSpPr>
        <p:spPr>
          <a:xfrm>
            <a:off x="901639" y="1235990"/>
            <a:ext cx="4440824" cy="5940088"/>
          </a:xfrm>
          <a:prstGeom prst="rect">
            <a:avLst/>
          </a:prstGeom>
        </p:spPr>
        <p:txBody>
          <a:bodyPr wrap="square">
            <a:spAutoFit/>
          </a:bodyPr>
          <a:lstStyle/>
          <a:p>
            <a:pPr marL="214313" indent="-214313">
              <a:buBlip>
                <a:blip r:embed="rId13"/>
              </a:buBlip>
            </a:pPr>
            <a:r>
              <a:rPr lang="en-US" sz="2000" dirty="0">
                <a:ea typeface="Arial" charset="0"/>
                <a:cs typeface="Arial" charset="0"/>
              </a:rPr>
              <a:t>Destroys proteins, carbohydrates and lipids on contact (via oxidation) which results in killing bacteria, bacterial and fungal spores and inactivation of viruses.</a:t>
            </a:r>
          </a:p>
          <a:p>
            <a:pPr marL="214313" indent="-214313">
              <a:buBlip>
                <a:blip r:embed="rId13"/>
              </a:buBlip>
            </a:pPr>
            <a:endParaRPr lang="en-US" sz="2000" dirty="0">
              <a:ea typeface="Arial" charset="0"/>
              <a:cs typeface="Arial" charset="0"/>
            </a:endParaRPr>
          </a:p>
          <a:p>
            <a:pPr marL="214313" indent="-214313">
              <a:buBlip>
                <a:blip r:embed="rId13"/>
              </a:buBlip>
            </a:pPr>
            <a:r>
              <a:rPr lang="en-US" sz="2000" dirty="0">
                <a:ea typeface="Arial" charset="0"/>
                <a:cs typeface="Arial" charset="0"/>
              </a:rPr>
              <a:t>Reacts with chemical agents by breaking their double bond and neutralizing them via oxidation. The same is true with weaponized biological agents as they are  neutralized via oxidation.</a:t>
            </a:r>
          </a:p>
          <a:p>
            <a:pPr marL="214313" indent="-214313">
              <a:buBlip>
                <a:blip r:embed="rId13"/>
              </a:buBlip>
            </a:pPr>
            <a:endParaRPr lang="en-US" sz="2000" dirty="0">
              <a:ea typeface="Arial" charset="0"/>
              <a:cs typeface="Arial" charset="0"/>
            </a:endParaRPr>
          </a:p>
          <a:p>
            <a:pPr marL="214313" indent="-214313">
              <a:buBlip>
                <a:blip r:embed="rId13"/>
              </a:buBlip>
            </a:pPr>
            <a:r>
              <a:rPr lang="en-US" sz="2000" dirty="0">
                <a:ea typeface="Arial" charset="0"/>
                <a:cs typeface="Arial" charset="0"/>
              </a:rPr>
              <a:t>The by-products of the activated hydrogen peroxide are oxygen and water and by-products are safer to handle than those left by conventional methods.</a:t>
            </a:r>
          </a:p>
          <a:p>
            <a:pPr marL="214313" indent="-214313">
              <a:buBlip>
                <a:blip r:embed="rId13"/>
              </a:buBlip>
            </a:pPr>
            <a:endParaRPr lang="en-US" sz="2000" dirty="0">
              <a:ea typeface="Arial" charset="0"/>
              <a:cs typeface="Arial" charset="0"/>
            </a:endParaRPr>
          </a:p>
        </p:txBody>
      </p:sp>
      <p:grpSp>
        <p:nvGrpSpPr>
          <p:cNvPr id="37" name="Group 36"/>
          <p:cNvGrpSpPr/>
          <p:nvPr/>
        </p:nvGrpSpPr>
        <p:grpSpPr>
          <a:xfrm>
            <a:off x="0" y="0"/>
            <a:ext cx="9144000" cy="6858000"/>
            <a:chOff x="0" y="0"/>
            <a:chExt cx="12192000" cy="6858001"/>
          </a:xfrm>
        </p:grpSpPr>
        <p:pic>
          <p:nvPicPr>
            <p:cNvPr id="47" name="Picture 46"/>
            <p:cNvPicPr>
              <a:picLocks noChangeAspect="1"/>
            </p:cNvPicPr>
            <p:nvPr/>
          </p:nvPicPr>
          <p:blipFill rotWithShape="1">
            <a:blip r:embed="rId14" cstate="screen">
              <a:extLst>
                <a:ext uri="{28A0092B-C50C-407E-A947-70E740481C1C}">
                  <a14:useLocalDpi xmlns:a14="http://schemas.microsoft.com/office/drawing/2010/main"/>
                </a:ext>
              </a:extLst>
            </a:blip>
            <a:srcRect l="350" r="5863"/>
            <a:stretch/>
          </p:blipFill>
          <p:spPr>
            <a:xfrm>
              <a:off x="0" y="0"/>
              <a:ext cx="12192000" cy="514350"/>
            </a:xfrm>
            <a:prstGeom prst="rect">
              <a:avLst/>
            </a:prstGeom>
          </p:spPr>
        </p:pic>
        <p:pic>
          <p:nvPicPr>
            <p:cNvPr id="49" name="Picture 48"/>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0" y="514350"/>
              <a:ext cx="1219200" cy="6343651"/>
            </a:xfrm>
            <a:prstGeom prst="rect">
              <a:avLst/>
            </a:prstGeom>
          </p:spPr>
        </p:pic>
      </p:grpSp>
      <p:sp>
        <p:nvSpPr>
          <p:cNvPr id="50" name="Rectangle 3"/>
          <p:cNvSpPr>
            <a:spLocks noChangeArrowheads="1"/>
          </p:cNvSpPr>
          <p:nvPr/>
        </p:nvSpPr>
        <p:spPr bwMode="auto">
          <a:xfrm>
            <a:off x="962650" y="667421"/>
            <a:ext cx="496443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sz="2100" b="1" dirty="0">
                <a:ea typeface="Arial" charset="0"/>
                <a:cs typeface="Arial" charset="0"/>
              </a:rPr>
              <a:t>How Does It Work?</a:t>
            </a:r>
          </a:p>
        </p:txBody>
      </p:sp>
      <p:pic>
        <p:nvPicPr>
          <p:cNvPr id="40" name="Picture 39"/>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321987" y="614242"/>
            <a:ext cx="4640159" cy="719071"/>
          </a:xfrm>
          <a:prstGeom prst="rect">
            <a:avLst/>
          </a:prstGeom>
        </p:spPr>
      </p:pic>
      <p:sp>
        <p:nvSpPr>
          <p:cNvPr id="41" name="TextBox 40"/>
          <p:cNvSpPr txBox="1"/>
          <p:nvPr/>
        </p:nvSpPr>
        <p:spPr>
          <a:xfrm>
            <a:off x="2798802" y="-32355"/>
            <a:ext cx="2969083" cy="523220"/>
          </a:xfrm>
          <a:prstGeom prst="rect">
            <a:avLst/>
          </a:prstGeom>
          <a:noFill/>
        </p:spPr>
        <p:txBody>
          <a:bodyPr wrap="none" rtlCol="0">
            <a:spAutoFit/>
          </a:bodyPr>
          <a:lstStyle/>
          <a:p>
            <a:r>
              <a:rPr lang="en-US" dirty="0"/>
              <a:t>Aerosolized H</a:t>
            </a:r>
            <a:r>
              <a:rPr lang="en-US" baseline="-25000" dirty="0"/>
              <a:t>2</a:t>
            </a:r>
            <a:r>
              <a:rPr lang="en-US" dirty="0"/>
              <a:t>O</a:t>
            </a:r>
            <a:r>
              <a:rPr lang="en-US" baseline="-25000" dirty="0"/>
              <a:t>2</a:t>
            </a:r>
          </a:p>
        </p:txBody>
      </p:sp>
    </p:spTree>
    <p:extLst>
      <p:ext uri="{BB962C8B-B14F-4D97-AF65-F5344CB8AC3E}">
        <p14:creationId xmlns:p14="http://schemas.microsoft.com/office/powerpoint/2010/main" val="1376300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Thiram Re-evaluation</a:t>
            </a:r>
          </a:p>
        </p:txBody>
      </p:sp>
      <p:sp>
        <p:nvSpPr>
          <p:cNvPr id="3" name="Content Placeholder 2"/>
          <p:cNvSpPr>
            <a:spLocks noGrp="1"/>
          </p:cNvSpPr>
          <p:nvPr>
            <p:ph idx="1"/>
          </p:nvPr>
        </p:nvSpPr>
        <p:spPr/>
        <p:txBody>
          <a:bodyPr/>
          <a:lstStyle/>
          <a:p>
            <a:pPr marL="0" indent="0">
              <a:buNone/>
            </a:pPr>
            <a:r>
              <a:rPr lang="en-CA" dirty="0"/>
              <a:t>Seed Treatment Assessment</a:t>
            </a:r>
          </a:p>
          <a:p>
            <a:pPr lvl="1">
              <a:buFont typeface="Wingdings" panose="05000000000000000000" pitchFamily="2" charset="2"/>
              <a:buChar char="§"/>
            </a:pPr>
            <a:r>
              <a:rPr lang="en-CA" dirty="0"/>
              <a:t>Based on cereals, oilseeds, pulses </a:t>
            </a:r>
          </a:p>
          <a:p>
            <a:pPr lvl="1">
              <a:buFont typeface="Wingdings" panose="05000000000000000000" pitchFamily="2" charset="2"/>
              <a:buChar char="§"/>
            </a:pPr>
            <a:r>
              <a:rPr lang="en-CA" dirty="0"/>
              <a:t>40,000 – 216,000 kg seed treated per 8-hr day</a:t>
            </a:r>
          </a:p>
          <a:p>
            <a:pPr lvl="1">
              <a:buFont typeface="Wingdings" panose="05000000000000000000" pitchFamily="2" charset="2"/>
              <a:buChar char="§"/>
            </a:pPr>
            <a:r>
              <a:rPr lang="en-CA" dirty="0"/>
              <a:t>Treatment over 60 days per year</a:t>
            </a:r>
          </a:p>
          <a:p>
            <a:pPr marL="0" indent="0">
              <a:buNone/>
            </a:pPr>
            <a:r>
              <a:rPr lang="en-CA" dirty="0"/>
              <a:t>On-Farm Seed Treatment</a:t>
            </a:r>
          </a:p>
          <a:p>
            <a:pPr lvl="1">
              <a:buFont typeface="Wingdings" panose="05000000000000000000" pitchFamily="2" charset="2"/>
              <a:buChar char="§"/>
            </a:pPr>
            <a:r>
              <a:rPr lang="en-CA" dirty="0"/>
              <a:t>54 – 5400 kg seed per day</a:t>
            </a:r>
          </a:p>
          <a:p>
            <a:pPr marL="0" indent="0">
              <a:buNone/>
            </a:pPr>
            <a:r>
              <a:rPr lang="en-CA" dirty="0"/>
              <a:t>Planting Assessment</a:t>
            </a:r>
          </a:p>
          <a:p>
            <a:pPr lvl="1">
              <a:buFont typeface="Wingdings" panose="05000000000000000000" pitchFamily="2" charset="2"/>
              <a:buChar char="§"/>
            </a:pPr>
            <a:r>
              <a:rPr lang="en-CA" dirty="0"/>
              <a:t>1350 – 5400 kg seed planted per day</a:t>
            </a:r>
          </a:p>
          <a:p>
            <a:pPr lvl="1">
              <a:buFont typeface="Wingdings" panose="05000000000000000000" pitchFamily="2" charset="2"/>
              <a:buChar char="§"/>
            </a:pPr>
            <a:r>
              <a:rPr lang="en-CA" dirty="0"/>
              <a:t>10 days planting per year</a:t>
            </a:r>
          </a:p>
        </p:txBody>
      </p:sp>
    </p:spTree>
    <p:extLst>
      <p:ext uri="{BB962C8B-B14F-4D97-AF65-F5344CB8AC3E}">
        <p14:creationId xmlns:p14="http://schemas.microsoft.com/office/powerpoint/2010/main" val="2683666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Thiram Re-evaluation </a:t>
            </a:r>
            <a:br>
              <a:rPr lang="en-CA" sz="4000" dirty="0"/>
            </a:br>
            <a:r>
              <a:rPr lang="en-CA" sz="3200" dirty="0"/>
              <a:t>Quantify use of thiram in vegetable production</a:t>
            </a:r>
          </a:p>
        </p:txBody>
      </p:sp>
      <p:sp>
        <p:nvSpPr>
          <p:cNvPr id="3" name="Content Placeholder 2"/>
          <p:cNvSpPr>
            <a:spLocks noGrp="1"/>
          </p:cNvSpPr>
          <p:nvPr>
            <p:ph idx="1"/>
          </p:nvPr>
        </p:nvSpPr>
        <p:spPr/>
        <p:txBody>
          <a:bodyPr>
            <a:normAutofit fontScale="92500" lnSpcReduction="10000"/>
          </a:bodyPr>
          <a:lstStyle/>
          <a:p>
            <a:pPr marL="0" indent="0">
              <a:buNone/>
            </a:pPr>
            <a:endParaRPr lang="en-CA" dirty="0"/>
          </a:p>
          <a:p>
            <a:pPr marL="0" indent="0">
              <a:buNone/>
            </a:pPr>
            <a:r>
              <a:rPr lang="en-CA" dirty="0"/>
              <a:t>ASTA working group very helpful in providing extent of use information for each vegetable </a:t>
            </a:r>
          </a:p>
          <a:p>
            <a:pPr marL="0" indent="0">
              <a:buNone/>
            </a:pPr>
            <a:endParaRPr lang="en-CA" dirty="0"/>
          </a:p>
          <a:p>
            <a:pPr lvl="1">
              <a:buFont typeface="Wingdings" panose="05000000000000000000" pitchFamily="2" charset="2"/>
              <a:buChar char="§"/>
            </a:pPr>
            <a:r>
              <a:rPr lang="en-CA" dirty="0"/>
              <a:t>Direct seeding rates, transplant seeding rates</a:t>
            </a:r>
          </a:p>
          <a:p>
            <a:pPr lvl="1">
              <a:buFont typeface="Wingdings" panose="05000000000000000000" pitchFamily="2" charset="2"/>
              <a:buChar char="§"/>
            </a:pPr>
            <a:r>
              <a:rPr lang="en-CA" dirty="0"/>
              <a:t>Percentage of planted acres treated with thiram ST</a:t>
            </a:r>
          </a:p>
          <a:p>
            <a:pPr lvl="1">
              <a:buFont typeface="Wingdings" panose="05000000000000000000" pitchFamily="2" charset="2"/>
              <a:buChar char="§"/>
            </a:pPr>
            <a:r>
              <a:rPr lang="en-CA" dirty="0"/>
              <a:t>Seed number/weight, seeds per acre</a:t>
            </a:r>
          </a:p>
          <a:p>
            <a:pPr lvl="2"/>
            <a:r>
              <a:rPr lang="en-CA" sz="2200" dirty="0"/>
              <a:t>Calculate thiram applied for each vegetable crop for direct seeding and/or transplant</a:t>
            </a:r>
          </a:p>
          <a:p>
            <a:pPr lvl="2"/>
            <a:r>
              <a:rPr lang="en-CA" sz="2200" dirty="0"/>
              <a:t>Total thiram use as seed treatment in vegetables</a:t>
            </a:r>
          </a:p>
          <a:p>
            <a:pPr marL="0" indent="0">
              <a:buNone/>
            </a:pPr>
            <a:endParaRPr lang="en-CA" sz="2600" dirty="0"/>
          </a:p>
          <a:p>
            <a:pPr marL="0" indent="0">
              <a:buNone/>
            </a:pPr>
            <a:r>
              <a:rPr lang="en-CA" dirty="0"/>
              <a:t> </a:t>
            </a:r>
          </a:p>
          <a:p>
            <a:pPr marL="0" indent="0">
              <a:buNone/>
            </a:pPr>
            <a:endParaRPr lang="en-CA" dirty="0"/>
          </a:p>
        </p:txBody>
      </p:sp>
    </p:spTree>
    <p:extLst>
      <p:ext uri="{BB962C8B-B14F-4D97-AF65-F5344CB8AC3E}">
        <p14:creationId xmlns:p14="http://schemas.microsoft.com/office/powerpoint/2010/main" val="2126595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Thiram Re-evaluation </a:t>
            </a:r>
            <a:br>
              <a:rPr lang="en-CA" sz="4000" dirty="0"/>
            </a:br>
            <a:r>
              <a:rPr lang="en-CA" sz="3200" dirty="0"/>
              <a:t>Quantify use of thiram in vegetable production</a:t>
            </a:r>
          </a:p>
        </p:txBody>
      </p:sp>
      <p:sp>
        <p:nvSpPr>
          <p:cNvPr id="3" name="Content Placeholder 2"/>
          <p:cNvSpPr>
            <a:spLocks noGrp="1"/>
          </p:cNvSpPr>
          <p:nvPr>
            <p:ph idx="1"/>
          </p:nvPr>
        </p:nvSpPr>
        <p:spPr/>
        <p:txBody>
          <a:bodyPr>
            <a:normAutofit/>
          </a:bodyPr>
          <a:lstStyle/>
          <a:p>
            <a:pPr marL="0" indent="0">
              <a:buNone/>
            </a:pPr>
            <a:endParaRPr lang="en-CA" dirty="0"/>
          </a:p>
          <a:p>
            <a:pPr marL="0" indent="0">
              <a:buNone/>
            </a:pPr>
            <a:r>
              <a:rPr lang="en-CA" dirty="0"/>
              <a:t>Conclusion: </a:t>
            </a:r>
          </a:p>
          <a:p>
            <a:pPr marL="0" indent="0">
              <a:buNone/>
            </a:pPr>
            <a:r>
              <a:rPr lang="en-CA" dirty="0"/>
              <a:t>2,400 kg thiram active ingredient applied as seed treatment in vegetable production in Canada</a:t>
            </a:r>
            <a:r>
              <a:rPr lang="en-CA" dirty="0">
                <a:solidFill>
                  <a:srgbClr val="005A7E"/>
                </a:solidFill>
              </a:rPr>
              <a:t> </a:t>
            </a:r>
          </a:p>
          <a:p>
            <a:pPr marL="0" indent="0">
              <a:buNone/>
            </a:pPr>
            <a:r>
              <a:rPr lang="en-CA" dirty="0"/>
              <a:t> </a:t>
            </a:r>
          </a:p>
          <a:p>
            <a:pPr marL="0" indent="0">
              <a:buNone/>
            </a:pPr>
            <a:endParaRPr lang="en-CA" dirty="0"/>
          </a:p>
        </p:txBody>
      </p:sp>
    </p:spTree>
    <p:extLst>
      <p:ext uri="{BB962C8B-B14F-4D97-AF65-F5344CB8AC3E}">
        <p14:creationId xmlns:p14="http://schemas.microsoft.com/office/powerpoint/2010/main" val="145112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Thiram Re-evaluation </a:t>
            </a:r>
            <a:br>
              <a:rPr lang="en-CA" sz="4000" dirty="0"/>
            </a:br>
            <a:r>
              <a:rPr lang="en-CA" sz="3200" dirty="0"/>
              <a:t>Address PMRA assumptions</a:t>
            </a:r>
          </a:p>
        </p:txBody>
      </p:sp>
      <p:sp>
        <p:nvSpPr>
          <p:cNvPr id="3" name="Content Placeholder 2"/>
          <p:cNvSpPr>
            <a:spLocks noGrp="1"/>
          </p:cNvSpPr>
          <p:nvPr>
            <p:ph idx="1"/>
          </p:nvPr>
        </p:nvSpPr>
        <p:spPr/>
        <p:txBody>
          <a:bodyPr>
            <a:normAutofit/>
          </a:bodyPr>
          <a:lstStyle/>
          <a:p>
            <a:pPr marL="0" indent="0">
              <a:buNone/>
            </a:pPr>
            <a:endParaRPr lang="en-CA" dirty="0"/>
          </a:p>
          <a:p>
            <a:r>
              <a:rPr lang="en-CA" dirty="0"/>
              <a:t>Risk assessments based on 21 million ha crops vs. field vegetables 100,000 ha </a:t>
            </a:r>
          </a:p>
          <a:p>
            <a:r>
              <a:rPr lang="en-CA" dirty="0"/>
              <a:t>Virtually all seed imported and already treated</a:t>
            </a:r>
          </a:p>
          <a:p>
            <a:r>
              <a:rPr lang="en-CA" dirty="0"/>
              <a:t>Low use rates and low exposure to environment </a:t>
            </a:r>
          </a:p>
          <a:p>
            <a:r>
              <a:rPr lang="en-CA" dirty="0"/>
              <a:t>Use of transplants for some crops</a:t>
            </a:r>
          </a:p>
          <a:p>
            <a:r>
              <a:rPr lang="en-CA" dirty="0"/>
              <a:t>Precision planting and value of seed</a:t>
            </a:r>
          </a:p>
          <a:p>
            <a:r>
              <a:rPr lang="en-CA" dirty="0"/>
              <a:t>Other seed treatments/coatings</a:t>
            </a:r>
          </a:p>
          <a:p>
            <a:pPr marL="0" indent="0">
              <a:buNone/>
            </a:pPr>
            <a:endParaRPr lang="en-CA" dirty="0"/>
          </a:p>
        </p:txBody>
      </p:sp>
    </p:spTree>
    <p:extLst>
      <p:ext uri="{BB962C8B-B14F-4D97-AF65-F5344CB8AC3E}">
        <p14:creationId xmlns:p14="http://schemas.microsoft.com/office/powerpoint/2010/main" val="3896317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Thiram Re-evaluation </a:t>
            </a:r>
            <a:br>
              <a:rPr lang="en-CA" sz="4000" dirty="0"/>
            </a:br>
            <a:r>
              <a:rPr lang="en-CA" sz="3200" dirty="0"/>
              <a:t>Next steps</a:t>
            </a:r>
          </a:p>
        </p:txBody>
      </p:sp>
      <p:sp>
        <p:nvSpPr>
          <p:cNvPr id="3" name="Content Placeholder 2"/>
          <p:cNvSpPr>
            <a:spLocks noGrp="1"/>
          </p:cNvSpPr>
          <p:nvPr>
            <p:ph idx="1"/>
          </p:nvPr>
        </p:nvSpPr>
        <p:spPr/>
        <p:txBody>
          <a:bodyPr>
            <a:normAutofit/>
          </a:bodyPr>
          <a:lstStyle/>
          <a:p>
            <a:pPr marL="0" indent="0">
              <a:buNone/>
            </a:pPr>
            <a:endParaRPr lang="en-CA" dirty="0"/>
          </a:p>
          <a:p>
            <a:pPr marL="0" indent="0">
              <a:buNone/>
            </a:pPr>
            <a:r>
              <a:rPr lang="en-CA" dirty="0"/>
              <a:t>PMRA Re-evaluation Decision Document</a:t>
            </a:r>
          </a:p>
          <a:p>
            <a:pPr lvl="1"/>
            <a:r>
              <a:rPr lang="en-CA" dirty="0"/>
              <a:t>June 2018</a:t>
            </a:r>
          </a:p>
          <a:p>
            <a:pPr lvl="1"/>
            <a:r>
              <a:rPr lang="en-CA" dirty="0"/>
              <a:t>Phase-out begins (3-years) or amendment of uses/label</a:t>
            </a:r>
          </a:p>
        </p:txBody>
      </p:sp>
    </p:spTree>
    <p:extLst>
      <p:ext uri="{BB962C8B-B14F-4D97-AF65-F5344CB8AC3E}">
        <p14:creationId xmlns:p14="http://schemas.microsoft.com/office/powerpoint/2010/main" val="3149004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Neonicotinoids</a:t>
            </a:r>
          </a:p>
        </p:txBody>
      </p:sp>
      <p:sp>
        <p:nvSpPr>
          <p:cNvPr id="3" name="Content Placeholder 2"/>
          <p:cNvSpPr>
            <a:spLocks noGrp="1"/>
          </p:cNvSpPr>
          <p:nvPr>
            <p:ph idx="1"/>
          </p:nvPr>
        </p:nvSpPr>
        <p:spPr/>
        <p:txBody>
          <a:bodyPr>
            <a:normAutofit fontScale="77500" lnSpcReduction="20000"/>
          </a:bodyPr>
          <a:lstStyle/>
          <a:p>
            <a:pPr marL="0" indent="0">
              <a:buNone/>
            </a:pPr>
            <a:r>
              <a:rPr lang="en-CA" dirty="0"/>
              <a:t>Pollinator focused re-evaluation</a:t>
            </a:r>
          </a:p>
          <a:p>
            <a:pPr lvl="1"/>
            <a:r>
              <a:rPr lang="en-CA" dirty="0"/>
              <a:t>Imidacloprid, clothianidin, thiamethoxam</a:t>
            </a:r>
          </a:p>
          <a:p>
            <a:pPr lvl="1"/>
            <a:r>
              <a:rPr lang="en-CA" dirty="0"/>
              <a:t>Proposed Decision December 2017</a:t>
            </a:r>
          </a:p>
          <a:p>
            <a:pPr marL="0" indent="0">
              <a:buNone/>
            </a:pPr>
            <a:endParaRPr lang="en-CA" dirty="0"/>
          </a:p>
          <a:p>
            <a:pPr marL="0" indent="0">
              <a:buNone/>
            </a:pPr>
            <a:r>
              <a:rPr lang="en-CA" dirty="0"/>
              <a:t>Cyclical (15-yr) Re-evaluations (health &amp; environment)</a:t>
            </a:r>
          </a:p>
          <a:p>
            <a:pPr lvl="1"/>
            <a:r>
              <a:rPr lang="en-CA" dirty="0"/>
              <a:t>imidacloprid (Proposed Decision November 2016)</a:t>
            </a:r>
          </a:p>
          <a:p>
            <a:pPr lvl="1"/>
            <a:r>
              <a:rPr lang="en-CA" dirty="0"/>
              <a:t>clothianidin, thiamethoxam (Proposed Decision December 2018)</a:t>
            </a:r>
          </a:p>
          <a:p>
            <a:pPr marL="0" indent="0">
              <a:buNone/>
            </a:pPr>
            <a:r>
              <a:rPr lang="en-CA" dirty="0"/>
              <a:t> </a:t>
            </a:r>
          </a:p>
          <a:p>
            <a:pPr marL="0" indent="0">
              <a:buNone/>
            </a:pPr>
            <a:r>
              <a:rPr lang="en-CA" dirty="0"/>
              <a:t>Special Reviews (aquatic invertebrates) </a:t>
            </a:r>
          </a:p>
          <a:p>
            <a:pPr lvl="1"/>
            <a:r>
              <a:rPr lang="en-CA" dirty="0"/>
              <a:t>clothianidin, thiamethoxam (December 2017?)     </a:t>
            </a:r>
          </a:p>
          <a:p>
            <a:pPr marL="0" indent="0">
              <a:buNone/>
            </a:pPr>
            <a:endParaRPr lang="en-CA" dirty="0"/>
          </a:p>
          <a:p>
            <a:pPr marL="0" indent="0">
              <a:buNone/>
            </a:pPr>
            <a:r>
              <a:rPr lang="en-CA" dirty="0"/>
              <a:t>Pollinator Incident Report Evaluations (ongoing)</a:t>
            </a:r>
          </a:p>
          <a:p>
            <a:pPr lvl="1"/>
            <a:r>
              <a:rPr lang="en-CA" dirty="0"/>
              <a:t>80% reduction in planting incidents since mitigation</a:t>
            </a:r>
          </a:p>
          <a:p>
            <a:pPr marL="0" indent="0">
              <a:buNone/>
            </a:pPr>
            <a:endParaRPr lang="en-CA" dirty="0"/>
          </a:p>
          <a:p>
            <a:pPr marL="457200" lvl="1" indent="0">
              <a:buNone/>
            </a:pPr>
            <a:endParaRPr lang="en-CA" dirty="0"/>
          </a:p>
          <a:p>
            <a:pPr lvl="1"/>
            <a:endParaRPr lang="en-CA" dirty="0"/>
          </a:p>
        </p:txBody>
      </p:sp>
    </p:spTree>
    <p:extLst>
      <p:ext uri="{BB962C8B-B14F-4D97-AF65-F5344CB8AC3E}">
        <p14:creationId xmlns:p14="http://schemas.microsoft.com/office/powerpoint/2010/main" val="3870244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Imidacloprid Re-evaluation</a:t>
            </a:r>
          </a:p>
        </p:txBody>
      </p:sp>
      <p:sp>
        <p:nvSpPr>
          <p:cNvPr id="3" name="Content Placeholder 2"/>
          <p:cNvSpPr>
            <a:spLocks noGrp="1"/>
          </p:cNvSpPr>
          <p:nvPr>
            <p:ph idx="1"/>
          </p:nvPr>
        </p:nvSpPr>
        <p:spPr/>
        <p:txBody>
          <a:bodyPr/>
          <a:lstStyle/>
          <a:p>
            <a:pPr marL="0" indent="0">
              <a:buNone/>
            </a:pPr>
            <a:r>
              <a:rPr lang="en-CA" dirty="0"/>
              <a:t>Proposed Decision</a:t>
            </a:r>
          </a:p>
          <a:p>
            <a:pPr marL="0" indent="0">
              <a:buNone/>
            </a:pPr>
            <a:endParaRPr lang="en-CA" dirty="0"/>
          </a:p>
          <a:p>
            <a:pPr lvl="1">
              <a:buFont typeface="Wingdings" panose="05000000000000000000" pitchFamily="2" charset="2"/>
              <a:buChar char="§"/>
            </a:pPr>
            <a:r>
              <a:rPr lang="en-CA" dirty="0"/>
              <a:t>Cancel all uses</a:t>
            </a:r>
          </a:p>
          <a:p>
            <a:pPr lvl="1">
              <a:buFont typeface="Wingdings" panose="05000000000000000000" pitchFamily="2" charset="2"/>
              <a:buChar char="§"/>
            </a:pPr>
            <a:r>
              <a:rPr lang="en-CA" dirty="0"/>
              <a:t>No risks identified for human health</a:t>
            </a:r>
          </a:p>
          <a:p>
            <a:pPr lvl="1">
              <a:buFont typeface="Wingdings" panose="05000000000000000000" pitchFamily="2" charset="2"/>
              <a:buChar char="§"/>
            </a:pPr>
            <a:r>
              <a:rPr lang="en-CA" dirty="0"/>
              <a:t>Risks identified for aquatic invertebrates based on water monitoring data</a:t>
            </a:r>
          </a:p>
          <a:p>
            <a:pPr lvl="1">
              <a:buFont typeface="Wingdings" panose="05000000000000000000" pitchFamily="2" charset="2"/>
              <a:buChar char="§"/>
            </a:pPr>
            <a:r>
              <a:rPr lang="en-CA" dirty="0"/>
              <a:t>Monitoring data from Ontario and Quebec (some limited Saskatchewan)</a:t>
            </a:r>
          </a:p>
          <a:p>
            <a:pPr lvl="1">
              <a:buFont typeface="Wingdings" panose="05000000000000000000" pitchFamily="2" charset="2"/>
              <a:buChar char="§"/>
            </a:pPr>
            <a:r>
              <a:rPr lang="en-CA" dirty="0"/>
              <a:t>Modelled association of greenhouses (Ontario), field vegetables (Ontario, Quebec) and potatoes (Quebec)</a:t>
            </a:r>
          </a:p>
          <a:p>
            <a:pPr marL="0" indent="0">
              <a:buNone/>
            </a:pPr>
            <a:endParaRPr lang="en-CA" dirty="0"/>
          </a:p>
        </p:txBody>
      </p:sp>
    </p:spTree>
    <p:extLst>
      <p:ext uri="{BB962C8B-B14F-4D97-AF65-F5344CB8AC3E}">
        <p14:creationId xmlns:p14="http://schemas.microsoft.com/office/powerpoint/2010/main" val="3214526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Imidacloprid Re-evaluation</a:t>
            </a:r>
          </a:p>
        </p:txBody>
      </p:sp>
      <p:sp>
        <p:nvSpPr>
          <p:cNvPr id="3" name="Content Placeholder 2"/>
          <p:cNvSpPr>
            <a:spLocks noGrp="1"/>
          </p:cNvSpPr>
          <p:nvPr>
            <p:ph idx="1"/>
          </p:nvPr>
        </p:nvSpPr>
        <p:spPr/>
        <p:txBody>
          <a:bodyPr>
            <a:normAutofit/>
          </a:bodyPr>
          <a:lstStyle/>
          <a:p>
            <a:pPr marL="0" indent="0">
              <a:buNone/>
            </a:pPr>
            <a:r>
              <a:rPr lang="en-CA" dirty="0"/>
              <a:t>Consultation Response </a:t>
            </a:r>
          </a:p>
          <a:p>
            <a:pPr marL="0" indent="0">
              <a:buNone/>
            </a:pPr>
            <a:r>
              <a:rPr lang="en-CA" sz="2400" dirty="0"/>
              <a:t>(90-days; February 21, 2017)</a:t>
            </a:r>
          </a:p>
          <a:p>
            <a:pPr marL="0" indent="0">
              <a:buNone/>
            </a:pPr>
            <a:r>
              <a:rPr lang="en-CA" dirty="0"/>
              <a:t>Industry:</a:t>
            </a:r>
          </a:p>
          <a:p>
            <a:pPr lvl="1">
              <a:buFont typeface="Wingdings" panose="05000000000000000000" pitchFamily="2" charset="2"/>
              <a:buChar char="§"/>
            </a:pPr>
            <a:r>
              <a:rPr lang="en-CA" dirty="0"/>
              <a:t>Requested extension of deadline</a:t>
            </a:r>
          </a:p>
          <a:p>
            <a:pPr lvl="1">
              <a:buFont typeface="Wingdings" panose="05000000000000000000" pitchFamily="2" charset="2"/>
              <a:buChar char="§"/>
            </a:pPr>
            <a:r>
              <a:rPr lang="en-CA" dirty="0"/>
              <a:t>AAFC Multi-stakeholder Forum (Dec 21 and Feb 14)</a:t>
            </a:r>
          </a:p>
          <a:p>
            <a:pPr lvl="1">
              <a:buFont typeface="Wingdings" panose="05000000000000000000" pitchFamily="2" charset="2"/>
              <a:buChar char="§"/>
            </a:pPr>
            <a:r>
              <a:rPr lang="en-CA" dirty="0"/>
              <a:t>3 Working Groups formed</a:t>
            </a:r>
          </a:p>
          <a:p>
            <a:pPr lvl="2"/>
            <a:r>
              <a:rPr lang="en-CA" dirty="0"/>
              <a:t>Alternatives</a:t>
            </a:r>
          </a:p>
          <a:p>
            <a:pPr lvl="2"/>
            <a:r>
              <a:rPr lang="en-CA" dirty="0"/>
              <a:t>Risk Mitigation</a:t>
            </a:r>
          </a:p>
          <a:p>
            <a:pPr lvl="2"/>
            <a:r>
              <a:rPr lang="en-CA" dirty="0"/>
              <a:t>Environmental Monitoring</a:t>
            </a:r>
          </a:p>
          <a:p>
            <a:pPr marL="457200" lvl="1" indent="0">
              <a:buNone/>
            </a:pPr>
            <a:endParaRPr lang="en-CA" dirty="0"/>
          </a:p>
          <a:p>
            <a:pPr marL="0" indent="0">
              <a:buNone/>
            </a:pPr>
            <a:endParaRPr lang="en-CA" dirty="0"/>
          </a:p>
        </p:txBody>
      </p:sp>
    </p:spTree>
    <p:extLst>
      <p:ext uri="{BB962C8B-B14F-4D97-AF65-F5344CB8AC3E}">
        <p14:creationId xmlns:p14="http://schemas.microsoft.com/office/powerpoint/2010/main" val="1509915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Imidacloprid Re-evaluation</a:t>
            </a:r>
          </a:p>
        </p:txBody>
      </p:sp>
      <p:sp>
        <p:nvSpPr>
          <p:cNvPr id="3" name="Content Placeholder 2"/>
          <p:cNvSpPr>
            <a:spLocks noGrp="1"/>
          </p:cNvSpPr>
          <p:nvPr>
            <p:ph idx="1"/>
          </p:nvPr>
        </p:nvSpPr>
        <p:spPr/>
        <p:txBody>
          <a:bodyPr>
            <a:normAutofit/>
          </a:bodyPr>
          <a:lstStyle/>
          <a:p>
            <a:pPr marL="0" indent="0">
              <a:buNone/>
            </a:pPr>
            <a:r>
              <a:rPr lang="en-CA" dirty="0"/>
              <a:t>Consultation Response </a:t>
            </a:r>
          </a:p>
          <a:p>
            <a:pPr marL="0" indent="0">
              <a:buNone/>
            </a:pPr>
            <a:r>
              <a:rPr lang="en-CA" dirty="0"/>
              <a:t>Canadian Horticultural Council:</a:t>
            </a:r>
          </a:p>
          <a:p>
            <a:pPr lvl="1">
              <a:buFont typeface="Wingdings" panose="05000000000000000000" pitchFamily="2" charset="2"/>
              <a:buChar char="§"/>
            </a:pPr>
            <a:r>
              <a:rPr lang="en-CA" dirty="0"/>
              <a:t>grower surveys – impact risk assessment </a:t>
            </a:r>
          </a:p>
          <a:p>
            <a:pPr lvl="2"/>
            <a:r>
              <a:rPr lang="en-CA" dirty="0"/>
              <a:t>use (extent, frequency, method, rates, importance)</a:t>
            </a:r>
          </a:p>
          <a:p>
            <a:pPr lvl="2"/>
            <a:r>
              <a:rPr lang="en-CA" dirty="0"/>
              <a:t>use of seed treatment (imidacloprid + clothianidin)</a:t>
            </a:r>
          </a:p>
          <a:p>
            <a:pPr lvl="2"/>
            <a:r>
              <a:rPr lang="en-CA" dirty="0"/>
              <a:t>well received by PMRA (captan, chlorothalonil, mancozeb)</a:t>
            </a:r>
          </a:p>
          <a:p>
            <a:pPr lvl="1">
              <a:buFont typeface="Wingdings" panose="05000000000000000000" pitchFamily="2" charset="2"/>
              <a:buChar char="§"/>
            </a:pPr>
            <a:r>
              <a:rPr lang="en-CA" dirty="0"/>
              <a:t>processor field data (potatoes)</a:t>
            </a:r>
          </a:p>
          <a:p>
            <a:pPr lvl="1">
              <a:buFont typeface="Wingdings" panose="05000000000000000000" pitchFamily="2" charset="2"/>
              <a:buChar char="§"/>
            </a:pPr>
            <a:r>
              <a:rPr lang="en-CA" dirty="0"/>
              <a:t>mitigation (developments since water sampling)</a:t>
            </a:r>
          </a:p>
          <a:p>
            <a:pPr lvl="2"/>
            <a:r>
              <a:rPr lang="en-CA" dirty="0"/>
              <a:t>Vegetative buffer strips</a:t>
            </a:r>
          </a:p>
          <a:p>
            <a:pPr lvl="2"/>
            <a:r>
              <a:rPr lang="en-CA" dirty="0"/>
              <a:t>Nutrient management in greenhouses &amp; water treatment</a:t>
            </a:r>
          </a:p>
          <a:p>
            <a:pPr lvl="2"/>
            <a:r>
              <a:rPr lang="en-CA" dirty="0"/>
              <a:t>Municipal sewers</a:t>
            </a:r>
          </a:p>
          <a:p>
            <a:pPr marL="457200" lvl="1" indent="0">
              <a:buNone/>
            </a:pPr>
            <a:endParaRPr lang="en-CA" dirty="0"/>
          </a:p>
          <a:p>
            <a:pPr marL="0" indent="0">
              <a:buNone/>
            </a:pPr>
            <a:endParaRPr lang="en-CA" dirty="0"/>
          </a:p>
        </p:txBody>
      </p:sp>
    </p:spTree>
    <p:extLst>
      <p:ext uri="{BB962C8B-B14F-4D97-AF65-F5344CB8AC3E}">
        <p14:creationId xmlns:p14="http://schemas.microsoft.com/office/powerpoint/2010/main" val="3790896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Pesticide Re-evaluations </a:t>
            </a:r>
            <a:br>
              <a:rPr lang="en-CA" sz="4000" dirty="0"/>
            </a:br>
            <a:r>
              <a:rPr lang="en-CA" sz="3200" dirty="0"/>
              <a:t>Impact on Sector</a:t>
            </a:r>
          </a:p>
        </p:txBody>
      </p:sp>
      <p:sp>
        <p:nvSpPr>
          <p:cNvPr id="3" name="Content Placeholder 2"/>
          <p:cNvSpPr>
            <a:spLocks noGrp="1"/>
          </p:cNvSpPr>
          <p:nvPr>
            <p:ph idx="1"/>
          </p:nvPr>
        </p:nvSpPr>
        <p:spPr/>
        <p:txBody>
          <a:bodyPr/>
          <a:lstStyle/>
          <a:p>
            <a:pPr marL="0" indent="0">
              <a:buNone/>
            </a:pPr>
            <a:r>
              <a:rPr lang="en-CA" dirty="0"/>
              <a:t>Ability to compete </a:t>
            </a:r>
          </a:p>
          <a:p>
            <a:pPr lvl="1"/>
            <a:r>
              <a:rPr lang="en-CA" dirty="0"/>
              <a:t>Grower loss of production tools (carrots, apples)</a:t>
            </a:r>
          </a:p>
          <a:p>
            <a:pPr lvl="1"/>
            <a:r>
              <a:rPr lang="en-CA" dirty="0"/>
              <a:t>Potential loss of production acres</a:t>
            </a:r>
          </a:p>
          <a:p>
            <a:pPr marL="0" indent="0">
              <a:buNone/>
            </a:pPr>
            <a:r>
              <a:rPr lang="en-CA" dirty="0"/>
              <a:t>Revocation of Maximum Residue Limits </a:t>
            </a:r>
          </a:p>
          <a:p>
            <a:pPr lvl="1"/>
            <a:r>
              <a:rPr lang="en-CA" dirty="0"/>
              <a:t>Imports exceeding the General MRL of 0.1 ppm</a:t>
            </a:r>
          </a:p>
          <a:p>
            <a:pPr lvl="1"/>
            <a:r>
              <a:rPr lang="en-CA" dirty="0"/>
              <a:t>Requirement for Import MRL if residues present (problematic)</a:t>
            </a:r>
          </a:p>
          <a:p>
            <a:pPr lvl="1"/>
            <a:r>
              <a:rPr lang="en-CA" dirty="0"/>
              <a:t>Impact on trade and foreign growers</a:t>
            </a:r>
          </a:p>
          <a:p>
            <a:pPr lvl="1"/>
            <a:r>
              <a:rPr lang="en-CA" dirty="0"/>
              <a:t>CFIA Pesticide Surveillance Reports by crop/country/pesticide</a:t>
            </a:r>
          </a:p>
        </p:txBody>
      </p:sp>
    </p:spTree>
    <p:extLst>
      <p:ext uri="{BB962C8B-B14F-4D97-AF65-F5344CB8AC3E}">
        <p14:creationId xmlns:p14="http://schemas.microsoft.com/office/powerpoint/2010/main" val="2343594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629401" y="1101858"/>
            <a:ext cx="2266950" cy="4994142"/>
            <a:chOff x="8382000" y="628305"/>
            <a:chExt cx="2213673" cy="6114797"/>
          </a:xfrm>
        </p:grpSpPr>
        <p:pic>
          <p:nvPicPr>
            <p:cNvPr id="10" name="Picture 9" descr="cent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7600" y="628305"/>
              <a:ext cx="1828800" cy="1134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p:cNvPicPr>
            <p:nvPr/>
          </p:nvPicPr>
          <p:blipFill>
            <a:blip r:embed="rId4"/>
            <a:stretch>
              <a:fillRect/>
            </a:stretch>
          </p:blipFill>
          <p:spPr>
            <a:xfrm>
              <a:off x="8737600" y="1870774"/>
              <a:ext cx="1828800" cy="1133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l-3.jpg"/>
            <p:cNvPicPr>
              <a:picLocks/>
            </p:cNvPicPr>
            <p:nvPr/>
          </p:nvPicPr>
          <p:blipFill>
            <a:blip r:embed="rId5" cstate="email">
              <a:extLst>
                <a:ext uri="{28A0092B-C50C-407E-A947-70E740481C1C}">
                  <a14:useLocalDpi xmlns:a14="http://schemas.microsoft.com/office/drawing/2010/main"/>
                </a:ext>
              </a:extLst>
            </a:blip>
            <a:stretch>
              <a:fillRect/>
            </a:stretch>
          </p:blipFill>
          <p:spPr>
            <a:xfrm>
              <a:off x="8739499" y="3112780"/>
              <a:ext cx="1828800" cy="1133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becman coulter.jpg"/>
            <p:cNvPicPr>
              <a:picLocks/>
            </p:cNvPicPr>
            <p:nvPr/>
          </p:nvPicPr>
          <p:blipFill>
            <a:blip r:embed="rId6" cstate="email">
              <a:extLst>
                <a:ext uri="{28A0092B-C50C-407E-A947-70E740481C1C}">
                  <a14:useLocalDpi xmlns:a14="http://schemas.microsoft.com/office/drawing/2010/main"/>
                </a:ext>
              </a:extLst>
            </a:blip>
            <a:stretch>
              <a:fillRect/>
            </a:stretch>
          </p:blipFill>
          <p:spPr>
            <a:xfrm>
              <a:off x="8737600" y="4949369"/>
              <a:ext cx="1828800" cy="1133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ts .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37600" y="6176174"/>
              <a:ext cx="1843006" cy="566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microbiotestjpg.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6873" y="4347185"/>
              <a:ext cx="1828800" cy="49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8382000" y="713601"/>
              <a:ext cx="381000" cy="311870"/>
            </a:xfrm>
            <a:prstGeom prst="rect">
              <a:avLst/>
            </a:prstGeom>
            <a:noFill/>
          </p:spPr>
          <p:txBody>
            <a:bodyPr wrap="square" rtlCol="0">
              <a:spAutoFit/>
            </a:bodyPr>
            <a:lstStyle/>
            <a:p>
              <a:r>
                <a:rPr lang="en-US" sz="900"/>
                <a:t>1.</a:t>
              </a:r>
            </a:p>
          </p:txBody>
        </p:sp>
        <p:sp>
          <p:nvSpPr>
            <p:cNvPr id="18" name="TextBox 17"/>
            <p:cNvSpPr txBox="1"/>
            <p:nvPr/>
          </p:nvSpPr>
          <p:spPr>
            <a:xfrm>
              <a:off x="8382000" y="1932801"/>
              <a:ext cx="381000" cy="311870"/>
            </a:xfrm>
            <a:prstGeom prst="rect">
              <a:avLst/>
            </a:prstGeom>
            <a:noFill/>
          </p:spPr>
          <p:txBody>
            <a:bodyPr wrap="square" rtlCol="0">
              <a:spAutoFit/>
            </a:bodyPr>
            <a:lstStyle/>
            <a:p>
              <a:r>
                <a:rPr lang="en-US" sz="900"/>
                <a:t>2.</a:t>
              </a:r>
              <a:endParaRPr lang="en-US" sz="900" dirty="0"/>
            </a:p>
          </p:txBody>
        </p:sp>
        <p:sp>
          <p:nvSpPr>
            <p:cNvPr id="19" name="TextBox 18"/>
            <p:cNvSpPr txBox="1"/>
            <p:nvPr/>
          </p:nvSpPr>
          <p:spPr>
            <a:xfrm>
              <a:off x="8382000" y="3200400"/>
              <a:ext cx="381000" cy="311870"/>
            </a:xfrm>
            <a:prstGeom prst="rect">
              <a:avLst/>
            </a:prstGeom>
            <a:noFill/>
          </p:spPr>
          <p:txBody>
            <a:bodyPr wrap="square" rtlCol="0">
              <a:spAutoFit/>
            </a:bodyPr>
            <a:lstStyle/>
            <a:p>
              <a:r>
                <a:rPr lang="en-US" sz="900" dirty="0"/>
                <a:t>3.</a:t>
              </a:r>
            </a:p>
          </p:txBody>
        </p:sp>
        <p:sp>
          <p:nvSpPr>
            <p:cNvPr id="20" name="TextBox 19"/>
            <p:cNvSpPr txBox="1"/>
            <p:nvPr/>
          </p:nvSpPr>
          <p:spPr>
            <a:xfrm>
              <a:off x="8382000" y="4371201"/>
              <a:ext cx="381000" cy="311870"/>
            </a:xfrm>
            <a:prstGeom prst="rect">
              <a:avLst/>
            </a:prstGeom>
            <a:noFill/>
          </p:spPr>
          <p:txBody>
            <a:bodyPr wrap="square" rtlCol="0">
              <a:spAutoFit/>
            </a:bodyPr>
            <a:lstStyle/>
            <a:p>
              <a:r>
                <a:rPr lang="en-US" sz="900"/>
                <a:t>4.</a:t>
              </a:r>
              <a:endParaRPr lang="en-US" sz="900" dirty="0"/>
            </a:p>
          </p:txBody>
        </p:sp>
        <p:sp>
          <p:nvSpPr>
            <p:cNvPr id="21" name="TextBox 20"/>
            <p:cNvSpPr txBox="1"/>
            <p:nvPr/>
          </p:nvSpPr>
          <p:spPr>
            <a:xfrm>
              <a:off x="8382000" y="4980801"/>
              <a:ext cx="381000" cy="311870"/>
            </a:xfrm>
            <a:prstGeom prst="rect">
              <a:avLst/>
            </a:prstGeom>
            <a:noFill/>
          </p:spPr>
          <p:txBody>
            <a:bodyPr wrap="square" rtlCol="0">
              <a:spAutoFit/>
            </a:bodyPr>
            <a:lstStyle/>
            <a:p>
              <a:r>
                <a:rPr lang="en-US" sz="900"/>
                <a:t>5.</a:t>
              </a:r>
              <a:endParaRPr lang="en-US" sz="900" dirty="0"/>
            </a:p>
          </p:txBody>
        </p:sp>
        <p:sp>
          <p:nvSpPr>
            <p:cNvPr id="22" name="TextBox 21"/>
            <p:cNvSpPr txBox="1"/>
            <p:nvPr/>
          </p:nvSpPr>
          <p:spPr>
            <a:xfrm>
              <a:off x="8382000" y="6200002"/>
              <a:ext cx="381000" cy="311870"/>
            </a:xfrm>
            <a:prstGeom prst="rect">
              <a:avLst/>
            </a:prstGeom>
            <a:noFill/>
          </p:spPr>
          <p:txBody>
            <a:bodyPr wrap="square" rtlCol="0">
              <a:spAutoFit/>
            </a:bodyPr>
            <a:lstStyle/>
            <a:p>
              <a:r>
                <a:rPr lang="en-US" sz="900" dirty="0"/>
                <a:t>6.</a:t>
              </a:r>
            </a:p>
          </p:txBody>
        </p:sp>
      </p:grpSp>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5774" y="874723"/>
            <a:ext cx="6096000" cy="5850331"/>
          </a:xfrm>
          <a:prstGeom prst="rect">
            <a:avLst/>
          </a:prstGeom>
        </p:spPr>
      </p:pic>
      <p:grpSp>
        <p:nvGrpSpPr>
          <p:cNvPr id="23" name="Group 22"/>
          <p:cNvGrpSpPr/>
          <p:nvPr/>
        </p:nvGrpSpPr>
        <p:grpSpPr>
          <a:xfrm>
            <a:off x="0" y="-2926"/>
            <a:ext cx="9144000" cy="6860926"/>
            <a:chOff x="0" y="0"/>
            <a:chExt cx="12192000" cy="6858001"/>
          </a:xfrm>
        </p:grpSpPr>
        <p:pic>
          <p:nvPicPr>
            <p:cNvPr id="24" name="Picture 23"/>
            <p:cNvPicPr>
              <a:picLocks noChangeAspect="1"/>
            </p:cNvPicPr>
            <p:nvPr/>
          </p:nvPicPr>
          <p:blipFill rotWithShape="1">
            <a:blip r:embed="rId10" cstate="screen">
              <a:extLst>
                <a:ext uri="{28A0092B-C50C-407E-A947-70E740481C1C}">
                  <a14:useLocalDpi xmlns:a14="http://schemas.microsoft.com/office/drawing/2010/main"/>
                </a:ext>
              </a:extLst>
            </a:blip>
            <a:srcRect l="350" r="5863"/>
            <a:stretch/>
          </p:blipFill>
          <p:spPr>
            <a:xfrm>
              <a:off x="0" y="0"/>
              <a:ext cx="12192000" cy="514350"/>
            </a:xfrm>
            <a:prstGeom prst="rect">
              <a:avLst/>
            </a:prstGeom>
          </p:spPr>
        </p:pic>
        <p:pic>
          <p:nvPicPr>
            <p:cNvPr id="25" name="Picture 2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514350"/>
              <a:ext cx="1219200" cy="6343651"/>
            </a:xfrm>
            <a:prstGeom prst="rect">
              <a:avLst/>
            </a:prstGeom>
          </p:spPr>
        </p:pic>
      </p:grpSp>
      <p:sp>
        <p:nvSpPr>
          <p:cNvPr id="26" name="Rectangle 3"/>
          <p:cNvSpPr>
            <a:spLocks noChangeArrowheads="1"/>
          </p:cNvSpPr>
          <p:nvPr/>
        </p:nvSpPr>
        <p:spPr bwMode="auto">
          <a:xfrm>
            <a:off x="914400" y="656543"/>
            <a:ext cx="80581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sz="2100" b="1" dirty="0"/>
              <a:t>Efficacy Against Microbial Pathogens</a:t>
            </a:r>
          </a:p>
        </p:txBody>
      </p:sp>
    </p:spTree>
    <p:extLst>
      <p:ext uri="{BB962C8B-B14F-4D97-AF65-F5344CB8AC3E}">
        <p14:creationId xmlns:p14="http://schemas.microsoft.com/office/powerpoint/2010/main" val="549015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Thank you</a:t>
            </a:r>
          </a:p>
        </p:txBody>
      </p:sp>
      <p:sp>
        <p:nvSpPr>
          <p:cNvPr id="4" name="TextBox 3"/>
          <p:cNvSpPr txBox="1"/>
          <p:nvPr/>
        </p:nvSpPr>
        <p:spPr>
          <a:xfrm>
            <a:off x="2192932" y="2710607"/>
            <a:ext cx="33544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www.hortcouncil.ca</a:t>
            </a:r>
          </a:p>
        </p:txBody>
      </p:sp>
      <p:pic>
        <p:nvPicPr>
          <p:cNvPr id="5" name="Picture 6" descr="https://upload.wikimedia.org/wikipedia/commons/thumb/e/e2/Google_Chrome_icon_(2011).svg/2000px-Google_Chrome_icon_(2011).svg.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7820" y="2503019"/>
            <a:ext cx="865112" cy="865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email ic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27820" y="1325225"/>
            <a:ext cx="865112" cy="8651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92932" y="1532813"/>
            <a:ext cx="38259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djones@hortcouncil.ca</a:t>
            </a:r>
          </a:p>
        </p:txBody>
      </p:sp>
      <p:sp>
        <p:nvSpPr>
          <p:cNvPr id="8" name="Content Placeholder 2"/>
          <p:cNvSpPr>
            <a:spLocks noGrp="1"/>
          </p:cNvSpPr>
          <p:nvPr>
            <p:ph idx="1"/>
          </p:nvPr>
        </p:nvSpPr>
        <p:spPr>
          <a:xfrm>
            <a:off x="5970146" y="3446108"/>
            <a:ext cx="2325786" cy="1062225"/>
          </a:xfrm>
        </p:spPr>
        <p:txBody>
          <a:bodyPr>
            <a:normAutofit fontScale="70000" lnSpcReduction="20000"/>
          </a:bodyPr>
          <a:lstStyle/>
          <a:p>
            <a:pPr marL="0" indent="0" algn="ctr">
              <a:buNone/>
            </a:pPr>
            <a:r>
              <a:rPr lang="en-CA" b="1" dirty="0"/>
              <a:t>CHC AGM</a:t>
            </a:r>
          </a:p>
          <a:p>
            <a:pPr marL="0" indent="0" algn="ctr">
              <a:buNone/>
            </a:pPr>
            <a:r>
              <a:rPr lang="en-CA" dirty="0"/>
              <a:t>March 14-16</a:t>
            </a:r>
          </a:p>
          <a:p>
            <a:pPr marL="0" indent="0" algn="ctr">
              <a:buNone/>
            </a:pPr>
            <a:r>
              <a:rPr lang="en-CA" dirty="0"/>
              <a:t>Winnipeg</a:t>
            </a: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70146" y="1265127"/>
            <a:ext cx="2325786" cy="2096862"/>
          </a:xfrm>
          <a:prstGeom prst="rect">
            <a:avLst/>
          </a:prstGeom>
        </p:spPr>
      </p:pic>
      <p:sp>
        <p:nvSpPr>
          <p:cNvPr id="10" name="TextBox 9"/>
          <p:cNvSpPr txBox="1"/>
          <p:nvPr/>
        </p:nvSpPr>
        <p:spPr>
          <a:xfrm>
            <a:off x="2192932" y="3801483"/>
            <a:ext cx="24678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@CHC_CCH</a:t>
            </a:r>
          </a:p>
        </p:txBody>
      </p:sp>
      <p:pic>
        <p:nvPicPr>
          <p:cNvPr id="11" name="Picture 12" descr="https://static01.nyt.com/images/2014/08/10/magazine/10wmt/10wmt-master1050-v4.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5350" t="14531" r="20568" b="11166"/>
          <a:stretch/>
        </p:blipFill>
        <p:spPr bwMode="auto">
          <a:xfrm>
            <a:off x="1327820" y="3667834"/>
            <a:ext cx="865112" cy="7289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717196" y="4706572"/>
            <a:ext cx="2732116" cy="1699376"/>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93580" y="4706572"/>
            <a:ext cx="2732116" cy="1699376"/>
          </a:xfrm>
          <a:prstGeom prst="rect">
            <a:avLst/>
          </a:prstGeom>
        </p:spPr>
      </p:pic>
    </p:spTree>
    <p:extLst>
      <p:ext uri="{BB962C8B-B14F-4D97-AF65-F5344CB8AC3E}">
        <p14:creationId xmlns:p14="http://schemas.microsoft.com/office/powerpoint/2010/main" val="1502424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Captan Re-evaluation</a:t>
            </a:r>
          </a:p>
        </p:txBody>
      </p:sp>
      <p:sp>
        <p:nvSpPr>
          <p:cNvPr id="3" name="Content Placeholder 2"/>
          <p:cNvSpPr>
            <a:spLocks noGrp="1"/>
          </p:cNvSpPr>
          <p:nvPr>
            <p:ph idx="1"/>
          </p:nvPr>
        </p:nvSpPr>
        <p:spPr/>
        <p:txBody>
          <a:bodyPr>
            <a:normAutofit/>
          </a:bodyPr>
          <a:lstStyle/>
          <a:p>
            <a:pPr marL="0" indent="0">
              <a:buNone/>
            </a:pPr>
            <a:r>
              <a:rPr lang="en-CA" dirty="0"/>
              <a:t>Proposed Decision</a:t>
            </a:r>
          </a:p>
          <a:p>
            <a:pPr marL="0" indent="0">
              <a:buNone/>
            </a:pPr>
            <a:endParaRPr lang="en-CA" dirty="0"/>
          </a:p>
          <a:p>
            <a:pPr lvl="1">
              <a:buFont typeface="Wingdings" panose="05000000000000000000" pitchFamily="2" charset="2"/>
              <a:buChar char="§"/>
            </a:pPr>
            <a:r>
              <a:rPr lang="en-CA" dirty="0"/>
              <a:t>Cancel use in greenhouse, tree fruit, grapes, berries, field tomato, on-farm seed treatment </a:t>
            </a:r>
          </a:p>
          <a:p>
            <a:pPr lvl="1">
              <a:buFont typeface="Wingdings" panose="05000000000000000000" pitchFamily="2" charset="2"/>
              <a:buChar char="§"/>
            </a:pPr>
            <a:r>
              <a:rPr lang="en-CA" dirty="0"/>
              <a:t>Cancel use of WP as dry hopper box treatment</a:t>
            </a:r>
          </a:p>
          <a:p>
            <a:pPr lvl="1">
              <a:buFont typeface="Wingdings" panose="05000000000000000000" pitchFamily="2" charset="2"/>
              <a:buChar char="§"/>
            </a:pPr>
            <a:r>
              <a:rPr lang="en-CA" dirty="0"/>
              <a:t>Limit to 1 foliar application cucumbers, potatoes, squash, pumpkin</a:t>
            </a:r>
          </a:p>
          <a:p>
            <a:pPr lvl="1">
              <a:buFont typeface="Wingdings" panose="05000000000000000000" pitchFamily="2" charset="2"/>
              <a:buChar char="§"/>
            </a:pPr>
            <a:r>
              <a:rPr lang="en-CA" dirty="0"/>
              <a:t>Risks identified for human health (post-application workers)</a:t>
            </a:r>
          </a:p>
          <a:p>
            <a:pPr marL="457200" lvl="1" indent="0">
              <a:buNone/>
            </a:pPr>
            <a:endParaRPr lang="en-CA" dirty="0"/>
          </a:p>
          <a:p>
            <a:pPr marL="0" indent="0">
              <a:buNone/>
            </a:pPr>
            <a:endParaRPr lang="en-CA" dirty="0"/>
          </a:p>
        </p:txBody>
      </p:sp>
    </p:spTree>
    <p:extLst>
      <p:ext uri="{BB962C8B-B14F-4D97-AF65-F5344CB8AC3E}">
        <p14:creationId xmlns:p14="http://schemas.microsoft.com/office/powerpoint/2010/main" val="4263359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Captan Re-evaluation</a:t>
            </a:r>
          </a:p>
        </p:txBody>
      </p:sp>
      <p:sp>
        <p:nvSpPr>
          <p:cNvPr id="3" name="Content Placeholder 2"/>
          <p:cNvSpPr>
            <a:spLocks noGrp="1"/>
          </p:cNvSpPr>
          <p:nvPr>
            <p:ph idx="1"/>
          </p:nvPr>
        </p:nvSpPr>
        <p:spPr/>
        <p:txBody>
          <a:bodyPr>
            <a:normAutofit/>
          </a:bodyPr>
          <a:lstStyle/>
          <a:p>
            <a:pPr marL="0" indent="0">
              <a:buNone/>
            </a:pPr>
            <a:r>
              <a:rPr lang="en-CA" dirty="0"/>
              <a:t>Consultation Response </a:t>
            </a:r>
          </a:p>
          <a:p>
            <a:pPr marL="0" indent="0">
              <a:buNone/>
            </a:pPr>
            <a:r>
              <a:rPr lang="en-CA" dirty="0"/>
              <a:t>Grower survey reported :</a:t>
            </a:r>
          </a:p>
          <a:p>
            <a:pPr lvl="1"/>
            <a:r>
              <a:rPr lang="en-CA" dirty="0"/>
              <a:t>number of applications 2 (peaches) to 5 (apples) per season</a:t>
            </a:r>
          </a:p>
          <a:p>
            <a:pPr lvl="1"/>
            <a:r>
              <a:rPr lang="en-CA" dirty="0"/>
              <a:t>application rates used 63% to 89% of maximum</a:t>
            </a:r>
          </a:p>
          <a:p>
            <a:pPr lvl="1"/>
            <a:r>
              <a:rPr lang="en-CA" dirty="0"/>
              <a:t>monitoring/scouting most common activity (10 per season)</a:t>
            </a:r>
          </a:p>
          <a:p>
            <a:pPr lvl="1"/>
            <a:r>
              <a:rPr lang="en-CA" dirty="0"/>
              <a:t>other post-application activities limited</a:t>
            </a:r>
          </a:p>
          <a:p>
            <a:pPr marL="0" indent="0">
              <a:buNone/>
            </a:pPr>
            <a:endParaRPr lang="en-CA" dirty="0"/>
          </a:p>
          <a:p>
            <a:pPr marL="0" indent="0">
              <a:buNone/>
            </a:pPr>
            <a:r>
              <a:rPr lang="en-CA" dirty="0"/>
              <a:t>Final Decision March 2018</a:t>
            </a:r>
          </a:p>
          <a:p>
            <a:pPr marL="457200" lvl="1" indent="0">
              <a:buNone/>
            </a:pPr>
            <a:endParaRPr lang="en-CA" dirty="0"/>
          </a:p>
          <a:p>
            <a:pPr marL="0" indent="0">
              <a:buNone/>
            </a:pPr>
            <a:endParaRPr lang="en-CA" dirty="0"/>
          </a:p>
        </p:txBody>
      </p:sp>
    </p:spTree>
    <p:extLst>
      <p:ext uri="{BB962C8B-B14F-4D97-AF65-F5344CB8AC3E}">
        <p14:creationId xmlns:p14="http://schemas.microsoft.com/office/powerpoint/2010/main" val="2370424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ney_ASTA_Event_Icon_3x4.png"/>
          <p:cNvPicPr>
            <a:picLocks noChangeAspect="1"/>
          </p:cNvPicPr>
          <p:nvPr/>
        </p:nvPicPr>
        <p:blipFill>
          <a:blip r:embed="rId2" cstate="print"/>
          <a:stretch>
            <a:fillRect/>
          </a:stretch>
        </p:blipFill>
        <p:spPr>
          <a:xfrm>
            <a:off x="914399" y="717314"/>
            <a:ext cx="7326243" cy="5451755"/>
          </a:xfrm>
          <a:prstGeom prst="rect">
            <a:avLst/>
          </a:prstGeom>
        </p:spPr>
      </p:pic>
    </p:spTree>
    <p:extLst>
      <p:ext uri="{BB962C8B-B14F-4D97-AF65-F5344CB8AC3E}">
        <p14:creationId xmlns:p14="http://schemas.microsoft.com/office/powerpoint/2010/main" val="16578494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Tableau 68"/>
          <p:cNvGraphicFramePr>
            <a:graphicFrameLocks noGrp="1"/>
          </p:cNvGraphicFramePr>
          <p:nvPr>
            <p:extLst/>
          </p:nvPr>
        </p:nvGraphicFramePr>
        <p:xfrm>
          <a:off x="336057" y="1362630"/>
          <a:ext cx="8636375" cy="4972856"/>
        </p:xfrm>
        <a:graphic>
          <a:graphicData uri="http://schemas.openxmlformats.org/drawingml/2006/table">
            <a:tbl>
              <a:tblPr firstRow="1" bandRow="1">
                <a:tableStyleId>{6E25E649-3F16-4E02-A733-19D2CDBF48F0}</a:tableStyleId>
              </a:tblPr>
              <a:tblGrid>
                <a:gridCol w="1835561">
                  <a:extLst>
                    <a:ext uri="{9D8B030D-6E8A-4147-A177-3AD203B41FA5}">
                      <a16:colId xmlns:a16="http://schemas.microsoft.com/office/drawing/2014/main" xmlns="" val="20000"/>
                    </a:ext>
                  </a:extLst>
                </a:gridCol>
                <a:gridCol w="1133469">
                  <a:extLst>
                    <a:ext uri="{9D8B030D-6E8A-4147-A177-3AD203B41FA5}">
                      <a16:colId xmlns:a16="http://schemas.microsoft.com/office/drawing/2014/main" xmlns="" val="20001"/>
                    </a:ext>
                  </a:extLst>
                </a:gridCol>
                <a:gridCol w="1133469">
                  <a:extLst>
                    <a:ext uri="{9D8B030D-6E8A-4147-A177-3AD203B41FA5}">
                      <a16:colId xmlns:a16="http://schemas.microsoft.com/office/drawing/2014/main" xmlns="" val="20002"/>
                    </a:ext>
                  </a:extLst>
                </a:gridCol>
                <a:gridCol w="1133469">
                  <a:extLst>
                    <a:ext uri="{9D8B030D-6E8A-4147-A177-3AD203B41FA5}">
                      <a16:colId xmlns:a16="http://schemas.microsoft.com/office/drawing/2014/main" xmlns="" val="20003"/>
                    </a:ext>
                  </a:extLst>
                </a:gridCol>
                <a:gridCol w="1133469">
                  <a:extLst>
                    <a:ext uri="{9D8B030D-6E8A-4147-A177-3AD203B41FA5}">
                      <a16:colId xmlns:a16="http://schemas.microsoft.com/office/drawing/2014/main" xmlns="" val="20004"/>
                    </a:ext>
                  </a:extLst>
                </a:gridCol>
                <a:gridCol w="1133469">
                  <a:extLst>
                    <a:ext uri="{9D8B030D-6E8A-4147-A177-3AD203B41FA5}">
                      <a16:colId xmlns:a16="http://schemas.microsoft.com/office/drawing/2014/main" xmlns="" val="20005"/>
                    </a:ext>
                  </a:extLst>
                </a:gridCol>
                <a:gridCol w="1133469">
                  <a:extLst>
                    <a:ext uri="{9D8B030D-6E8A-4147-A177-3AD203B41FA5}">
                      <a16:colId xmlns:a16="http://schemas.microsoft.com/office/drawing/2014/main" xmlns="" val="20006"/>
                    </a:ext>
                  </a:extLst>
                </a:gridCol>
              </a:tblGrid>
              <a:tr h="5501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a:t>Deadlines for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a:t>re-evaluation</a:t>
                      </a:r>
                      <a:endParaRPr lang="en-US" sz="1200" b="0" noProof="0" dirty="0">
                        <a:solidFill>
                          <a:schemeClr val="bg1"/>
                        </a:solidFill>
                        <a:latin typeface="+mn-lt"/>
                      </a:endParaRPr>
                    </a:p>
                  </a:txBody>
                  <a:tcPr anchor="ctr"/>
                </a:tc>
                <a:tc>
                  <a:txBody>
                    <a:bodyPr/>
                    <a:lstStyle/>
                    <a:p>
                      <a:pPr algn="ctr"/>
                      <a:r>
                        <a:rPr lang="fr-FR" sz="1200" dirty="0"/>
                        <a:t>30/04/2017</a:t>
                      </a:r>
                      <a:endParaRPr lang="en-US" sz="1200" dirty="0"/>
                    </a:p>
                  </a:txBody>
                  <a:tcPr anchor="ctr"/>
                </a:tc>
                <a:tc>
                  <a:txBody>
                    <a:bodyPr/>
                    <a:lstStyle/>
                    <a:p>
                      <a:pPr algn="ctr"/>
                      <a:r>
                        <a:rPr lang="fr-FR" sz="1200" dirty="0"/>
                        <a:t>31/01/2018</a:t>
                      </a:r>
                      <a:endParaRPr lang="en-US" sz="1200" dirty="0"/>
                    </a:p>
                  </a:txBody>
                  <a:tcPr anchor="ctr"/>
                </a:tc>
                <a:tc>
                  <a:txBody>
                    <a:bodyPr/>
                    <a:lstStyle/>
                    <a:p>
                      <a:pPr algn="ctr"/>
                      <a:r>
                        <a:rPr lang="fr-FR" sz="1200" dirty="0"/>
                        <a:t>31/04/2018</a:t>
                      </a:r>
                      <a:endParaRPr lang="en-US" sz="1200" dirty="0"/>
                    </a:p>
                  </a:txBody>
                  <a:tcPr anchor="ctr"/>
                </a:tc>
                <a:tc>
                  <a:txBody>
                    <a:bodyPr/>
                    <a:lstStyle/>
                    <a:p>
                      <a:pPr algn="ctr"/>
                      <a:r>
                        <a:rPr lang="en-US" sz="1200" dirty="0"/>
                        <a:t>31/07/2018</a:t>
                      </a:r>
                    </a:p>
                  </a:txBody>
                  <a:tcPr anchor="ctr"/>
                </a:tc>
                <a:tc>
                  <a:txBody>
                    <a:bodyPr/>
                    <a:lstStyle/>
                    <a:p>
                      <a:pPr algn="ctr"/>
                      <a:r>
                        <a:rPr lang="fr-FR" sz="1200" dirty="0"/>
                        <a:t>31/07/2019</a:t>
                      </a:r>
                      <a:endParaRPr lang="en-US" sz="1200" dirty="0"/>
                    </a:p>
                  </a:txBody>
                  <a:tcPr anchor="ctr"/>
                </a:tc>
                <a:tc>
                  <a:txBody>
                    <a:bodyPr/>
                    <a:lstStyle/>
                    <a:p>
                      <a:pPr algn="ctr"/>
                      <a:r>
                        <a:rPr lang="fr-FR" sz="1200" dirty="0"/>
                        <a:t>31/12/2021</a:t>
                      </a:r>
                      <a:endParaRPr lang="en-US" sz="1200" dirty="0"/>
                    </a:p>
                  </a:txBody>
                  <a:tcPr anchor="ctr"/>
                </a:tc>
                <a:extLst>
                  <a:ext uri="{0D108BD9-81ED-4DB2-BD59-A6C34878D82A}">
                    <a16:rowId xmlns:a16="http://schemas.microsoft.com/office/drawing/2014/main" xmlns="" val="10000"/>
                  </a:ext>
                </a:extLst>
              </a:tr>
              <a:tr h="374073">
                <a:tc>
                  <a:txBody>
                    <a:bodyPr/>
                    <a:lstStyle/>
                    <a:p>
                      <a:pPr algn="l"/>
                      <a:r>
                        <a:rPr lang="en-US" sz="1200" noProof="0" dirty="0"/>
                        <a:t>Active Ingredient (AI)</a:t>
                      </a:r>
                      <a:endParaRPr lang="en-US" sz="1200" b="0" noProof="0" dirty="0">
                        <a:solidFill>
                          <a:schemeClr val="tx1"/>
                        </a:solidFill>
                        <a:latin typeface="+mn-lt"/>
                      </a:endParaRPr>
                    </a:p>
                  </a:txBody>
                  <a:tcPr anchor="ctr"/>
                </a:tc>
                <a:tc>
                  <a:txBody>
                    <a:bodyPr/>
                    <a:lstStyle/>
                    <a:p>
                      <a:pPr algn="ctr"/>
                      <a:r>
                        <a:rPr lang="fr-FR" sz="1200" dirty="0"/>
                        <a:t>thiaclopride </a:t>
                      </a:r>
                      <a:endParaRPr lang="en-US" sz="1200" dirty="0"/>
                    </a:p>
                  </a:txBody>
                  <a:tcPr anchor="ctr"/>
                </a:tc>
                <a:tc>
                  <a:txBody>
                    <a:bodyPr/>
                    <a:lstStyle/>
                    <a:p>
                      <a:pPr algn="ctr"/>
                      <a:r>
                        <a:rPr lang="fr-FR" sz="1200" kern="1200" dirty="0"/>
                        <a:t>chlorpyrifos-ethyl</a:t>
                      </a:r>
                      <a:endParaRPr lang="en-US" sz="1200" kern="1200" dirty="0">
                        <a:solidFill>
                          <a:schemeClr val="tx1"/>
                        </a:solidFill>
                        <a:latin typeface="+mn-lt"/>
                        <a:ea typeface="+mn-ea"/>
                        <a:cs typeface="+mn-cs"/>
                      </a:endParaRPr>
                    </a:p>
                  </a:txBody>
                  <a:tcPr anchor="ctr"/>
                </a:tc>
                <a:tc>
                  <a:txBody>
                    <a:bodyPr/>
                    <a:lstStyle/>
                    <a:p>
                      <a:pPr algn="ctr"/>
                      <a:r>
                        <a:rPr lang="fr-FR" sz="1150" dirty="0"/>
                        <a:t>thiametoxame</a:t>
                      </a:r>
                      <a:endParaRPr lang="en-US" sz="1150" dirty="0"/>
                    </a:p>
                  </a:txBody>
                  <a:tcPr anchor="ctr"/>
                </a:tc>
                <a:tc>
                  <a:txBody>
                    <a:bodyPr/>
                    <a:lstStyle/>
                    <a:p>
                      <a:pPr algn="ctr"/>
                      <a:r>
                        <a:rPr lang="en-US" sz="1200" dirty="0"/>
                        <a:t>fipronil</a:t>
                      </a:r>
                    </a:p>
                  </a:txBody>
                  <a:tcPr anchor="ctr"/>
                </a:tc>
                <a:tc>
                  <a:txBody>
                    <a:bodyPr/>
                    <a:lstStyle/>
                    <a:p>
                      <a:pPr algn="ctr"/>
                      <a:r>
                        <a:rPr lang="fr-FR" sz="1200" dirty="0"/>
                        <a:t>imidaclopride</a:t>
                      </a:r>
                      <a:endParaRPr lang="en-US" sz="1200" dirty="0"/>
                    </a:p>
                  </a:txBody>
                  <a:tcPr anchor="ctr"/>
                </a:tc>
                <a:tc>
                  <a:txBody>
                    <a:bodyPr/>
                    <a:lstStyle/>
                    <a:p>
                      <a:pPr algn="ctr"/>
                      <a:r>
                        <a:rPr lang="fr-FR" sz="1200" dirty="0"/>
                        <a:t>tefluthrine</a:t>
                      </a:r>
                      <a:endParaRPr lang="en-US" sz="1200" dirty="0"/>
                    </a:p>
                  </a:txBody>
                  <a:tcPr anchor="ctr"/>
                </a:tc>
                <a:extLst>
                  <a:ext uri="{0D108BD9-81ED-4DB2-BD59-A6C34878D82A}">
                    <a16:rowId xmlns:a16="http://schemas.microsoft.com/office/drawing/2014/main" xmlns="" val="10001"/>
                  </a:ext>
                </a:extLst>
              </a:tr>
              <a:tr h="1011432">
                <a:tc>
                  <a:txBody>
                    <a:bodyPr/>
                    <a:lstStyle/>
                    <a:p>
                      <a:pPr algn="l"/>
                      <a:r>
                        <a:rPr lang="en-US" sz="1200" kern="1200" noProof="0" dirty="0"/>
                        <a:t>AI Profile</a:t>
                      </a:r>
                      <a:endParaRPr lang="en-US" sz="1200" b="0" kern="1200" noProof="0" dirty="0">
                        <a:solidFill>
                          <a:schemeClr val="tx1"/>
                        </a:solidFill>
                        <a:latin typeface="+mn-lt"/>
                        <a:ea typeface="+mn-ea"/>
                        <a:cs typeface="+mn-cs"/>
                      </a:endParaRPr>
                    </a:p>
                  </a:txBody>
                  <a:tcPr/>
                </a:tc>
                <a:tc>
                  <a:txBody>
                    <a:bodyPr/>
                    <a:lstStyle/>
                    <a:p>
                      <a:pPr marL="85725" indent="-85725">
                        <a:buFont typeface="Arial" panose="020B0604020202020204" pitchFamily="34" charset="0"/>
                        <a:buChar char="•"/>
                      </a:pPr>
                      <a:r>
                        <a:rPr lang="en-US" sz="1100" b="0" kern="1200" noProof="0" dirty="0"/>
                        <a:t>Medium Spectrum</a:t>
                      </a:r>
                    </a:p>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noProof="0" dirty="0"/>
                        <a:t>Niche market in veg crops</a:t>
                      </a:r>
                    </a:p>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noProof="0" dirty="0"/>
                        <a:t>High cost AI</a:t>
                      </a:r>
                      <a:endParaRPr lang="en-US" sz="1100" b="0" kern="1200" noProof="0" dirty="0">
                        <a:solidFill>
                          <a:schemeClr val="tx1"/>
                        </a:solidFill>
                        <a:latin typeface="Arial Narrow" panose="020B0606020202030204" pitchFamily="34" charset="0"/>
                        <a:ea typeface="+mn-ea"/>
                        <a:cs typeface="+mn-cs"/>
                      </a:endParaRPr>
                    </a:p>
                  </a:txBody>
                  <a:tcPr/>
                </a:tc>
                <a:tc>
                  <a:txBody>
                    <a:bodyPr/>
                    <a:lstStyle/>
                    <a:p>
                      <a:pPr marL="92075" indent="-92075">
                        <a:buFont typeface="Arial" panose="020B0604020202020204" pitchFamily="34" charset="0"/>
                        <a:buChar char="•"/>
                      </a:pPr>
                      <a:r>
                        <a:rPr lang="en-US" sz="1100" b="0" kern="1200" noProof="0" dirty="0"/>
                        <a:t>Narrow spectrum</a:t>
                      </a:r>
                    </a:p>
                    <a:p>
                      <a:pPr marL="92075" indent="-92075">
                        <a:buFont typeface="Arial" panose="020B0604020202020204" pitchFamily="34" charset="0"/>
                        <a:buChar char="•"/>
                      </a:pPr>
                      <a:r>
                        <a:rPr lang="en-US" sz="1100" b="0" kern="1200" noProof="0" dirty="0"/>
                        <a:t>High Cost AI</a:t>
                      </a:r>
                    </a:p>
                    <a:p>
                      <a:endParaRPr lang="en-US" sz="1100" b="0" kern="1200" noProof="0" dirty="0">
                        <a:solidFill>
                          <a:schemeClr val="tx1"/>
                        </a:solidFill>
                        <a:latin typeface="Arial Narrow" panose="020B0606020202030204" pitchFamily="34" charset="0"/>
                        <a:ea typeface="+mn-ea"/>
                        <a:cs typeface="+mn-cs"/>
                      </a:endParaRPr>
                    </a:p>
                  </a:txBody>
                  <a:tcPr/>
                </a:tc>
                <a:tc>
                  <a:txBody>
                    <a:bodyPr/>
                    <a:lstStyle/>
                    <a:p>
                      <a:pPr marL="92075" indent="-92075">
                        <a:buFont typeface="Arial" panose="020B0604020202020204" pitchFamily="34" charset="0"/>
                        <a:buChar char="•"/>
                      </a:pPr>
                      <a:r>
                        <a:rPr lang="en-US" sz="1100" b="0" kern="1200" noProof="0" dirty="0"/>
                        <a:t>Narrow spectrum</a:t>
                      </a:r>
                    </a:p>
                    <a:p>
                      <a:pPr marL="92075" indent="-92075">
                        <a:buFont typeface="Arial" panose="020B0604020202020204" pitchFamily="34" charset="0"/>
                        <a:buChar char="•"/>
                      </a:pPr>
                      <a:r>
                        <a:rPr lang="en-US" sz="1100" b="0" kern="1200" noProof="0" dirty="0"/>
                        <a:t>High Cost 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0" kern="1200" noProof="0" dirty="0">
                        <a:solidFill>
                          <a:srgbClr val="FF0000"/>
                        </a:solidFill>
                        <a:latin typeface="Arial Narrow" panose="020B0606020202030204" pitchFamily="34" charset="0"/>
                        <a:ea typeface="+mn-ea"/>
                        <a:cs typeface="+mn-cs"/>
                      </a:endParaRPr>
                    </a:p>
                  </a:txBody>
                  <a:tcPr/>
                </a:tc>
                <a:tc>
                  <a:txBody>
                    <a:bodyPr/>
                    <a:lstStyle/>
                    <a:p>
                      <a:pPr marL="92075" indent="-92075">
                        <a:buFont typeface="Arial" panose="020B0604020202020204" pitchFamily="34" charset="0"/>
                        <a:buChar char="•"/>
                      </a:pPr>
                      <a:r>
                        <a:rPr lang="en-US" sz="1100" noProof="0" dirty="0">
                          <a:solidFill>
                            <a:schemeClr val="tx1"/>
                          </a:solidFill>
                          <a:latin typeface="+mn-lt"/>
                        </a:rPr>
                        <a:t>Narrow </a:t>
                      </a:r>
                      <a:r>
                        <a:rPr lang="en-US" sz="1100" baseline="0" noProof="0" dirty="0">
                          <a:solidFill>
                            <a:schemeClr val="tx1"/>
                          </a:solidFill>
                          <a:latin typeface="+mn-lt"/>
                        </a:rPr>
                        <a:t>spectrum</a:t>
                      </a:r>
                    </a:p>
                    <a:p>
                      <a:pPr marL="92075" indent="-92075">
                        <a:buFont typeface="Arial" panose="020B0604020202020204" pitchFamily="34" charset="0"/>
                        <a:buChar char="•"/>
                      </a:pPr>
                      <a:r>
                        <a:rPr lang="en-US" sz="1100" baseline="0" noProof="0" dirty="0">
                          <a:solidFill>
                            <a:schemeClr val="tx1"/>
                          </a:solidFill>
                          <a:latin typeface="+mn-lt"/>
                        </a:rPr>
                        <a:t>High Cost AI</a:t>
                      </a:r>
                      <a:endParaRPr lang="en-US" sz="1100" noProof="0" dirty="0">
                        <a:solidFill>
                          <a:schemeClr val="tx1"/>
                        </a:solidFill>
                        <a:latin typeface="+mn-lt"/>
                      </a:endParaRPr>
                    </a:p>
                    <a:p>
                      <a:pPr marL="88900" indent="-88900">
                        <a:buFont typeface="Arial" panose="020B0604020202020204" pitchFamily="34" charset="0"/>
                        <a:buChar char="•"/>
                      </a:pPr>
                      <a:endParaRPr lang="en-US" sz="1100" b="0" kern="1200" noProof="0" dirty="0">
                        <a:solidFill>
                          <a:schemeClr val="tx1"/>
                        </a:solidFill>
                        <a:latin typeface="Arial Narrow" panose="020B0606020202030204" pitchFamily="34" charset="0"/>
                        <a:ea typeface="+mn-ea"/>
                        <a:cs typeface="+mn-cs"/>
                      </a:endParaRPr>
                    </a:p>
                  </a:txBody>
                  <a:tcPr/>
                </a:tc>
                <a:tc>
                  <a:txBody>
                    <a:bodyPr/>
                    <a:lstStyle/>
                    <a:p>
                      <a:pPr marL="88900" indent="-88900">
                        <a:buFont typeface="Arial" panose="020B0604020202020204" pitchFamily="34" charset="0"/>
                        <a:buChar char="•"/>
                      </a:pPr>
                      <a:r>
                        <a:rPr lang="en-US" sz="1100" b="0" kern="1200" noProof="0" dirty="0"/>
                        <a:t>Narrow spectrum</a:t>
                      </a:r>
                    </a:p>
                    <a:p>
                      <a:pPr marL="88900" indent="-88900">
                        <a:buFont typeface="Arial" panose="020B0604020202020204" pitchFamily="34" charset="0"/>
                        <a:buChar char="•"/>
                      </a:pPr>
                      <a:r>
                        <a:rPr lang="en-US" sz="1100" b="0" kern="1200" noProof="0" dirty="0"/>
                        <a:t>High Cost AI</a:t>
                      </a:r>
                      <a:endParaRPr lang="en-US" sz="1100" b="0" kern="1200" noProof="0" dirty="0">
                        <a:solidFill>
                          <a:schemeClr val="tx1"/>
                        </a:solidFill>
                        <a:latin typeface="Arial Narrow" panose="020B0606020202030204" pitchFamily="34" charset="0"/>
                        <a:ea typeface="+mn-ea"/>
                        <a:cs typeface="+mn-cs"/>
                      </a:endParaRPr>
                    </a:p>
                  </a:txBody>
                  <a:tcPr/>
                </a:tc>
                <a:tc>
                  <a:txBody>
                    <a:bodyPr/>
                    <a:lstStyle/>
                    <a:p>
                      <a:pPr marL="92075" indent="-92075" algn="l" defTabSz="914400" rtl="0" eaLnBrk="1" latinLnBrk="0" hangingPunct="1">
                        <a:buFont typeface="Arial" panose="020B0604020202020204" pitchFamily="34" charset="0"/>
                        <a:buChar char="•"/>
                      </a:pPr>
                      <a:r>
                        <a:rPr lang="en-US" sz="1100" b="0" kern="1200" noProof="0" dirty="0"/>
                        <a:t>Medium/Narrow Spectrum</a:t>
                      </a:r>
                    </a:p>
                    <a:p>
                      <a:pPr marL="92075" indent="-92075" algn="l" defTabSz="914400" rtl="0" eaLnBrk="1" latinLnBrk="0" hangingPunct="1">
                        <a:buFont typeface="Arial" panose="020B0604020202020204" pitchFamily="34" charset="0"/>
                        <a:buChar char="•"/>
                      </a:pPr>
                      <a:r>
                        <a:rPr lang="en-US" sz="1100" b="0" kern="1200" noProof="0" dirty="0"/>
                        <a:t>Niche market in veg crops</a:t>
                      </a:r>
                    </a:p>
                    <a:p>
                      <a:pPr marL="92075" indent="-92075" algn="l" defTabSz="914400" rtl="0" eaLnBrk="1" latinLnBrk="0" hangingPunct="1">
                        <a:buFont typeface="Arial" panose="020B0604020202020204" pitchFamily="34" charset="0"/>
                        <a:buChar char="•"/>
                      </a:pPr>
                      <a:r>
                        <a:rPr lang="en-US" sz="1100" b="0" kern="1200" noProof="0" dirty="0"/>
                        <a:t>High cost AI</a:t>
                      </a:r>
                    </a:p>
                    <a:p>
                      <a:pPr algn="ctr"/>
                      <a:endParaRPr lang="en-US" sz="1100" b="0" kern="1200" noProof="0" dirty="0">
                        <a:solidFill>
                          <a:srgbClr val="008000"/>
                        </a:solidFill>
                        <a:latin typeface="Arial Narrow" panose="020B0606020202030204" pitchFamily="34" charset="0"/>
                        <a:ea typeface="+mn-ea"/>
                        <a:cs typeface="+mn-cs"/>
                      </a:endParaRPr>
                    </a:p>
                  </a:txBody>
                  <a:tcPr/>
                </a:tc>
                <a:extLst>
                  <a:ext uri="{0D108BD9-81ED-4DB2-BD59-A6C34878D82A}">
                    <a16:rowId xmlns:a16="http://schemas.microsoft.com/office/drawing/2014/main" xmlns="" val="10002"/>
                  </a:ext>
                </a:extLst>
              </a:tr>
              <a:tr h="0">
                <a:tc>
                  <a:txBody>
                    <a:bodyPr/>
                    <a:lstStyle/>
                    <a:p>
                      <a:pPr algn="l"/>
                      <a:endParaRPr lang="en-US" sz="1200" b="0" kern="1200" noProof="0" dirty="0">
                        <a:solidFill>
                          <a:schemeClr val="tx1"/>
                        </a:solidFill>
                        <a:latin typeface="+mj-lt"/>
                        <a:ea typeface="+mn-ea"/>
                        <a:cs typeface="+mn-cs"/>
                      </a:endParaRPr>
                    </a:p>
                  </a:txBody>
                  <a:tcPr anchor="ctr"/>
                </a:tc>
                <a:tc>
                  <a:txBody>
                    <a:bodyPr/>
                    <a:lstStyle/>
                    <a:p>
                      <a:pPr algn="ctr"/>
                      <a:endParaRPr lang="en-US" sz="1200" b="0" kern="1200" dirty="0">
                        <a:solidFill>
                          <a:schemeClr val="tx1"/>
                        </a:solidFill>
                        <a:latin typeface="+mj-lt"/>
                        <a:ea typeface="+mn-ea"/>
                        <a:cs typeface="+mn-cs"/>
                      </a:endParaRPr>
                    </a:p>
                  </a:txBody>
                  <a:tcPr anchor="ctr"/>
                </a:tc>
                <a:tc>
                  <a:txBody>
                    <a:bodyPr/>
                    <a:lstStyle/>
                    <a:p>
                      <a:pPr algn="ctr"/>
                      <a:endParaRPr lang="en-US" sz="1400" b="0" kern="1200" dirty="0">
                        <a:solidFill>
                          <a:schemeClr val="tx1"/>
                        </a:solidFill>
                        <a:latin typeface="+mn-lt"/>
                        <a:ea typeface="+mn-ea"/>
                        <a:cs typeface="+mn-cs"/>
                      </a:endParaRPr>
                    </a:p>
                  </a:txBody>
                  <a:tcPr anchor="ctr"/>
                </a:tc>
                <a:tc>
                  <a:txBody>
                    <a:bodyPr/>
                    <a:lstStyle/>
                    <a:p>
                      <a:pPr algn="ctr"/>
                      <a:endParaRPr lang="en-US" sz="1400" b="0" kern="1200" dirty="0">
                        <a:solidFill>
                          <a:schemeClr val="tx1"/>
                        </a:solidFill>
                        <a:latin typeface="+mn-lt"/>
                        <a:ea typeface="+mn-ea"/>
                        <a:cs typeface="+mn-cs"/>
                      </a:endParaRPr>
                    </a:p>
                  </a:txBody>
                  <a:tcPr anchor="ctr"/>
                </a:tc>
                <a:tc>
                  <a:txBody>
                    <a:bodyPr/>
                    <a:lstStyle/>
                    <a:p>
                      <a:pPr algn="ctr"/>
                      <a:endParaRPr lang="en-US" sz="1400" b="0" kern="1200" dirty="0">
                        <a:solidFill>
                          <a:schemeClr val="tx1"/>
                        </a:solidFill>
                        <a:latin typeface="+mn-lt"/>
                        <a:ea typeface="+mn-ea"/>
                        <a:cs typeface="+mn-cs"/>
                      </a:endParaRPr>
                    </a:p>
                  </a:txBody>
                  <a:tcPr anchor="ctr"/>
                </a:tc>
                <a:tc>
                  <a:txBody>
                    <a:bodyPr/>
                    <a:lstStyle/>
                    <a:p>
                      <a:pPr algn="ctr"/>
                      <a:endParaRPr lang="en-US" sz="1400" b="0" kern="1200" dirty="0">
                        <a:solidFill>
                          <a:schemeClr val="tx1"/>
                        </a:solidFill>
                        <a:latin typeface="+mn-lt"/>
                        <a:ea typeface="+mn-ea"/>
                        <a:cs typeface="+mn-cs"/>
                      </a:endParaRPr>
                    </a:p>
                  </a:txBody>
                  <a:tcPr anchor="ctr"/>
                </a:tc>
                <a:tc>
                  <a:txBody>
                    <a:bodyPr/>
                    <a:lstStyle/>
                    <a:p>
                      <a:pPr algn="ctr"/>
                      <a:endParaRPr lang="en-US" sz="1400" b="0" kern="1200" dirty="0">
                        <a:solidFill>
                          <a:schemeClr val="tx1"/>
                        </a:solidFill>
                        <a:latin typeface="+mn-lt"/>
                        <a:ea typeface="+mn-ea"/>
                        <a:cs typeface="+mn-cs"/>
                      </a:endParaRPr>
                    </a:p>
                  </a:txBody>
                  <a:tcPr anchor="ctr"/>
                </a:tc>
                <a:extLst>
                  <a:ext uri="{0D108BD9-81ED-4DB2-BD59-A6C34878D82A}">
                    <a16:rowId xmlns:a16="http://schemas.microsoft.com/office/drawing/2014/main" xmlns="" val="10003"/>
                  </a:ext>
                </a:extLst>
              </a:tr>
              <a:tr h="671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a:t>Is Active Ingredient on the Substitution List ?</a:t>
                      </a:r>
                      <a:endParaRPr lang="en-US" sz="1200" b="0" noProof="0" dirty="0">
                        <a:solidFill>
                          <a:schemeClr val="tx1"/>
                        </a:solidFill>
                        <a:latin typeface="+mn-lt"/>
                      </a:endParaRPr>
                    </a:p>
                  </a:txBody>
                  <a:tcPr anchor="ctr"/>
                </a:tc>
                <a:tc>
                  <a:txBody>
                    <a:bodyPr/>
                    <a:lstStyle/>
                    <a:p>
                      <a:pPr algn="ctr"/>
                      <a:r>
                        <a:rPr lang="fr-FR" sz="1200" b="1" kern="1200" dirty="0">
                          <a:solidFill>
                            <a:schemeClr val="accent1"/>
                          </a:solidFill>
                        </a:rPr>
                        <a:t>YES</a:t>
                      </a:r>
                      <a:endParaRPr lang="en-US" sz="1200" b="1" kern="1200" dirty="0">
                        <a:solidFill>
                          <a:schemeClr val="accent1"/>
                        </a:solidFill>
                        <a:latin typeface="Arial Black" panose="020B0A04020102020204" pitchFamily="34" charset="0"/>
                        <a:ea typeface="+mn-ea"/>
                        <a:cs typeface="+mn-cs"/>
                      </a:endParaRPr>
                    </a:p>
                  </a:txBody>
                  <a:tcPr anchor="ctr"/>
                </a:tc>
                <a:tc>
                  <a:txBody>
                    <a:bodyPr/>
                    <a:lstStyle/>
                    <a:p>
                      <a:pPr algn="ctr"/>
                      <a:r>
                        <a:rPr lang="fr-FR" sz="1200" kern="1200" dirty="0"/>
                        <a:t>No</a:t>
                      </a:r>
                      <a:endParaRPr lang="en-US" sz="1200" b="1" kern="1200" dirty="0">
                        <a:solidFill>
                          <a:srgbClr val="008000"/>
                        </a:solidFill>
                        <a:latin typeface="+mn-lt"/>
                        <a:ea typeface="+mn-ea"/>
                        <a:cs typeface="+mn-cs"/>
                      </a:endParaRPr>
                    </a:p>
                  </a:txBody>
                  <a:tcPr anchor="ctr"/>
                </a:tc>
                <a:tc>
                  <a:txBody>
                    <a:bodyPr/>
                    <a:lstStyle/>
                    <a:p>
                      <a:pPr algn="ctr"/>
                      <a:r>
                        <a:rPr lang="fr-FR" sz="1200" kern="1200" dirty="0">
                          <a:solidFill>
                            <a:schemeClr val="accent1"/>
                          </a:solidFill>
                        </a:rPr>
                        <a:t>No, </a:t>
                      </a:r>
                      <a:r>
                        <a:rPr lang="fr-FR" sz="1100" kern="1200" dirty="0">
                          <a:solidFill>
                            <a:schemeClr val="accent1"/>
                          </a:solidFill>
                        </a:rPr>
                        <a:t>but </a:t>
                      </a:r>
                      <a:r>
                        <a:rPr lang="fr-FR" sz="1100" kern="1200" dirty="0" err="1">
                          <a:solidFill>
                            <a:schemeClr val="accent1"/>
                          </a:solidFill>
                        </a:rPr>
                        <a:t>suspended</a:t>
                      </a:r>
                      <a:r>
                        <a:rPr lang="fr-FR" sz="1100" kern="1200" dirty="0">
                          <a:solidFill>
                            <a:schemeClr val="accent1"/>
                          </a:solidFill>
                        </a:rPr>
                        <a:t> as </a:t>
                      </a:r>
                      <a:r>
                        <a:rPr lang="fr-FR" sz="1100" kern="1200" dirty="0" err="1">
                          <a:solidFill>
                            <a:schemeClr val="accent1"/>
                          </a:solidFill>
                        </a:rPr>
                        <a:t>neonicotinoid</a:t>
                      </a:r>
                      <a:endParaRPr lang="fr-FR" sz="1200" kern="1200" dirty="0">
                        <a:solidFill>
                          <a:schemeClr val="accent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rPr>
                        <a:t>YES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accent1"/>
                          </a:solidFill>
                        </a:rPr>
                        <a:t>No, </a:t>
                      </a:r>
                      <a:r>
                        <a:rPr lang="fr-FR" sz="1100" b="0" kern="1200" dirty="0">
                          <a:solidFill>
                            <a:schemeClr val="accent1"/>
                          </a:solidFill>
                        </a:rPr>
                        <a:t>but </a:t>
                      </a:r>
                      <a:r>
                        <a:rPr lang="fr-FR" sz="1100" b="0" kern="1200" dirty="0" err="1">
                          <a:solidFill>
                            <a:schemeClr val="accent1"/>
                          </a:solidFill>
                        </a:rPr>
                        <a:t>suspended</a:t>
                      </a:r>
                      <a:r>
                        <a:rPr lang="fr-FR" sz="1100" b="0" kern="1200" dirty="0">
                          <a:solidFill>
                            <a:schemeClr val="accent1"/>
                          </a:solidFill>
                        </a:rPr>
                        <a:t> as </a:t>
                      </a:r>
                      <a:r>
                        <a:rPr lang="fr-FR" sz="1100" b="0" kern="1200" dirty="0" err="1">
                          <a:solidFill>
                            <a:schemeClr val="accent1"/>
                          </a:solidFill>
                        </a:rPr>
                        <a:t>neonicotinoid</a:t>
                      </a:r>
                      <a:endParaRPr lang="fr-FR" sz="1100" b="0" kern="1200" dirty="0">
                        <a:solidFill>
                          <a:schemeClr val="accent1"/>
                        </a:solidFill>
                      </a:endParaRPr>
                    </a:p>
                  </a:txBody>
                  <a:tcPr anchor="ctr"/>
                </a:tc>
                <a:tc>
                  <a:txBody>
                    <a:bodyPr/>
                    <a:lstStyle/>
                    <a:p>
                      <a:pPr algn="ctr"/>
                      <a:r>
                        <a:rPr lang="fr-FR" sz="1200" kern="1200" dirty="0"/>
                        <a:t>No</a:t>
                      </a:r>
                      <a:endParaRPr lang="en-US" sz="1200" b="1" kern="1200" dirty="0">
                        <a:solidFill>
                          <a:srgbClr val="008000"/>
                        </a:solidFill>
                        <a:latin typeface="+mn-lt"/>
                        <a:ea typeface="+mn-ea"/>
                        <a:cs typeface="+mn-cs"/>
                      </a:endParaRPr>
                    </a:p>
                  </a:txBody>
                  <a:tcPr anchor="ctr"/>
                </a:tc>
                <a:extLst>
                  <a:ext uri="{0D108BD9-81ED-4DB2-BD59-A6C34878D82A}">
                    <a16:rowId xmlns:a16="http://schemas.microsoft.com/office/drawing/2014/main" xmlns="" val="10004"/>
                  </a:ext>
                </a:extLst>
              </a:tr>
              <a:tr h="703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t>Member state in charge of re-evaluation</a:t>
                      </a:r>
                      <a:endParaRPr lang="en-US" sz="1200" b="0" kern="1200" noProof="0" dirty="0">
                        <a:solidFill>
                          <a:schemeClr val="tx1"/>
                        </a:solidFill>
                        <a:latin typeface="+mn-lt"/>
                        <a:ea typeface="+mn-ea"/>
                        <a:cs typeface="+mn-cs"/>
                      </a:endParaRPr>
                    </a:p>
                  </a:txBody>
                  <a:tcPr anchor="ctr"/>
                </a:tc>
                <a:tc>
                  <a:txBody>
                    <a:bodyPr/>
                    <a:lstStyle/>
                    <a:p>
                      <a:pPr algn="ctr"/>
                      <a:endParaRPr lang="en-US" sz="1100" b="1" kern="1200" dirty="0">
                        <a:solidFill>
                          <a:srgbClr val="008000"/>
                        </a:solidFill>
                        <a:latin typeface="+mn-lt"/>
                        <a:ea typeface="+mn-ea"/>
                        <a:cs typeface="+mn-cs"/>
                      </a:endParaRPr>
                    </a:p>
                  </a:txBody>
                  <a:tcPr/>
                </a:tc>
                <a:tc>
                  <a:txBody>
                    <a:bodyPr/>
                    <a:lstStyle/>
                    <a:p>
                      <a:pPr algn="ctr"/>
                      <a:endParaRPr lang="en-US" sz="1050" b="1" kern="1200" dirty="0">
                        <a:solidFill>
                          <a:srgbClr val="FF0000"/>
                        </a:solidFill>
                        <a:latin typeface="Arial Black" panose="020B0A04020102020204" pitchFamily="34" charset="0"/>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1" kern="1200" dirty="0">
                        <a:solidFill>
                          <a:srgbClr val="FF0000"/>
                        </a:solidFill>
                        <a:latin typeface="Arial Black" panose="020B0A04020102020204" pitchFamily="34" charset="0"/>
                        <a:ea typeface="+mn-ea"/>
                        <a:cs typeface="+mn-cs"/>
                      </a:endParaRPr>
                    </a:p>
                  </a:txBody>
                  <a:tcPr/>
                </a:tc>
                <a:tc>
                  <a:txBody>
                    <a:bodyPr/>
                    <a:lstStyle/>
                    <a:p>
                      <a:pPr algn="ctr"/>
                      <a:endParaRPr lang="en-US" sz="1100" b="1" kern="1200" dirty="0">
                        <a:solidFill>
                          <a:srgbClr val="008000"/>
                        </a:solidFill>
                        <a:latin typeface="+mn-lt"/>
                        <a:ea typeface="+mn-ea"/>
                        <a:cs typeface="+mn-cs"/>
                      </a:endParaRPr>
                    </a:p>
                  </a:txBody>
                  <a:tcPr/>
                </a:tc>
                <a:tc>
                  <a:txBody>
                    <a:bodyPr/>
                    <a:lstStyle/>
                    <a:p>
                      <a:pPr algn="ctr"/>
                      <a:endParaRPr lang="en-US" sz="1100" b="1" kern="1200" dirty="0">
                        <a:solidFill>
                          <a:srgbClr val="008000"/>
                        </a:solidFill>
                        <a:latin typeface="+mn-lt"/>
                        <a:ea typeface="+mn-ea"/>
                        <a:cs typeface="+mn-cs"/>
                      </a:endParaRPr>
                    </a:p>
                  </a:txBody>
                  <a:tcPr/>
                </a:tc>
                <a:tc>
                  <a:txBody>
                    <a:bodyPr/>
                    <a:lstStyle/>
                    <a:p>
                      <a:pPr algn="ctr"/>
                      <a:endParaRPr lang="en-US" sz="1100" b="1" kern="1200" dirty="0">
                        <a:solidFill>
                          <a:srgbClr val="008000"/>
                        </a:solidFill>
                        <a:latin typeface="+mn-lt"/>
                        <a:ea typeface="+mn-ea"/>
                        <a:cs typeface="+mn-cs"/>
                      </a:endParaRPr>
                    </a:p>
                  </a:txBody>
                  <a:tcPr/>
                </a:tc>
                <a:extLst>
                  <a:ext uri="{0D108BD9-81ED-4DB2-BD59-A6C34878D82A}">
                    <a16:rowId xmlns:a16="http://schemas.microsoft.com/office/drawing/2014/main" xmlns="" val="10005"/>
                  </a:ext>
                </a:extLst>
              </a:tr>
              <a:tr h="1017270">
                <a:tc>
                  <a:txBody>
                    <a:bodyPr/>
                    <a:lstStyle/>
                    <a:p>
                      <a:pPr algn="l"/>
                      <a:r>
                        <a:rPr lang="en-US" sz="1200" kern="1200" noProof="0" dirty="0"/>
                        <a:t>Commercial Formulations</a:t>
                      </a:r>
                    </a:p>
                    <a:p>
                      <a:pPr algn="l"/>
                      <a:endParaRPr lang="en-US" sz="1200" noProof="0" dirty="0"/>
                    </a:p>
                    <a:p>
                      <a:pPr algn="l"/>
                      <a:endParaRPr lang="en-US" sz="1200" noProof="0" dirty="0"/>
                    </a:p>
                    <a:p>
                      <a:pPr algn="l"/>
                      <a:endParaRPr lang="en-US" sz="1200" noProof="0" dirty="0"/>
                    </a:p>
                    <a:p>
                      <a:pPr algn="l"/>
                      <a:endParaRPr lang="en-US" sz="1200" noProof="0" dirty="0"/>
                    </a:p>
                  </a:txBody>
                  <a:tcPr anchor="ctr"/>
                </a:tc>
                <a:tc>
                  <a:txBody>
                    <a:bodyPr/>
                    <a:lstStyle/>
                    <a:p>
                      <a:pPr algn="ctr"/>
                      <a:endParaRPr lang="en-US" sz="1100" b="1" kern="1200" dirty="0">
                        <a:solidFill>
                          <a:srgbClr val="008000"/>
                        </a:solidFill>
                        <a:latin typeface="+mn-lt"/>
                        <a:ea typeface="+mn-ea"/>
                        <a:cs typeface="+mn-cs"/>
                      </a:endParaRPr>
                    </a:p>
                  </a:txBody>
                  <a:tcPr/>
                </a:tc>
                <a:tc>
                  <a:txBody>
                    <a:bodyPr/>
                    <a:lstStyle/>
                    <a:p>
                      <a:pPr algn="ctr"/>
                      <a:endParaRPr lang="en-US" sz="1050" b="1" kern="1200" dirty="0">
                        <a:solidFill>
                          <a:srgbClr val="FF0000"/>
                        </a:solidFill>
                        <a:latin typeface="Arial Black" panose="020B0A04020102020204" pitchFamily="34" charset="0"/>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1" kern="1200" dirty="0">
                        <a:solidFill>
                          <a:srgbClr val="FF0000"/>
                        </a:solidFill>
                        <a:latin typeface="Arial Black" panose="020B0A04020102020204" pitchFamily="34" charset="0"/>
                        <a:ea typeface="+mn-ea"/>
                        <a:cs typeface="+mn-cs"/>
                      </a:endParaRPr>
                    </a:p>
                  </a:txBody>
                  <a:tcPr/>
                </a:tc>
                <a:tc>
                  <a:txBody>
                    <a:bodyPr/>
                    <a:lstStyle/>
                    <a:p>
                      <a:pPr algn="ctr"/>
                      <a:endParaRPr lang="en-US" sz="1100" b="1" kern="1200" dirty="0">
                        <a:solidFill>
                          <a:srgbClr val="008000"/>
                        </a:solidFill>
                        <a:latin typeface="+mn-lt"/>
                        <a:ea typeface="+mn-ea"/>
                        <a:cs typeface="+mn-cs"/>
                      </a:endParaRPr>
                    </a:p>
                  </a:txBody>
                  <a:tcPr/>
                </a:tc>
                <a:tc>
                  <a:txBody>
                    <a:bodyPr/>
                    <a:lstStyle/>
                    <a:p>
                      <a:pPr algn="ctr"/>
                      <a:endParaRPr lang="en-US" sz="1100" b="1" kern="1200" dirty="0">
                        <a:solidFill>
                          <a:srgbClr val="008000"/>
                        </a:solidFill>
                        <a:latin typeface="+mn-lt"/>
                        <a:ea typeface="+mn-ea"/>
                        <a:cs typeface="+mn-cs"/>
                      </a:endParaRPr>
                    </a:p>
                  </a:txBody>
                  <a:tcPr/>
                </a:tc>
                <a:tc>
                  <a:txBody>
                    <a:bodyPr/>
                    <a:lstStyle/>
                    <a:p>
                      <a:pPr algn="ctr"/>
                      <a:endParaRPr lang="en-US" sz="1100" b="1" kern="1200" dirty="0">
                        <a:solidFill>
                          <a:srgbClr val="008000"/>
                        </a:solidFill>
                        <a:latin typeface="+mn-lt"/>
                        <a:ea typeface="+mn-ea"/>
                        <a:cs typeface="+mn-cs"/>
                      </a:endParaRPr>
                    </a:p>
                  </a:txBody>
                  <a:tcPr/>
                </a:tc>
                <a:extLst>
                  <a:ext uri="{0D108BD9-81ED-4DB2-BD59-A6C34878D82A}">
                    <a16:rowId xmlns:a16="http://schemas.microsoft.com/office/drawing/2014/main" xmlns="" val="10006"/>
                  </a:ext>
                </a:extLst>
              </a:tr>
            </a:tbl>
          </a:graphicData>
        </a:graphic>
      </p:graphicFrame>
      <p:sp>
        <p:nvSpPr>
          <p:cNvPr id="39" name="ZoneTexte 38"/>
          <p:cNvSpPr txBox="1"/>
          <p:nvPr/>
        </p:nvSpPr>
        <p:spPr>
          <a:xfrm>
            <a:off x="3746930" y="4955302"/>
            <a:ext cx="390968" cy="1071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SPAIN</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40" name="Image 39"/>
          <p:cNvPicPr>
            <a:picLocks noChangeAspect="1"/>
          </p:cNvPicPr>
          <p:nvPr/>
        </p:nvPicPr>
        <p:blipFill>
          <a:blip r:embed="rId2"/>
          <a:stretch>
            <a:fillRect/>
          </a:stretch>
        </p:blipFill>
        <p:spPr>
          <a:xfrm>
            <a:off x="4864827" y="4667815"/>
            <a:ext cx="363270" cy="242180"/>
          </a:xfrm>
          <a:prstGeom prst="rect">
            <a:avLst/>
          </a:prstGeom>
        </p:spPr>
      </p:pic>
      <p:sp>
        <p:nvSpPr>
          <p:cNvPr id="41" name="ZoneTexte 40"/>
          <p:cNvSpPr txBox="1"/>
          <p:nvPr/>
        </p:nvSpPr>
        <p:spPr>
          <a:xfrm>
            <a:off x="4877132" y="4945234"/>
            <a:ext cx="531325"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FRANCE</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43" name="Image 42"/>
          <p:cNvPicPr>
            <a:picLocks noChangeAspect="1"/>
          </p:cNvPicPr>
          <p:nvPr/>
        </p:nvPicPr>
        <p:blipFill>
          <a:blip r:embed="rId3"/>
          <a:stretch>
            <a:fillRect/>
          </a:stretch>
        </p:blipFill>
        <p:spPr>
          <a:xfrm>
            <a:off x="2544448" y="4661709"/>
            <a:ext cx="367622" cy="244135"/>
          </a:xfrm>
          <a:prstGeom prst="rect">
            <a:avLst/>
          </a:prstGeom>
        </p:spPr>
      </p:pic>
      <p:sp>
        <p:nvSpPr>
          <p:cNvPr id="45" name="ZoneTexte 44"/>
          <p:cNvSpPr txBox="1"/>
          <p:nvPr/>
        </p:nvSpPr>
        <p:spPr>
          <a:xfrm>
            <a:off x="2660070" y="4954759"/>
            <a:ext cx="204751"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UK</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2" name="Image 1"/>
          <p:cNvPicPr>
            <a:picLocks noChangeAspect="1"/>
          </p:cNvPicPr>
          <p:nvPr/>
        </p:nvPicPr>
        <p:blipFill>
          <a:blip r:embed="rId4"/>
          <a:stretch>
            <a:fillRect/>
          </a:stretch>
        </p:blipFill>
        <p:spPr>
          <a:xfrm>
            <a:off x="3684265" y="4661708"/>
            <a:ext cx="367623" cy="241637"/>
          </a:xfrm>
          <a:prstGeom prst="rect">
            <a:avLst/>
          </a:prstGeom>
        </p:spPr>
      </p:pic>
      <p:pic>
        <p:nvPicPr>
          <p:cNvPr id="3" name="Image 2"/>
          <p:cNvPicPr>
            <a:picLocks noChangeAspect="1"/>
          </p:cNvPicPr>
          <p:nvPr/>
        </p:nvPicPr>
        <p:blipFill>
          <a:blip r:embed="rId5"/>
          <a:stretch>
            <a:fillRect/>
          </a:stretch>
        </p:blipFill>
        <p:spPr>
          <a:xfrm>
            <a:off x="7153104" y="4638769"/>
            <a:ext cx="363270" cy="242180"/>
          </a:xfrm>
          <a:prstGeom prst="rect">
            <a:avLst/>
          </a:prstGeom>
        </p:spPr>
      </p:pic>
      <p:sp>
        <p:nvSpPr>
          <p:cNvPr id="26" name="ZoneTexte 25"/>
          <p:cNvSpPr txBox="1"/>
          <p:nvPr/>
        </p:nvSpPr>
        <p:spPr>
          <a:xfrm>
            <a:off x="7122499" y="4949341"/>
            <a:ext cx="531837"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GERMANY</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28" name="Image 27"/>
          <p:cNvPicPr>
            <a:picLocks noChangeAspect="1"/>
          </p:cNvPicPr>
          <p:nvPr/>
        </p:nvPicPr>
        <p:blipFill>
          <a:blip r:embed="rId5"/>
          <a:stretch>
            <a:fillRect/>
          </a:stretch>
        </p:blipFill>
        <p:spPr>
          <a:xfrm>
            <a:off x="8298607" y="4639579"/>
            <a:ext cx="363270" cy="242180"/>
          </a:xfrm>
          <a:prstGeom prst="rect">
            <a:avLst/>
          </a:prstGeom>
        </p:spPr>
      </p:pic>
      <p:sp>
        <p:nvSpPr>
          <p:cNvPr id="29" name="ZoneTexte 28"/>
          <p:cNvSpPr txBox="1"/>
          <p:nvPr/>
        </p:nvSpPr>
        <p:spPr>
          <a:xfrm>
            <a:off x="8268343" y="4951171"/>
            <a:ext cx="531837"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GERMANY</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33" name="Image 32"/>
          <p:cNvPicPr>
            <a:picLocks noChangeAspect="1"/>
          </p:cNvPicPr>
          <p:nvPr/>
        </p:nvPicPr>
        <p:blipFill rotWithShape="1">
          <a:blip r:embed="rId6"/>
          <a:srcRect l="6617" t="18430" r="7097" b="27726"/>
          <a:stretch/>
        </p:blipFill>
        <p:spPr>
          <a:xfrm>
            <a:off x="2376897" y="5275669"/>
            <a:ext cx="504000" cy="149070"/>
          </a:xfrm>
          <a:prstGeom prst="rect">
            <a:avLst/>
          </a:prstGeom>
          <a:ln>
            <a:noFill/>
          </a:ln>
          <a:effectLst>
            <a:outerShdw blurRad="292100" dist="139700" dir="2700000" algn="tl" rotWithShape="0">
              <a:srgbClr val="333333">
                <a:alpha val="65000"/>
              </a:srgbClr>
            </a:outerShdw>
          </a:effectLst>
        </p:spPr>
      </p:pic>
      <p:pic>
        <p:nvPicPr>
          <p:cNvPr id="34" name="Image 3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42498" y="5326224"/>
            <a:ext cx="258510" cy="255504"/>
          </a:xfrm>
          <a:prstGeom prst="rect">
            <a:avLst/>
          </a:prstGeom>
        </p:spPr>
      </p:pic>
      <p:pic>
        <p:nvPicPr>
          <p:cNvPr id="35" name="Image 3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38755" y="5374702"/>
            <a:ext cx="294055" cy="218978"/>
          </a:xfrm>
          <a:prstGeom prst="rect">
            <a:avLst/>
          </a:prstGeom>
        </p:spPr>
      </p:pic>
      <p:pic>
        <p:nvPicPr>
          <p:cNvPr id="36" name="Image 35"/>
          <p:cNvPicPr>
            <a:picLocks noChangeAspect="1"/>
          </p:cNvPicPr>
          <p:nvPr/>
        </p:nvPicPr>
        <p:blipFill rotWithShape="1">
          <a:blip r:embed="rId9" cstate="email">
            <a:extLst>
              <a:ext uri="{28A0092B-C50C-407E-A947-70E740481C1C}">
                <a14:useLocalDpi xmlns:a14="http://schemas.microsoft.com/office/drawing/2010/main"/>
              </a:ext>
            </a:extLst>
          </a:blip>
          <a:srcRect r="21373" b="71922"/>
          <a:stretch/>
        </p:blipFill>
        <p:spPr>
          <a:xfrm>
            <a:off x="3545073" y="5291987"/>
            <a:ext cx="576555" cy="145232"/>
          </a:xfrm>
          <a:prstGeom prst="rect">
            <a:avLst/>
          </a:prstGeom>
          <a:ln>
            <a:noFill/>
          </a:ln>
          <a:effectLst>
            <a:outerShdw blurRad="292100" dist="139700" dir="2700000" algn="tl" rotWithShape="0">
              <a:srgbClr val="333333">
                <a:alpha val="65000"/>
              </a:srgbClr>
            </a:outerShdw>
          </a:effectLst>
        </p:spPr>
      </p:pic>
      <p:pic>
        <p:nvPicPr>
          <p:cNvPr id="37" name="Imag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72678" y="5437219"/>
            <a:ext cx="258510" cy="255504"/>
          </a:xfrm>
          <a:prstGeom prst="rect">
            <a:avLst/>
          </a:prstGeom>
        </p:spPr>
      </p:pic>
      <p:pic>
        <p:nvPicPr>
          <p:cNvPr id="47" name="Image 46"/>
          <p:cNvPicPr>
            <a:picLocks noChangeAspect="1"/>
          </p:cNvPicPr>
          <p:nvPr/>
        </p:nvPicPr>
        <p:blipFill rotWithShape="1">
          <a:blip r:embed="rId10" cstate="email">
            <a:extLst>
              <a:ext uri="{28A0092B-C50C-407E-A947-70E740481C1C}">
                <a14:useLocalDpi xmlns:a14="http://schemas.microsoft.com/office/drawing/2010/main"/>
              </a:ext>
            </a:extLst>
          </a:blip>
          <a:srcRect r="33219" b="57714"/>
          <a:stretch/>
        </p:blipFill>
        <p:spPr>
          <a:xfrm>
            <a:off x="7070467" y="5275669"/>
            <a:ext cx="531914" cy="145457"/>
          </a:xfrm>
          <a:prstGeom prst="rect">
            <a:avLst/>
          </a:prstGeom>
          <a:ln>
            <a:noFill/>
          </a:ln>
          <a:effectLst>
            <a:outerShdw blurRad="292100" dist="139700" dir="2700000" algn="tl" rotWithShape="0">
              <a:srgbClr val="333333">
                <a:alpha val="65000"/>
              </a:srgbClr>
            </a:outerShdw>
          </a:effectLst>
        </p:spPr>
      </p:pic>
      <p:pic>
        <p:nvPicPr>
          <p:cNvPr id="48" name="Image 4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46342" y="5477637"/>
            <a:ext cx="332864" cy="108130"/>
          </a:xfrm>
          <a:prstGeom prst="rect">
            <a:avLst/>
          </a:prstGeom>
        </p:spPr>
      </p:pic>
      <p:pic>
        <p:nvPicPr>
          <p:cNvPr id="49" name="Image 48"/>
          <p:cNvPicPr>
            <a:picLocks noChangeAspect="1"/>
          </p:cNvPicPr>
          <p:nvPr/>
        </p:nvPicPr>
        <p:blipFill rotWithShape="1">
          <a:blip r:embed="rId12" cstate="email">
            <a:extLst>
              <a:ext uri="{28A0092B-C50C-407E-A947-70E740481C1C}">
                <a14:useLocalDpi xmlns:a14="http://schemas.microsoft.com/office/drawing/2010/main"/>
              </a:ext>
            </a:extLst>
          </a:blip>
          <a:srcRect r="33219" b="62995"/>
          <a:stretch/>
        </p:blipFill>
        <p:spPr>
          <a:xfrm>
            <a:off x="4735457" y="5286136"/>
            <a:ext cx="552902" cy="136722"/>
          </a:xfrm>
          <a:prstGeom prst="rect">
            <a:avLst/>
          </a:prstGeom>
          <a:ln>
            <a:noFill/>
          </a:ln>
          <a:effectLst>
            <a:outerShdw blurRad="292100" dist="139700" dir="2700000" algn="tl" rotWithShape="0">
              <a:srgbClr val="333333">
                <a:alpha val="65000"/>
              </a:srgbClr>
            </a:outerShdw>
          </a:effectLst>
        </p:spPr>
      </p:pic>
      <p:pic>
        <p:nvPicPr>
          <p:cNvPr id="51" name="Image 50"/>
          <p:cNvPicPr>
            <a:picLocks noChangeAspect="1"/>
          </p:cNvPicPr>
          <p:nvPr/>
        </p:nvPicPr>
        <p:blipFill>
          <a:blip r:embed="rId13"/>
          <a:stretch>
            <a:fillRect/>
          </a:stretch>
        </p:blipFill>
        <p:spPr>
          <a:xfrm>
            <a:off x="8088276" y="5254963"/>
            <a:ext cx="696337" cy="229229"/>
          </a:xfrm>
          <a:prstGeom prst="rect">
            <a:avLst/>
          </a:prstGeom>
          <a:ln>
            <a:noFill/>
          </a:ln>
          <a:effectLst>
            <a:outerShdw blurRad="292100" dist="139700" dir="2700000" algn="tl" rotWithShape="0">
              <a:srgbClr val="333333">
                <a:alpha val="65000"/>
              </a:srgbClr>
            </a:outerShdw>
          </a:effectLst>
        </p:spPr>
      </p:pic>
      <p:pic>
        <p:nvPicPr>
          <p:cNvPr id="52" name="Image 51"/>
          <p:cNvPicPr>
            <a:picLocks noChangeAspect="1"/>
          </p:cNvPicPr>
          <p:nvPr/>
        </p:nvPicPr>
        <p:blipFill>
          <a:blip r:embed="rId14"/>
          <a:stretch>
            <a:fillRect/>
          </a:stretch>
        </p:blipFill>
        <p:spPr>
          <a:xfrm>
            <a:off x="8077885" y="5648477"/>
            <a:ext cx="696337" cy="233555"/>
          </a:xfrm>
          <a:prstGeom prst="rect">
            <a:avLst/>
          </a:prstGeom>
          <a:ln>
            <a:noFill/>
          </a:ln>
          <a:effectLst>
            <a:outerShdw blurRad="292100" dist="139700" dir="2700000" algn="tl" rotWithShape="0">
              <a:srgbClr val="333333">
                <a:alpha val="65000"/>
              </a:srgbClr>
            </a:outerShdw>
          </a:effectLst>
        </p:spPr>
      </p:pic>
      <p:pic>
        <p:nvPicPr>
          <p:cNvPr id="53" name="Image 5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65903" y="5897007"/>
            <a:ext cx="360000" cy="116945"/>
          </a:xfrm>
          <a:prstGeom prst="rect">
            <a:avLst/>
          </a:prstGeom>
        </p:spPr>
      </p:pic>
      <p:pic>
        <p:nvPicPr>
          <p:cNvPr id="54" name="Image 5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61288" y="5425719"/>
            <a:ext cx="360000" cy="116945"/>
          </a:xfrm>
          <a:prstGeom prst="rect">
            <a:avLst/>
          </a:prstGeom>
        </p:spPr>
      </p:pic>
      <p:sp>
        <p:nvSpPr>
          <p:cNvPr id="38" name="ZoneTexte 37"/>
          <p:cNvSpPr txBox="1"/>
          <p:nvPr/>
        </p:nvSpPr>
        <p:spPr>
          <a:xfrm>
            <a:off x="532846" y="304523"/>
            <a:ext cx="656325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00000"/>
                </a:solidFill>
                <a:effectLst/>
                <a:uLnTx/>
                <a:uFillTx/>
                <a:latin typeface="Arial"/>
                <a:ea typeface="+mn-ea"/>
                <a:cs typeface="+mn-cs"/>
              </a:rPr>
              <a:t>Re-Evaluation Schedule for Insecticides</a:t>
            </a:r>
          </a:p>
        </p:txBody>
      </p:sp>
      <p:pic>
        <p:nvPicPr>
          <p:cNvPr id="42" name="Image 41"/>
          <p:cNvPicPr>
            <a:picLocks noChangeAspect="1"/>
          </p:cNvPicPr>
          <p:nvPr/>
        </p:nvPicPr>
        <p:blipFill rotWithShape="1">
          <a:blip r:embed="rId15" cstate="email">
            <a:extLst>
              <a:ext uri="{28A0092B-C50C-407E-A947-70E740481C1C}">
                <a14:useLocalDpi xmlns:a14="http://schemas.microsoft.com/office/drawing/2010/main"/>
              </a:ext>
            </a:extLst>
          </a:blip>
          <a:srcRect r="38704" b="66719"/>
          <a:stretch/>
        </p:blipFill>
        <p:spPr>
          <a:xfrm>
            <a:off x="5989988" y="5291987"/>
            <a:ext cx="524691" cy="161989"/>
          </a:xfrm>
          <a:prstGeom prst="rect">
            <a:avLst/>
          </a:prstGeom>
          <a:ln>
            <a:noFill/>
          </a:ln>
          <a:effectLst>
            <a:outerShdw blurRad="292100" dist="139700" dir="2700000" algn="tl" rotWithShape="0">
              <a:srgbClr val="333333">
                <a:alpha val="65000"/>
              </a:srgbClr>
            </a:outerShdw>
          </a:effectLst>
        </p:spPr>
      </p:pic>
      <p:pic>
        <p:nvPicPr>
          <p:cNvPr id="46" name="Image 4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19177" y="5506498"/>
            <a:ext cx="360000" cy="116945"/>
          </a:xfrm>
          <a:prstGeom prst="rect">
            <a:avLst/>
          </a:prstGeom>
        </p:spPr>
      </p:pic>
      <p:pic>
        <p:nvPicPr>
          <p:cNvPr id="50" name="Image 49"/>
          <p:cNvPicPr>
            <a:picLocks noChangeAspect="1"/>
          </p:cNvPicPr>
          <p:nvPr/>
        </p:nvPicPr>
        <p:blipFill>
          <a:blip r:embed="rId2"/>
          <a:stretch>
            <a:fillRect/>
          </a:stretch>
        </p:blipFill>
        <p:spPr>
          <a:xfrm>
            <a:off x="5988777" y="4667815"/>
            <a:ext cx="363270" cy="242180"/>
          </a:xfrm>
          <a:prstGeom prst="rect">
            <a:avLst/>
          </a:prstGeom>
        </p:spPr>
      </p:pic>
      <p:sp>
        <p:nvSpPr>
          <p:cNvPr id="55" name="ZoneTexte 54"/>
          <p:cNvSpPr txBox="1"/>
          <p:nvPr/>
        </p:nvSpPr>
        <p:spPr>
          <a:xfrm>
            <a:off x="6001082" y="4945234"/>
            <a:ext cx="531325"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FRANCE</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Espace réservé du numéro de diapositive 3"/>
          <p:cNvSpPr>
            <a:spLocks noGrp="1"/>
          </p:cNvSpPr>
          <p:nvPr>
            <p:ph type="sldNum" sz="quarter" idx="4294967295"/>
          </p:nvPr>
        </p:nvSpPr>
        <p:spPr>
          <a:xfrm>
            <a:off x="5452154" y="6565900"/>
            <a:ext cx="254000" cy="1174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98ABCD-4806-4284-B708-C84E4CB19E02}" type="slidenum">
              <a:rPr kumimoji="0" lang="fr-FR" sz="800" b="0" i="0" u="none" strike="noStrike" kern="1200" cap="none" spc="0" normalizeH="0" baseline="0" noProof="0" smtClean="0">
                <a:ln>
                  <a:noFill/>
                </a:ln>
                <a:solidFill>
                  <a:srgbClr val="75787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fr-FR" sz="800" b="0" i="0" u="none" strike="noStrike" kern="1200" cap="none" spc="0" normalizeH="0" baseline="0" noProof="0" dirty="0">
              <a:ln>
                <a:noFill/>
              </a:ln>
              <a:solidFill>
                <a:srgbClr val="75787B"/>
              </a:solidFill>
              <a:effectLst/>
              <a:uLnTx/>
              <a:uFillTx/>
              <a:latin typeface="Arial"/>
              <a:ea typeface="+mn-ea"/>
              <a:cs typeface="+mn-cs"/>
            </a:endParaRPr>
          </a:p>
        </p:txBody>
      </p:sp>
      <p:sp>
        <p:nvSpPr>
          <p:cNvPr id="5" name="Multiplier 4"/>
          <p:cNvSpPr/>
          <p:nvPr/>
        </p:nvSpPr>
        <p:spPr>
          <a:xfrm>
            <a:off x="3652176" y="1439334"/>
            <a:ext cx="431800" cy="388963"/>
          </a:xfrm>
          <a:prstGeom prst="mathMultiply">
            <a:avLst>
              <a:gd name="adj1" fmla="val 0"/>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ZoneTexte 5"/>
          <p:cNvSpPr txBox="1"/>
          <p:nvPr/>
        </p:nvSpPr>
        <p:spPr>
          <a:xfrm rot="20751439">
            <a:off x="4055120" y="1686369"/>
            <a:ext cx="453783" cy="190240"/>
          </a:xfrm>
          <a:prstGeom prst="rect">
            <a:avLst/>
          </a:prstGeom>
          <a:noFill/>
        </p:spPr>
        <p:txBody>
          <a:bodyPr wrap="square" lIns="36000" tIns="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Arial"/>
                <a:ea typeface="+mn-ea"/>
                <a:cs typeface="+mn-cs"/>
              </a:rPr>
              <a:t>DEAD</a:t>
            </a:r>
          </a:p>
        </p:txBody>
      </p:sp>
      <p:sp>
        <p:nvSpPr>
          <p:cNvPr id="7" name="Rectangle 6"/>
          <p:cNvSpPr/>
          <p:nvPr/>
        </p:nvSpPr>
        <p:spPr>
          <a:xfrm>
            <a:off x="2354627" y="734701"/>
            <a:ext cx="3124579"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87722"/>
                </a:solidFill>
                <a:effectLst/>
                <a:uLnTx/>
                <a:uFillTx/>
                <a:latin typeface="Arial"/>
                <a:ea typeface="+mn-ea"/>
                <a:cs typeface="+mn-cs"/>
              </a:rPr>
              <a:t>on Sept 9th 2016 a letter from ADAMA announced to their customers  the arbitrary withdrawal of </a:t>
            </a:r>
            <a:r>
              <a:rPr kumimoji="0" lang="en-US" sz="1100" b="1" i="0" u="none" strike="noStrike" kern="1200" cap="none" spc="0" normalizeH="0" baseline="0" noProof="0" dirty="0" err="1">
                <a:ln>
                  <a:noFill/>
                </a:ln>
                <a:solidFill>
                  <a:srgbClr val="E87722"/>
                </a:solidFill>
                <a:effectLst/>
                <a:uLnTx/>
                <a:uFillTx/>
                <a:latin typeface="Arial"/>
                <a:ea typeface="+mn-ea"/>
                <a:cs typeface="+mn-cs"/>
              </a:rPr>
              <a:t>Pyristar</a:t>
            </a:r>
            <a:r>
              <a:rPr kumimoji="0" lang="en-US" sz="1100" b="1" i="0" u="none" strike="noStrike" kern="1200" cap="none" spc="0" normalizeH="0" baseline="0" noProof="0" dirty="0">
                <a:ln>
                  <a:noFill/>
                </a:ln>
                <a:solidFill>
                  <a:srgbClr val="E87722"/>
                </a:solidFill>
                <a:effectLst/>
                <a:uLnTx/>
                <a:uFillTx/>
                <a:latin typeface="Arial"/>
                <a:ea typeface="+mn-ea"/>
                <a:cs typeface="+mn-cs"/>
              </a:rPr>
              <a:t> for Vegetable Uses !... </a:t>
            </a:r>
          </a:p>
        </p:txBody>
      </p:sp>
      <p:sp>
        <p:nvSpPr>
          <p:cNvPr id="8" name="Arc 7"/>
          <p:cNvSpPr/>
          <p:nvPr/>
        </p:nvSpPr>
        <p:spPr>
          <a:xfrm rot="1631816">
            <a:off x="4152586" y="1206986"/>
            <a:ext cx="448819" cy="582470"/>
          </a:xfrm>
          <a:prstGeom prst="arc">
            <a:avLst>
              <a:gd name="adj1" fmla="val 17163585"/>
              <a:gd name="adj2" fmla="val 2425557"/>
            </a:avLst>
          </a:prstGeom>
          <a:ln w="28575">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87B"/>
              </a:solidFill>
              <a:effectLst/>
              <a:uLnTx/>
              <a:uFillTx/>
              <a:latin typeface="Arial"/>
              <a:ea typeface="+mn-ea"/>
              <a:cs typeface="+mn-cs"/>
            </a:endParaRPr>
          </a:p>
        </p:txBody>
      </p:sp>
      <p:sp>
        <p:nvSpPr>
          <p:cNvPr id="44" name="Multiplier 43"/>
          <p:cNvSpPr/>
          <p:nvPr/>
        </p:nvSpPr>
        <p:spPr>
          <a:xfrm>
            <a:off x="5949534" y="1441774"/>
            <a:ext cx="398933" cy="391514"/>
          </a:xfrm>
          <a:prstGeom prst="mathMultiply">
            <a:avLst>
              <a:gd name="adj1" fmla="val 0"/>
            </a:avLst>
          </a:prstGeom>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p:cNvSpPr/>
          <p:nvPr/>
        </p:nvSpPr>
        <p:spPr>
          <a:xfrm rot="20499874">
            <a:off x="6116039" y="1566707"/>
            <a:ext cx="761747" cy="369332"/>
          </a:xfrm>
          <a:prstGeom prst="rect">
            <a:avLst/>
          </a:prstGeom>
          <a:ln>
            <a:no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Revised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30/09/2017</a:t>
            </a:r>
          </a:p>
        </p:txBody>
      </p:sp>
      <p:sp>
        <p:nvSpPr>
          <p:cNvPr id="57" name="Multiplier 56"/>
          <p:cNvSpPr/>
          <p:nvPr/>
        </p:nvSpPr>
        <p:spPr>
          <a:xfrm>
            <a:off x="8215640" y="1447801"/>
            <a:ext cx="398933" cy="391514"/>
          </a:xfrm>
          <a:prstGeom prst="mathMultiply">
            <a:avLst>
              <a:gd name="adj1" fmla="val 0"/>
            </a:avLst>
          </a:prstGeom>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Rectangle 57"/>
          <p:cNvSpPr/>
          <p:nvPr/>
        </p:nvSpPr>
        <p:spPr>
          <a:xfrm rot="20499874">
            <a:off x="8354937" y="1598135"/>
            <a:ext cx="697627" cy="369332"/>
          </a:xfrm>
          <a:prstGeom prst="rect">
            <a:avLst/>
          </a:prstGeom>
          <a:ln>
            <a:no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Revised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 2024</a:t>
            </a:r>
          </a:p>
        </p:txBody>
      </p:sp>
      <p:sp>
        <p:nvSpPr>
          <p:cNvPr id="59" name="Multiplier 58"/>
          <p:cNvSpPr/>
          <p:nvPr/>
        </p:nvSpPr>
        <p:spPr>
          <a:xfrm>
            <a:off x="3101008" y="922866"/>
            <a:ext cx="1578264" cy="5643033"/>
          </a:xfrm>
          <a:prstGeom prst="mathMultiply">
            <a:avLst>
              <a:gd name="adj1" fmla="val 0"/>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Multiplier 62"/>
          <p:cNvSpPr/>
          <p:nvPr/>
        </p:nvSpPr>
        <p:spPr>
          <a:xfrm>
            <a:off x="3098504" y="5286136"/>
            <a:ext cx="1578264" cy="464796"/>
          </a:xfrm>
          <a:prstGeom prst="mathMultiply">
            <a:avLst>
              <a:gd name="adj1" fmla="val 0"/>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ZoneTexte 63"/>
          <p:cNvSpPr txBox="1"/>
          <p:nvPr/>
        </p:nvSpPr>
        <p:spPr>
          <a:xfrm rot="20751439">
            <a:off x="3961598" y="5582580"/>
            <a:ext cx="640825" cy="190240"/>
          </a:xfrm>
          <a:prstGeom prst="rect">
            <a:avLst/>
          </a:prstGeom>
          <a:noFill/>
        </p:spPr>
        <p:txBody>
          <a:bodyPr wrap="square" lIns="36000" tIns="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Arial"/>
                <a:ea typeface="+mn-ea"/>
                <a:cs typeface="+mn-cs"/>
              </a:rPr>
              <a:t>stopped</a:t>
            </a:r>
          </a:p>
        </p:txBody>
      </p:sp>
    </p:spTree>
    <p:extLst>
      <p:ext uri="{BB962C8B-B14F-4D97-AF65-F5344CB8AC3E}">
        <p14:creationId xmlns:p14="http://schemas.microsoft.com/office/powerpoint/2010/main" val="2215710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532846" y="304523"/>
            <a:ext cx="656325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00000"/>
                </a:solidFill>
                <a:effectLst/>
                <a:uLnTx/>
                <a:uFillTx/>
                <a:latin typeface="Arial"/>
                <a:ea typeface="+mn-ea"/>
                <a:cs typeface="+mn-cs"/>
              </a:rPr>
              <a:t>Re-Evaluation Schedule for Fungicides</a:t>
            </a:r>
          </a:p>
        </p:txBody>
      </p:sp>
      <p:graphicFrame>
        <p:nvGraphicFramePr>
          <p:cNvPr id="69" name="Tableau 68"/>
          <p:cNvGraphicFramePr>
            <a:graphicFrameLocks noGrp="1"/>
          </p:cNvGraphicFramePr>
          <p:nvPr>
            <p:extLst/>
          </p:nvPr>
        </p:nvGraphicFramePr>
        <p:xfrm>
          <a:off x="329385" y="1288805"/>
          <a:ext cx="8687615" cy="4890971"/>
        </p:xfrm>
        <a:graphic>
          <a:graphicData uri="http://schemas.openxmlformats.org/drawingml/2006/table">
            <a:tbl>
              <a:tblPr firstRow="1" bandRow="1">
                <a:tableStyleId>{6E25E649-3F16-4E02-A733-19D2CDBF48F0}</a:tableStyleId>
              </a:tblPr>
              <a:tblGrid>
                <a:gridCol w="1745670">
                  <a:extLst>
                    <a:ext uri="{9D8B030D-6E8A-4147-A177-3AD203B41FA5}">
                      <a16:colId xmlns:a16="http://schemas.microsoft.com/office/drawing/2014/main" xmlns="" val="20000"/>
                    </a:ext>
                  </a:extLst>
                </a:gridCol>
                <a:gridCol w="1141645">
                  <a:extLst>
                    <a:ext uri="{9D8B030D-6E8A-4147-A177-3AD203B41FA5}">
                      <a16:colId xmlns:a16="http://schemas.microsoft.com/office/drawing/2014/main" xmlns="" val="20001"/>
                    </a:ext>
                  </a:extLst>
                </a:gridCol>
                <a:gridCol w="1141645">
                  <a:extLst>
                    <a:ext uri="{9D8B030D-6E8A-4147-A177-3AD203B41FA5}">
                      <a16:colId xmlns:a16="http://schemas.microsoft.com/office/drawing/2014/main" xmlns="" val="20002"/>
                    </a:ext>
                  </a:extLst>
                </a:gridCol>
                <a:gridCol w="1141645">
                  <a:extLst>
                    <a:ext uri="{9D8B030D-6E8A-4147-A177-3AD203B41FA5}">
                      <a16:colId xmlns:a16="http://schemas.microsoft.com/office/drawing/2014/main" xmlns="" val="20003"/>
                    </a:ext>
                  </a:extLst>
                </a:gridCol>
                <a:gridCol w="1141645">
                  <a:extLst>
                    <a:ext uri="{9D8B030D-6E8A-4147-A177-3AD203B41FA5}">
                      <a16:colId xmlns:a16="http://schemas.microsoft.com/office/drawing/2014/main" xmlns="" val="20004"/>
                    </a:ext>
                  </a:extLst>
                </a:gridCol>
                <a:gridCol w="1141645">
                  <a:extLst>
                    <a:ext uri="{9D8B030D-6E8A-4147-A177-3AD203B41FA5}">
                      <a16:colId xmlns:a16="http://schemas.microsoft.com/office/drawing/2014/main" xmlns="" val="20005"/>
                    </a:ext>
                  </a:extLst>
                </a:gridCol>
                <a:gridCol w="1233720">
                  <a:extLst>
                    <a:ext uri="{9D8B030D-6E8A-4147-A177-3AD203B41FA5}">
                      <a16:colId xmlns:a16="http://schemas.microsoft.com/office/drawing/2014/main" xmlns="" val="20006"/>
                    </a:ext>
                  </a:extLst>
                </a:gridCol>
              </a:tblGrid>
              <a:tr h="5760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a:t>Deadlines for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a:t>re-evaluation</a:t>
                      </a:r>
                      <a:endParaRPr lang="en-US" sz="1200" b="0" noProof="0" dirty="0">
                        <a:solidFill>
                          <a:schemeClr val="bg1"/>
                        </a:solidFill>
                        <a:latin typeface="+mn-lt"/>
                      </a:endParaRPr>
                    </a:p>
                  </a:txBody>
                  <a:tcPr anchor="ctr"/>
                </a:tc>
                <a:tc>
                  <a:txBody>
                    <a:bodyPr/>
                    <a:lstStyle/>
                    <a:p>
                      <a:pPr algn="ctr"/>
                      <a:r>
                        <a:rPr lang="en-US" sz="1200" noProof="0" dirty="0"/>
                        <a:t>31/12/2015</a:t>
                      </a:r>
                      <a:endParaRPr lang="en-US" sz="1200" noProof="0" dirty="0">
                        <a:solidFill>
                          <a:schemeClr val="bg1"/>
                        </a:solidFill>
                        <a:latin typeface="+mn-lt"/>
                      </a:endParaRPr>
                    </a:p>
                  </a:txBody>
                  <a:tcPr anchor="ctr"/>
                </a:tc>
                <a:tc>
                  <a:txBody>
                    <a:bodyPr/>
                    <a:lstStyle/>
                    <a:p>
                      <a:pPr algn="ctr"/>
                      <a:r>
                        <a:rPr lang="en-US" sz="1200" noProof="0" dirty="0"/>
                        <a:t>30/04/2017</a:t>
                      </a:r>
                      <a:endParaRPr lang="en-US" sz="1200" noProof="0" dirty="0">
                        <a:solidFill>
                          <a:schemeClr val="bg1"/>
                        </a:solidFill>
                        <a:latin typeface="+mn-lt"/>
                      </a:endParaRPr>
                    </a:p>
                  </a:txBody>
                  <a:tcPr anchor="ctr"/>
                </a:tc>
                <a:tc>
                  <a:txBody>
                    <a:bodyPr/>
                    <a:lstStyle/>
                    <a:p>
                      <a:pPr algn="ctr"/>
                      <a:r>
                        <a:rPr lang="en-US" sz="1200" noProof="0" dirty="0"/>
                        <a:t>31/10/2017</a:t>
                      </a:r>
                      <a:endParaRPr lang="en-US" sz="1200" noProof="0" dirty="0">
                        <a:solidFill>
                          <a:schemeClr val="bg1"/>
                        </a:solidFill>
                        <a:latin typeface="+mn-lt"/>
                      </a:endParaRPr>
                    </a:p>
                  </a:txBody>
                  <a:tcPr anchor="ctr"/>
                </a:tc>
                <a:tc>
                  <a:txBody>
                    <a:bodyPr/>
                    <a:lstStyle/>
                    <a:p>
                      <a:pPr algn="ctr"/>
                      <a:r>
                        <a:rPr lang="en-US" sz="1200" noProof="0" dirty="0"/>
                        <a:t>31/10/2017</a:t>
                      </a:r>
                      <a:endParaRPr lang="en-US" sz="1200" noProof="0" dirty="0">
                        <a:solidFill>
                          <a:schemeClr val="bg1"/>
                        </a:solidFill>
                        <a:latin typeface="+mn-lt"/>
                      </a:endParaRPr>
                    </a:p>
                  </a:txBody>
                  <a:tcPr anchor="ctr"/>
                </a:tc>
                <a:tc>
                  <a:txBody>
                    <a:bodyPr/>
                    <a:lstStyle/>
                    <a:p>
                      <a:pPr algn="ctr"/>
                      <a:r>
                        <a:rPr lang="en-US" sz="1200" i="0" noProof="0" dirty="0"/>
                        <a:t>31/04/2018</a:t>
                      </a:r>
                      <a:endParaRPr lang="en-US" sz="1200" i="0" noProof="0" dirty="0">
                        <a:solidFill>
                          <a:schemeClr val="bg1"/>
                        </a:solidFill>
                        <a:latin typeface="+mn-lt"/>
                      </a:endParaRPr>
                    </a:p>
                  </a:txBody>
                  <a:tcPr anchor="ctr"/>
                </a:tc>
                <a:tc>
                  <a:txBody>
                    <a:bodyPr/>
                    <a:lstStyle/>
                    <a:p>
                      <a:pPr algn="ctr"/>
                      <a:r>
                        <a:rPr lang="en-US" sz="1200" noProof="0" dirty="0"/>
                        <a:t>31/10/2018</a:t>
                      </a:r>
                      <a:endParaRPr lang="en-US" sz="1200" noProof="0" dirty="0">
                        <a:solidFill>
                          <a:schemeClr val="bg1"/>
                        </a:solidFill>
                        <a:latin typeface="+mn-lt"/>
                      </a:endParaRPr>
                    </a:p>
                  </a:txBody>
                  <a:tcPr anchor="ctr"/>
                </a:tc>
                <a:extLst>
                  <a:ext uri="{0D108BD9-81ED-4DB2-BD59-A6C34878D82A}">
                    <a16:rowId xmlns:a16="http://schemas.microsoft.com/office/drawing/2014/main" xmlns="" val="10000"/>
                  </a:ext>
                </a:extLst>
              </a:tr>
              <a:tr h="324602">
                <a:tc>
                  <a:txBody>
                    <a:bodyPr/>
                    <a:lstStyle/>
                    <a:p>
                      <a:pPr algn="l"/>
                      <a:r>
                        <a:rPr lang="en-US" sz="1200" noProof="0" dirty="0"/>
                        <a:t>Active Ingredient (AI)</a:t>
                      </a:r>
                      <a:endParaRPr lang="en-US" sz="1200" b="0" noProof="0" dirty="0">
                        <a:solidFill>
                          <a:schemeClr val="tx1"/>
                        </a:solidFill>
                        <a:latin typeface="+mn-lt"/>
                      </a:endParaRPr>
                    </a:p>
                  </a:txBody>
                  <a:tcPr anchor="ctr"/>
                </a:tc>
                <a:tc>
                  <a:txBody>
                    <a:bodyPr/>
                    <a:lstStyle/>
                    <a:p>
                      <a:pPr algn="ctr"/>
                      <a:r>
                        <a:rPr lang="en-US" sz="1200" noProof="0" dirty="0"/>
                        <a:t>mefenoxam</a:t>
                      </a:r>
                      <a:endParaRPr lang="en-US" sz="1200" noProof="0" dirty="0">
                        <a:solidFill>
                          <a:schemeClr val="tx1"/>
                        </a:solidFill>
                        <a:latin typeface="+mn-lt"/>
                      </a:endParaRPr>
                    </a:p>
                  </a:txBody>
                  <a:tcPr anchor="ctr"/>
                </a:tc>
                <a:tc>
                  <a:txBody>
                    <a:bodyPr/>
                    <a:lstStyle/>
                    <a:p>
                      <a:pPr algn="ctr"/>
                      <a:r>
                        <a:rPr lang="en-US" sz="1200" noProof="0" dirty="0"/>
                        <a:t>thiram</a:t>
                      </a:r>
                      <a:endParaRPr lang="en-US" sz="1200" noProof="0" dirty="0">
                        <a:solidFill>
                          <a:schemeClr val="tx1"/>
                        </a:solidFill>
                        <a:latin typeface="+mn-lt"/>
                      </a:endParaRPr>
                    </a:p>
                  </a:txBody>
                  <a:tcPr anchor="ctr"/>
                </a:tc>
                <a:tc>
                  <a:txBody>
                    <a:bodyPr/>
                    <a:lstStyle/>
                    <a:p>
                      <a:pPr algn="ctr"/>
                      <a:r>
                        <a:rPr lang="en-US" sz="1200" noProof="0" dirty="0"/>
                        <a:t>iprodione</a:t>
                      </a:r>
                      <a:endParaRPr lang="en-US" sz="1200" noProof="0" dirty="0">
                        <a:solidFill>
                          <a:schemeClr val="tx1"/>
                        </a:solidFill>
                        <a:latin typeface="+mn-lt"/>
                      </a:endParaRPr>
                    </a:p>
                  </a:txBody>
                  <a:tcPr anchor="ctr"/>
                </a:tc>
                <a:tc>
                  <a:txBody>
                    <a:bodyPr/>
                    <a:lstStyle/>
                    <a:p>
                      <a:pPr algn="ctr"/>
                      <a:r>
                        <a:rPr lang="en-US" sz="1200" noProof="0" dirty="0"/>
                        <a:t>thiofanate-methyl</a:t>
                      </a:r>
                      <a:endParaRPr lang="en-US" sz="1200" noProof="0" dirty="0">
                        <a:solidFill>
                          <a:schemeClr val="tx1"/>
                        </a:solidFill>
                        <a:latin typeface="+mn-lt"/>
                      </a:endParaRPr>
                    </a:p>
                  </a:txBody>
                  <a:tcPr anchor="ctr"/>
                </a:tc>
                <a:tc>
                  <a:txBody>
                    <a:bodyPr/>
                    <a:lstStyle/>
                    <a:p>
                      <a:pPr algn="ctr"/>
                      <a:r>
                        <a:rPr lang="en-US" sz="1200" i="0" noProof="0" dirty="0"/>
                        <a:t>triticonazol</a:t>
                      </a:r>
                      <a:endParaRPr lang="en-US" sz="1200" i="0" noProof="0" dirty="0">
                        <a:solidFill>
                          <a:schemeClr val="tx1"/>
                        </a:solidFill>
                        <a:latin typeface="+mn-lt"/>
                      </a:endParaRPr>
                    </a:p>
                  </a:txBody>
                  <a:tcPr anchor="ctr"/>
                </a:tc>
                <a:tc>
                  <a:txBody>
                    <a:bodyPr/>
                    <a:lstStyle/>
                    <a:p>
                      <a:pPr algn="ctr"/>
                      <a:r>
                        <a:rPr lang="en-US" sz="1200" noProof="0" dirty="0" err="1"/>
                        <a:t>fludioxonil</a:t>
                      </a:r>
                      <a:endParaRPr lang="en-US" sz="1200" noProof="0" dirty="0">
                        <a:solidFill>
                          <a:schemeClr val="tx1"/>
                        </a:solidFill>
                        <a:latin typeface="+mn-lt"/>
                      </a:endParaRPr>
                    </a:p>
                  </a:txBody>
                  <a:tcPr anchor="ctr"/>
                </a:tc>
                <a:extLst>
                  <a:ext uri="{0D108BD9-81ED-4DB2-BD59-A6C34878D82A}">
                    <a16:rowId xmlns:a16="http://schemas.microsoft.com/office/drawing/2014/main" xmlns="" val="10001"/>
                  </a:ext>
                </a:extLst>
              </a:tr>
              <a:tr h="987190">
                <a:tc>
                  <a:txBody>
                    <a:bodyPr/>
                    <a:lstStyle/>
                    <a:p>
                      <a:pPr algn="l"/>
                      <a:r>
                        <a:rPr lang="en-US" sz="1200" kern="1200" noProof="0" dirty="0"/>
                        <a:t>AI Profile</a:t>
                      </a:r>
                      <a:endParaRPr lang="en-US" sz="1200" b="0" kern="1200" noProof="0" dirty="0">
                        <a:solidFill>
                          <a:schemeClr val="tx1"/>
                        </a:solidFill>
                        <a:latin typeface="+mn-lt"/>
                        <a:ea typeface="+mn-ea"/>
                        <a:cs typeface="+mn-cs"/>
                      </a:endParaRPr>
                    </a:p>
                  </a:txBody>
                  <a:tcPr/>
                </a:tc>
                <a:tc>
                  <a:txBody>
                    <a:bodyPr/>
                    <a:lstStyle/>
                    <a:p>
                      <a:pPr marL="92075" indent="-92075" algn="l" defTabSz="914400" rtl="0" eaLnBrk="1" latinLnBrk="0" hangingPunct="1">
                        <a:buFont typeface="Arial" panose="020B0604020202020204" pitchFamily="34" charset="0"/>
                        <a:buChar char="•"/>
                      </a:pPr>
                      <a:r>
                        <a:rPr lang="en-US" sz="1100" kern="1200" noProof="0" dirty="0"/>
                        <a:t>Medium spectrum</a:t>
                      </a:r>
                    </a:p>
                    <a:p>
                      <a:pPr marL="92075" indent="-92075" algn="l" defTabSz="914400" rtl="0" eaLnBrk="1" latinLnBrk="0" hangingPunct="1">
                        <a:buFont typeface="Arial" panose="020B0604020202020204" pitchFamily="34" charset="0"/>
                        <a:buChar char="•"/>
                      </a:pPr>
                      <a:r>
                        <a:rPr lang="en-US" sz="1100" kern="1200" noProof="0" dirty="0"/>
                        <a:t>Normal Cost AI</a:t>
                      </a:r>
                    </a:p>
                    <a:p>
                      <a:pPr algn="l"/>
                      <a:endParaRPr lang="en-US" sz="1100" b="1" kern="1200" noProof="0" dirty="0">
                        <a:solidFill>
                          <a:schemeClr val="tx1"/>
                        </a:solidFill>
                        <a:latin typeface="+mn-lt"/>
                        <a:ea typeface="+mn-ea"/>
                        <a:cs typeface="+mn-cs"/>
                      </a:endParaRPr>
                    </a:p>
                  </a:txBody>
                  <a:tcPr/>
                </a:tc>
                <a:tc>
                  <a:txBody>
                    <a:bodyPr/>
                    <a:lstStyle/>
                    <a:p>
                      <a:pPr marL="92075" indent="-92075" algn="l" defTabSz="914400" rtl="0" eaLnBrk="1" latinLnBrk="0" hangingPunct="1">
                        <a:buFont typeface="Arial" panose="020B0604020202020204" pitchFamily="34" charset="0"/>
                        <a:buChar char="•"/>
                      </a:pPr>
                      <a:r>
                        <a:rPr lang="en-US" sz="1100" kern="1200" noProof="0" dirty="0"/>
                        <a:t>Broad spectrum</a:t>
                      </a:r>
                    </a:p>
                    <a:p>
                      <a:pPr marL="92075" indent="-92075" algn="l" defTabSz="914400" rtl="0" eaLnBrk="1" latinLnBrk="0" hangingPunct="1">
                        <a:buFont typeface="Arial" panose="020B0604020202020204" pitchFamily="34" charset="0"/>
                        <a:buChar char="•"/>
                      </a:pPr>
                      <a:r>
                        <a:rPr lang="en-US" sz="1100" kern="1200" noProof="0" dirty="0"/>
                        <a:t>Mass</a:t>
                      </a:r>
                      <a:r>
                        <a:rPr lang="en-US" sz="1100" kern="1200" baseline="0" noProof="0" dirty="0"/>
                        <a:t> market</a:t>
                      </a:r>
                      <a:endParaRPr lang="en-US" sz="1100" kern="1200" noProof="0" dirty="0"/>
                    </a:p>
                    <a:p>
                      <a:pPr marL="92075" indent="-92075" algn="l" defTabSz="914400" rtl="0" eaLnBrk="1" latinLnBrk="0" hangingPunct="1">
                        <a:buFont typeface="Arial" panose="020B0604020202020204" pitchFamily="34" charset="0"/>
                        <a:buChar char="•"/>
                      </a:pPr>
                      <a:r>
                        <a:rPr lang="en-US" sz="1100" b="1" u="sng" kern="1200" noProof="0" dirty="0"/>
                        <a:t>Low Cost AI</a:t>
                      </a:r>
                    </a:p>
                    <a:p>
                      <a:pPr algn="l"/>
                      <a:endParaRPr lang="en-US" sz="1100" b="1" kern="1200" noProof="0" dirty="0">
                        <a:solidFill>
                          <a:schemeClr val="tx1"/>
                        </a:solidFill>
                        <a:latin typeface="+mn-lt"/>
                        <a:ea typeface="+mn-ea"/>
                        <a:cs typeface="+mn-cs"/>
                      </a:endParaRPr>
                    </a:p>
                  </a:txBody>
                  <a:tcPr/>
                </a:tc>
                <a:tc>
                  <a:txBody>
                    <a:bodyPr/>
                    <a:lstStyle/>
                    <a:p>
                      <a:pPr marL="92075" indent="-92075" algn="l" defTabSz="914400" rtl="0" eaLnBrk="1" latinLnBrk="0" hangingPunct="1">
                        <a:buFont typeface="Arial" panose="020B0604020202020204" pitchFamily="34" charset="0"/>
                        <a:buChar char="•"/>
                      </a:pPr>
                      <a:r>
                        <a:rPr lang="en-US" sz="1100" kern="1200" noProof="0" dirty="0"/>
                        <a:t>Medium spectrum</a:t>
                      </a:r>
                    </a:p>
                    <a:p>
                      <a:pPr marL="92075" indent="-92075" algn="l" defTabSz="914400" rtl="0" eaLnBrk="1" latinLnBrk="0" hangingPunct="1">
                        <a:buFont typeface="Arial" panose="020B0604020202020204" pitchFamily="34" charset="0"/>
                        <a:buChar char="•"/>
                      </a:pPr>
                      <a:r>
                        <a:rPr lang="en-US" sz="1100" kern="1200" noProof="0" dirty="0"/>
                        <a:t>Mass Market</a:t>
                      </a:r>
                    </a:p>
                    <a:p>
                      <a:pPr marL="92075" indent="-92075" algn="l" defTabSz="914400" rtl="0" eaLnBrk="1" latinLnBrk="0" hangingPunct="1">
                        <a:buFont typeface="Arial" panose="020B0604020202020204" pitchFamily="34" charset="0"/>
                        <a:buChar char="•"/>
                      </a:pPr>
                      <a:r>
                        <a:rPr lang="en-US" sz="1100" kern="1200" noProof="0" dirty="0"/>
                        <a:t>Normal Cost AI</a:t>
                      </a:r>
                      <a:endParaRPr lang="en-US" sz="1100" b="1" kern="1200" noProof="0" dirty="0">
                        <a:solidFill>
                          <a:schemeClr val="tx1"/>
                        </a:solidFill>
                        <a:latin typeface="+mn-lt"/>
                        <a:ea typeface="+mn-ea"/>
                        <a:cs typeface="+mn-cs"/>
                      </a:endParaRPr>
                    </a:p>
                  </a:txBody>
                  <a:tcPr/>
                </a:tc>
                <a:tc>
                  <a:txBody>
                    <a:bodyPr/>
                    <a:lstStyle/>
                    <a:p>
                      <a:pPr marL="92075" indent="-92075" algn="l" defTabSz="914400" rtl="0" eaLnBrk="1" latinLnBrk="0" hangingPunct="1">
                        <a:buFont typeface="Arial" panose="020B0604020202020204" pitchFamily="34" charset="0"/>
                        <a:buChar char="•"/>
                      </a:pPr>
                      <a:r>
                        <a:rPr lang="en-US" sz="1100" kern="1200" noProof="0" dirty="0"/>
                        <a:t>Medium spectrum</a:t>
                      </a:r>
                    </a:p>
                    <a:p>
                      <a:pPr marL="92075" indent="-92075" algn="l" defTabSz="914400" rtl="0" eaLnBrk="1" latinLnBrk="0" hangingPunct="1">
                        <a:buFont typeface="Arial" panose="020B0604020202020204" pitchFamily="34" charset="0"/>
                        <a:buChar char="•"/>
                      </a:pPr>
                      <a:r>
                        <a:rPr lang="en-US" sz="1100" kern="1200" noProof="0" dirty="0"/>
                        <a:t>Normal Cost AI</a:t>
                      </a:r>
                      <a:endParaRPr lang="en-US" sz="1100" b="1" kern="1200" noProof="0" dirty="0">
                        <a:solidFill>
                          <a:schemeClr val="tx1"/>
                        </a:solidFill>
                        <a:latin typeface="+mn-lt"/>
                        <a:ea typeface="+mn-ea"/>
                        <a:cs typeface="+mn-cs"/>
                      </a:endParaRPr>
                    </a:p>
                  </a:txBody>
                  <a:tcPr/>
                </a:tc>
                <a:tc>
                  <a:txBody>
                    <a:bodyPr/>
                    <a:lstStyle/>
                    <a:p>
                      <a:pPr marL="92075" indent="-92075" algn="l" defTabSz="914400" rtl="0" eaLnBrk="1" latinLnBrk="0" hangingPunct="1">
                        <a:buFont typeface="Arial" panose="020B0604020202020204" pitchFamily="34" charset="0"/>
                        <a:buChar char="•"/>
                      </a:pPr>
                      <a:r>
                        <a:rPr lang="en-US" sz="1100" i="0" kern="1200" noProof="0" dirty="0"/>
                        <a:t>Narrow spectrum</a:t>
                      </a:r>
                    </a:p>
                    <a:p>
                      <a:pPr marL="92075" indent="-92075" algn="l" defTabSz="914400" rtl="0" eaLnBrk="1" latinLnBrk="0" hangingPunct="1">
                        <a:buFont typeface="Arial" panose="020B0604020202020204" pitchFamily="34" charset="0"/>
                        <a:buChar char="•"/>
                      </a:pPr>
                      <a:r>
                        <a:rPr lang="en-US" sz="1100" i="0" kern="1200" noProof="0" dirty="0"/>
                        <a:t>Mass Market</a:t>
                      </a:r>
                    </a:p>
                    <a:p>
                      <a:pPr marL="92075" indent="-92075" algn="l" defTabSz="914400" rtl="0" eaLnBrk="1" latinLnBrk="0" hangingPunct="1">
                        <a:buFont typeface="Arial" panose="020B0604020202020204" pitchFamily="34" charset="0"/>
                        <a:buChar char="•"/>
                      </a:pPr>
                      <a:r>
                        <a:rPr lang="en-US" sz="1100" i="0" kern="1200" noProof="0" dirty="0"/>
                        <a:t>Normal Cost AI</a:t>
                      </a:r>
                      <a:endParaRPr lang="en-US" sz="1100" b="1" i="0" kern="1200" noProof="0" dirty="0">
                        <a:solidFill>
                          <a:schemeClr val="tx1"/>
                        </a:solidFill>
                        <a:latin typeface="+mn-lt"/>
                        <a:ea typeface="+mn-ea"/>
                        <a:cs typeface="+mn-cs"/>
                      </a:endParaRPr>
                    </a:p>
                  </a:txBody>
                  <a:tcPr/>
                </a:tc>
                <a:tc>
                  <a:txBody>
                    <a:bodyPr/>
                    <a:lstStyle/>
                    <a:p>
                      <a:pPr marL="88900" indent="-88900" algn="l">
                        <a:buFont typeface="Arial" panose="020B0604020202020204" pitchFamily="34" charset="0"/>
                        <a:buChar char="•"/>
                      </a:pPr>
                      <a:r>
                        <a:rPr lang="en-US" sz="1100" noProof="0" dirty="0"/>
                        <a:t>Medium spectrum</a:t>
                      </a:r>
                    </a:p>
                    <a:p>
                      <a:pPr marL="88900" indent="-88900" algn="l">
                        <a:buFont typeface="Arial" panose="020B0604020202020204" pitchFamily="34" charset="0"/>
                        <a:buChar char="•"/>
                      </a:pPr>
                      <a:r>
                        <a:rPr lang="en-US" sz="1100" noProof="0" dirty="0"/>
                        <a:t>Medium cost 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kern="1200" noProof="0" dirty="0">
                        <a:solidFill>
                          <a:schemeClr val="tx1"/>
                        </a:solidFill>
                        <a:latin typeface="+mn-lt"/>
                        <a:ea typeface="+mn-ea"/>
                        <a:cs typeface="+mn-cs"/>
                      </a:endParaRPr>
                    </a:p>
                  </a:txBody>
                  <a:tcPr/>
                </a:tc>
                <a:extLst>
                  <a:ext uri="{0D108BD9-81ED-4DB2-BD59-A6C34878D82A}">
                    <a16:rowId xmlns:a16="http://schemas.microsoft.com/office/drawing/2014/main" xmlns="" val="10002"/>
                  </a:ext>
                </a:extLst>
              </a:tr>
              <a:tr h="209006">
                <a:tc>
                  <a:txBody>
                    <a:bodyPr/>
                    <a:lstStyle/>
                    <a:p>
                      <a:pPr algn="l"/>
                      <a:endParaRPr lang="en-US" sz="1200" b="0" kern="1200" noProof="0" dirty="0">
                        <a:solidFill>
                          <a:schemeClr val="tx1"/>
                        </a:solidFill>
                        <a:latin typeface="+mn-lt"/>
                        <a:ea typeface="+mn-ea"/>
                        <a:cs typeface="+mn-cs"/>
                      </a:endParaRPr>
                    </a:p>
                  </a:txBody>
                  <a:tcPr anchor="ctr"/>
                </a:tc>
                <a:tc>
                  <a:txBody>
                    <a:bodyPr/>
                    <a:lstStyle/>
                    <a:p>
                      <a:pPr algn="ctr"/>
                      <a:endParaRPr lang="en-US" sz="1400" b="1" kern="1200" noProof="0" dirty="0">
                        <a:solidFill>
                          <a:schemeClr val="tx1"/>
                        </a:solidFill>
                        <a:latin typeface="+mn-lt"/>
                        <a:ea typeface="+mn-ea"/>
                        <a:cs typeface="+mn-cs"/>
                      </a:endParaRPr>
                    </a:p>
                  </a:txBody>
                  <a:tcPr anchor="ctr"/>
                </a:tc>
                <a:tc>
                  <a:txBody>
                    <a:bodyPr/>
                    <a:lstStyle/>
                    <a:p>
                      <a:pPr algn="ctr"/>
                      <a:endParaRPr lang="en-US" sz="1400" b="1" kern="1200" noProof="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noProof="0" dirty="0">
                        <a:solidFill>
                          <a:schemeClr val="tx1"/>
                        </a:solidFill>
                        <a:latin typeface="+mn-lt"/>
                        <a:ea typeface="+mn-ea"/>
                        <a:cs typeface="+mn-cs"/>
                      </a:endParaRPr>
                    </a:p>
                  </a:txBody>
                  <a:tcPr anchor="ctr"/>
                </a:tc>
                <a:tc>
                  <a:txBody>
                    <a:bodyPr/>
                    <a:lstStyle/>
                    <a:p>
                      <a:pPr algn="ctr"/>
                      <a:endParaRPr lang="en-US" sz="1400" b="1" kern="1200" noProof="0" dirty="0">
                        <a:solidFill>
                          <a:schemeClr val="tx1"/>
                        </a:solidFill>
                        <a:latin typeface="+mn-lt"/>
                        <a:ea typeface="+mn-ea"/>
                        <a:cs typeface="+mn-cs"/>
                      </a:endParaRPr>
                    </a:p>
                  </a:txBody>
                  <a:tcPr anchor="ctr"/>
                </a:tc>
                <a:tc>
                  <a:txBody>
                    <a:bodyPr/>
                    <a:lstStyle/>
                    <a:p>
                      <a:pPr algn="ctr"/>
                      <a:endParaRPr lang="en-US" sz="1200" b="1" i="0" kern="1200" noProof="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noProof="0" dirty="0">
                        <a:solidFill>
                          <a:schemeClr val="tx1"/>
                        </a:solidFill>
                        <a:latin typeface="+mn-lt"/>
                        <a:ea typeface="+mn-ea"/>
                        <a:cs typeface="+mn-cs"/>
                      </a:endParaRPr>
                    </a:p>
                  </a:txBody>
                  <a:tcPr anchor="ctr"/>
                </a:tc>
                <a:extLst>
                  <a:ext uri="{0D108BD9-81ED-4DB2-BD59-A6C34878D82A}">
                    <a16:rowId xmlns:a16="http://schemas.microsoft.com/office/drawing/2014/main" xmlns="" val="10003"/>
                  </a:ext>
                </a:extLst>
              </a:tr>
              <a:tr h="6531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noProof="0" dirty="0"/>
                        <a:t>Is Active Ingredient on the Substitution List ?</a:t>
                      </a:r>
                      <a:endParaRPr lang="en-US" sz="1200" b="0" noProof="0" dirty="0">
                        <a:solidFill>
                          <a:schemeClr val="tx1"/>
                        </a:solidFill>
                        <a:latin typeface="+mn-lt"/>
                      </a:endParaRPr>
                    </a:p>
                  </a:txBody>
                  <a:tcPr anchor="ctr"/>
                </a:tc>
                <a:tc>
                  <a:txBody>
                    <a:bodyPr/>
                    <a:lstStyle/>
                    <a:p>
                      <a:pPr algn="ctr"/>
                      <a:r>
                        <a:rPr lang="en-US" sz="1200" kern="1200" noProof="0" dirty="0"/>
                        <a:t>No</a:t>
                      </a:r>
                      <a:endParaRPr lang="en-US" sz="1200" b="1" kern="1200" noProof="0" dirty="0">
                        <a:solidFill>
                          <a:schemeClr val="tx1"/>
                        </a:solidFill>
                        <a:latin typeface="+mn-lt"/>
                        <a:ea typeface="+mn-ea"/>
                        <a:cs typeface="+mn-cs"/>
                      </a:endParaRPr>
                    </a:p>
                  </a:txBody>
                  <a:tcPr anchor="ctr"/>
                </a:tc>
                <a:tc>
                  <a:txBody>
                    <a:bodyPr/>
                    <a:lstStyle/>
                    <a:p>
                      <a:pPr algn="ctr"/>
                      <a:r>
                        <a:rPr lang="en-US" sz="1200" kern="1200" noProof="0" dirty="0"/>
                        <a:t>No</a:t>
                      </a:r>
                      <a:endParaRPr lang="en-US" sz="1200" b="1" kern="1200" noProof="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accent1"/>
                          </a:solidFill>
                        </a:rPr>
                        <a:t>YES</a:t>
                      </a:r>
                      <a:endParaRPr lang="en-US" sz="1200" b="1" kern="1200" noProof="0" dirty="0">
                        <a:solidFill>
                          <a:schemeClr val="accen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accent1"/>
                          </a:solidFill>
                        </a:rPr>
                        <a:t>No</a:t>
                      </a:r>
                      <a:r>
                        <a:rPr lang="en-US" sz="1200" kern="1200" baseline="0" noProof="0" dirty="0">
                          <a:solidFill>
                            <a:schemeClr val="accent1"/>
                          </a:solidFill>
                        </a:rPr>
                        <a:t> </a:t>
                      </a:r>
                      <a:r>
                        <a:rPr lang="en-US" sz="1100" dirty="0">
                          <a:solidFill>
                            <a:schemeClr val="accent1"/>
                          </a:solidFill>
                        </a:rPr>
                        <a:t>but close to</a:t>
                      </a:r>
                      <a:r>
                        <a:rPr lang="en-US" sz="1100" baseline="0" dirty="0">
                          <a:solidFill>
                            <a:schemeClr val="accent1"/>
                          </a:solidFill>
                        </a:rPr>
                        <a:t> </a:t>
                      </a:r>
                      <a:r>
                        <a:rPr lang="en-US" sz="1100" dirty="0">
                          <a:solidFill>
                            <a:schemeClr val="accent1"/>
                          </a:solidFill>
                        </a:rPr>
                        <a:t>carbendazim, banned in EU</a:t>
                      </a:r>
                      <a:endParaRPr lang="en-US" sz="1400" b="1" kern="1200" noProof="0" dirty="0">
                        <a:solidFill>
                          <a:schemeClr val="tx1"/>
                        </a:solidFill>
                        <a:latin typeface="+mn-lt"/>
                        <a:ea typeface="+mn-ea"/>
                        <a:cs typeface="+mn-cs"/>
                      </a:endParaRPr>
                    </a:p>
                  </a:txBody>
                  <a:tcPr/>
                </a:tc>
                <a:tc>
                  <a:txBody>
                    <a:bodyPr/>
                    <a:lstStyle/>
                    <a:p>
                      <a:pPr algn="ctr"/>
                      <a:r>
                        <a:rPr lang="en-US" sz="1200" i="0" kern="1200" noProof="0" dirty="0"/>
                        <a:t>No</a:t>
                      </a:r>
                      <a:endParaRPr lang="en-US" sz="1200" b="1" i="0" kern="1200" noProof="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accent1"/>
                          </a:solidFill>
                        </a:rPr>
                        <a:t>YES</a:t>
                      </a:r>
                      <a:endParaRPr lang="en-US" sz="1050" b="1" kern="1200" noProof="0" dirty="0">
                        <a:solidFill>
                          <a:schemeClr val="accent1"/>
                        </a:solidFill>
                        <a:latin typeface="+mn-lt"/>
                        <a:ea typeface="+mn-ea"/>
                        <a:cs typeface="+mn-cs"/>
                      </a:endParaRPr>
                    </a:p>
                  </a:txBody>
                  <a:tcPr anchor="ctr"/>
                </a:tc>
                <a:extLst>
                  <a:ext uri="{0D108BD9-81ED-4DB2-BD59-A6C34878D82A}">
                    <a16:rowId xmlns:a16="http://schemas.microsoft.com/office/drawing/2014/main" xmlns="" val="10004"/>
                  </a:ext>
                </a:extLst>
              </a:tr>
              <a:tr h="5409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t>Member state in charge of re-evaluation</a:t>
                      </a:r>
                      <a:endParaRPr lang="en-US" sz="1200" b="0" kern="1200" noProof="0" dirty="0">
                        <a:solidFill>
                          <a:schemeClr val="tx1"/>
                        </a:solidFill>
                        <a:latin typeface="+mn-lt"/>
                        <a:ea typeface="+mn-ea"/>
                        <a:cs typeface="+mn-cs"/>
                      </a:endParaRPr>
                    </a:p>
                  </a:txBody>
                  <a:tcPr anchor="ctr"/>
                </a:tc>
                <a:tc>
                  <a:txBody>
                    <a:bodyPr/>
                    <a:lstStyle/>
                    <a:p>
                      <a:pPr algn="ctr"/>
                      <a:r>
                        <a:rPr lang="en-US" sz="1200" b="0" kern="1200" noProof="0" dirty="0">
                          <a:solidFill>
                            <a:schemeClr val="tx1"/>
                          </a:solidFill>
                          <a:latin typeface="+mn-lt"/>
                          <a:ea typeface="+mn-ea"/>
                          <a:cs typeface="+mn-cs"/>
                        </a:rPr>
                        <a:t>Closed</a:t>
                      </a:r>
                    </a:p>
                  </a:txBody>
                  <a:tcPr anchor="ctr"/>
                </a:tc>
                <a:tc>
                  <a:txBody>
                    <a:bodyPr/>
                    <a:lstStyle/>
                    <a:p>
                      <a:pPr algn="l"/>
                      <a:endParaRPr lang="en-US" sz="1200" b="1" kern="1200" noProof="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kern="1200" noProof="0" dirty="0">
                        <a:solidFill>
                          <a:schemeClr val="tx1"/>
                        </a:solidFill>
                        <a:latin typeface="+mn-lt"/>
                        <a:ea typeface="+mn-ea"/>
                        <a:cs typeface="+mn-cs"/>
                      </a:endParaRPr>
                    </a:p>
                  </a:txBody>
                  <a:tcPr anchor="ctr"/>
                </a:tc>
                <a:tc>
                  <a:txBody>
                    <a:bodyPr/>
                    <a:lstStyle/>
                    <a:p>
                      <a:pPr algn="l"/>
                      <a:endParaRPr lang="en-US" sz="1200" b="1" kern="1200" noProof="0" dirty="0">
                        <a:solidFill>
                          <a:schemeClr val="tx1"/>
                        </a:solidFill>
                        <a:latin typeface="+mn-lt"/>
                        <a:ea typeface="+mn-ea"/>
                        <a:cs typeface="+mn-cs"/>
                      </a:endParaRPr>
                    </a:p>
                  </a:txBody>
                  <a:tcPr anchor="ctr"/>
                </a:tc>
                <a:tc>
                  <a:txBody>
                    <a:bodyPr/>
                    <a:lstStyle/>
                    <a:p>
                      <a:pPr algn="l"/>
                      <a:endParaRPr lang="en-US" sz="1200" b="1" i="0" kern="1200" noProof="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kern="1200" noProof="0" dirty="0">
                        <a:solidFill>
                          <a:schemeClr val="tx1"/>
                        </a:solidFill>
                        <a:latin typeface="+mn-lt"/>
                        <a:ea typeface="+mn-ea"/>
                        <a:cs typeface="+mn-cs"/>
                      </a:endParaRPr>
                    </a:p>
                  </a:txBody>
                  <a:tcPr anchor="ctr"/>
                </a:tc>
                <a:extLst>
                  <a:ext uri="{0D108BD9-81ED-4DB2-BD59-A6C34878D82A}">
                    <a16:rowId xmlns:a16="http://schemas.microsoft.com/office/drawing/2014/main" xmlns="" val="10005"/>
                  </a:ext>
                </a:extLst>
              </a:tr>
              <a:tr h="1210239">
                <a:tc>
                  <a:txBody>
                    <a:bodyPr/>
                    <a:lstStyle/>
                    <a:p>
                      <a:pPr algn="l"/>
                      <a:r>
                        <a:rPr lang="en-US" sz="1200" kern="1200" noProof="0" dirty="0"/>
                        <a:t>Commercial Formulations</a:t>
                      </a:r>
                    </a:p>
                    <a:p>
                      <a:pPr algn="l"/>
                      <a:endParaRPr lang="en-US" sz="1200" noProof="0" dirty="0"/>
                    </a:p>
                    <a:p>
                      <a:pPr algn="l"/>
                      <a:endParaRPr lang="en-US" sz="1200" noProof="0" dirty="0"/>
                    </a:p>
                    <a:p>
                      <a:pPr algn="l"/>
                      <a:endParaRPr lang="en-US" sz="1200" noProof="0" dirty="0"/>
                    </a:p>
                    <a:p>
                      <a:pPr algn="l"/>
                      <a:endParaRPr lang="en-US" sz="1200" noProof="0" dirty="0"/>
                    </a:p>
                    <a:p>
                      <a:pPr algn="l"/>
                      <a:endParaRPr lang="en-US" sz="1200" b="0" noProof="0" dirty="0">
                        <a:solidFill>
                          <a:schemeClr val="tx1"/>
                        </a:solidFill>
                        <a:latin typeface="+mn-lt"/>
                      </a:endParaRPr>
                    </a:p>
                  </a:txBody>
                  <a:tcPr anchor="ctr"/>
                </a:tc>
                <a:tc>
                  <a:txBody>
                    <a:bodyPr/>
                    <a:lstStyle/>
                    <a:p>
                      <a:pPr algn="l"/>
                      <a:endParaRPr lang="en-US" sz="1200" b="1" kern="1200" noProof="0" dirty="0">
                        <a:solidFill>
                          <a:schemeClr val="tx1"/>
                        </a:solidFill>
                        <a:latin typeface="+mn-lt"/>
                        <a:ea typeface="+mn-ea"/>
                        <a:cs typeface="+mn-cs"/>
                      </a:endParaRPr>
                    </a:p>
                  </a:txBody>
                  <a:tcPr anchor="ctr"/>
                </a:tc>
                <a:tc>
                  <a:txBody>
                    <a:bodyPr/>
                    <a:lstStyle/>
                    <a:p>
                      <a:pPr algn="l"/>
                      <a:endParaRPr lang="en-US" sz="1200" b="1" kern="1200" noProof="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kern="1200" noProof="0" dirty="0">
                        <a:solidFill>
                          <a:schemeClr val="tx1"/>
                        </a:solidFill>
                        <a:latin typeface="+mn-lt"/>
                        <a:ea typeface="+mn-ea"/>
                        <a:cs typeface="+mn-cs"/>
                      </a:endParaRPr>
                    </a:p>
                  </a:txBody>
                  <a:tcPr anchor="ctr"/>
                </a:tc>
                <a:tc>
                  <a:txBody>
                    <a:bodyPr/>
                    <a:lstStyle/>
                    <a:p>
                      <a:pPr algn="l"/>
                      <a:endParaRPr lang="en-US" sz="1200" b="1" kern="1200" noProof="0" dirty="0">
                        <a:solidFill>
                          <a:schemeClr val="tx1"/>
                        </a:solidFill>
                        <a:latin typeface="+mn-lt"/>
                        <a:ea typeface="+mn-ea"/>
                        <a:cs typeface="+mn-cs"/>
                      </a:endParaRPr>
                    </a:p>
                  </a:txBody>
                  <a:tcPr anchor="ctr"/>
                </a:tc>
                <a:tc>
                  <a:txBody>
                    <a:bodyPr/>
                    <a:lstStyle/>
                    <a:p>
                      <a:pPr algn="l"/>
                      <a:endParaRPr lang="en-US" sz="1200" b="1" i="0" kern="1200" noProof="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kern="1200" noProof="0" dirty="0">
                        <a:solidFill>
                          <a:schemeClr val="tx1"/>
                        </a:solidFill>
                        <a:latin typeface="+mn-lt"/>
                        <a:ea typeface="+mn-ea"/>
                        <a:cs typeface="+mn-cs"/>
                      </a:endParaRPr>
                    </a:p>
                  </a:txBody>
                  <a:tcPr anchor="ctr"/>
                </a:tc>
                <a:extLst>
                  <a:ext uri="{0D108BD9-81ED-4DB2-BD59-A6C34878D82A}">
                    <a16:rowId xmlns:a16="http://schemas.microsoft.com/office/drawing/2014/main" xmlns="" val="10006"/>
                  </a:ext>
                </a:extLst>
              </a:tr>
            </a:tbl>
          </a:graphicData>
        </a:graphic>
      </p:graphicFrame>
      <p:pic>
        <p:nvPicPr>
          <p:cNvPr id="38" name="Image 37"/>
          <p:cNvPicPr>
            <a:picLocks noChangeAspect="1"/>
          </p:cNvPicPr>
          <p:nvPr/>
        </p:nvPicPr>
        <p:blipFill>
          <a:blip r:embed="rId2"/>
          <a:stretch>
            <a:fillRect/>
          </a:stretch>
        </p:blipFill>
        <p:spPr>
          <a:xfrm>
            <a:off x="3598014" y="4421550"/>
            <a:ext cx="363270" cy="242180"/>
          </a:xfrm>
          <a:prstGeom prst="rect">
            <a:avLst/>
          </a:prstGeom>
        </p:spPr>
      </p:pic>
      <p:pic>
        <p:nvPicPr>
          <p:cNvPr id="40" name="Image 39"/>
          <p:cNvPicPr>
            <a:picLocks noChangeAspect="1"/>
          </p:cNvPicPr>
          <p:nvPr/>
        </p:nvPicPr>
        <p:blipFill>
          <a:blip r:embed="rId2"/>
          <a:stretch>
            <a:fillRect/>
          </a:stretch>
        </p:blipFill>
        <p:spPr>
          <a:xfrm>
            <a:off x="4825345" y="4409933"/>
            <a:ext cx="363270" cy="242180"/>
          </a:xfrm>
          <a:prstGeom prst="rect">
            <a:avLst/>
          </a:prstGeom>
        </p:spPr>
      </p:pic>
      <p:sp>
        <p:nvSpPr>
          <p:cNvPr id="41" name="ZoneTexte 40"/>
          <p:cNvSpPr txBox="1"/>
          <p:nvPr/>
        </p:nvSpPr>
        <p:spPr>
          <a:xfrm>
            <a:off x="4741317" y="4701407"/>
            <a:ext cx="531325"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FRANCE</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44" name="Image 43"/>
          <p:cNvPicPr>
            <a:picLocks noChangeAspect="1"/>
          </p:cNvPicPr>
          <p:nvPr/>
        </p:nvPicPr>
        <p:blipFill>
          <a:blip r:embed="rId3"/>
          <a:stretch>
            <a:fillRect/>
          </a:stretch>
        </p:blipFill>
        <p:spPr>
          <a:xfrm>
            <a:off x="5924585" y="4419261"/>
            <a:ext cx="383270" cy="238869"/>
          </a:xfrm>
          <a:prstGeom prst="rect">
            <a:avLst/>
          </a:prstGeom>
        </p:spPr>
      </p:pic>
      <p:sp>
        <p:nvSpPr>
          <p:cNvPr id="46" name="ZoneTexte 45"/>
          <p:cNvSpPr txBox="1"/>
          <p:nvPr/>
        </p:nvSpPr>
        <p:spPr>
          <a:xfrm>
            <a:off x="5926023" y="4699153"/>
            <a:ext cx="434581"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SWEDEN</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67" name="Image 66"/>
          <p:cNvPicPr>
            <a:picLocks noChangeAspect="1"/>
          </p:cNvPicPr>
          <p:nvPr/>
        </p:nvPicPr>
        <p:blipFill>
          <a:blip r:embed="rId2"/>
          <a:stretch>
            <a:fillRect/>
          </a:stretch>
        </p:blipFill>
        <p:spPr>
          <a:xfrm>
            <a:off x="8221872" y="4418428"/>
            <a:ext cx="363270" cy="242180"/>
          </a:xfrm>
          <a:prstGeom prst="rect">
            <a:avLst/>
          </a:prstGeom>
        </p:spPr>
      </p:pic>
      <p:sp>
        <p:nvSpPr>
          <p:cNvPr id="68" name="ZoneTexte 67"/>
          <p:cNvSpPr txBox="1"/>
          <p:nvPr/>
        </p:nvSpPr>
        <p:spPr>
          <a:xfrm>
            <a:off x="8138742" y="4702175"/>
            <a:ext cx="531325"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FRANCE</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70" name="Image 69"/>
          <p:cNvPicPr>
            <a:picLocks noChangeAspect="1"/>
          </p:cNvPicPr>
          <p:nvPr/>
        </p:nvPicPr>
        <p:blipFill>
          <a:blip r:embed="rId4"/>
          <a:stretch>
            <a:fillRect/>
          </a:stretch>
        </p:blipFill>
        <p:spPr>
          <a:xfrm>
            <a:off x="7085709" y="4402229"/>
            <a:ext cx="382393" cy="254928"/>
          </a:xfrm>
          <a:prstGeom prst="rect">
            <a:avLst/>
          </a:prstGeom>
        </p:spPr>
      </p:pic>
      <p:sp>
        <p:nvSpPr>
          <p:cNvPr id="71" name="ZoneTexte 70"/>
          <p:cNvSpPr txBox="1"/>
          <p:nvPr/>
        </p:nvSpPr>
        <p:spPr>
          <a:xfrm>
            <a:off x="7096100" y="4707862"/>
            <a:ext cx="409368"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AUSTRIA</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pic>
        <p:nvPicPr>
          <p:cNvPr id="74" name="Image 7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9002" y="5162110"/>
            <a:ext cx="468000" cy="152027"/>
          </a:xfrm>
          <a:prstGeom prst="rect">
            <a:avLst/>
          </a:prstGeom>
        </p:spPr>
      </p:pic>
      <p:pic>
        <p:nvPicPr>
          <p:cNvPr id="75" name="Image 74"/>
          <p:cNvPicPr>
            <a:picLocks noChangeAspect="1"/>
          </p:cNvPicPr>
          <p:nvPr/>
        </p:nvPicPr>
        <p:blipFill rotWithShape="1">
          <a:blip r:embed="rId6" cstate="email">
            <a:extLst>
              <a:ext uri="{28A0092B-C50C-407E-A947-70E740481C1C}">
                <a14:useLocalDpi xmlns:a14="http://schemas.microsoft.com/office/drawing/2010/main"/>
              </a:ext>
            </a:extLst>
          </a:blip>
          <a:srcRect r="30806" b="84146"/>
          <a:stretch/>
        </p:blipFill>
        <p:spPr>
          <a:xfrm>
            <a:off x="2222944" y="5537161"/>
            <a:ext cx="576204" cy="155840"/>
          </a:xfrm>
          <a:prstGeom prst="rect">
            <a:avLst/>
          </a:prstGeom>
          <a:ln>
            <a:noFill/>
          </a:ln>
          <a:effectLst>
            <a:outerShdw blurRad="292100" dist="139700" dir="2700000" algn="tl" rotWithShape="0">
              <a:srgbClr val="333333">
                <a:alpha val="65000"/>
              </a:srgbClr>
            </a:outerShdw>
          </a:effectLst>
        </p:spPr>
      </p:pic>
      <p:pic>
        <p:nvPicPr>
          <p:cNvPr id="76" name="Image 75"/>
          <p:cNvPicPr>
            <a:picLocks noChangeAspect="1"/>
          </p:cNvPicPr>
          <p:nvPr/>
        </p:nvPicPr>
        <p:blipFill rotWithShape="1">
          <a:blip r:embed="rId7" cstate="email">
            <a:extLst>
              <a:ext uri="{28A0092B-C50C-407E-A947-70E740481C1C}">
                <a14:useLocalDpi xmlns:a14="http://schemas.microsoft.com/office/drawing/2010/main"/>
              </a:ext>
            </a:extLst>
          </a:blip>
          <a:srcRect r="52879" b="59677"/>
          <a:stretch/>
        </p:blipFill>
        <p:spPr>
          <a:xfrm>
            <a:off x="2223350" y="5038255"/>
            <a:ext cx="400531" cy="152954"/>
          </a:xfrm>
          <a:prstGeom prst="rect">
            <a:avLst/>
          </a:prstGeom>
          <a:ln>
            <a:noFill/>
          </a:ln>
          <a:effectLst>
            <a:outerShdw blurRad="292100" dist="139700" dir="2700000" algn="tl" rotWithShape="0">
              <a:srgbClr val="333333">
                <a:alpha val="65000"/>
              </a:srgbClr>
            </a:outerShdw>
          </a:effectLst>
        </p:spPr>
      </p:pic>
      <p:pic>
        <p:nvPicPr>
          <p:cNvPr id="77" name="Image 7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23671" y="5064467"/>
            <a:ext cx="366479" cy="283502"/>
          </a:xfrm>
          <a:prstGeom prst="rect">
            <a:avLst/>
          </a:prstGeom>
        </p:spPr>
      </p:pic>
      <p:pic>
        <p:nvPicPr>
          <p:cNvPr id="78" name="Image 77"/>
          <p:cNvPicPr>
            <a:picLocks noChangeAspect="1"/>
          </p:cNvPicPr>
          <p:nvPr/>
        </p:nvPicPr>
        <p:blipFill rotWithShape="1">
          <a:blip r:embed="rId9" cstate="email">
            <a:extLst>
              <a:ext uri="{28A0092B-C50C-407E-A947-70E740481C1C}">
                <a14:useLocalDpi xmlns:a14="http://schemas.microsoft.com/office/drawing/2010/main"/>
              </a:ext>
            </a:extLst>
          </a:blip>
          <a:srcRect r="6813" b="68930"/>
          <a:stretch/>
        </p:blipFill>
        <p:spPr>
          <a:xfrm>
            <a:off x="3327877" y="5066259"/>
            <a:ext cx="720000" cy="139959"/>
          </a:xfrm>
          <a:prstGeom prst="rect">
            <a:avLst/>
          </a:prstGeom>
          <a:ln>
            <a:noFill/>
          </a:ln>
          <a:effectLst>
            <a:outerShdw blurRad="292100" dist="139700" dir="2700000" algn="tl" rotWithShape="0">
              <a:srgbClr val="333333">
                <a:alpha val="65000"/>
              </a:srgbClr>
            </a:outerShdw>
          </a:effectLst>
        </p:spPr>
      </p:pic>
      <p:pic>
        <p:nvPicPr>
          <p:cNvPr id="79" name="Image 78"/>
          <p:cNvPicPr>
            <a:picLocks noChangeAspect="1"/>
          </p:cNvPicPr>
          <p:nvPr/>
        </p:nvPicPr>
        <p:blipFill rotWithShape="1">
          <a:blip r:embed="rId10" cstate="email">
            <a:extLst>
              <a:ext uri="{28A0092B-C50C-407E-A947-70E740481C1C}">
                <a14:useLocalDpi xmlns:a14="http://schemas.microsoft.com/office/drawing/2010/main"/>
              </a:ext>
            </a:extLst>
          </a:blip>
          <a:srcRect r="36084" b="57650"/>
          <a:stretch/>
        </p:blipFill>
        <p:spPr>
          <a:xfrm>
            <a:off x="3320758" y="5529944"/>
            <a:ext cx="593452" cy="172646"/>
          </a:xfrm>
          <a:prstGeom prst="rect">
            <a:avLst/>
          </a:prstGeom>
          <a:ln>
            <a:noFill/>
          </a:ln>
          <a:effectLst>
            <a:outerShdw blurRad="292100" dist="139700" dir="2700000" algn="tl" rotWithShape="0">
              <a:srgbClr val="333333">
                <a:alpha val="65000"/>
              </a:srgbClr>
            </a:outerShdw>
          </a:effectLst>
        </p:spPr>
      </p:pic>
      <p:pic>
        <p:nvPicPr>
          <p:cNvPr id="80" name="Image 7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88222" y="5596996"/>
            <a:ext cx="363498" cy="240330"/>
          </a:xfrm>
          <a:prstGeom prst="rect">
            <a:avLst/>
          </a:prstGeom>
        </p:spPr>
      </p:pic>
      <p:pic>
        <p:nvPicPr>
          <p:cNvPr id="81" name="Image 8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148" y="5672863"/>
            <a:ext cx="468000" cy="152027"/>
          </a:xfrm>
          <a:prstGeom prst="rect">
            <a:avLst/>
          </a:prstGeom>
        </p:spPr>
      </p:pic>
      <p:pic>
        <p:nvPicPr>
          <p:cNvPr id="82" name="Image 8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28313" y="5180816"/>
            <a:ext cx="267981" cy="267981"/>
          </a:xfrm>
          <a:prstGeom prst="rect">
            <a:avLst/>
          </a:prstGeom>
        </p:spPr>
      </p:pic>
      <p:pic>
        <p:nvPicPr>
          <p:cNvPr id="83" name="Image 82"/>
          <p:cNvPicPr>
            <a:picLocks noChangeAspect="1"/>
          </p:cNvPicPr>
          <p:nvPr/>
        </p:nvPicPr>
        <p:blipFill rotWithShape="1">
          <a:blip r:embed="rId13" cstate="email">
            <a:extLst>
              <a:ext uri="{28A0092B-C50C-407E-A947-70E740481C1C}">
                <a14:useLocalDpi xmlns:a14="http://schemas.microsoft.com/office/drawing/2010/main"/>
              </a:ext>
            </a:extLst>
          </a:blip>
          <a:srcRect r="18575" b="56162"/>
          <a:stretch/>
        </p:blipFill>
        <p:spPr>
          <a:xfrm>
            <a:off x="4536998" y="5030161"/>
            <a:ext cx="694002" cy="320040"/>
          </a:xfrm>
          <a:prstGeom prst="rect">
            <a:avLst/>
          </a:prstGeom>
          <a:ln>
            <a:noFill/>
          </a:ln>
          <a:effectLst>
            <a:outerShdw blurRad="292100" dist="139700" dir="2700000" algn="tl" rotWithShape="0">
              <a:srgbClr val="333333">
                <a:alpha val="65000"/>
              </a:srgbClr>
            </a:outerShdw>
          </a:effectLst>
        </p:spPr>
      </p:pic>
      <p:pic>
        <p:nvPicPr>
          <p:cNvPr id="84" name="Image 8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296181" y="5171107"/>
            <a:ext cx="368172" cy="176316"/>
          </a:xfrm>
          <a:prstGeom prst="rect">
            <a:avLst/>
          </a:prstGeom>
        </p:spPr>
      </p:pic>
      <p:pic>
        <p:nvPicPr>
          <p:cNvPr id="85" name="Image 84"/>
          <p:cNvPicPr>
            <a:picLocks noChangeAspect="1"/>
          </p:cNvPicPr>
          <p:nvPr/>
        </p:nvPicPr>
        <p:blipFill rotWithShape="1">
          <a:blip r:embed="rId15" cstate="email">
            <a:extLst>
              <a:ext uri="{28A0092B-C50C-407E-A947-70E740481C1C}">
                <a14:useLocalDpi xmlns:a14="http://schemas.microsoft.com/office/drawing/2010/main"/>
              </a:ext>
            </a:extLst>
          </a:blip>
          <a:srcRect r="40392" b="56633"/>
          <a:stretch/>
        </p:blipFill>
        <p:spPr>
          <a:xfrm>
            <a:off x="5770452" y="5076141"/>
            <a:ext cx="525729" cy="297683"/>
          </a:xfrm>
          <a:prstGeom prst="rect">
            <a:avLst/>
          </a:prstGeom>
          <a:ln>
            <a:noFill/>
          </a:ln>
          <a:effectLst>
            <a:outerShdw blurRad="292100" dist="139700" dir="2700000" algn="tl" rotWithShape="0">
              <a:srgbClr val="333333">
                <a:alpha val="65000"/>
              </a:srgbClr>
            </a:outerShdw>
          </a:effectLst>
        </p:spPr>
      </p:pic>
      <p:pic>
        <p:nvPicPr>
          <p:cNvPr id="86" name="Image 85"/>
          <p:cNvPicPr>
            <a:picLocks noChangeAspect="1"/>
          </p:cNvPicPr>
          <p:nvPr/>
        </p:nvPicPr>
        <p:blipFill rotWithShape="1">
          <a:blip r:embed="rId16"/>
          <a:srcRect l="6636" t="21644" r="6634" b="32064"/>
          <a:stretch/>
        </p:blipFill>
        <p:spPr>
          <a:xfrm>
            <a:off x="6939261" y="5058501"/>
            <a:ext cx="749535" cy="128085"/>
          </a:xfrm>
          <a:prstGeom prst="rect">
            <a:avLst/>
          </a:prstGeom>
          <a:ln>
            <a:noFill/>
          </a:ln>
          <a:effectLst>
            <a:outerShdw blurRad="292100" dist="139700" dir="2700000" algn="tl" rotWithShape="0">
              <a:srgbClr val="333333">
                <a:alpha val="65000"/>
              </a:srgbClr>
            </a:outerShdw>
          </a:effectLst>
        </p:spPr>
      </p:pic>
      <p:pic>
        <p:nvPicPr>
          <p:cNvPr id="87" name="Image 8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45099" y="5221465"/>
            <a:ext cx="243697" cy="243697"/>
          </a:xfrm>
          <a:prstGeom prst="rect">
            <a:avLst/>
          </a:prstGeom>
        </p:spPr>
      </p:pic>
      <p:pic>
        <p:nvPicPr>
          <p:cNvPr id="88" name="Image 87"/>
          <p:cNvPicPr>
            <a:picLocks noChangeAspect="1"/>
          </p:cNvPicPr>
          <p:nvPr/>
        </p:nvPicPr>
        <p:blipFill rotWithShape="1">
          <a:blip r:embed="rId17" cstate="email">
            <a:extLst>
              <a:ext uri="{28A0092B-C50C-407E-A947-70E740481C1C}">
                <a14:useLocalDpi xmlns:a14="http://schemas.microsoft.com/office/drawing/2010/main"/>
              </a:ext>
            </a:extLst>
          </a:blip>
          <a:srcRect r="5373" b="78333"/>
          <a:stretch/>
        </p:blipFill>
        <p:spPr>
          <a:xfrm>
            <a:off x="7992509" y="5058294"/>
            <a:ext cx="672231" cy="132947"/>
          </a:xfrm>
          <a:prstGeom prst="rect">
            <a:avLst/>
          </a:prstGeom>
          <a:ln>
            <a:noFill/>
          </a:ln>
          <a:effectLst>
            <a:outerShdw blurRad="292100" dist="139700" dir="2700000" algn="tl" rotWithShape="0">
              <a:srgbClr val="333333">
                <a:alpha val="65000"/>
              </a:srgbClr>
            </a:outerShdw>
          </a:effectLst>
        </p:spPr>
      </p:pic>
      <p:pic>
        <p:nvPicPr>
          <p:cNvPr id="89" name="Image 88"/>
          <p:cNvPicPr>
            <a:picLocks noChangeAspect="1"/>
          </p:cNvPicPr>
          <p:nvPr/>
        </p:nvPicPr>
        <p:blipFill rotWithShape="1">
          <a:blip r:embed="rId18"/>
          <a:srcRect l="6520" t="16788" r="12069" b="15162"/>
          <a:stretch/>
        </p:blipFill>
        <p:spPr>
          <a:xfrm>
            <a:off x="8008585" y="5535198"/>
            <a:ext cx="610984" cy="220134"/>
          </a:xfrm>
          <a:prstGeom prst="rect">
            <a:avLst/>
          </a:prstGeom>
          <a:ln>
            <a:noFill/>
          </a:ln>
          <a:effectLst>
            <a:outerShdw blurRad="292100" dist="139700" dir="2700000" algn="tl" rotWithShape="0">
              <a:srgbClr val="333333">
                <a:alpha val="65000"/>
              </a:srgbClr>
            </a:outerShdw>
          </a:effectLst>
        </p:spPr>
      </p:pic>
      <p:pic>
        <p:nvPicPr>
          <p:cNvPr id="91" name="Image 9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9541" y="5178723"/>
            <a:ext cx="468000" cy="152027"/>
          </a:xfrm>
          <a:prstGeom prst="rect">
            <a:avLst/>
          </a:prstGeom>
        </p:spPr>
      </p:pic>
      <p:pic>
        <p:nvPicPr>
          <p:cNvPr id="92" name="Image 9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3349" y="5744364"/>
            <a:ext cx="468000" cy="152027"/>
          </a:xfrm>
          <a:prstGeom prst="rect">
            <a:avLst/>
          </a:prstGeom>
        </p:spPr>
      </p:pic>
      <p:sp>
        <p:nvSpPr>
          <p:cNvPr id="36" name="ZoneTexte 35"/>
          <p:cNvSpPr txBox="1"/>
          <p:nvPr/>
        </p:nvSpPr>
        <p:spPr>
          <a:xfrm>
            <a:off x="3508514" y="4696721"/>
            <a:ext cx="531325"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srgbClr val="000000"/>
                </a:solidFill>
                <a:effectLst/>
                <a:uLnTx/>
                <a:uFillTx/>
                <a:latin typeface="Arial"/>
                <a:ea typeface="+mn-ea"/>
                <a:cs typeface="+mn-cs"/>
              </a:rPr>
              <a:t>FRANCE</a:t>
            </a:r>
            <a:endParaRPr kumimoji="0" lang="en-US" sz="70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Espace réservé du numéro de diapositive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98ABCD-4806-4284-B708-C84E4CB19E02}" type="slidenum">
              <a:rPr kumimoji="0" lang="fr-FR" sz="800" b="0" i="0" u="none" strike="noStrike" kern="1200" cap="none" spc="0" normalizeH="0" baseline="0" noProof="0" smtClean="0">
                <a:ln>
                  <a:noFill/>
                </a:ln>
                <a:solidFill>
                  <a:srgbClr val="75787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fr-FR" sz="800" b="0" i="0" u="none" strike="noStrike" kern="1200" cap="none" spc="0" normalizeH="0" baseline="0" noProof="0" dirty="0">
              <a:ln>
                <a:noFill/>
              </a:ln>
              <a:solidFill>
                <a:srgbClr val="75787B"/>
              </a:solidFill>
              <a:effectLst/>
              <a:uLnTx/>
              <a:uFillTx/>
              <a:latin typeface="Arial"/>
              <a:ea typeface="+mn-ea"/>
              <a:cs typeface="+mn-cs"/>
            </a:endParaRPr>
          </a:p>
        </p:txBody>
      </p:sp>
      <p:sp>
        <p:nvSpPr>
          <p:cNvPr id="33" name="Multiplier 32"/>
          <p:cNvSpPr/>
          <p:nvPr/>
        </p:nvSpPr>
        <p:spPr>
          <a:xfrm>
            <a:off x="2465881" y="1369552"/>
            <a:ext cx="398933" cy="391514"/>
          </a:xfrm>
          <a:prstGeom prst="mathMultiply">
            <a:avLst>
              <a:gd name="adj1" fmla="val 0"/>
            </a:avLst>
          </a:prstGeom>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p:cNvSpPr/>
          <p:nvPr/>
        </p:nvSpPr>
        <p:spPr>
          <a:xfrm rot="20499874">
            <a:off x="2573118" y="1519886"/>
            <a:ext cx="761747" cy="369332"/>
          </a:xfrm>
          <a:prstGeom prst="rect">
            <a:avLst/>
          </a:prstGeom>
          <a:ln>
            <a:no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Revised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30/06/2017</a:t>
            </a:r>
          </a:p>
        </p:txBody>
      </p:sp>
      <p:sp>
        <p:nvSpPr>
          <p:cNvPr id="35" name="Multiplier 34"/>
          <p:cNvSpPr/>
          <p:nvPr/>
        </p:nvSpPr>
        <p:spPr>
          <a:xfrm>
            <a:off x="3614292" y="1369552"/>
            <a:ext cx="398933" cy="391514"/>
          </a:xfrm>
          <a:prstGeom prst="mathMultiply">
            <a:avLst>
              <a:gd name="adj1" fmla="val 0"/>
            </a:avLst>
          </a:prstGeom>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p:cNvSpPr/>
          <p:nvPr/>
        </p:nvSpPr>
        <p:spPr>
          <a:xfrm rot="20499874">
            <a:off x="3721529" y="1519886"/>
            <a:ext cx="761747" cy="369332"/>
          </a:xfrm>
          <a:prstGeom prst="rect">
            <a:avLst/>
          </a:prstGeom>
          <a:ln>
            <a:no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Revised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30/04/2018</a:t>
            </a:r>
          </a:p>
        </p:txBody>
      </p:sp>
      <p:sp>
        <p:nvSpPr>
          <p:cNvPr id="43" name="Multiplier 42"/>
          <p:cNvSpPr/>
          <p:nvPr/>
        </p:nvSpPr>
        <p:spPr>
          <a:xfrm>
            <a:off x="8176629" y="1369553"/>
            <a:ext cx="398933" cy="391514"/>
          </a:xfrm>
          <a:prstGeom prst="mathMultiply">
            <a:avLst>
              <a:gd name="adj1" fmla="val 0"/>
            </a:avLst>
          </a:prstGeom>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tangle 44"/>
          <p:cNvSpPr/>
          <p:nvPr/>
        </p:nvSpPr>
        <p:spPr>
          <a:xfrm rot="20499874">
            <a:off x="8402584" y="1515852"/>
            <a:ext cx="787395" cy="369332"/>
          </a:xfrm>
          <a:prstGeom prst="rect">
            <a:avLst/>
          </a:prstGeom>
          <a:ln>
            <a:no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Revised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C72C"/>
                </a:solidFill>
                <a:effectLst/>
                <a:uLnTx/>
                <a:uFillTx/>
                <a:latin typeface="Arial"/>
                <a:ea typeface="+mn-ea"/>
                <a:cs typeface="+mn-cs"/>
              </a:rPr>
              <a:t> date still ?</a:t>
            </a:r>
          </a:p>
        </p:txBody>
      </p:sp>
    </p:spTree>
    <p:extLst>
      <p:ext uri="{BB962C8B-B14F-4D97-AF65-F5344CB8AC3E}">
        <p14:creationId xmlns:p14="http://schemas.microsoft.com/office/powerpoint/2010/main" val="1794482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6878" y="2267285"/>
            <a:ext cx="20569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5787B"/>
                </a:solidFill>
                <a:effectLst/>
                <a:uLnTx/>
                <a:uFillTx/>
                <a:latin typeface="Arial"/>
                <a:ea typeface="+mn-ea"/>
                <a:cs typeface="+mn-cs"/>
              </a:rPr>
              <a:t>Active </a:t>
            </a:r>
            <a:r>
              <a:rPr kumimoji="0" lang="fr-FR" sz="1800" b="1" i="0" u="none" strike="noStrike" kern="1200" cap="none" spc="0" normalizeH="0" baseline="0" noProof="0" dirty="0" err="1">
                <a:ln>
                  <a:noFill/>
                </a:ln>
                <a:solidFill>
                  <a:srgbClr val="75787B"/>
                </a:solidFill>
                <a:effectLst/>
                <a:uLnTx/>
                <a:uFillTx/>
                <a:latin typeface="Arial"/>
                <a:ea typeface="+mn-ea"/>
                <a:cs typeface="+mn-cs"/>
              </a:rPr>
              <a:t>Ingredient</a:t>
            </a:r>
            <a:endParaRPr kumimoji="0" lang="en-US" sz="1800" b="1" i="0" u="none" strike="noStrike" kern="1200" cap="none" spc="0" normalizeH="0" baseline="0" noProof="0" dirty="0">
              <a:ln>
                <a:noFill/>
              </a:ln>
              <a:solidFill>
                <a:srgbClr val="75787B"/>
              </a:solidFill>
              <a:effectLst/>
              <a:uLnTx/>
              <a:uFillTx/>
              <a:latin typeface="Arial"/>
              <a:ea typeface="+mn-ea"/>
              <a:cs typeface="+mn-cs"/>
            </a:endParaRPr>
          </a:p>
        </p:txBody>
      </p:sp>
      <p:sp>
        <p:nvSpPr>
          <p:cNvPr id="19" name="Rectangle 18"/>
          <p:cNvSpPr/>
          <p:nvPr/>
        </p:nvSpPr>
        <p:spPr>
          <a:xfrm>
            <a:off x="5450497" y="2268545"/>
            <a:ext cx="24416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5787B"/>
                </a:solidFill>
                <a:effectLst/>
                <a:uLnTx/>
                <a:uFillTx/>
                <a:latin typeface="Arial"/>
                <a:ea typeface="+mn-ea"/>
                <a:cs typeface="+mn-cs"/>
              </a:rPr>
              <a:t>Commercial Product</a:t>
            </a:r>
            <a:endParaRPr kumimoji="0" lang="en-US" sz="1800" b="1" i="0" u="none" strike="noStrike" kern="1200" cap="none" spc="0" normalizeH="0" baseline="0" noProof="0" dirty="0">
              <a:ln>
                <a:noFill/>
              </a:ln>
              <a:solidFill>
                <a:srgbClr val="75787B"/>
              </a:solidFill>
              <a:effectLst/>
              <a:uLnTx/>
              <a:uFillTx/>
              <a:latin typeface="Arial"/>
              <a:ea typeface="+mn-ea"/>
              <a:cs typeface="+mn-cs"/>
            </a:endParaRPr>
          </a:p>
        </p:txBody>
      </p:sp>
      <p:sp>
        <p:nvSpPr>
          <p:cNvPr id="20" name="Rectangle 19"/>
          <p:cNvSpPr/>
          <p:nvPr/>
        </p:nvSpPr>
        <p:spPr>
          <a:xfrm>
            <a:off x="663716" y="2707175"/>
            <a:ext cx="369559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5787B"/>
                </a:solidFill>
                <a:effectLst/>
                <a:uLnTx/>
                <a:uFillTx/>
                <a:latin typeface="Arial"/>
                <a:ea typeface="+mn-ea"/>
                <a:cs typeface="+mn-cs"/>
              </a:rPr>
              <a:t>Registration at EU Level through reporting member state (RMS)</a:t>
            </a:r>
          </a:p>
        </p:txBody>
      </p:sp>
      <p:sp>
        <p:nvSpPr>
          <p:cNvPr id="21" name="Rectangle 20"/>
          <p:cNvSpPr/>
          <p:nvPr/>
        </p:nvSpPr>
        <p:spPr>
          <a:xfrm>
            <a:off x="5086983" y="2674873"/>
            <a:ext cx="414802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5787B"/>
                </a:solidFill>
                <a:effectLst/>
                <a:uLnTx/>
                <a:uFillTx/>
                <a:latin typeface="Arial"/>
                <a:ea typeface="+mn-ea"/>
                <a:cs typeface="+mn-cs"/>
              </a:rPr>
              <a:t>Registration at Member State level with extension to EU </a:t>
            </a:r>
            <a:r>
              <a:rPr kumimoji="0" lang="en-US" sz="1600" b="0" i="1" u="none" strike="noStrike" kern="1200" cap="none" spc="0" normalizeH="0" baseline="0" noProof="0" dirty="0">
                <a:ln>
                  <a:noFill/>
                </a:ln>
                <a:solidFill>
                  <a:srgbClr val="75787B"/>
                </a:solidFill>
                <a:effectLst/>
                <a:uLnTx/>
                <a:uFillTx/>
                <a:latin typeface="Arial"/>
                <a:ea typeface="+mn-ea"/>
                <a:cs typeface="+mn-cs"/>
              </a:rPr>
              <a:t>sub-area (3 zones</a:t>
            </a:r>
            <a:r>
              <a:rPr kumimoji="0" lang="fr-FR" sz="1600" b="0" i="1" u="none" strike="noStrike" kern="1200" cap="none" spc="0" normalizeH="0" baseline="0" noProof="0" dirty="0">
                <a:ln>
                  <a:noFill/>
                </a:ln>
                <a:solidFill>
                  <a:srgbClr val="75787B"/>
                </a:solidFill>
                <a:effectLst/>
                <a:uLnTx/>
                <a:uFillTx/>
                <a:latin typeface="Arial"/>
                <a:ea typeface="+mn-ea"/>
                <a:cs typeface="+mn-cs"/>
              </a:rPr>
              <a:t>)</a:t>
            </a:r>
            <a:endParaRPr kumimoji="0" lang="en-US" sz="1800" b="0" i="1" u="none" strike="noStrike" kern="1200" cap="none" spc="0" normalizeH="0" baseline="0" noProof="0" dirty="0">
              <a:ln>
                <a:noFill/>
              </a:ln>
              <a:solidFill>
                <a:srgbClr val="75787B"/>
              </a:solidFill>
              <a:effectLst/>
              <a:uLnTx/>
              <a:uFillTx/>
              <a:latin typeface="Arial"/>
              <a:ea typeface="+mn-ea"/>
              <a:cs typeface="+mn-cs"/>
            </a:endParaRPr>
          </a:p>
        </p:txBody>
      </p:sp>
      <p:sp>
        <p:nvSpPr>
          <p:cNvPr id="22" name="Rectangle 21"/>
          <p:cNvSpPr/>
          <p:nvPr/>
        </p:nvSpPr>
        <p:spPr>
          <a:xfrm>
            <a:off x="721413" y="3363555"/>
            <a:ext cx="322664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5787B"/>
                </a:solidFill>
                <a:effectLst/>
                <a:uLnTx/>
                <a:uFillTx/>
                <a:latin typeface="Arial"/>
                <a:ea typeface="+mn-ea"/>
                <a:cs typeface="+mn-cs"/>
              </a:rPr>
              <a:t>Validity 20 years</a:t>
            </a:r>
          </a:p>
        </p:txBody>
      </p:sp>
      <p:sp>
        <p:nvSpPr>
          <p:cNvPr id="4" name="Forme libre 3"/>
          <p:cNvSpPr/>
          <p:nvPr/>
        </p:nvSpPr>
        <p:spPr>
          <a:xfrm>
            <a:off x="3703296" y="2472806"/>
            <a:ext cx="696036" cy="4107976"/>
          </a:xfrm>
          <a:custGeom>
            <a:avLst/>
            <a:gdLst>
              <a:gd name="connsiteX0" fmla="*/ 0 w 696036"/>
              <a:gd name="connsiteY0" fmla="*/ 0 h 4107976"/>
              <a:gd name="connsiteX1" fmla="*/ 668740 w 696036"/>
              <a:gd name="connsiteY1" fmla="*/ 0 h 4107976"/>
              <a:gd name="connsiteX2" fmla="*/ 696036 w 696036"/>
              <a:gd name="connsiteY2" fmla="*/ 4107976 h 4107976"/>
              <a:gd name="connsiteX0" fmla="*/ 0 w 696036"/>
              <a:gd name="connsiteY0" fmla="*/ 0 h 4107976"/>
              <a:gd name="connsiteX1" fmla="*/ 682388 w 696036"/>
              <a:gd name="connsiteY1" fmla="*/ 0 h 4107976"/>
              <a:gd name="connsiteX2" fmla="*/ 696036 w 696036"/>
              <a:gd name="connsiteY2" fmla="*/ 4107976 h 4107976"/>
            </a:gdLst>
            <a:ahLst/>
            <a:cxnLst>
              <a:cxn ang="0">
                <a:pos x="connsiteX0" y="connsiteY0"/>
              </a:cxn>
              <a:cxn ang="0">
                <a:pos x="connsiteX1" y="connsiteY1"/>
              </a:cxn>
              <a:cxn ang="0">
                <a:pos x="connsiteX2" y="connsiteY2"/>
              </a:cxn>
            </a:cxnLst>
            <a:rect l="l" t="t" r="r" b="b"/>
            <a:pathLst>
              <a:path w="696036" h="4107976">
                <a:moveTo>
                  <a:pt x="0" y="0"/>
                </a:moveTo>
                <a:lnTo>
                  <a:pt x="682388" y="0"/>
                </a:lnTo>
                <a:cubicBezTo>
                  <a:pt x="686937" y="1369325"/>
                  <a:pt x="691487" y="2738651"/>
                  <a:pt x="696036" y="41079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orme libre 23"/>
          <p:cNvSpPr/>
          <p:nvPr/>
        </p:nvSpPr>
        <p:spPr>
          <a:xfrm flipH="1">
            <a:off x="4712484" y="2469369"/>
            <a:ext cx="723674" cy="4107976"/>
          </a:xfrm>
          <a:custGeom>
            <a:avLst/>
            <a:gdLst>
              <a:gd name="connsiteX0" fmla="*/ 0 w 696036"/>
              <a:gd name="connsiteY0" fmla="*/ 0 h 4107976"/>
              <a:gd name="connsiteX1" fmla="*/ 668740 w 696036"/>
              <a:gd name="connsiteY1" fmla="*/ 0 h 4107976"/>
              <a:gd name="connsiteX2" fmla="*/ 696036 w 696036"/>
              <a:gd name="connsiteY2" fmla="*/ 4107976 h 4107976"/>
              <a:gd name="connsiteX0" fmla="*/ 0 w 696036"/>
              <a:gd name="connsiteY0" fmla="*/ 0 h 4107976"/>
              <a:gd name="connsiteX1" fmla="*/ 682388 w 696036"/>
              <a:gd name="connsiteY1" fmla="*/ 0 h 4107976"/>
              <a:gd name="connsiteX2" fmla="*/ 696036 w 696036"/>
              <a:gd name="connsiteY2" fmla="*/ 4107976 h 4107976"/>
            </a:gdLst>
            <a:ahLst/>
            <a:cxnLst>
              <a:cxn ang="0">
                <a:pos x="connsiteX0" y="connsiteY0"/>
              </a:cxn>
              <a:cxn ang="0">
                <a:pos x="connsiteX1" y="connsiteY1"/>
              </a:cxn>
              <a:cxn ang="0">
                <a:pos x="connsiteX2" y="connsiteY2"/>
              </a:cxn>
            </a:cxnLst>
            <a:rect l="l" t="t" r="r" b="b"/>
            <a:pathLst>
              <a:path w="696036" h="4107976">
                <a:moveTo>
                  <a:pt x="0" y="0"/>
                </a:moveTo>
                <a:lnTo>
                  <a:pt x="682388" y="0"/>
                </a:lnTo>
                <a:cubicBezTo>
                  <a:pt x="686937" y="1369325"/>
                  <a:pt x="691487" y="2738651"/>
                  <a:pt x="696036" y="41079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p:cNvSpPr/>
          <p:nvPr/>
        </p:nvSpPr>
        <p:spPr>
          <a:xfrm>
            <a:off x="2269243" y="1082958"/>
            <a:ext cx="4539346" cy="569387"/>
          </a:xfrm>
          <a:prstGeom prst="rect">
            <a:avLst/>
          </a:prstGeom>
          <a:solidFill>
            <a:schemeClr val="bg1">
              <a:lumMod val="85000"/>
            </a:schemeClr>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75787B"/>
                </a:solidFill>
                <a:effectLst/>
                <a:uLnTx/>
                <a:uFillTx/>
                <a:latin typeface="Arial"/>
                <a:ea typeface="+mn-ea"/>
                <a:cs typeface="+mn-cs"/>
              </a:rPr>
              <a:t>Plant Protection Products (PPP) Regulation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787B"/>
                </a:solidFill>
                <a:effectLst/>
                <a:uLnTx/>
                <a:uFillTx/>
                <a:latin typeface="Arial"/>
                <a:ea typeface="+mn-ea"/>
                <a:cs typeface="+mn-cs"/>
              </a:rPr>
              <a:t>EC 1107/2009</a:t>
            </a:r>
          </a:p>
        </p:txBody>
      </p:sp>
      <p:sp>
        <p:nvSpPr>
          <p:cNvPr id="5" name="Flèche à angle droit 4"/>
          <p:cNvSpPr/>
          <p:nvPr/>
        </p:nvSpPr>
        <p:spPr>
          <a:xfrm rot="10800000">
            <a:off x="2438397" y="1961246"/>
            <a:ext cx="1915239" cy="24123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lèche à angle droit 31"/>
          <p:cNvSpPr/>
          <p:nvPr/>
        </p:nvSpPr>
        <p:spPr>
          <a:xfrm flipV="1">
            <a:off x="4694492" y="1964182"/>
            <a:ext cx="1896257" cy="28006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p:cNvSpPr/>
          <p:nvPr/>
        </p:nvSpPr>
        <p:spPr>
          <a:xfrm>
            <a:off x="696564" y="3796822"/>
            <a:ext cx="31580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5787B"/>
                </a:solidFill>
                <a:effectLst/>
                <a:uLnTx/>
                <a:uFillTx/>
                <a:latin typeface="Arial"/>
                <a:ea typeface="+mn-ea"/>
                <a:cs typeface="+mn-cs"/>
              </a:rPr>
              <a:t>Reapplication after 20 years</a:t>
            </a:r>
          </a:p>
        </p:txBody>
      </p:sp>
      <p:sp>
        <p:nvSpPr>
          <p:cNvPr id="38" name="Rectangle 37"/>
          <p:cNvSpPr/>
          <p:nvPr/>
        </p:nvSpPr>
        <p:spPr>
          <a:xfrm>
            <a:off x="5098455" y="3369619"/>
            <a:ext cx="369139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5787B"/>
                </a:solidFill>
                <a:effectLst/>
                <a:uLnTx/>
                <a:uFillTx/>
                <a:latin typeface="Arial"/>
                <a:ea typeface="+mn-ea"/>
                <a:cs typeface="+mn-cs"/>
              </a:rPr>
              <a:t>Validity 10 years</a:t>
            </a:r>
            <a:endParaRPr kumimoji="0" lang="en-US" sz="1600" b="0" i="1" u="none" strike="noStrike" kern="1200" cap="none" spc="0" normalizeH="0" baseline="0" noProof="0" dirty="0">
              <a:ln>
                <a:noFill/>
              </a:ln>
              <a:solidFill>
                <a:srgbClr val="75787B"/>
              </a:solidFill>
              <a:effectLst/>
              <a:uLnTx/>
              <a:uFillTx/>
              <a:latin typeface="Arial"/>
              <a:ea typeface="+mn-ea"/>
              <a:cs typeface="+mn-cs"/>
            </a:endParaRPr>
          </a:p>
        </p:txBody>
      </p:sp>
      <p:sp>
        <p:nvSpPr>
          <p:cNvPr id="39" name="Rectangle 38"/>
          <p:cNvSpPr/>
          <p:nvPr/>
        </p:nvSpPr>
        <p:spPr>
          <a:xfrm>
            <a:off x="4636513" y="2918295"/>
            <a:ext cx="205108" cy="200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Rectangle 39"/>
          <p:cNvSpPr/>
          <p:nvPr/>
        </p:nvSpPr>
        <p:spPr>
          <a:xfrm>
            <a:off x="4286536" y="2918295"/>
            <a:ext cx="205108" cy="200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p:cNvSpPr/>
          <p:nvPr/>
        </p:nvSpPr>
        <p:spPr>
          <a:xfrm>
            <a:off x="4287846" y="3445789"/>
            <a:ext cx="205108" cy="200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Rectangle 41"/>
          <p:cNvSpPr/>
          <p:nvPr/>
        </p:nvSpPr>
        <p:spPr>
          <a:xfrm>
            <a:off x="4635711" y="3445789"/>
            <a:ext cx="205108" cy="200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42"/>
          <p:cNvSpPr/>
          <p:nvPr/>
        </p:nvSpPr>
        <p:spPr>
          <a:xfrm>
            <a:off x="4286536" y="3926788"/>
            <a:ext cx="205108" cy="200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Image 5"/>
          <p:cNvPicPr>
            <a:picLocks noChangeAspect="1"/>
          </p:cNvPicPr>
          <p:nvPr/>
        </p:nvPicPr>
        <p:blipFill>
          <a:blip r:embed="rId3"/>
          <a:stretch>
            <a:fillRect/>
          </a:stretch>
        </p:blipFill>
        <p:spPr>
          <a:xfrm>
            <a:off x="2578265" y="5061744"/>
            <a:ext cx="1463182" cy="731591"/>
          </a:xfrm>
          <a:prstGeom prst="rect">
            <a:avLst/>
          </a:prstGeom>
        </p:spPr>
      </p:pic>
      <p:pic>
        <p:nvPicPr>
          <p:cNvPr id="10" name="Imag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6909" y="4930054"/>
            <a:ext cx="1230735" cy="123073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2307" y="4770494"/>
            <a:ext cx="1152970" cy="1466497"/>
          </a:xfrm>
          <a:prstGeom prst="rect">
            <a:avLst/>
          </a:prstGeom>
        </p:spPr>
      </p:pic>
      <p:pic>
        <p:nvPicPr>
          <p:cNvPr id="15" name="Image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94394" y="5128043"/>
            <a:ext cx="1905321" cy="683769"/>
          </a:xfrm>
          <a:prstGeom prst="rect">
            <a:avLst/>
          </a:prstGeom>
        </p:spPr>
      </p:pic>
      <p:sp>
        <p:nvSpPr>
          <p:cNvPr id="16" name="Titre 15"/>
          <p:cNvSpPr>
            <a:spLocks noGrp="1"/>
          </p:cNvSpPr>
          <p:nvPr>
            <p:ph type="title"/>
          </p:nvPr>
        </p:nvSpPr>
        <p:spPr>
          <a:xfrm>
            <a:off x="711065" y="282707"/>
            <a:ext cx="7680844" cy="398762"/>
          </a:xfrm>
        </p:spPr>
        <p:txBody>
          <a:bodyPr/>
          <a:lstStyle/>
          <a:p>
            <a:r>
              <a:rPr lang="en-US" dirty="0"/>
              <a:t>Authorization Process</a:t>
            </a:r>
          </a:p>
        </p:txBody>
      </p:sp>
      <p:sp>
        <p:nvSpPr>
          <p:cNvPr id="3" name="Espace réservé du numéro de diapositive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98ABCD-4806-4284-B708-C84E4CB19E02}" type="slidenum">
              <a:rPr kumimoji="0" lang="fr-FR" sz="800" b="0" i="0" u="none" strike="noStrike" kern="1200" cap="none" spc="0" normalizeH="0" baseline="0" noProof="0" smtClean="0">
                <a:ln>
                  <a:noFill/>
                </a:ln>
                <a:solidFill>
                  <a:srgbClr val="75787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fr-FR" sz="800" b="0" i="0" u="none" strike="noStrike" kern="1200" cap="none" spc="0" normalizeH="0" baseline="0" noProof="0" dirty="0">
              <a:ln>
                <a:noFill/>
              </a:ln>
              <a:solidFill>
                <a:srgbClr val="75787B"/>
              </a:solidFill>
              <a:effectLst/>
              <a:uLnTx/>
              <a:uFillTx/>
              <a:latin typeface="Arial"/>
              <a:ea typeface="+mn-ea"/>
              <a:cs typeface="+mn-cs"/>
            </a:endParaRPr>
          </a:p>
        </p:txBody>
      </p:sp>
      <p:sp>
        <p:nvSpPr>
          <p:cNvPr id="26" name="Rectangle 25"/>
          <p:cNvSpPr/>
          <p:nvPr/>
        </p:nvSpPr>
        <p:spPr>
          <a:xfrm>
            <a:off x="5098455" y="3738551"/>
            <a:ext cx="315807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5787B"/>
                </a:solidFill>
                <a:effectLst/>
                <a:uLnTx/>
                <a:uFillTx/>
                <a:latin typeface="Arial"/>
                <a:ea typeface="+mn-ea"/>
                <a:cs typeface="+mn-cs"/>
              </a:rPr>
              <a:t>Reapplication after 10 years </a:t>
            </a:r>
            <a:r>
              <a:rPr kumimoji="0" lang="en-US" sz="1400" b="0" i="1" u="none" strike="noStrike" kern="1200" cap="none" spc="0" normalizeH="0" baseline="0" noProof="0" dirty="0">
                <a:ln>
                  <a:noFill/>
                </a:ln>
                <a:solidFill>
                  <a:srgbClr val="75787B"/>
                </a:solidFill>
                <a:effectLst/>
                <a:uLnTx/>
                <a:uFillTx/>
                <a:latin typeface="Arial"/>
                <a:ea typeface="+mn-ea"/>
                <a:cs typeface="+mn-cs"/>
              </a:rPr>
              <a:t>(if active ingredient still authorized)</a:t>
            </a:r>
          </a:p>
        </p:txBody>
      </p:sp>
      <p:sp>
        <p:nvSpPr>
          <p:cNvPr id="27" name="Rectangle 26"/>
          <p:cNvSpPr/>
          <p:nvPr/>
        </p:nvSpPr>
        <p:spPr>
          <a:xfrm>
            <a:off x="4635711" y="3926788"/>
            <a:ext cx="205108" cy="200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Multiplier 6"/>
          <p:cNvSpPr/>
          <p:nvPr/>
        </p:nvSpPr>
        <p:spPr>
          <a:xfrm>
            <a:off x="1467475" y="3300981"/>
            <a:ext cx="533318" cy="530264"/>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Multiplier 27"/>
          <p:cNvSpPr/>
          <p:nvPr/>
        </p:nvSpPr>
        <p:spPr>
          <a:xfrm>
            <a:off x="2636660" y="3711005"/>
            <a:ext cx="533318" cy="530264"/>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p:cNvSpPr/>
          <p:nvPr/>
        </p:nvSpPr>
        <p:spPr>
          <a:xfrm>
            <a:off x="1678238" y="3580189"/>
            <a:ext cx="4411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10</a:t>
            </a:r>
          </a:p>
        </p:txBody>
      </p:sp>
      <p:sp>
        <p:nvSpPr>
          <p:cNvPr id="30" name="Rectangle 29"/>
          <p:cNvSpPr/>
          <p:nvPr/>
        </p:nvSpPr>
        <p:spPr>
          <a:xfrm>
            <a:off x="2860420" y="4020722"/>
            <a:ext cx="4411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10</a:t>
            </a:r>
          </a:p>
        </p:txBody>
      </p:sp>
    </p:spTree>
    <p:extLst>
      <p:ext uri="{BB962C8B-B14F-4D97-AF65-F5344CB8AC3E}">
        <p14:creationId xmlns:p14="http://schemas.microsoft.com/office/powerpoint/2010/main" val="1665720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823" y="6265889"/>
            <a:ext cx="8874177" cy="592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3" name="Object 2"/>
          <p:cNvGraphicFramePr>
            <a:graphicFrameLocks noChangeAspect="1"/>
          </p:cNvGraphicFramePr>
          <p:nvPr>
            <p:extLst/>
          </p:nvPr>
        </p:nvGraphicFramePr>
        <p:xfrm>
          <a:off x="2115982" y="37476"/>
          <a:ext cx="4766696" cy="6745574"/>
        </p:xfrm>
        <a:graphic>
          <a:graphicData uri="http://schemas.openxmlformats.org/presentationml/2006/ole">
            <mc:AlternateContent xmlns:mc="http://schemas.openxmlformats.org/markup-compatibility/2006">
              <mc:Choice xmlns:v="urn:schemas-microsoft-com:vml" Requires="v">
                <p:oleObj spid="_x0000_s1028" name="Acrobat Document" r:id="rId3" imgW="5667355" imgH="8019997" progId="AcroExch.Document.DC">
                  <p:embed/>
                </p:oleObj>
              </mc:Choice>
              <mc:Fallback>
                <p:oleObj name="Acrobat Document" r:id="rId3" imgW="5667355" imgH="8019997" progId="AcroExch.Document.DC">
                  <p:embed/>
                  <p:pic>
                    <p:nvPicPr>
                      <p:cNvPr id="3" name="Object 2"/>
                      <p:cNvPicPr/>
                      <p:nvPr/>
                    </p:nvPicPr>
                    <p:blipFill>
                      <a:blip r:embed="rId4"/>
                      <a:stretch>
                        <a:fillRect/>
                      </a:stretch>
                    </p:blipFill>
                    <p:spPr>
                      <a:xfrm>
                        <a:off x="2115982" y="37476"/>
                        <a:ext cx="4766696" cy="6745574"/>
                      </a:xfrm>
                      <a:prstGeom prst="rect">
                        <a:avLst/>
                      </a:prstGeom>
                    </p:spPr>
                  </p:pic>
                </p:oleObj>
              </mc:Fallback>
            </mc:AlternateContent>
          </a:graphicData>
        </a:graphic>
      </p:graphicFrame>
    </p:spTree>
    <p:extLst>
      <p:ext uri="{BB962C8B-B14F-4D97-AF65-F5344CB8AC3E}">
        <p14:creationId xmlns:p14="http://schemas.microsoft.com/office/powerpoint/2010/main" val="3680499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ney_ASTA_Event_Icon_3x4.png"/>
          <p:cNvPicPr>
            <a:picLocks noChangeAspect="1"/>
          </p:cNvPicPr>
          <p:nvPr/>
        </p:nvPicPr>
        <p:blipFill>
          <a:blip r:embed="rId2" cstate="print"/>
          <a:stretch>
            <a:fillRect/>
          </a:stretch>
        </p:blipFill>
        <p:spPr>
          <a:xfrm>
            <a:off x="914399" y="717314"/>
            <a:ext cx="7326243" cy="5451755"/>
          </a:xfrm>
          <a:prstGeom prst="rect">
            <a:avLst/>
          </a:prstGeom>
        </p:spPr>
      </p:pic>
    </p:spTree>
    <p:extLst>
      <p:ext uri="{BB962C8B-B14F-4D97-AF65-F5344CB8AC3E}">
        <p14:creationId xmlns:p14="http://schemas.microsoft.com/office/powerpoint/2010/main" val="27988543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 Update </a:t>
            </a:r>
          </a:p>
        </p:txBody>
      </p:sp>
      <p:sp>
        <p:nvSpPr>
          <p:cNvPr id="3" name="Subtitle 2"/>
          <p:cNvSpPr>
            <a:spLocks noGrp="1"/>
          </p:cNvSpPr>
          <p:nvPr>
            <p:ph type="subTitle" idx="1"/>
          </p:nvPr>
        </p:nvSpPr>
        <p:spPr/>
        <p:txBody>
          <a:bodyPr/>
          <a:lstStyle/>
          <a:p>
            <a:r>
              <a:rPr lang="en-US" dirty="0"/>
              <a:t>Jane DeMarchi, VP Government and Regulatory Affairs </a:t>
            </a:r>
          </a:p>
        </p:txBody>
      </p:sp>
    </p:spTree>
    <p:extLst>
      <p:ext uri="{BB962C8B-B14F-4D97-AF65-F5344CB8AC3E}">
        <p14:creationId xmlns:p14="http://schemas.microsoft.com/office/powerpoint/2010/main" val="372872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00" y="12700"/>
            <a:ext cx="9144000" cy="523220"/>
          </a:xfrm>
          <a:prstGeom prst="rect">
            <a:avLst/>
          </a:prstGeom>
          <a:solidFill>
            <a:schemeClr val="tx1"/>
          </a:solidFill>
        </p:spPr>
        <p:txBody>
          <a:bodyPr wrap="square" rtlCol="0">
            <a:spAutoFit/>
          </a:bodyPr>
          <a:lstStyle/>
          <a:p>
            <a:r>
              <a:rPr lang="en-US" dirty="0">
                <a:solidFill>
                  <a:schemeClr val="bg1"/>
                </a:solidFill>
              </a:rPr>
              <a:t>Potential of </a:t>
            </a:r>
            <a:r>
              <a:rPr lang="en-US" dirty="0" err="1">
                <a:solidFill>
                  <a:schemeClr val="bg1"/>
                </a:solidFill>
              </a:rPr>
              <a:t>Steramist</a:t>
            </a:r>
            <a:r>
              <a:rPr lang="en-US" dirty="0">
                <a:solidFill>
                  <a:schemeClr val="bg1"/>
                </a:solidFill>
              </a:rPr>
              <a:t> as a seed treatment</a:t>
            </a:r>
          </a:p>
        </p:txBody>
      </p:sp>
      <p:sp>
        <p:nvSpPr>
          <p:cNvPr id="5" name="TextBox 4"/>
          <p:cNvSpPr txBox="1"/>
          <p:nvPr/>
        </p:nvSpPr>
        <p:spPr>
          <a:xfrm>
            <a:off x="457200" y="838200"/>
            <a:ext cx="6120586" cy="2246769"/>
          </a:xfrm>
          <a:prstGeom prst="rect">
            <a:avLst/>
          </a:prstGeom>
          <a:noFill/>
        </p:spPr>
        <p:txBody>
          <a:bodyPr wrap="none" rtlCol="0">
            <a:spAutoFit/>
          </a:bodyPr>
          <a:lstStyle/>
          <a:p>
            <a:r>
              <a:rPr lang="en-US" dirty="0"/>
              <a:t>Pros</a:t>
            </a:r>
          </a:p>
          <a:p>
            <a:pPr marL="514350" indent="-514350">
              <a:buFont typeface="Wingdings" panose="05000000000000000000" pitchFamily="2" charset="2"/>
              <a:buChar char="q"/>
            </a:pPr>
            <a:r>
              <a:rPr lang="en-US" dirty="0"/>
              <a:t>Broad spectrum activity</a:t>
            </a:r>
          </a:p>
          <a:p>
            <a:pPr marL="514350" indent="-514350">
              <a:buFont typeface="Wingdings" panose="05000000000000000000" pitchFamily="2" charset="2"/>
              <a:buChar char="q"/>
            </a:pPr>
            <a:r>
              <a:rPr lang="en-US" dirty="0"/>
              <a:t>Low moisture </a:t>
            </a:r>
          </a:p>
          <a:p>
            <a:pPr marL="514350" indent="-514350">
              <a:buFont typeface="Wingdings" panose="05000000000000000000" pitchFamily="2" charset="2"/>
              <a:buChar char="q"/>
            </a:pPr>
            <a:r>
              <a:rPr lang="en-US" dirty="0"/>
              <a:t>Limited residual toxicity expected</a:t>
            </a:r>
          </a:p>
          <a:p>
            <a:pPr marL="514350" indent="-514350">
              <a:buFont typeface="Wingdings" panose="05000000000000000000" pitchFamily="2" charset="2"/>
              <a:buChar char="q"/>
            </a:pPr>
            <a:r>
              <a:rPr lang="en-US" dirty="0"/>
              <a:t>Short treatment time</a:t>
            </a:r>
          </a:p>
        </p:txBody>
      </p:sp>
      <p:sp>
        <p:nvSpPr>
          <p:cNvPr id="6" name="TextBox 5"/>
          <p:cNvSpPr txBox="1"/>
          <p:nvPr/>
        </p:nvSpPr>
        <p:spPr>
          <a:xfrm>
            <a:off x="457200" y="3343628"/>
            <a:ext cx="8994706" cy="1815882"/>
          </a:xfrm>
          <a:prstGeom prst="rect">
            <a:avLst/>
          </a:prstGeom>
          <a:noFill/>
        </p:spPr>
        <p:txBody>
          <a:bodyPr wrap="none" rtlCol="0">
            <a:spAutoFit/>
          </a:bodyPr>
          <a:lstStyle/>
          <a:p>
            <a:r>
              <a:rPr lang="en-US" dirty="0"/>
              <a:t>Cons:</a:t>
            </a:r>
          </a:p>
          <a:p>
            <a:pPr marL="457200" indent="-457200">
              <a:buFont typeface="Wingdings" panose="05000000000000000000" pitchFamily="2" charset="2"/>
              <a:buChar char="q"/>
            </a:pPr>
            <a:r>
              <a:rPr lang="en-US" dirty="0"/>
              <a:t>Ability to penetrate into seeds</a:t>
            </a:r>
          </a:p>
          <a:p>
            <a:pPr marL="457200" indent="-457200">
              <a:buFont typeface="Wingdings" panose="05000000000000000000" pitchFamily="2" charset="2"/>
              <a:buChar char="q"/>
            </a:pPr>
            <a:r>
              <a:rPr lang="en-US" dirty="0"/>
              <a:t>General applicability &amp; efficacy as a seed treatment</a:t>
            </a:r>
          </a:p>
          <a:p>
            <a:endParaRPr lang="en-US" dirty="0"/>
          </a:p>
        </p:txBody>
      </p:sp>
      <p:sp>
        <p:nvSpPr>
          <p:cNvPr id="7" name="TextBox 6"/>
          <p:cNvSpPr txBox="1"/>
          <p:nvPr/>
        </p:nvSpPr>
        <p:spPr>
          <a:xfrm>
            <a:off x="457201" y="5105400"/>
            <a:ext cx="8534400" cy="1384995"/>
          </a:xfrm>
          <a:prstGeom prst="rect">
            <a:avLst/>
          </a:prstGeom>
          <a:noFill/>
        </p:spPr>
        <p:txBody>
          <a:bodyPr wrap="square" rtlCol="0">
            <a:spAutoFit/>
          </a:bodyPr>
          <a:lstStyle/>
          <a:p>
            <a:r>
              <a:rPr lang="en-US" dirty="0"/>
              <a:t>Current status:  </a:t>
            </a:r>
          </a:p>
          <a:p>
            <a:pPr marL="457200" indent="-457200">
              <a:buFont typeface="Wingdings" panose="05000000000000000000" pitchFamily="2" charset="2"/>
              <a:buChar char="q"/>
            </a:pPr>
            <a:r>
              <a:rPr lang="en-US" dirty="0"/>
              <a:t>Customizable applications</a:t>
            </a:r>
          </a:p>
          <a:p>
            <a:pPr marL="457200" indent="-457200">
              <a:buFont typeface="Wingdings" panose="05000000000000000000" pitchFamily="2" charset="2"/>
              <a:buChar char="q"/>
            </a:pPr>
            <a:r>
              <a:rPr lang="en-US" dirty="0"/>
              <a:t>Not evaluated as a seed treatment</a:t>
            </a:r>
          </a:p>
        </p:txBody>
      </p:sp>
      <p:pic>
        <p:nvPicPr>
          <p:cNvPr id="8" name="Picture 7"/>
          <p:cNvPicPr>
            <a:picLocks noChangeAspect="1"/>
          </p:cNvPicPr>
          <p:nvPr/>
        </p:nvPicPr>
        <p:blipFill rotWithShape="1">
          <a:blip r:embed="rId2"/>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245190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Update </a:t>
            </a:r>
          </a:p>
        </p:txBody>
      </p:sp>
      <p:sp>
        <p:nvSpPr>
          <p:cNvPr id="3" name="Content Placeholder 2"/>
          <p:cNvSpPr>
            <a:spLocks noGrp="1"/>
          </p:cNvSpPr>
          <p:nvPr>
            <p:ph idx="1"/>
          </p:nvPr>
        </p:nvSpPr>
        <p:spPr/>
        <p:txBody>
          <a:bodyPr>
            <a:normAutofit lnSpcReduction="10000"/>
          </a:bodyPr>
          <a:lstStyle/>
          <a:p>
            <a:pPr marL="457200" indent="-457200" algn="l">
              <a:buFont typeface="Arial" panose="020B0604020202020204" pitchFamily="34" charset="0"/>
              <a:buChar char="•"/>
            </a:pPr>
            <a:r>
              <a:rPr lang="en-US" dirty="0"/>
              <a:t>Anderson vs. EPA Lawsuit on Treated Seed</a:t>
            </a:r>
          </a:p>
          <a:p>
            <a:pPr marL="457200" indent="-457200" algn="l">
              <a:buFont typeface="Arial" panose="020B0604020202020204" pitchFamily="34" charset="0"/>
              <a:buChar char="•"/>
            </a:pPr>
            <a:endParaRPr lang="en-US" dirty="0"/>
          </a:p>
          <a:p>
            <a:pPr marL="457200" indent="-457200">
              <a:buFont typeface="Arial" panose="020B0604020202020204" pitchFamily="34" charset="0"/>
              <a:buChar char="•"/>
            </a:pPr>
            <a:r>
              <a:rPr lang="en-US" dirty="0"/>
              <a:t>EPA Policy to Mitigate the Acute Risk to Bees from Pesticide Products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err="1"/>
              <a:t>Neonic</a:t>
            </a:r>
            <a:r>
              <a:rPr lang="en-US" dirty="0"/>
              <a:t> Review: Bee Risk Assessment </a:t>
            </a:r>
          </a:p>
          <a:p>
            <a:pPr lvl="1">
              <a:buFont typeface="Courier New" panose="02070309020205020404" pitchFamily="49" charset="0"/>
              <a:buChar char="o"/>
            </a:pPr>
            <a:r>
              <a:rPr lang="en-US" b="1" dirty="0" err="1"/>
              <a:t>Imidacloprid</a:t>
            </a:r>
            <a:r>
              <a:rPr lang="en-US" dirty="0"/>
              <a:t>, </a:t>
            </a:r>
            <a:r>
              <a:rPr lang="en-US" b="1" dirty="0" err="1"/>
              <a:t>Clothianidin</a:t>
            </a:r>
            <a:r>
              <a:rPr lang="en-US" dirty="0"/>
              <a:t> and </a:t>
            </a:r>
            <a:r>
              <a:rPr lang="en-US" b="1" dirty="0" err="1"/>
              <a:t>Thiamethoxam</a:t>
            </a:r>
            <a:r>
              <a:rPr lang="en-US" dirty="0"/>
              <a:t> </a:t>
            </a:r>
          </a:p>
          <a:p>
            <a:pPr marL="731837" lvl="1" indent="-457200">
              <a:buFont typeface="Arial" panose="020B0604020202020204" pitchFamily="34" charset="0"/>
              <a:buChar char="•"/>
            </a:pPr>
            <a:endParaRPr lang="en-US" b="1" dirty="0"/>
          </a:p>
          <a:p>
            <a:pPr marL="457200" indent="-457200">
              <a:buFont typeface="Arial" panose="020B0604020202020204" pitchFamily="34" charset="0"/>
              <a:buChar char="•"/>
            </a:pPr>
            <a:r>
              <a:rPr lang="en-US" dirty="0" err="1"/>
              <a:t>Chlorpyrifos</a:t>
            </a:r>
            <a:r>
              <a:rPr lang="en-US" dirty="0"/>
              <a:t> proposed revocation of tolerance – comments submitted</a:t>
            </a:r>
          </a:p>
          <a:p>
            <a:pPr marL="457200" indent="-457200">
              <a:buFont typeface="Arial" panose="020B0604020202020204" pitchFamily="34" charset="0"/>
              <a:buChar char="•"/>
            </a:pPr>
            <a:endParaRPr lang="en-US" dirty="0"/>
          </a:p>
          <a:p>
            <a:pPr marL="457200" indent="-457200" algn="l">
              <a:buFont typeface="Arial" panose="020B0604020202020204" pitchFamily="34" charset="0"/>
              <a:buChar char="•"/>
            </a:pPr>
            <a:r>
              <a:rPr lang="en-US" dirty="0" err="1"/>
              <a:t>Pyrethroid</a:t>
            </a:r>
            <a:r>
              <a:rPr lang="en-US" dirty="0"/>
              <a:t> risk assessment – comments due March 31 </a:t>
            </a:r>
          </a:p>
          <a:p>
            <a:pPr marL="457200" indent="-457200" algn="l">
              <a:buFont typeface="Arial" panose="020B0604020202020204" pitchFamily="34" charset="0"/>
              <a:buChar char="•"/>
            </a:pPr>
            <a:endParaRPr lang="en-US" dirty="0"/>
          </a:p>
        </p:txBody>
      </p:sp>
    </p:spTree>
    <p:extLst>
      <p:ext uri="{BB962C8B-B14F-4D97-AF65-F5344CB8AC3E}">
        <p14:creationId xmlns:p14="http://schemas.microsoft.com/office/powerpoint/2010/main" val="1292999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Fish and Wildlife Service </a:t>
            </a:r>
          </a:p>
        </p:txBody>
      </p:sp>
      <p:sp>
        <p:nvSpPr>
          <p:cNvPr id="3" name="Content Placeholder 2"/>
          <p:cNvSpPr>
            <a:spLocks noGrp="1"/>
          </p:cNvSpPr>
          <p:nvPr>
            <p:ph idx="1"/>
          </p:nvPr>
        </p:nvSpPr>
        <p:spPr/>
        <p:txBody>
          <a:bodyPr/>
          <a:lstStyle/>
          <a:p>
            <a:pPr marL="0" indent="0">
              <a:buNone/>
            </a:pPr>
            <a:r>
              <a:rPr lang="en-US" dirty="0"/>
              <a:t>Listing of Rusty Patched Bumblebee as Endangered</a:t>
            </a:r>
          </a:p>
          <a:p>
            <a:pPr lvl="1"/>
            <a:r>
              <a:rPr lang="en-US" dirty="0"/>
              <a:t>Pushed through final listing in 7 weeks</a:t>
            </a:r>
          </a:p>
          <a:p>
            <a:pPr lvl="1"/>
            <a:r>
              <a:rPr lang="en-US" dirty="0"/>
              <a:t>No industry comments were taken into account</a:t>
            </a:r>
          </a:p>
          <a:p>
            <a:pPr lvl="1"/>
            <a:r>
              <a:rPr lang="en-US" dirty="0"/>
              <a:t>Provides a hook for activists to file lawsuits on any new chemistry.  </a:t>
            </a:r>
          </a:p>
          <a:p>
            <a:pPr lvl="1"/>
            <a:endParaRPr lang="en-US" dirty="0"/>
          </a:p>
          <a:p>
            <a:r>
              <a:rPr lang="en-US" dirty="0"/>
              <a:t>Monarch Conference Report </a:t>
            </a:r>
          </a:p>
          <a:p>
            <a:pPr marL="274637" lvl="1" indent="0">
              <a:buNone/>
            </a:pPr>
            <a:r>
              <a:rPr lang="en-US" dirty="0"/>
              <a:t>Establishes priority for conservation of monarch habitat</a:t>
            </a:r>
          </a:p>
        </p:txBody>
      </p:sp>
    </p:spTree>
    <p:extLst>
      <p:ext uri="{BB962C8B-B14F-4D97-AF65-F5344CB8AC3E}">
        <p14:creationId xmlns:p14="http://schemas.microsoft.com/office/powerpoint/2010/main" val="1089662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Guide to Seed Treatment Stewardship </a:t>
            </a:r>
          </a:p>
        </p:txBody>
      </p:sp>
      <p:sp>
        <p:nvSpPr>
          <p:cNvPr id="3" name="Content Placeholder 2"/>
          <p:cNvSpPr>
            <a:spLocks noGrp="1"/>
          </p:cNvSpPr>
          <p:nvPr>
            <p:ph idx="1"/>
          </p:nvPr>
        </p:nvSpPr>
        <p:spPr/>
        <p:txBody>
          <a:bodyPr/>
          <a:lstStyle/>
          <a:p>
            <a:r>
              <a:rPr lang="en-US" dirty="0"/>
              <a:t>Updating website</a:t>
            </a:r>
          </a:p>
          <a:p>
            <a:r>
              <a:rPr lang="en-US" dirty="0"/>
              <a:t>Developing new farmer outreach tools – focus is corn farmers </a:t>
            </a:r>
          </a:p>
          <a:p>
            <a:r>
              <a:rPr lang="en-US" dirty="0"/>
              <a:t>Planter Demonstration Day – April 26 </a:t>
            </a:r>
          </a:p>
        </p:txBody>
      </p:sp>
    </p:spTree>
    <p:extLst>
      <p:ext uri="{BB962C8B-B14F-4D97-AF65-F5344CB8AC3E}">
        <p14:creationId xmlns:p14="http://schemas.microsoft.com/office/powerpoint/2010/main" val="2688858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itchFamily="34" charset="0"/>
                <a:cs typeface="Calibri" pitchFamily="34" charset="0"/>
              </a:rPr>
              <a:t>Questions &amp; Answers</a:t>
            </a:r>
          </a:p>
        </p:txBody>
      </p:sp>
    </p:spTree>
    <p:extLst>
      <p:ext uri="{BB962C8B-B14F-4D97-AF65-F5344CB8AC3E}">
        <p14:creationId xmlns:p14="http://schemas.microsoft.com/office/powerpoint/2010/main" val="3107996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ney_ASTA_Event_Icon_3x4.png"/>
          <p:cNvPicPr>
            <a:picLocks noChangeAspect="1"/>
          </p:cNvPicPr>
          <p:nvPr/>
        </p:nvPicPr>
        <p:blipFill>
          <a:blip r:embed="rId2" cstate="print"/>
          <a:stretch>
            <a:fillRect/>
          </a:stretch>
        </p:blipFill>
        <p:spPr>
          <a:xfrm>
            <a:off x="914399" y="717314"/>
            <a:ext cx="7326243" cy="5451755"/>
          </a:xfrm>
          <a:prstGeom prst="rect">
            <a:avLst/>
          </a:prstGeom>
        </p:spPr>
      </p:pic>
    </p:spTree>
    <p:extLst>
      <p:ext uri="{BB962C8B-B14F-4D97-AF65-F5344CB8AC3E}">
        <p14:creationId xmlns:p14="http://schemas.microsoft.com/office/powerpoint/2010/main" val="30239673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38"/>
            <a:ext cx="9144000" cy="523220"/>
          </a:xfrm>
          <a:prstGeom prst="rect">
            <a:avLst/>
          </a:prstGeom>
          <a:solidFill>
            <a:schemeClr val="tx1"/>
          </a:solidFill>
        </p:spPr>
        <p:txBody>
          <a:bodyPr wrap="square" rtlCol="0">
            <a:spAutoFit/>
          </a:bodyPr>
          <a:lstStyle/>
          <a:p>
            <a:r>
              <a:rPr lang="en-US" dirty="0">
                <a:solidFill>
                  <a:schemeClr val="bg1"/>
                </a:solidFill>
              </a:rPr>
              <a:t>Non-thermal “cold” plasma</a:t>
            </a:r>
          </a:p>
        </p:txBody>
      </p:sp>
      <p:sp>
        <p:nvSpPr>
          <p:cNvPr id="4" name="TextBox 3"/>
          <p:cNvSpPr txBox="1"/>
          <p:nvPr/>
        </p:nvSpPr>
        <p:spPr>
          <a:xfrm>
            <a:off x="228600" y="685800"/>
            <a:ext cx="4800600" cy="6555641"/>
          </a:xfrm>
          <a:prstGeom prst="rect">
            <a:avLst/>
          </a:prstGeom>
          <a:noFill/>
        </p:spPr>
        <p:txBody>
          <a:bodyPr wrap="square" rtlCol="0">
            <a:spAutoFit/>
          </a:bodyPr>
          <a:lstStyle/>
          <a:p>
            <a:r>
              <a:rPr lang="en-US" dirty="0"/>
              <a:t>Plasma:</a:t>
            </a:r>
          </a:p>
          <a:p>
            <a:pPr marL="457200" indent="-457200">
              <a:buFont typeface="Wingdings" charset="2"/>
              <a:buChar char="q"/>
            </a:pPr>
            <a:r>
              <a:rPr lang="en-US" dirty="0"/>
              <a:t>generated by subjecting gas to high electric fields</a:t>
            </a:r>
          </a:p>
          <a:p>
            <a:pPr marL="457200" indent="-457200">
              <a:buFont typeface="Wingdings" charset="2"/>
              <a:buChar char="q"/>
            </a:pPr>
            <a:r>
              <a:rPr lang="en-US" dirty="0"/>
              <a:t>composed of excited atoms &amp; molecules, free radicals and electrons</a:t>
            </a:r>
          </a:p>
          <a:p>
            <a:pPr marL="457200" indent="-457200">
              <a:buFont typeface="Wingdings" charset="2"/>
              <a:buChar char="q"/>
            </a:pPr>
            <a:r>
              <a:rPr lang="en-US" dirty="0"/>
              <a:t>kill microbes on contact by degrading DNA &amp; cellular components</a:t>
            </a:r>
          </a:p>
          <a:p>
            <a:pPr marL="457200" indent="-457200">
              <a:buFont typeface="Wingdings" charset="2"/>
              <a:buChar char="q"/>
            </a:pPr>
            <a:r>
              <a:rPr lang="en-US" dirty="0"/>
              <a:t>remains at ambient temp (25-50C) when generated with low voltage &amp; pressure</a:t>
            </a:r>
          </a:p>
          <a:p>
            <a:pPr marL="457200" indent="-457200">
              <a:buFont typeface="Wingdings" charset="2"/>
              <a:buChar char="q"/>
            </a:pPr>
            <a:endParaRPr lang="en-US" dirty="0"/>
          </a:p>
          <a:p>
            <a:endParaRPr lang="en-US" dirty="0"/>
          </a:p>
        </p:txBody>
      </p:sp>
      <p:pic>
        <p:nvPicPr>
          <p:cNvPr id="6" name="Picture 5"/>
          <p:cNvPicPr>
            <a:picLocks noChangeAspect="1"/>
          </p:cNvPicPr>
          <p:nvPr/>
        </p:nvPicPr>
        <p:blipFill rotWithShape="1">
          <a:blip r:embed="rId2"/>
          <a:srcRect l="-1041" t="4968" r="77614" b="33440"/>
          <a:stretch/>
        </p:blipFill>
        <p:spPr>
          <a:xfrm>
            <a:off x="8077200" y="5852160"/>
            <a:ext cx="822960" cy="1005840"/>
          </a:xfrm>
          <a:prstGeom prst="rect">
            <a:avLst/>
          </a:prstGeom>
        </p:spPr>
      </p:pic>
      <p:pic>
        <p:nvPicPr>
          <p:cNvPr id="5" name="Picture 2" descr="Image result for dielectric barrier discharge devic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0600" y="914400"/>
            <a:ext cx="4228042" cy="3581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80" y="6512123"/>
            <a:ext cx="2095445" cy="307777"/>
          </a:xfrm>
          <a:prstGeom prst="rect">
            <a:avLst/>
          </a:prstGeom>
          <a:noFill/>
        </p:spPr>
        <p:txBody>
          <a:bodyPr wrap="none" rtlCol="0">
            <a:spAutoFit/>
          </a:bodyPr>
          <a:lstStyle/>
          <a:p>
            <a:r>
              <a:rPr lang="en-US" sz="1400" dirty="0"/>
              <a:t>Jo, et al, Crop Sci. 2014</a:t>
            </a:r>
          </a:p>
        </p:txBody>
      </p:sp>
    </p:spTree>
    <p:extLst>
      <p:ext uri="{BB962C8B-B14F-4D97-AF65-F5344CB8AC3E}">
        <p14:creationId xmlns:p14="http://schemas.microsoft.com/office/powerpoint/2010/main" val="111772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782"/>
            <a:ext cx="9144000" cy="523220"/>
          </a:xfrm>
          <a:prstGeom prst="rect">
            <a:avLst/>
          </a:prstGeom>
          <a:solidFill>
            <a:schemeClr val="tx1"/>
          </a:solidFill>
        </p:spPr>
        <p:txBody>
          <a:bodyPr wrap="square" rtlCol="0">
            <a:spAutoFit/>
          </a:bodyPr>
          <a:lstStyle/>
          <a:p>
            <a:r>
              <a:rPr lang="en-US" dirty="0">
                <a:solidFill>
                  <a:schemeClr val="bg1"/>
                </a:solidFill>
              </a:rPr>
              <a:t>Non-thermal plasma treatment for seedborne pathogens</a:t>
            </a:r>
          </a:p>
        </p:txBody>
      </p:sp>
      <p:sp>
        <p:nvSpPr>
          <p:cNvPr id="3" name="TextBox 2"/>
          <p:cNvSpPr txBox="1"/>
          <p:nvPr/>
        </p:nvSpPr>
        <p:spPr>
          <a:xfrm>
            <a:off x="12700" y="491699"/>
            <a:ext cx="5025735" cy="523220"/>
          </a:xfrm>
          <a:prstGeom prst="rect">
            <a:avLst/>
          </a:prstGeom>
          <a:noFill/>
        </p:spPr>
        <p:txBody>
          <a:bodyPr wrap="none" rtlCol="0">
            <a:spAutoFit/>
          </a:bodyPr>
          <a:lstStyle/>
          <a:p>
            <a:r>
              <a:rPr lang="en-US" i="1" dirty="0" err="1"/>
              <a:t>Gibberella</a:t>
            </a:r>
            <a:r>
              <a:rPr lang="en-US" i="1" dirty="0"/>
              <a:t> </a:t>
            </a:r>
            <a:r>
              <a:rPr lang="en-US" i="1" dirty="0" err="1"/>
              <a:t>fujikori</a:t>
            </a:r>
            <a:r>
              <a:rPr lang="en-US" i="1" dirty="0"/>
              <a:t> </a:t>
            </a:r>
            <a:r>
              <a:rPr lang="en-US" dirty="0"/>
              <a:t>on rice seed</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9906" t="8070" r="6603"/>
          <a:stretch/>
        </p:blipFill>
        <p:spPr>
          <a:xfrm>
            <a:off x="76200" y="1219200"/>
            <a:ext cx="4495800" cy="3409131"/>
          </a:xfrm>
          <a:prstGeom prst="rect">
            <a:avLst/>
          </a:prstGeom>
        </p:spPr>
      </p:pic>
      <p:pic>
        <p:nvPicPr>
          <p:cNvPr id="5" name="Picture 4"/>
          <p:cNvPicPr>
            <a:picLocks noChangeAspect="1"/>
          </p:cNvPicPr>
          <p:nvPr/>
        </p:nvPicPr>
        <p:blipFill>
          <a:blip r:embed="rId3"/>
          <a:stretch>
            <a:fillRect/>
          </a:stretch>
        </p:blipFill>
        <p:spPr>
          <a:xfrm>
            <a:off x="4597400" y="2286000"/>
            <a:ext cx="4571999" cy="3003277"/>
          </a:xfrm>
          <a:prstGeom prst="rect">
            <a:avLst/>
          </a:prstGeom>
        </p:spPr>
      </p:pic>
      <p:sp>
        <p:nvSpPr>
          <p:cNvPr id="6" name="TextBox 5"/>
          <p:cNvSpPr txBox="1"/>
          <p:nvPr/>
        </p:nvSpPr>
        <p:spPr>
          <a:xfrm>
            <a:off x="228600" y="6309380"/>
            <a:ext cx="2646878" cy="369332"/>
          </a:xfrm>
          <a:prstGeom prst="rect">
            <a:avLst/>
          </a:prstGeom>
          <a:noFill/>
        </p:spPr>
        <p:txBody>
          <a:bodyPr wrap="none" rtlCol="0">
            <a:spAutoFit/>
          </a:bodyPr>
          <a:lstStyle/>
          <a:p>
            <a:r>
              <a:rPr lang="en-US" sz="1800" dirty="0"/>
              <a:t>Jo et al, Crop Sci. 2014</a:t>
            </a:r>
          </a:p>
        </p:txBody>
      </p:sp>
      <p:pic>
        <p:nvPicPr>
          <p:cNvPr id="7" name="Picture 6"/>
          <p:cNvPicPr>
            <a:picLocks noChangeAspect="1"/>
          </p:cNvPicPr>
          <p:nvPr/>
        </p:nvPicPr>
        <p:blipFill rotWithShape="1">
          <a:blip r:embed="rId4"/>
          <a:srcRect l="-1041" t="4968" r="77614" b="33440"/>
          <a:stretch/>
        </p:blipFill>
        <p:spPr>
          <a:xfrm>
            <a:off x="8077200" y="5852160"/>
            <a:ext cx="822960" cy="1005840"/>
          </a:xfrm>
          <a:prstGeom prst="rect">
            <a:avLst/>
          </a:prstGeom>
        </p:spPr>
      </p:pic>
    </p:spTree>
    <p:extLst>
      <p:ext uri="{BB962C8B-B14F-4D97-AF65-F5344CB8AC3E}">
        <p14:creationId xmlns:p14="http://schemas.microsoft.com/office/powerpoint/2010/main" val="1997175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52493"/>
            <a:ext cx="8989349" cy="954107"/>
          </a:xfrm>
          <a:prstGeom prst="rect">
            <a:avLst/>
          </a:prstGeom>
          <a:noFill/>
        </p:spPr>
        <p:txBody>
          <a:bodyPr wrap="square" rtlCol="0">
            <a:spAutoFit/>
          </a:bodyPr>
          <a:lstStyle/>
          <a:p>
            <a:r>
              <a:rPr lang="en-US" i="1" dirty="0" err="1"/>
              <a:t>Xanthomonas</a:t>
            </a:r>
            <a:r>
              <a:rPr lang="en-US" i="1" dirty="0"/>
              <a:t> </a:t>
            </a:r>
            <a:r>
              <a:rPr lang="en-US" i="1" dirty="0" err="1"/>
              <a:t>campestris</a:t>
            </a:r>
            <a:r>
              <a:rPr lang="en-US" i="1" dirty="0"/>
              <a:t> </a:t>
            </a:r>
            <a:r>
              <a:rPr lang="en-US" i="1" dirty="0" err="1"/>
              <a:t>pv</a:t>
            </a:r>
            <a:r>
              <a:rPr lang="en-US" i="1" dirty="0"/>
              <a:t>. </a:t>
            </a:r>
            <a:r>
              <a:rPr lang="en-US" i="1" dirty="0" err="1"/>
              <a:t>campestris</a:t>
            </a:r>
            <a:r>
              <a:rPr lang="en-US" i="1" dirty="0"/>
              <a:t> </a:t>
            </a:r>
            <a:r>
              <a:rPr lang="en-US" dirty="0"/>
              <a:t>on Brassica seeds</a:t>
            </a:r>
          </a:p>
        </p:txBody>
      </p:sp>
      <p:pic>
        <p:nvPicPr>
          <p:cNvPr id="4" name="Picture 3"/>
          <p:cNvPicPr>
            <a:picLocks noChangeAspect="1"/>
          </p:cNvPicPr>
          <p:nvPr/>
        </p:nvPicPr>
        <p:blipFill>
          <a:blip r:embed="rId2"/>
          <a:stretch>
            <a:fillRect/>
          </a:stretch>
        </p:blipFill>
        <p:spPr>
          <a:xfrm>
            <a:off x="2329254" y="1282950"/>
            <a:ext cx="4940439" cy="5314184"/>
          </a:xfrm>
          <a:prstGeom prst="rect">
            <a:avLst/>
          </a:prstGeom>
        </p:spPr>
      </p:pic>
      <p:sp>
        <p:nvSpPr>
          <p:cNvPr id="5" name="TextBox 4"/>
          <p:cNvSpPr txBox="1"/>
          <p:nvPr/>
        </p:nvSpPr>
        <p:spPr>
          <a:xfrm>
            <a:off x="0" y="6450568"/>
            <a:ext cx="3877985" cy="369332"/>
          </a:xfrm>
          <a:prstGeom prst="rect">
            <a:avLst/>
          </a:prstGeom>
          <a:noFill/>
        </p:spPr>
        <p:txBody>
          <a:bodyPr wrap="none" rtlCol="0">
            <a:spAutoFit/>
          </a:bodyPr>
          <a:lstStyle/>
          <a:p>
            <a:r>
              <a:rPr lang="en-US" sz="1800" dirty="0" err="1"/>
              <a:t>Nishioka</a:t>
            </a:r>
            <a:r>
              <a:rPr lang="en-US" sz="1800" dirty="0"/>
              <a:t> et al., Biocontrol Sci., 2016</a:t>
            </a:r>
          </a:p>
        </p:txBody>
      </p:sp>
      <p:pic>
        <p:nvPicPr>
          <p:cNvPr id="6" name="Picture 5"/>
          <p:cNvPicPr>
            <a:picLocks noChangeAspect="1"/>
          </p:cNvPicPr>
          <p:nvPr/>
        </p:nvPicPr>
        <p:blipFill rotWithShape="1">
          <a:blip r:embed="rId3"/>
          <a:srcRect l="-1041" t="4968" r="77614" b="33440"/>
          <a:stretch/>
        </p:blipFill>
        <p:spPr>
          <a:xfrm>
            <a:off x="8077200" y="5852160"/>
            <a:ext cx="822960" cy="1005840"/>
          </a:xfrm>
          <a:prstGeom prst="rect">
            <a:avLst/>
          </a:prstGeom>
        </p:spPr>
      </p:pic>
      <p:sp>
        <p:nvSpPr>
          <p:cNvPr id="7" name="TextBox 6"/>
          <p:cNvSpPr txBox="1"/>
          <p:nvPr/>
        </p:nvSpPr>
        <p:spPr>
          <a:xfrm>
            <a:off x="0" y="20782"/>
            <a:ext cx="9144000" cy="523220"/>
          </a:xfrm>
          <a:prstGeom prst="rect">
            <a:avLst/>
          </a:prstGeom>
          <a:solidFill>
            <a:schemeClr val="tx1"/>
          </a:solidFill>
        </p:spPr>
        <p:txBody>
          <a:bodyPr wrap="square" rtlCol="0">
            <a:spAutoFit/>
          </a:bodyPr>
          <a:lstStyle/>
          <a:p>
            <a:r>
              <a:rPr lang="en-US" dirty="0">
                <a:solidFill>
                  <a:schemeClr val="bg1"/>
                </a:solidFill>
              </a:rPr>
              <a:t>Non-thermal plasma treatment for seedborne pathogens</a:t>
            </a:r>
          </a:p>
        </p:txBody>
      </p:sp>
    </p:spTree>
    <p:extLst>
      <p:ext uri="{BB962C8B-B14F-4D97-AF65-F5344CB8AC3E}">
        <p14:creationId xmlns:p14="http://schemas.microsoft.com/office/powerpoint/2010/main" val="1168877194"/>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Limagrain">
      <a:dk1>
        <a:srgbClr val="75787B"/>
      </a:dk1>
      <a:lt1>
        <a:sysClr val="window" lastClr="FFFFFF"/>
      </a:lt1>
      <a:dk2>
        <a:srgbClr val="000000"/>
      </a:dk2>
      <a:lt2>
        <a:srgbClr val="EEECE1"/>
      </a:lt2>
      <a:accent1>
        <a:srgbClr val="A41128"/>
      </a:accent1>
      <a:accent2>
        <a:srgbClr val="E87722"/>
      </a:accent2>
      <a:accent3>
        <a:srgbClr val="E31C79"/>
      </a:accent3>
      <a:accent4>
        <a:srgbClr val="00A9E0"/>
      </a:accent4>
      <a:accent5>
        <a:srgbClr val="84BD00"/>
      </a:accent5>
      <a:accent6>
        <a:srgbClr val="FFC72C"/>
      </a:accent6>
      <a:hlink>
        <a:srgbClr val="66CBEC"/>
      </a:hlink>
      <a:folHlink>
        <a:srgbClr val="EE77AF"/>
      </a:folHlink>
    </a:clrScheme>
    <a:fontScheme name="Arial-nor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ème Office">
  <a:themeElements>
    <a:clrScheme name="Limagrain">
      <a:dk1>
        <a:srgbClr val="75787B"/>
      </a:dk1>
      <a:lt1>
        <a:sysClr val="window" lastClr="FFFFFF"/>
      </a:lt1>
      <a:dk2>
        <a:srgbClr val="000000"/>
      </a:dk2>
      <a:lt2>
        <a:srgbClr val="EEECE1"/>
      </a:lt2>
      <a:accent1>
        <a:srgbClr val="A41128"/>
      </a:accent1>
      <a:accent2>
        <a:srgbClr val="E87722"/>
      </a:accent2>
      <a:accent3>
        <a:srgbClr val="E31C79"/>
      </a:accent3>
      <a:accent4>
        <a:srgbClr val="00A9E0"/>
      </a:accent4>
      <a:accent5>
        <a:srgbClr val="84BD00"/>
      </a:accent5>
      <a:accent6>
        <a:srgbClr val="FFC72C"/>
      </a:accent6>
      <a:hlink>
        <a:srgbClr val="66CBEC"/>
      </a:hlink>
      <a:folHlink>
        <a:srgbClr val="EE77AF"/>
      </a:folHlink>
    </a:clrScheme>
    <a:fontScheme name="Arial-nor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hème Office">
  <a:themeElements>
    <a:clrScheme name="Limagrain">
      <a:dk1>
        <a:srgbClr val="75787B"/>
      </a:dk1>
      <a:lt1>
        <a:sysClr val="window" lastClr="FFFFFF"/>
      </a:lt1>
      <a:dk2>
        <a:srgbClr val="000000"/>
      </a:dk2>
      <a:lt2>
        <a:srgbClr val="EEECE1"/>
      </a:lt2>
      <a:accent1>
        <a:srgbClr val="A41128"/>
      </a:accent1>
      <a:accent2>
        <a:srgbClr val="E87722"/>
      </a:accent2>
      <a:accent3>
        <a:srgbClr val="E31C79"/>
      </a:accent3>
      <a:accent4>
        <a:srgbClr val="00A9E0"/>
      </a:accent4>
      <a:accent5>
        <a:srgbClr val="84BD00"/>
      </a:accent5>
      <a:accent6>
        <a:srgbClr val="FFC72C"/>
      </a:accent6>
      <a:hlink>
        <a:srgbClr val="66CBEC"/>
      </a:hlink>
      <a:folHlink>
        <a:srgbClr val="EE77AF"/>
      </a:folHlink>
    </a:clrScheme>
    <a:fontScheme name="Arial-nor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larity">
  <a:themeElements>
    <a:clrScheme name="Custom 2">
      <a:dk1>
        <a:srgbClr val="292934"/>
      </a:dk1>
      <a:lt1>
        <a:srgbClr val="FFFFFF"/>
      </a:lt1>
      <a:dk2>
        <a:srgbClr val="DD4814"/>
      </a:dk2>
      <a:lt2>
        <a:srgbClr val="F3F2DC"/>
      </a:lt2>
      <a:accent1>
        <a:srgbClr val="A2AD00"/>
      </a:accent1>
      <a:accent2>
        <a:srgbClr val="51626F"/>
      </a:accent2>
      <a:accent3>
        <a:srgbClr val="584528"/>
      </a:accent3>
      <a:accent4>
        <a:srgbClr val="394A58"/>
      </a:accent4>
      <a:accent5>
        <a:srgbClr val="8E908F"/>
      </a:accent5>
      <a:accent6>
        <a:srgbClr val="EAAB00"/>
      </a:accent6>
      <a:hlink>
        <a:srgbClr val="2A6EBB"/>
      </a:hlink>
      <a:folHlink>
        <a:srgbClr val="C9DD03"/>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8575</TotalTime>
  <Words>3306</Words>
  <Application>Microsoft Office PowerPoint</Application>
  <PresentationFormat>On-screen Show (4:3)</PresentationFormat>
  <Paragraphs>859</Paragraphs>
  <Slides>64</Slides>
  <Notes>36</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64</vt:i4>
      </vt:variant>
    </vt:vector>
  </HeadingPairs>
  <TitlesOfParts>
    <vt:vector size="72" baseType="lpstr">
      <vt:lpstr>Default Design</vt:lpstr>
      <vt:lpstr>Office Theme</vt:lpstr>
      <vt:lpstr>1_Office Theme</vt:lpstr>
      <vt:lpstr>Thème Office</vt:lpstr>
      <vt:lpstr>1_Thème Office</vt:lpstr>
      <vt:lpstr>2_Thème Office</vt:lpstr>
      <vt:lpstr>Clarity</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 FOR  YOUR CHALLENGE</vt:lpstr>
      <vt:lpstr>ZYMTRONIX DELIVERS STABLE BIOCIDAL ENZYME FORMULATIONS </vt:lpstr>
      <vt:lpstr>PROTECTING AGAINST  BACTERIAL PATHOGENS</vt:lpstr>
      <vt:lpstr>FUNGICIDAL AND FUNGISTATIC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the  Canadian Horticultural Council</vt:lpstr>
      <vt:lpstr>PowerPoint Presentation</vt:lpstr>
      <vt:lpstr>Canadian Horticultural Council</vt:lpstr>
      <vt:lpstr>Identify Industry Priorities -</vt:lpstr>
      <vt:lpstr>December 1934  Conference on Potatoes (Ottawa)</vt:lpstr>
      <vt:lpstr>Who we are</vt:lpstr>
      <vt:lpstr>Who we represent</vt:lpstr>
      <vt:lpstr>What we do</vt:lpstr>
      <vt:lpstr>Field Vegetables Canada (2015)</vt:lpstr>
      <vt:lpstr>Field Vegetables 2011-2015 (ac)</vt:lpstr>
      <vt:lpstr>Greenhouse Vegetables (2015)</vt:lpstr>
      <vt:lpstr>Greenhouse Vegetables 2011-2015 (m2)</vt:lpstr>
      <vt:lpstr>Pesticide Re-evaluations in Canada</vt:lpstr>
      <vt:lpstr>Pesticide Re-evaluations in Canada</vt:lpstr>
      <vt:lpstr>Proposed Re-evaluation Decisions (pending Final Decisions)</vt:lpstr>
      <vt:lpstr>Thiram Re-evaluation</vt:lpstr>
      <vt:lpstr>Thiram Re-evaluation</vt:lpstr>
      <vt:lpstr>Thiram Re-evaluation  Quantify use of thiram in vegetable production</vt:lpstr>
      <vt:lpstr>Thiram Re-evaluation  Quantify use of thiram in vegetable production</vt:lpstr>
      <vt:lpstr>Thiram Re-evaluation  Address PMRA assumptions</vt:lpstr>
      <vt:lpstr>Thiram Re-evaluation  Next steps</vt:lpstr>
      <vt:lpstr>Neonicotinoids</vt:lpstr>
      <vt:lpstr>Imidacloprid Re-evaluation</vt:lpstr>
      <vt:lpstr>Imidacloprid Re-evaluation</vt:lpstr>
      <vt:lpstr>Imidacloprid Re-evaluation</vt:lpstr>
      <vt:lpstr>Pesticide Re-evaluations  Impact on Sector</vt:lpstr>
      <vt:lpstr>Thank you</vt:lpstr>
      <vt:lpstr>Captan Re-evaluation</vt:lpstr>
      <vt:lpstr>Captan Re-evaluation</vt:lpstr>
      <vt:lpstr>PowerPoint Presentation</vt:lpstr>
      <vt:lpstr>PowerPoint Presentation</vt:lpstr>
      <vt:lpstr>PowerPoint Presentation</vt:lpstr>
      <vt:lpstr>Authorization Process</vt:lpstr>
      <vt:lpstr>PowerPoint Presentation</vt:lpstr>
      <vt:lpstr>PowerPoint Presentation</vt:lpstr>
      <vt:lpstr>U.S. Update </vt:lpstr>
      <vt:lpstr>EPA Update </vt:lpstr>
      <vt:lpstr>U.S. Fish and Wildlife Service </vt:lpstr>
      <vt:lpstr>Guide to Seed Treatment Stewardship </vt:lpstr>
      <vt:lpstr>Questions &amp; Answers</vt:lpstr>
      <vt:lpstr>PowerPoint Presentation</vt:lpstr>
    </vt:vector>
  </TitlesOfParts>
  <Company>The University of Georgia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 R. Walcott</dc:creator>
  <cp:lastModifiedBy>Nikki Barnes</cp:lastModifiedBy>
  <cp:revision>357</cp:revision>
  <cp:lastPrinted>2010-09-12T18:52:46Z</cp:lastPrinted>
  <dcterms:created xsi:type="dcterms:W3CDTF">2008-04-07T18:54:19Z</dcterms:created>
  <dcterms:modified xsi:type="dcterms:W3CDTF">2017-02-07T18:58:12Z</dcterms:modified>
</cp:coreProperties>
</file>