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8153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86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00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8153400" cy="1828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17751"/>
            <a:ext cx="949456" cy="57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4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497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32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60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2590800" y="2971800"/>
            <a:ext cx="3429000" cy="1447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19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8153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03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9950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9204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26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rgbClr val="8780B8"/>
            </a:gs>
            <a:gs pos="59000">
              <a:srgbClr val="C0BCE6"/>
            </a:gs>
            <a:gs pos="0">
              <a:schemeClr val="bg2">
                <a:tint val="40000"/>
                <a:satMod val="350000"/>
              </a:schemeClr>
            </a:gs>
            <a:gs pos="9000">
              <a:schemeClr val="accent3"/>
            </a:gs>
            <a:gs pos="97000">
              <a:schemeClr val="bg2">
                <a:alpha val="87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17751"/>
            <a:ext cx="949456" cy="57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2212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5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edfirstpac.com/" TargetMode="External"/><Relationship Id="rId2" Type="http://schemas.openxmlformats.org/officeDocument/2006/relationships/hyperlink" Target="mailto:SeedFirstPAC@gmail.com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470025"/>
          </a:xfrm>
        </p:spPr>
        <p:txBody>
          <a:bodyPr/>
          <a:lstStyle/>
          <a:p>
            <a:r>
              <a:rPr lang="en-US" sz="55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SeedFirstPAC</a:t>
            </a:r>
            <a:r>
              <a:rPr lang="en-US" sz="55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Update</a:t>
            </a:r>
            <a:endParaRPr lang="en-US" sz="55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John Latham, PAC Board Chair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95597"/>
            <a:ext cx="3124200" cy="83809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b="1" dirty="0" err="1">
                <a:solidFill>
                  <a:schemeClr val="accent4"/>
                </a:solidFill>
              </a:rPr>
              <a:t>SeedFirstPAC</a:t>
            </a:r>
            <a:r>
              <a:rPr lang="en-US" sz="2000" b="1" dirty="0">
                <a:solidFill>
                  <a:schemeClr val="accent4"/>
                </a:solidFill>
              </a:rPr>
              <a:t>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John Latham (C)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Fred Mohr (VC)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Alice Gomez (</a:t>
            </a:r>
            <a:r>
              <a:rPr lang="en-US" sz="2000" dirty="0" err="1">
                <a:solidFill>
                  <a:schemeClr val="bg1"/>
                </a:solidFill>
              </a:rPr>
              <a:t>Tr</a:t>
            </a:r>
            <a:r>
              <a:rPr lang="en-US" sz="2000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Jane DeMarchi (</a:t>
            </a:r>
            <a:r>
              <a:rPr lang="en-US" sz="2000" dirty="0" err="1">
                <a:solidFill>
                  <a:schemeClr val="bg1"/>
                </a:solidFill>
              </a:rPr>
              <a:t>VTr</a:t>
            </a:r>
            <a:r>
              <a:rPr lang="en-US" sz="2000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Bryan Gerard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Dave Pearl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John </a:t>
            </a:r>
            <a:r>
              <a:rPr lang="en-US" sz="2000" dirty="0" err="1">
                <a:solidFill>
                  <a:schemeClr val="bg1"/>
                </a:solidFill>
              </a:rPr>
              <a:t>Schoenecker</a:t>
            </a:r>
            <a:endParaRPr lang="en-US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Risa </a:t>
            </a:r>
            <a:r>
              <a:rPr lang="en-US" sz="2000" dirty="0" err="1">
                <a:solidFill>
                  <a:schemeClr val="bg1"/>
                </a:solidFill>
              </a:rPr>
              <a:t>DeMasi</a:t>
            </a:r>
            <a:endParaRPr lang="en-US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Todd Martin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Tracy Tally</a:t>
            </a:r>
          </a:p>
          <a:p>
            <a:endParaRPr lang="en-US" dirty="0"/>
          </a:p>
        </p:txBody>
      </p:sp>
      <p:sp>
        <p:nvSpPr>
          <p:cNvPr id="7" name="Content Placeholder 7"/>
          <p:cNvSpPr txBox="1">
            <a:spLocks/>
          </p:cNvSpPr>
          <p:nvPr/>
        </p:nvSpPr>
        <p:spPr>
          <a:xfrm>
            <a:off x="3452091" y="814647"/>
            <a:ext cx="5715000" cy="557784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accent4"/>
                </a:solidFill>
              </a:rPr>
              <a:t>Officially launched May 2015</a:t>
            </a:r>
          </a:p>
          <a:p>
            <a:r>
              <a:rPr lang="en-US" b="1" dirty="0" smtClean="0">
                <a:solidFill>
                  <a:schemeClr val="accent4"/>
                </a:solidFill>
              </a:rPr>
              <a:t>Fundraising Statistics: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$72,223 </a:t>
            </a:r>
            <a:r>
              <a:rPr lang="en-US" dirty="0" smtClean="0"/>
              <a:t>– </a:t>
            </a:r>
            <a:r>
              <a:rPr lang="en-US" dirty="0" smtClean="0">
                <a:solidFill>
                  <a:schemeClr val="bg1"/>
                </a:solidFill>
              </a:rPr>
              <a:t>total funds raised to date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bg1"/>
                </a:solidFill>
              </a:rPr>
              <a:t>campaign contributions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bg1"/>
                </a:solidFill>
              </a:rPr>
              <a:t>PAC donors</a:t>
            </a:r>
          </a:p>
          <a:p>
            <a:r>
              <a:rPr lang="en-US" b="1" dirty="0" smtClean="0">
                <a:solidFill>
                  <a:schemeClr val="accent4"/>
                </a:solidFill>
              </a:rPr>
              <a:t>Notable Achievements: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Ratification of International Treaty on Plant Genetic Resources for Food and Agriculture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Passage of federal biotechnology labeling preemption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Appropriations requests for seed industry priorities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69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2015-2016 Disbursements </a:t>
            </a:r>
            <a:endParaRPr lang="en-US" sz="50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3000" b="1" dirty="0" smtClean="0">
                <a:solidFill>
                  <a:schemeClr val="accent4"/>
                </a:solidFill>
              </a:rPr>
              <a:t>Kip Tom (IN-3)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smtClean="0">
                <a:solidFill>
                  <a:schemeClr val="accent4"/>
                </a:solidFill>
              </a:rPr>
              <a:t>Kurt Schrader  (OR-5)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smtClean="0">
                <a:solidFill>
                  <a:schemeClr val="accent4"/>
                </a:solidFill>
              </a:rPr>
              <a:t>John Hoeven (ND-R)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smtClean="0">
                <a:solidFill>
                  <a:schemeClr val="accent4"/>
                </a:solidFill>
              </a:rPr>
              <a:t>Ken Calvert  (CA-51)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smtClean="0">
                <a:solidFill>
                  <a:schemeClr val="accent4"/>
                </a:solidFill>
              </a:rPr>
              <a:t>Bob Corker (TN-R)</a:t>
            </a:r>
          </a:p>
          <a:p>
            <a:r>
              <a:rPr lang="en-US" sz="3000" b="1" dirty="0" smtClean="0">
                <a:solidFill>
                  <a:schemeClr val="accent4"/>
                </a:solidFill>
              </a:rPr>
              <a:t>Pat Roberts (KS-R)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smtClean="0">
                <a:solidFill>
                  <a:schemeClr val="accent4"/>
                </a:solidFill>
              </a:rPr>
              <a:t>Johnny Isakson (GA-R)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smtClean="0">
                <a:solidFill>
                  <a:schemeClr val="accent4"/>
                </a:solidFill>
              </a:rPr>
              <a:t>Kevin Yoder  (KS-3)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smtClean="0">
                <a:solidFill>
                  <a:schemeClr val="accent4"/>
                </a:solidFill>
              </a:rPr>
              <a:t>Roger Marshall  (KS-1)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smtClean="0">
                <a:solidFill>
                  <a:schemeClr val="accent4"/>
                </a:solidFill>
              </a:rPr>
              <a:t>Jimmy Panetta (CA-20)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smtClean="0">
                <a:solidFill>
                  <a:schemeClr val="accent4"/>
                </a:solidFill>
              </a:rPr>
              <a:t>Joe Donnelly  (IN-D)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smtClean="0">
                <a:solidFill>
                  <a:schemeClr val="accent4"/>
                </a:solidFill>
              </a:rPr>
              <a:t>Collin Peterson  (MN-7)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smtClean="0">
                <a:solidFill>
                  <a:schemeClr val="accent4"/>
                </a:solidFill>
              </a:rPr>
              <a:t>Darrin LaHood (IL-18)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b="1" dirty="0" err="1" smtClean="0">
                <a:solidFill>
                  <a:schemeClr val="accent4"/>
                </a:solidFill>
              </a:rPr>
              <a:t>Jodey</a:t>
            </a:r>
            <a:r>
              <a:rPr lang="en-US" sz="3000" b="1" dirty="0" smtClean="0">
                <a:solidFill>
                  <a:schemeClr val="accent4"/>
                </a:solidFill>
              </a:rPr>
              <a:t> Arrington (TX-19)</a:t>
            </a:r>
            <a:endParaRPr lang="en-US" sz="3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86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8001000" cy="1905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u="sng" dirty="0">
                <a:solidFill>
                  <a:srgbClr val="292934"/>
                </a:solidFill>
              </a:rPr>
              <a:t>Contact</a:t>
            </a:r>
            <a:r>
              <a:rPr lang="en-US" sz="3000" b="1" dirty="0">
                <a:solidFill>
                  <a:srgbClr val="292934"/>
                </a:solidFill>
              </a:rPr>
              <a:t>: </a:t>
            </a:r>
            <a:r>
              <a:rPr lang="en-US" sz="3000" dirty="0">
                <a:solidFill>
                  <a:srgbClr val="292934"/>
                </a:solidFill>
              </a:rPr>
              <a:t>John Latham, Jane DeMarchi or Virginia Houston at </a:t>
            </a:r>
            <a:r>
              <a:rPr lang="en-US" sz="30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2"/>
              </a:rPr>
              <a:t>SeedFirstPAC@gmail.com</a:t>
            </a:r>
            <a:endParaRPr lang="en-US" sz="3000" b="1" u="sng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292934"/>
                </a:solidFill>
              </a:rPr>
              <a:t>Visit </a:t>
            </a:r>
            <a:r>
              <a:rPr lang="en-US" sz="3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3"/>
              </a:rPr>
              <a:t>www.seedfirstpac.com</a:t>
            </a:r>
            <a:r>
              <a:rPr 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000" dirty="0">
                <a:solidFill>
                  <a:srgbClr val="292934"/>
                </a:solidFill>
              </a:rPr>
              <a:t>to donate online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034473"/>
            <a:ext cx="7391399" cy="2520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5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gFlower">
      <a:dk1>
        <a:sysClr val="windowText" lastClr="000000"/>
      </a:dk1>
      <a:lt1>
        <a:sysClr val="window" lastClr="FFFFFF"/>
      </a:lt1>
      <a:dk2>
        <a:srgbClr val="4E448A"/>
      </a:dk2>
      <a:lt2>
        <a:srgbClr val="F2A462"/>
      </a:lt2>
      <a:accent1>
        <a:srgbClr val="A49CC5"/>
      </a:accent1>
      <a:accent2>
        <a:srgbClr val="D75B35"/>
      </a:accent2>
      <a:accent3>
        <a:srgbClr val="FFCD31"/>
      </a:accent3>
      <a:accent4>
        <a:srgbClr val="8064A2"/>
      </a:accent4>
      <a:accent5>
        <a:srgbClr val="D9CDD6"/>
      </a:accent5>
      <a:accent6>
        <a:srgbClr val="F79646"/>
      </a:accent6>
      <a:hlink>
        <a:srgbClr val="C9DD03"/>
      </a:hlink>
      <a:folHlink>
        <a:srgbClr val="CB2F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181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SeedFirstPAC Update</vt:lpstr>
      <vt:lpstr>PowerPoint Presentation</vt:lpstr>
      <vt:lpstr>2015-2016 Disbursements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Barnes</dc:creator>
  <cp:lastModifiedBy>Virginia Houston</cp:lastModifiedBy>
  <cp:revision>5</cp:revision>
  <dcterms:created xsi:type="dcterms:W3CDTF">2016-12-14T15:20:22Z</dcterms:created>
  <dcterms:modified xsi:type="dcterms:W3CDTF">2017-01-31T16:36:02Z</dcterms:modified>
</cp:coreProperties>
</file>