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5A2FF-F93A-49EA-BE2D-882379704713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5AA19-CE24-4F23-8632-45ECF5AC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4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5AA19-CE24-4F23-8632-45ECF5ACB6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25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Storm the Hill 2017 will be held in conjunction</a:t>
            </a:r>
            <a:r>
              <a:rPr lang="en-US" baseline="0" dirty="0" smtClean="0"/>
              <a:t> with ASTA’s spring IEC and Exec Committee meetings in Washington, D.C.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Since you will already be in D.C. for the Exec </a:t>
            </a:r>
            <a:r>
              <a:rPr lang="en-US" baseline="0" dirty="0" err="1" smtClean="0"/>
              <a:t>Comm</a:t>
            </a:r>
            <a:r>
              <a:rPr lang="en-US" baseline="0" dirty="0" smtClean="0"/>
              <a:t> meeting,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5AA19-CE24-4F23-8632-45ECF5ACB6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6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90800" y="2971800"/>
            <a:ext cx="3429000" cy="1447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1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0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95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0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8780B8"/>
            </a:gs>
            <a:gs pos="59000">
              <a:srgbClr val="C0BCE6"/>
            </a:gs>
            <a:gs pos="0">
              <a:schemeClr val="bg2">
                <a:tint val="40000"/>
                <a:satMod val="350000"/>
              </a:schemeClr>
            </a:gs>
            <a:gs pos="9000">
              <a:schemeClr val="accent3"/>
            </a:gs>
            <a:gs pos="97000">
              <a:schemeClr val="bg2">
                <a:alpha val="87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21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5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r>
              <a:rPr lang="en-US" sz="85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Storm the Hill</a:t>
            </a:r>
            <a:endParaRPr lang="en-US" sz="85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Storm the Hill 2017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295400"/>
            <a:ext cx="4004469" cy="4004469"/>
          </a:xfrm>
        </p:spPr>
      </p:pic>
      <p:sp>
        <p:nvSpPr>
          <p:cNvPr id="6" name="TextBox 5"/>
          <p:cNvSpPr txBox="1"/>
          <p:nvPr/>
        </p:nvSpPr>
        <p:spPr>
          <a:xfrm>
            <a:off x="381000" y="1371600"/>
            <a:ext cx="41148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2"/>
                </a:solidFill>
              </a:rPr>
              <a:t>SCHEDULE</a:t>
            </a:r>
          </a:p>
          <a:p>
            <a:r>
              <a:rPr lang="en-US" sz="2000" b="1" u="sng" dirty="0" smtClean="0">
                <a:solidFill>
                  <a:schemeClr val="bg2"/>
                </a:solidFill>
              </a:rPr>
              <a:t>Tuesday, April 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Arrive </a:t>
            </a:r>
            <a:r>
              <a:rPr lang="en-US" sz="2000" dirty="0">
                <a:solidFill>
                  <a:schemeClr val="bg2"/>
                </a:solidFill>
              </a:rPr>
              <a:t>in Washington D.C. by 5:00 p.m</a:t>
            </a:r>
            <a:r>
              <a:rPr lang="en-US" sz="2000" dirty="0" smtClean="0">
                <a:solidFill>
                  <a:schemeClr val="bg2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/>
                </a:solidFill>
              </a:rPr>
              <a:t>5:30 </a:t>
            </a:r>
            <a:r>
              <a:rPr lang="en-US" sz="2000" dirty="0">
                <a:solidFill>
                  <a:schemeClr val="bg2"/>
                </a:solidFill>
              </a:rPr>
              <a:t>p.m. – Informal gathering of lobbying participants (Location TBD</a:t>
            </a:r>
            <a:r>
              <a:rPr lang="en-US" sz="2000" dirty="0" smtClean="0">
                <a:solidFill>
                  <a:schemeClr val="bg2"/>
                </a:solidFill>
              </a:rPr>
              <a:t>)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b="1" u="sng" dirty="0" smtClean="0">
                <a:solidFill>
                  <a:schemeClr val="bg2"/>
                </a:solidFill>
              </a:rPr>
              <a:t>Wednesday, April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7:30 a.m. – Breakfast and issues briefing (Hogan </a:t>
            </a:r>
            <a:r>
              <a:rPr lang="en-US" sz="2000" dirty="0" err="1">
                <a:solidFill>
                  <a:schemeClr val="bg2"/>
                </a:solidFill>
              </a:rPr>
              <a:t>Lovells</a:t>
            </a:r>
            <a:r>
              <a:rPr lang="en-US" sz="2000" dirty="0">
                <a:solidFill>
                  <a:schemeClr val="bg2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9:30 a.m. to 4:30 p.m. – Capitol Hill visits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5:00 p.m. – Depart D.C</a:t>
            </a:r>
            <a:r>
              <a:rPr lang="en-US" sz="2000" dirty="0" smtClean="0">
                <a:solidFill>
                  <a:schemeClr val="bg2"/>
                </a:solidFill>
              </a:rPr>
              <a:t>.*</a:t>
            </a:r>
            <a:endParaRPr lang="en-US" sz="2000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</a:rPr>
              <a:t>*If at all possible, we would ask that you do not make plans to leave D.C. before 5:00 p.m. on Wednesday evening.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gFlower">
      <a:dk1>
        <a:sysClr val="windowText" lastClr="000000"/>
      </a:dk1>
      <a:lt1>
        <a:sysClr val="window" lastClr="FFFFFF"/>
      </a:lt1>
      <a:dk2>
        <a:srgbClr val="4E448A"/>
      </a:dk2>
      <a:lt2>
        <a:srgbClr val="F2A462"/>
      </a:lt2>
      <a:accent1>
        <a:srgbClr val="A49CC5"/>
      </a:accent1>
      <a:accent2>
        <a:srgbClr val="D75B35"/>
      </a:accent2>
      <a:accent3>
        <a:srgbClr val="FFCD31"/>
      </a:accent3>
      <a:accent4>
        <a:srgbClr val="8064A2"/>
      </a:accent4>
      <a:accent5>
        <a:srgbClr val="D9CDD6"/>
      </a:accent5>
      <a:accent6>
        <a:srgbClr val="F79646"/>
      </a:accent6>
      <a:hlink>
        <a:srgbClr val="C9DD03"/>
      </a:hlink>
      <a:folHlink>
        <a:srgbClr val="CB2F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133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Storm the Hill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Virginia Houston</cp:lastModifiedBy>
  <cp:revision>8</cp:revision>
  <dcterms:created xsi:type="dcterms:W3CDTF">2016-12-14T15:20:22Z</dcterms:created>
  <dcterms:modified xsi:type="dcterms:W3CDTF">2017-01-30T18:36:36Z</dcterms:modified>
</cp:coreProperties>
</file>