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746AE-3109-45F6-A66D-CAFC396E1017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9F22E-48B7-4620-9383-50D5DD5D7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89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MX" altLang="en-US" smtClean="0"/>
              <a:t>Existen aproximadamente 300 plagas reglamentadas en semillas. Las de mayor detección en el comercio de semilla son 7. Estamos revisando la lista con la NPPO y científicos para verificar que plagas deben permanecer reglamentadas y cuales no califican. También se podrían adicionar algunas que no están actualmente. Esta lista revisada será una buena base para los ARPs y dará certidumbre a las empresas.</a:t>
            </a:r>
          </a:p>
        </p:txBody>
      </p:sp>
      <p:sp>
        <p:nvSpPr>
          <p:cNvPr id="6148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AE2471A-0398-49EB-B446-5E7274B50B5D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1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7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2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2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2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8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9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5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1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3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98F87-F113-4FE3-B84C-D97A077BADFE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929D0-D0C5-4FCC-ADF1-2CD0EA36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3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interi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5 Imagen" descr="bandita sol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125538"/>
            <a:ext cx="34004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5 Rectángulo"/>
          <p:cNvSpPr>
            <a:spLocks noChangeArrowheads="1"/>
          </p:cNvSpPr>
          <p:nvPr/>
        </p:nvSpPr>
        <p:spPr bwMode="auto">
          <a:xfrm>
            <a:off x="0" y="188913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s-UY" sz="3600" b="1" i="1">
                <a:solidFill>
                  <a:srgbClr val="006600"/>
                </a:solidFill>
                <a:latin typeface="Arial" charset="0"/>
              </a:rPr>
              <a:t>Lista de plagas: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s-UY" sz="3600" b="1" i="1">
                <a:solidFill>
                  <a:srgbClr val="006600"/>
                </a:solidFill>
                <a:latin typeface="Arial" charset="0"/>
              </a:rPr>
              <a:t>México</a:t>
            </a:r>
            <a:endParaRPr lang="es-ES" altLang="es-UY" sz="3600">
              <a:latin typeface="Arial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755650" y="2060575"/>
          <a:ext cx="7704138" cy="30289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86861"/>
                <a:gridCol w="1317277"/>
              </a:tblGrid>
              <a:tr h="43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 err="1">
                          <a:solidFill>
                            <a:schemeClr val="tx1"/>
                          </a:solidFill>
                          <a:effectLst/>
                        </a:rPr>
                        <a:t>Pepper</a:t>
                      </a:r>
                      <a:r>
                        <a:rPr lang="es-MX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2400" dirty="0" err="1">
                          <a:solidFill>
                            <a:schemeClr val="tx1"/>
                          </a:solidFill>
                          <a:effectLst/>
                        </a:rPr>
                        <a:t>Mild</a:t>
                      </a:r>
                      <a:r>
                        <a:rPr lang="es-MX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2400" dirty="0" err="1">
                          <a:solidFill>
                            <a:schemeClr val="tx1"/>
                          </a:solidFill>
                          <a:effectLst/>
                        </a:rPr>
                        <a:t>Mottle</a:t>
                      </a:r>
                      <a:r>
                        <a:rPr lang="es-MX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2400" dirty="0" err="1">
                          <a:solidFill>
                            <a:schemeClr val="tx1"/>
                          </a:solidFill>
                          <a:effectLst/>
                        </a:rPr>
                        <a:t>Tobamovirus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solidFill>
                            <a:schemeClr val="tx1"/>
                          </a:solidFill>
                          <a:effectLst/>
                        </a:rPr>
                        <a:t>Chile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</a:tr>
              <a:tr h="43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i="1" dirty="0" err="1">
                          <a:solidFill>
                            <a:schemeClr val="tx1"/>
                          </a:solidFill>
                          <a:effectLst/>
                        </a:rPr>
                        <a:t>Clavibacter</a:t>
                      </a:r>
                      <a:r>
                        <a:rPr lang="es-MX" sz="24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2400" i="1" dirty="0" err="1">
                          <a:solidFill>
                            <a:schemeClr val="tx1"/>
                          </a:solidFill>
                          <a:effectLst/>
                        </a:rPr>
                        <a:t>michiganensis</a:t>
                      </a:r>
                      <a:r>
                        <a:rPr lang="es-MX" sz="24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2400" dirty="0" err="1">
                          <a:solidFill>
                            <a:schemeClr val="tx1"/>
                          </a:solidFill>
                          <a:effectLst/>
                        </a:rPr>
                        <a:t>subsp</a:t>
                      </a:r>
                      <a:r>
                        <a:rPr lang="es-MX" sz="2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s-MX" sz="2400" i="1" dirty="0" err="1">
                          <a:solidFill>
                            <a:schemeClr val="tx1"/>
                          </a:solidFill>
                          <a:effectLst/>
                        </a:rPr>
                        <a:t>michiganensis</a:t>
                      </a:r>
                      <a:endParaRPr lang="es-MX" sz="2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Tomate</a:t>
                      </a:r>
                    </a:p>
                  </a:txBody>
                  <a:tcPr marL="68574" marR="68574" marT="0" marB="0"/>
                </a:tc>
              </a:tr>
              <a:tr h="43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i="1" dirty="0" err="1" smtClean="0">
                          <a:solidFill>
                            <a:schemeClr val="tx1"/>
                          </a:solidFill>
                          <a:effectLst/>
                        </a:rPr>
                        <a:t>Xanthomonas</a:t>
                      </a:r>
                      <a:r>
                        <a:rPr lang="es-MX" sz="24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2400" i="1" dirty="0" err="1">
                          <a:solidFill>
                            <a:schemeClr val="tx1"/>
                          </a:solidFill>
                          <a:effectLst/>
                        </a:rPr>
                        <a:t>campestris</a:t>
                      </a:r>
                      <a:r>
                        <a:rPr lang="es-MX" sz="24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2400" dirty="0" err="1">
                          <a:solidFill>
                            <a:schemeClr val="tx1"/>
                          </a:solidFill>
                          <a:effectLst/>
                        </a:rPr>
                        <a:t>pv</a:t>
                      </a:r>
                      <a:r>
                        <a:rPr lang="es-MX" sz="2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s-MX" sz="2400" i="1" dirty="0" err="1">
                          <a:solidFill>
                            <a:schemeClr val="tx1"/>
                          </a:solidFill>
                          <a:effectLst/>
                        </a:rPr>
                        <a:t>campestris</a:t>
                      </a:r>
                      <a:endParaRPr lang="es-MX" sz="2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Brasicas</a:t>
                      </a:r>
                      <a:endParaRPr lang="es-MX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4" marR="68574" marT="0" marB="0"/>
                </a:tc>
              </a:tr>
              <a:tr h="43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i="1" dirty="0" err="1">
                          <a:solidFill>
                            <a:schemeClr val="tx1"/>
                          </a:solidFill>
                          <a:effectLst/>
                        </a:rPr>
                        <a:t>Acidovorax</a:t>
                      </a:r>
                      <a:r>
                        <a:rPr lang="es-MX" sz="2400" i="1" dirty="0">
                          <a:solidFill>
                            <a:schemeClr val="tx1"/>
                          </a:solidFill>
                          <a:effectLst/>
                        </a:rPr>
                        <a:t> avene </a:t>
                      </a:r>
                      <a:r>
                        <a:rPr lang="es-MX" sz="2400" dirty="0" err="1">
                          <a:solidFill>
                            <a:schemeClr val="tx1"/>
                          </a:solidFill>
                          <a:effectLst/>
                        </a:rPr>
                        <a:t>subsp</a:t>
                      </a:r>
                      <a:r>
                        <a:rPr lang="es-MX" sz="2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s-MX" sz="2400" i="1" dirty="0" err="1">
                          <a:solidFill>
                            <a:schemeClr val="tx1"/>
                          </a:solidFill>
                          <a:effectLst/>
                        </a:rPr>
                        <a:t>citrulli</a:t>
                      </a:r>
                      <a:endParaRPr lang="es-MX" sz="2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Sandía</a:t>
                      </a:r>
                    </a:p>
                  </a:txBody>
                  <a:tcPr marL="68574" marR="68574" marT="0" marB="0"/>
                </a:tc>
              </a:tr>
              <a:tr h="43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i="1" dirty="0">
                          <a:solidFill>
                            <a:schemeClr val="tx1"/>
                          </a:solidFill>
                          <a:effectLst/>
                        </a:rPr>
                        <a:t>Cuscuta</a:t>
                      </a:r>
                      <a:endParaRPr lang="es-MX" sz="2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Alfalfa</a:t>
                      </a:r>
                    </a:p>
                  </a:txBody>
                  <a:tcPr marL="68574" marR="68574" marT="0" marB="0"/>
                </a:tc>
              </a:tr>
              <a:tr h="43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i="1" dirty="0" err="1">
                          <a:solidFill>
                            <a:schemeClr val="tx1"/>
                          </a:solidFill>
                          <a:effectLst/>
                        </a:rPr>
                        <a:t>Pantoea</a:t>
                      </a:r>
                      <a:r>
                        <a:rPr lang="es-MX" sz="24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2400" i="1" dirty="0" err="1">
                          <a:solidFill>
                            <a:schemeClr val="tx1"/>
                          </a:solidFill>
                          <a:effectLst/>
                        </a:rPr>
                        <a:t>stewartii</a:t>
                      </a:r>
                      <a:endParaRPr lang="es-MX" sz="2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marL="68574" marR="68574" marT="0" marB="0"/>
                </a:tc>
              </a:tr>
              <a:tr h="43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61795" algn="ctr"/>
                        </a:tabLst>
                      </a:pPr>
                      <a:r>
                        <a:rPr lang="es-MX" sz="2400" i="1" dirty="0" err="1">
                          <a:solidFill>
                            <a:schemeClr val="tx1"/>
                          </a:solidFill>
                          <a:effectLst/>
                        </a:rPr>
                        <a:t>Alternaria</a:t>
                      </a:r>
                      <a:r>
                        <a:rPr lang="es-MX" sz="24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2400" i="1" dirty="0" err="1">
                          <a:solidFill>
                            <a:schemeClr val="tx1"/>
                          </a:solidFill>
                          <a:effectLst/>
                        </a:rPr>
                        <a:t>brassicicola</a:t>
                      </a:r>
                      <a:r>
                        <a:rPr lang="es-MX" sz="24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2400" dirty="0">
                          <a:solidFill>
                            <a:schemeClr val="tx1"/>
                          </a:solidFill>
                          <a:effectLst/>
                        </a:rPr>
                        <a:t>	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Brasicas</a:t>
                      </a:r>
                      <a:endParaRPr lang="es-MX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105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 Dunkle</dc:creator>
  <cp:lastModifiedBy>Bernice Slutsky</cp:lastModifiedBy>
  <cp:revision>2</cp:revision>
  <dcterms:created xsi:type="dcterms:W3CDTF">2014-11-10T15:22:46Z</dcterms:created>
  <dcterms:modified xsi:type="dcterms:W3CDTF">2015-01-24T17:23:45Z</dcterms:modified>
</cp:coreProperties>
</file>