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3.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4.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5.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6.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7.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8.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9.xml" ContentType="application/vnd.openxmlformats-officedocument.drawingml.chartshape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10.xml" ContentType="application/vnd.openxmlformats-officedocument.drawingml.chartshapes+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drawings/drawing11.xml" ContentType="application/vnd.openxmlformats-officedocument.drawingml.chartshapes+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12.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5"/>
  </p:sldMasterIdLst>
  <p:notesMasterIdLst>
    <p:notesMasterId r:id="rId40"/>
  </p:notesMasterIdLst>
  <p:sldIdLst>
    <p:sldId id="553" r:id="rId6"/>
    <p:sldId id="677" r:id="rId7"/>
    <p:sldId id="633" r:id="rId8"/>
    <p:sldId id="663" r:id="rId9"/>
    <p:sldId id="662" r:id="rId10"/>
    <p:sldId id="646" r:id="rId11"/>
    <p:sldId id="653" r:id="rId12"/>
    <p:sldId id="664" r:id="rId13"/>
    <p:sldId id="648" r:id="rId14"/>
    <p:sldId id="647" r:id="rId15"/>
    <p:sldId id="668" r:id="rId16"/>
    <p:sldId id="667" r:id="rId17"/>
    <p:sldId id="678" r:id="rId18"/>
    <p:sldId id="654" r:id="rId19"/>
    <p:sldId id="655" r:id="rId20"/>
    <p:sldId id="680" r:id="rId21"/>
    <p:sldId id="637" r:id="rId22"/>
    <p:sldId id="676" r:id="rId23"/>
    <p:sldId id="691" r:id="rId24"/>
    <p:sldId id="679" r:id="rId25"/>
    <p:sldId id="684" r:id="rId26"/>
    <p:sldId id="682" r:id="rId27"/>
    <p:sldId id="681" r:id="rId28"/>
    <p:sldId id="692" r:id="rId29"/>
    <p:sldId id="669" r:id="rId30"/>
    <p:sldId id="672" r:id="rId31"/>
    <p:sldId id="686" r:id="rId32"/>
    <p:sldId id="689" r:id="rId33"/>
    <p:sldId id="687" r:id="rId34"/>
    <p:sldId id="688" r:id="rId35"/>
    <p:sldId id="690" r:id="rId36"/>
    <p:sldId id="674" r:id="rId37"/>
    <p:sldId id="661" r:id="rId38"/>
    <p:sldId id="554" r:id="rId39"/>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292" userDrawn="1">
          <p15:clr>
            <a:srgbClr val="A4A3A4"/>
          </p15:clr>
        </p15:guide>
        <p15:guide id="2" orient="horz" pos="4319" userDrawn="1">
          <p15:clr>
            <a:srgbClr val="A4A3A4"/>
          </p15:clr>
        </p15:guide>
        <p15:guide id="3" orient="horz" pos="834" userDrawn="1">
          <p15:clr>
            <a:srgbClr val="A4A3A4"/>
          </p15:clr>
        </p15:guide>
        <p15:guide id="4" orient="horz" pos="1212" userDrawn="1">
          <p15:clr>
            <a:srgbClr val="A4A3A4"/>
          </p15:clr>
        </p15:guide>
        <p15:guide id="5" orient="horz" pos="4103" userDrawn="1">
          <p15:clr>
            <a:srgbClr val="A4A3A4"/>
          </p15:clr>
        </p15:guide>
        <p15:guide id="6" orient="horz" pos="3893" userDrawn="1">
          <p15:clr>
            <a:srgbClr val="A4A3A4"/>
          </p15:clr>
        </p15:guide>
        <p15:guide id="7" orient="horz" pos="635" userDrawn="1">
          <p15:clr>
            <a:srgbClr val="A4A3A4"/>
          </p15:clr>
        </p15:guide>
        <p15:guide id="8" pos="2880" userDrawn="1">
          <p15:clr>
            <a:srgbClr val="A4A3A4"/>
          </p15:clr>
        </p15:guide>
        <p15:guide id="9" pos="2928" userDrawn="1">
          <p15:clr>
            <a:srgbClr val="A4A3A4"/>
          </p15:clr>
        </p15:guide>
        <p15:guide id="10" pos="2832" userDrawn="1">
          <p15:clr>
            <a:srgbClr val="A4A3A4"/>
          </p15:clr>
        </p15:guide>
        <p15:guide id="11" pos="190" userDrawn="1">
          <p15:clr>
            <a:srgbClr val="A4A3A4"/>
          </p15:clr>
        </p15:guide>
        <p15:guide id="12" pos="4728" userDrawn="1">
          <p15:clr>
            <a:srgbClr val="A4A3A4"/>
          </p15:clr>
        </p15:guide>
        <p15:guide id="13" pos="5472" userDrawn="1">
          <p15:clr>
            <a:srgbClr val="A4A3A4"/>
          </p15:clr>
        </p15:guide>
        <p15:guide id="14" pos="5664" userDrawn="1">
          <p15:clr>
            <a:srgbClr val="A4A3A4"/>
          </p15:clr>
        </p15:guide>
        <p15:guide id="15" pos="286" userDrawn="1">
          <p15:clr>
            <a:srgbClr val="A4A3A4"/>
          </p15:clr>
        </p15:guide>
        <p15:guide id="16" pos="20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2955"/>
    <a:srgbClr val="004A79"/>
    <a:srgbClr val="0A95B8"/>
    <a:srgbClr val="387C2B"/>
    <a:srgbClr val="FFF6DC"/>
    <a:srgbClr val="E0D4A0"/>
    <a:srgbClr val="08748E"/>
    <a:srgbClr val="E3D399"/>
    <a:srgbClr val="087892"/>
    <a:srgbClr val="8FC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5628" autoAdjust="0"/>
  </p:normalViewPr>
  <p:slideViewPr>
    <p:cSldViewPr snapToGrid="0" showGuides="1">
      <p:cViewPr varScale="1">
        <p:scale>
          <a:sx n="83" d="100"/>
          <a:sy n="83" d="100"/>
        </p:scale>
        <p:origin x="84" y="186"/>
      </p:cViewPr>
      <p:guideLst>
        <p:guide orient="horz" pos="2292"/>
        <p:guide orient="horz" pos="4319"/>
        <p:guide orient="horz" pos="834"/>
        <p:guide orient="horz" pos="1212"/>
        <p:guide orient="horz" pos="4103"/>
        <p:guide orient="horz" pos="3893"/>
        <p:guide orient="horz" pos="635"/>
        <p:guide pos="2880"/>
        <p:guide pos="2928"/>
        <p:guide pos="2832"/>
        <p:guide pos="190"/>
        <p:guide pos="4728"/>
        <p:guide pos="5472"/>
        <p:guide pos="5664"/>
        <p:guide pos="286"/>
        <p:guide pos="20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hmket\Desktop\Trade\Export%20Percentages%20Per%20Crop.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ehmket\Downloads\Standard%20Query_47298.csv"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ehmket\Downloads\Standard%20Query_30168.csv"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ehmket\Downloads\Standard%20Query_16472.csv"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3.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ehmket\Downloads\Standard%20Query_12805.csv"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ehmket\Downloads\Standard%20Query_29673.csv"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ehmket\Downloads\Standard%20Query_11701.csv"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ehmket\Downloads\Standard%20Query_07557.csv"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ehmket\Downloads\Standard%20Query_11524.csv"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ehmket\Downloads\Standard%20Query_07780.csv"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ehmket\Downloads\Standard%20Query_19673.csv"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owalsD\Desktop\Standard%20Query_58431.csv"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ehmket\Downloads\Standard%20Query_00137.csv"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ehmket\Downloads\Standard%20Query_54769.csv"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ehmket\Downloads\fredgraph%20(19).xls"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7.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ehmket\AppData\Local\Microsoft\Windows\INetCache\Content.Outlook\TAJRI7X2\Commodities2.xlsx" TargetMode="Externa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8.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ehmket\AppData\Local\Microsoft\Windows\INetCache\Content.Outlook\TAJRI7X2\Commodities2.xlsx" TargetMode="Externa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9.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ehmket\AppData\Local\Microsoft\Windows\INetCache\Content.Outlook\TAJRI7X2\BDI.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ehmket\Downloads\fredgraph%20(15).xls" TargetMode="Externa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10.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ehmket\Downloads\DPCCRV1Q225SBEA.xls" TargetMode="Externa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chartUserShapes" Target="../drawings/drawing11.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ehmket\Downloads\fredgraph%20(21).xls" TargetMode="Externa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12.xml"/></Relationships>
</file>

<file path=ppt/charts/_rels/chart3.xml.rels><?xml version="1.0" encoding="UTF-8" standalone="yes"?>
<Relationships xmlns="http://schemas.openxmlformats.org/package/2006/relationships"><Relationship Id="rId3" Type="http://schemas.openxmlformats.org/officeDocument/2006/relationships/oleObject" Target="file:///\\denfilera\KED\Knowledge%20Exchange%20Division\2019\Quarterly%20Industry%20Update\Q2-2019\Q2%202019-%20RIce%20Chart.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denfilera\ehmket\Trade%20Outlook\Grain%20Expo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enfilera\ehmket\Trade%20Outlook\Grain%20Expo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enfilera\ehmket\Trade%20Outlook\Grain%20Expor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enfilera\ehmket\Trade%20Outlook\Grain%20Expor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enfilera\ehmket\Trade%20Outlook\Grain%20Expor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ehmket\AppData\Local\Microsoft\Windows\INetCache\Content.Outlook\TAJRI7X2\Commodities2.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dirty="0"/>
              <a:t>Percent of Production Exported (2017)</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7.2225503093954466E-2"/>
          <c:y val="7.4943712162949705E-2"/>
          <c:w val="0.91163584264569497"/>
          <c:h val="0.73367772325671321"/>
        </c:manualLayout>
      </c:layout>
      <c:barChart>
        <c:barDir val="col"/>
        <c:grouping val="clustered"/>
        <c:varyColors val="0"/>
        <c:ser>
          <c:idx val="0"/>
          <c:order val="0"/>
          <c:tx>
            <c:strRef>
              <c:f>Data2!$B$1</c:f>
              <c:strCache>
                <c:ptCount val="1"/>
                <c:pt idx="0">
                  <c:v>Percent of Production Exported</c:v>
                </c:pt>
              </c:strCache>
            </c:strRef>
          </c:tx>
          <c:spPr>
            <a:solidFill>
              <a:schemeClr val="accent1"/>
            </a:solidFill>
            <a:ln>
              <a:noFill/>
            </a:ln>
            <a:effectLst/>
          </c:spPr>
          <c:invertIfNegative val="0"/>
          <c:cat>
            <c:strRef>
              <c:f>Data2!$A$2:$A$23</c:f>
              <c:strCache>
                <c:ptCount val="22"/>
                <c:pt idx="0">
                  <c:v>Cotton</c:v>
                </c:pt>
                <c:pt idx="1">
                  <c:v>Walnuts</c:v>
                </c:pt>
                <c:pt idx="2">
                  <c:v>Almonds</c:v>
                </c:pt>
                <c:pt idx="3">
                  <c:v>Wheat </c:v>
                </c:pt>
                <c:pt idx="4">
                  <c:v>Pistachios</c:v>
                </c:pt>
                <c:pt idx="5">
                  <c:v>Soybeans</c:v>
                </c:pt>
                <c:pt idx="6">
                  <c:v>Grapes</c:v>
                </c:pt>
                <c:pt idx="7">
                  <c:v>Pork</c:v>
                </c:pt>
                <c:pt idx="8">
                  <c:v>Apples</c:v>
                </c:pt>
                <c:pt idx="9">
                  <c:v>Pears</c:v>
                </c:pt>
                <c:pt idx="10">
                  <c:v>Broiler</c:v>
                </c:pt>
                <c:pt idx="11">
                  <c:v>Rice</c:v>
                </c:pt>
                <c:pt idx="12">
                  <c:v>Corn</c:v>
                </c:pt>
                <c:pt idx="13">
                  <c:v>Oranges</c:v>
                </c:pt>
                <c:pt idx="14">
                  <c:v>Dairy</c:v>
                </c:pt>
                <c:pt idx="15">
                  <c:v>Lemons</c:v>
                </c:pt>
                <c:pt idx="16">
                  <c:v>Grapefruit</c:v>
                </c:pt>
                <c:pt idx="17">
                  <c:v>Vegetables</c:v>
                </c:pt>
                <c:pt idx="18">
                  <c:v>Beef</c:v>
                </c:pt>
                <c:pt idx="19">
                  <c:v>Turkey</c:v>
                </c:pt>
                <c:pt idx="20">
                  <c:v>Tangerines</c:v>
                </c:pt>
                <c:pt idx="21">
                  <c:v>Eggs</c:v>
                </c:pt>
              </c:strCache>
            </c:strRef>
          </c:cat>
          <c:val>
            <c:numRef>
              <c:f>Data2!$B$2:$B$23</c:f>
              <c:numCache>
                <c:formatCode>0.00</c:formatCode>
                <c:ptCount val="22"/>
                <c:pt idx="0">
                  <c:v>0.80561330561330569</c:v>
                </c:pt>
                <c:pt idx="1">
                  <c:v>0.80553529940475177</c:v>
                </c:pt>
                <c:pt idx="2">
                  <c:v>0.66138862215602889</c:v>
                </c:pt>
                <c:pt idx="3">
                  <c:v>0.54608417687799682</c:v>
                </c:pt>
                <c:pt idx="4">
                  <c:v>0.53500833648923141</c:v>
                </c:pt>
                <c:pt idx="5">
                  <c:v>0.44919319668556479</c:v>
                </c:pt>
                <c:pt idx="6">
                  <c:v>0.35935828877005349</c:v>
                </c:pt>
                <c:pt idx="7">
                  <c:v>0.22001718884287835</c:v>
                </c:pt>
                <c:pt idx="8">
                  <c:v>0.21384053298946917</c:v>
                </c:pt>
                <c:pt idx="9">
                  <c:v>0.1875</c:v>
                </c:pt>
                <c:pt idx="10">
                  <c:v>0.16476211272047941</c:v>
                </c:pt>
                <c:pt idx="11">
                  <c:v>0.16121384542437173</c:v>
                </c:pt>
                <c:pt idx="12">
                  <c:v>0.16111339640751404</c:v>
                </c:pt>
                <c:pt idx="13">
                  <c:v>0.14840182648401826</c:v>
                </c:pt>
                <c:pt idx="14">
                  <c:v>0.14699999999999999</c:v>
                </c:pt>
                <c:pt idx="15">
                  <c:v>0.13021491782553729</c:v>
                </c:pt>
                <c:pt idx="16">
                  <c:v>0.12366737739872068</c:v>
                </c:pt>
                <c:pt idx="17">
                  <c:v>0.11813018871645205</c:v>
                </c:pt>
                <c:pt idx="18">
                  <c:v>0.10895238095238095</c:v>
                </c:pt>
                <c:pt idx="19">
                  <c:v>0.1039959872930948</c:v>
                </c:pt>
                <c:pt idx="20">
                  <c:v>3.7546933667083858E-2</c:v>
                </c:pt>
                <c:pt idx="21">
                  <c:v>3.7239868565169768E-2</c:v>
                </c:pt>
              </c:numCache>
            </c:numRef>
          </c:val>
          <c:extLst>
            <c:ext xmlns:c16="http://schemas.microsoft.com/office/drawing/2014/chart" uri="{C3380CC4-5D6E-409C-BE32-E72D297353CC}">
              <c16:uniqueId val="{00000000-AD09-4D38-817F-3880A8EF4DF9}"/>
            </c:ext>
          </c:extLst>
        </c:ser>
        <c:dLbls>
          <c:showLegendKey val="0"/>
          <c:showVal val="0"/>
          <c:showCatName val="0"/>
          <c:showSerName val="0"/>
          <c:showPercent val="0"/>
          <c:showBubbleSize val="0"/>
        </c:dLbls>
        <c:gapWidth val="219"/>
        <c:overlap val="-27"/>
        <c:axId val="450654720"/>
        <c:axId val="450655048"/>
      </c:barChart>
      <c:catAx>
        <c:axId val="45065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450655048"/>
        <c:crosses val="autoZero"/>
        <c:auto val="1"/>
        <c:lblAlgn val="ctr"/>
        <c:lblOffset val="100"/>
        <c:noMultiLvlLbl val="0"/>
      </c:catAx>
      <c:valAx>
        <c:axId val="450655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450654720"/>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ysClr val="windowText" lastClr="000000"/>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346987468770805E-2"/>
          <c:y val="6.6515510921970694E-2"/>
          <c:w val="0.89225808205965129"/>
          <c:h val="0.60028250451558529"/>
        </c:manualLayout>
      </c:layout>
      <c:barChart>
        <c:barDir val="col"/>
        <c:grouping val="clustered"/>
        <c:varyColors val="0"/>
        <c:ser>
          <c:idx val="0"/>
          <c:order val="0"/>
          <c:tx>
            <c:strRef>
              <c:f>'Standard Query_47298'!$B$2</c:f>
              <c:strCache>
                <c:ptCount val="1"/>
                <c:pt idx="0">
                  <c:v>2017</c:v>
                </c:pt>
              </c:strCache>
            </c:strRef>
          </c:tx>
          <c:spPr>
            <a:solidFill>
              <a:schemeClr val="accent1"/>
            </a:solidFill>
            <a:ln>
              <a:noFill/>
            </a:ln>
            <a:effectLst/>
          </c:spPr>
          <c:invertIfNegative val="0"/>
          <c:cat>
            <c:strRef>
              <c:f>'Standard Query_47298'!$A$3:$A$13</c:f>
              <c:strCache>
                <c:ptCount val="11"/>
                <c:pt idx="0">
                  <c:v>Canada</c:v>
                </c:pt>
                <c:pt idx="1">
                  <c:v>Mexico</c:v>
                </c:pt>
                <c:pt idx="2">
                  <c:v>S Korea</c:v>
                </c:pt>
                <c:pt idx="3">
                  <c:v>Hong Kong</c:v>
                </c:pt>
                <c:pt idx="4">
                  <c:v>Japan</c:v>
                </c:pt>
                <c:pt idx="5">
                  <c:v>Taiwan</c:v>
                </c:pt>
                <c:pt idx="6">
                  <c:v>India</c:v>
                </c:pt>
                <c:pt idx="7">
                  <c:v>China</c:v>
                </c:pt>
                <c:pt idx="8">
                  <c:v>Indonesia</c:v>
                </c:pt>
                <c:pt idx="9">
                  <c:v>UAE</c:v>
                </c:pt>
                <c:pt idx="10">
                  <c:v>Other</c:v>
                </c:pt>
              </c:strCache>
            </c:strRef>
          </c:cat>
          <c:val>
            <c:numRef>
              <c:f>'Standard Query_47298'!$B$3:$B$13</c:f>
              <c:numCache>
                <c:formatCode>#,##0.00</c:formatCode>
                <c:ptCount val="11"/>
                <c:pt idx="0">
                  <c:v>945090.9</c:v>
                </c:pt>
                <c:pt idx="1">
                  <c:v>506616</c:v>
                </c:pt>
                <c:pt idx="2">
                  <c:v>274648.7</c:v>
                </c:pt>
                <c:pt idx="3">
                  <c:v>177568.2</c:v>
                </c:pt>
                <c:pt idx="4">
                  <c:v>163312.29999999999</c:v>
                </c:pt>
                <c:pt idx="5">
                  <c:v>118613.4</c:v>
                </c:pt>
                <c:pt idx="6">
                  <c:v>105349.4</c:v>
                </c:pt>
                <c:pt idx="7">
                  <c:v>98058.1</c:v>
                </c:pt>
                <c:pt idx="8">
                  <c:v>46722.1</c:v>
                </c:pt>
                <c:pt idx="9">
                  <c:v>38528</c:v>
                </c:pt>
                <c:pt idx="10">
                  <c:v>472013.79999999976</c:v>
                </c:pt>
              </c:numCache>
            </c:numRef>
          </c:val>
          <c:extLst>
            <c:ext xmlns:c16="http://schemas.microsoft.com/office/drawing/2014/chart" uri="{C3380CC4-5D6E-409C-BE32-E72D297353CC}">
              <c16:uniqueId val="{00000000-2282-4F59-AA74-2F642966778C}"/>
            </c:ext>
          </c:extLst>
        </c:ser>
        <c:ser>
          <c:idx val="1"/>
          <c:order val="1"/>
          <c:tx>
            <c:strRef>
              <c:f>'Standard Query_47298'!$C$2</c:f>
              <c:strCache>
                <c:ptCount val="1"/>
                <c:pt idx="0">
                  <c:v>2018</c:v>
                </c:pt>
              </c:strCache>
            </c:strRef>
          </c:tx>
          <c:spPr>
            <a:solidFill>
              <a:schemeClr val="accent2"/>
            </a:solidFill>
            <a:ln>
              <a:noFill/>
            </a:ln>
            <a:effectLst/>
          </c:spPr>
          <c:invertIfNegative val="0"/>
          <c:cat>
            <c:strRef>
              <c:f>'Standard Query_47298'!$A$3:$A$13</c:f>
              <c:strCache>
                <c:ptCount val="11"/>
                <c:pt idx="0">
                  <c:v>Canada</c:v>
                </c:pt>
                <c:pt idx="1">
                  <c:v>Mexico</c:v>
                </c:pt>
                <c:pt idx="2">
                  <c:v>S Korea</c:v>
                </c:pt>
                <c:pt idx="3">
                  <c:v>Hong Kong</c:v>
                </c:pt>
                <c:pt idx="4">
                  <c:v>Japan</c:v>
                </c:pt>
                <c:pt idx="5">
                  <c:v>Taiwan</c:v>
                </c:pt>
                <c:pt idx="6">
                  <c:v>India</c:v>
                </c:pt>
                <c:pt idx="7">
                  <c:v>China</c:v>
                </c:pt>
                <c:pt idx="8">
                  <c:v>Indonesia</c:v>
                </c:pt>
                <c:pt idx="9">
                  <c:v>UAE</c:v>
                </c:pt>
                <c:pt idx="10">
                  <c:v>Other</c:v>
                </c:pt>
              </c:strCache>
            </c:strRef>
          </c:cat>
          <c:val>
            <c:numRef>
              <c:f>'Standard Query_47298'!$C$3:$C$13</c:f>
              <c:numCache>
                <c:formatCode>#,##0.00</c:formatCode>
                <c:ptCount val="11"/>
                <c:pt idx="0">
                  <c:v>905440.1</c:v>
                </c:pt>
                <c:pt idx="1">
                  <c:v>549510.1</c:v>
                </c:pt>
                <c:pt idx="2">
                  <c:v>224733.1</c:v>
                </c:pt>
                <c:pt idx="3">
                  <c:v>158125.79999999999</c:v>
                </c:pt>
                <c:pt idx="4">
                  <c:v>151099</c:v>
                </c:pt>
                <c:pt idx="5">
                  <c:v>94941.4</c:v>
                </c:pt>
                <c:pt idx="6">
                  <c:v>154212.4</c:v>
                </c:pt>
                <c:pt idx="7">
                  <c:v>74329.600000000006</c:v>
                </c:pt>
                <c:pt idx="8">
                  <c:v>36433.5</c:v>
                </c:pt>
                <c:pt idx="9">
                  <c:v>27709.8</c:v>
                </c:pt>
                <c:pt idx="10">
                  <c:v>480148.19999999972</c:v>
                </c:pt>
              </c:numCache>
            </c:numRef>
          </c:val>
          <c:extLst>
            <c:ext xmlns:c16="http://schemas.microsoft.com/office/drawing/2014/chart" uri="{C3380CC4-5D6E-409C-BE32-E72D297353CC}">
              <c16:uniqueId val="{00000001-2282-4F59-AA74-2F642966778C}"/>
            </c:ext>
          </c:extLst>
        </c:ser>
        <c:dLbls>
          <c:showLegendKey val="0"/>
          <c:showVal val="0"/>
          <c:showCatName val="0"/>
          <c:showSerName val="0"/>
          <c:showPercent val="0"/>
          <c:showBubbleSize val="0"/>
        </c:dLbls>
        <c:gapWidth val="219"/>
        <c:overlap val="-27"/>
        <c:axId val="401421760"/>
        <c:axId val="401425040"/>
      </c:barChart>
      <c:catAx>
        <c:axId val="40142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01425040"/>
        <c:crosses val="autoZero"/>
        <c:auto val="1"/>
        <c:lblAlgn val="ctr"/>
        <c:lblOffset val="100"/>
        <c:noMultiLvlLbl val="0"/>
      </c:catAx>
      <c:valAx>
        <c:axId val="4014250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01421760"/>
        <c:crosses val="autoZero"/>
        <c:crossBetween val="between"/>
        <c:dispUnits>
          <c:builtInUnit val="millions"/>
        </c:dispUnits>
      </c:valAx>
      <c:spPr>
        <a:noFill/>
        <a:ln>
          <a:noFill/>
        </a:ln>
        <a:effectLst/>
      </c:spPr>
    </c:plotArea>
    <c:legend>
      <c:legendPos val="b"/>
      <c:layout>
        <c:manualLayout>
          <c:xMode val="edge"/>
          <c:yMode val="edge"/>
          <c:x val="0.40045458600828854"/>
          <c:y val="1.9168412293035668E-2"/>
          <c:w val="0.19909082798342292"/>
          <c:h val="9.6444634050418476E-2"/>
        </c:manualLayout>
      </c:layout>
      <c:overlay val="0"/>
      <c:spPr>
        <a:solidFill>
          <a:schemeClr val="bg1"/>
        </a:solidFill>
        <a:ln>
          <a:solidFill>
            <a:schemeClr val="tx1"/>
          </a:solid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49658172806057E-2"/>
          <c:y val="0.11926584726932327"/>
          <c:w val="0.88510848780036155"/>
          <c:h val="0.59826015767792862"/>
        </c:manualLayout>
      </c:layout>
      <c:barChart>
        <c:barDir val="col"/>
        <c:grouping val="clustered"/>
        <c:varyColors val="0"/>
        <c:ser>
          <c:idx val="0"/>
          <c:order val="0"/>
          <c:tx>
            <c:strRef>
              <c:f>'Standard Query_30168'!$B$1</c:f>
              <c:strCache>
                <c:ptCount val="1"/>
                <c:pt idx="0">
                  <c:v>2017</c:v>
                </c:pt>
              </c:strCache>
            </c:strRef>
          </c:tx>
          <c:spPr>
            <a:solidFill>
              <a:schemeClr val="accent1"/>
            </a:solidFill>
            <a:ln>
              <a:noFill/>
            </a:ln>
            <a:effectLst/>
          </c:spPr>
          <c:invertIfNegative val="0"/>
          <c:cat>
            <c:strRef>
              <c:f>'Standard Query_30168'!$A$2:$A$12</c:f>
              <c:strCache>
                <c:ptCount val="11"/>
                <c:pt idx="0">
                  <c:v>Canada</c:v>
                </c:pt>
                <c:pt idx="1">
                  <c:v>China</c:v>
                </c:pt>
                <c:pt idx="2">
                  <c:v>Japan</c:v>
                </c:pt>
                <c:pt idx="3">
                  <c:v>Mexico</c:v>
                </c:pt>
                <c:pt idx="4">
                  <c:v>Netherlands</c:v>
                </c:pt>
                <c:pt idx="5">
                  <c:v>S Korea</c:v>
                </c:pt>
                <c:pt idx="6">
                  <c:v>UK</c:v>
                </c:pt>
                <c:pt idx="7">
                  <c:v>Germany</c:v>
                </c:pt>
                <c:pt idx="8">
                  <c:v>Australia</c:v>
                </c:pt>
                <c:pt idx="9">
                  <c:v>Hong Kong</c:v>
                </c:pt>
                <c:pt idx="10">
                  <c:v>Other</c:v>
                </c:pt>
              </c:strCache>
            </c:strRef>
          </c:cat>
          <c:val>
            <c:numRef>
              <c:f>'Standard Query_30168'!$B$2:$B$12</c:f>
              <c:numCache>
                <c:formatCode>#,##0.00</c:formatCode>
                <c:ptCount val="11"/>
                <c:pt idx="0">
                  <c:v>209477.3</c:v>
                </c:pt>
                <c:pt idx="1">
                  <c:v>63962.400000000001</c:v>
                </c:pt>
                <c:pt idx="2">
                  <c:v>57139.9</c:v>
                </c:pt>
                <c:pt idx="3">
                  <c:v>56849.599999999999</c:v>
                </c:pt>
                <c:pt idx="4">
                  <c:v>48863.7</c:v>
                </c:pt>
                <c:pt idx="5">
                  <c:v>27847.200000000001</c:v>
                </c:pt>
                <c:pt idx="6">
                  <c:v>20296.099999999999</c:v>
                </c:pt>
                <c:pt idx="7">
                  <c:v>17394.599999999999</c:v>
                </c:pt>
                <c:pt idx="8">
                  <c:v>13783.8</c:v>
                </c:pt>
                <c:pt idx="9">
                  <c:v>11772.7</c:v>
                </c:pt>
                <c:pt idx="10">
                  <c:v>131885.50000000006</c:v>
                </c:pt>
              </c:numCache>
            </c:numRef>
          </c:val>
          <c:extLst>
            <c:ext xmlns:c16="http://schemas.microsoft.com/office/drawing/2014/chart" uri="{C3380CC4-5D6E-409C-BE32-E72D297353CC}">
              <c16:uniqueId val="{00000000-D649-44FA-A46B-5505C2E2299E}"/>
            </c:ext>
          </c:extLst>
        </c:ser>
        <c:ser>
          <c:idx val="1"/>
          <c:order val="1"/>
          <c:tx>
            <c:strRef>
              <c:f>'Standard Query_30168'!$C$1</c:f>
              <c:strCache>
                <c:ptCount val="1"/>
                <c:pt idx="0">
                  <c:v>2018</c:v>
                </c:pt>
              </c:strCache>
            </c:strRef>
          </c:tx>
          <c:spPr>
            <a:solidFill>
              <a:schemeClr val="accent2"/>
            </a:solidFill>
            <a:ln>
              <a:noFill/>
            </a:ln>
            <a:effectLst/>
          </c:spPr>
          <c:invertIfNegative val="0"/>
          <c:cat>
            <c:strRef>
              <c:f>'Standard Query_30168'!$A$2:$A$12</c:f>
              <c:strCache>
                <c:ptCount val="11"/>
                <c:pt idx="0">
                  <c:v>Canada</c:v>
                </c:pt>
                <c:pt idx="1">
                  <c:v>China</c:v>
                </c:pt>
                <c:pt idx="2">
                  <c:v>Japan</c:v>
                </c:pt>
                <c:pt idx="3">
                  <c:v>Mexico</c:v>
                </c:pt>
                <c:pt idx="4">
                  <c:v>Netherlands</c:v>
                </c:pt>
                <c:pt idx="5">
                  <c:v>S Korea</c:v>
                </c:pt>
                <c:pt idx="6">
                  <c:v>UK</c:v>
                </c:pt>
                <c:pt idx="7">
                  <c:v>Germany</c:v>
                </c:pt>
                <c:pt idx="8">
                  <c:v>Australia</c:v>
                </c:pt>
                <c:pt idx="9">
                  <c:v>Hong Kong</c:v>
                </c:pt>
                <c:pt idx="10">
                  <c:v>Other</c:v>
                </c:pt>
              </c:strCache>
            </c:strRef>
          </c:cat>
          <c:val>
            <c:numRef>
              <c:f>'Standard Query_30168'!$C$2:$C$12</c:f>
              <c:numCache>
                <c:formatCode>#,##0.00</c:formatCode>
                <c:ptCount val="11"/>
                <c:pt idx="0">
                  <c:v>202613</c:v>
                </c:pt>
                <c:pt idx="1">
                  <c:v>39613</c:v>
                </c:pt>
                <c:pt idx="2">
                  <c:v>49571.1</c:v>
                </c:pt>
                <c:pt idx="3">
                  <c:v>50712.4</c:v>
                </c:pt>
                <c:pt idx="4">
                  <c:v>40571.300000000003</c:v>
                </c:pt>
                <c:pt idx="5">
                  <c:v>21858.400000000001</c:v>
                </c:pt>
                <c:pt idx="6">
                  <c:v>12684.3</c:v>
                </c:pt>
                <c:pt idx="7">
                  <c:v>11780.3</c:v>
                </c:pt>
                <c:pt idx="8">
                  <c:v>13772</c:v>
                </c:pt>
                <c:pt idx="9">
                  <c:v>9364.5</c:v>
                </c:pt>
                <c:pt idx="10">
                  <c:v>115149.00000000003</c:v>
                </c:pt>
              </c:numCache>
            </c:numRef>
          </c:val>
          <c:extLst>
            <c:ext xmlns:c16="http://schemas.microsoft.com/office/drawing/2014/chart" uri="{C3380CC4-5D6E-409C-BE32-E72D297353CC}">
              <c16:uniqueId val="{00000001-D649-44FA-A46B-5505C2E2299E}"/>
            </c:ext>
          </c:extLst>
        </c:ser>
        <c:dLbls>
          <c:showLegendKey val="0"/>
          <c:showVal val="0"/>
          <c:showCatName val="0"/>
          <c:showSerName val="0"/>
          <c:showPercent val="0"/>
          <c:showBubbleSize val="0"/>
        </c:dLbls>
        <c:gapWidth val="219"/>
        <c:overlap val="-27"/>
        <c:axId val="408334944"/>
        <c:axId val="408334616"/>
      </c:barChart>
      <c:catAx>
        <c:axId val="40833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408334616"/>
        <c:crosses val="autoZero"/>
        <c:auto val="1"/>
        <c:lblAlgn val="ctr"/>
        <c:lblOffset val="100"/>
        <c:noMultiLvlLbl val="0"/>
      </c:catAx>
      <c:valAx>
        <c:axId val="408334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408334944"/>
        <c:crosses val="autoZero"/>
        <c:crossBetween val="between"/>
        <c:dispUnits>
          <c:builtInUnit val="thousands"/>
        </c:dispUnits>
      </c:valAx>
      <c:spPr>
        <a:noFill/>
        <a:ln>
          <a:noFill/>
        </a:ln>
        <a:effectLst/>
      </c:spPr>
    </c:plotArea>
    <c:legend>
      <c:legendPos val="b"/>
      <c:layout>
        <c:manualLayout>
          <c:xMode val="edge"/>
          <c:yMode val="edge"/>
          <c:x val="0.40045458600828854"/>
          <c:y val="5.0805940521739874E-2"/>
          <c:w val="0.19909082798342292"/>
          <c:h val="8.7032123760153471E-2"/>
        </c:manualLayout>
      </c:layout>
      <c:overlay val="0"/>
      <c:spPr>
        <a:solidFill>
          <a:schemeClr val="bg1"/>
        </a:solidFill>
        <a:ln>
          <a:solidFill>
            <a:schemeClr val="tx1"/>
          </a:solid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ysClr val="windowText" lastClr="000000"/>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554137517196963E-2"/>
          <c:y val="0.12747286362267651"/>
          <c:w val="0.8877321078359629"/>
          <c:h val="0.56519155601350179"/>
        </c:manualLayout>
      </c:layout>
      <c:barChart>
        <c:barDir val="col"/>
        <c:grouping val="clustered"/>
        <c:varyColors val="0"/>
        <c:ser>
          <c:idx val="0"/>
          <c:order val="0"/>
          <c:tx>
            <c:strRef>
              <c:f>'Standard Query_16472'!$B$1</c:f>
              <c:strCache>
                <c:ptCount val="1"/>
                <c:pt idx="0">
                  <c:v>2017</c:v>
                </c:pt>
              </c:strCache>
            </c:strRef>
          </c:tx>
          <c:spPr>
            <a:solidFill>
              <a:schemeClr val="accent1"/>
            </a:solidFill>
            <a:ln>
              <a:noFill/>
            </a:ln>
            <a:effectLst/>
          </c:spPr>
          <c:invertIfNegative val="0"/>
          <c:cat>
            <c:strRef>
              <c:f>'Standard Query_16472'!$A$2:$A$12</c:f>
              <c:strCache>
                <c:ptCount val="11"/>
                <c:pt idx="0">
                  <c:v>Canada</c:v>
                </c:pt>
                <c:pt idx="1">
                  <c:v>Mexico</c:v>
                </c:pt>
                <c:pt idx="2">
                  <c:v>UK</c:v>
                </c:pt>
                <c:pt idx="3">
                  <c:v>Taiwan</c:v>
                </c:pt>
                <c:pt idx="4">
                  <c:v>Japan</c:v>
                </c:pt>
                <c:pt idx="5">
                  <c:v>Netherlands</c:v>
                </c:pt>
                <c:pt idx="6">
                  <c:v>S Korea</c:v>
                </c:pt>
                <c:pt idx="7">
                  <c:v>Belgium</c:v>
                </c:pt>
                <c:pt idx="8">
                  <c:v>Hong Kong</c:v>
                </c:pt>
                <c:pt idx="9">
                  <c:v>Honduras</c:v>
                </c:pt>
                <c:pt idx="10">
                  <c:v>Other</c:v>
                </c:pt>
              </c:strCache>
            </c:strRef>
          </c:cat>
          <c:val>
            <c:numRef>
              <c:f>'Standard Query_16472'!$B$2:$B$12</c:f>
              <c:numCache>
                <c:formatCode>#,##0.00</c:formatCode>
                <c:ptCount val="11"/>
                <c:pt idx="0">
                  <c:v>1576741.1</c:v>
                </c:pt>
                <c:pt idx="1">
                  <c:v>223270.7</c:v>
                </c:pt>
                <c:pt idx="2">
                  <c:v>121317.6</c:v>
                </c:pt>
                <c:pt idx="3">
                  <c:v>107441.5</c:v>
                </c:pt>
                <c:pt idx="4">
                  <c:v>106400.3</c:v>
                </c:pt>
                <c:pt idx="5">
                  <c:v>72427.8</c:v>
                </c:pt>
                <c:pt idx="6">
                  <c:v>24962.799999999999</c:v>
                </c:pt>
                <c:pt idx="7">
                  <c:v>23813.5</c:v>
                </c:pt>
                <c:pt idx="8">
                  <c:v>11764.8</c:v>
                </c:pt>
                <c:pt idx="9">
                  <c:v>10358.9</c:v>
                </c:pt>
                <c:pt idx="10">
                  <c:v>126807.10000000002</c:v>
                </c:pt>
              </c:numCache>
            </c:numRef>
          </c:val>
          <c:extLst>
            <c:ext xmlns:c16="http://schemas.microsoft.com/office/drawing/2014/chart" uri="{C3380CC4-5D6E-409C-BE32-E72D297353CC}">
              <c16:uniqueId val="{00000000-C3A2-4620-9311-0CEC9450238C}"/>
            </c:ext>
          </c:extLst>
        </c:ser>
        <c:ser>
          <c:idx val="1"/>
          <c:order val="1"/>
          <c:tx>
            <c:strRef>
              <c:f>'Standard Query_16472'!$C$1</c:f>
              <c:strCache>
                <c:ptCount val="1"/>
                <c:pt idx="0">
                  <c:v>2018</c:v>
                </c:pt>
              </c:strCache>
            </c:strRef>
          </c:tx>
          <c:spPr>
            <a:solidFill>
              <a:schemeClr val="accent2"/>
            </a:solidFill>
            <a:ln>
              <a:noFill/>
            </a:ln>
            <a:effectLst/>
          </c:spPr>
          <c:invertIfNegative val="0"/>
          <c:cat>
            <c:strRef>
              <c:f>'Standard Query_16472'!$A$2:$A$12</c:f>
              <c:strCache>
                <c:ptCount val="11"/>
                <c:pt idx="0">
                  <c:v>Canada</c:v>
                </c:pt>
                <c:pt idx="1">
                  <c:v>Mexico</c:v>
                </c:pt>
                <c:pt idx="2">
                  <c:v>UK</c:v>
                </c:pt>
                <c:pt idx="3">
                  <c:v>Taiwan</c:v>
                </c:pt>
                <c:pt idx="4">
                  <c:v>Japan</c:v>
                </c:pt>
                <c:pt idx="5">
                  <c:v>Netherlands</c:v>
                </c:pt>
                <c:pt idx="6">
                  <c:v>S Korea</c:v>
                </c:pt>
                <c:pt idx="7">
                  <c:v>Belgium</c:v>
                </c:pt>
                <c:pt idx="8">
                  <c:v>Hong Kong</c:v>
                </c:pt>
                <c:pt idx="9">
                  <c:v>Honduras</c:v>
                </c:pt>
                <c:pt idx="10">
                  <c:v>Other</c:v>
                </c:pt>
              </c:strCache>
            </c:strRef>
          </c:cat>
          <c:val>
            <c:numRef>
              <c:f>'Standard Query_16472'!$C$2:$C$12</c:f>
              <c:numCache>
                <c:formatCode>#,##0.00</c:formatCode>
                <c:ptCount val="11"/>
                <c:pt idx="0">
                  <c:v>1512715.1</c:v>
                </c:pt>
                <c:pt idx="1">
                  <c:v>244243.5</c:v>
                </c:pt>
                <c:pt idx="2">
                  <c:v>113300.3</c:v>
                </c:pt>
                <c:pt idx="3">
                  <c:v>116619.3</c:v>
                </c:pt>
                <c:pt idx="4">
                  <c:v>112319.7</c:v>
                </c:pt>
                <c:pt idx="5">
                  <c:v>100095.5</c:v>
                </c:pt>
                <c:pt idx="6">
                  <c:v>27812.6</c:v>
                </c:pt>
                <c:pt idx="7">
                  <c:v>11779.1</c:v>
                </c:pt>
                <c:pt idx="8">
                  <c:v>11094.1</c:v>
                </c:pt>
                <c:pt idx="9">
                  <c:v>10845</c:v>
                </c:pt>
                <c:pt idx="10">
                  <c:v>146954.80000000005</c:v>
                </c:pt>
              </c:numCache>
            </c:numRef>
          </c:val>
          <c:extLst>
            <c:ext xmlns:c16="http://schemas.microsoft.com/office/drawing/2014/chart" uri="{C3380CC4-5D6E-409C-BE32-E72D297353CC}">
              <c16:uniqueId val="{00000001-C3A2-4620-9311-0CEC9450238C}"/>
            </c:ext>
          </c:extLst>
        </c:ser>
        <c:dLbls>
          <c:showLegendKey val="0"/>
          <c:showVal val="0"/>
          <c:showCatName val="0"/>
          <c:showSerName val="0"/>
          <c:showPercent val="0"/>
          <c:showBubbleSize val="0"/>
        </c:dLbls>
        <c:gapWidth val="219"/>
        <c:overlap val="-27"/>
        <c:axId val="476479432"/>
        <c:axId val="476480744"/>
      </c:barChart>
      <c:catAx>
        <c:axId val="476479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76480744"/>
        <c:crosses val="autoZero"/>
        <c:auto val="1"/>
        <c:lblAlgn val="ctr"/>
        <c:lblOffset val="100"/>
        <c:noMultiLvlLbl val="0"/>
      </c:catAx>
      <c:valAx>
        <c:axId val="476480744"/>
        <c:scaling>
          <c:orientation val="minMax"/>
          <c:max val="160000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76479432"/>
        <c:crosses val="autoZero"/>
        <c:crossBetween val="between"/>
        <c:dispUnits>
          <c:builtInUnit val="millions"/>
        </c:dispUnits>
      </c:valAx>
      <c:spPr>
        <a:noFill/>
        <a:ln>
          <a:noFill/>
        </a:ln>
        <a:effectLst/>
      </c:spPr>
    </c:plotArea>
    <c:legend>
      <c:legendPos val="b"/>
      <c:layout>
        <c:manualLayout>
          <c:xMode val="edge"/>
          <c:yMode val="edge"/>
          <c:x val="0.39627292685068644"/>
          <c:y val="5.1466855260451014E-2"/>
          <c:w val="0.20745414629862716"/>
          <c:h val="9.681580720864541E-2"/>
        </c:manualLayout>
      </c:layout>
      <c:overlay val="0"/>
      <c:spPr>
        <a:solidFill>
          <a:schemeClr val="bg1"/>
        </a:solidFill>
        <a:ln>
          <a:solidFill>
            <a:schemeClr val="tx1"/>
          </a:solid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52145096483232E-2"/>
          <c:y val="9.2502498938513478E-2"/>
          <c:w val="0.88572003375376518"/>
          <c:h val="0.62461294837897818"/>
        </c:manualLayout>
      </c:layout>
      <c:barChart>
        <c:barDir val="col"/>
        <c:grouping val="clustered"/>
        <c:varyColors val="0"/>
        <c:ser>
          <c:idx val="0"/>
          <c:order val="0"/>
          <c:tx>
            <c:strRef>
              <c:f>'Standard Query_12805'!$B$1</c:f>
              <c:strCache>
                <c:ptCount val="1"/>
                <c:pt idx="0">
                  <c:v>2017</c:v>
                </c:pt>
              </c:strCache>
            </c:strRef>
          </c:tx>
          <c:spPr>
            <a:solidFill>
              <a:schemeClr val="accent1"/>
            </a:solidFill>
            <a:ln>
              <a:noFill/>
            </a:ln>
            <a:effectLst/>
          </c:spPr>
          <c:invertIfNegative val="0"/>
          <c:cat>
            <c:strRef>
              <c:f>'Standard Query_12805'!$A$2:$A$12</c:f>
              <c:strCache>
                <c:ptCount val="11"/>
                <c:pt idx="0">
                  <c:v>Canada</c:v>
                </c:pt>
                <c:pt idx="1">
                  <c:v>Japan</c:v>
                </c:pt>
                <c:pt idx="2">
                  <c:v>Mexico</c:v>
                </c:pt>
                <c:pt idx="3">
                  <c:v>S Korea</c:v>
                </c:pt>
                <c:pt idx="4">
                  <c:v>China</c:v>
                </c:pt>
                <c:pt idx="5">
                  <c:v>Philippines</c:v>
                </c:pt>
                <c:pt idx="6">
                  <c:v>Taiwan</c:v>
                </c:pt>
                <c:pt idx="7">
                  <c:v>Australia</c:v>
                </c:pt>
                <c:pt idx="8">
                  <c:v>Italy</c:v>
                </c:pt>
                <c:pt idx="9">
                  <c:v>Malaysia</c:v>
                </c:pt>
                <c:pt idx="10">
                  <c:v>Other</c:v>
                </c:pt>
              </c:strCache>
            </c:strRef>
          </c:cat>
          <c:val>
            <c:numRef>
              <c:f>'Standard Query_12805'!$B$2:$B$12</c:f>
              <c:numCache>
                <c:formatCode>#,##0.00</c:formatCode>
                <c:ptCount val="11"/>
                <c:pt idx="0">
                  <c:v>483963.6</c:v>
                </c:pt>
                <c:pt idx="1">
                  <c:v>429007.1</c:v>
                </c:pt>
                <c:pt idx="2">
                  <c:v>291696.90000000002</c:v>
                </c:pt>
                <c:pt idx="3">
                  <c:v>122802.3</c:v>
                </c:pt>
                <c:pt idx="4">
                  <c:v>101416</c:v>
                </c:pt>
                <c:pt idx="5">
                  <c:v>70146.7</c:v>
                </c:pt>
                <c:pt idx="6">
                  <c:v>58400.7</c:v>
                </c:pt>
                <c:pt idx="7">
                  <c:v>58019.8</c:v>
                </c:pt>
                <c:pt idx="8">
                  <c:v>55763.7</c:v>
                </c:pt>
                <c:pt idx="9">
                  <c:v>49592.9</c:v>
                </c:pt>
                <c:pt idx="10">
                  <c:v>557966.60000000033</c:v>
                </c:pt>
              </c:numCache>
            </c:numRef>
          </c:val>
          <c:extLst>
            <c:ext xmlns:c16="http://schemas.microsoft.com/office/drawing/2014/chart" uri="{C3380CC4-5D6E-409C-BE32-E72D297353CC}">
              <c16:uniqueId val="{00000000-C5AF-46E5-811B-AD46561D4A68}"/>
            </c:ext>
          </c:extLst>
        </c:ser>
        <c:ser>
          <c:idx val="1"/>
          <c:order val="1"/>
          <c:tx>
            <c:strRef>
              <c:f>'Standard Query_12805'!$C$1</c:f>
              <c:strCache>
                <c:ptCount val="1"/>
                <c:pt idx="0">
                  <c:v>2018</c:v>
                </c:pt>
              </c:strCache>
            </c:strRef>
          </c:tx>
          <c:spPr>
            <a:solidFill>
              <a:schemeClr val="accent2"/>
            </a:solidFill>
            <a:ln>
              <a:noFill/>
            </a:ln>
            <a:effectLst/>
          </c:spPr>
          <c:invertIfNegative val="0"/>
          <c:cat>
            <c:strRef>
              <c:f>'Standard Query_12805'!$A$2:$A$12</c:f>
              <c:strCache>
                <c:ptCount val="11"/>
                <c:pt idx="0">
                  <c:v>Canada</c:v>
                </c:pt>
                <c:pt idx="1">
                  <c:v>Japan</c:v>
                </c:pt>
                <c:pt idx="2">
                  <c:v>Mexico</c:v>
                </c:pt>
                <c:pt idx="3">
                  <c:v>S Korea</c:v>
                </c:pt>
                <c:pt idx="4">
                  <c:v>China</c:v>
                </c:pt>
                <c:pt idx="5">
                  <c:v>Philippines</c:v>
                </c:pt>
                <c:pt idx="6">
                  <c:v>Taiwan</c:v>
                </c:pt>
                <c:pt idx="7">
                  <c:v>Australia</c:v>
                </c:pt>
                <c:pt idx="8">
                  <c:v>Italy</c:v>
                </c:pt>
                <c:pt idx="9">
                  <c:v>Malaysia</c:v>
                </c:pt>
                <c:pt idx="10">
                  <c:v>Other</c:v>
                </c:pt>
              </c:strCache>
            </c:strRef>
          </c:cat>
          <c:val>
            <c:numRef>
              <c:f>'Standard Query_12805'!$C$2:$C$12</c:f>
              <c:numCache>
                <c:formatCode>#,##0.00</c:formatCode>
                <c:ptCount val="11"/>
                <c:pt idx="0">
                  <c:v>454260</c:v>
                </c:pt>
                <c:pt idx="1">
                  <c:v>418330</c:v>
                </c:pt>
                <c:pt idx="2">
                  <c:v>262286.59999999998</c:v>
                </c:pt>
                <c:pt idx="3">
                  <c:v>123332.8</c:v>
                </c:pt>
                <c:pt idx="4">
                  <c:v>108377.4</c:v>
                </c:pt>
                <c:pt idx="5">
                  <c:v>74199.8</c:v>
                </c:pt>
                <c:pt idx="6">
                  <c:v>58649.5</c:v>
                </c:pt>
                <c:pt idx="7">
                  <c:v>48019.1</c:v>
                </c:pt>
                <c:pt idx="8">
                  <c:v>53153.9</c:v>
                </c:pt>
                <c:pt idx="9">
                  <c:v>48266.8</c:v>
                </c:pt>
                <c:pt idx="10">
                  <c:v>517907.39999999997</c:v>
                </c:pt>
              </c:numCache>
            </c:numRef>
          </c:val>
          <c:extLst>
            <c:ext xmlns:c16="http://schemas.microsoft.com/office/drawing/2014/chart" uri="{C3380CC4-5D6E-409C-BE32-E72D297353CC}">
              <c16:uniqueId val="{00000001-C5AF-46E5-811B-AD46561D4A68}"/>
            </c:ext>
          </c:extLst>
        </c:ser>
        <c:dLbls>
          <c:showLegendKey val="0"/>
          <c:showVal val="0"/>
          <c:showCatName val="0"/>
          <c:showSerName val="0"/>
          <c:showPercent val="0"/>
          <c:showBubbleSize val="0"/>
        </c:dLbls>
        <c:gapWidth val="219"/>
        <c:overlap val="-27"/>
        <c:axId val="402677864"/>
        <c:axId val="402681472"/>
      </c:barChart>
      <c:catAx>
        <c:axId val="402677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02681472"/>
        <c:crosses val="autoZero"/>
        <c:auto val="1"/>
        <c:lblAlgn val="ctr"/>
        <c:lblOffset val="100"/>
        <c:noMultiLvlLbl val="0"/>
      </c:catAx>
      <c:valAx>
        <c:axId val="402681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02677864"/>
        <c:crosses val="autoZero"/>
        <c:crossBetween val="between"/>
        <c:dispUnits>
          <c:builtInUnit val="thousands"/>
        </c:dispUnits>
      </c:valAx>
      <c:spPr>
        <a:noFill/>
        <a:ln>
          <a:noFill/>
        </a:ln>
        <a:effectLst/>
      </c:spPr>
    </c:plotArea>
    <c:legend>
      <c:legendPos val="b"/>
      <c:layout>
        <c:manualLayout>
          <c:xMode val="edge"/>
          <c:yMode val="edge"/>
          <c:x val="0.40098444756151402"/>
          <c:y val="3.1719059756442937E-2"/>
          <c:w val="0.19803110487697201"/>
          <c:h val="8.6786538594193385E-2"/>
        </c:manualLayout>
      </c:layout>
      <c:overlay val="0"/>
      <c:spPr>
        <a:solidFill>
          <a:schemeClr val="bg1"/>
        </a:solidFill>
        <a:ln>
          <a:solidFill>
            <a:schemeClr val="tx1"/>
          </a:solid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79892434720679"/>
          <c:y val="0.13274318887132258"/>
          <c:w val="0.8158061451812153"/>
          <c:h val="0.48582440379097763"/>
        </c:manualLayout>
      </c:layout>
      <c:barChart>
        <c:barDir val="col"/>
        <c:grouping val="clustered"/>
        <c:varyColors val="0"/>
        <c:ser>
          <c:idx val="0"/>
          <c:order val="0"/>
          <c:tx>
            <c:strRef>
              <c:f>'Standard Query_29673'!$B$3</c:f>
              <c:strCache>
                <c:ptCount val="1"/>
                <c:pt idx="0">
                  <c:v>2018</c:v>
                </c:pt>
              </c:strCache>
            </c:strRef>
          </c:tx>
          <c:spPr>
            <a:solidFill>
              <a:schemeClr val="accent1"/>
            </a:solidFill>
            <a:ln>
              <a:noFill/>
            </a:ln>
            <a:effectLst/>
          </c:spPr>
          <c:invertIfNegative val="0"/>
          <c:cat>
            <c:strRef>
              <c:f>'Standard Query_29673'!$A$4:$A$13</c:f>
              <c:strCache>
                <c:ptCount val="10"/>
                <c:pt idx="0">
                  <c:v>Canada</c:v>
                </c:pt>
                <c:pt idx="1">
                  <c:v>Mexico</c:v>
                </c:pt>
                <c:pt idx="2">
                  <c:v>Saudi Arabia</c:v>
                </c:pt>
                <c:pt idx="3">
                  <c:v>China</c:v>
                </c:pt>
                <c:pt idx="4">
                  <c:v>Italy</c:v>
                </c:pt>
                <c:pt idx="5">
                  <c:v>Argentina</c:v>
                </c:pt>
                <c:pt idx="6">
                  <c:v>Japan</c:v>
                </c:pt>
                <c:pt idx="7">
                  <c:v>Peru</c:v>
                </c:pt>
                <c:pt idx="8">
                  <c:v>Libya</c:v>
                </c:pt>
                <c:pt idx="9">
                  <c:v>Other</c:v>
                </c:pt>
              </c:strCache>
            </c:strRef>
          </c:cat>
          <c:val>
            <c:numRef>
              <c:f>'Standard Query_29673'!$B$4:$B$13</c:f>
              <c:numCache>
                <c:formatCode>#,##0.00</c:formatCode>
                <c:ptCount val="10"/>
                <c:pt idx="0">
                  <c:v>11896.3</c:v>
                </c:pt>
                <c:pt idx="1">
                  <c:v>5801.2</c:v>
                </c:pt>
                <c:pt idx="2">
                  <c:v>2684.1</c:v>
                </c:pt>
                <c:pt idx="3">
                  <c:v>1978.3</c:v>
                </c:pt>
                <c:pt idx="4">
                  <c:v>1764.2</c:v>
                </c:pt>
                <c:pt idx="5" formatCode="General">
                  <c:v>291.7</c:v>
                </c:pt>
                <c:pt idx="6">
                  <c:v>1367.6</c:v>
                </c:pt>
                <c:pt idx="7" formatCode="General">
                  <c:v>684.3</c:v>
                </c:pt>
                <c:pt idx="8" formatCode="General">
                  <c:v>520.1</c:v>
                </c:pt>
                <c:pt idx="9" formatCode="General">
                  <c:v>4591.2000000000007</c:v>
                </c:pt>
              </c:numCache>
            </c:numRef>
          </c:val>
          <c:extLst>
            <c:ext xmlns:c16="http://schemas.microsoft.com/office/drawing/2014/chart" uri="{C3380CC4-5D6E-409C-BE32-E72D297353CC}">
              <c16:uniqueId val="{00000000-AE21-4DCE-A7F2-C86373D6E276}"/>
            </c:ext>
          </c:extLst>
        </c:ser>
        <c:ser>
          <c:idx val="1"/>
          <c:order val="1"/>
          <c:tx>
            <c:strRef>
              <c:f>'Standard Query_29673'!$C$3</c:f>
              <c:strCache>
                <c:ptCount val="1"/>
                <c:pt idx="0">
                  <c:v>2017</c:v>
                </c:pt>
              </c:strCache>
            </c:strRef>
          </c:tx>
          <c:spPr>
            <a:solidFill>
              <a:schemeClr val="accent2"/>
            </a:solidFill>
            <a:ln>
              <a:noFill/>
            </a:ln>
            <a:effectLst/>
          </c:spPr>
          <c:invertIfNegative val="0"/>
          <c:cat>
            <c:strRef>
              <c:f>'Standard Query_29673'!$A$4:$A$13</c:f>
              <c:strCache>
                <c:ptCount val="10"/>
                <c:pt idx="0">
                  <c:v>Canada</c:v>
                </c:pt>
                <c:pt idx="1">
                  <c:v>Mexico</c:v>
                </c:pt>
                <c:pt idx="2">
                  <c:v>Saudi Arabia</c:v>
                </c:pt>
                <c:pt idx="3">
                  <c:v>China</c:v>
                </c:pt>
                <c:pt idx="4">
                  <c:v>Italy</c:v>
                </c:pt>
                <c:pt idx="5">
                  <c:v>Argentina</c:v>
                </c:pt>
                <c:pt idx="6">
                  <c:v>Japan</c:v>
                </c:pt>
                <c:pt idx="7">
                  <c:v>Peru</c:v>
                </c:pt>
                <c:pt idx="8">
                  <c:v>Libya</c:v>
                </c:pt>
                <c:pt idx="9">
                  <c:v>Other</c:v>
                </c:pt>
              </c:strCache>
            </c:strRef>
          </c:cat>
          <c:val>
            <c:numRef>
              <c:f>'Standard Query_29673'!$C$4:$C$13</c:f>
              <c:numCache>
                <c:formatCode>#,##0.00</c:formatCode>
                <c:ptCount val="10"/>
                <c:pt idx="0">
                  <c:v>13690</c:v>
                </c:pt>
                <c:pt idx="1">
                  <c:v>7657.7</c:v>
                </c:pt>
                <c:pt idx="2">
                  <c:v>4078.1</c:v>
                </c:pt>
                <c:pt idx="3">
                  <c:v>1454</c:v>
                </c:pt>
                <c:pt idx="4" formatCode="General">
                  <c:v>983.4</c:v>
                </c:pt>
                <c:pt idx="5" formatCode="General">
                  <c:v>806.6</c:v>
                </c:pt>
                <c:pt idx="6" formatCode="General">
                  <c:v>755.9</c:v>
                </c:pt>
                <c:pt idx="7" formatCode="General">
                  <c:v>652.4</c:v>
                </c:pt>
                <c:pt idx="8" formatCode="General">
                  <c:v>643.29999999999995</c:v>
                </c:pt>
                <c:pt idx="9" formatCode="General">
                  <c:v>4264.1999999999989</c:v>
                </c:pt>
              </c:numCache>
            </c:numRef>
          </c:val>
          <c:extLst>
            <c:ext xmlns:c16="http://schemas.microsoft.com/office/drawing/2014/chart" uri="{C3380CC4-5D6E-409C-BE32-E72D297353CC}">
              <c16:uniqueId val="{00000001-AE21-4DCE-A7F2-C86373D6E276}"/>
            </c:ext>
          </c:extLst>
        </c:ser>
        <c:dLbls>
          <c:showLegendKey val="0"/>
          <c:showVal val="0"/>
          <c:showCatName val="0"/>
          <c:showSerName val="0"/>
          <c:showPercent val="0"/>
          <c:showBubbleSize val="0"/>
        </c:dLbls>
        <c:gapWidth val="219"/>
        <c:overlap val="-27"/>
        <c:axId val="397852952"/>
        <c:axId val="397846392"/>
      </c:barChart>
      <c:catAx>
        <c:axId val="397852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397846392"/>
        <c:crosses val="autoZero"/>
        <c:auto val="1"/>
        <c:lblAlgn val="ctr"/>
        <c:lblOffset val="100"/>
        <c:noMultiLvlLbl val="0"/>
      </c:catAx>
      <c:valAx>
        <c:axId val="397846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397852952"/>
        <c:crosses val="autoZero"/>
        <c:crossBetween val="between"/>
      </c:valAx>
      <c:spPr>
        <a:solidFill>
          <a:schemeClr val="bg1"/>
        </a:solidFill>
        <a:ln>
          <a:noFill/>
        </a:ln>
        <a:effectLst/>
      </c:spPr>
    </c:plotArea>
    <c:legend>
      <c:legendPos val="b"/>
      <c:layout>
        <c:manualLayout>
          <c:xMode val="edge"/>
          <c:yMode val="edge"/>
          <c:x val="0.38719792492319255"/>
          <c:y val="8.4356366412723885E-2"/>
          <c:w val="0.26556133439016866"/>
          <c:h val="0.10488643700854031"/>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solidFill>
            <a:sysClr val="windowText" lastClr="000000"/>
          </a:solidFill>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150481189851271E-2"/>
          <c:y val="0.13984248872828262"/>
          <c:w val="0.87129396325459318"/>
          <c:h val="0.48226764368825648"/>
        </c:manualLayout>
      </c:layout>
      <c:barChart>
        <c:barDir val="col"/>
        <c:grouping val="clustered"/>
        <c:varyColors val="0"/>
        <c:ser>
          <c:idx val="0"/>
          <c:order val="0"/>
          <c:tx>
            <c:strRef>
              <c:f>'Standard Query_11701'!$B$4</c:f>
              <c:strCache>
                <c:ptCount val="1"/>
                <c:pt idx="0">
                  <c:v>2018</c:v>
                </c:pt>
              </c:strCache>
            </c:strRef>
          </c:tx>
          <c:spPr>
            <a:solidFill>
              <a:schemeClr val="accent1"/>
            </a:solidFill>
            <a:ln>
              <a:noFill/>
            </a:ln>
            <a:effectLst/>
          </c:spPr>
          <c:invertIfNegative val="0"/>
          <c:cat>
            <c:strRef>
              <c:f>'Standard Query_11701'!$A$5:$A$14</c:f>
              <c:strCache>
                <c:ptCount val="10"/>
                <c:pt idx="0">
                  <c:v>Canada</c:v>
                </c:pt>
                <c:pt idx="1">
                  <c:v>Netherlands</c:v>
                </c:pt>
                <c:pt idx="2">
                  <c:v>Mexico</c:v>
                </c:pt>
                <c:pt idx="3">
                  <c:v>Japan</c:v>
                </c:pt>
                <c:pt idx="4">
                  <c:v>China</c:v>
                </c:pt>
                <c:pt idx="5">
                  <c:v>France</c:v>
                </c:pt>
                <c:pt idx="6">
                  <c:v>Chile</c:v>
                </c:pt>
                <c:pt idx="7">
                  <c:v>Belgium</c:v>
                </c:pt>
                <c:pt idx="8">
                  <c:v>New Zealand</c:v>
                </c:pt>
                <c:pt idx="9">
                  <c:v>Other</c:v>
                </c:pt>
              </c:strCache>
            </c:strRef>
          </c:cat>
          <c:val>
            <c:numRef>
              <c:f>'Standard Query_11701'!$B$5:$B$14</c:f>
              <c:numCache>
                <c:formatCode>#,##0.00</c:formatCode>
                <c:ptCount val="10"/>
                <c:pt idx="0">
                  <c:v>6908.7</c:v>
                </c:pt>
                <c:pt idx="1">
                  <c:v>3699.4</c:v>
                </c:pt>
                <c:pt idx="2">
                  <c:v>4514</c:v>
                </c:pt>
                <c:pt idx="3">
                  <c:v>2076.9</c:v>
                </c:pt>
                <c:pt idx="4">
                  <c:v>2335.8000000000002</c:v>
                </c:pt>
                <c:pt idx="5">
                  <c:v>1007.8</c:v>
                </c:pt>
                <c:pt idx="6" formatCode="General">
                  <c:v>485.9</c:v>
                </c:pt>
                <c:pt idx="7" formatCode="General">
                  <c:v>112.4</c:v>
                </c:pt>
                <c:pt idx="8" formatCode="General">
                  <c:v>109.2</c:v>
                </c:pt>
                <c:pt idx="9" formatCode="General">
                  <c:v>5554.2000000000044</c:v>
                </c:pt>
              </c:numCache>
            </c:numRef>
          </c:val>
          <c:extLst>
            <c:ext xmlns:c16="http://schemas.microsoft.com/office/drawing/2014/chart" uri="{C3380CC4-5D6E-409C-BE32-E72D297353CC}">
              <c16:uniqueId val="{00000000-CB5C-49AF-B5EC-F9975B8A040E}"/>
            </c:ext>
          </c:extLst>
        </c:ser>
        <c:ser>
          <c:idx val="1"/>
          <c:order val="1"/>
          <c:tx>
            <c:strRef>
              <c:f>'Standard Query_11701'!$C$4</c:f>
              <c:strCache>
                <c:ptCount val="1"/>
                <c:pt idx="0">
                  <c:v>2017</c:v>
                </c:pt>
              </c:strCache>
            </c:strRef>
          </c:tx>
          <c:spPr>
            <a:solidFill>
              <a:schemeClr val="accent2"/>
            </a:solidFill>
            <a:ln>
              <a:noFill/>
            </a:ln>
            <a:effectLst/>
          </c:spPr>
          <c:invertIfNegative val="0"/>
          <c:cat>
            <c:strRef>
              <c:f>'Standard Query_11701'!$A$5:$A$14</c:f>
              <c:strCache>
                <c:ptCount val="10"/>
                <c:pt idx="0">
                  <c:v>Canada</c:v>
                </c:pt>
                <c:pt idx="1">
                  <c:v>Netherlands</c:v>
                </c:pt>
                <c:pt idx="2">
                  <c:v>Mexico</c:v>
                </c:pt>
                <c:pt idx="3">
                  <c:v>Japan</c:v>
                </c:pt>
                <c:pt idx="4">
                  <c:v>China</c:v>
                </c:pt>
                <c:pt idx="5">
                  <c:v>France</c:v>
                </c:pt>
                <c:pt idx="6">
                  <c:v>Chile</c:v>
                </c:pt>
                <c:pt idx="7">
                  <c:v>Belgium</c:v>
                </c:pt>
                <c:pt idx="8">
                  <c:v>New Zealand</c:v>
                </c:pt>
                <c:pt idx="9">
                  <c:v>Other</c:v>
                </c:pt>
              </c:strCache>
            </c:strRef>
          </c:cat>
          <c:val>
            <c:numRef>
              <c:f>'Standard Query_11701'!$C$5:$C$14</c:f>
              <c:numCache>
                <c:formatCode>#,##0.00</c:formatCode>
                <c:ptCount val="10"/>
                <c:pt idx="0">
                  <c:v>6801.8</c:v>
                </c:pt>
                <c:pt idx="1">
                  <c:v>3992.6</c:v>
                </c:pt>
                <c:pt idx="2">
                  <c:v>3748.1</c:v>
                </c:pt>
                <c:pt idx="3">
                  <c:v>2413.6999999999998</c:v>
                </c:pt>
                <c:pt idx="4">
                  <c:v>1711.2</c:v>
                </c:pt>
                <c:pt idx="5" formatCode="General">
                  <c:v>657.2</c:v>
                </c:pt>
                <c:pt idx="6" formatCode="General">
                  <c:v>445.7</c:v>
                </c:pt>
                <c:pt idx="7" formatCode="General">
                  <c:v>379</c:v>
                </c:pt>
                <c:pt idx="8" formatCode="General">
                  <c:v>367.4</c:v>
                </c:pt>
                <c:pt idx="9" formatCode="General">
                  <c:v>5965.1000000000013</c:v>
                </c:pt>
              </c:numCache>
            </c:numRef>
          </c:val>
          <c:extLst>
            <c:ext xmlns:c16="http://schemas.microsoft.com/office/drawing/2014/chart" uri="{C3380CC4-5D6E-409C-BE32-E72D297353CC}">
              <c16:uniqueId val="{00000001-CB5C-49AF-B5EC-F9975B8A040E}"/>
            </c:ext>
          </c:extLst>
        </c:ser>
        <c:dLbls>
          <c:showLegendKey val="0"/>
          <c:showVal val="0"/>
          <c:showCatName val="0"/>
          <c:showSerName val="0"/>
          <c:showPercent val="0"/>
          <c:showBubbleSize val="0"/>
        </c:dLbls>
        <c:gapWidth val="219"/>
        <c:overlap val="-27"/>
        <c:axId val="458617448"/>
        <c:axId val="458618104"/>
      </c:barChart>
      <c:catAx>
        <c:axId val="458617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458618104"/>
        <c:crosses val="autoZero"/>
        <c:auto val="1"/>
        <c:lblAlgn val="ctr"/>
        <c:lblOffset val="100"/>
        <c:noMultiLvlLbl val="0"/>
      </c:catAx>
      <c:valAx>
        <c:axId val="458618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458617448"/>
        <c:crosses val="autoZero"/>
        <c:crossBetween val="between"/>
      </c:valAx>
      <c:spPr>
        <a:noFill/>
        <a:ln>
          <a:noFill/>
        </a:ln>
        <a:effectLst/>
      </c:spPr>
    </c:plotArea>
    <c:legend>
      <c:legendPos val="b"/>
      <c:layout>
        <c:manualLayout>
          <c:xMode val="edge"/>
          <c:yMode val="edge"/>
          <c:x val="0.36792609937242582"/>
          <c:y val="9.5542338996377957E-2"/>
          <c:w val="0.26414780125514831"/>
          <c:h val="0.10238818205392021"/>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solidFill>
            <a:sysClr val="windowText" lastClr="000000"/>
          </a:solidFill>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92994516964013"/>
          <c:y val="0.12022977617153621"/>
          <c:w val="0.80235620251050688"/>
          <c:h val="0.54599567871996679"/>
        </c:manualLayout>
      </c:layout>
      <c:barChart>
        <c:barDir val="col"/>
        <c:grouping val="clustered"/>
        <c:varyColors val="0"/>
        <c:ser>
          <c:idx val="0"/>
          <c:order val="0"/>
          <c:tx>
            <c:strRef>
              <c:f>'Field Crop Seed'!$B$4</c:f>
              <c:strCache>
                <c:ptCount val="1"/>
                <c:pt idx="0">
                  <c:v>2018</c:v>
                </c:pt>
              </c:strCache>
            </c:strRef>
          </c:tx>
          <c:spPr>
            <a:solidFill>
              <a:schemeClr val="accent1"/>
            </a:solidFill>
            <a:ln>
              <a:noFill/>
            </a:ln>
            <a:effectLst/>
          </c:spPr>
          <c:invertIfNegative val="0"/>
          <c:cat>
            <c:strRef>
              <c:f>'Field Crop Seed'!$A$5:$A$14</c:f>
              <c:strCache>
                <c:ptCount val="10"/>
                <c:pt idx="0">
                  <c:v>Canada</c:v>
                </c:pt>
                <c:pt idx="1">
                  <c:v>Japan</c:v>
                </c:pt>
                <c:pt idx="2">
                  <c:v>Mexico</c:v>
                </c:pt>
                <c:pt idx="3">
                  <c:v>Taiwan</c:v>
                </c:pt>
                <c:pt idx="4">
                  <c:v>Indonesia</c:v>
                </c:pt>
                <c:pt idx="5">
                  <c:v>Burma</c:v>
                </c:pt>
                <c:pt idx="6">
                  <c:v>Italy</c:v>
                </c:pt>
                <c:pt idx="7">
                  <c:v>China</c:v>
                </c:pt>
                <c:pt idx="8">
                  <c:v>Malaysia</c:v>
                </c:pt>
                <c:pt idx="9">
                  <c:v>Other</c:v>
                </c:pt>
              </c:strCache>
            </c:strRef>
          </c:cat>
          <c:val>
            <c:numRef>
              <c:f>'Field Crop Seed'!$B$5:$B$14</c:f>
              <c:numCache>
                <c:formatCode>#,##0.00</c:formatCode>
                <c:ptCount val="10"/>
                <c:pt idx="0">
                  <c:v>183344.6</c:v>
                </c:pt>
                <c:pt idx="1">
                  <c:v>7453.5</c:v>
                </c:pt>
                <c:pt idx="2">
                  <c:v>68890.7</c:v>
                </c:pt>
                <c:pt idx="3">
                  <c:v>72178</c:v>
                </c:pt>
                <c:pt idx="4">
                  <c:v>39245.5</c:v>
                </c:pt>
                <c:pt idx="5">
                  <c:v>20797.5</c:v>
                </c:pt>
                <c:pt idx="6">
                  <c:v>11549.3</c:v>
                </c:pt>
                <c:pt idx="7">
                  <c:v>1486.3</c:v>
                </c:pt>
                <c:pt idx="8">
                  <c:v>14006.2</c:v>
                </c:pt>
                <c:pt idx="9">
                  <c:v>110684.99999999999</c:v>
                </c:pt>
              </c:numCache>
            </c:numRef>
          </c:val>
          <c:extLst>
            <c:ext xmlns:c16="http://schemas.microsoft.com/office/drawing/2014/chart" uri="{C3380CC4-5D6E-409C-BE32-E72D297353CC}">
              <c16:uniqueId val="{00000000-16CC-4682-8B92-8213556A697F}"/>
            </c:ext>
          </c:extLst>
        </c:ser>
        <c:ser>
          <c:idx val="1"/>
          <c:order val="1"/>
          <c:tx>
            <c:strRef>
              <c:f>'Field Crop Seed'!$C$4</c:f>
              <c:strCache>
                <c:ptCount val="1"/>
                <c:pt idx="0">
                  <c:v>2017</c:v>
                </c:pt>
              </c:strCache>
            </c:strRef>
          </c:tx>
          <c:spPr>
            <a:solidFill>
              <a:schemeClr val="accent2"/>
            </a:solidFill>
            <a:ln>
              <a:noFill/>
            </a:ln>
            <a:effectLst/>
          </c:spPr>
          <c:invertIfNegative val="0"/>
          <c:cat>
            <c:strRef>
              <c:f>'Field Crop Seed'!$A$5:$A$14</c:f>
              <c:strCache>
                <c:ptCount val="10"/>
                <c:pt idx="0">
                  <c:v>Canada</c:v>
                </c:pt>
                <c:pt idx="1">
                  <c:v>Japan</c:v>
                </c:pt>
                <c:pt idx="2">
                  <c:v>Mexico</c:v>
                </c:pt>
                <c:pt idx="3">
                  <c:v>Taiwan</c:v>
                </c:pt>
                <c:pt idx="4">
                  <c:v>Indonesia</c:v>
                </c:pt>
                <c:pt idx="5">
                  <c:v>Burma</c:v>
                </c:pt>
                <c:pt idx="6">
                  <c:v>Italy</c:v>
                </c:pt>
                <c:pt idx="7">
                  <c:v>China</c:v>
                </c:pt>
                <c:pt idx="8">
                  <c:v>Malaysia</c:v>
                </c:pt>
                <c:pt idx="9">
                  <c:v>Other</c:v>
                </c:pt>
              </c:strCache>
            </c:strRef>
          </c:cat>
          <c:val>
            <c:numRef>
              <c:f>'Field Crop Seed'!$C$5:$C$14</c:f>
              <c:numCache>
                <c:formatCode>#,##0.00</c:formatCode>
                <c:ptCount val="10"/>
                <c:pt idx="0">
                  <c:v>90105</c:v>
                </c:pt>
                <c:pt idx="1">
                  <c:v>69361</c:v>
                </c:pt>
                <c:pt idx="2">
                  <c:v>65941.7</c:v>
                </c:pt>
                <c:pt idx="3">
                  <c:v>54078.9</c:v>
                </c:pt>
                <c:pt idx="4">
                  <c:v>18245.900000000001</c:v>
                </c:pt>
                <c:pt idx="5">
                  <c:v>15195.3</c:v>
                </c:pt>
                <c:pt idx="6">
                  <c:v>14162.1</c:v>
                </c:pt>
                <c:pt idx="7">
                  <c:v>12445.9</c:v>
                </c:pt>
                <c:pt idx="8">
                  <c:v>12153.1</c:v>
                </c:pt>
                <c:pt idx="9">
                  <c:v>93515.1</c:v>
                </c:pt>
              </c:numCache>
            </c:numRef>
          </c:val>
          <c:extLst>
            <c:ext xmlns:c16="http://schemas.microsoft.com/office/drawing/2014/chart" uri="{C3380CC4-5D6E-409C-BE32-E72D297353CC}">
              <c16:uniqueId val="{00000001-16CC-4682-8B92-8213556A697F}"/>
            </c:ext>
          </c:extLst>
        </c:ser>
        <c:dLbls>
          <c:showLegendKey val="0"/>
          <c:showVal val="0"/>
          <c:showCatName val="0"/>
          <c:showSerName val="0"/>
          <c:showPercent val="0"/>
          <c:showBubbleSize val="0"/>
        </c:dLbls>
        <c:gapWidth val="219"/>
        <c:overlap val="-27"/>
        <c:axId val="400750056"/>
        <c:axId val="400749072"/>
      </c:barChart>
      <c:catAx>
        <c:axId val="400750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00749072"/>
        <c:crosses val="autoZero"/>
        <c:auto val="1"/>
        <c:lblAlgn val="ctr"/>
        <c:lblOffset val="100"/>
        <c:noMultiLvlLbl val="0"/>
      </c:catAx>
      <c:valAx>
        <c:axId val="400749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00750056"/>
        <c:crosses val="autoZero"/>
        <c:crossBetween val="between"/>
      </c:valAx>
      <c:spPr>
        <a:noFill/>
        <a:ln>
          <a:noFill/>
        </a:ln>
        <a:effectLst/>
      </c:spPr>
    </c:plotArea>
    <c:legend>
      <c:legendPos val="b"/>
      <c:layout>
        <c:manualLayout>
          <c:xMode val="edge"/>
          <c:yMode val="edge"/>
          <c:x val="0.36164145954521415"/>
          <c:y val="4.2335470266594406E-2"/>
          <c:w val="0.27671691596171294"/>
          <c:h val="0.10752703285582389"/>
        </c:manualLayout>
      </c:layout>
      <c:overlay val="0"/>
      <c:spPr>
        <a:solidFill>
          <a:schemeClr val="bg1"/>
        </a:solidFill>
        <a:ln>
          <a:solidFill>
            <a:schemeClr val="accent1"/>
          </a:solid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solidFill>
            <a:schemeClr val="tx1"/>
          </a:solidFill>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81714785651793"/>
          <c:y val="0.1271165595799148"/>
          <c:w val="0.85862729658792647"/>
          <c:h val="0.50680272983370911"/>
        </c:manualLayout>
      </c:layout>
      <c:barChart>
        <c:barDir val="col"/>
        <c:grouping val="clustered"/>
        <c:varyColors val="0"/>
        <c:ser>
          <c:idx val="0"/>
          <c:order val="0"/>
          <c:tx>
            <c:strRef>
              <c:f>'Standard Query_11524'!$B$3</c:f>
              <c:strCache>
                <c:ptCount val="1"/>
                <c:pt idx="0">
                  <c:v>2018</c:v>
                </c:pt>
              </c:strCache>
            </c:strRef>
          </c:tx>
          <c:spPr>
            <a:solidFill>
              <a:schemeClr val="accent1"/>
            </a:solidFill>
            <a:ln>
              <a:noFill/>
            </a:ln>
            <a:effectLst/>
          </c:spPr>
          <c:invertIfNegative val="0"/>
          <c:cat>
            <c:strRef>
              <c:f>'Standard Query_11524'!$A$4:$A$13</c:f>
              <c:strCache>
                <c:ptCount val="10"/>
                <c:pt idx="0">
                  <c:v>Mexico</c:v>
                </c:pt>
                <c:pt idx="1">
                  <c:v>Canada</c:v>
                </c:pt>
                <c:pt idx="2">
                  <c:v>India</c:v>
                </c:pt>
                <c:pt idx="3">
                  <c:v>Hungary</c:v>
                </c:pt>
                <c:pt idx="4">
                  <c:v>Dom. Rep. </c:v>
                </c:pt>
                <c:pt idx="5">
                  <c:v>Italy</c:v>
                </c:pt>
                <c:pt idx="6">
                  <c:v>Turkey</c:v>
                </c:pt>
                <c:pt idx="7">
                  <c:v>Japan</c:v>
                </c:pt>
                <c:pt idx="8">
                  <c:v>Netherlands</c:v>
                </c:pt>
                <c:pt idx="9">
                  <c:v>Other</c:v>
                </c:pt>
              </c:strCache>
            </c:strRef>
          </c:cat>
          <c:val>
            <c:numRef>
              <c:f>'Standard Query_11524'!$B$4:$B$13</c:f>
              <c:numCache>
                <c:formatCode>#,##0.00</c:formatCode>
                <c:ptCount val="10"/>
                <c:pt idx="0">
                  <c:v>35709.599999999999</c:v>
                </c:pt>
                <c:pt idx="1">
                  <c:v>31957</c:v>
                </c:pt>
                <c:pt idx="2">
                  <c:v>1541.1</c:v>
                </c:pt>
                <c:pt idx="3">
                  <c:v>4374.8</c:v>
                </c:pt>
                <c:pt idx="4">
                  <c:v>8141.7</c:v>
                </c:pt>
                <c:pt idx="5">
                  <c:v>1907.3</c:v>
                </c:pt>
                <c:pt idx="6">
                  <c:v>4837.5</c:v>
                </c:pt>
                <c:pt idx="7">
                  <c:v>6818</c:v>
                </c:pt>
                <c:pt idx="8">
                  <c:v>4210.3999999999996</c:v>
                </c:pt>
                <c:pt idx="9">
                  <c:v>32715.9</c:v>
                </c:pt>
              </c:numCache>
            </c:numRef>
          </c:val>
          <c:extLst>
            <c:ext xmlns:c16="http://schemas.microsoft.com/office/drawing/2014/chart" uri="{C3380CC4-5D6E-409C-BE32-E72D297353CC}">
              <c16:uniqueId val="{00000000-E705-45E5-A4DC-E1FFA715DA4E}"/>
            </c:ext>
          </c:extLst>
        </c:ser>
        <c:ser>
          <c:idx val="1"/>
          <c:order val="1"/>
          <c:tx>
            <c:strRef>
              <c:f>'Standard Query_11524'!$C$3</c:f>
              <c:strCache>
                <c:ptCount val="1"/>
                <c:pt idx="0">
                  <c:v>2017</c:v>
                </c:pt>
              </c:strCache>
            </c:strRef>
          </c:tx>
          <c:spPr>
            <a:solidFill>
              <a:schemeClr val="accent2"/>
            </a:solidFill>
            <a:ln>
              <a:noFill/>
            </a:ln>
            <a:effectLst/>
          </c:spPr>
          <c:invertIfNegative val="0"/>
          <c:cat>
            <c:strRef>
              <c:f>'Standard Query_11524'!$A$4:$A$13</c:f>
              <c:strCache>
                <c:ptCount val="10"/>
                <c:pt idx="0">
                  <c:v>Mexico</c:v>
                </c:pt>
                <c:pt idx="1">
                  <c:v>Canada</c:v>
                </c:pt>
                <c:pt idx="2">
                  <c:v>India</c:v>
                </c:pt>
                <c:pt idx="3">
                  <c:v>Hungary</c:v>
                </c:pt>
                <c:pt idx="4">
                  <c:v>Dom. Rep. </c:v>
                </c:pt>
                <c:pt idx="5">
                  <c:v>Italy</c:v>
                </c:pt>
                <c:pt idx="6">
                  <c:v>Turkey</c:v>
                </c:pt>
                <c:pt idx="7">
                  <c:v>Japan</c:v>
                </c:pt>
                <c:pt idx="8">
                  <c:v>Netherlands</c:v>
                </c:pt>
                <c:pt idx="9">
                  <c:v>Other</c:v>
                </c:pt>
              </c:strCache>
            </c:strRef>
          </c:cat>
          <c:val>
            <c:numRef>
              <c:f>'Standard Query_11524'!$C$4:$C$13</c:f>
              <c:numCache>
                <c:formatCode>#,##0.00</c:formatCode>
                <c:ptCount val="10"/>
                <c:pt idx="0">
                  <c:v>44491.9</c:v>
                </c:pt>
                <c:pt idx="1">
                  <c:v>25721.200000000001</c:v>
                </c:pt>
                <c:pt idx="2">
                  <c:v>20771.599999999999</c:v>
                </c:pt>
                <c:pt idx="3">
                  <c:v>8833.2000000000007</c:v>
                </c:pt>
                <c:pt idx="4">
                  <c:v>8579.5</c:v>
                </c:pt>
                <c:pt idx="5">
                  <c:v>8325.2000000000007</c:v>
                </c:pt>
                <c:pt idx="6">
                  <c:v>7048.1</c:v>
                </c:pt>
                <c:pt idx="7">
                  <c:v>5718.7</c:v>
                </c:pt>
                <c:pt idx="8">
                  <c:v>4845.6000000000004</c:v>
                </c:pt>
                <c:pt idx="9">
                  <c:v>55426.000000000007</c:v>
                </c:pt>
              </c:numCache>
            </c:numRef>
          </c:val>
          <c:extLst>
            <c:ext xmlns:c16="http://schemas.microsoft.com/office/drawing/2014/chart" uri="{C3380CC4-5D6E-409C-BE32-E72D297353CC}">
              <c16:uniqueId val="{00000001-E705-45E5-A4DC-E1FFA715DA4E}"/>
            </c:ext>
          </c:extLst>
        </c:ser>
        <c:dLbls>
          <c:showLegendKey val="0"/>
          <c:showVal val="0"/>
          <c:showCatName val="0"/>
          <c:showSerName val="0"/>
          <c:showPercent val="0"/>
          <c:showBubbleSize val="0"/>
        </c:dLbls>
        <c:gapWidth val="219"/>
        <c:overlap val="-27"/>
        <c:axId val="575267080"/>
        <c:axId val="575319560"/>
      </c:barChart>
      <c:catAx>
        <c:axId val="575267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575319560"/>
        <c:crosses val="autoZero"/>
        <c:auto val="1"/>
        <c:lblAlgn val="ctr"/>
        <c:lblOffset val="100"/>
        <c:noMultiLvlLbl val="0"/>
      </c:catAx>
      <c:valAx>
        <c:axId val="575319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575267080"/>
        <c:crosses val="autoZero"/>
        <c:crossBetween val="between"/>
      </c:valAx>
      <c:spPr>
        <a:noFill/>
        <a:ln>
          <a:noFill/>
        </a:ln>
        <a:effectLst/>
      </c:spPr>
    </c:plotArea>
    <c:legend>
      <c:legendPos val="b"/>
      <c:layout>
        <c:manualLayout>
          <c:xMode val="edge"/>
          <c:yMode val="edge"/>
          <c:x val="0.37477274886416345"/>
          <c:y val="8.2286248586960542E-2"/>
          <c:w val="0.25003346456692915"/>
          <c:h val="9.4923811606882472E-2"/>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solidFill>
            <a:sysClr val="windowText" lastClr="000000"/>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12270341207349"/>
          <c:y val="0.12541666666666668"/>
          <c:w val="0.81432174103237098"/>
          <c:h val="0.58638086905803444"/>
        </c:manualLayout>
      </c:layout>
      <c:barChart>
        <c:barDir val="col"/>
        <c:grouping val="clustered"/>
        <c:varyColors val="0"/>
        <c:ser>
          <c:idx val="0"/>
          <c:order val="0"/>
          <c:tx>
            <c:strRef>
              <c:f>'Standard Query_07780'!$B$3</c:f>
              <c:strCache>
                <c:ptCount val="1"/>
                <c:pt idx="0">
                  <c:v>2018</c:v>
                </c:pt>
              </c:strCache>
            </c:strRef>
          </c:tx>
          <c:spPr>
            <a:solidFill>
              <a:schemeClr val="accent1"/>
            </a:solidFill>
            <a:ln>
              <a:noFill/>
            </a:ln>
            <a:effectLst/>
          </c:spPr>
          <c:invertIfNegative val="0"/>
          <c:cat>
            <c:strRef>
              <c:f>'Standard Query_07780'!$A$4:$A$13</c:f>
              <c:strCache>
                <c:ptCount val="10"/>
                <c:pt idx="0">
                  <c:v>Canada</c:v>
                </c:pt>
                <c:pt idx="1">
                  <c:v>Brazil</c:v>
                </c:pt>
                <c:pt idx="2">
                  <c:v>Paraguay</c:v>
                </c:pt>
                <c:pt idx="3">
                  <c:v>Chile</c:v>
                </c:pt>
                <c:pt idx="4">
                  <c:v>Argentina</c:v>
                </c:pt>
                <c:pt idx="5">
                  <c:v>Mexico</c:v>
                </c:pt>
                <c:pt idx="6">
                  <c:v>Uruguay</c:v>
                </c:pt>
                <c:pt idx="7">
                  <c:v>Belgium</c:v>
                </c:pt>
                <c:pt idx="8">
                  <c:v>France</c:v>
                </c:pt>
                <c:pt idx="9">
                  <c:v>Other</c:v>
                </c:pt>
              </c:strCache>
            </c:strRef>
          </c:cat>
          <c:val>
            <c:numRef>
              <c:f>'Standard Query_07780'!$B$4:$B$13</c:f>
              <c:numCache>
                <c:formatCode>#,##0.00</c:formatCode>
                <c:ptCount val="10"/>
                <c:pt idx="0">
                  <c:v>97558.6</c:v>
                </c:pt>
                <c:pt idx="1">
                  <c:v>6047.8</c:v>
                </c:pt>
                <c:pt idx="2" formatCode="General">
                  <c:v>0</c:v>
                </c:pt>
                <c:pt idx="3">
                  <c:v>29259.9</c:v>
                </c:pt>
                <c:pt idx="4">
                  <c:v>16394.2</c:v>
                </c:pt>
                <c:pt idx="5">
                  <c:v>1515.2</c:v>
                </c:pt>
                <c:pt idx="6">
                  <c:v>3476</c:v>
                </c:pt>
                <c:pt idx="7">
                  <c:v>1657.8</c:v>
                </c:pt>
                <c:pt idx="8">
                  <c:v>1393.2</c:v>
                </c:pt>
                <c:pt idx="9">
                  <c:v>2356.1000000000004</c:v>
                </c:pt>
              </c:numCache>
            </c:numRef>
          </c:val>
          <c:extLst>
            <c:ext xmlns:c16="http://schemas.microsoft.com/office/drawing/2014/chart" uri="{C3380CC4-5D6E-409C-BE32-E72D297353CC}">
              <c16:uniqueId val="{00000000-0338-4AD4-B848-D972614505BE}"/>
            </c:ext>
          </c:extLst>
        </c:ser>
        <c:ser>
          <c:idx val="1"/>
          <c:order val="1"/>
          <c:tx>
            <c:strRef>
              <c:f>'Standard Query_07780'!$C$3</c:f>
              <c:strCache>
                <c:ptCount val="1"/>
                <c:pt idx="0">
                  <c:v>2017</c:v>
                </c:pt>
              </c:strCache>
            </c:strRef>
          </c:tx>
          <c:spPr>
            <a:solidFill>
              <a:schemeClr val="accent2"/>
            </a:solidFill>
            <a:ln>
              <a:noFill/>
            </a:ln>
            <a:effectLst/>
          </c:spPr>
          <c:invertIfNegative val="0"/>
          <c:cat>
            <c:strRef>
              <c:f>'Standard Query_07780'!$A$4:$A$13</c:f>
              <c:strCache>
                <c:ptCount val="10"/>
                <c:pt idx="0">
                  <c:v>Canada</c:v>
                </c:pt>
                <c:pt idx="1">
                  <c:v>Brazil</c:v>
                </c:pt>
                <c:pt idx="2">
                  <c:v>Paraguay</c:v>
                </c:pt>
                <c:pt idx="3">
                  <c:v>Chile</c:v>
                </c:pt>
                <c:pt idx="4">
                  <c:v>Argentina</c:v>
                </c:pt>
                <c:pt idx="5">
                  <c:v>Mexico</c:v>
                </c:pt>
                <c:pt idx="6">
                  <c:v>Uruguay</c:v>
                </c:pt>
                <c:pt idx="7">
                  <c:v>Belgium</c:v>
                </c:pt>
                <c:pt idx="8">
                  <c:v>France</c:v>
                </c:pt>
                <c:pt idx="9">
                  <c:v>Other</c:v>
                </c:pt>
              </c:strCache>
            </c:strRef>
          </c:cat>
          <c:val>
            <c:numRef>
              <c:f>'Standard Query_07780'!$C$4:$C$13</c:f>
              <c:numCache>
                <c:formatCode>#,##0.00</c:formatCode>
                <c:ptCount val="10"/>
                <c:pt idx="0">
                  <c:v>78938.3</c:v>
                </c:pt>
                <c:pt idx="1">
                  <c:v>46963.3</c:v>
                </c:pt>
                <c:pt idx="2">
                  <c:v>40303.300000000003</c:v>
                </c:pt>
                <c:pt idx="3">
                  <c:v>26808.799999999999</c:v>
                </c:pt>
                <c:pt idx="4">
                  <c:v>14245.9</c:v>
                </c:pt>
                <c:pt idx="5">
                  <c:v>12954.5</c:v>
                </c:pt>
                <c:pt idx="6">
                  <c:v>4972</c:v>
                </c:pt>
                <c:pt idx="7">
                  <c:v>1493.6</c:v>
                </c:pt>
                <c:pt idx="8" formatCode="General">
                  <c:v>668.4</c:v>
                </c:pt>
                <c:pt idx="9">
                  <c:v>1619.6</c:v>
                </c:pt>
              </c:numCache>
            </c:numRef>
          </c:val>
          <c:extLst>
            <c:ext xmlns:c16="http://schemas.microsoft.com/office/drawing/2014/chart" uri="{C3380CC4-5D6E-409C-BE32-E72D297353CC}">
              <c16:uniqueId val="{00000001-0338-4AD4-B848-D972614505BE}"/>
            </c:ext>
          </c:extLst>
        </c:ser>
        <c:dLbls>
          <c:showLegendKey val="0"/>
          <c:showVal val="0"/>
          <c:showCatName val="0"/>
          <c:showSerName val="0"/>
          <c:showPercent val="0"/>
          <c:showBubbleSize val="0"/>
        </c:dLbls>
        <c:gapWidth val="219"/>
        <c:overlap val="-27"/>
        <c:axId val="564060688"/>
        <c:axId val="564061016"/>
      </c:barChart>
      <c:catAx>
        <c:axId val="56406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64061016"/>
        <c:crosses val="autoZero"/>
        <c:auto val="1"/>
        <c:lblAlgn val="ctr"/>
        <c:lblOffset val="100"/>
        <c:noMultiLvlLbl val="0"/>
      </c:catAx>
      <c:valAx>
        <c:axId val="564061016"/>
        <c:scaling>
          <c:orientation val="minMax"/>
          <c:max val="1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64060688"/>
        <c:crosses val="autoZero"/>
        <c:crossBetween val="between"/>
      </c:valAx>
      <c:spPr>
        <a:noFill/>
        <a:ln>
          <a:noFill/>
        </a:ln>
        <a:effectLst/>
      </c:spPr>
    </c:plotArea>
    <c:legend>
      <c:legendPos val="b"/>
      <c:layout>
        <c:manualLayout>
          <c:xMode val="edge"/>
          <c:yMode val="edge"/>
          <c:x val="0.37871455176376811"/>
          <c:y val="9.1406327668896115E-2"/>
          <c:w val="0.27681979053539318"/>
          <c:h val="0.11655879123652192"/>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2537182852143"/>
          <c:y val="0.12529005328448223"/>
          <c:w val="0.85841907261592298"/>
          <c:h val="0.75703739951650817"/>
        </c:manualLayout>
      </c:layout>
      <c:barChart>
        <c:barDir val="col"/>
        <c:grouping val="clustered"/>
        <c:varyColors val="0"/>
        <c:ser>
          <c:idx val="0"/>
          <c:order val="0"/>
          <c:tx>
            <c:strRef>
              <c:f>'Standard Query_19673'!$B$3</c:f>
              <c:strCache>
                <c:ptCount val="1"/>
                <c:pt idx="0">
                  <c:v>2018</c:v>
                </c:pt>
              </c:strCache>
            </c:strRef>
          </c:tx>
          <c:spPr>
            <a:solidFill>
              <a:schemeClr val="accent1"/>
            </a:solidFill>
            <a:ln>
              <a:noFill/>
            </a:ln>
            <a:effectLst/>
          </c:spPr>
          <c:invertIfNegative val="0"/>
          <c:cat>
            <c:strRef>
              <c:f>'Standard Query_19673'!$A$4:$A$7</c:f>
              <c:strCache>
                <c:ptCount val="4"/>
                <c:pt idx="0">
                  <c:v>Canada</c:v>
                </c:pt>
                <c:pt idx="1">
                  <c:v>Australia</c:v>
                </c:pt>
                <c:pt idx="2">
                  <c:v>New Zealand</c:v>
                </c:pt>
                <c:pt idx="3">
                  <c:v>Other</c:v>
                </c:pt>
              </c:strCache>
            </c:strRef>
          </c:cat>
          <c:val>
            <c:numRef>
              <c:f>'Standard Query_19673'!$B$4:$B$7</c:f>
              <c:numCache>
                <c:formatCode>#,##0.00</c:formatCode>
                <c:ptCount val="4"/>
                <c:pt idx="0">
                  <c:v>13518.7</c:v>
                </c:pt>
                <c:pt idx="1">
                  <c:v>2478.1999999999998</c:v>
                </c:pt>
                <c:pt idx="2">
                  <c:v>1855.6</c:v>
                </c:pt>
                <c:pt idx="3">
                  <c:v>1781.8000000000004</c:v>
                </c:pt>
              </c:numCache>
            </c:numRef>
          </c:val>
          <c:extLst>
            <c:ext xmlns:c16="http://schemas.microsoft.com/office/drawing/2014/chart" uri="{C3380CC4-5D6E-409C-BE32-E72D297353CC}">
              <c16:uniqueId val="{00000000-BF17-436A-9432-FDE135A12517}"/>
            </c:ext>
          </c:extLst>
        </c:ser>
        <c:ser>
          <c:idx val="1"/>
          <c:order val="1"/>
          <c:tx>
            <c:strRef>
              <c:f>'Standard Query_19673'!$C$3</c:f>
              <c:strCache>
                <c:ptCount val="1"/>
                <c:pt idx="0">
                  <c:v>2017</c:v>
                </c:pt>
              </c:strCache>
            </c:strRef>
          </c:tx>
          <c:spPr>
            <a:solidFill>
              <a:schemeClr val="accent2"/>
            </a:solidFill>
            <a:ln>
              <a:noFill/>
            </a:ln>
            <a:effectLst/>
          </c:spPr>
          <c:invertIfNegative val="0"/>
          <c:cat>
            <c:strRef>
              <c:f>'Standard Query_19673'!$A$4:$A$7</c:f>
              <c:strCache>
                <c:ptCount val="4"/>
                <c:pt idx="0">
                  <c:v>Canada</c:v>
                </c:pt>
                <c:pt idx="1">
                  <c:v>Australia</c:v>
                </c:pt>
                <c:pt idx="2">
                  <c:v>New Zealand</c:v>
                </c:pt>
                <c:pt idx="3">
                  <c:v>Other</c:v>
                </c:pt>
              </c:strCache>
            </c:strRef>
          </c:cat>
          <c:val>
            <c:numRef>
              <c:f>'Standard Query_19673'!$C$4:$C$7</c:f>
              <c:numCache>
                <c:formatCode>#,##0.00</c:formatCode>
                <c:ptCount val="4"/>
                <c:pt idx="0">
                  <c:v>11135.2</c:v>
                </c:pt>
                <c:pt idx="1">
                  <c:v>2870.7</c:v>
                </c:pt>
                <c:pt idx="2">
                  <c:v>1909.1</c:v>
                </c:pt>
                <c:pt idx="3">
                  <c:v>1838.4999999999995</c:v>
                </c:pt>
              </c:numCache>
            </c:numRef>
          </c:val>
          <c:extLst>
            <c:ext xmlns:c16="http://schemas.microsoft.com/office/drawing/2014/chart" uri="{C3380CC4-5D6E-409C-BE32-E72D297353CC}">
              <c16:uniqueId val="{00000001-BF17-436A-9432-FDE135A12517}"/>
            </c:ext>
          </c:extLst>
        </c:ser>
        <c:dLbls>
          <c:showLegendKey val="0"/>
          <c:showVal val="0"/>
          <c:showCatName val="0"/>
          <c:showSerName val="0"/>
          <c:showPercent val="0"/>
          <c:showBubbleSize val="0"/>
        </c:dLbls>
        <c:gapWidth val="219"/>
        <c:overlap val="-27"/>
        <c:axId val="529147944"/>
        <c:axId val="529165656"/>
      </c:barChart>
      <c:catAx>
        <c:axId val="529147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529165656"/>
        <c:crosses val="autoZero"/>
        <c:auto val="1"/>
        <c:lblAlgn val="ctr"/>
        <c:lblOffset val="100"/>
        <c:noMultiLvlLbl val="0"/>
      </c:catAx>
      <c:valAx>
        <c:axId val="529165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529147944"/>
        <c:crosses val="autoZero"/>
        <c:crossBetween val="between"/>
      </c:valAx>
      <c:spPr>
        <a:noFill/>
        <a:ln>
          <a:noFill/>
        </a:ln>
        <a:effectLst/>
      </c:spPr>
    </c:plotArea>
    <c:legend>
      <c:legendPos val="b"/>
      <c:layout>
        <c:manualLayout>
          <c:xMode val="edge"/>
          <c:yMode val="edge"/>
          <c:x val="0.36883672231532327"/>
          <c:y val="0.10243000874890634"/>
          <c:w val="0.27027843954835346"/>
          <c:h val="0.13655424226454865"/>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a:t>Change in US Ag Exports to China</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2390091863517057E-2"/>
          <c:y val="0.10184496717821738"/>
          <c:w val="0.89233213035870518"/>
          <c:h val="0.64946567741130989"/>
        </c:manualLayout>
      </c:layout>
      <c:barChart>
        <c:barDir val="col"/>
        <c:grouping val="clustered"/>
        <c:varyColors val="0"/>
        <c:ser>
          <c:idx val="0"/>
          <c:order val="0"/>
          <c:tx>
            <c:strRef>
              <c:f>'Standard Query_58431'!$G$20</c:f>
              <c:strCache>
                <c:ptCount val="1"/>
                <c:pt idx="0">
                  <c:v>2018</c:v>
                </c:pt>
              </c:strCache>
            </c:strRef>
          </c:tx>
          <c:spPr>
            <a:solidFill>
              <a:schemeClr val="accent1"/>
            </a:solidFill>
            <a:ln>
              <a:noFill/>
            </a:ln>
            <a:effectLst/>
          </c:spPr>
          <c:invertIfNegative val="0"/>
          <c:cat>
            <c:strRef>
              <c:f>'Standard Query_58431'!$F$21:$F$33</c:f>
              <c:strCache>
                <c:ptCount val="13"/>
                <c:pt idx="0">
                  <c:v>Ethanol</c:v>
                </c:pt>
                <c:pt idx="1">
                  <c:v>Hides/skins</c:v>
                </c:pt>
                <c:pt idx="2">
                  <c:v>Forest products</c:v>
                </c:pt>
                <c:pt idx="3">
                  <c:v>Soybeans</c:v>
                </c:pt>
                <c:pt idx="4">
                  <c:v>Coarse grains</c:v>
                </c:pt>
                <c:pt idx="5">
                  <c:v>Hay</c:v>
                </c:pt>
                <c:pt idx="6">
                  <c:v>Cotton</c:v>
                </c:pt>
                <c:pt idx="7">
                  <c:v>Wheat</c:v>
                </c:pt>
                <c:pt idx="8">
                  <c:v>Dairy</c:v>
                </c:pt>
                <c:pt idx="9">
                  <c:v>Pork</c:v>
                </c:pt>
                <c:pt idx="10">
                  <c:v>Tree Nuts</c:v>
                </c:pt>
                <c:pt idx="11">
                  <c:v>Tobacco</c:v>
                </c:pt>
                <c:pt idx="12">
                  <c:v>Total</c:v>
                </c:pt>
              </c:strCache>
            </c:strRef>
          </c:cat>
          <c:val>
            <c:numRef>
              <c:f>'Standard Query_58431'!$G$21:$G$33</c:f>
              <c:numCache>
                <c:formatCode>0%</c:formatCode>
                <c:ptCount val="13"/>
                <c:pt idx="0">
                  <c:v>0.12420760354082895</c:v>
                </c:pt>
                <c:pt idx="1">
                  <c:v>-0.14961170533232973</c:v>
                </c:pt>
                <c:pt idx="2">
                  <c:v>-4.8890629890655325E-2</c:v>
                </c:pt>
                <c:pt idx="3">
                  <c:v>-0.7373035210803931</c:v>
                </c:pt>
                <c:pt idx="4">
                  <c:v>-0.41070604692627638</c:v>
                </c:pt>
                <c:pt idx="5">
                  <c:v>-0.25160195531427443</c:v>
                </c:pt>
                <c:pt idx="6">
                  <c:v>-8.0686707671676863E-2</c:v>
                </c:pt>
                <c:pt idx="7">
                  <c:v>-0.73955146563092022</c:v>
                </c:pt>
                <c:pt idx="8">
                  <c:v>-7.9483262541709121E-2</c:v>
                </c:pt>
                <c:pt idx="9">
                  <c:v>-0.28718030472407363</c:v>
                </c:pt>
                <c:pt idx="10">
                  <c:v>0.23560194012073685</c:v>
                </c:pt>
                <c:pt idx="11">
                  <c:v>-4.1502881552735994E-2</c:v>
                </c:pt>
                <c:pt idx="12">
                  <c:v>-0.66587163771112945</c:v>
                </c:pt>
              </c:numCache>
            </c:numRef>
          </c:val>
          <c:extLst>
            <c:ext xmlns:c16="http://schemas.microsoft.com/office/drawing/2014/chart" uri="{C3380CC4-5D6E-409C-BE32-E72D297353CC}">
              <c16:uniqueId val="{00000000-954C-4DA2-B193-D15F3800DA18}"/>
            </c:ext>
          </c:extLst>
        </c:ser>
        <c:ser>
          <c:idx val="1"/>
          <c:order val="1"/>
          <c:tx>
            <c:strRef>
              <c:f>'Standard Query_58431'!$H$20</c:f>
              <c:strCache>
                <c:ptCount val="1"/>
                <c:pt idx="0">
                  <c:v>Jan-Feb 2019</c:v>
                </c:pt>
              </c:strCache>
            </c:strRef>
          </c:tx>
          <c:spPr>
            <a:solidFill>
              <a:schemeClr val="accent2"/>
            </a:solidFill>
            <a:ln>
              <a:noFill/>
            </a:ln>
            <a:effectLst/>
          </c:spPr>
          <c:invertIfNegative val="0"/>
          <c:cat>
            <c:strRef>
              <c:f>'Standard Query_58431'!$F$21:$F$33</c:f>
              <c:strCache>
                <c:ptCount val="13"/>
                <c:pt idx="0">
                  <c:v>Ethanol</c:v>
                </c:pt>
                <c:pt idx="1">
                  <c:v>Hides/skins</c:v>
                </c:pt>
                <c:pt idx="2">
                  <c:v>Forest products</c:v>
                </c:pt>
                <c:pt idx="3">
                  <c:v>Soybeans</c:v>
                </c:pt>
                <c:pt idx="4">
                  <c:v>Coarse grains</c:v>
                </c:pt>
                <c:pt idx="5">
                  <c:v>Hay</c:v>
                </c:pt>
                <c:pt idx="6">
                  <c:v>Cotton</c:v>
                </c:pt>
                <c:pt idx="7">
                  <c:v>Wheat</c:v>
                </c:pt>
                <c:pt idx="8">
                  <c:v>Dairy</c:v>
                </c:pt>
                <c:pt idx="9">
                  <c:v>Pork</c:v>
                </c:pt>
                <c:pt idx="10">
                  <c:v>Tree Nuts</c:v>
                </c:pt>
                <c:pt idx="11">
                  <c:v>Tobacco</c:v>
                </c:pt>
                <c:pt idx="12">
                  <c:v>Total</c:v>
                </c:pt>
              </c:strCache>
            </c:strRef>
          </c:cat>
          <c:val>
            <c:numRef>
              <c:f>'Standard Query_58431'!$H$21:$H$33</c:f>
              <c:numCache>
                <c:formatCode>0%</c:formatCode>
                <c:ptCount val="13"/>
                <c:pt idx="0">
                  <c:v>-0.99970897750133703</c:v>
                </c:pt>
                <c:pt idx="1">
                  <c:v>-0.1489978639530693</c:v>
                </c:pt>
                <c:pt idx="2">
                  <c:v>-0.39364624994795072</c:v>
                </c:pt>
                <c:pt idx="3">
                  <c:v>-0.34640637251259943</c:v>
                </c:pt>
                <c:pt idx="4">
                  <c:v>-1</c:v>
                </c:pt>
                <c:pt idx="5">
                  <c:v>-0.54261753431737492</c:v>
                </c:pt>
                <c:pt idx="6">
                  <c:v>-0.64221138692443813</c:v>
                </c:pt>
                <c:pt idx="7">
                  <c:v>-1</c:v>
                </c:pt>
                <c:pt idx="8">
                  <c:v>-0.46960812914005901</c:v>
                </c:pt>
                <c:pt idx="9">
                  <c:v>-9.3104178186342271E-2</c:v>
                </c:pt>
                <c:pt idx="10">
                  <c:v>-0.1192105125019685</c:v>
                </c:pt>
                <c:pt idx="11">
                  <c:v>-1</c:v>
                </c:pt>
                <c:pt idx="12">
                  <c:v>-0.48252507453803506</c:v>
                </c:pt>
              </c:numCache>
            </c:numRef>
          </c:val>
          <c:extLst>
            <c:ext xmlns:c16="http://schemas.microsoft.com/office/drawing/2014/chart" uri="{C3380CC4-5D6E-409C-BE32-E72D297353CC}">
              <c16:uniqueId val="{00000001-954C-4DA2-B193-D15F3800DA18}"/>
            </c:ext>
          </c:extLst>
        </c:ser>
        <c:dLbls>
          <c:showLegendKey val="0"/>
          <c:showVal val="0"/>
          <c:showCatName val="0"/>
          <c:showSerName val="0"/>
          <c:showPercent val="0"/>
          <c:showBubbleSize val="0"/>
        </c:dLbls>
        <c:gapWidth val="219"/>
        <c:overlap val="-27"/>
        <c:axId val="46793512"/>
        <c:axId val="46793840"/>
      </c:barChart>
      <c:catAx>
        <c:axId val="467935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6793840"/>
        <c:crosses val="autoZero"/>
        <c:auto val="1"/>
        <c:lblAlgn val="ctr"/>
        <c:lblOffset val="100"/>
        <c:noMultiLvlLbl val="0"/>
      </c:catAx>
      <c:valAx>
        <c:axId val="46793840"/>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6793512"/>
        <c:crosses val="autoZero"/>
        <c:crossBetween val="between"/>
      </c:valAx>
      <c:spPr>
        <a:noFill/>
        <a:ln>
          <a:noFill/>
        </a:ln>
        <a:effectLst/>
      </c:spPr>
    </c:plotArea>
    <c:legend>
      <c:legendPos val="b"/>
      <c:layout>
        <c:manualLayout>
          <c:xMode val="edge"/>
          <c:yMode val="edge"/>
          <c:x val="0.36735411198600171"/>
          <c:y val="0.11837360718961816"/>
          <c:w val="0.28195844269466319"/>
          <c:h val="5.3608970990353867E-2"/>
        </c:manualLayout>
      </c:layout>
      <c:overlay val="0"/>
      <c:spPr>
        <a:solidFill>
          <a:schemeClr val="bg1"/>
        </a:solidFill>
        <a:ln>
          <a:solidFill>
            <a:schemeClr val="accent1"/>
          </a:solid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21763311184614"/>
          <c:y val="7.0778788551142668E-2"/>
          <c:w val="0.80806861224131366"/>
          <c:h val="0.53254746912048934"/>
        </c:manualLayout>
      </c:layout>
      <c:barChart>
        <c:barDir val="col"/>
        <c:grouping val="clustered"/>
        <c:varyColors val="0"/>
        <c:ser>
          <c:idx val="0"/>
          <c:order val="0"/>
          <c:tx>
            <c:strRef>
              <c:f>'Standard Query_00137'!$B$3</c:f>
              <c:strCache>
                <c:ptCount val="1"/>
                <c:pt idx="0">
                  <c:v>2018</c:v>
                </c:pt>
              </c:strCache>
            </c:strRef>
          </c:tx>
          <c:spPr>
            <a:solidFill>
              <a:schemeClr val="accent1"/>
            </a:solidFill>
            <a:ln>
              <a:noFill/>
            </a:ln>
            <a:effectLst/>
          </c:spPr>
          <c:invertIfNegative val="0"/>
          <c:cat>
            <c:strRef>
              <c:f>'Standard Query_00137'!$A$4:$A$9</c:f>
              <c:strCache>
                <c:ptCount val="6"/>
                <c:pt idx="0">
                  <c:v>China</c:v>
                </c:pt>
                <c:pt idx="1">
                  <c:v>India</c:v>
                </c:pt>
                <c:pt idx="2">
                  <c:v>Netherlands</c:v>
                </c:pt>
                <c:pt idx="3">
                  <c:v>New Zealand</c:v>
                </c:pt>
                <c:pt idx="4">
                  <c:v>Denmark</c:v>
                </c:pt>
                <c:pt idx="5">
                  <c:v>Other</c:v>
                </c:pt>
              </c:strCache>
            </c:strRef>
          </c:cat>
          <c:val>
            <c:numRef>
              <c:f>'Standard Query_00137'!$B$4:$B$9</c:f>
              <c:numCache>
                <c:formatCode>#,##0.00</c:formatCode>
                <c:ptCount val="6"/>
                <c:pt idx="0">
                  <c:v>41031</c:v>
                </c:pt>
                <c:pt idx="1">
                  <c:v>1527.8</c:v>
                </c:pt>
                <c:pt idx="2">
                  <c:v>1707.3</c:v>
                </c:pt>
                <c:pt idx="3" formatCode="General">
                  <c:v>831.4</c:v>
                </c:pt>
                <c:pt idx="4">
                  <c:v>1622.4</c:v>
                </c:pt>
                <c:pt idx="5">
                  <c:v>3029.1999999999994</c:v>
                </c:pt>
              </c:numCache>
            </c:numRef>
          </c:val>
          <c:extLst>
            <c:ext xmlns:c16="http://schemas.microsoft.com/office/drawing/2014/chart" uri="{C3380CC4-5D6E-409C-BE32-E72D297353CC}">
              <c16:uniqueId val="{00000000-46C6-47E2-99AB-6AE69970F3C7}"/>
            </c:ext>
          </c:extLst>
        </c:ser>
        <c:ser>
          <c:idx val="1"/>
          <c:order val="1"/>
          <c:tx>
            <c:strRef>
              <c:f>'Standard Query_00137'!$C$3</c:f>
              <c:strCache>
                <c:ptCount val="1"/>
                <c:pt idx="0">
                  <c:v>2017</c:v>
                </c:pt>
              </c:strCache>
            </c:strRef>
          </c:tx>
          <c:spPr>
            <a:solidFill>
              <a:schemeClr val="accent2"/>
            </a:solidFill>
            <a:ln>
              <a:noFill/>
            </a:ln>
            <a:effectLst/>
          </c:spPr>
          <c:invertIfNegative val="0"/>
          <c:cat>
            <c:strRef>
              <c:f>'Standard Query_00137'!$A$4:$A$9</c:f>
              <c:strCache>
                <c:ptCount val="6"/>
                <c:pt idx="0">
                  <c:v>China</c:v>
                </c:pt>
                <c:pt idx="1">
                  <c:v>India</c:v>
                </c:pt>
                <c:pt idx="2">
                  <c:v>Netherlands</c:v>
                </c:pt>
                <c:pt idx="3">
                  <c:v>New Zealand</c:v>
                </c:pt>
                <c:pt idx="4">
                  <c:v>Denmark</c:v>
                </c:pt>
                <c:pt idx="5">
                  <c:v>Other</c:v>
                </c:pt>
              </c:strCache>
            </c:strRef>
          </c:cat>
          <c:val>
            <c:numRef>
              <c:f>'Standard Query_00137'!$C$4:$C$9</c:f>
              <c:numCache>
                <c:formatCode>#,##0.00</c:formatCode>
                <c:ptCount val="6"/>
                <c:pt idx="0">
                  <c:v>26840.7</c:v>
                </c:pt>
                <c:pt idx="1">
                  <c:v>1809.9</c:v>
                </c:pt>
                <c:pt idx="2">
                  <c:v>1621.7</c:v>
                </c:pt>
                <c:pt idx="3">
                  <c:v>1066</c:v>
                </c:pt>
                <c:pt idx="4">
                  <c:v>1011.4</c:v>
                </c:pt>
                <c:pt idx="5">
                  <c:v>3594.8999999999996</c:v>
                </c:pt>
              </c:numCache>
            </c:numRef>
          </c:val>
          <c:extLst>
            <c:ext xmlns:c16="http://schemas.microsoft.com/office/drawing/2014/chart" uri="{C3380CC4-5D6E-409C-BE32-E72D297353CC}">
              <c16:uniqueId val="{00000001-46C6-47E2-99AB-6AE69970F3C7}"/>
            </c:ext>
          </c:extLst>
        </c:ser>
        <c:dLbls>
          <c:showLegendKey val="0"/>
          <c:showVal val="0"/>
          <c:showCatName val="0"/>
          <c:showSerName val="0"/>
          <c:showPercent val="0"/>
          <c:showBubbleSize val="0"/>
        </c:dLbls>
        <c:gapWidth val="219"/>
        <c:overlap val="-27"/>
        <c:axId val="397850328"/>
        <c:axId val="397850984"/>
      </c:barChart>
      <c:catAx>
        <c:axId val="397850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397850984"/>
        <c:crosses val="autoZero"/>
        <c:auto val="1"/>
        <c:lblAlgn val="ctr"/>
        <c:lblOffset val="100"/>
        <c:noMultiLvlLbl val="0"/>
      </c:catAx>
      <c:valAx>
        <c:axId val="397850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397850328"/>
        <c:crosses val="autoZero"/>
        <c:crossBetween val="between"/>
      </c:valAx>
      <c:spPr>
        <a:noFill/>
        <a:ln>
          <a:noFill/>
        </a:ln>
        <a:effectLst/>
      </c:spPr>
    </c:plotArea>
    <c:legend>
      <c:legendPos val="b"/>
      <c:layout>
        <c:manualLayout>
          <c:xMode val="edge"/>
          <c:yMode val="edge"/>
          <c:x val="0.37002307997518763"/>
          <c:y val="8.141358628823811E-2"/>
          <c:w val="0.27671691596171294"/>
          <c:h val="0.11655879123652192"/>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solidFill>
            <a:sysClr val="windowText" lastClr="000000"/>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4838145231846"/>
          <c:y val="0.10534780898764058"/>
          <c:w val="0.84596062992125987"/>
          <c:h val="0.7919764296073537"/>
        </c:manualLayout>
      </c:layout>
      <c:barChart>
        <c:barDir val="col"/>
        <c:grouping val="clustered"/>
        <c:varyColors val="0"/>
        <c:ser>
          <c:idx val="0"/>
          <c:order val="0"/>
          <c:tx>
            <c:strRef>
              <c:f>'Standard Query_54769'!$B$3</c:f>
              <c:strCache>
                <c:ptCount val="1"/>
                <c:pt idx="0">
                  <c:v>2018</c:v>
                </c:pt>
              </c:strCache>
            </c:strRef>
          </c:tx>
          <c:spPr>
            <a:solidFill>
              <a:schemeClr val="accent1"/>
            </a:solidFill>
            <a:ln>
              <a:noFill/>
            </a:ln>
            <a:effectLst/>
          </c:spPr>
          <c:invertIfNegative val="0"/>
          <c:cat>
            <c:strRef>
              <c:f>'Standard Query_54769'!$A$4:$A$6</c:f>
              <c:strCache>
                <c:ptCount val="3"/>
                <c:pt idx="0">
                  <c:v>Canada</c:v>
                </c:pt>
                <c:pt idx="1">
                  <c:v>China</c:v>
                </c:pt>
                <c:pt idx="2">
                  <c:v>Other</c:v>
                </c:pt>
              </c:strCache>
            </c:strRef>
          </c:cat>
          <c:val>
            <c:numRef>
              <c:f>'Standard Query_54769'!$B$4:$B$6</c:f>
              <c:numCache>
                <c:formatCode>#,##0.00</c:formatCode>
                <c:ptCount val="3"/>
                <c:pt idx="0">
                  <c:v>273627.40000000002</c:v>
                </c:pt>
                <c:pt idx="1">
                  <c:v>2714.1</c:v>
                </c:pt>
                <c:pt idx="2">
                  <c:v>1531.9999999999998</c:v>
                </c:pt>
              </c:numCache>
            </c:numRef>
          </c:val>
          <c:extLst>
            <c:ext xmlns:c16="http://schemas.microsoft.com/office/drawing/2014/chart" uri="{C3380CC4-5D6E-409C-BE32-E72D297353CC}">
              <c16:uniqueId val="{00000000-A1EF-43E8-A7AB-04FCDB169E64}"/>
            </c:ext>
          </c:extLst>
        </c:ser>
        <c:ser>
          <c:idx val="1"/>
          <c:order val="1"/>
          <c:tx>
            <c:strRef>
              <c:f>'Standard Query_54769'!$C$3</c:f>
              <c:strCache>
                <c:ptCount val="1"/>
                <c:pt idx="0">
                  <c:v>2017</c:v>
                </c:pt>
              </c:strCache>
            </c:strRef>
          </c:tx>
          <c:spPr>
            <a:solidFill>
              <a:schemeClr val="accent2"/>
            </a:solidFill>
            <a:ln>
              <a:noFill/>
            </a:ln>
            <a:effectLst/>
          </c:spPr>
          <c:invertIfNegative val="0"/>
          <c:cat>
            <c:strRef>
              <c:f>'Standard Query_54769'!$A$4:$A$6</c:f>
              <c:strCache>
                <c:ptCount val="3"/>
                <c:pt idx="0">
                  <c:v>Canada</c:v>
                </c:pt>
                <c:pt idx="1">
                  <c:v>China</c:v>
                </c:pt>
                <c:pt idx="2">
                  <c:v>Other</c:v>
                </c:pt>
              </c:strCache>
            </c:strRef>
          </c:cat>
          <c:val>
            <c:numRef>
              <c:f>'Standard Query_54769'!$C$4:$C$6</c:f>
              <c:numCache>
                <c:formatCode>#,##0.00</c:formatCode>
                <c:ptCount val="3"/>
                <c:pt idx="0">
                  <c:v>206309.9</c:v>
                </c:pt>
                <c:pt idx="1">
                  <c:v>2732.1</c:v>
                </c:pt>
                <c:pt idx="2">
                  <c:v>2127.4999999999995</c:v>
                </c:pt>
              </c:numCache>
            </c:numRef>
          </c:val>
          <c:extLst>
            <c:ext xmlns:c16="http://schemas.microsoft.com/office/drawing/2014/chart" uri="{C3380CC4-5D6E-409C-BE32-E72D297353CC}">
              <c16:uniqueId val="{00000001-A1EF-43E8-A7AB-04FCDB169E64}"/>
            </c:ext>
          </c:extLst>
        </c:ser>
        <c:dLbls>
          <c:showLegendKey val="0"/>
          <c:showVal val="0"/>
          <c:showCatName val="0"/>
          <c:showSerName val="0"/>
          <c:showPercent val="0"/>
          <c:showBubbleSize val="0"/>
        </c:dLbls>
        <c:gapWidth val="219"/>
        <c:overlap val="-27"/>
        <c:axId val="575254616"/>
        <c:axId val="575254944"/>
      </c:barChart>
      <c:catAx>
        <c:axId val="575254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575254944"/>
        <c:crosses val="autoZero"/>
        <c:auto val="1"/>
        <c:lblAlgn val="ctr"/>
        <c:lblOffset val="100"/>
        <c:noMultiLvlLbl val="0"/>
      </c:catAx>
      <c:valAx>
        <c:axId val="575254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575254616"/>
        <c:crosses val="autoZero"/>
        <c:crossBetween val="between"/>
      </c:valAx>
      <c:spPr>
        <a:noFill/>
        <a:ln>
          <a:noFill/>
        </a:ln>
        <a:effectLst/>
      </c:spPr>
    </c:plotArea>
    <c:legend>
      <c:legendPos val="b"/>
      <c:layout>
        <c:manualLayout>
          <c:xMode val="edge"/>
          <c:yMode val="edge"/>
          <c:x val="0.38206082603986768"/>
          <c:y val="5.658968307719265E-2"/>
          <c:w val="0.28267728244006673"/>
          <c:h val="0.11933592093131275"/>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solidFill>
            <a:sysClr val="windowText" lastClr="000000"/>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r>
              <a:rPr lang="en-US" sz="2400" dirty="0"/>
              <a:t>Ag Commodities vs.</a:t>
            </a:r>
            <a:r>
              <a:rPr lang="en-US" sz="2400" baseline="0" dirty="0"/>
              <a:t> U.S. Dollar</a:t>
            </a:r>
            <a:endParaRPr lang="en-US" sz="2400" dirty="0"/>
          </a:p>
        </c:rich>
      </c:tx>
      <c:layout>
        <c:manualLayout>
          <c:xMode val="edge"/>
          <c:yMode val="edge"/>
          <c:x val="0.24947214014349745"/>
          <c:y val="0"/>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5230322094304696E-2"/>
          <c:y val="0.13344037089096147"/>
          <c:w val="0.86953935581139064"/>
          <c:h val="0.71513048886642316"/>
        </c:manualLayout>
      </c:layout>
      <c:lineChart>
        <c:grouping val="standard"/>
        <c:varyColors val="0"/>
        <c:ser>
          <c:idx val="0"/>
          <c:order val="0"/>
          <c:tx>
            <c:strRef>
              <c:f>'[fredgraph (19).xls]FRED Graph'!$B$12</c:f>
              <c:strCache>
                <c:ptCount val="1"/>
                <c:pt idx="0">
                  <c:v>Ag Commodity Export Price Index</c:v>
                </c:pt>
              </c:strCache>
            </c:strRef>
          </c:tx>
          <c:spPr>
            <a:ln w="38100" cap="rnd">
              <a:solidFill>
                <a:schemeClr val="accent1"/>
              </a:solidFill>
              <a:round/>
            </a:ln>
            <a:effectLst/>
          </c:spPr>
          <c:marker>
            <c:symbol val="none"/>
          </c:marker>
          <c:cat>
            <c:numRef>
              <c:f>'[fredgraph (19).xls]FRED Graph'!$A$13:$A$245</c:f>
              <c:numCache>
                <c:formatCode>yyyy\-mm\-dd</c:formatCode>
                <c:ptCount val="233"/>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numCache>
            </c:numRef>
          </c:cat>
          <c:val>
            <c:numRef>
              <c:f>'[fredgraph (19).xls]FRED Graph'!$B$13:$B$245</c:f>
              <c:numCache>
                <c:formatCode>0.0</c:formatCode>
                <c:ptCount val="233"/>
                <c:pt idx="0">
                  <c:v>99</c:v>
                </c:pt>
                <c:pt idx="1">
                  <c:v>100</c:v>
                </c:pt>
                <c:pt idx="2">
                  <c:v>100.4</c:v>
                </c:pt>
                <c:pt idx="3">
                  <c:v>101.3</c:v>
                </c:pt>
                <c:pt idx="4">
                  <c:v>101.9</c:v>
                </c:pt>
                <c:pt idx="5">
                  <c:v>100.5</c:v>
                </c:pt>
                <c:pt idx="6">
                  <c:v>98.3</c:v>
                </c:pt>
                <c:pt idx="7">
                  <c:v>96.3</c:v>
                </c:pt>
                <c:pt idx="8">
                  <c:v>99.4</c:v>
                </c:pt>
                <c:pt idx="9">
                  <c:v>99.9</c:v>
                </c:pt>
                <c:pt idx="10">
                  <c:v>100.9</c:v>
                </c:pt>
                <c:pt idx="11">
                  <c:v>102</c:v>
                </c:pt>
                <c:pt idx="12">
                  <c:v>102.5</c:v>
                </c:pt>
                <c:pt idx="13">
                  <c:v>101</c:v>
                </c:pt>
                <c:pt idx="14">
                  <c:v>101.3</c:v>
                </c:pt>
                <c:pt idx="15">
                  <c:v>100.8</c:v>
                </c:pt>
                <c:pt idx="16">
                  <c:v>100.8</c:v>
                </c:pt>
                <c:pt idx="17">
                  <c:v>100.9</c:v>
                </c:pt>
                <c:pt idx="18">
                  <c:v>101.8</c:v>
                </c:pt>
                <c:pt idx="19">
                  <c:v>102.8</c:v>
                </c:pt>
                <c:pt idx="20">
                  <c:v>102.5</c:v>
                </c:pt>
                <c:pt idx="21">
                  <c:v>100.7</c:v>
                </c:pt>
                <c:pt idx="22">
                  <c:v>99.2</c:v>
                </c:pt>
                <c:pt idx="23">
                  <c:v>100.2</c:v>
                </c:pt>
                <c:pt idx="24">
                  <c:v>100.9</c:v>
                </c:pt>
                <c:pt idx="25">
                  <c:v>98.3</c:v>
                </c:pt>
                <c:pt idx="26">
                  <c:v>98.9</c:v>
                </c:pt>
                <c:pt idx="27">
                  <c:v>99.6</c:v>
                </c:pt>
                <c:pt idx="28">
                  <c:v>99.5</c:v>
                </c:pt>
                <c:pt idx="29">
                  <c:v>100.7</c:v>
                </c:pt>
                <c:pt idx="30">
                  <c:v>103.4</c:v>
                </c:pt>
                <c:pt idx="31">
                  <c:v>105.2</c:v>
                </c:pt>
                <c:pt idx="32">
                  <c:v>108.6</c:v>
                </c:pt>
                <c:pt idx="33">
                  <c:v>106.6</c:v>
                </c:pt>
                <c:pt idx="34">
                  <c:v>108.7</c:v>
                </c:pt>
                <c:pt idx="35">
                  <c:v>108.2</c:v>
                </c:pt>
                <c:pt idx="36">
                  <c:v>108.3</c:v>
                </c:pt>
                <c:pt idx="37">
                  <c:v>107.9</c:v>
                </c:pt>
                <c:pt idx="38">
                  <c:v>107.5</c:v>
                </c:pt>
                <c:pt idx="39">
                  <c:v>107.9</c:v>
                </c:pt>
                <c:pt idx="40">
                  <c:v>110.6</c:v>
                </c:pt>
                <c:pt idx="41">
                  <c:v>110</c:v>
                </c:pt>
                <c:pt idx="42">
                  <c:v>109.9</c:v>
                </c:pt>
                <c:pt idx="43">
                  <c:v>108.8</c:v>
                </c:pt>
                <c:pt idx="44">
                  <c:v>114.7</c:v>
                </c:pt>
                <c:pt idx="45">
                  <c:v>117.5</c:v>
                </c:pt>
                <c:pt idx="46">
                  <c:v>122.2</c:v>
                </c:pt>
                <c:pt idx="47">
                  <c:v>122.7</c:v>
                </c:pt>
                <c:pt idx="48">
                  <c:v>123.5</c:v>
                </c:pt>
                <c:pt idx="49">
                  <c:v>125.3</c:v>
                </c:pt>
                <c:pt idx="50">
                  <c:v>129.69999999999999</c:v>
                </c:pt>
                <c:pt idx="51">
                  <c:v>133</c:v>
                </c:pt>
                <c:pt idx="52">
                  <c:v>133.69999999999999</c:v>
                </c:pt>
                <c:pt idx="53">
                  <c:v>127.4</c:v>
                </c:pt>
                <c:pt idx="54">
                  <c:v>126.1</c:v>
                </c:pt>
                <c:pt idx="55">
                  <c:v>115.5</c:v>
                </c:pt>
                <c:pt idx="56">
                  <c:v>117.6</c:v>
                </c:pt>
                <c:pt idx="57">
                  <c:v>116.3</c:v>
                </c:pt>
                <c:pt idx="58">
                  <c:v>116.7</c:v>
                </c:pt>
                <c:pt idx="59">
                  <c:v>115.4</c:v>
                </c:pt>
                <c:pt idx="60">
                  <c:v>116.1</c:v>
                </c:pt>
                <c:pt idx="61">
                  <c:v>115.5</c:v>
                </c:pt>
                <c:pt idx="62">
                  <c:v>119.9</c:v>
                </c:pt>
                <c:pt idx="63">
                  <c:v>120.3</c:v>
                </c:pt>
                <c:pt idx="64">
                  <c:v>122.7</c:v>
                </c:pt>
                <c:pt idx="65">
                  <c:v>123.9</c:v>
                </c:pt>
                <c:pt idx="66">
                  <c:v>123.9</c:v>
                </c:pt>
                <c:pt idx="67">
                  <c:v>123.2</c:v>
                </c:pt>
                <c:pt idx="68">
                  <c:v>121.5</c:v>
                </c:pt>
                <c:pt idx="69">
                  <c:v>121.9</c:v>
                </c:pt>
                <c:pt idx="70">
                  <c:v>121.6</c:v>
                </c:pt>
                <c:pt idx="71">
                  <c:v>121</c:v>
                </c:pt>
                <c:pt idx="72">
                  <c:v>121.7</c:v>
                </c:pt>
                <c:pt idx="73">
                  <c:v>120.8</c:v>
                </c:pt>
                <c:pt idx="74">
                  <c:v>120.7</c:v>
                </c:pt>
                <c:pt idx="75">
                  <c:v>120.2</c:v>
                </c:pt>
                <c:pt idx="76">
                  <c:v>120.9</c:v>
                </c:pt>
                <c:pt idx="77">
                  <c:v>124.1</c:v>
                </c:pt>
                <c:pt idx="78">
                  <c:v>126.5</c:v>
                </c:pt>
                <c:pt idx="79">
                  <c:v>127.7</c:v>
                </c:pt>
                <c:pt idx="80">
                  <c:v>127.1</c:v>
                </c:pt>
                <c:pt idx="81">
                  <c:v>128.4</c:v>
                </c:pt>
                <c:pt idx="82">
                  <c:v>134.1</c:v>
                </c:pt>
                <c:pt idx="83">
                  <c:v>137.30000000000001</c:v>
                </c:pt>
                <c:pt idx="84">
                  <c:v>138.1</c:v>
                </c:pt>
                <c:pt idx="85">
                  <c:v>142</c:v>
                </c:pt>
                <c:pt idx="86">
                  <c:v>145</c:v>
                </c:pt>
                <c:pt idx="87">
                  <c:v>142.9</c:v>
                </c:pt>
                <c:pt idx="88">
                  <c:v>142.80000000000001</c:v>
                </c:pt>
                <c:pt idx="89">
                  <c:v>146.69999999999999</c:v>
                </c:pt>
                <c:pt idx="90">
                  <c:v>149</c:v>
                </c:pt>
                <c:pt idx="91">
                  <c:v>150.5</c:v>
                </c:pt>
                <c:pt idx="92">
                  <c:v>156.80000000000001</c:v>
                </c:pt>
                <c:pt idx="93">
                  <c:v>162.80000000000001</c:v>
                </c:pt>
                <c:pt idx="94">
                  <c:v>165</c:v>
                </c:pt>
                <c:pt idx="95">
                  <c:v>169.3</c:v>
                </c:pt>
                <c:pt idx="96">
                  <c:v>177.5</c:v>
                </c:pt>
                <c:pt idx="97">
                  <c:v>185.6</c:v>
                </c:pt>
                <c:pt idx="98">
                  <c:v>194.3</c:v>
                </c:pt>
                <c:pt idx="99">
                  <c:v>190.5</c:v>
                </c:pt>
                <c:pt idx="100">
                  <c:v>190.8</c:v>
                </c:pt>
                <c:pt idx="101">
                  <c:v>195.2</c:v>
                </c:pt>
                <c:pt idx="102">
                  <c:v>208.2</c:v>
                </c:pt>
                <c:pt idx="103">
                  <c:v>188.2</c:v>
                </c:pt>
                <c:pt idx="104">
                  <c:v>188.3</c:v>
                </c:pt>
                <c:pt idx="105">
                  <c:v>172.5</c:v>
                </c:pt>
                <c:pt idx="106">
                  <c:v>160.6</c:v>
                </c:pt>
                <c:pt idx="107">
                  <c:v>150.80000000000001</c:v>
                </c:pt>
                <c:pt idx="108">
                  <c:v>159.69999999999999</c:v>
                </c:pt>
                <c:pt idx="109">
                  <c:v>157</c:v>
                </c:pt>
                <c:pt idx="110">
                  <c:v>151.6</c:v>
                </c:pt>
                <c:pt idx="111">
                  <c:v>157.19999999999999</c:v>
                </c:pt>
                <c:pt idx="112">
                  <c:v>162.80000000000001</c:v>
                </c:pt>
                <c:pt idx="113">
                  <c:v>169.7</c:v>
                </c:pt>
                <c:pt idx="114">
                  <c:v>161.30000000000001</c:v>
                </c:pt>
                <c:pt idx="115">
                  <c:v>161.6</c:v>
                </c:pt>
                <c:pt idx="116">
                  <c:v>156.9</c:v>
                </c:pt>
                <c:pt idx="117">
                  <c:v>155.80000000000001</c:v>
                </c:pt>
                <c:pt idx="118">
                  <c:v>161.80000000000001</c:v>
                </c:pt>
                <c:pt idx="119">
                  <c:v>164.7</c:v>
                </c:pt>
                <c:pt idx="120">
                  <c:v>166.8</c:v>
                </c:pt>
                <c:pt idx="121">
                  <c:v>160.19999999999999</c:v>
                </c:pt>
                <c:pt idx="122">
                  <c:v>163.30000000000001</c:v>
                </c:pt>
                <c:pt idx="123">
                  <c:v>162.69999999999999</c:v>
                </c:pt>
                <c:pt idx="124">
                  <c:v>165.3</c:v>
                </c:pt>
                <c:pt idx="125">
                  <c:v>165.3</c:v>
                </c:pt>
                <c:pt idx="126">
                  <c:v>165</c:v>
                </c:pt>
                <c:pt idx="127">
                  <c:v>172</c:v>
                </c:pt>
                <c:pt idx="128">
                  <c:v>176.1</c:v>
                </c:pt>
                <c:pt idx="129">
                  <c:v>181</c:v>
                </c:pt>
                <c:pt idx="130">
                  <c:v>194.7</c:v>
                </c:pt>
                <c:pt idx="131">
                  <c:v>198.5</c:v>
                </c:pt>
                <c:pt idx="132">
                  <c:v>204.7</c:v>
                </c:pt>
                <c:pt idx="133">
                  <c:v>214.1</c:v>
                </c:pt>
                <c:pt idx="134">
                  <c:v>218.8</c:v>
                </c:pt>
                <c:pt idx="135">
                  <c:v>217.8</c:v>
                </c:pt>
                <c:pt idx="136">
                  <c:v>215.5</c:v>
                </c:pt>
                <c:pt idx="137">
                  <c:v>217.2</c:v>
                </c:pt>
                <c:pt idx="138">
                  <c:v>208.5</c:v>
                </c:pt>
                <c:pt idx="139">
                  <c:v>211.9</c:v>
                </c:pt>
                <c:pt idx="140">
                  <c:v>216</c:v>
                </c:pt>
                <c:pt idx="141">
                  <c:v>201.9</c:v>
                </c:pt>
                <c:pt idx="142">
                  <c:v>205.3</c:v>
                </c:pt>
                <c:pt idx="143">
                  <c:v>200.5</c:v>
                </c:pt>
                <c:pt idx="144">
                  <c:v>202.8</c:v>
                </c:pt>
                <c:pt idx="145">
                  <c:v>202</c:v>
                </c:pt>
                <c:pt idx="146">
                  <c:v>206.9</c:v>
                </c:pt>
                <c:pt idx="147">
                  <c:v>211</c:v>
                </c:pt>
                <c:pt idx="148">
                  <c:v>212</c:v>
                </c:pt>
                <c:pt idx="149">
                  <c:v>204.5</c:v>
                </c:pt>
                <c:pt idx="150">
                  <c:v>216.7</c:v>
                </c:pt>
                <c:pt idx="151">
                  <c:v>227</c:v>
                </c:pt>
                <c:pt idx="152">
                  <c:v>229.9</c:v>
                </c:pt>
                <c:pt idx="153">
                  <c:v>226</c:v>
                </c:pt>
                <c:pt idx="154">
                  <c:v>227.1</c:v>
                </c:pt>
                <c:pt idx="155">
                  <c:v>227.4</c:v>
                </c:pt>
                <c:pt idx="156">
                  <c:v>224.6</c:v>
                </c:pt>
                <c:pt idx="157">
                  <c:v>229.1</c:v>
                </c:pt>
                <c:pt idx="158">
                  <c:v>224.9</c:v>
                </c:pt>
                <c:pt idx="159">
                  <c:v>220.1</c:v>
                </c:pt>
                <c:pt idx="160">
                  <c:v>222.5</c:v>
                </c:pt>
                <c:pt idx="161">
                  <c:v>224.2</c:v>
                </c:pt>
                <c:pt idx="162">
                  <c:v>223.5</c:v>
                </c:pt>
                <c:pt idx="163">
                  <c:v>214.2</c:v>
                </c:pt>
                <c:pt idx="164">
                  <c:v>215.4</c:v>
                </c:pt>
                <c:pt idx="165">
                  <c:v>212.6</c:v>
                </c:pt>
                <c:pt idx="166">
                  <c:v>212.1</c:v>
                </c:pt>
                <c:pt idx="167">
                  <c:v>212.8</c:v>
                </c:pt>
                <c:pt idx="168">
                  <c:v>212.7</c:v>
                </c:pt>
                <c:pt idx="169">
                  <c:v>215.6</c:v>
                </c:pt>
                <c:pt idx="170">
                  <c:v>221.7</c:v>
                </c:pt>
                <c:pt idx="171">
                  <c:v>225</c:v>
                </c:pt>
                <c:pt idx="172">
                  <c:v>225.6</c:v>
                </c:pt>
                <c:pt idx="173">
                  <c:v>221.4</c:v>
                </c:pt>
                <c:pt idx="174">
                  <c:v>217.5</c:v>
                </c:pt>
                <c:pt idx="175">
                  <c:v>210.8</c:v>
                </c:pt>
                <c:pt idx="176">
                  <c:v>207.5</c:v>
                </c:pt>
                <c:pt idx="177">
                  <c:v>202.9</c:v>
                </c:pt>
                <c:pt idx="178">
                  <c:v>203.2</c:v>
                </c:pt>
                <c:pt idx="179">
                  <c:v>201.8</c:v>
                </c:pt>
                <c:pt idx="180">
                  <c:v>199</c:v>
                </c:pt>
                <c:pt idx="181">
                  <c:v>194.6</c:v>
                </c:pt>
                <c:pt idx="182">
                  <c:v>191.4</c:v>
                </c:pt>
                <c:pt idx="183">
                  <c:v>189.7</c:v>
                </c:pt>
                <c:pt idx="184">
                  <c:v>187.3</c:v>
                </c:pt>
                <c:pt idx="185">
                  <c:v>184.3</c:v>
                </c:pt>
                <c:pt idx="186">
                  <c:v>186.1</c:v>
                </c:pt>
                <c:pt idx="187">
                  <c:v>181.5</c:v>
                </c:pt>
                <c:pt idx="188">
                  <c:v>178.9</c:v>
                </c:pt>
                <c:pt idx="189">
                  <c:v>179</c:v>
                </c:pt>
                <c:pt idx="190">
                  <c:v>177.3</c:v>
                </c:pt>
                <c:pt idx="191">
                  <c:v>175.7</c:v>
                </c:pt>
                <c:pt idx="192">
                  <c:v>173.5</c:v>
                </c:pt>
                <c:pt idx="193">
                  <c:v>174.7</c:v>
                </c:pt>
                <c:pt idx="194">
                  <c:v>171</c:v>
                </c:pt>
                <c:pt idx="195">
                  <c:v>172.4</c:v>
                </c:pt>
                <c:pt idx="196">
                  <c:v>177.5</c:v>
                </c:pt>
                <c:pt idx="197">
                  <c:v>181.9</c:v>
                </c:pt>
                <c:pt idx="198">
                  <c:v>181.3</c:v>
                </c:pt>
                <c:pt idx="199">
                  <c:v>175.1</c:v>
                </c:pt>
                <c:pt idx="200">
                  <c:v>173.3</c:v>
                </c:pt>
                <c:pt idx="201">
                  <c:v>174.2</c:v>
                </c:pt>
                <c:pt idx="202">
                  <c:v>175.4</c:v>
                </c:pt>
                <c:pt idx="203">
                  <c:v>175.1</c:v>
                </c:pt>
                <c:pt idx="204">
                  <c:v>175.8</c:v>
                </c:pt>
                <c:pt idx="205">
                  <c:v>178.3</c:v>
                </c:pt>
                <c:pt idx="206">
                  <c:v>180.2</c:v>
                </c:pt>
                <c:pt idx="207">
                  <c:v>180.3</c:v>
                </c:pt>
                <c:pt idx="208">
                  <c:v>177.4</c:v>
                </c:pt>
                <c:pt idx="209">
                  <c:v>174.9</c:v>
                </c:pt>
                <c:pt idx="210">
                  <c:v>178.1</c:v>
                </c:pt>
                <c:pt idx="211">
                  <c:v>178.1</c:v>
                </c:pt>
                <c:pt idx="212">
                  <c:v>176.9</c:v>
                </c:pt>
                <c:pt idx="213">
                  <c:v>180.4</c:v>
                </c:pt>
                <c:pt idx="214">
                  <c:v>179.1</c:v>
                </c:pt>
                <c:pt idx="215">
                  <c:v>178.5</c:v>
                </c:pt>
                <c:pt idx="216">
                  <c:v>178.5</c:v>
                </c:pt>
                <c:pt idx="217">
                  <c:v>179.5</c:v>
                </c:pt>
                <c:pt idx="218">
                  <c:v>185.2</c:v>
                </c:pt>
                <c:pt idx="219">
                  <c:v>183.1</c:v>
                </c:pt>
                <c:pt idx="220">
                  <c:v>186</c:v>
                </c:pt>
                <c:pt idx="221">
                  <c:v>184.2</c:v>
                </c:pt>
                <c:pt idx="222">
                  <c:v>174.7</c:v>
                </c:pt>
                <c:pt idx="223">
                  <c:v>175.4</c:v>
                </c:pt>
                <c:pt idx="224">
                  <c:v>173.2</c:v>
                </c:pt>
                <c:pt idx="225">
                  <c:v>173</c:v>
                </c:pt>
                <c:pt idx="226">
                  <c:v>176</c:v>
                </c:pt>
                <c:pt idx="227">
                  <c:v>182.6</c:v>
                </c:pt>
                <c:pt idx="228">
                  <c:v>178.7</c:v>
                </c:pt>
                <c:pt idx="229">
                  <c:v>179</c:v>
                </c:pt>
                <c:pt idx="230">
                  <c:v>180.8</c:v>
                </c:pt>
                <c:pt idx="231">
                  <c:v>178</c:v>
                </c:pt>
                <c:pt idx="232">
                  <c:v>176.2</c:v>
                </c:pt>
              </c:numCache>
            </c:numRef>
          </c:val>
          <c:smooth val="0"/>
          <c:extLst>
            <c:ext xmlns:c16="http://schemas.microsoft.com/office/drawing/2014/chart" uri="{C3380CC4-5D6E-409C-BE32-E72D297353CC}">
              <c16:uniqueId val="{00000000-549E-4236-9937-353EBD5FE1C7}"/>
            </c:ext>
          </c:extLst>
        </c:ser>
        <c:dLbls>
          <c:showLegendKey val="0"/>
          <c:showVal val="0"/>
          <c:showCatName val="0"/>
          <c:showSerName val="0"/>
          <c:showPercent val="0"/>
          <c:showBubbleSize val="0"/>
        </c:dLbls>
        <c:marker val="1"/>
        <c:smooth val="0"/>
        <c:axId val="591324312"/>
        <c:axId val="591319720"/>
      </c:lineChart>
      <c:lineChart>
        <c:grouping val="standard"/>
        <c:varyColors val="0"/>
        <c:ser>
          <c:idx val="1"/>
          <c:order val="1"/>
          <c:tx>
            <c:strRef>
              <c:f>'[fredgraph (19).xls]FRED Graph'!$C$12</c:f>
              <c:strCache>
                <c:ptCount val="1"/>
                <c:pt idx="0">
                  <c:v>U.S. Dollar Index</c:v>
                </c:pt>
              </c:strCache>
            </c:strRef>
          </c:tx>
          <c:spPr>
            <a:ln w="38100" cap="rnd">
              <a:solidFill>
                <a:schemeClr val="accent2"/>
              </a:solidFill>
              <a:round/>
            </a:ln>
            <a:effectLst/>
          </c:spPr>
          <c:marker>
            <c:symbol val="none"/>
          </c:marker>
          <c:cat>
            <c:numRef>
              <c:f>'[fredgraph (19).xls]FRED Graph'!$A$13:$A$245</c:f>
              <c:numCache>
                <c:formatCode>yyyy\-mm\-dd</c:formatCode>
                <c:ptCount val="233"/>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numCache>
            </c:numRef>
          </c:cat>
          <c:val>
            <c:numRef>
              <c:f>'[fredgraph (19).xls]FRED Graph'!$C$13:$C$245</c:f>
              <c:numCache>
                <c:formatCode>0.0000</c:formatCode>
                <c:ptCount val="233"/>
                <c:pt idx="0">
                  <c:v>96.213615789473678</c:v>
                </c:pt>
                <c:pt idx="1">
                  <c:v>98.458328571428567</c:v>
                </c:pt>
                <c:pt idx="2">
                  <c:v>98.827217391304345</c:v>
                </c:pt>
                <c:pt idx="3">
                  <c:v>99.521524999999997</c:v>
                </c:pt>
                <c:pt idx="4">
                  <c:v>102.61686521739131</c:v>
                </c:pt>
                <c:pt idx="5">
                  <c:v>100.04161818181818</c:v>
                </c:pt>
                <c:pt idx="6">
                  <c:v>100.94383333333333</c:v>
                </c:pt>
                <c:pt idx="7">
                  <c:v>102.54670434782609</c:v>
                </c:pt>
                <c:pt idx="8">
                  <c:v>104.17279523809523</c:v>
                </c:pt>
                <c:pt idx="9">
                  <c:v>105.84273636363636</c:v>
                </c:pt>
                <c:pt idx="10">
                  <c:v>106.81239090909091</c:v>
                </c:pt>
                <c:pt idx="11">
                  <c:v>104.77612380952381</c:v>
                </c:pt>
                <c:pt idx="12">
                  <c:v>103.64149565217392</c:v>
                </c:pt>
                <c:pt idx="13">
                  <c:v>105.02027</c:v>
                </c:pt>
                <c:pt idx="14">
                  <c:v>107.5067090909091</c:v>
                </c:pt>
                <c:pt idx="15">
                  <c:v>108.65670952380952</c:v>
                </c:pt>
                <c:pt idx="16">
                  <c:v>108.7539</c:v>
                </c:pt>
                <c:pt idx="17">
                  <c:v>109.74613809523809</c:v>
                </c:pt>
                <c:pt idx="18">
                  <c:v>109.82180454545454</c:v>
                </c:pt>
                <c:pt idx="19">
                  <c:v>107.35804782608696</c:v>
                </c:pt>
                <c:pt idx="20">
                  <c:v>106.947255</c:v>
                </c:pt>
                <c:pt idx="21">
                  <c:v>107.80311739130435</c:v>
                </c:pt>
                <c:pt idx="22">
                  <c:v>109.21682727272727</c:v>
                </c:pt>
                <c:pt idx="23">
                  <c:v>109.77933333333333</c:v>
                </c:pt>
                <c:pt idx="24">
                  <c:v>111.38163043478261</c:v>
                </c:pt>
                <c:pt idx="25">
                  <c:v>112.16907</c:v>
                </c:pt>
                <c:pt idx="26">
                  <c:v>111.16295714285714</c:v>
                </c:pt>
                <c:pt idx="27">
                  <c:v>110.35819545454545</c:v>
                </c:pt>
                <c:pt idx="28">
                  <c:v>107.31133913043479</c:v>
                </c:pt>
                <c:pt idx="29">
                  <c:v>104.51797000000001</c:v>
                </c:pt>
                <c:pt idx="30">
                  <c:v>101.97448695652174</c:v>
                </c:pt>
                <c:pt idx="31">
                  <c:v>103.39879999999999</c:v>
                </c:pt>
                <c:pt idx="32">
                  <c:v>103.5872</c:v>
                </c:pt>
                <c:pt idx="33">
                  <c:v>104.08718260869566</c:v>
                </c:pt>
                <c:pt idx="34">
                  <c:v>102.6162619047619</c:v>
                </c:pt>
                <c:pt idx="35">
                  <c:v>101.60432727272728</c:v>
                </c:pt>
                <c:pt idx="36">
                  <c:v>98.97591739130435</c:v>
                </c:pt>
                <c:pt idx="37">
                  <c:v>97.865005263157897</c:v>
                </c:pt>
                <c:pt idx="38">
                  <c:v>97.127594999999999</c:v>
                </c:pt>
                <c:pt idx="39">
                  <c:v>96.823613636363632</c:v>
                </c:pt>
                <c:pt idx="40">
                  <c:v>92.25557727272728</c:v>
                </c:pt>
                <c:pt idx="41">
                  <c:v>91.213823809523817</c:v>
                </c:pt>
                <c:pt idx="42">
                  <c:v>93.004330434782602</c:v>
                </c:pt>
                <c:pt idx="43">
                  <c:v>94.230342857142858</c:v>
                </c:pt>
                <c:pt idx="44">
                  <c:v>92.558125000000004</c:v>
                </c:pt>
                <c:pt idx="45">
                  <c:v>88.926060869565219</c:v>
                </c:pt>
                <c:pt idx="46">
                  <c:v>88.602509999999995</c:v>
                </c:pt>
                <c:pt idx="47">
                  <c:v>86.360395454545454</c:v>
                </c:pt>
                <c:pt idx="48">
                  <c:v>84.582049999999995</c:v>
                </c:pt>
                <c:pt idx="49">
                  <c:v>85.056214999999995</c:v>
                </c:pt>
                <c:pt idx="50">
                  <c:v>86.605617391304349</c:v>
                </c:pt>
                <c:pt idx="51">
                  <c:v>87.593454545454549</c:v>
                </c:pt>
                <c:pt idx="52">
                  <c:v>89.079780952380958</c:v>
                </c:pt>
                <c:pt idx="53">
                  <c:v>87.672595238095241</c:v>
                </c:pt>
                <c:pt idx="54">
                  <c:v>86.562536363636369</c:v>
                </c:pt>
                <c:pt idx="55">
                  <c:v>86.815231818181815</c:v>
                </c:pt>
                <c:pt idx="56">
                  <c:v>86.36320454545455</c:v>
                </c:pt>
                <c:pt idx="57">
                  <c:v>84.390361904761903</c:v>
                </c:pt>
                <c:pt idx="58">
                  <c:v>81.10766363636364</c:v>
                </c:pt>
                <c:pt idx="59">
                  <c:v>80.239273913043476</c:v>
                </c:pt>
                <c:pt idx="60">
                  <c:v>81.176942857142862</c:v>
                </c:pt>
                <c:pt idx="61">
                  <c:v>81.935100000000006</c:v>
                </c:pt>
                <c:pt idx="62">
                  <c:v>81.002039130434781</c:v>
                </c:pt>
                <c:pt idx="63">
                  <c:v>82.34701428571428</c:v>
                </c:pt>
                <c:pt idx="64">
                  <c:v>83.508049999999997</c:v>
                </c:pt>
                <c:pt idx="65">
                  <c:v>85.029145454545457</c:v>
                </c:pt>
                <c:pt idx="66">
                  <c:v>85.817104761904758</c:v>
                </c:pt>
                <c:pt idx="67">
                  <c:v>84.268626086956516</c:v>
                </c:pt>
                <c:pt idx="68">
                  <c:v>83.819318181818176</c:v>
                </c:pt>
                <c:pt idx="69">
                  <c:v>85.116776190476187</c:v>
                </c:pt>
                <c:pt idx="70">
                  <c:v>86.574890909090911</c:v>
                </c:pt>
                <c:pt idx="71">
                  <c:v>85.809036363636366</c:v>
                </c:pt>
                <c:pt idx="72">
                  <c:v>84.500359090909086</c:v>
                </c:pt>
                <c:pt idx="73">
                  <c:v>85.222570000000005</c:v>
                </c:pt>
                <c:pt idx="74">
                  <c:v>85.161730434782612</c:v>
                </c:pt>
                <c:pt idx="75">
                  <c:v>84.033505000000005</c:v>
                </c:pt>
                <c:pt idx="76">
                  <c:v>80.772717391304354</c:v>
                </c:pt>
                <c:pt idx="77">
                  <c:v>81.651972727272721</c:v>
                </c:pt>
                <c:pt idx="78">
                  <c:v>82.04091428571428</c:v>
                </c:pt>
                <c:pt idx="79">
                  <c:v>81.309278260869561</c:v>
                </c:pt>
                <c:pt idx="80">
                  <c:v>81.701152380952379</c:v>
                </c:pt>
                <c:pt idx="81">
                  <c:v>82.498536363636362</c:v>
                </c:pt>
                <c:pt idx="82">
                  <c:v>81.599272727272734</c:v>
                </c:pt>
                <c:pt idx="83">
                  <c:v>81.00660952380953</c:v>
                </c:pt>
                <c:pt idx="84">
                  <c:v>82.481909090909085</c:v>
                </c:pt>
                <c:pt idx="85">
                  <c:v>82.138914999999997</c:v>
                </c:pt>
                <c:pt idx="86">
                  <c:v>81.311868181818184</c:v>
                </c:pt>
                <c:pt idx="87">
                  <c:v>79.94759047619047</c:v>
                </c:pt>
                <c:pt idx="88">
                  <c:v>79.299234782608693</c:v>
                </c:pt>
                <c:pt idx="89">
                  <c:v>79.059247619047625</c:v>
                </c:pt>
                <c:pt idx="90">
                  <c:v>77.648750000000007</c:v>
                </c:pt>
                <c:pt idx="91">
                  <c:v>77.649799999999999</c:v>
                </c:pt>
                <c:pt idx="92">
                  <c:v>76.049594999999997</c:v>
                </c:pt>
                <c:pt idx="93">
                  <c:v>74.074960869565217</c:v>
                </c:pt>
                <c:pt idx="94">
                  <c:v>72.293118181818187</c:v>
                </c:pt>
                <c:pt idx="95">
                  <c:v>73.807266666666663</c:v>
                </c:pt>
                <c:pt idx="96">
                  <c:v>73.175273913043483</c:v>
                </c:pt>
                <c:pt idx="97">
                  <c:v>72.678519047619048</c:v>
                </c:pt>
                <c:pt idx="98">
                  <c:v>70.340066666666672</c:v>
                </c:pt>
                <c:pt idx="99">
                  <c:v>70.427549999999997</c:v>
                </c:pt>
                <c:pt idx="100">
                  <c:v>70.699868181818175</c:v>
                </c:pt>
                <c:pt idx="101">
                  <c:v>71.371638095238097</c:v>
                </c:pt>
                <c:pt idx="102">
                  <c:v>70.857021739130431</c:v>
                </c:pt>
                <c:pt idx="103">
                  <c:v>74.06438571428572</c:v>
                </c:pt>
                <c:pt idx="104">
                  <c:v>75.558304545454547</c:v>
                </c:pt>
                <c:pt idx="105">
                  <c:v>80.611439130434789</c:v>
                </c:pt>
                <c:pt idx="106">
                  <c:v>82.996245000000002</c:v>
                </c:pt>
                <c:pt idx="107">
                  <c:v>80.80812608695652</c:v>
                </c:pt>
                <c:pt idx="108">
                  <c:v>81.245752631578952</c:v>
                </c:pt>
                <c:pt idx="109">
                  <c:v>83.482452631578951</c:v>
                </c:pt>
                <c:pt idx="110">
                  <c:v>84.009550000000004</c:v>
                </c:pt>
                <c:pt idx="111">
                  <c:v>82.46747727272728</c:v>
                </c:pt>
                <c:pt idx="112">
                  <c:v>79.083415000000002</c:v>
                </c:pt>
                <c:pt idx="113">
                  <c:v>77.161963636363637</c:v>
                </c:pt>
                <c:pt idx="114">
                  <c:v>76.549909090909097</c:v>
                </c:pt>
                <c:pt idx="115">
                  <c:v>75.354600000000005</c:v>
                </c:pt>
                <c:pt idx="116">
                  <c:v>74.079380952380959</c:v>
                </c:pt>
                <c:pt idx="117">
                  <c:v>72.846999999999994</c:v>
                </c:pt>
                <c:pt idx="118">
                  <c:v>72.423036842105262</c:v>
                </c:pt>
                <c:pt idx="119">
                  <c:v>73.258271428571433</c:v>
                </c:pt>
                <c:pt idx="120">
                  <c:v>73.84502105263158</c:v>
                </c:pt>
                <c:pt idx="121">
                  <c:v>75.52470666666666</c:v>
                </c:pt>
                <c:pt idx="122">
                  <c:v>75.222700000000003</c:v>
                </c:pt>
                <c:pt idx="123">
                  <c:v>75.404968181818177</c:v>
                </c:pt>
                <c:pt idx="124">
                  <c:v>78.501384999999999</c:v>
                </c:pt>
                <c:pt idx="125">
                  <c:v>79.068349999999995</c:v>
                </c:pt>
                <c:pt idx="126">
                  <c:v>76.771495238095241</c:v>
                </c:pt>
                <c:pt idx="127">
                  <c:v>75.950363636363633</c:v>
                </c:pt>
                <c:pt idx="128">
                  <c:v>74.990647619047621</c:v>
                </c:pt>
                <c:pt idx="129">
                  <c:v>72.303995</c:v>
                </c:pt>
                <c:pt idx="130">
                  <c:v>72.830455000000001</c:v>
                </c:pt>
                <c:pt idx="131">
                  <c:v>73.795033333333336</c:v>
                </c:pt>
                <c:pt idx="132">
                  <c:v>72.928619999999995</c:v>
                </c:pt>
                <c:pt idx="133">
                  <c:v>71.97776842105263</c:v>
                </c:pt>
                <c:pt idx="134">
                  <c:v>70.782147826086955</c:v>
                </c:pt>
                <c:pt idx="135">
                  <c:v>69.513847619047624</c:v>
                </c:pt>
                <c:pt idx="136">
                  <c:v>69.615757142857149</c:v>
                </c:pt>
                <c:pt idx="137">
                  <c:v>69.529995454545457</c:v>
                </c:pt>
                <c:pt idx="138">
                  <c:v>69.092780000000005</c:v>
                </c:pt>
                <c:pt idx="139">
                  <c:v>69.060839130434786</c:v>
                </c:pt>
                <c:pt idx="140">
                  <c:v>71.197819047619049</c:v>
                </c:pt>
                <c:pt idx="141">
                  <c:v>71.631910000000005</c:v>
                </c:pt>
                <c:pt idx="142">
                  <c:v>72.268060000000006</c:v>
                </c:pt>
                <c:pt idx="143">
                  <c:v>73.286638095238089</c:v>
                </c:pt>
                <c:pt idx="144">
                  <c:v>73.424909999999997</c:v>
                </c:pt>
                <c:pt idx="145">
                  <c:v>72.347605000000001</c:v>
                </c:pt>
                <c:pt idx="146">
                  <c:v>73.020577272727266</c:v>
                </c:pt>
                <c:pt idx="147">
                  <c:v>72.892095238095237</c:v>
                </c:pt>
                <c:pt idx="148">
                  <c:v>74.005813636363641</c:v>
                </c:pt>
                <c:pt idx="149">
                  <c:v>75.114938095238102</c:v>
                </c:pt>
                <c:pt idx="150">
                  <c:v>75.31628095238095</c:v>
                </c:pt>
                <c:pt idx="151">
                  <c:v>74.346273913043476</c:v>
                </c:pt>
                <c:pt idx="152">
                  <c:v>72.676936842105263</c:v>
                </c:pt>
                <c:pt idx="153">
                  <c:v>72.796580000000006</c:v>
                </c:pt>
                <c:pt idx="154">
                  <c:v>73.702645000000004</c:v>
                </c:pt>
                <c:pt idx="155">
                  <c:v>73.217010000000002</c:v>
                </c:pt>
                <c:pt idx="156">
                  <c:v>73.65946666666666</c:v>
                </c:pt>
                <c:pt idx="157">
                  <c:v>74.655421052631581</c:v>
                </c:pt>
                <c:pt idx="158">
                  <c:v>76.310074999999998</c:v>
                </c:pt>
                <c:pt idx="159">
                  <c:v>76.264436363636364</c:v>
                </c:pt>
                <c:pt idx="160">
                  <c:v>76.962390909090914</c:v>
                </c:pt>
                <c:pt idx="161">
                  <c:v>76.239159999999998</c:v>
                </c:pt>
                <c:pt idx="162">
                  <c:v>77.213854545454552</c:v>
                </c:pt>
                <c:pt idx="163">
                  <c:v>76.307213636363642</c:v>
                </c:pt>
                <c:pt idx="164">
                  <c:v>76.004009999999994</c:v>
                </c:pt>
                <c:pt idx="165">
                  <c:v>75.047718181818183</c:v>
                </c:pt>
                <c:pt idx="166">
                  <c:v>76.030442105263162</c:v>
                </c:pt>
                <c:pt idx="167">
                  <c:v>76.194455000000005</c:v>
                </c:pt>
                <c:pt idx="168">
                  <c:v>77.080414285714284</c:v>
                </c:pt>
                <c:pt idx="169">
                  <c:v>76.942758823529417</c:v>
                </c:pt>
                <c:pt idx="170">
                  <c:v>76.614052631578943</c:v>
                </c:pt>
                <c:pt idx="171">
                  <c:v>76.346395454545458</c:v>
                </c:pt>
                <c:pt idx="172">
                  <c:v>76.219371428571435</c:v>
                </c:pt>
                <c:pt idx="173">
                  <c:v>76.44503809523809</c:v>
                </c:pt>
                <c:pt idx="174">
                  <c:v>76.325599999999994</c:v>
                </c:pt>
                <c:pt idx="175">
                  <c:v>77.547985714285716</c:v>
                </c:pt>
                <c:pt idx="176">
                  <c:v>79.584552380952374</c:v>
                </c:pt>
                <c:pt idx="177">
                  <c:v>80.823740909090915</c:v>
                </c:pt>
                <c:pt idx="178">
                  <c:v>82.711933333333334</c:v>
                </c:pt>
                <c:pt idx="179">
                  <c:v>84.09034761904762</c:v>
                </c:pt>
                <c:pt idx="180">
                  <c:v>87.452055000000001</c:v>
                </c:pt>
                <c:pt idx="181">
                  <c:v>89.088300000000004</c:v>
                </c:pt>
                <c:pt idx="182">
                  <c:v>91.715433333333337</c:v>
                </c:pt>
                <c:pt idx="183">
                  <c:v>90.888031818181815</c:v>
                </c:pt>
                <c:pt idx="184">
                  <c:v>89.107415000000003</c:v>
                </c:pt>
                <c:pt idx="185">
                  <c:v>89.601268181818185</c:v>
                </c:pt>
                <c:pt idx="186">
                  <c:v>91.552054545454538</c:v>
                </c:pt>
                <c:pt idx="187">
                  <c:v>91.72020952380953</c:v>
                </c:pt>
                <c:pt idx="188">
                  <c:v>91.519495238095232</c:v>
                </c:pt>
                <c:pt idx="189">
                  <c:v>91.0642</c:v>
                </c:pt>
                <c:pt idx="190">
                  <c:v>93.772410526315795</c:v>
                </c:pt>
                <c:pt idx="191">
                  <c:v>93.922904545454543</c:v>
                </c:pt>
                <c:pt idx="192">
                  <c:v>95.014825000000002</c:v>
                </c:pt>
                <c:pt idx="193">
                  <c:v>92.953614999999999</c:v>
                </c:pt>
                <c:pt idx="194">
                  <c:v>91.369500000000002</c:v>
                </c:pt>
                <c:pt idx="195">
                  <c:v>89.279952380952381</c:v>
                </c:pt>
                <c:pt idx="196">
                  <c:v>89.634485714285717</c:v>
                </c:pt>
                <c:pt idx="197">
                  <c:v>89.470600000000005</c:v>
                </c:pt>
                <c:pt idx="198">
                  <c:v>90.837485000000001</c:v>
                </c:pt>
                <c:pt idx="199">
                  <c:v>89.76896086956522</c:v>
                </c:pt>
                <c:pt idx="200">
                  <c:v>90.022633333333332</c:v>
                </c:pt>
                <c:pt idx="201">
                  <c:v>91.834689999999995</c:v>
                </c:pt>
                <c:pt idx="202">
                  <c:v>93.594155000000001</c:v>
                </c:pt>
                <c:pt idx="203">
                  <c:v>95.391923809523803</c:v>
                </c:pt>
                <c:pt idx="204">
                  <c:v>94.553726315789476</c:v>
                </c:pt>
                <c:pt idx="205">
                  <c:v>93.922515789473678</c:v>
                </c:pt>
                <c:pt idx="206">
                  <c:v>94.436543478260873</c:v>
                </c:pt>
                <c:pt idx="207">
                  <c:v>93.941704999999999</c:v>
                </c:pt>
                <c:pt idx="208">
                  <c:v>93.14761363636363</c:v>
                </c:pt>
                <c:pt idx="209">
                  <c:v>91.708268181818184</c:v>
                </c:pt>
                <c:pt idx="210">
                  <c:v>89.513265000000004</c:v>
                </c:pt>
                <c:pt idx="211">
                  <c:v>88.157047826086952</c:v>
                </c:pt>
                <c:pt idx="212">
                  <c:v>87.080269999999999</c:v>
                </c:pt>
                <c:pt idx="213">
                  <c:v>88.686642857142857</c:v>
                </c:pt>
                <c:pt idx="214">
                  <c:v>89.157084999999995</c:v>
                </c:pt>
                <c:pt idx="215">
                  <c:v>88.748829999999998</c:v>
                </c:pt>
                <c:pt idx="216">
                  <c:v>86.323376190476196</c:v>
                </c:pt>
                <c:pt idx="217">
                  <c:v>85.714289473684204</c:v>
                </c:pt>
                <c:pt idx="218">
                  <c:v>86.236255</c:v>
                </c:pt>
                <c:pt idx="219">
                  <c:v>86.353295238095242</c:v>
                </c:pt>
                <c:pt idx="220">
                  <c:v>88.691404545454546</c:v>
                </c:pt>
                <c:pt idx="221">
                  <c:v>89.739433333333338</c:v>
                </c:pt>
                <c:pt idx="222">
                  <c:v>90.046947619047614</c:v>
                </c:pt>
                <c:pt idx="223">
                  <c:v>90.436700000000002</c:v>
                </c:pt>
                <c:pt idx="224">
                  <c:v>89.997652631578944</c:v>
                </c:pt>
                <c:pt idx="225">
                  <c:v>90.77376363636364</c:v>
                </c:pt>
                <c:pt idx="226">
                  <c:v>91.682760000000002</c:v>
                </c:pt>
                <c:pt idx="227">
                  <c:v>92.048615789473686</c:v>
                </c:pt>
                <c:pt idx="228">
                  <c:v>91.115769999999998</c:v>
                </c:pt>
                <c:pt idx="229">
                  <c:v>91.377738888888885</c:v>
                </c:pt>
                <c:pt idx="230">
                  <c:v>91.877290476190481</c:v>
                </c:pt>
                <c:pt idx="231">
                  <c:v>92.268327272727277</c:v>
                </c:pt>
                <c:pt idx="232">
                  <c:v>92.58026363636364</c:v>
                </c:pt>
              </c:numCache>
            </c:numRef>
          </c:val>
          <c:smooth val="0"/>
          <c:extLst>
            <c:ext xmlns:c16="http://schemas.microsoft.com/office/drawing/2014/chart" uri="{C3380CC4-5D6E-409C-BE32-E72D297353CC}">
              <c16:uniqueId val="{00000001-549E-4236-9937-353EBD5FE1C7}"/>
            </c:ext>
          </c:extLst>
        </c:ser>
        <c:dLbls>
          <c:showLegendKey val="0"/>
          <c:showVal val="0"/>
          <c:showCatName val="0"/>
          <c:showSerName val="0"/>
          <c:showPercent val="0"/>
          <c:showBubbleSize val="0"/>
        </c:dLbls>
        <c:marker val="1"/>
        <c:smooth val="0"/>
        <c:axId val="538356568"/>
        <c:axId val="538356240"/>
      </c:lineChart>
      <c:dateAx>
        <c:axId val="591324312"/>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591319720"/>
        <c:crosses val="autoZero"/>
        <c:auto val="1"/>
        <c:lblOffset val="100"/>
        <c:baseTimeUnit val="months"/>
      </c:dateAx>
      <c:valAx>
        <c:axId val="591319720"/>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591324312"/>
        <c:crosses val="autoZero"/>
        <c:crossBetween val="between"/>
      </c:valAx>
      <c:valAx>
        <c:axId val="538356240"/>
        <c:scaling>
          <c:orientation val="minMax"/>
          <c:min val="6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538356568"/>
        <c:crosses val="max"/>
        <c:crossBetween val="between"/>
      </c:valAx>
      <c:dateAx>
        <c:axId val="538356568"/>
        <c:scaling>
          <c:orientation val="minMax"/>
        </c:scaling>
        <c:delete val="1"/>
        <c:axPos val="b"/>
        <c:numFmt formatCode="yyyy\-mm\-dd" sourceLinked="1"/>
        <c:majorTickMark val="out"/>
        <c:minorTickMark val="none"/>
        <c:tickLblPos val="nextTo"/>
        <c:crossAx val="538356240"/>
        <c:crosses val="autoZero"/>
        <c:auto val="1"/>
        <c:lblOffset val="100"/>
        <c:baseTimeUnit val="months"/>
      </c:dateAx>
      <c:spPr>
        <a:noFill/>
        <a:ln>
          <a:noFill/>
        </a:ln>
        <a:effectLst/>
      </c:spPr>
    </c:plotArea>
    <c:legend>
      <c:legendPos val="b"/>
      <c:layout>
        <c:manualLayout>
          <c:xMode val="edge"/>
          <c:yMode val="edge"/>
          <c:x val="0.1523294129844065"/>
          <c:y val="0.15116369368879637"/>
          <c:w val="0.72311895484677979"/>
          <c:h val="5.3114372871926982E-2"/>
        </c:manualLayout>
      </c:layout>
      <c:overlay val="0"/>
      <c:spPr>
        <a:solidFill>
          <a:schemeClr val="bg1"/>
        </a:solidFill>
        <a:ln>
          <a:solidFill>
            <a:schemeClr val="tx1"/>
          </a:solid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solidFill>
            <a:schemeClr val="tx1"/>
          </a:solidFill>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a:t>U.S. Dollar Index</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[Commodities2.xlsx]Dollar!$B$1</c:f>
              <c:strCache>
                <c:ptCount val="1"/>
                <c:pt idx="0">
                  <c:v>DXY</c:v>
                </c:pt>
              </c:strCache>
            </c:strRef>
          </c:tx>
          <c:spPr>
            <a:ln w="38100" cap="rnd">
              <a:solidFill>
                <a:schemeClr val="accent1"/>
              </a:solidFill>
              <a:round/>
            </a:ln>
            <a:effectLst/>
          </c:spPr>
          <c:marker>
            <c:symbol val="none"/>
          </c:marker>
          <c:cat>
            <c:numRef>
              <c:f>[Commodities2.xlsx]Dollar!$A$2:$A$380</c:f>
              <c:numCache>
                <c:formatCode>m/d/yyyy</c:formatCode>
                <c:ptCount val="379"/>
                <c:pt idx="0">
                  <c:v>43630</c:v>
                </c:pt>
                <c:pt idx="1">
                  <c:v>43629</c:v>
                </c:pt>
                <c:pt idx="2">
                  <c:v>43628</c:v>
                </c:pt>
                <c:pt idx="3">
                  <c:v>43627</c:v>
                </c:pt>
                <c:pt idx="4">
                  <c:v>43626</c:v>
                </c:pt>
                <c:pt idx="5">
                  <c:v>43623</c:v>
                </c:pt>
                <c:pt idx="6">
                  <c:v>43622</c:v>
                </c:pt>
                <c:pt idx="7">
                  <c:v>43621</c:v>
                </c:pt>
                <c:pt idx="8">
                  <c:v>43620</c:v>
                </c:pt>
                <c:pt idx="9">
                  <c:v>43619</c:v>
                </c:pt>
                <c:pt idx="10">
                  <c:v>43616</c:v>
                </c:pt>
                <c:pt idx="11">
                  <c:v>43615</c:v>
                </c:pt>
                <c:pt idx="12">
                  <c:v>43614</c:v>
                </c:pt>
                <c:pt idx="13">
                  <c:v>43613</c:v>
                </c:pt>
                <c:pt idx="14">
                  <c:v>43612</c:v>
                </c:pt>
                <c:pt idx="15">
                  <c:v>43609</c:v>
                </c:pt>
                <c:pt idx="16">
                  <c:v>43608</c:v>
                </c:pt>
                <c:pt idx="17">
                  <c:v>43607</c:v>
                </c:pt>
                <c:pt idx="18">
                  <c:v>43606</c:v>
                </c:pt>
                <c:pt idx="19">
                  <c:v>43605</c:v>
                </c:pt>
                <c:pt idx="20">
                  <c:v>43602</c:v>
                </c:pt>
                <c:pt idx="21">
                  <c:v>43601</c:v>
                </c:pt>
                <c:pt idx="22">
                  <c:v>43600</c:v>
                </c:pt>
                <c:pt idx="23">
                  <c:v>43599</c:v>
                </c:pt>
                <c:pt idx="24">
                  <c:v>43598</c:v>
                </c:pt>
                <c:pt idx="25">
                  <c:v>43595</c:v>
                </c:pt>
                <c:pt idx="26">
                  <c:v>43594</c:v>
                </c:pt>
                <c:pt idx="27">
                  <c:v>43593</c:v>
                </c:pt>
                <c:pt idx="28">
                  <c:v>43592</c:v>
                </c:pt>
                <c:pt idx="29">
                  <c:v>43591</c:v>
                </c:pt>
                <c:pt idx="30">
                  <c:v>43588</c:v>
                </c:pt>
                <c:pt idx="31">
                  <c:v>43587</c:v>
                </c:pt>
                <c:pt idx="32">
                  <c:v>43586</c:v>
                </c:pt>
                <c:pt idx="33">
                  <c:v>43585</c:v>
                </c:pt>
                <c:pt idx="34">
                  <c:v>43584</c:v>
                </c:pt>
                <c:pt idx="35">
                  <c:v>43581</c:v>
                </c:pt>
                <c:pt idx="36">
                  <c:v>43580</c:v>
                </c:pt>
                <c:pt idx="37">
                  <c:v>43579</c:v>
                </c:pt>
                <c:pt idx="38">
                  <c:v>43578</c:v>
                </c:pt>
                <c:pt idx="39">
                  <c:v>43577</c:v>
                </c:pt>
                <c:pt idx="40">
                  <c:v>43574</c:v>
                </c:pt>
                <c:pt idx="41">
                  <c:v>43573</c:v>
                </c:pt>
                <c:pt idx="42">
                  <c:v>43572</c:v>
                </c:pt>
                <c:pt idx="43">
                  <c:v>43571</c:v>
                </c:pt>
                <c:pt idx="44">
                  <c:v>43570</c:v>
                </c:pt>
                <c:pt idx="45">
                  <c:v>43567</c:v>
                </c:pt>
                <c:pt idx="46">
                  <c:v>43566</c:v>
                </c:pt>
                <c:pt idx="47">
                  <c:v>43565</c:v>
                </c:pt>
                <c:pt idx="48">
                  <c:v>43564</c:v>
                </c:pt>
                <c:pt idx="49">
                  <c:v>43563</c:v>
                </c:pt>
                <c:pt idx="50">
                  <c:v>43560</c:v>
                </c:pt>
                <c:pt idx="51">
                  <c:v>43559</c:v>
                </c:pt>
                <c:pt idx="52">
                  <c:v>43558</c:v>
                </c:pt>
                <c:pt idx="53">
                  <c:v>43557</c:v>
                </c:pt>
                <c:pt idx="54">
                  <c:v>43556</c:v>
                </c:pt>
                <c:pt idx="55">
                  <c:v>43553</c:v>
                </c:pt>
                <c:pt idx="56">
                  <c:v>43552</c:v>
                </c:pt>
                <c:pt idx="57">
                  <c:v>43551</c:v>
                </c:pt>
                <c:pt idx="58">
                  <c:v>43550</c:v>
                </c:pt>
                <c:pt idx="59">
                  <c:v>43549</c:v>
                </c:pt>
                <c:pt idx="60">
                  <c:v>43546</c:v>
                </c:pt>
                <c:pt idx="61">
                  <c:v>43545</c:v>
                </c:pt>
                <c:pt idx="62">
                  <c:v>43544</c:v>
                </c:pt>
                <c:pt idx="63">
                  <c:v>43543</c:v>
                </c:pt>
                <c:pt idx="64">
                  <c:v>43542</c:v>
                </c:pt>
                <c:pt idx="65">
                  <c:v>43539</c:v>
                </c:pt>
                <c:pt idx="66">
                  <c:v>43538</c:v>
                </c:pt>
                <c:pt idx="67">
                  <c:v>43537</c:v>
                </c:pt>
                <c:pt idx="68">
                  <c:v>43536</c:v>
                </c:pt>
                <c:pt idx="69">
                  <c:v>43535</c:v>
                </c:pt>
                <c:pt idx="70">
                  <c:v>43532</c:v>
                </c:pt>
                <c:pt idx="71">
                  <c:v>43531</c:v>
                </c:pt>
                <c:pt idx="72">
                  <c:v>43530</c:v>
                </c:pt>
                <c:pt idx="73">
                  <c:v>43529</c:v>
                </c:pt>
                <c:pt idx="74">
                  <c:v>43528</c:v>
                </c:pt>
                <c:pt idx="75">
                  <c:v>43525</c:v>
                </c:pt>
                <c:pt idx="76">
                  <c:v>43524</c:v>
                </c:pt>
                <c:pt idx="77">
                  <c:v>43523</c:v>
                </c:pt>
                <c:pt idx="78">
                  <c:v>43522</c:v>
                </c:pt>
                <c:pt idx="79">
                  <c:v>43521</c:v>
                </c:pt>
                <c:pt idx="80">
                  <c:v>43518</c:v>
                </c:pt>
                <c:pt idx="81">
                  <c:v>43517</c:v>
                </c:pt>
                <c:pt idx="82">
                  <c:v>43516</c:v>
                </c:pt>
                <c:pt idx="83">
                  <c:v>43515</c:v>
                </c:pt>
                <c:pt idx="84">
                  <c:v>43514</c:v>
                </c:pt>
                <c:pt idx="85">
                  <c:v>43511</c:v>
                </c:pt>
                <c:pt idx="86">
                  <c:v>43510</c:v>
                </c:pt>
                <c:pt idx="87">
                  <c:v>43509</c:v>
                </c:pt>
                <c:pt idx="88">
                  <c:v>43508</c:v>
                </c:pt>
                <c:pt idx="89">
                  <c:v>43507</c:v>
                </c:pt>
                <c:pt idx="90">
                  <c:v>43504</c:v>
                </c:pt>
                <c:pt idx="91">
                  <c:v>43503</c:v>
                </c:pt>
                <c:pt idx="92">
                  <c:v>43502</c:v>
                </c:pt>
                <c:pt idx="93">
                  <c:v>43501</c:v>
                </c:pt>
                <c:pt idx="94">
                  <c:v>43500</c:v>
                </c:pt>
                <c:pt idx="95">
                  <c:v>43497</c:v>
                </c:pt>
                <c:pt idx="96">
                  <c:v>43496</c:v>
                </c:pt>
                <c:pt idx="97">
                  <c:v>43495</c:v>
                </c:pt>
                <c:pt idx="98">
                  <c:v>43494</c:v>
                </c:pt>
                <c:pt idx="99">
                  <c:v>43493</c:v>
                </c:pt>
                <c:pt idx="100">
                  <c:v>43490</c:v>
                </c:pt>
                <c:pt idx="101">
                  <c:v>43489</c:v>
                </c:pt>
                <c:pt idx="102">
                  <c:v>43488</c:v>
                </c:pt>
                <c:pt idx="103">
                  <c:v>43487</c:v>
                </c:pt>
                <c:pt idx="104">
                  <c:v>43486</c:v>
                </c:pt>
                <c:pt idx="105">
                  <c:v>43483</c:v>
                </c:pt>
                <c:pt idx="106">
                  <c:v>43482</c:v>
                </c:pt>
                <c:pt idx="107">
                  <c:v>43481</c:v>
                </c:pt>
                <c:pt idx="108">
                  <c:v>43480</c:v>
                </c:pt>
                <c:pt idx="109">
                  <c:v>43479</c:v>
                </c:pt>
                <c:pt idx="110">
                  <c:v>43476</c:v>
                </c:pt>
                <c:pt idx="111">
                  <c:v>43475</c:v>
                </c:pt>
                <c:pt idx="112">
                  <c:v>43474</c:v>
                </c:pt>
                <c:pt idx="113">
                  <c:v>43473</c:v>
                </c:pt>
                <c:pt idx="114">
                  <c:v>43472</c:v>
                </c:pt>
                <c:pt idx="115">
                  <c:v>43469</c:v>
                </c:pt>
                <c:pt idx="116">
                  <c:v>43468</c:v>
                </c:pt>
                <c:pt idx="117">
                  <c:v>43467</c:v>
                </c:pt>
                <c:pt idx="118">
                  <c:v>43466</c:v>
                </c:pt>
                <c:pt idx="119">
                  <c:v>43465</c:v>
                </c:pt>
                <c:pt idx="120">
                  <c:v>43462</c:v>
                </c:pt>
                <c:pt idx="121">
                  <c:v>43461</c:v>
                </c:pt>
                <c:pt idx="122">
                  <c:v>43460</c:v>
                </c:pt>
                <c:pt idx="123">
                  <c:v>43459</c:v>
                </c:pt>
                <c:pt idx="124">
                  <c:v>43458</c:v>
                </c:pt>
                <c:pt idx="125">
                  <c:v>43455</c:v>
                </c:pt>
                <c:pt idx="126">
                  <c:v>43454</c:v>
                </c:pt>
                <c:pt idx="127">
                  <c:v>43453</c:v>
                </c:pt>
                <c:pt idx="128">
                  <c:v>43452</c:v>
                </c:pt>
                <c:pt idx="129">
                  <c:v>43451</c:v>
                </c:pt>
                <c:pt idx="130">
                  <c:v>43448</c:v>
                </c:pt>
                <c:pt idx="131">
                  <c:v>43447</c:v>
                </c:pt>
                <c:pt idx="132">
                  <c:v>43446</c:v>
                </c:pt>
                <c:pt idx="133">
                  <c:v>43445</c:v>
                </c:pt>
                <c:pt idx="134">
                  <c:v>43444</c:v>
                </c:pt>
                <c:pt idx="135">
                  <c:v>43441</c:v>
                </c:pt>
                <c:pt idx="136">
                  <c:v>43440</c:v>
                </c:pt>
                <c:pt idx="137">
                  <c:v>43439</c:v>
                </c:pt>
                <c:pt idx="138">
                  <c:v>43438</c:v>
                </c:pt>
                <c:pt idx="139">
                  <c:v>43437</c:v>
                </c:pt>
                <c:pt idx="140">
                  <c:v>43434</c:v>
                </c:pt>
                <c:pt idx="141">
                  <c:v>43433</c:v>
                </c:pt>
                <c:pt idx="142">
                  <c:v>43432</c:v>
                </c:pt>
                <c:pt idx="143">
                  <c:v>43431</c:v>
                </c:pt>
                <c:pt idx="144">
                  <c:v>43430</c:v>
                </c:pt>
                <c:pt idx="145">
                  <c:v>43427</c:v>
                </c:pt>
                <c:pt idx="146">
                  <c:v>43426</c:v>
                </c:pt>
                <c:pt idx="147">
                  <c:v>43425</c:v>
                </c:pt>
                <c:pt idx="148">
                  <c:v>43424</c:v>
                </c:pt>
                <c:pt idx="149">
                  <c:v>43423</c:v>
                </c:pt>
                <c:pt idx="150">
                  <c:v>43420</c:v>
                </c:pt>
                <c:pt idx="151">
                  <c:v>43419</c:v>
                </c:pt>
                <c:pt idx="152">
                  <c:v>43418</c:v>
                </c:pt>
                <c:pt idx="153">
                  <c:v>43417</c:v>
                </c:pt>
                <c:pt idx="154">
                  <c:v>43416</c:v>
                </c:pt>
                <c:pt idx="155">
                  <c:v>43413</c:v>
                </c:pt>
                <c:pt idx="156">
                  <c:v>43412</c:v>
                </c:pt>
                <c:pt idx="157">
                  <c:v>43411</c:v>
                </c:pt>
                <c:pt idx="158">
                  <c:v>43410</c:v>
                </c:pt>
                <c:pt idx="159">
                  <c:v>43409</c:v>
                </c:pt>
                <c:pt idx="160">
                  <c:v>43406</c:v>
                </c:pt>
                <c:pt idx="161">
                  <c:v>43405</c:v>
                </c:pt>
                <c:pt idx="162">
                  <c:v>43404</c:v>
                </c:pt>
                <c:pt idx="163">
                  <c:v>43403</c:v>
                </c:pt>
                <c:pt idx="164">
                  <c:v>43402</c:v>
                </c:pt>
                <c:pt idx="165">
                  <c:v>43399</c:v>
                </c:pt>
                <c:pt idx="166">
                  <c:v>43398</c:v>
                </c:pt>
                <c:pt idx="167">
                  <c:v>43397</c:v>
                </c:pt>
                <c:pt idx="168">
                  <c:v>43396</c:v>
                </c:pt>
                <c:pt idx="169">
                  <c:v>43395</c:v>
                </c:pt>
                <c:pt idx="170">
                  <c:v>43392</c:v>
                </c:pt>
                <c:pt idx="171">
                  <c:v>43391</c:v>
                </c:pt>
                <c:pt idx="172">
                  <c:v>43390</c:v>
                </c:pt>
                <c:pt idx="173">
                  <c:v>43389</c:v>
                </c:pt>
                <c:pt idx="174">
                  <c:v>43388</c:v>
                </c:pt>
                <c:pt idx="175">
                  <c:v>43385</c:v>
                </c:pt>
                <c:pt idx="176">
                  <c:v>43384</c:v>
                </c:pt>
                <c:pt idx="177">
                  <c:v>43383</c:v>
                </c:pt>
                <c:pt idx="178">
                  <c:v>43382</c:v>
                </c:pt>
                <c:pt idx="179">
                  <c:v>43381</c:v>
                </c:pt>
                <c:pt idx="180">
                  <c:v>43378</c:v>
                </c:pt>
                <c:pt idx="181">
                  <c:v>43377</c:v>
                </c:pt>
                <c:pt idx="182">
                  <c:v>43376</c:v>
                </c:pt>
                <c:pt idx="183">
                  <c:v>43375</c:v>
                </c:pt>
                <c:pt idx="184">
                  <c:v>43374</c:v>
                </c:pt>
                <c:pt idx="185">
                  <c:v>43371</c:v>
                </c:pt>
                <c:pt idx="186">
                  <c:v>43370</c:v>
                </c:pt>
                <c:pt idx="187">
                  <c:v>43369</c:v>
                </c:pt>
                <c:pt idx="188">
                  <c:v>43368</c:v>
                </c:pt>
                <c:pt idx="189">
                  <c:v>43367</c:v>
                </c:pt>
                <c:pt idx="190">
                  <c:v>43364</c:v>
                </c:pt>
                <c:pt idx="191">
                  <c:v>43363</c:v>
                </c:pt>
                <c:pt idx="192">
                  <c:v>43362</c:v>
                </c:pt>
                <c:pt idx="193">
                  <c:v>43361</c:v>
                </c:pt>
                <c:pt idx="194">
                  <c:v>43360</c:v>
                </c:pt>
                <c:pt idx="195">
                  <c:v>43357</c:v>
                </c:pt>
                <c:pt idx="196">
                  <c:v>43356</c:v>
                </c:pt>
                <c:pt idx="197">
                  <c:v>43355</c:v>
                </c:pt>
                <c:pt idx="198">
                  <c:v>43354</c:v>
                </c:pt>
                <c:pt idx="199">
                  <c:v>43353</c:v>
                </c:pt>
                <c:pt idx="200">
                  <c:v>43350</c:v>
                </c:pt>
                <c:pt idx="201">
                  <c:v>43349</c:v>
                </c:pt>
                <c:pt idx="202">
                  <c:v>43348</c:v>
                </c:pt>
                <c:pt idx="203">
                  <c:v>43347</c:v>
                </c:pt>
                <c:pt idx="204">
                  <c:v>43346</c:v>
                </c:pt>
                <c:pt idx="205">
                  <c:v>43343</c:v>
                </c:pt>
                <c:pt idx="206">
                  <c:v>43342</c:v>
                </c:pt>
                <c:pt idx="207">
                  <c:v>43341</c:v>
                </c:pt>
                <c:pt idx="208">
                  <c:v>43340</c:v>
                </c:pt>
                <c:pt idx="209">
                  <c:v>43339</c:v>
                </c:pt>
                <c:pt idx="210">
                  <c:v>43336</c:v>
                </c:pt>
                <c:pt idx="211">
                  <c:v>43335</c:v>
                </c:pt>
                <c:pt idx="212">
                  <c:v>43334</c:v>
                </c:pt>
                <c:pt idx="213">
                  <c:v>43333</c:v>
                </c:pt>
                <c:pt idx="214">
                  <c:v>43332</c:v>
                </c:pt>
                <c:pt idx="215">
                  <c:v>43329</c:v>
                </c:pt>
                <c:pt idx="216">
                  <c:v>43328</c:v>
                </c:pt>
                <c:pt idx="217">
                  <c:v>43327</c:v>
                </c:pt>
                <c:pt idx="218">
                  <c:v>43326</c:v>
                </c:pt>
                <c:pt idx="219">
                  <c:v>43325</c:v>
                </c:pt>
                <c:pt idx="220">
                  <c:v>43322</c:v>
                </c:pt>
                <c:pt idx="221">
                  <c:v>43321</c:v>
                </c:pt>
                <c:pt idx="222">
                  <c:v>43320</c:v>
                </c:pt>
                <c:pt idx="223">
                  <c:v>43319</c:v>
                </c:pt>
                <c:pt idx="224">
                  <c:v>43318</c:v>
                </c:pt>
                <c:pt idx="225">
                  <c:v>43315</c:v>
                </c:pt>
                <c:pt idx="226">
                  <c:v>43314</c:v>
                </c:pt>
                <c:pt idx="227">
                  <c:v>43313</c:v>
                </c:pt>
                <c:pt idx="228">
                  <c:v>43312</c:v>
                </c:pt>
                <c:pt idx="229">
                  <c:v>43311</c:v>
                </c:pt>
                <c:pt idx="230">
                  <c:v>43308</c:v>
                </c:pt>
                <c:pt idx="231">
                  <c:v>43307</c:v>
                </c:pt>
                <c:pt idx="232">
                  <c:v>43306</c:v>
                </c:pt>
                <c:pt idx="233">
                  <c:v>43305</c:v>
                </c:pt>
                <c:pt idx="234">
                  <c:v>43304</c:v>
                </c:pt>
                <c:pt idx="235">
                  <c:v>43301</c:v>
                </c:pt>
                <c:pt idx="236">
                  <c:v>43300</c:v>
                </c:pt>
                <c:pt idx="237">
                  <c:v>43299</c:v>
                </c:pt>
                <c:pt idx="238">
                  <c:v>43298</c:v>
                </c:pt>
                <c:pt idx="239">
                  <c:v>43297</c:v>
                </c:pt>
                <c:pt idx="240">
                  <c:v>43294</c:v>
                </c:pt>
                <c:pt idx="241">
                  <c:v>43293</c:v>
                </c:pt>
                <c:pt idx="242">
                  <c:v>43292</c:v>
                </c:pt>
                <c:pt idx="243">
                  <c:v>43291</c:v>
                </c:pt>
                <c:pt idx="244">
                  <c:v>43290</c:v>
                </c:pt>
                <c:pt idx="245">
                  <c:v>43287</c:v>
                </c:pt>
                <c:pt idx="246">
                  <c:v>43286</c:v>
                </c:pt>
                <c:pt idx="247">
                  <c:v>43285</c:v>
                </c:pt>
                <c:pt idx="248">
                  <c:v>43284</c:v>
                </c:pt>
                <c:pt idx="249">
                  <c:v>43283</c:v>
                </c:pt>
                <c:pt idx="250">
                  <c:v>43280</c:v>
                </c:pt>
                <c:pt idx="251">
                  <c:v>43279</c:v>
                </c:pt>
                <c:pt idx="252">
                  <c:v>43278</c:v>
                </c:pt>
                <c:pt idx="253">
                  <c:v>43277</c:v>
                </c:pt>
                <c:pt idx="254">
                  <c:v>43276</c:v>
                </c:pt>
                <c:pt idx="255">
                  <c:v>43273</c:v>
                </c:pt>
                <c:pt idx="256">
                  <c:v>43272</c:v>
                </c:pt>
                <c:pt idx="257">
                  <c:v>43271</c:v>
                </c:pt>
                <c:pt idx="258">
                  <c:v>43270</c:v>
                </c:pt>
                <c:pt idx="259">
                  <c:v>43269</c:v>
                </c:pt>
                <c:pt idx="260">
                  <c:v>43266</c:v>
                </c:pt>
                <c:pt idx="261">
                  <c:v>43265</c:v>
                </c:pt>
                <c:pt idx="262">
                  <c:v>43264</c:v>
                </c:pt>
                <c:pt idx="263">
                  <c:v>43263</c:v>
                </c:pt>
                <c:pt idx="264">
                  <c:v>43262</c:v>
                </c:pt>
                <c:pt idx="265">
                  <c:v>43259</c:v>
                </c:pt>
                <c:pt idx="266">
                  <c:v>43258</c:v>
                </c:pt>
                <c:pt idx="267">
                  <c:v>43257</c:v>
                </c:pt>
                <c:pt idx="268">
                  <c:v>43256</c:v>
                </c:pt>
                <c:pt idx="269">
                  <c:v>43255</c:v>
                </c:pt>
                <c:pt idx="270">
                  <c:v>43252</c:v>
                </c:pt>
                <c:pt idx="271">
                  <c:v>43251</c:v>
                </c:pt>
                <c:pt idx="272">
                  <c:v>43250</c:v>
                </c:pt>
                <c:pt idx="273">
                  <c:v>43249</c:v>
                </c:pt>
                <c:pt idx="274">
                  <c:v>43248</c:v>
                </c:pt>
                <c:pt idx="275">
                  <c:v>43245</c:v>
                </c:pt>
                <c:pt idx="276">
                  <c:v>43244</c:v>
                </c:pt>
                <c:pt idx="277">
                  <c:v>43243</c:v>
                </c:pt>
                <c:pt idx="278">
                  <c:v>43242</c:v>
                </c:pt>
                <c:pt idx="279">
                  <c:v>43241</c:v>
                </c:pt>
                <c:pt idx="280">
                  <c:v>43238</c:v>
                </c:pt>
                <c:pt idx="281">
                  <c:v>43237</c:v>
                </c:pt>
                <c:pt idx="282">
                  <c:v>43236</c:v>
                </c:pt>
                <c:pt idx="283">
                  <c:v>43235</c:v>
                </c:pt>
                <c:pt idx="284">
                  <c:v>43234</c:v>
                </c:pt>
                <c:pt idx="285">
                  <c:v>43231</c:v>
                </c:pt>
                <c:pt idx="286">
                  <c:v>43230</c:v>
                </c:pt>
                <c:pt idx="287">
                  <c:v>43229</c:v>
                </c:pt>
                <c:pt idx="288">
                  <c:v>43228</c:v>
                </c:pt>
                <c:pt idx="289">
                  <c:v>43227</c:v>
                </c:pt>
                <c:pt idx="290">
                  <c:v>43224</c:v>
                </c:pt>
                <c:pt idx="291">
                  <c:v>43223</c:v>
                </c:pt>
                <c:pt idx="292">
                  <c:v>43222</c:v>
                </c:pt>
                <c:pt idx="293">
                  <c:v>43221</c:v>
                </c:pt>
                <c:pt idx="294">
                  <c:v>43220</c:v>
                </c:pt>
                <c:pt idx="295">
                  <c:v>43217</c:v>
                </c:pt>
                <c:pt idx="296">
                  <c:v>43216</c:v>
                </c:pt>
                <c:pt idx="297">
                  <c:v>43215</c:v>
                </c:pt>
                <c:pt idx="298">
                  <c:v>43214</c:v>
                </c:pt>
                <c:pt idx="299">
                  <c:v>43213</c:v>
                </c:pt>
                <c:pt idx="300">
                  <c:v>43210</c:v>
                </c:pt>
                <c:pt idx="301">
                  <c:v>43209</c:v>
                </c:pt>
                <c:pt idx="302">
                  <c:v>43208</c:v>
                </c:pt>
                <c:pt idx="303">
                  <c:v>43207</c:v>
                </c:pt>
                <c:pt idx="304">
                  <c:v>43206</c:v>
                </c:pt>
                <c:pt idx="305">
                  <c:v>43203</c:v>
                </c:pt>
                <c:pt idx="306">
                  <c:v>43202</c:v>
                </c:pt>
                <c:pt idx="307">
                  <c:v>43201</c:v>
                </c:pt>
                <c:pt idx="308">
                  <c:v>43200</c:v>
                </c:pt>
                <c:pt idx="309">
                  <c:v>43199</c:v>
                </c:pt>
                <c:pt idx="310">
                  <c:v>43196</c:v>
                </c:pt>
                <c:pt idx="311">
                  <c:v>43195</c:v>
                </c:pt>
                <c:pt idx="312">
                  <c:v>43194</c:v>
                </c:pt>
                <c:pt idx="313">
                  <c:v>43193</c:v>
                </c:pt>
                <c:pt idx="314">
                  <c:v>43192</c:v>
                </c:pt>
                <c:pt idx="315">
                  <c:v>43189</c:v>
                </c:pt>
                <c:pt idx="316">
                  <c:v>43188</c:v>
                </c:pt>
                <c:pt idx="317">
                  <c:v>43187</c:v>
                </c:pt>
                <c:pt idx="318">
                  <c:v>43186</c:v>
                </c:pt>
                <c:pt idx="319">
                  <c:v>43185</c:v>
                </c:pt>
                <c:pt idx="320">
                  <c:v>43182</c:v>
                </c:pt>
                <c:pt idx="321">
                  <c:v>43181</c:v>
                </c:pt>
                <c:pt idx="322">
                  <c:v>43180</c:v>
                </c:pt>
                <c:pt idx="323">
                  <c:v>43179</c:v>
                </c:pt>
                <c:pt idx="324">
                  <c:v>43178</c:v>
                </c:pt>
                <c:pt idx="325">
                  <c:v>43175</c:v>
                </c:pt>
                <c:pt idx="326">
                  <c:v>43174</c:v>
                </c:pt>
                <c:pt idx="327">
                  <c:v>43173</c:v>
                </c:pt>
                <c:pt idx="328">
                  <c:v>43172</c:v>
                </c:pt>
                <c:pt idx="329">
                  <c:v>43171</c:v>
                </c:pt>
                <c:pt idx="330">
                  <c:v>43168</c:v>
                </c:pt>
                <c:pt idx="331">
                  <c:v>43167</c:v>
                </c:pt>
                <c:pt idx="332">
                  <c:v>43166</c:v>
                </c:pt>
                <c:pt idx="333">
                  <c:v>43165</c:v>
                </c:pt>
                <c:pt idx="334">
                  <c:v>43164</c:v>
                </c:pt>
                <c:pt idx="335">
                  <c:v>43161</c:v>
                </c:pt>
                <c:pt idx="336">
                  <c:v>43160</c:v>
                </c:pt>
                <c:pt idx="337">
                  <c:v>43159</c:v>
                </c:pt>
                <c:pt idx="338">
                  <c:v>43158</c:v>
                </c:pt>
                <c:pt idx="339">
                  <c:v>43157</c:v>
                </c:pt>
                <c:pt idx="340">
                  <c:v>43154</c:v>
                </c:pt>
                <c:pt idx="341">
                  <c:v>43153</c:v>
                </c:pt>
                <c:pt idx="342">
                  <c:v>43152</c:v>
                </c:pt>
                <c:pt idx="343">
                  <c:v>43151</c:v>
                </c:pt>
                <c:pt idx="344">
                  <c:v>43150</c:v>
                </c:pt>
                <c:pt idx="345">
                  <c:v>43147</c:v>
                </c:pt>
                <c:pt idx="346">
                  <c:v>43146</c:v>
                </c:pt>
                <c:pt idx="347">
                  <c:v>43145</c:v>
                </c:pt>
                <c:pt idx="348">
                  <c:v>43144</c:v>
                </c:pt>
                <c:pt idx="349">
                  <c:v>43143</c:v>
                </c:pt>
                <c:pt idx="350">
                  <c:v>43140</c:v>
                </c:pt>
                <c:pt idx="351">
                  <c:v>43139</c:v>
                </c:pt>
                <c:pt idx="352">
                  <c:v>43138</c:v>
                </c:pt>
                <c:pt idx="353">
                  <c:v>43137</c:v>
                </c:pt>
                <c:pt idx="354">
                  <c:v>43136</c:v>
                </c:pt>
                <c:pt idx="355">
                  <c:v>43133</c:v>
                </c:pt>
                <c:pt idx="356">
                  <c:v>43132</c:v>
                </c:pt>
                <c:pt idx="357">
                  <c:v>43131</c:v>
                </c:pt>
                <c:pt idx="358">
                  <c:v>43130</c:v>
                </c:pt>
                <c:pt idx="359">
                  <c:v>43129</c:v>
                </c:pt>
                <c:pt idx="360">
                  <c:v>43126</c:v>
                </c:pt>
                <c:pt idx="361">
                  <c:v>43125</c:v>
                </c:pt>
                <c:pt idx="362">
                  <c:v>43124</c:v>
                </c:pt>
                <c:pt idx="363">
                  <c:v>43123</c:v>
                </c:pt>
                <c:pt idx="364">
                  <c:v>43122</c:v>
                </c:pt>
                <c:pt idx="365">
                  <c:v>43119</c:v>
                </c:pt>
                <c:pt idx="366">
                  <c:v>43118</c:v>
                </c:pt>
                <c:pt idx="367">
                  <c:v>43117</c:v>
                </c:pt>
                <c:pt idx="368">
                  <c:v>43116</c:v>
                </c:pt>
                <c:pt idx="369">
                  <c:v>43115</c:v>
                </c:pt>
                <c:pt idx="370">
                  <c:v>43112</c:v>
                </c:pt>
                <c:pt idx="371">
                  <c:v>43111</c:v>
                </c:pt>
                <c:pt idx="372">
                  <c:v>43110</c:v>
                </c:pt>
                <c:pt idx="373">
                  <c:v>43109</c:v>
                </c:pt>
                <c:pt idx="374">
                  <c:v>43108</c:v>
                </c:pt>
                <c:pt idx="375">
                  <c:v>43105</c:v>
                </c:pt>
                <c:pt idx="376">
                  <c:v>43104</c:v>
                </c:pt>
                <c:pt idx="377">
                  <c:v>43103</c:v>
                </c:pt>
                <c:pt idx="378">
                  <c:v>43102</c:v>
                </c:pt>
              </c:numCache>
            </c:numRef>
          </c:cat>
          <c:val>
            <c:numRef>
              <c:f>[Commodities2.xlsx]Dollar!$B$2:$B$380</c:f>
              <c:numCache>
                <c:formatCode>General</c:formatCode>
                <c:ptCount val="379"/>
                <c:pt idx="0">
                  <c:v>1202.31</c:v>
                </c:pt>
                <c:pt idx="1">
                  <c:v>1197.24</c:v>
                </c:pt>
                <c:pt idx="2">
                  <c:v>1197.27</c:v>
                </c:pt>
                <c:pt idx="3">
                  <c:v>1193.82</c:v>
                </c:pt>
                <c:pt idx="4">
                  <c:v>1194.79</c:v>
                </c:pt>
                <c:pt idx="5">
                  <c:v>1195.42</c:v>
                </c:pt>
                <c:pt idx="6">
                  <c:v>1199.53</c:v>
                </c:pt>
                <c:pt idx="7">
                  <c:v>1201.9000000000001</c:v>
                </c:pt>
                <c:pt idx="8">
                  <c:v>1198.78</c:v>
                </c:pt>
                <c:pt idx="9">
                  <c:v>1201.71</c:v>
                </c:pt>
                <c:pt idx="10">
                  <c:v>1206.19</c:v>
                </c:pt>
                <c:pt idx="11">
                  <c:v>1207.79</c:v>
                </c:pt>
                <c:pt idx="12">
                  <c:v>1208.31</c:v>
                </c:pt>
                <c:pt idx="13">
                  <c:v>1205.8</c:v>
                </c:pt>
                <c:pt idx="14">
                  <c:v>1203.3599999999999</c:v>
                </c:pt>
                <c:pt idx="15">
                  <c:v>1201.77</c:v>
                </c:pt>
                <c:pt idx="16">
                  <c:v>1205.19</c:v>
                </c:pt>
                <c:pt idx="17">
                  <c:v>1206.9100000000001</c:v>
                </c:pt>
                <c:pt idx="18">
                  <c:v>1206.77</c:v>
                </c:pt>
                <c:pt idx="19">
                  <c:v>1205.6300000000001</c:v>
                </c:pt>
                <c:pt idx="20">
                  <c:v>1207.51</c:v>
                </c:pt>
                <c:pt idx="21">
                  <c:v>1205.06</c:v>
                </c:pt>
                <c:pt idx="22">
                  <c:v>1202.02</c:v>
                </c:pt>
                <c:pt idx="23">
                  <c:v>1202.29</c:v>
                </c:pt>
                <c:pt idx="24">
                  <c:v>1200.52</c:v>
                </c:pt>
                <c:pt idx="25">
                  <c:v>1198.47</c:v>
                </c:pt>
                <c:pt idx="26">
                  <c:v>1200.47</c:v>
                </c:pt>
                <c:pt idx="27">
                  <c:v>1201.3499999999999</c:v>
                </c:pt>
                <c:pt idx="28">
                  <c:v>1200.31</c:v>
                </c:pt>
                <c:pt idx="29">
                  <c:v>1199.72</c:v>
                </c:pt>
                <c:pt idx="30">
                  <c:v>1198.5899999999999</c:v>
                </c:pt>
                <c:pt idx="31">
                  <c:v>1203.68</c:v>
                </c:pt>
                <c:pt idx="32">
                  <c:v>1201.1199999999999</c:v>
                </c:pt>
                <c:pt idx="33">
                  <c:v>1199.6099999999999</c:v>
                </c:pt>
                <c:pt idx="34">
                  <c:v>1203.1099999999999</c:v>
                </c:pt>
                <c:pt idx="35">
                  <c:v>1204.21</c:v>
                </c:pt>
                <c:pt idx="36">
                  <c:v>1206.29</c:v>
                </c:pt>
                <c:pt idx="37">
                  <c:v>1206.3699999999999</c:v>
                </c:pt>
                <c:pt idx="38">
                  <c:v>1200.2</c:v>
                </c:pt>
                <c:pt idx="39">
                  <c:v>1196.74</c:v>
                </c:pt>
                <c:pt idx="40">
                  <c:v>1197.2</c:v>
                </c:pt>
                <c:pt idx="41">
                  <c:v>1197.45</c:v>
                </c:pt>
                <c:pt idx="42">
                  <c:v>1193.83</c:v>
                </c:pt>
                <c:pt idx="43">
                  <c:v>1194.76</c:v>
                </c:pt>
                <c:pt idx="44">
                  <c:v>1193.3</c:v>
                </c:pt>
                <c:pt idx="45">
                  <c:v>1192.56</c:v>
                </c:pt>
                <c:pt idx="46">
                  <c:v>1194.83</c:v>
                </c:pt>
                <c:pt idx="47">
                  <c:v>1191.96</c:v>
                </c:pt>
                <c:pt idx="48">
                  <c:v>1193.9100000000001</c:v>
                </c:pt>
                <c:pt idx="49">
                  <c:v>1194.58</c:v>
                </c:pt>
                <c:pt idx="50">
                  <c:v>1198.24</c:v>
                </c:pt>
                <c:pt idx="51">
                  <c:v>1197.33</c:v>
                </c:pt>
                <c:pt idx="52">
                  <c:v>1195.77</c:v>
                </c:pt>
                <c:pt idx="53">
                  <c:v>1197.83</c:v>
                </c:pt>
                <c:pt idx="54">
                  <c:v>1196.68</c:v>
                </c:pt>
                <c:pt idx="55">
                  <c:v>1198.44</c:v>
                </c:pt>
                <c:pt idx="56">
                  <c:v>1198.25</c:v>
                </c:pt>
                <c:pt idx="57">
                  <c:v>1194.3900000000001</c:v>
                </c:pt>
                <c:pt idx="58">
                  <c:v>1192.18</c:v>
                </c:pt>
                <c:pt idx="59">
                  <c:v>1189.43</c:v>
                </c:pt>
                <c:pt idx="60">
                  <c:v>1191.0999999999999</c:v>
                </c:pt>
                <c:pt idx="61">
                  <c:v>1188.74</c:v>
                </c:pt>
                <c:pt idx="62">
                  <c:v>1183.52</c:v>
                </c:pt>
                <c:pt idx="63">
                  <c:v>1189.46</c:v>
                </c:pt>
                <c:pt idx="64">
                  <c:v>1190.6600000000001</c:v>
                </c:pt>
                <c:pt idx="65">
                  <c:v>1192.81</c:v>
                </c:pt>
                <c:pt idx="66">
                  <c:v>1195.31</c:v>
                </c:pt>
                <c:pt idx="67">
                  <c:v>1191.81</c:v>
                </c:pt>
                <c:pt idx="68">
                  <c:v>1196.1400000000001</c:v>
                </c:pt>
                <c:pt idx="69">
                  <c:v>1198.8</c:v>
                </c:pt>
                <c:pt idx="70">
                  <c:v>1201.2</c:v>
                </c:pt>
                <c:pt idx="71">
                  <c:v>1204.98</c:v>
                </c:pt>
                <c:pt idx="72">
                  <c:v>1197.3499999999999</c:v>
                </c:pt>
                <c:pt idx="73">
                  <c:v>1195.72</c:v>
                </c:pt>
                <c:pt idx="74">
                  <c:v>1193.8900000000001</c:v>
                </c:pt>
                <c:pt idx="75">
                  <c:v>1193.46</c:v>
                </c:pt>
                <c:pt idx="76">
                  <c:v>1189.8800000000001</c:v>
                </c:pt>
                <c:pt idx="77">
                  <c:v>1187.46</c:v>
                </c:pt>
                <c:pt idx="78">
                  <c:v>1185.77</c:v>
                </c:pt>
                <c:pt idx="79">
                  <c:v>1189.46</c:v>
                </c:pt>
                <c:pt idx="80">
                  <c:v>1190.5</c:v>
                </c:pt>
                <c:pt idx="81">
                  <c:v>1192.71</c:v>
                </c:pt>
                <c:pt idx="82">
                  <c:v>1191.0899999999999</c:v>
                </c:pt>
                <c:pt idx="83">
                  <c:v>1190.55</c:v>
                </c:pt>
                <c:pt idx="84">
                  <c:v>1194.48</c:v>
                </c:pt>
                <c:pt idx="85">
                  <c:v>1195.04</c:v>
                </c:pt>
                <c:pt idx="86">
                  <c:v>1197.29</c:v>
                </c:pt>
                <c:pt idx="87">
                  <c:v>1199.45</c:v>
                </c:pt>
                <c:pt idx="88">
                  <c:v>1194.2</c:v>
                </c:pt>
                <c:pt idx="89">
                  <c:v>1197.72</c:v>
                </c:pt>
                <c:pt idx="90">
                  <c:v>1192.07</c:v>
                </c:pt>
                <c:pt idx="91">
                  <c:v>1191.83</c:v>
                </c:pt>
                <c:pt idx="92">
                  <c:v>1189.8800000000001</c:v>
                </c:pt>
                <c:pt idx="93">
                  <c:v>1186.21</c:v>
                </c:pt>
                <c:pt idx="94">
                  <c:v>1185.0899999999999</c:v>
                </c:pt>
                <c:pt idx="95">
                  <c:v>1181.98</c:v>
                </c:pt>
                <c:pt idx="96">
                  <c:v>1180.83</c:v>
                </c:pt>
                <c:pt idx="97">
                  <c:v>1180.19</c:v>
                </c:pt>
                <c:pt idx="98">
                  <c:v>1184.58</c:v>
                </c:pt>
                <c:pt idx="99">
                  <c:v>1183.71</c:v>
                </c:pt>
                <c:pt idx="100">
                  <c:v>1183.31</c:v>
                </c:pt>
                <c:pt idx="101">
                  <c:v>1191.6400000000001</c:v>
                </c:pt>
                <c:pt idx="102">
                  <c:v>1188.48</c:v>
                </c:pt>
                <c:pt idx="103">
                  <c:v>1191.8900000000001</c:v>
                </c:pt>
                <c:pt idx="104">
                  <c:v>1191.32</c:v>
                </c:pt>
                <c:pt idx="105">
                  <c:v>1190.92</c:v>
                </c:pt>
                <c:pt idx="106">
                  <c:v>1186.52</c:v>
                </c:pt>
                <c:pt idx="107">
                  <c:v>1186.29</c:v>
                </c:pt>
                <c:pt idx="108">
                  <c:v>1185.3800000000001</c:v>
                </c:pt>
                <c:pt idx="109">
                  <c:v>1182.46</c:v>
                </c:pt>
                <c:pt idx="110">
                  <c:v>1183.97</c:v>
                </c:pt>
                <c:pt idx="111">
                  <c:v>1183.8</c:v>
                </c:pt>
                <c:pt idx="112">
                  <c:v>1180.56</c:v>
                </c:pt>
                <c:pt idx="113">
                  <c:v>1189</c:v>
                </c:pt>
                <c:pt idx="114">
                  <c:v>1186.8399999999999</c:v>
                </c:pt>
                <c:pt idx="115">
                  <c:v>1191.3800000000001</c:v>
                </c:pt>
                <c:pt idx="116">
                  <c:v>1194.02</c:v>
                </c:pt>
                <c:pt idx="117">
                  <c:v>1199.79</c:v>
                </c:pt>
                <c:pt idx="118">
                  <c:v>1195.7</c:v>
                </c:pt>
                <c:pt idx="119">
                  <c:v>1195.9100000000001</c:v>
                </c:pt>
                <c:pt idx="120">
                  <c:v>1198.22</c:v>
                </c:pt>
                <c:pt idx="121">
                  <c:v>1200.8399999999999</c:v>
                </c:pt>
                <c:pt idx="122">
                  <c:v>1205.71</c:v>
                </c:pt>
                <c:pt idx="123">
                  <c:v>1202.19</c:v>
                </c:pt>
                <c:pt idx="124">
                  <c:v>1201.71</c:v>
                </c:pt>
                <c:pt idx="125">
                  <c:v>1206.67</c:v>
                </c:pt>
                <c:pt idx="126">
                  <c:v>1199.8900000000001</c:v>
                </c:pt>
                <c:pt idx="127">
                  <c:v>1208.3399999999999</c:v>
                </c:pt>
                <c:pt idx="128">
                  <c:v>1207.28</c:v>
                </c:pt>
                <c:pt idx="129">
                  <c:v>1208.4000000000001</c:v>
                </c:pt>
                <c:pt idx="130">
                  <c:v>1212.46</c:v>
                </c:pt>
                <c:pt idx="131">
                  <c:v>1209.03</c:v>
                </c:pt>
                <c:pt idx="132">
                  <c:v>1207.1300000000001</c:v>
                </c:pt>
                <c:pt idx="133">
                  <c:v>1211.8399999999999</c:v>
                </c:pt>
                <c:pt idx="134">
                  <c:v>1210.6199999999999</c:v>
                </c:pt>
                <c:pt idx="135">
                  <c:v>1204.18</c:v>
                </c:pt>
                <c:pt idx="136">
                  <c:v>1205.5</c:v>
                </c:pt>
                <c:pt idx="137">
                  <c:v>1208.82</c:v>
                </c:pt>
                <c:pt idx="138">
                  <c:v>1206.33</c:v>
                </c:pt>
                <c:pt idx="139">
                  <c:v>1206.32</c:v>
                </c:pt>
                <c:pt idx="140">
                  <c:v>1208.43</c:v>
                </c:pt>
                <c:pt idx="141">
                  <c:v>1204.27</c:v>
                </c:pt>
                <c:pt idx="142">
                  <c:v>1205.3499999999999</c:v>
                </c:pt>
                <c:pt idx="143">
                  <c:v>1212.1600000000001</c:v>
                </c:pt>
                <c:pt idx="144">
                  <c:v>1210</c:v>
                </c:pt>
                <c:pt idx="145">
                  <c:v>1207.54</c:v>
                </c:pt>
                <c:pt idx="146">
                  <c:v>1202.8699999999999</c:v>
                </c:pt>
                <c:pt idx="147">
                  <c:v>1205.24</c:v>
                </c:pt>
                <c:pt idx="148">
                  <c:v>1206.58</c:v>
                </c:pt>
                <c:pt idx="149">
                  <c:v>1200.73</c:v>
                </c:pt>
                <c:pt idx="150">
                  <c:v>1200.97</c:v>
                </c:pt>
                <c:pt idx="151">
                  <c:v>1208.04</c:v>
                </c:pt>
                <c:pt idx="152">
                  <c:v>1207.72</c:v>
                </c:pt>
                <c:pt idx="153">
                  <c:v>1211.19</c:v>
                </c:pt>
                <c:pt idx="154">
                  <c:v>1214.1600000000001</c:v>
                </c:pt>
                <c:pt idx="155">
                  <c:v>1206.52</c:v>
                </c:pt>
                <c:pt idx="156">
                  <c:v>1204.67</c:v>
                </c:pt>
                <c:pt idx="157">
                  <c:v>1197.6099999999999</c:v>
                </c:pt>
                <c:pt idx="158">
                  <c:v>1198.6400000000001</c:v>
                </c:pt>
                <c:pt idx="159">
                  <c:v>1199.8</c:v>
                </c:pt>
                <c:pt idx="160">
                  <c:v>1201.33</c:v>
                </c:pt>
                <c:pt idx="161">
                  <c:v>1200.3800000000001</c:v>
                </c:pt>
                <c:pt idx="162">
                  <c:v>1210.45</c:v>
                </c:pt>
                <c:pt idx="163">
                  <c:v>1208.01</c:v>
                </c:pt>
                <c:pt idx="164">
                  <c:v>1204.8599999999999</c:v>
                </c:pt>
                <c:pt idx="165">
                  <c:v>1197.5899999999999</c:v>
                </c:pt>
                <c:pt idx="166">
                  <c:v>1200.8</c:v>
                </c:pt>
                <c:pt idx="167">
                  <c:v>1199.4000000000001</c:v>
                </c:pt>
                <c:pt idx="168">
                  <c:v>1194.56</c:v>
                </c:pt>
                <c:pt idx="169">
                  <c:v>1196.48</c:v>
                </c:pt>
                <c:pt idx="170">
                  <c:v>1192.83</c:v>
                </c:pt>
                <c:pt idx="171">
                  <c:v>1193.53</c:v>
                </c:pt>
                <c:pt idx="172">
                  <c:v>1188.4100000000001</c:v>
                </c:pt>
                <c:pt idx="173">
                  <c:v>1182.77</c:v>
                </c:pt>
                <c:pt idx="174">
                  <c:v>1183.8399999999999</c:v>
                </c:pt>
                <c:pt idx="175">
                  <c:v>1186.2</c:v>
                </c:pt>
                <c:pt idx="176">
                  <c:v>1184.83</c:v>
                </c:pt>
                <c:pt idx="177">
                  <c:v>1190.43</c:v>
                </c:pt>
                <c:pt idx="178">
                  <c:v>1189.83</c:v>
                </c:pt>
                <c:pt idx="179">
                  <c:v>1190.53</c:v>
                </c:pt>
                <c:pt idx="180">
                  <c:v>1189.81</c:v>
                </c:pt>
                <c:pt idx="181">
                  <c:v>1192.6099999999999</c:v>
                </c:pt>
                <c:pt idx="182">
                  <c:v>1191.26</c:v>
                </c:pt>
                <c:pt idx="183">
                  <c:v>1186</c:v>
                </c:pt>
                <c:pt idx="184">
                  <c:v>1184.01</c:v>
                </c:pt>
                <c:pt idx="185">
                  <c:v>1183.18</c:v>
                </c:pt>
                <c:pt idx="186">
                  <c:v>1182.8900000000001</c:v>
                </c:pt>
                <c:pt idx="187">
                  <c:v>1176.6199999999999</c:v>
                </c:pt>
                <c:pt idx="188">
                  <c:v>1177.03</c:v>
                </c:pt>
                <c:pt idx="189">
                  <c:v>1177.6600000000001</c:v>
                </c:pt>
                <c:pt idx="190">
                  <c:v>1175.0999999999999</c:v>
                </c:pt>
                <c:pt idx="191">
                  <c:v>1172.28</c:v>
                </c:pt>
                <c:pt idx="192">
                  <c:v>1177.3599999999999</c:v>
                </c:pt>
                <c:pt idx="193">
                  <c:v>1178.8399999999999</c:v>
                </c:pt>
                <c:pt idx="194">
                  <c:v>1178.26</c:v>
                </c:pt>
                <c:pt idx="195">
                  <c:v>1181.97</c:v>
                </c:pt>
                <c:pt idx="196">
                  <c:v>1178.0899999999999</c:v>
                </c:pt>
                <c:pt idx="197">
                  <c:v>1181.02</c:v>
                </c:pt>
                <c:pt idx="198">
                  <c:v>1186.76</c:v>
                </c:pt>
                <c:pt idx="199">
                  <c:v>1186.5999999999999</c:v>
                </c:pt>
                <c:pt idx="200">
                  <c:v>1188.49</c:v>
                </c:pt>
                <c:pt idx="201">
                  <c:v>1183.92</c:v>
                </c:pt>
                <c:pt idx="202">
                  <c:v>1186.29</c:v>
                </c:pt>
                <c:pt idx="203">
                  <c:v>1188.9100000000001</c:v>
                </c:pt>
                <c:pt idx="204">
                  <c:v>1183.68</c:v>
                </c:pt>
                <c:pt idx="205">
                  <c:v>1182.43</c:v>
                </c:pt>
                <c:pt idx="206">
                  <c:v>1178.3499999999999</c:v>
                </c:pt>
                <c:pt idx="207">
                  <c:v>1176.18</c:v>
                </c:pt>
                <c:pt idx="208">
                  <c:v>1177.94</c:v>
                </c:pt>
                <c:pt idx="209">
                  <c:v>1176.22</c:v>
                </c:pt>
                <c:pt idx="210">
                  <c:v>1180.6600000000001</c:v>
                </c:pt>
                <c:pt idx="211">
                  <c:v>1186.77</c:v>
                </c:pt>
                <c:pt idx="212">
                  <c:v>1178.1500000000001</c:v>
                </c:pt>
                <c:pt idx="213">
                  <c:v>1180.46</c:v>
                </c:pt>
                <c:pt idx="214">
                  <c:v>1185.6199999999999</c:v>
                </c:pt>
                <c:pt idx="215">
                  <c:v>1188.1199999999999</c:v>
                </c:pt>
                <c:pt idx="216">
                  <c:v>1194.25</c:v>
                </c:pt>
                <c:pt idx="217">
                  <c:v>1196.3699999999999</c:v>
                </c:pt>
                <c:pt idx="218">
                  <c:v>1194.18</c:v>
                </c:pt>
                <c:pt idx="219">
                  <c:v>1193.6500000000001</c:v>
                </c:pt>
                <c:pt idx="220">
                  <c:v>1191.18</c:v>
                </c:pt>
                <c:pt idx="221">
                  <c:v>1183.1300000000001</c:v>
                </c:pt>
                <c:pt idx="222">
                  <c:v>1177.3800000000001</c:v>
                </c:pt>
                <c:pt idx="223">
                  <c:v>1178.6600000000001</c:v>
                </c:pt>
                <c:pt idx="224">
                  <c:v>1180.78</c:v>
                </c:pt>
                <c:pt idx="225">
                  <c:v>1178.96</c:v>
                </c:pt>
                <c:pt idx="226">
                  <c:v>1180.52</c:v>
                </c:pt>
                <c:pt idx="227">
                  <c:v>1175.8</c:v>
                </c:pt>
                <c:pt idx="228">
                  <c:v>1174.6300000000001</c:v>
                </c:pt>
                <c:pt idx="229">
                  <c:v>1172.92</c:v>
                </c:pt>
                <c:pt idx="230">
                  <c:v>1175.47</c:v>
                </c:pt>
                <c:pt idx="231">
                  <c:v>1177.3900000000001</c:v>
                </c:pt>
                <c:pt idx="232">
                  <c:v>1171.5999999999999</c:v>
                </c:pt>
                <c:pt idx="233">
                  <c:v>1177.4100000000001</c:v>
                </c:pt>
                <c:pt idx="234">
                  <c:v>1178.8800000000001</c:v>
                </c:pt>
                <c:pt idx="235">
                  <c:v>1177.58</c:v>
                </c:pt>
                <c:pt idx="236">
                  <c:v>1186.58</c:v>
                </c:pt>
                <c:pt idx="237">
                  <c:v>1183.43</c:v>
                </c:pt>
                <c:pt idx="238">
                  <c:v>1182.0899999999999</c:v>
                </c:pt>
                <c:pt idx="239">
                  <c:v>1177.23</c:v>
                </c:pt>
                <c:pt idx="240">
                  <c:v>1179.43</c:v>
                </c:pt>
                <c:pt idx="241">
                  <c:v>1180.21</c:v>
                </c:pt>
                <c:pt idx="242">
                  <c:v>1181.17</c:v>
                </c:pt>
                <c:pt idx="243">
                  <c:v>1172.57</c:v>
                </c:pt>
                <c:pt idx="244">
                  <c:v>1173.56</c:v>
                </c:pt>
                <c:pt idx="245">
                  <c:v>1172.69</c:v>
                </c:pt>
                <c:pt idx="246">
                  <c:v>1176.95</c:v>
                </c:pt>
                <c:pt idx="247">
                  <c:v>1178.8800000000001</c:v>
                </c:pt>
                <c:pt idx="248">
                  <c:v>1179.6300000000001</c:v>
                </c:pt>
                <c:pt idx="249">
                  <c:v>1186.55</c:v>
                </c:pt>
                <c:pt idx="250">
                  <c:v>1181.2</c:v>
                </c:pt>
                <c:pt idx="251">
                  <c:v>1187.2</c:v>
                </c:pt>
                <c:pt idx="252">
                  <c:v>1190.74</c:v>
                </c:pt>
                <c:pt idx="253">
                  <c:v>1183.25</c:v>
                </c:pt>
                <c:pt idx="254">
                  <c:v>1179.24</c:v>
                </c:pt>
                <c:pt idx="255">
                  <c:v>1180.74</c:v>
                </c:pt>
                <c:pt idx="256">
                  <c:v>1184.8</c:v>
                </c:pt>
                <c:pt idx="257">
                  <c:v>1188.1400000000001</c:v>
                </c:pt>
                <c:pt idx="258">
                  <c:v>1188.21</c:v>
                </c:pt>
                <c:pt idx="259">
                  <c:v>1185.5899999999999</c:v>
                </c:pt>
                <c:pt idx="260">
                  <c:v>1186.06</c:v>
                </c:pt>
                <c:pt idx="261">
                  <c:v>1185.5999999999999</c:v>
                </c:pt>
                <c:pt idx="262">
                  <c:v>1174.1400000000001</c:v>
                </c:pt>
                <c:pt idx="263">
                  <c:v>1175.83</c:v>
                </c:pt>
                <c:pt idx="264">
                  <c:v>1172.52</c:v>
                </c:pt>
                <c:pt idx="265">
                  <c:v>1169.52</c:v>
                </c:pt>
                <c:pt idx="266">
                  <c:v>1170</c:v>
                </c:pt>
                <c:pt idx="267">
                  <c:v>1170.17</c:v>
                </c:pt>
                <c:pt idx="268">
                  <c:v>1172.8800000000001</c:v>
                </c:pt>
                <c:pt idx="269">
                  <c:v>1171.6600000000001</c:v>
                </c:pt>
                <c:pt idx="270">
                  <c:v>1172.49</c:v>
                </c:pt>
                <c:pt idx="271">
                  <c:v>1170.6600000000001</c:v>
                </c:pt>
                <c:pt idx="272">
                  <c:v>1169.8399999999999</c:v>
                </c:pt>
                <c:pt idx="273">
                  <c:v>1176.92</c:v>
                </c:pt>
                <c:pt idx="274">
                  <c:v>1172.43</c:v>
                </c:pt>
                <c:pt idx="275">
                  <c:v>1171.06</c:v>
                </c:pt>
                <c:pt idx="276">
                  <c:v>1167.93</c:v>
                </c:pt>
                <c:pt idx="277">
                  <c:v>1169.31</c:v>
                </c:pt>
                <c:pt idx="278">
                  <c:v>1168.19</c:v>
                </c:pt>
                <c:pt idx="279">
                  <c:v>1169.0999999999999</c:v>
                </c:pt>
                <c:pt idx="280">
                  <c:v>1170.73</c:v>
                </c:pt>
                <c:pt idx="281">
                  <c:v>1167.6099999999999</c:v>
                </c:pt>
                <c:pt idx="282">
                  <c:v>1165.77</c:v>
                </c:pt>
                <c:pt idx="283">
                  <c:v>1166.2</c:v>
                </c:pt>
                <c:pt idx="284">
                  <c:v>1159.24</c:v>
                </c:pt>
                <c:pt idx="285">
                  <c:v>1156.71</c:v>
                </c:pt>
                <c:pt idx="286">
                  <c:v>1156.47</c:v>
                </c:pt>
                <c:pt idx="287">
                  <c:v>1163.8499999999999</c:v>
                </c:pt>
                <c:pt idx="288">
                  <c:v>1163.1400000000001</c:v>
                </c:pt>
                <c:pt idx="289">
                  <c:v>1159.25</c:v>
                </c:pt>
                <c:pt idx="290">
                  <c:v>1156.45</c:v>
                </c:pt>
                <c:pt idx="291">
                  <c:v>1154.05</c:v>
                </c:pt>
                <c:pt idx="292">
                  <c:v>1157.6099999999999</c:v>
                </c:pt>
                <c:pt idx="293">
                  <c:v>1154.1500000000001</c:v>
                </c:pt>
                <c:pt idx="294">
                  <c:v>1146.73</c:v>
                </c:pt>
                <c:pt idx="295">
                  <c:v>1143.1500000000001</c:v>
                </c:pt>
                <c:pt idx="296">
                  <c:v>1145.58</c:v>
                </c:pt>
                <c:pt idx="297">
                  <c:v>1143.17</c:v>
                </c:pt>
                <c:pt idx="298">
                  <c:v>1138.6099999999999</c:v>
                </c:pt>
                <c:pt idx="299">
                  <c:v>1140.75</c:v>
                </c:pt>
                <c:pt idx="300">
                  <c:v>1131.42</c:v>
                </c:pt>
                <c:pt idx="301">
                  <c:v>1125.92</c:v>
                </c:pt>
                <c:pt idx="302">
                  <c:v>1120.6600000000001</c:v>
                </c:pt>
                <c:pt idx="303">
                  <c:v>1118.6600000000001</c:v>
                </c:pt>
                <c:pt idx="304">
                  <c:v>1118.01</c:v>
                </c:pt>
                <c:pt idx="305">
                  <c:v>1121.1400000000001</c:v>
                </c:pt>
                <c:pt idx="306">
                  <c:v>1122.03</c:v>
                </c:pt>
                <c:pt idx="307">
                  <c:v>1120.56</c:v>
                </c:pt>
                <c:pt idx="308">
                  <c:v>1121.51</c:v>
                </c:pt>
                <c:pt idx="309">
                  <c:v>1124.3399999999999</c:v>
                </c:pt>
                <c:pt idx="310">
                  <c:v>1126.7</c:v>
                </c:pt>
                <c:pt idx="311">
                  <c:v>1129.1600000000001</c:v>
                </c:pt>
                <c:pt idx="312">
                  <c:v>1124.6099999999999</c:v>
                </c:pt>
                <c:pt idx="313">
                  <c:v>1126.3599999999999</c:v>
                </c:pt>
                <c:pt idx="314">
                  <c:v>1125.43</c:v>
                </c:pt>
                <c:pt idx="315">
                  <c:v>1124.77</c:v>
                </c:pt>
                <c:pt idx="316">
                  <c:v>1125.5899999999999</c:v>
                </c:pt>
                <c:pt idx="317">
                  <c:v>1128.06</c:v>
                </c:pt>
                <c:pt idx="318">
                  <c:v>1121.44</c:v>
                </c:pt>
                <c:pt idx="319">
                  <c:v>1117.8</c:v>
                </c:pt>
                <c:pt idx="320">
                  <c:v>1122.3800000000001</c:v>
                </c:pt>
                <c:pt idx="321">
                  <c:v>1126.2</c:v>
                </c:pt>
                <c:pt idx="322">
                  <c:v>1123.68</c:v>
                </c:pt>
                <c:pt idx="323">
                  <c:v>1134.3399999999999</c:v>
                </c:pt>
                <c:pt idx="324">
                  <c:v>1129.68</c:v>
                </c:pt>
                <c:pt idx="325">
                  <c:v>1131.94</c:v>
                </c:pt>
                <c:pt idx="326">
                  <c:v>1130.79</c:v>
                </c:pt>
                <c:pt idx="327">
                  <c:v>1125.56</c:v>
                </c:pt>
                <c:pt idx="328">
                  <c:v>1126.55</c:v>
                </c:pt>
                <c:pt idx="329">
                  <c:v>1126.26</c:v>
                </c:pt>
                <c:pt idx="330">
                  <c:v>1129.31</c:v>
                </c:pt>
                <c:pt idx="331">
                  <c:v>1129.94</c:v>
                </c:pt>
                <c:pt idx="332">
                  <c:v>1125.31</c:v>
                </c:pt>
                <c:pt idx="333">
                  <c:v>1125.81</c:v>
                </c:pt>
                <c:pt idx="334">
                  <c:v>1130.4100000000001</c:v>
                </c:pt>
                <c:pt idx="335">
                  <c:v>1129.23</c:v>
                </c:pt>
                <c:pt idx="336">
                  <c:v>1132.56</c:v>
                </c:pt>
                <c:pt idx="337">
                  <c:v>1135.52</c:v>
                </c:pt>
                <c:pt idx="338">
                  <c:v>1133.25</c:v>
                </c:pt>
                <c:pt idx="339">
                  <c:v>1126.46</c:v>
                </c:pt>
                <c:pt idx="340">
                  <c:v>1126.3399999999999</c:v>
                </c:pt>
                <c:pt idx="341">
                  <c:v>1126.42</c:v>
                </c:pt>
                <c:pt idx="342">
                  <c:v>1130.71</c:v>
                </c:pt>
                <c:pt idx="343">
                  <c:v>1126.07</c:v>
                </c:pt>
                <c:pt idx="344">
                  <c:v>1119.6500000000001</c:v>
                </c:pt>
                <c:pt idx="345">
                  <c:v>1118.81</c:v>
                </c:pt>
                <c:pt idx="346">
                  <c:v>1113.3499999999999</c:v>
                </c:pt>
                <c:pt idx="347">
                  <c:v>1118.44</c:v>
                </c:pt>
                <c:pt idx="348">
                  <c:v>1127.1199999999999</c:v>
                </c:pt>
                <c:pt idx="349">
                  <c:v>1131.23</c:v>
                </c:pt>
                <c:pt idx="350">
                  <c:v>1134.01</c:v>
                </c:pt>
                <c:pt idx="351">
                  <c:v>1135.21</c:v>
                </c:pt>
                <c:pt idx="352">
                  <c:v>1134.5999999999999</c:v>
                </c:pt>
                <c:pt idx="353">
                  <c:v>1127.8</c:v>
                </c:pt>
                <c:pt idx="354">
                  <c:v>1127.99</c:v>
                </c:pt>
                <c:pt idx="355">
                  <c:v>1124.1500000000001</c:v>
                </c:pt>
                <c:pt idx="356">
                  <c:v>1114.6099999999999</c:v>
                </c:pt>
                <c:pt idx="357">
                  <c:v>1119.67</c:v>
                </c:pt>
                <c:pt idx="358">
                  <c:v>1121.6199999999999</c:v>
                </c:pt>
                <c:pt idx="359">
                  <c:v>1121.99</c:v>
                </c:pt>
                <c:pt idx="360">
                  <c:v>1118.6300000000001</c:v>
                </c:pt>
                <c:pt idx="361">
                  <c:v>1121.92</c:v>
                </c:pt>
                <c:pt idx="362">
                  <c:v>1120.3800000000001</c:v>
                </c:pt>
                <c:pt idx="363">
                  <c:v>1131.94</c:v>
                </c:pt>
                <c:pt idx="364">
                  <c:v>1134.0999999999999</c:v>
                </c:pt>
                <c:pt idx="365">
                  <c:v>1136.03</c:v>
                </c:pt>
                <c:pt idx="366">
                  <c:v>1135.1199999999999</c:v>
                </c:pt>
                <c:pt idx="367">
                  <c:v>1137.05</c:v>
                </c:pt>
                <c:pt idx="368">
                  <c:v>1135.25</c:v>
                </c:pt>
                <c:pt idx="369">
                  <c:v>1135.3599999999999</c:v>
                </c:pt>
                <c:pt idx="370">
                  <c:v>1141.92</c:v>
                </c:pt>
                <c:pt idx="371">
                  <c:v>1151.8900000000001</c:v>
                </c:pt>
                <c:pt idx="372">
                  <c:v>1155.72</c:v>
                </c:pt>
                <c:pt idx="373">
                  <c:v>1157.9000000000001</c:v>
                </c:pt>
                <c:pt idx="374">
                  <c:v>1155.9100000000001</c:v>
                </c:pt>
                <c:pt idx="375">
                  <c:v>1152.76</c:v>
                </c:pt>
                <c:pt idx="376">
                  <c:v>1153.0899999999999</c:v>
                </c:pt>
                <c:pt idx="377">
                  <c:v>1155.78</c:v>
                </c:pt>
                <c:pt idx="378">
                  <c:v>1153.44</c:v>
                </c:pt>
              </c:numCache>
            </c:numRef>
          </c:val>
          <c:smooth val="0"/>
          <c:extLst>
            <c:ext xmlns:c16="http://schemas.microsoft.com/office/drawing/2014/chart" uri="{C3380CC4-5D6E-409C-BE32-E72D297353CC}">
              <c16:uniqueId val="{00000000-4567-4574-8B74-7C43B52D99DE}"/>
            </c:ext>
          </c:extLst>
        </c:ser>
        <c:dLbls>
          <c:showLegendKey val="0"/>
          <c:showVal val="0"/>
          <c:showCatName val="0"/>
          <c:showSerName val="0"/>
          <c:showPercent val="0"/>
          <c:showBubbleSize val="0"/>
        </c:dLbls>
        <c:smooth val="0"/>
        <c:axId val="256692656"/>
        <c:axId val="256689376"/>
      </c:lineChart>
      <c:dateAx>
        <c:axId val="256692656"/>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256689376"/>
        <c:crosses val="autoZero"/>
        <c:auto val="1"/>
        <c:lblOffset val="100"/>
        <c:baseTimeUnit val="days"/>
      </c:dateAx>
      <c:valAx>
        <c:axId val="256689376"/>
        <c:scaling>
          <c:orientation val="minMax"/>
          <c:min val="1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256692656"/>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ysClr val="windowText" lastClr="000000"/>
          </a:solidFill>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6.4137467191601044E-2"/>
          <c:y val="9.0629761903713926E-2"/>
          <c:w val="0.90396719160104988"/>
          <c:h val="0.75919342869391682"/>
        </c:manualLayout>
      </c:layout>
      <c:lineChart>
        <c:grouping val="standard"/>
        <c:varyColors val="0"/>
        <c:ser>
          <c:idx val="0"/>
          <c:order val="0"/>
          <c:tx>
            <c:strRef>
              <c:f>'[Commodities2.xlsx]1970'!$N$1</c:f>
              <c:strCache>
                <c:ptCount val="1"/>
                <c:pt idx="0">
                  <c:v>WTI Crude Oil</c:v>
                </c:pt>
              </c:strCache>
            </c:strRef>
          </c:tx>
          <c:spPr>
            <a:ln w="38100" cap="rnd">
              <a:solidFill>
                <a:schemeClr val="accent1"/>
              </a:solidFill>
              <a:round/>
            </a:ln>
            <a:effectLst/>
          </c:spPr>
          <c:marker>
            <c:symbol val="none"/>
          </c:marker>
          <c:cat>
            <c:numRef>
              <c:f>'[Commodities2.xlsx]1970'!$M$2:$M$77</c:f>
              <c:numCache>
                <c:formatCode>m/d/yyyy</c:formatCode>
                <c:ptCount val="76"/>
                <c:pt idx="0">
                  <c:v>43630</c:v>
                </c:pt>
                <c:pt idx="1">
                  <c:v>43623</c:v>
                </c:pt>
                <c:pt idx="2">
                  <c:v>43616</c:v>
                </c:pt>
                <c:pt idx="3">
                  <c:v>43609</c:v>
                </c:pt>
                <c:pt idx="4">
                  <c:v>43602</c:v>
                </c:pt>
                <c:pt idx="5">
                  <c:v>43595</c:v>
                </c:pt>
                <c:pt idx="6">
                  <c:v>43588</c:v>
                </c:pt>
                <c:pt idx="7">
                  <c:v>43581</c:v>
                </c:pt>
                <c:pt idx="8">
                  <c:v>43574</c:v>
                </c:pt>
                <c:pt idx="9">
                  <c:v>43567</c:v>
                </c:pt>
                <c:pt idx="10">
                  <c:v>43560</c:v>
                </c:pt>
                <c:pt idx="11">
                  <c:v>43553</c:v>
                </c:pt>
                <c:pt idx="12">
                  <c:v>43546</c:v>
                </c:pt>
                <c:pt idx="13">
                  <c:v>43539</c:v>
                </c:pt>
                <c:pt idx="14">
                  <c:v>43532</c:v>
                </c:pt>
                <c:pt idx="15">
                  <c:v>43525</c:v>
                </c:pt>
                <c:pt idx="16">
                  <c:v>43518</c:v>
                </c:pt>
                <c:pt idx="17">
                  <c:v>43511</c:v>
                </c:pt>
                <c:pt idx="18">
                  <c:v>43504</c:v>
                </c:pt>
                <c:pt idx="19">
                  <c:v>43497</c:v>
                </c:pt>
                <c:pt idx="20">
                  <c:v>43490</c:v>
                </c:pt>
                <c:pt idx="21">
                  <c:v>43483</c:v>
                </c:pt>
                <c:pt idx="22">
                  <c:v>43476</c:v>
                </c:pt>
                <c:pt idx="23">
                  <c:v>43469</c:v>
                </c:pt>
                <c:pt idx="24">
                  <c:v>43462</c:v>
                </c:pt>
                <c:pt idx="25">
                  <c:v>43455</c:v>
                </c:pt>
                <c:pt idx="26">
                  <c:v>43448</c:v>
                </c:pt>
                <c:pt idx="27">
                  <c:v>43441</c:v>
                </c:pt>
                <c:pt idx="28">
                  <c:v>43434</c:v>
                </c:pt>
                <c:pt idx="29">
                  <c:v>43427</c:v>
                </c:pt>
                <c:pt idx="30">
                  <c:v>43420</c:v>
                </c:pt>
                <c:pt idx="31">
                  <c:v>43413</c:v>
                </c:pt>
                <c:pt idx="32">
                  <c:v>43406</c:v>
                </c:pt>
                <c:pt idx="33">
                  <c:v>43399</c:v>
                </c:pt>
                <c:pt idx="34">
                  <c:v>43392</c:v>
                </c:pt>
                <c:pt idx="35">
                  <c:v>43385</c:v>
                </c:pt>
                <c:pt idx="36">
                  <c:v>43378</c:v>
                </c:pt>
                <c:pt idx="37">
                  <c:v>43371</c:v>
                </c:pt>
                <c:pt idx="38">
                  <c:v>43364</c:v>
                </c:pt>
                <c:pt idx="39">
                  <c:v>43357</c:v>
                </c:pt>
                <c:pt idx="40">
                  <c:v>43350</c:v>
                </c:pt>
                <c:pt idx="41">
                  <c:v>43343</c:v>
                </c:pt>
                <c:pt idx="42">
                  <c:v>43336</c:v>
                </c:pt>
                <c:pt idx="43">
                  <c:v>43329</c:v>
                </c:pt>
                <c:pt idx="44">
                  <c:v>43322</c:v>
                </c:pt>
                <c:pt idx="45">
                  <c:v>43315</c:v>
                </c:pt>
                <c:pt idx="46">
                  <c:v>43308</c:v>
                </c:pt>
                <c:pt idx="47">
                  <c:v>43301</c:v>
                </c:pt>
                <c:pt idx="48">
                  <c:v>43294</c:v>
                </c:pt>
                <c:pt idx="49">
                  <c:v>43287</c:v>
                </c:pt>
                <c:pt idx="50">
                  <c:v>43280</c:v>
                </c:pt>
                <c:pt idx="51">
                  <c:v>43273</c:v>
                </c:pt>
                <c:pt idx="52">
                  <c:v>43266</c:v>
                </c:pt>
                <c:pt idx="53">
                  <c:v>43259</c:v>
                </c:pt>
                <c:pt idx="54">
                  <c:v>43252</c:v>
                </c:pt>
                <c:pt idx="55">
                  <c:v>43245</c:v>
                </c:pt>
                <c:pt idx="56">
                  <c:v>43238</c:v>
                </c:pt>
                <c:pt idx="57">
                  <c:v>43231</c:v>
                </c:pt>
                <c:pt idx="58">
                  <c:v>43224</c:v>
                </c:pt>
                <c:pt idx="59">
                  <c:v>43217</c:v>
                </c:pt>
                <c:pt idx="60">
                  <c:v>43210</c:v>
                </c:pt>
                <c:pt idx="61">
                  <c:v>43203</c:v>
                </c:pt>
                <c:pt idx="62">
                  <c:v>43196</c:v>
                </c:pt>
                <c:pt idx="63">
                  <c:v>43189</c:v>
                </c:pt>
                <c:pt idx="64">
                  <c:v>43182</c:v>
                </c:pt>
                <c:pt idx="65">
                  <c:v>43175</c:v>
                </c:pt>
                <c:pt idx="66">
                  <c:v>43168</c:v>
                </c:pt>
                <c:pt idx="67">
                  <c:v>43161</c:v>
                </c:pt>
                <c:pt idx="68">
                  <c:v>43154</c:v>
                </c:pt>
                <c:pt idx="69">
                  <c:v>43147</c:v>
                </c:pt>
                <c:pt idx="70">
                  <c:v>43140</c:v>
                </c:pt>
                <c:pt idx="71">
                  <c:v>43133</c:v>
                </c:pt>
                <c:pt idx="72">
                  <c:v>43126</c:v>
                </c:pt>
                <c:pt idx="73">
                  <c:v>43119</c:v>
                </c:pt>
                <c:pt idx="74">
                  <c:v>43112</c:v>
                </c:pt>
                <c:pt idx="75">
                  <c:v>43105</c:v>
                </c:pt>
              </c:numCache>
            </c:numRef>
          </c:cat>
          <c:val>
            <c:numRef>
              <c:f>'[Commodities2.xlsx]1970'!$N$2:$N$77</c:f>
              <c:numCache>
                <c:formatCode>General</c:formatCode>
                <c:ptCount val="76"/>
                <c:pt idx="0">
                  <c:v>52.51</c:v>
                </c:pt>
                <c:pt idx="1">
                  <c:v>53.99</c:v>
                </c:pt>
                <c:pt idx="2">
                  <c:v>53.5</c:v>
                </c:pt>
                <c:pt idx="3">
                  <c:v>58.63</c:v>
                </c:pt>
                <c:pt idx="4">
                  <c:v>62.76</c:v>
                </c:pt>
                <c:pt idx="5">
                  <c:v>61.66</c:v>
                </c:pt>
                <c:pt idx="6">
                  <c:v>61.94</c:v>
                </c:pt>
                <c:pt idx="7">
                  <c:v>63.3</c:v>
                </c:pt>
                <c:pt idx="8">
                  <c:v>64</c:v>
                </c:pt>
                <c:pt idx="9">
                  <c:v>63.89</c:v>
                </c:pt>
                <c:pt idx="10">
                  <c:v>63.08</c:v>
                </c:pt>
                <c:pt idx="11">
                  <c:v>60.14</c:v>
                </c:pt>
                <c:pt idx="12">
                  <c:v>59.04</c:v>
                </c:pt>
                <c:pt idx="13">
                  <c:v>58.52</c:v>
                </c:pt>
                <c:pt idx="14">
                  <c:v>56.07</c:v>
                </c:pt>
                <c:pt idx="15">
                  <c:v>55.8</c:v>
                </c:pt>
                <c:pt idx="16">
                  <c:v>57.26</c:v>
                </c:pt>
                <c:pt idx="17">
                  <c:v>55.59</c:v>
                </c:pt>
                <c:pt idx="18">
                  <c:v>52.72</c:v>
                </c:pt>
                <c:pt idx="19">
                  <c:v>55.26</c:v>
                </c:pt>
                <c:pt idx="20">
                  <c:v>53.69</c:v>
                </c:pt>
                <c:pt idx="21">
                  <c:v>53.8</c:v>
                </c:pt>
                <c:pt idx="22">
                  <c:v>51.59</c:v>
                </c:pt>
                <c:pt idx="23">
                  <c:v>47.96</c:v>
                </c:pt>
                <c:pt idx="24">
                  <c:v>45.33</c:v>
                </c:pt>
                <c:pt idx="25">
                  <c:v>45.59</c:v>
                </c:pt>
                <c:pt idx="26">
                  <c:v>51.2</c:v>
                </c:pt>
                <c:pt idx="27">
                  <c:v>52.61</c:v>
                </c:pt>
                <c:pt idx="28">
                  <c:v>50.93</c:v>
                </c:pt>
                <c:pt idx="29">
                  <c:v>50.42</c:v>
                </c:pt>
                <c:pt idx="30">
                  <c:v>56.46</c:v>
                </c:pt>
                <c:pt idx="31">
                  <c:v>60.19</c:v>
                </c:pt>
                <c:pt idx="32">
                  <c:v>63.14</c:v>
                </c:pt>
                <c:pt idx="33">
                  <c:v>67.59</c:v>
                </c:pt>
                <c:pt idx="34">
                  <c:v>69.12</c:v>
                </c:pt>
                <c:pt idx="35">
                  <c:v>71.34</c:v>
                </c:pt>
                <c:pt idx="36">
                  <c:v>74.34</c:v>
                </c:pt>
                <c:pt idx="37">
                  <c:v>73.25</c:v>
                </c:pt>
                <c:pt idx="38">
                  <c:v>70.78</c:v>
                </c:pt>
                <c:pt idx="39">
                  <c:v>68.989999999999995</c:v>
                </c:pt>
                <c:pt idx="40">
                  <c:v>67.75</c:v>
                </c:pt>
                <c:pt idx="41">
                  <c:v>69.8</c:v>
                </c:pt>
                <c:pt idx="42">
                  <c:v>68.72</c:v>
                </c:pt>
                <c:pt idx="43">
                  <c:v>65.91</c:v>
                </c:pt>
                <c:pt idx="44">
                  <c:v>67.63</c:v>
                </c:pt>
                <c:pt idx="45">
                  <c:v>68.489999999999995</c:v>
                </c:pt>
                <c:pt idx="46">
                  <c:v>68.69</c:v>
                </c:pt>
                <c:pt idx="47">
                  <c:v>70.459999999999994</c:v>
                </c:pt>
                <c:pt idx="48">
                  <c:v>71.010000000000005</c:v>
                </c:pt>
                <c:pt idx="49">
                  <c:v>73.8</c:v>
                </c:pt>
                <c:pt idx="50">
                  <c:v>74.150000000000006</c:v>
                </c:pt>
                <c:pt idx="51">
                  <c:v>68.58</c:v>
                </c:pt>
                <c:pt idx="52">
                  <c:v>65.06</c:v>
                </c:pt>
                <c:pt idx="53">
                  <c:v>65.739999999999995</c:v>
                </c:pt>
                <c:pt idx="54">
                  <c:v>65.81</c:v>
                </c:pt>
                <c:pt idx="55">
                  <c:v>67.88</c:v>
                </c:pt>
                <c:pt idx="56">
                  <c:v>71.28</c:v>
                </c:pt>
                <c:pt idx="57">
                  <c:v>70.7</c:v>
                </c:pt>
                <c:pt idx="58">
                  <c:v>69.72</c:v>
                </c:pt>
                <c:pt idx="59">
                  <c:v>68.099999999999994</c:v>
                </c:pt>
                <c:pt idx="60">
                  <c:v>68.38</c:v>
                </c:pt>
                <c:pt idx="61">
                  <c:v>67.39</c:v>
                </c:pt>
                <c:pt idx="62">
                  <c:v>62.06</c:v>
                </c:pt>
                <c:pt idx="63">
                  <c:v>64.94</c:v>
                </c:pt>
                <c:pt idx="64">
                  <c:v>65.88</c:v>
                </c:pt>
                <c:pt idx="65">
                  <c:v>62.34</c:v>
                </c:pt>
                <c:pt idx="66">
                  <c:v>62.04</c:v>
                </c:pt>
                <c:pt idx="67">
                  <c:v>61.25</c:v>
                </c:pt>
                <c:pt idx="68">
                  <c:v>63.55</c:v>
                </c:pt>
                <c:pt idx="69">
                  <c:v>61.68</c:v>
                </c:pt>
                <c:pt idx="70">
                  <c:v>59.2</c:v>
                </c:pt>
                <c:pt idx="71">
                  <c:v>65.45</c:v>
                </c:pt>
                <c:pt idx="72">
                  <c:v>66.14</c:v>
                </c:pt>
                <c:pt idx="73">
                  <c:v>63.37</c:v>
                </c:pt>
                <c:pt idx="74">
                  <c:v>64.3</c:v>
                </c:pt>
                <c:pt idx="75">
                  <c:v>61.44</c:v>
                </c:pt>
              </c:numCache>
            </c:numRef>
          </c:val>
          <c:smooth val="0"/>
          <c:extLst>
            <c:ext xmlns:c16="http://schemas.microsoft.com/office/drawing/2014/chart" uri="{C3380CC4-5D6E-409C-BE32-E72D297353CC}">
              <c16:uniqueId val="{00000000-419A-4817-A1B8-FAD55AC99E04}"/>
            </c:ext>
          </c:extLst>
        </c:ser>
        <c:dLbls>
          <c:showLegendKey val="0"/>
          <c:showVal val="0"/>
          <c:showCatName val="0"/>
          <c:showSerName val="0"/>
          <c:showPercent val="0"/>
          <c:showBubbleSize val="0"/>
        </c:dLbls>
        <c:smooth val="0"/>
        <c:axId val="537330744"/>
        <c:axId val="537335664"/>
      </c:lineChart>
      <c:dateAx>
        <c:axId val="537330744"/>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537335664"/>
        <c:crosses val="autoZero"/>
        <c:auto val="1"/>
        <c:lblOffset val="100"/>
        <c:baseTimeUnit val="days"/>
      </c:dateAx>
      <c:valAx>
        <c:axId val="537335664"/>
        <c:scaling>
          <c:orientation val="minMax"/>
          <c:max val="75"/>
          <c:min val="4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537330744"/>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ysClr val="windowText" lastClr="000000"/>
          </a:solidFill>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ysClr val="windowText" lastClr="000000"/>
                </a:solidFill>
                <a:latin typeface="+mn-lt"/>
                <a:ea typeface="+mn-ea"/>
                <a:cs typeface="+mn-cs"/>
              </a:defRPr>
            </a:pPr>
            <a:r>
              <a:rPr lang="en-US" sz="2400" dirty="0"/>
              <a:t>Baltic Dry Index</a:t>
            </a:r>
          </a:p>
        </c:rich>
      </c:tx>
      <c:overlay val="0"/>
      <c:spPr>
        <a:noFill/>
        <a:ln>
          <a:noFill/>
        </a:ln>
        <a:effectLst/>
      </c:spPr>
      <c:txPr>
        <a:bodyPr rot="0" spcFirstLastPara="1" vertOverflow="ellipsis" vert="horz" wrap="square" anchor="ctr" anchorCtr="1"/>
        <a:lstStyle/>
        <a:p>
          <a:pPr>
            <a:defRPr sz="192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7.7591434557243502E-2"/>
          <c:y val="8.7109335644082866E-2"/>
          <c:w val="0.8905078620415422"/>
          <c:h val="0.76105530241186858"/>
        </c:manualLayout>
      </c:layout>
      <c:lineChart>
        <c:grouping val="standard"/>
        <c:varyColors val="0"/>
        <c:ser>
          <c:idx val="0"/>
          <c:order val="0"/>
          <c:tx>
            <c:strRef>
              <c:f>[BDI.xlsx]Sheet1!$B$1</c:f>
              <c:strCache>
                <c:ptCount val="1"/>
                <c:pt idx="0">
                  <c:v>BDI</c:v>
                </c:pt>
              </c:strCache>
            </c:strRef>
          </c:tx>
          <c:spPr>
            <a:ln w="38100" cap="rnd">
              <a:solidFill>
                <a:schemeClr val="accent1"/>
              </a:solidFill>
              <a:round/>
            </a:ln>
            <a:effectLst/>
          </c:spPr>
          <c:marker>
            <c:symbol val="none"/>
          </c:marker>
          <c:cat>
            <c:numRef>
              <c:f>[BDI.xlsx]Sheet1!$A$2:$A$365</c:f>
              <c:numCache>
                <c:formatCode>m/d/yyyy</c:formatCode>
                <c:ptCount val="364"/>
                <c:pt idx="0">
                  <c:v>43630</c:v>
                </c:pt>
                <c:pt idx="1">
                  <c:v>43629</c:v>
                </c:pt>
                <c:pt idx="2">
                  <c:v>43628</c:v>
                </c:pt>
                <c:pt idx="3">
                  <c:v>43627</c:v>
                </c:pt>
                <c:pt idx="4">
                  <c:v>43626</c:v>
                </c:pt>
                <c:pt idx="5">
                  <c:v>43623</c:v>
                </c:pt>
                <c:pt idx="6">
                  <c:v>43622</c:v>
                </c:pt>
                <c:pt idx="7">
                  <c:v>43621</c:v>
                </c:pt>
                <c:pt idx="8">
                  <c:v>43620</c:v>
                </c:pt>
                <c:pt idx="9">
                  <c:v>43619</c:v>
                </c:pt>
                <c:pt idx="10">
                  <c:v>43616</c:v>
                </c:pt>
                <c:pt idx="11">
                  <c:v>43615</c:v>
                </c:pt>
                <c:pt idx="12">
                  <c:v>43614</c:v>
                </c:pt>
                <c:pt idx="13">
                  <c:v>43613</c:v>
                </c:pt>
                <c:pt idx="14">
                  <c:v>43609</c:v>
                </c:pt>
                <c:pt idx="15">
                  <c:v>43608</c:v>
                </c:pt>
                <c:pt idx="16">
                  <c:v>43607</c:v>
                </c:pt>
                <c:pt idx="17">
                  <c:v>43606</c:v>
                </c:pt>
                <c:pt idx="18">
                  <c:v>43605</c:v>
                </c:pt>
                <c:pt idx="19">
                  <c:v>43602</c:v>
                </c:pt>
                <c:pt idx="20">
                  <c:v>43601</c:v>
                </c:pt>
                <c:pt idx="21">
                  <c:v>43600</c:v>
                </c:pt>
                <c:pt idx="22">
                  <c:v>43599</c:v>
                </c:pt>
                <c:pt idx="23">
                  <c:v>43598</c:v>
                </c:pt>
                <c:pt idx="24">
                  <c:v>43595</c:v>
                </c:pt>
                <c:pt idx="25">
                  <c:v>43594</c:v>
                </c:pt>
                <c:pt idx="26">
                  <c:v>43593</c:v>
                </c:pt>
                <c:pt idx="27">
                  <c:v>43592</c:v>
                </c:pt>
                <c:pt idx="28">
                  <c:v>43588</c:v>
                </c:pt>
                <c:pt idx="29">
                  <c:v>43587</c:v>
                </c:pt>
                <c:pt idx="30">
                  <c:v>43586</c:v>
                </c:pt>
                <c:pt idx="31">
                  <c:v>43585</c:v>
                </c:pt>
                <c:pt idx="32">
                  <c:v>43584</c:v>
                </c:pt>
                <c:pt idx="33">
                  <c:v>43581</c:v>
                </c:pt>
                <c:pt idx="34">
                  <c:v>43580</c:v>
                </c:pt>
                <c:pt idx="35">
                  <c:v>43579</c:v>
                </c:pt>
                <c:pt idx="36">
                  <c:v>43578</c:v>
                </c:pt>
                <c:pt idx="37">
                  <c:v>43573</c:v>
                </c:pt>
                <c:pt idx="38">
                  <c:v>43572</c:v>
                </c:pt>
                <c:pt idx="39">
                  <c:v>43571</c:v>
                </c:pt>
                <c:pt idx="40">
                  <c:v>43570</c:v>
                </c:pt>
                <c:pt idx="41">
                  <c:v>43567</c:v>
                </c:pt>
                <c:pt idx="42">
                  <c:v>43566</c:v>
                </c:pt>
                <c:pt idx="43">
                  <c:v>43565</c:v>
                </c:pt>
                <c:pt idx="44">
                  <c:v>43564</c:v>
                </c:pt>
                <c:pt idx="45">
                  <c:v>43563</c:v>
                </c:pt>
                <c:pt idx="46">
                  <c:v>43560</c:v>
                </c:pt>
                <c:pt idx="47">
                  <c:v>43559</c:v>
                </c:pt>
                <c:pt idx="48">
                  <c:v>43558</c:v>
                </c:pt>
                <c:pt idx="49">
                  <c:v>43557</c:v>
                </c:pt>
                <c:pt idx="50">
                  <c:v>43556</c:v>
                </c:pt>
                <c:pt idx="51">
                  <c:v>43553</c:v>
                </c:pt>
                <c:pt idx="52">
                  <c:v>43552</c:v>
                </c:pt>
                <c:pt idx="53">
                  <c:v>43551</c:v>
                </c:pt>
                <c:pt idx="54">
                  <c:v>43550</c:v>
                </c:pt>
                <c:pt idx="55">
                  <c:v>43549</c:v>
                </c:pt>
                <c:pt idx="56">
                  <c:v>43546</c:v>
                </c:pt>
                <c:pt idx="57">
                  <c:v>43545</c:v>
                </c:pt>
                <c:pt idx="58">
                  <c:v>43544</c:v>
                </c:pt>
                <c:pt idx="59">
                  <c:v>43543</c:v>
                </c:pt>
                <c:pt idx="60">
                  <c:v>43542</c:v>
                </c:pt>
                <c:pt idx="61">
                  <c:v>43539</c:v>
                </c:pt>
                <c:pt idx="62">
                  <c:v>43538</c:v>
                </c:pt>
                <c:pt idx="63">
                  <c:v>43537</c:v>
                </c:pt>
                <c:pt idx="64">
                  <c:v>43536</c:v>
                </c:pt>
                <c:pt idx="65">
                  <c:v>43535</c:v>
                </c:pt>
                <c:pt idx="66">
                  <c:v>43532</c:v>
                </c:pt>
                <c:pt idx="67">
                  <c:v>43531</c:v>
                </c:pt>
                <c:pt idx="68">
                  <c:v>43530</c:v>
                </c:pt>
                <c:pt idx="69">
                  <c:v>43529</c:v>
                </c:pt>
                <c:pt idx="70">
                  <c:v>43528</c:v>
                </c:pt>
                <c:pt idx="71">
                  <c:v>43525</c:v>
                </c:pt>
                <c:pt idx="72">
                  <c:v>43524</c:v>
                </c:pt>
                <c:pt idx="73">
                  <c:v>43523</c:v>
                </c:pt>
                <c:pt idx="74">
                  <c:v>43522</c:v>
                </c:pt>
                <c:pt idx="75">
                  <c:v>43521</c:v>
                </c:pt>
                <c:pt idx="76">
                  <c:v>43518</c:v>
                </c:pt>
                <c:pt idx="77">
                  <c:v>43517</c:v>
                </c:pt>
                <c:pt idx="78">
                  <c:v>43516</c:v>
                </c:pt>
                <c:pt idx="79">
                  <c:v>43515</c:v>
                </c:pt>
                <c:pt idx="80">
                  <c:v>43514</c:v>
                </c:pt>
                <c:pt idx="81">
                  <c:v>43511</c:v>
                </c:pt>
                <c:pt idx="82">
                  <c:v>43510</c:v>
                </c:pt>
                <c:pt idx="83">
                  <c:v>43509</c:v>
                </c:pt>
                <c:pt idx="84">
                  <c:v>43508</c:v>
                </c:pt>
                <c:pt idx="85">
                  <c:v>43507</c:v>
                </c:pt>
                <c:pt idx="86">
                  <c:v>43504</c:v>
                </c:pt>
                <c:pt idx="87">
                  <c:v>43503</c:v>
                </c:pt>
                <c:pt idx="88">
                  <c:v>43502</c:v>
                </c:pt>
                <c:pt idx="89">
                  <c:v>43501</c:v>
                </c:pt>
                <c:pt idx="90">
                  <c:v>43500</c:v>
                </c:pt>
                <c:pt idx="91">
                  <c:v>43497</c:v>
                </c:pt>
                <c:pt idx="92">
                  <c:v>43496</c:v>
                </c:pt>
                <c:pt idx="93">
                  <c:v>43495</c:v>
                </c:pt>
                <c:pt idx="94">
                  <c:v>43494</c:v>
                </c:pt>
                <c:pt idx="95">
                  <c:v>43493</c:v>
                </c:pt>
                <c:pt idx="96">
                  <c:v>43490</c:v>
                </c:pt>
                <c:pt idx="97">
                  <c:v>43489</c:v>
                </c:pt>
                <c:pt idx="98">
                  <c:v>43488</c:v>
                </c:pt>
                <c:pt idx="99">
                  <c:v>43487</c:v>
                </c:pt>
                <c:pt idx="100">
                  <c:v>43486</c:v>
                </c:pt>
                <c:pt idx="101">
                  <c:v>43483</c:v>
                </c:pt>
                <c:pt idx="102">
                  <c:v>43482</c:v>
                </c:pt>
                <c:pt idx="103">
                  <c:v>43481</c:v>
                </c:pt>
                <c:pt idx="104">
                  <c:v>43480</c:v>
                </c:pt>
                <c:pt idx="105">
                  <c:v>43479</c:v>
                </c:pt>
                <c:pt idx="106">
                  <c:v>43476</c:v>
                </c:pt>
                <c:pt idx="107">
                  <c:v>43475</c:v>
                </c:pt>
                <c:pt idx="108">
                  <c:v>43474</c:v>
                </c:pt>
                <c:pt idx="109">
                  <c:v>43473</c:v>
                </c:pt>
                <c:pt idx="110">
                  <c:v>43472</c:v>
                </c:pt>
                <c:pt idx="111">
                  <c:v>43469</c:v>
                </c:pt>
                <c:pt idx="112">
                  <c:v>43468</c:v>
                </c:pt>
                <c:pt idx="113">
                  <c:v>43467</c:v>
                </c:pt>
                <c:pt idx="114">
                  <c:v>43458</c:v>
                </c:pt>
                <c:pt idx="115">
                  <c:v>43455</c:v>
                </c:pt>
                <c:pt idx="116">
                  <c:v>43454</c:v>
                </c:pt>
                <c:pt idx="117">
                  <c:v>43453</c:v>
                </c:pt>
                <c:pt idx="118">
                  <c:v>43452</c:v>
                </c:pt>
                <c:pt idx="119">
                  <c:v>43451</c:v>
                </c:pt>
                <c:pt idx="120">
                  <c:v>43448</c:v>
                </c:pt>
                <c:pt idx="121">
                  <c:v>43447</c:v>
                </c:pt>
                <c:pt idx="122">
                  <c:v>43446</c:v>
                </c:pt>
                <c:pt idx="123">
                  <c:v>43445</c:v>
                </c:pt>
                <c:pt idx="124">
                  <c:v>43444</c:v>
                </c:pt>
                <c:pt idx="125">
                  <c:v>43441</c:v>
                </c:pt>
                <c:pt idx="126">
                  <c:v>43440</c:v>
                </c:pt>
                <c:pt idx="127">
                  <c:v>43439</c:v>
                </c:pt>
                <c:pt idx="128">
                  <c:v>43438</c:v>
                </c:pt>
                <c:pt idx="129">
                  <c:v>43437</c:v>
                </c:pt>
                <c:pt idx="130">
                  <c:v>43434</c:v>
                </c:pt>
                <c:pt idx="131">
                  <c:v>43433</c:v>
                </c:pt>
                <c:pt idx="132">
                  <c:v>43432</c:v>
                </c:pt>
                <c:pt idx="133">
                  <c:v>43431</c:v>
                </c:pt>
                <c:pt idx="134">
                  <c:v>43430</c:v>
                </c:pt>
                <c:pt idx="135">
                  <c:v>43427</c:v>
                </c:pt>
                <c:pt idx="136">
                  <c:v>43426</c:v>
                </c:pt>
                <c:pt idx="137">
                  <c:v>43425</c:v>
                </c:pt>
                <c:pt idx="138">
                  <c:v>43424</c:v>
                </c:pt>
                <c:pt idx="139">
                  <c:v>43423</c:v>
                </c:pt>
                <c:pt idx="140">
                  <c:v>43420</c:v>
                </c:pt>
                <c:pt idx="141">
                  <c:v>43419</c:v>
                </c:pt>
                <c:pt idx="142">
                  <c:v>43418</c:v>
                </c:pt>
                <c:pt idx="143">
                  <c:v>43417</c:v>
                </c:pt>
                <c:pt idx="144">
                  <c:v>43416</c:v>
                </c:pt>
                <c:pt idx="145">
                  <c:v>43413</c:v>
                </c:pt>
                <c:pt idx="146">
                  <c:v>43412</c:v>
                </c:pt>
                <c:pt idx="147">
                  <c:v>43411</c:v>
                </c:pt>
                <c:pt idx="148">
                  <c:v>43410</c:v>
                </c:pt>
                <c:pt idx="149">
                  <c:v>43409</c:v>
                </c:pt>
                <c:pt idx="150">
                  <c:v>43406</c:v>
                </c:pt>
                <c:pt idx="151">
                  <c:v>43405</c:v>
                </c:pt>
                <c:pt idx="152">
                  <c:v>43404</c:v>
                </c:pt>
                <c:pt idx="153">
                  <c:v>43403</c:v>
                </c:pt>
                <c:pt idx="154">
                  <c:v>43402</c:v>
                </c:pt>
                <c:pt idx="155">
                  <c:v>43399</c:v>
                </c:pt>
                <c:pt idx="156">
                  <c:v>43398</c:v>
                </c:pt>
                <c:pt idx="157">
                  <c:v>43397</c:v>
                </c:pt>
                <c:pt idx="158">
                  <c:v>43396</c:v>
                </c:pt>
                <c:pt idx="159">
                  <c:v>43395</c:v>
                </c:pt>
                <c:pt idx="160">
                  <c:v>43392</c:v>
                </c:pt>
                <c:pt idx="161">
                  <c:v>43391</c:v>
                </c:pt>
                <c:pt idx="162">
                  <c:v>43390</c:v>
                </c:pt>
                <c:pt idx="163">
                  <c:v>43389</c:v>
                </c:pt>
                <c:pt idx="164">
                  <c:v>43388</c:v>
                </c:pt>
                <c:pt idx="165">
                  <c:v>43385</c:v>
                </c:pt>
                <c:pt idx="166">
                  <c:v>43384</c:v>
                </c:pt>
                <c:pt idx="167">
                  <c:v>43383</c:v>
                </c:pt>
                <c:pt idx="168">
                  <c:v>43382</c:v>
                </c:pt>
                <c:pt idx="169">
                  <c:v>43381</c:v>
                </c:pt>
                <c:pt idx="170">
                  <c:v>43378</c:v>
                </c:pt>
                <c:pt idx="171">
                  <c:v>43377</c:v>
                </c:pt>
                <c:pt idx="172">
                  <c:v>43376</c:v>
                </c:pt>
                <c:pt idx="173">
                  <c:v>43375</c:v>
                </c:pt>
                <c:pt idx="174">
                  <c:v>43374</c:v>
                </c:pt>
                <c:pt idx="175">
                  <c:v>43371</c:v>
                </c:pt>
                <c:pt idx="176">
                  <c:v>43370</c:v>
                </c:pt>
                <c:pt idx="177">
                  <c:v>43369</c:v>
                </c:pt>
                <c:pt idx="178">
                  <c:v>43368</c:v>
                </c:pt>
                <c:pt idx="179">
                  <c:v>43367</c:v>
                </c:pt>
                <c:pt idx="180">
                  <c:v>43364</c:v>
                </c:pt>
                <c:pt idx="181">
                  <c:v>43363</c:v>
                </c:pt>
                <c:pt idx="182">
                  <c:v>43362</c:v>
                </c:pt>
                <c:pt idx="183">
                  <c:v>43361</c:v>
                </c:pt>
                <c:pt idx="184">
                  <c:v>43360</c:v>
                </c:pt>
                <c:pt idx="185">
                  <c:v>43357</c:v>
                </c:pt>
                <c:pt idx="186">
                  <c:v>43356</c:v>
                </c:pt>
                <c:pt idx="187">
                  <c:v>43355</c:v>
                </c:pt>
                <c:pt idx="188">
                  <c:v>43354</c:v>
                </c:pt>
                <c:pt idx="189">
                  <c:v>43353</c:v>
                </c:pt>
                <c:pt idx="190">
                  <c:v>43350</c:v>
                </c:pt>
                <c:pt idx="191">
                  <c:v>43349</c:v>
                </c:pt>
                <c:pt idx="192">
                  <c:v>43348</c:v>
                </c:pt>
                <c:pt idx="193">
                  <c:v>43347</c:v>
                </c:pt>
                <c:pt idx="194">
                  <c:v>43346</c:v>
                </c:pt>
                <c:pt idx="195">
                  <c:v>43343</c:v>
                </c:pt>
                <c:pt idx="196">
                  <c:v>43342</c:v>
                </c:pt>
                <c:pt idx="197">
                  <c:v>43341</c:v>
                </c:pt>
                <c:pt idx="198">
                  <c:v>43340</c:v>
                </c:pt>
                <c:pt idx="199">
                  <c:v>43336</c:v>
                </c:pt>
                <c:pt idx="200">
                  <c:v>43335</c:v>
                </c:pt>
                <c:pt idx="201">
                  <c:v>43334</c:v>
                </c:pt>
                <c:pt idx="202">
                  <c:v>43333</c:v>
                </c:pt>
                <c:pt idx="203">
                  <c:v>43332</c:v>
                </c:pt>
                <c:pt idx="204">
                  <c:v>43329</c:v>
                </c:pt>
                <c:pt idx="205">
                  <c:v>43328</c:v>
                </c:pt>
                <c:pt idx="206">
                  <c:v>43327</c:v>
                </c:pt>
                <c:pt idx="207">
                  <c:v>43326</c:v>
                </c:pt>
                <c:pt idx="208">
                  <c:v>43325</c:v>
                </c:pt>
                <c:pt idx="209">
                  <c:v>43322</c:v>
                </c:pt>
                <c:pt idx="210">
                  <c:v>43321</c:v>
                </c:pt>
                <c:pt idx="211">
                  <c:v>43320</c:v>
                </c:pt>
                <c:pt idx="212">
                  <c:v>43319</c:v>
                </c:pt>
                <c:pt idx="213">
                  <c:v>43318</c:v>
                </c:pt>
                <c:pt idx="214">
                  <c:v>43315</c:v>
                </c:pt>
                <c:pt idx="215">
                  <c:v>43314</c:v>
                </c:pt>
                <c:pt idx="216">
                  <c:v>43313</c:v>
                </c:pt>
                <c:pt idx="217">
                  <c:v>43312</c:v>
                </c:pt>
                <c:pt idx="218">
                  <c:v>43311</c:v>
                </c:pt>
                <c:pt idx="219">
                  <c:v>43308</c:v>
                </c:pt>
                <c:pt idx="220">
                  <c:v>43307</c:v>
                </c:pt>
                <c:pt idx="221">
                  <c:v>43306</c:v>
                </c:pt>
                <c:pt idx="222">
                  <c:v>43305</c:v>
                </c:pt>
                <c:pt idx="223">
                  <c:v>43304</c:v>
                </c:pt>
                <c:pt idx="224">
                  <c:v>43301</c:v>
                </c:pt>
                <c:pt idx="225">
                  <c:v>43300</c:v>
                </c:pt>
                <c:pt idx="226">
                  <c:v>43299</c:v>
                </c:pt>
                <c:pt idx="227">
                  <c:v>43298</c:v>
                </c:pt>
                <c:pt idx="228">
                  <c:v>43297</c:v>
                </c:pt>
                <c:pt idx="229">
                  <c:v>43294</c:v>
                </c:pt>
                <c:pt idx="230">
                  <c:v>43293</c:v>
                </c:pt>
                <c:pt idx="231">
                  <c:v>43292</c:v>
                </c:pt>
                <c:pt idx="232">
                  <c:v>43291</c:v>
                </c:pt>
                <c:pt idx="233">
                  <c:v>43290</c:v>
                </c:pt>
                <c:pt idx="234">
                  <c:v>43287</c:v>
                </c:pt>
                <c:pt idx="235">
                  <c:v>43286</c:v>
                </c:pt>
                <c:pt idx="236">
                  <c:v>43285</c:v>
                </c:pt>
                <c:pt idx="237">
                  <c:v>43284</c:v>
                </c:pt>
                <c:pt idx="238">
                  <c:v>43283</c:v>
                </c:pt>
                <c:pt idx="239">
                  <c:v>43280</c:v>
                </c:pt>
                <c:pt idx="240">
                  <c:v>43279</c:v>
                </c:pt>
                <c:pt idx="241">
                  <c:v>43278</c:v>
                </c:pt>
                <c:pt idx="242">
                  <c:v>43277</c:v>
                </c:pt>
                <c:pt idx="243">
                  <c:v>43276</c:v>
                </c:pt>
                <c:pt idx="244">
                  <c:v>43273</c:v>
                </c:pt>
                <c:pt idx="245">
                  <c:v>43272</c:v>
                </c:pt>
                <c:pt idx="246">
                  <c:v>43271</c:v>
                </c:pt>
                <c:pt idx="247">
                  <c:v>43270</c:v>
                </c:pt>
                <c:pt idx="248">
                  <c:v>43269</c:v>
                </c:pt>
                <c:pt idx="249">
                  <c:v>43266</c:v>
                </c:pt>
                <c:pt idx="250">
                  <c:v>43265</c:v>
                </c:pt>
                <c:pt idx="251">
                  <c:v>43264</c:v>
                </c:pt>
                <c:pt idx="252">
                  <c:v>43263</c:v>
                </c:pt>
                <c:pt idx="253">
                  <c:v>43262</c:v>
                </c:pt>
                <c:pt idx="254">
                  <c:v>43259</c:v>
                </c:pt>
                <c:pt idx="255">
                  <c:v>43258</c:v>
                </c:pt>
                <c:pt idx="256">
                  <c:v>43257</c:v>
                </c:pt>
                <c:pt idx="257">
                  <c:v>43256</c:v>
                </c:pt>
                <c:pt idx="258">
                  <c:v>43255</c:v>
                </c:pt>
                <c:pt idx="259">
                  <c:v>43252</c:v>
                </c:pt>
                <c:pt idx="260">
                  <c:v>43251</c:v>
                </c:pt>
                <c:pt idx="261">
                  <c:v>43250</c:v>
                </c:pt>
                <c:pt idx="262">
                  <c:v>43249</c:v>
                </c:pt>
                <c:pt idx="263">
                  <c:v>43245</c:v>
                </c:pt>
                <c:pt idx="264">
                  <c:v>43244</c:v>
                </c:pt>
                <c:pt idx="265">
                  <c:v>43243</c:v>
                </c:pt>
                <c:pt idx="266">
                  <c:v>43242</c:v>
                </c:pt>
                <c:pt idx="267">
                  <c:v>43241</c:v>
                </c:pt>
                <c:pt idx="268">
                  <c:v>43238</c:v>
                </c:pt>
                <c:pt idx="269">
                  <c:v>43237</c:v>
                </c:pt>
                <c:pt idx="270">
                  <c:v>43236</c:v>
                </c:pt>
                <c:pt idx="271">
                  <c:v>43235</c:v>
                </c:pt>
                <c:pt idx="272">
                  <c:v>43234</c:v>
                </c:pt>
                <c:pt idx="273">
                  <c:v>43231</c:v>
                </c:pt>
                <c:pt idx="274">
                  <c:v>43230</c:v>
                </c:pt>
                <c:pt idx="275">
                  <c:v>43229</c:v>
                </c:pt>
                <c:pt idx="276">
                  <c:v>43228</c:v>
                </c:pt>
                <c:pt idx="277">
                  <c:v>43224</c:v>
                </c:pt>
                <c:pt idx="278">
                  <c:v>43223</c:v>
                </c:pt>
                <c:pt idx="279">
                  <c:v>43222</c:v>
                </c:pt>
                <c:pt idx="280">
                  <c:v>43221</c:v>
                </c:pt>
                <c:pt idx="281">
                  <c:v>43220</c:v>
                </c:pt>
                <c:pt idx="282">
                  <c:v>43217</c:v>
                </c:pt>
                <c:pt idx="283">
                  <c:v>43216</c:v>
                </c:pt>
                <c:pt idx="284">
                  <c:v>43215</c:v>
                </c:pt>
                <c:pt idx="285">
                  <c:v>43214</c:v>
                </c:pt>
                <c:pt idx="286">
                  <c:v>43213</c:v>
                </c:pt>
                <c:pt idx="287">
                  <c:v>43210</c:v>
                </c:pt>
                <c:pt idx="288">
                  <c:v>43209</c:v>
                </c:pt>
                <c:pt idx="289">
                  <c:v>43208</c:v>
                </c:pt>
                <c:pt idx="290">
                  <c:v>43207</c:v>
                </c:pt>
                <c:pt idx="291">
                  <c:v>43206</c:v>
                </c:pt>
                <c:pt idx="292">
                  <c:v>43203</c:v>
                </c:pt>
                <c:pt idx="293">
                  <c:v>43202</c:v>
                </c:pt>
                <c:pt idx="294">
                  <c:v>43201</c:v>
                </c:pt>
                <c:pt idx="295">
                  <c:v>43200</c:v>
                </c:pt>
                <c:pt idx="296">
                  <c:v>43199</c:v>
                </c:pt>
                <c:pt idx="297">
                  <c:v>43196</c:v>
                </c:pt>
                <c:pt idx="298">
                  <c:v>43195</c:v>
                </c:pt>
                <c:pt idx="299">
                  <c:v>43194</c:v>
                </c:pt>
                <c:pt idx="300">
                  <c:v>43193</c:v>
                </c:pt>
                <c:pt idx="301">
                  <c:v>43188</c:v>
                </c:pt>
                <c:pt idx="302">
                  <c:v>43187</c:v>
                </c:pt>
                <c:pt idx="303">
                  <c:v>43186</c:v>
                </c:pt>
                <c:pt idx="304">
                  <c:v>43185</c:v>
                </c:pt>
                <c:pt idx="305">
                  <c:v>43182</c:v>
                </c:pt>
                <c:pt idx="306">
                  <c:v>43181</c:v>
                </c:pt>
                <c:pt idx="307">
                  <c:v>43180</c:v>
                </c:pt>
                <c:pt idx="308">
                  <c:v>43179</c:v>
                </c:pt>
                <c:pt idx="309">
                  <c:v>43178</c:v>
                </c:pt>
                <c:pt idx="310">
                  <c:v>43175</c:v>
                </c:pt>
                <c:pt idx="311">
                  <c:v>43174</c:v>
                </c:pt>
                <c:pt idx="312">
                  <c:v>43173</c:v>
                </c:pt>
                <c:pt idx="313">
                  <c:v>43172</c:v>
                </c:pt>
                <c:pt idx="314">
                  <c:v>43171</c:v>
                </c:pt>
                <c:pt idx="315">
                  <c:v>43168</c:v>
                </c:pt>
                <c:pt idx="316">
                  <c:v>43167</c:v>
                </c:pt>
                <c:pt idx="317">
                  <c:v>43166</c:v>
                </c:pt>
                <c:pt idx="318">
                  <c:v>43165</c:v>
                </c:pt>
                <c:pt idx="319">
                  <c:v>43164</c:v>
                </c:pt>
                <c:pt idx="320">
                  <c:v>43161</c:v>
                </c:pt>
                <c:pt idx="321">
                  <c:v>43160</c:v>
                </c:pt>
                <c:pt idx="322">
                  <c:v>43159</c:v>
                </c:pt>
                <c:pt idx="323">
                  <c:v>43158</c:v>
                </c:pt>
                <c:pt idx="324">
                  <c:v>43157</c:v>
                </c:pt>
                <c:pt idx="325">
                  <c:v>43154</c:v>
                </c:pt>
                <c:pt idx="326">
                  <c:v>43153</c:v>
                </c:pt>
                <c:pt idx="327">
                  <c:v>43152</c:v>
                </c:pt>
                <c:pt idx="328">
                  <c:v>43151</c:v>
                </c:pt>
                <c:pt idx="329">
                  <c:v>43150</c:v>
                </c:pt>
                <c:pt idx="330">
                  <c:v>43147</c:v>
                </c:pt>
                <c:pt idx="331">
                  <c:v>43146</c:v>
                </c:pt>
                <c:pt idx="332">
                  <c:v>43145</c:v>
                </c:pt>
                <c:pt idx="333">
                  <c:v>43144</c:v>
                </c:pt>
                <c:pt idx="334">
                  <c:v>43143</c:v>
                </c:pt>
                <c:pt idx="335">
                  <c:v>43140</c:v>
                </c:pt>
                <c:pt idx="336">
                  <c:v>43139</c:v>
                </c:pt>
                <c:pt idx="337">
                  <c:v>43138</c:v>
                </c:pt>
                <c:pt idx="338">
                  <c:v>43137</c:v>
                </c:pt>
                <c:pt idx="339">
                  <c:v>43136</c:v>
                </c:pt>
                <c:pt idx="340">
                  <c:v>43133</c:v>
                </c:pt>
                <c:pt idx="341">
                  <c:v>43132</c:v>
                </c:pt>
                <c:pt idx="342">
                  <c:v>43131</c:v>
                </c:pt>
                <c:pt idx="343">
                  <c:v>43130</c:v>
                </c:pt>
                <c:pt idx="344">
                  <c:v>43129</c:v>
                </c:pt>
                <c:pt idx="345">
                  <c:v>43126</c:v>
                </c:pt>
                <c:pt idx="346">
                  <c:v>43125</c:v>
                </c:pt>
                <c:pt idx="347">
                  <c:v>43124</c:v>
                </c:pt>
                <c:pt idx="348">
                  <c:v>43123</c:v>
                </c:pt>
                <c:pt idx="349">
                  <c:v>43122</c:v>
                </c:pt>
                <c:pt idx="350">
                  <c:v>43119</c:v>
                </c:pt>
                <c:pt idx="351">
                  <c:v>43118</c:v>
                </c:pt>
                <c:pt idx="352">
                  <c:v>43117</c:v>
                </c:pt>
                <c:pt idx="353">
                  <c:v>43116</c:v>
                </c:pt>
                <c:pt idx="354">
                  <c:v>43115</c:v>
                </c:pt>
                <c:pt idx="355">
                  <c:v>43112</c:v>
                </c:pt>
                <c:pt idx="356">
                  <c:v>43111</c:v>
                </c:pt>
                <c:pt idx="357">
                  <c:v>43110</c:v>
                </c:pt>
                <c:pt idx="358">
                  <c:v>43109</c:v>
                </c:pt>
                <c:pt idx="359">
                  <c:v>43108</c:v>
                </c:pt>
                <c:pt idx="360">
                  <c:v>43105</c:v>
                </c:pt>
                <c:pt idx="361">
                  <c:v>43104</c:v>
                </c:pt>
                <c:pt idx="362">
                  <c:v>43103</c:v>
                </c:pt>
                <c:pt idx="363">
                  <c:v>43102</c:v>
                </c:pt>
              </c:numCache>
            </c:numRef>
          </c:cat>
          <c:val>
            <c:numRef>
              <c:f>[BDI.xlsx]Sheet1!$B$2:$B$365</c:f>
              <c:numCache>
                <c:formatCode>General</c:formatCode>
                <c:ptCount val="364"/>
                <c:pt idx="0">
                  <c:v>1085</c:v>
                </c:pt>
                <c:pt idx="1">
                  <c:v>1062</c:v>
                </c:pt>
                <c:pt idx="2">
                  <c:v>1080</c:v>
                </c:pt>
                <c:pt idx="3">
                  <c:v>1105</c:v>
                </c:pt>
                <c:pt idx="4">
                  <c:v>1125</c:v>
                </c:pt>
                <c:pt idx="5">
                  <c:v>1138</c:v>
                </c:pt>
                <c:pt idx="6">
                  <c:v>1138</c:v>
                </c:pt>
                <c:pt idx="7">
                  <c:v>1141</c:v>
                </c:pt>
                <c:pt idx="8">
                  <c:v>1122</c:v>
                </c:pt>
                <c:pt idx="9">
                  <c:v>1103</c:v>
                </c:pt>
                <c:pt idx="10">
                  <c:v>1096</c:v>
                </c:pt>
                <c:pt idx="11">
                  <c:v>1097</c:v>
                </c:pt>
                <c:pt idx="12">
                  <c:v>1107</c:v>
                </c:pt>
                <c:pt idx="13">
                  <c:v>1082</c:v>
                </c:pt>
                <c:pt idx="14">
                  <c:v>1066</c:v>
                </c:pt>
                <c:pt idx="15">
                  <c:v>1068</c:v>
                </c:pt>
                <c:pt idx="16">
                  <c:v>1059</c:v>
                </c:pt>
                <c:pt idx="17">
                  <c:v>1049</c:v>
                </c:pt>
                <c:pt idx="18">
                  <c:v>1041</c:v>
                </c:pt>
                <c:pt idx="19">
                  <c:v>1040</c:v>
                </c:pt>
                <c:pt idx="20">
                  <c:v>1032</c:v>
                </c:pt>
                <c:pt idx="21">
                  <c:v>1032</c:v>
                </c:pt>
                <c:pt idx="22">
                  <c:v>1043</c:v>
                </c:pt>
                <c:pt idx="23">
                  <c:v>1026</c:v>
                </c:pt>
                <c:pt idx="24">
                  <c:v>1013</c:v>
                </c:pt>
                <c:pt idx="25">
                  <c:v>974</c:v>
                </c:pt>
                <c:pt idx="26">
                  <c:v>940</c:v>
                </c:pt>
                <c:pt idx="27">
                  <c:v>936</c:v>
                </c:pt>
                <c:pt idx="28">
                  <c:v>985</c:v>
                </c:pt>
                <c:pt idx="29">
                  <c:v>1032</c:v>
                </c:pt>
                <c:pt idx="30">
                  <c:v>1031</c:v>
                </c:pt>
                <c:pt idx="31">
                  <c:v>1011</c:v>
                </c:pt>
                <c:pt idx="32">
                  <c:v>913</c:v>
                </c:pt>
                <c:pt idx="33">
                  <c:v>889</c:v>
                </c:pt>
                <c:pt idx="34">
                  <c:v>869</c:v>
                </c:pt>
                <c:pt idx="35">
                  <c:v>850</c:v>
                </c:pt>
                <c:pt idx="36">
                  <c:v>821</c:v>
                </c:pt>
                <c:pt idx="37">
                  <c:v>790</c:v>
                </c:pt>
                <c:pt idx="38">
                  <c:v>767</c:v>
                </c:pt>
                <c:pt idx="39">
                  <c:v>749</c:v>
                </c:pt>
                <c:pt idx="40">
                  <c:v>738</c:v>
                </c:pt>
                <c:pt idx="41">
                  <c:v>726</c:v>
                </c:pt>
                <c:pt idx="42">
                  <c:v>728</c:v>
                </c:pt>
                <c:pt idx="43">
                  <c:v>734</c:v>
                </c:pt>
                <c:pt idx="44">
                  <c:v>725</c:v>
                </c:pt>
                <c:pt idx="45">
                  <c:v>714</c:v>
                </c:pt>
                <c:pt idx="46">
                  <c:v>711</c:v>
                </c:pt>
                <c:pt idx="47">
                  <c:v>699</c:v>
                </c:pt>
                <c:pt idx="48">
                  <c:v>672</c:v>
                </c:pt>
                <c:pt idx="49">
                  <c:v>674</c:v>
                </c:pt>
                <c:pt idx="50">
                  <c:v>685</c:v>
                </c:pt>
                <c:pt idx="51">
                  <c:v>689</c:v>
                </c:pt>
                <c:pt idx="52">
                  <c:v>692</c:v>
                </c:pt>
                <c:pt idx="53">
                  <c:v>690</c:v>
                </c:pt>
                <c:pt idx="54">
                  <c:v>683</c:v>
                </c:pt>
                <c:pt idx="55">
                  <c:v>689</c:v>
                </c:pt>
                <c:pt idx="56">
                  <c:v>690</c:v>
                </c:pt>
                <c:pt idx="57">
                  <c:v>695</c:v>
                </c:pt>
                <c:pt idx="58">
                  <c:v>709</c:v>
                </c:pt>
                <c:pt idx="59">
                  <c:v>712</c:v>
                </c:pt>
                <c:pt idx="60">
                  <c:v>721</c:v>
                </c:pt>
                <c:pt idx="61">
                  <c:v>730</c:v>
                </c:pt>
                <c:pt idx="62">
                  <c:v>677</c:v>
                </c:pt>
                <c:pt idx="63">
                  <c:v>654</c:v>
                </c:pt>
                <c:pt idx="64">
                  <c:v>647</c:v>
                </c:pt>
                <c:pt idx="65">
                  <c:v>645</c:v>
                </c:pt>
                <c:pt idx="66">
                  <c:v>649</c:v>
                </c:pt>
                <c:pt idx="67">
                  <c:v>657</c:v>
                </c:pt>
                <c:pt idx="68">
                  <c:v>664</c:v>
                </c:pt>
                <c:pt idx="69">
                  <c:v>663</c:v>
                </c:pt>
                <c:pt idx="70">
                  <c:v>669</c:v>
                </c:pt>
                <c:pt idx="71">
                  <c:v>664</c:v>
                </c:pt>
                <c:pt idx="72">
                  <c:v>658</c:v>
                </c:pt>
                <c:pt idx="73">
                  <c:v>651</c:v>
                </c:pt>
                <c:pt idx="74">
                  <c:v>649</c:v>
                </c:pt>
                <c:pt idx="75">
                  <c:v>637</c:v>
                </c:pt>
                <c:pt idx="76">
                  <c:v>634</c:v>
                </c:pt>
                <c:pt idx="77">
                  <c:v>630</c:v>
                </c:pt>
                <c:pt idx="78">
                  <c:v>622</c:v>
                </c:pt>
                <c:pt idx="79">
                  <c:v>635</c:v>
                </c:pt>
                <c:pt idx="80">
                  <c:v>643</c:v>
                </c:pt>
                <c:pt idx="81">
                  <c:v>639</c:v>
                </c:pt>
                <c:pt idx="82">
                  <c:v>628</c:v>
                </c:pt>
                <c:pt idx="83">
                  <c:v>608</c:v>
                </c:pt>
                <c:pt idx="84">
                  <c:v>598</c:v>
                </c:pt>
                <c:pt idx="85">
                  <c:v>595</c:v>
                </c:pt>
                <c:pt idx="86">
                  <c:v>601</c:v>
                </c:pt>
                <c:pt idx="87">
                  <c:v>610</c:v>
                </c:pt>
                <c:pt idx="88">
                  <c:v>629</c:v>
                </c:pt>
                <c:pt idx="89">
                  <c:v>629</c:v>
                </c:pt>
                <c:pt idx="90">
                  <c:v>634</c:v>
                </c:pt>
                <c:pt idx="91">
                  <c:v>645</c:v>
                </c:pt>
                <c:pt idx="92">
                  <c:v>668</c:v>
                </c:pt>
                <c:pt idx="93">
                  <c:v>721</c:v>
                </c:pt>
                <c:pt idx="94">
                  <c:v>797</c:v>
                </c:pt>
                <c:pt idx="95">
                  <c:v>852</c:v>
                </c:pt>
                <c:pt idx="96">
                  <c:v>905</c:v>
                </c:pt>
                <c:pt idx="97">
                  <c:v>939</c:v>
                </c:pt>
                <c:pt idx="98">
                  <c:v>982</c:v>
                </c:pt>
                <c:pt idx="99">
                  <c:v>1036</c:v>
                </c:pt>
                <c:pt idx="100">
                  <c:v>1092</c:v>
                </c:pt>
                <c:pt idx="101">
                  <c:v>1112</c:v>
                </c:pt>
                <c:pt idx="102">
                  <c:v>1077</c:v>
                </c:pt>
                <c:pt idx="103">
                  <c:v>1055</c:v>
                </c:pt>
                <c:pt idx="104">
                  <c:v>1096</c:v>
                </c:pt>
                <c:pt idx="105">
                  <c:v>1147</c:v>
                </c:pt>
                <c:pt idx="106">
                  <c:v>1169</c:v>
                </c:pt>
                <c:pt idx="107">
                  <c:v>1189</c:v>
                </c:pt>
                <c:pt idx="108">
                  <c:v>1238</c:v>
                </c:pt>
                <c:pt idx="109">
                  <c:v>1262</c:v>
                </c:pt>
                <c:pt idx="110">
                  <c:v>1247</c:v>
                </c:pt>
                <c:pt idx="111">
                  <c:v>1260</c:v>
                </c:pt>
                <c:pt idx="112">
                  <c:v>1267</c:v>
                </c:pt>
                <c:pt idx="113">
                  <c:v>1282</c:v>
                </c:pt>
                <c:pt idx="114">
                  <c:v>1271</c:v>
                </c:pt>
                <c:pt idx="115">
                  <c:v>1279</c:v>
                </c:pt>
                <c:pt idx="116">
                  <c:v>1318</c:v>
                </c:pt>
                <c:pt idx="117">
                  <c:v>1378</c:v>
                </c:pt>
                <c:pt idx="118">
                  <c:v>1395</c:v>
                </c:pt>
                <c:pt idx="119">
                  <c:v>1406</c:v>
                </c:pt>
                <c:pt idx="120">
                  <c:v>1401</c:v>
                </c:pt>
                <c:pt idx="121">
                  <c:v>1365</c:v>
                </c:pt>
                <c:pt idx="122">
                  <c:v>1353</c:v>
                </c:pt>
                <c:pt idx="123">
                  <c:v>1364</c:v>
                </c:pt>
                <c:pt idx="124">
                  <c:v>1385</c:v>
                </c:pt>
                <c:pt idx="125">
                  <c:v>1372</c:v>
                </c:pt>
                <c:pt idx="126">
                  <c:v>1339</c:v>
                </c:pt>
                <c:pt idx="127">
                  <c:v>1296</c:v>
                </c:pt>
                <c:pt idx="128">
                  <c:v>1237</c:v>
                </c:pt>
                <c:pt idx="129">
                  <c:v>1203</c:v>
                </c:pt>
                <c:pt idx="130">
                  <c:v>1231</c:v>
                </c:pt>
                <c:pt idx="131">
                  <c:v>1281</c:v>
                </c:pt>
                <c:pt idx="132">
                  <c:v>1330</c:v>
                </c:pt>
                <c:pt idx="133">
                  <c:v>1339</c:v>
                </c:pt>
                <c:pt idx="134">
                  <c:v>1217</c:v>
                </c:pt>
                <c:pt idx="135">
                  <c:v>1093</c:v>
                </c:pt>
                <c:pt idx="136">
                  <c:v>1018</c:v>
                </c:pt>
                <c:pt idx="137">
                  <c:v>1008</c:v>
                </c:pt>
                <c:pt idx="138">
                  <c:v>1003</c:v>
                </c:pt>
                <c:pt idx="139">
                  <c:v>1023</c:v>
                </c:pt>
                <c:pt idx="140">
                  <c:v>1031</c:v>
                </c:pt>
                <c:pt idx="141">
                  <c:v>1020</c:v>
                </c:pt>
                <c:pt idx="142">
                  <c:v>1009</c:v>
                </c:pt>
                <c:pt idx="143">
                  <c:v>1064</c:v>
                </c:pt>
                <c:pt idx="144">
                  <c:v>1125</c:v>
                </c:pt>
                <c:pt idx="145">
                  <c:v>1147</c:v>
                </c:pt>
                <c:pt idx="146">
                  <c:v>1231</c:v>
                </c:pt>
                <c:pt idx="147">
                  <c:v>1304</c:v>
                </c:pt>
                <c:pt idx="148">
                  <c:v>1395</c:v>
                </c:pt>
                <c:pt idx="149">
                  <c:v>1428</c:v>
                </c:pt>
                <c:pt idx="150">
                  <c:v>1457</c:v>
                </c:pt>
                <c:pt idx="151">
                  <c:v>1470</c:v>
                </c:pt>
                <c:pt idx="152">
                  <c:v>1490</c:v>
                </c:pt>
                <c:pt idx="153">
                  <c:v>1513</c:v>
                </c:pt>
                <c:pt idx="154">
                  <c:v>1522</c:v>
                </c:pt>
                <c:pt idx="155">
                  <c:v>1519</c:v>
                </c:pt>
                <c:pt idx="156">
                  <c:v>1516</c:v>
                </c:pt>
                <c:pt idx="157">
                  <c:v>1546</c:v>
                </c:pt>
                <c:pt idx="158">
                  <c:v>1577</c:v>
                </c:pt>
                <c:pt idx="159">
                  <c:v>1579</c:v>
                </c:pt>
                <c:pt idx="160">
                  <c:v>1576</c:v>
                </c:pt>
                <c:pt idx="161">
                  <c:v>1565</c:v>
                </c:pt>
                <c:pt idx="162">
                  <c:v>1554</c:v>
                </c:pt>
                <c:pt idx="163">
                  <c:v>1578</c:v>
                </c:pt>
                <c:pt idx="164">
                  <c:v>1584</c:v>
                </c:pt>
                <c:pt idx="165">
                  <c:v>1579</c:v>
                </c:pt>
                <c:pt idx="166">
                  <c:v>1515</c:v>
                </c:pt>
                <c:pt idx="167">
                  <c:v>1493</c:v>
                </c:pt>
                <c:pt idx="168">
                  <c:v>1503</c:v>
                </c:pt>
                <c:pt idx="169">
                  <c:v>1530</c:v>
                </c:pt>
                <c:pt idx="170">
                  <c:v>1536</c:v>
                </c:pt>
                <c:pt idx="171">
                  <c:v>1554</c:v>
                </c:pt>
                <c:pt idx="172">
                  <c:v>1574</c:v>
                </c:pt>
                <c:pt idx="173">
                  <c:v>1570</c:v>
                </c:pt>
                <c:pt idx="174">
                  <c:v>1555</c:v>
                </c:pt>
                <c:pt idx="175">
                  <c:v>1540</c:v>
                </c:pt>
                <c:pt idx="176">
                  <c:v>1524</c:v>
                </c:pt>
                <c:pt idx="177">
                  <c:v>1503</c:v>
                </c:pt>
                <c:pt idx="178">
                  <c:v>1450</c:v>
                </c:pt>
                <c:pt idx="179">
                  <c:v>1434</c:v>
                </c:pt>
                <c:pt idx="180">
                  <c:v>1413</c:v>
                </c:pt>
                <c:pt idx="181">
                  <c:v>1396</c:v>
                </c:pt>
                <c:pt idx="182">
                  <c:v>1373</c:v>
                </c:pt>
                <c:pt idx="183">
                  <c:v>1356</c:v>
                </c:pt>
                <c:pt idx="184">
                  <c:v>1357</c:v>
                </c:pt>
                <c:pt idx="185">
                  <c:v>1366</c:v>
                </c:pt>
                <c:pt idx="186">
                  <c:v>1382</c:v>
                </c:pt>
                <c:pt idx="187">
                  <c:v>1411</c:v>
                </c:pt>
                <c:pt idx="188">
                  <c:v>1439</c:v>
                </c:pt>
                <c:pt idx="189">
                  <c:v>1482</c:v>
                </c:pt>
                <c:pt idx="190">
                  <c:v>1490</c:v>
                </c:pt>
                <c:pt idx="191">
                  <c:v>1484</c:v>
                </c:pt>
                <c:pt idx="192">
                  <c:v>1477</c:v>
                </c:pt>
                <c:pt idx="193">
                  <c:v>1513</c:v>
                </c:pt>
                <c:pt idx="194">
                  <c:v>1557</c:v>
                </c:pt>
                <c:pt idx="195">
                  <c:v>1579</c:v>
                </c:pt>
                <c:pt idx="196">
                  <c:v>1614</c:v>
                </c:pt>
                <c:pt idx="197">
                  <c:v>1661</c:v>
                </c:pt>
                <c:pt idx="198">
                  <c:v>1684</c:v>
                </c:pt>
                <c:pt idx="199">
                  <c:v>1697</c:v>
                </c:pt>
                <c:pt idx="200">
                  <c:v>1709</c:v>
                </c:pt>
                <c:pt idx="201">
                  <c:v>1735</c:v>
                </c:pt>
                <c:pt idx="202">
                  <c:v>1736</c:v>
                </c:pt>
                <c:pt idx="203">
                  <c:v>1727</c:v>
                </c:pt>
                <c:pt idx="204">
                  <c:v>1723</c:v>
                </c:pt>
                <c:pt idx="205">
                  <c:v>1720</c:v>
                </c:pt>
                <c:pt idx="206">
                  <c:v>1727</c:v>
                </c:pt>
                <c:pt idx="207">
                  <c:v>1725</c:v>
                </c:pt>
                <c:pt idx="208">
                  <c:v>1709</c:v>
                </c:pt>
                <c:pt idx="209">
                  <c:v>1691</c:v>
                </c:pt>
                <c:pt idx="210">
                  <c:v>1694</c:v>
                </c:pt>
                <c:pt idx="211">
                  <c:v>1704</c:v>
                </c:pt>
                <c:pt idx="212">
                  <c:v>1732</c:v>
                </c:pt>
                <c:pt idx="213">
                  <c:v>1773</c:v>
                </c:pt>
                <c:pt idx="214">
                  <c:v>1773</c:v>
                </c:pt>
                <c:pt idx="215">
                  <c:v>1756</c:v>
                </c:pt>
                <c:pt idx="216">
                  <c:v>1760</c:v>
                </c:pt>
                <c:pt idx="217">
                  <c:v>1747</c:v>
                </c:pt>
                <c:pt idx="218">
                  <c:v>1703</c:v>
                </c:pt>
                <c:pt idx="219">
                  <c:v>1676</c:v>
                </c:pt>
                <c:pt idx="220">
                  <c:v>1708</c:v>
                </c:pt>
                <c:pt idx="221">
                  <c:v>1772</c:v>
                </c:pt>
                <c:pt idx="222">
                  <c:v>1774</c:v>
                </c:pt>
                <c:pt idx="223">
                  <c:v>1718</c:v>
                </c:pt>
                <c:pt idx="224">
                  <c:v>1689</c:v>
                </c:pt>
                <c:pt idx="225">
                  <c:v>1657</c:v>
                </c:pt>
                <c:pt idx="226">
                  <c:v>1688</c:v>
                </c:pt>
                <c:pt idx="227">
                  <c:v>1721</c:v>
                </c:pt>
                <c:pt idx="228">
                  <c:v>1695</c:v>
                </c:pt>
                <c:pt idx="229">
                  <c:v>1666</c:v>
                </c:pt>
                <c:pt idx="230">
                  <c:v>1632</c:v>
                </c:pt>
                <c:pt idx="231">
                  <c:v>1586</c:v>
                </c:pt>
                <c:pt idx="232">
                  <c:v>1555</c:v>
                </c:pt>
                <c:pt idx="233">
                  <c:v>1609</c:v>
                </c:pt>
                <c:pt idx="234">
                  <c:v>1622</c:v>
                </c:pt>
                <c:pt idx="235">
                  <c:v>1612</c:v>
                </c:pt>
                <c:pt idx="236">
                  <c:v>1567</c:v>
                </c:pt>
                <c:pt idx="237">
                  <c:v>1476</c:v>
                </c:pt>
                <c:pt idx="238">
                  <c:v>1422</c:v>
                </c:pt>
                <c:pt idx="239">
                  <c:v>1385</c:v>
                </c:pt>
                <c:pt idx="240">
                  <c:v>1329</c:v>
                </c:pt>
                <c:pt idx="241">
                  <c:v>1309</c:v>
                </c:pt>
                <c:pt idx="242">
                  <c:v>1323</c:v>
                </c:pt>
                <c:pt idx="243">
                  <c:v>1333</c:v>
                </c:pt>
                <c:pt idx="244">
                  <c:v>1341</c:v>
                </c:pt>
                <c:pt idx="245">
                  <c:v>1347</c:v>
                </c:pt>
                <c:pt idx="246">
                  <c:v>1373</c:v>
                </c:pt>
                <c:pt idx="247">
                  <c:v>1419</c:v>
                </c:pt>
                <c:pt idx="248">
                  <c:v>1442</c:v>
                </c:pt>
                <c:pt idx="249">
                  <c:v>1445</c:v>
                </c:pt>
                <c:pt idx="250">
                  <c:v>1433</c:v>
                </c:pt>
                <c:pt idx="251">
                  <c:v>1404</c:v>
                </c:pt>
                <c:pt idx="252">
                  <c:v>1390</c:v>
                </c:pt>
                <c:pt idx="253">
                  <c:v>1387</c:v>
                </c:pt>
                <c:pt idx="254">
                  <c:v>1391</c:v>
                </c:pt>
                <c:pt idx="255">
                  <c:v>1395</c:v>
                </c:pt>
                <c:pt idx="256">
                  <c:v>1340</c:v>
                </c:pt>
                <c:pt idx="257">
                  <c:v>1249</c:v>
                </c:pt>
                <c:pt idx="258">
                  <c:v>1193</c:v>
                </c:pt>
                <c:pt idx="259">
                  <c:v>1156</c:v>
                </c:pt>
                <c:pt idx="260">
                  <c:v>1090</c:v>
                </c:pt>
                <c:pt idx="261">
                  <c:v>1042</c:v>
                </c:pt>
                <c:pt idx="262">
                  <c:v>1057</c:v>
                </c:pt>
                <c:pt idx="263">
                  <c:v>1077</c:v>
                </c:pt>
                <c:pt idx="264">
                  <c:v>1109</c:v>
                </c:pt>
                <c:pt idx="265">
                  <c:v>1162</c:v>
                </c:pt>
                <c:pt idx="266">
                  <c:v>1199</c:v>
                </c:pt>
                <c:pt idx="267">
                  <c:v>1239</c:v>
                </c:pt>
                <c:pt idx="268">
                  <c:v>1273</c:v>
                </c:pt>
                <c:pt idx="269">
                  <c:v>1305</c:v>
                </c:pt>
                <c:pt idx="270">
                  <c:v>1403</c:v>
                </c:pt>
                <c:pt idx="271">
                  <c:v>1468</c:v>
                </c:pt>
                <c:pt idx="272">
                  <c:v>1476</c:v>
                </c:pt>
                <c:pt idx="273">
                  <c:v>1472</c:v>
                </c:pt>
                <c:pt idx="274">
                  <c:v>1453</c:v>
                </c:pt>
                <c:pt idx="275">
                  <c:v>1465</c:v>
                </c:pt>
                <c:pt idx="276">
                  <c:v>1432</c:v>
                </c:pt>
                <c:pt idx="277">
                  <c:v>1384</c:v>
                </c:pt>
                <c:pt idx="278">
                  <c:v>1376</c:v>
                </c:pt>
                <c:pt idx="279">
                  <c:v>1346</c:v>
                </c:pt>
                <c:pt idx="280">
                  <c:v>1327</c:v>
                </c:pt>
                <c:pt idx="281">
                  <c:v>1341</c:v>
                </c:pt>
                <c:pt idx="282">
                  <c:v>1361</c:v>
                </c:pt>
                <c:pt idx="283">
                  <c:v>1375</c:v>
                </c:pt>
                <c:pt idx="284">
                  <c:v>1376</c:v>
                </c:pt>
                <c:pt idx="285">
                  <c:v>1330</c:v>
                </c:pt>
                <c:pt idx="286">
                  <c:v>1306</c:v>
                </c:pt>
                <c:pt idx="287">
                  <c:v>1281</c:v>
                </c:pt>
                <c:pt idx="288">
                  <c:v>1201</c:v>
                </c:pt>
                <c:pt idx="289">
                  <c:v>1124</c:v>
                </c:pt>
                <c:pt idx="290">
                  <c:v>1052</c:v>
                </c:pt>
                <c:pt idx="291">
                  <c:v>1025</c:v>
                </c:pt>
                <c:pt idx="292">
                  <c:v>1014</c:v>
                </c:pt>
                <c:pt idx="293">
                  <c:v>993</c:v>
                </c:pt>
                <c:pt idx="294">
                  <c:v>979</c:v>
                </c:pt>
                <c:pt idx="295">
                  <c:v>974</c:v>
                </c:pt>
                <c:pt idx="296">
                  <c:v>952</c:v>
                </c:pt>
                <c:pt idx="297">
                  <c:v>948</c:v>
                </c:pt>
                <c:pt idx="298">
                  <c:v>953</c:v>
                </c:pt>
                <c:pt idx="299">
                  <c:v>977</c:v>
                </c:pt>
                <c:pt idx="300">
                  <c:v>1016</c:v>
                </c:pt>
                <c:pt idx="301">
                  <c:v>1055</c:v>
                </c:pt>
                <c:pt idx="302">
                  <c:v>1080</c:v>
                </c:pt>
                <c:pt idx="303">
                  <c:v>1117</c:v>
                </c:pt>
                <c:pt idx="304">
                  <c:v>1126</c:v>
                </c:pt>
                <c:pt idx="305">
                  <c:v>1122</c:v>
                </c:pt>
                <c:pt idx="306">
                  <c:v>1117</c:v>
                </c:pt>
                <c:pt idx="307">
                  <c:v>1117</c:v>
                </c:pt>
                <c:pt idx="308">
                  <c:v>1122</c:v>
                </c:pt>
                <c:pt idx="309">
                  <c:v>1136</c:v>
                </c:pt>
                <c:pt idx="310">
                  <c:v>1143</c:v>
                </c:pt>
                <c:pt idx="311">
                  <c:v>1150</c:v>
                </c:pt>
                <c:pt idx="312">
                  <c:v>1169</c:v>
                </c:pt>
                <c:pt idx="313">
                  <c:v>1179</c:v>
                </c:pt>
                <c:pt idx="314">
                  <c:v>1192</c:v>
                </c:pt>
                <c:pt idx="315">
                  <c:v>1201</c:v>
                </c:pt>
                <c:pt idx="316">
                  <c:v>1197</c:v>
                </c:pt>
                <c:pt idx="317">
                  <c:v>1191</c:v>
                </c:pt>
                <c:pt idx="318">
                  <c:v>1212</c:v>
                </c:pt>
                <c:pt idx="319">
                  <c:v>1210</c:v>
                </c:pt>
                <c:pt idx="320">
                  <c:v>1207</c:v>
                </c:pt>
                <c:pt idx="321">
                  <c:v>1196</c:v>
                </c:pt>
                <c:pt idx="322">
                  <c:v>1192</c:v>
                </c:pt>
                <c:pt idx="323">
                  <c:v>1188</c:v>
                </c:pt>
                <c:pt idx="324">
                  <c:v>1191</c:v>
                </c:pt>
                <c:pt idx="325">
                  <c:v>1185</c:v>
                </c:pt>
                <c:pt idx="326">
                  <c:v>1167</c:v>
                </c:pt>
                <c:pt idx="327">
                  <c:v>1146</c:v>
                </c:pt>
                <c:pt idx="328">
                  <c:v>1117</c:v>
                </c:pt>
                <c:pt idx="329">
                  <c:v>1087</c:v>
                </c:pt>
                <c:pt idx="330">
                  <c:v>1084</c:v>
                </c:pt>
                <c:pt idx="331">
                  <c:v>1089</c:v>
                </c:pt>
                <c:pt idx="332">
                  <c:v>1095</c:v>
                </c:pt>
                <c:pt idx="333">
                  <c:v>1114</c:v>
                </c:pt>
                <c:pt idx="334">
                  <c:v>1123</c:v>
                </c:pt>
                <c:pt idx="335">
                  <c:v>1125</c:v>
                </c:pt>
                <c:pt idx="336">
                  <c:v>1106</c:v>
                </c:pt>
                <c:pt idx="337">
                  <c:v>1097</c:v>
                </c:pt>
                <c:pt idx="338">
                  <c:v>1095</c:v>
                </c:pt>
                <c:pt idx="339">
                  <c:v>1082</c:v>
                </c:pt>
                <c:pt idx="340">
                  <c:v>1095</c:v>
                </c:pt>
                <c:pt idx="341">
                  <c:v>1114</c:v>
                </c:pt>
                <c:pt idx="342">
                  <c:v>1152</c:v>
                </c:pt>
                <c:pt idx="343">
                  <c:v>1191</c:v>
                </c:pt>
                <c:pt idx="344">
                  <c:v>1214</c:v>
                </c:pt>
                <c:pt idx="345">
                  <c:v>1219</c:v>
                </c:pt>
                <c:pt idx="346">
                  <c:v>1217</c:v>
                </c:pt>
                <c:pt idx="347">
                  <c:v>1200</c:v>
                </c:pt>
                <c:pt idx="348">
                  <c:v>1157</c:v>
                </c:pt>
                <c:pt idx="349">
                  <c:v>1129</c:v>
                </c:pt>
                <c:pt idx="350">
                  <c:v>1125</c:v>
                </c:pt>
                <c:pt idx="351">
                  <c:v>1139</c:v>
                </c:pt>
                <c:pt idx="352">
                  <c:v>1164</c:v>
                </c:pt>
                <c:pt idx="353">
                  <c:v>1221</c:v>
                </c:pt>
                <c:pt idx="354">
                  <c:v>1264</c:v>
                </c:pt>
                <c:pt idx="355">
                  <c:v>1279</c:v>
                </c:pt>
                <c:pt idx="356">
                  <c:v>1303</c:v>
                </c:pt>
                <c:pt idx="357">
                  <c:v>1366</c:v>
                </c:pt>
                <c:pt idx="358">
                  <c:v>1395</c:v>
                </c:pt>
                <c:pt idx="359">
                  <c:v>1385</c:v>
                </c:pt>
                <c:pt idx="360">
                  <c:v>1371</c:v>
                </c:pt>
                <c:pt idx="361">
                  <c:v>1341</c:v>
                </c:pt>
                <c:pt idx="362">
                  <c:v>1262</c:v>
                </c:pt>
                <c:pt idx="363">
                  <c:v>1230</c:v>
                </c:pt>
              </c:numCache>
            </c:numRef>
          </c:val>
          <c:smooth val="0"/>
          <c:extLst>
            <c:ext xmlns:c16="http://schemas.microsoft.com/office/drawing/2014/chart" uri="{C3380CC4-5D6E-409C-BE32-E72D297353CC}">
              <c16:uniqueId val="{00000000-A60F-44CA-A521-C9FE205B3E9D}"/>
            </c:ext>
          </c:extLst>
        </c:ser>
        <c:dLbls>
          <c:showLegendKey val="0"/>
          <c:showVal val="0"/>
          <c:showCatName val="0"/>
          <c:showSerName val="0"/>
          <c:showPercent val="0"/>
          <c:showBubbleSize val="0"/>
        </c:dLbls>
        <c:smooth val="0"/>
        <c:axId val="575198912"/>
        <c:axId val="575195304"/>
      </c:lineChart>
      <c:dateAx>
        <c:axId val="575198912"/>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575195304"/>
        <c:crosses val="autoZero"/>
        <c:auto val="1"/>
        <c:lblOffset val="100"/>
        <c:baseTimeUnit val="days"/>
      </c:dateAx>
      <c:valAx>
        <c:axId val="575195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575198912"/>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ysClr val="windowText" lastClr="000000"/>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a:t>Unemployment vs Job Openings</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5.2869209631365884E-2"/>
          <c:y val="0.11326713877559953"/>
          <c:w val="0.93185301092005801"/>
          <c:h val="0.74010329118427987"/>
        </c:manualLayout>
      </c:layout>
      <c:lineChart>
        <c:grouping val="standard"/>
        <c:varyColors val="0"/>
        <c:ser>
          <c:idx val="0"/>
          <c:order val="0"/>
          <c:tx>
            <c:strRef>
              <c:f>'[fredgraph (15).xls]FRED Graph'!$B$12</c:f>
              <c:strCache>
                <c:ptCount val="1"/>
                <c:pt idx="0">
                  <c:v>Job Openings</c:v>
                </c:pt>
              </c:strCache>
            </c:strRef>
          </c:tx>
          <c:spPr>
            <a:ln w="38100" cap="rnd">
              <a:solidFill>
                <a:schemeClr val="accent1"/>
              </a:solidFill>
              <a:round/>
            </a:ln>
            <a:effectLst/>
          </c:spPr>
          <c:marker>
            <c:symbol val="none"/>
          </c:marker>
          <c:cat>
            <c:numRef>
              <c:f>'[fredgraph (15).xls]FRED Graph'!$A$13:$A$230</c:f>
              <c:numCache>
                <c:formatCode>yyyy\-mm\-dd</c:formatCode>
                <c:ptCount val="218"/>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pt idx="217">
                  <c:v>43497</c:v>
                </c:pt>
              </c:numCache>
            </c:numRef>
          </c:cat>
          <c:val>
            <c:numRef>
              <c:f>'[fredgraph (15).xls]FRED Graph'!$B$13:$B$230</c:f>
              <c:numCache>
                <c:formatCode>0</c:formatCode>
                <c:ptCount val="218"/>
                <c:pt idx="0">
                  <c:v>5362</c:v>
                </c:pt>
                <c:pt idx="1">
                  <c:v>5008</c:v>
                </c:pt>
                <c:pt idx="2">
                  <c:v>4698</c:v>
                </c:pt>
                <c:pt idx="3">
                  <c:v>4752</c:v>
                </c:pt>
                <c:pt idx="4">
                  <c:v>4503</c:v>
                </c:pt>
                <c:pt idx="5">
                  <c:v>4378</c:v>
                </c:pt>
                <c:pt idx="6">
                  <c:v>4578</c:v>
                </c:pt>
                <c:pt idx="7">
                  <c:v>4042</c:v>
                </c:pt>
                <c:pt idx="8">
                  <c:v>4045</c:v>
                </c:pt>
                <c:pt idx="9">
                  <c:v>3729</c:v>
                </c:pt>
                <c:pt idx="10">
                  <c:v>3649</c:v>
                </c:pt>
                <c:pt idx="11">
                  <c:v>3523</c:v>
                </c:pt>
                <c:pt idx="12">
                  <c:v>3782</c:v>
                </c:pt>
                <c:pt idx="13">
                  <c:v>3377</c:v>
                </c:pt>
                <c:pt idx="14">
                  <c:v>3573</c:v>
                </c:pt>
                <c:pt idx="15">
                  <c:v>3576</c:v>
                </c:pt>
                <c:pt idx="16">
                  <c:v>3508</c:v>
                </c:pt>
                <c:pt idx="17">
                  <c:v>3415</c:v>
                </c:pt>
                <c:pt idx="18">
                  <c:v>3461</c:v>
                </c:pt>
                <c:pt idx="19">
                  <c:v>3531</c:v>
                </c:pt>
                <c:pt idx="20">
                  <c:v>3290</c:v>
                </c:pt>
                <c:pt idx="21">
                  <c:v>3502</c:v>
                </c:pt>
                <c:pt idx="22">
                  <c:v>3405</c:v>
                </c:pt>
                <c:pt idx="23">
                  <c:v>3039</c:v>
                </c:pt>
                <c:pt idx="24">
                  <c:v>3500</c:v>
                </c:pt>
                <c:pt idx="25">
                  <c:v>3178</c:v>
                </c:pt>
                <c:pt idx="26">
                  <c:v>3064</c:v>
                </c:pt>
                <c:pt idx="27">
                  <c:v>3208</c:v>
                </c:pt>
                <c:pt idx="28">
                  <c:v>3336</c:v>
                </c:pt>
                <c:pt idx="29">
                  <c:v>3398</c:v>
                </c:pt>
                <c:pt idx="30">
                  <c:v>3073</c:v>
                </c:pt>
                <c:pt idx="31">
                  <c:v>3204</c:v>
                </c:pt>
                <c:pt idx="32">
                  <c:v>3082</c:v>
                </c:pt>
                <c:pt idx="33">
                  <c:v>3330</c:v>
                </c:pt>
                <c:pt idx="34">
                  <c:v>3218</c:v>
                </c:pt>
                <c:pt idx="35">
                  <c:v>3281</c:v>
                </c:pt>
                <c:pt idx="36">
                  <c:v>3462</c:v>
                </c:pt>
                <c:pt idx="37">
                  <c:v>3478</c:v>
                </c:pt>
                <c:pt idx="38">
                  <c:v>3492</c:v>
                </c:pt>
                <c:pt idx="39">
                  <c:v>3615</c:v>
                </c:pt>
                <c:pt idx="40">
                  <c:v>3758</c:v>
                </c:pt>
                <c:pt idx="41">
                  <c:v>3345</c:v>
                </c:pt>
                <c:pt idx="42">
                  <c:v>3900</c:v>
                </c:pt>
                <c:pt idx="43">
                  <c:v>3556</c:v>
                </c:pt>
                <c:pt idx="44">
                  <c:v>3829</c:v>
                </c:pt>
                <c:pt idx="45">
                  <c:v>3970</c:v>
                </c:pt>
                <c:pt idx="46">
                  <c:v>3360</c:v>
                </c:pt>
                <c:pt idx="47">
                  <c:v>3935</c:v>
                </c:pt>
                <c:pt idx="48">
                  <c:v>3827</c:v>
                </c:pt>
                <c:pt idx="49">
                  <c:v>3901</c:v>
                </c:pt>
                <c:pt idx="50">
                  <c:v>4019</c:v>
                </c:pt>
                <c:pt idx="51">
                  <c:v>4272</c:v>
                </c:pt>
                <c:pt idx="52">
                  <c:v>3842</c:v>
                </c:pt>
                <c:pt idx="53">
                  <c:v>4072</c:v>
                </c:pt>
                <c:pt idx="54">
                  <c:v>4337</c:v>
                </c:pt>
                <c:pt idx="55">
                  <c:v>4160</c:v>
                </c:pt>
                <c:pt idx="56">
                  <c:v>4376</c:v>
                </c:pt>
                <c:pt idx="57">
                  <c:v>4218</c:v>
                </c:pt>
                <c:pt idx="58">
                  <c:v>4118</c:v>
                </c:pt>
                <c:pt idx="59">
                  <c:v>4146</c:v>
                </c:pt>
                <c:pt idx="60">
                  <c:v>4404</c:v>
                </c:pt>
                <c:pt idx="61">
                  <c:v>4260</c:v>
                </c:pt>
                <c:pt idx="62">
                  <c:v>4706</c:v>
                </c:pt>
                <c:pt idx="63">
                  <c:v>4915</c:v>
                </c:pt>
                <c:pt idx="64">
                  <c:v>4505</c:v>
                </c:pt>
                <c:pt idx="65">
                  <c:v>4625</c:v>
                </c:pt>
                <c:pt idx="66">
                  <c:v>4467</c:v>
                </c:pt>
                <c:pt idx="67">
                  <c:v>4739</c:v>
                </c:pt>
                <c:pt idx="68">
                  <c:v>4778</c:v>
                </c:pt>
                <c:pt idx="69">
                  <c:v>4643</c:v>
                </c:pt>
                <c:pt idx="70">
                  <c:v>4530</c:v>
                </c:pt>
                <c:pt idx="71">
                  <c:v>4469</c:v>
                </c:pt>
                <c:pt idx="72">
                  <c:v>4750</c:v>
                </c:pt>
                <c:pt idx="73">
                  <c:v>4618</c:v>
                </c:pt>
                <c:pt idx="74">
                  <c:v>4926</c:v>
                </c:pt>
                <c:pt idx="75">
                  <c:v>4820</c:v>
                </c:pt>
                <c:pt idx="76">
                  <c:v>4699</c:v>
                </c:pt>
                <c:pt idx="77">
                  <c:v>4882</c:v>
                </c:pt>
                <c:pt idx="78">
                  <c:v>4668</c:v>
                </c:pt>
                <c:pt idx="79">
                  <c:v>4586</c:v>
                </c:pt>
                <c:pt idx="80">
                  <c:v>4682</c:v>
                </c:pt>
                <c:pt idx="81">
                  <c:v>4676</c:v>
                </c:pt>
                <c:pt idx="82">
                  <c:v>4537</c:v>
                </c:pt>
                <c:pt idx="83">
                  <c:v>4400</c:v>
                </c:pt>
                <c:pt idx="84">
                  <c:v>4604</c:v>
                </c:pt>
                <c:pt idx="85">
                  <c:v>4233</c:v>
                </c:pt>
                <c:pt idx="86">
                  <c:v>4205</c:v>
                </c:pt>
                <c:pt idx="87">
                  <c:v>4124</c:v>
                </c:pt>
                <c:pt idx="88">
                  <c:v>4237</c:v>
                </c:pt>
                <c:pt idx="89">
                  <c:v>3849</c:v>
                </c:pt>
                <c:pt idx="90">
                  <c:v>3800</c:v>
                </c:pt>
                <c:pt idx="91">
                  <c:v>3709</c:v>
                </c:pt>
                <c:pt idx="92">
                  <c:v>3240</c:v>
                </c:pt>
                <c:pt idx="93">
                  <c:v>3403</c:v>
                </c:pt>
                <c:pt idx="94">
                  <c:v>3158</c:v>
                </c:pt>
                <c:pt idx="95">
                  <c:v>3059</c:v>
                </c:pt>
                <c:pt idx="96">
                  <c:v>2731</c:v>
                </c:pt>
                <c:pt idx="97">
                  <c:v>2838</c:v>
                </c:pt>
                <c:pt idx="98">
                  <c:v>2521</c:v>
                </c:pt>
                <c:pt idx="99">
                  <c:v>2343</c:v>
                </c:pt>
                <c:pt idx="100">
                  <c:v>2574</c:v>
                </c:pt>
                <c:pt idx="101">
                  <c:v>2517</c:v>
                </c:pt>
                <c:pt idx="102">
                  <c:v>2264</c:v>
                </c:pt>
                <c:pt idx="103">
                  <c:v>2365</c:v>
                </c:pt>
                <c:pt idx="104">
                  <c:v>2481</c:v>
                </c:pt>
                <c:pt idx="105">
                  <c:v>2422</c:v>
                </c:pt>
                <c:pt idx="106">
                  <c:v>2435</c:v>
                </c:pt>
                <c:pt idx="107">
                  <c:v>2487</c:v>
                </c:pt>
                <c:pt idx="108">
                  <c:v>2833</c:v>
                </c:pt>
                <c:pt idx="109">
                  <c:v>2651</c:v>
                </c:pt>
                <c:pt idx="110">
                  <c:v>2679</c:v>
                </c:pt>
                <c:pt idx="111">
                  <c:v>3217</c:v>
                </c:pt>
                <c:pt idx="112">
                  <c:v>3019</c:v>
                </c:pt>
                <c:pt idx="113">
                  <c:v>2813</c:v>
                </c:pt>
                <c:pt idx="114">
                  <c:v>3127</c:v>
                </c:pt>
                <c:pt idx="115">
                  <c:v>3025</c:v>
                </c:pt>
                <c:pt idx="116">
                  <c:v>2912</c:v>
                </c:pt>
                <c:pt idx="117">
                  <c:v>3256</c:v>
                </c:pt>
                <c:pt idx="118">
                  <c:v>3134</c:v>
                </c:pt>
                <c:pt idx="119">
                  <c:v>2969</c:v>
                </c:pt>
                <c:pt idx="120">
                  <c:v>3100</c:v>
                </c:pt>
                <c:pt idx="121">
                  <c:v>3213</c:v>
                </c:pt>
                <c:pt idx="122">
                  <c:v>3253</c:v>
                </c:pt>
                <c:pt idx="123">
                  <c:v>3337</c:v>
                </c:pt>
                <c:pt idx="124">
                  <c:v>3207</c:v>
                </c:pt>
                <c:pt idx="125">
                  <c:v>3467</c:v>
                </c:pt>
                <c:pt idx="126">
                  <c:v>3676</c:v>
                </c:pt>
                <c:pt idx="127">
                  <c:v>3358</c:v>
                </c:pt>
                <c:pt idx="128">
                  <c:v>3763</c:v>
                </c:pt>
                <c:pt idx="129">
                  <c:v>3650</c:v>
                </c:pt>
                <c:pt idx="130">
                  <c:v>3485</c:v>
                </c:pt>
                <c:pt idx="131">
                  <c:v>3662</c:v>
                </c:pt>
                <c:pt idx="132">
                  <c:v>3904</c:v>
                </c:pt>
                <c:pt idx="133">
                  <c:v>3605</c:v>
                </c:pt>
                <c:pt idx="134">
                  <c:v>3976</c:v>
                </c:pt>
                <c:pt idx="135">
                  <c:v>3878</c:v>
                </c:pt>
                <c:pt idx="136">
                  <c:v>3861</c:v>
                </c:pt>
                <c:pt idx="137">
                  <c:v>3916</c:v>
                </c:pt>
                <c:pt idx="138">
                  <c:v>3790</c:v>
                </c:pt>
                <c:pt idx="139">
                  <c:v>3839</c:v>
                </c:pt>
                <c:pt idx="140">
                  <c:v>3861</c:v>
                </c:pt>
                <c:pt idx="141">
                  <c:v>3808</c:v>
                </c:pt>
                <c:pt idx="142">
                  <c:v>3787</c:v>
                </c:pt>
                <c:pt idx="143">
                  <c:v>3840</c:v>
                </c:pt>
                <c:pt idx="144">
                  <c:v>3915</c:v>
                </c:pt>
                <c:pt idx="145">
                  <c:v>3981</c:v>
                </c:pt>
                <c:pt idx="146">
                  <c:v>4080</c:v>
                </c:pt>
                <c:pt idx="147">
                  <c:v>4078</c:v>
                </c:pt>
                <c:pt idx="148">
                  <c:v>4173</c:v>
                </c:pt>
                <c:pt idx="149">
                  <c:v>4166</c:v>
                </c:pt>
                <c:pt idx="150">
                  <c:v>3946</c:v>
                </c:pt>
                <c:pt idx="151">
                  <c:v>4112</c:v>
                </c:pt>
                <c:pt idx="152">
                  <c:v>4105</c:v>
                </c:pt>
                <c:pt idx="153">
                  <c:v>4268</c:v>
                </c:pt>
                <c:pt idx="154">
                  <c:v>4002</c:v>
                </c:pt>
                <c:pt idx="155">
                  <c:v>3996</c:v>
                </c:pt>
                <c:pt idx="156">
                  <c:v>4131</c:v>
                </c:pt>
                <c:pt idx="157">
                  <c:v>4347</c:v>
                </c:pt>
                <c:pt idx="158">
                  <c:v>4388</c:v>
                </c:pt>
                <c:pt idx="159">
                  <c:v>4662</c:v>
                </c:pt>
                <c:pt idx="160">
                  <c:v>4775</c:v>
                </c:pt>
                <c:pt idx="161">
                  <c:v>4999</c:v>
                </c:pt>
                <c:pt idx="162">
                  <c:v>4919</c:v>
                </c:pt>
                <c:pt idx="163">
                  <c:v>5383</c:v>
                </c:pt>
                <c:pt idx="164">
                  <c:v>4876</c:v>
                </c:pt>
                <c:pt idx="165">
                  <c:v>5066</c:v>
                </c:pt>
                <c:pt idx="166">
                  <c:v>4719</c:v>
                </c:pt>
                <c:pt idx="167">
                  <c:v>4981</c:v>
                </c:pt>
                <c:pt idx="168">
                  <c:v>5377</c:v>
                </c:pt>
                <c:pt idx="169">
                  <c:v>5410</c:v>
                </c:pt>
                <c:pt idx="170">
                  <c:v>5223</c:v>
                </c:pt>
                <c:pt idx="171">
                  <c:v>5726</c:v>
                </c:pt>
                <c:pt idx="172">
                  <c:v>5587</c:v>
                </c:pt>
                <c:pt idx="173">
                  <c:v>5259</c:v>
                </c:pt>
                <c:pt idx="174">
                  <c:v>6147</c:v>
                </c:pt>
                <c:pt idx="175">
                  <c:v>5517</c:v>
                </c:pt>
                <c:pt idx="176">
                  <c:v>5450</c:v>
                </c:pt>
                <c:pt idx="177">
                  <c:v>5846</c:v>
                </c:pt>
                <c:pt idx="178">
                  <c:v>5564</c:v>
                </c:pt>
                <c:pt idx="179">
                  <c:v>5678</c:v>
                </c:pt>
                <c:pt idx="180">
                  <c:v>5977</c:v>
                </c:pt>
                <c:pt idx="181">
                  <c:v>5747</c:v>
                </c:pt>
                <c:pt idx="182">
                  <c:v>6151</c:v>
                </c:pt>
                <c:pt idx="183">
                  <c:v>5872</c:v>
                </c:pt>
                <c:pt idx="184">
                  <c:v>5775</c:v>
                </c:pt>
                <c:pt idx="185">
                  <c:v>5778</c:v>
                </c:pt>
                <c:pt idx="186">
                  <c:v>6088</c:v>
                </c:pt>
                <c:pt idx="187">
                  <c:v>5720</c:v>
                </c:pt>
                <c:pt idx="188">
                  <c:v>5828</c:v>
                </c:pt>
                <c:pt idx="189">
                  <c:v>5616</c:v>
                </c:pt>
                <c:pt idx="190">
                  <c:v>5862</c:v>
                </c:pt>
                <c:pt idx="191">
                  <c:v>5831</c:v>
                </c:pt>
                <c:pt idx="192">
                  <c:v>5624</c:v>
                </c:pt>
                <c:pt idx="193">
                  <c:v>5875</c:v>
                </c:pt>
                <c:pt idx="194">
                  <c:v>5848</c:v>
                </c:pt>
                <c:pt idx="195">
                  <c:v>6157</c:v>
                </c:pt>
                <c:pt idx="196">
                  <c:v>5821</c:v>
                </c:pt>
                <c:pt idx="197">
                  <c:v>6371</c:v>
                </c:pt>
                <c:pt idx="198">
                  <c:v>6349</c:v>
                </c:pt>
                <c:pt idx="199">
                  <c:v>6352</c:v>
                </c:pt>
                <c:pt idx="200">
                  <c:v>6256</c:v>
                </c:pt>
                <c:pt idx="201">
                  <c:v>6405</c:v>
                </c:pt>
                <c:pt idx="202">
                  <c:v>6163</c:v>
                </c:pt>
                <c:pt idx="203">
                  <c:v>6204</c:v>
                </c:pt>
                <c:pt idx="204">
                  <c:v>6591</c:v>
                </c:pt>
                <c:pt idx="205">
                  <c:v>6530</c:v>
                </c:pt>
                <c:pt idx="206">
                  <c:v>6894</c:v>
                </c:pt>
                <c:pt idx="207">
                  <c:v>7106</c:v>
                </c:pt>
                <c:pt idx="208">
                  <c:v>7126</c:v>
                </c:pt>
                <c:pt idx="209">
                  <c:v>7393</c:v>
                </c:pt>
                <c:pt idx="210">
                  <c:v>7442</c:v>
                </c:pt>
                <c:pt idx="211">
                  <c:v>7342</c:v>
                </c:pt>
                <c:pt idx="212">
                  <c:v>7392</c:v>
                </c:pt>
                <c:pt idx="213">
                  <c:v>7593</c:v>
                </c:pt>
                <c:pt idx="214">
                  <c:v>7626</c:v>
                </c:pt>
                <c:pt idx="215">
                  <c:v>7479</c:v>
                </c:pt>
                <c:pt idx="216">
                  <c:v>7625</c:v>
                </c:pt>
                <c:pt idx="217">
                  <c:v>7087</c:v>
                </c:pt>
              </c:numCache>
            </c:numRef>
          </c:val>
          <c:smooth val="0"/>
          <c:extLst>
            <c:ext xmlns:c16="http://schemas.microsoft.com/office/drawing/2014/chart" uri="{C3380CC4-5D6E-409C-BE32-E72D297353CC}">
              <c16:uniqueId val="{00000000-091C-4B27-9A69-CD6135D271F3}"/>
            </c:ext>
          </c:extLst>
        </c:ser>
        <c:ser>
          <c:idx val="1"/>
          <c:order val="1"/>
          <c:tx>
            <c:strRef>
              <c:f>'[fredgraph (15).xls]FRED Graph'!$C$12</c:f>
              <c:strCache>
                <c:ptCount val="1"/>
                <c:pt idx="0">
                  <c:v>Unemployment </c:v>
                </c:pt>
              </c:strCache>
            </c:strRef>
          </c:tx>
          <c:spPr>
            <a:ln w="38100" cap="rnd">
              <a:solidFill>
                <a:schemeClr val="accent2"/>
              </a:solidFill>
              <a:round/>
            </a:ln>
            <a:effectLst/>
          </c:spPr>
          <c:marker>
            <c:symbol val="none"/>
          </c:marker>
          <c:cat>
            <c:numRef>
              <c:f>'[fredgraph (15).xls]FRED Graph'!$A$13:$A$230</c:f>
              <c:numCache>
                <c:formatCode>yyyy\-mm\-dd</c:formatCode>
                <c:ptCount val="218"/>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pt idx="217">
                  <c:v>43497</c:v>
                </c:pt>
              </c:numCache>
            </c:numRef>
          </c:cat>
          <c:val>
            <c:numRef>
              <c:f>'[fredgraph (15).xls]FRED Graph'!$C$13:$C$230</c:f>
              <c:numCache>
                <c:formatCode>0</c:formatCode>
                <c:ptCount val="218"/>
                <c:pt idx="0">
                  <c:v>6023</c:v>
                </c:pt>
                <c:pt idx="1">
                  <c:v>6089</c:v>
                </c:pt>
                <c:pt idx="2">
                  <c:v>6141</c:v>
                </c:pt>
                <c:pt idx="3">
                  <c:v>6271</c:v>
                </c:pt>
                <c:pt idx="4">
                  <c:v>6226</c:v>
                </c:pt>
                <c:pt idx="5">
                  <c:v>6484</c:v>
                </c:pt>
                <c:pt idx="6">
                  <c:v>6583</c:v>
                </c:pt>
                <c:pt idx="7">
                  <c:v>7042</c:v>
                </c:pt>
                <c:pt idx="8">
                  <c:v>7142</c:v>
                </c:pt>
                <c:pt idx="9">
                  <c:v>7694</c:v>
                </c:pt>
                <c:pt idx="10">
                  <c:v>8003</c:v>
                </c:pt>
                <c:pt idx="11">
                  <c:v>8258</c:v>
                </c:pt>
                <c:pt idx="12">
                  <c:v>8182</c:v>
                </c:pt>
                <c:pt idx="13">
                  <c:v>8215</c:v>
                </c:pt>
                <c:pt idx="14">
                  <c:v>8304</c:v>
                </c:pt>
                <c:pt idx="15">
                  <c:v>8599</c:v>
                </c:pt>
                <c:pt idx="16">
                  <c:v>8399</c:v>
                </c:pt>
                <c:pt idx="17">
                  <c:v>8393</c:v>
                </c:pt>
                <c:pt idx="18">
                  <c:v>8390</c:v>
                </c:pt>
                <c:pt idx="19">
                  <c:v>8304</c:v>
                </c:pt>
                <c:pt idx="20">
                  <c:v>8251</c:v>
                </c:pt>
                <c:pt idx="21">
                  <c:v>8307</c:v>
                </c:pt>
                <c:pt idx="22">
                  <c:v>8520</c:v>
                </c:pt>
                <c:pt idx="23">
                  <c:v>8640</c:v>
                </c:pt>
                <c:pt idx="24">
                  <c:v>8520</c:v>
                </c:pt>
                <c:pt idx="25">
                  <c:v>8618</c:v>
                </c:pt>
                <c:pt idx="26">
                  <c:v>8588</c:v>
                </c:pt>
                <c:pt idx="27">
                  <c:v>8842</c:v>
                </c:pt>
                <c:pt idx="28">
                  <c:v>8957</c:v>
                </c:pt>
                <c:pt idx="29">
                  <c:v>9266</c:v>
                </c:pt>
                <c:pt idx="30">
                  <c:v>9011</c:v>
                </c:pt>
                <c:pt idx="31">
                  <c:v>8896</c:v>
                </c:pt>
                <c:pt idx="32">
                  <c:v>8921</c:v>
                </c:pt>
                <c:pt idx="33">
                  <c:v>8732</c:v>
                </c:pt>
                <c:pt idx="34">
                  <c:v>8576</c:v>
                </c:pt>
                <c:pt idx="35">
                  <c:v>8317</c:v>
                </c:pt>
                <c:pt idx="36">
                  <c:v>8370</c:v>
                </c:pt>
                <c:pt idx="37">
                  <c:v>8167</c:v>
                </c:pt>
                <c:pt idx="38">
                  <c:v>8491</c:v>
                </c:pt>
                <c:pt idx="39">
                  <c:v>8170</c:v>
                </c:pt>
                <c:pt idx="40">
                  <c:v>8212</c:v>
                </c:pt>
                <c:pt idx="41">
                  <c:v>8286</c:v>
                </c:pt>
                <c:pt idx="42">
                  <c:v>8136</c:v>
                </c:pt>
                <c:pt idx="43">
                  <c:v>7990</c:v>
                </c:pt>
                <c:pt idx="44">
                  <c:v>7927</c:v>
                </c:pt>
                <c:pt idx="45">
                  <c:v>8061</c:v>
                </c:pt>
                <c:pt idx="46">
                  <c:v>7932</c:v>
                </c:pt>
                <c:pt idx="47">
                  <c:v>7934</c:v>
                </c:pt>
                <c:pt idx="48">
                  <c:v>7784</c:v>
                </c:pt>
                <c:pt idx="49">
                  <c:v>7980</c:v>
                </c:pt>
                <c:pt idx="50">
                  <c:v>7737</c:v>
                </c:pt>
                <c:pt idx="51">
                  <c:v>7672</c:v>
                </c:pt>
                <c:pt idx="52">
                  <c:v>7651</c:v>
                </c:pt>
                <c:pt idx="53">
                  <c:v>7524</c:v>
                </c:pt>
                <c:pt idx="54">
                  <c:v>7406</c:v>
                </c:pt>
                <c:pt idx="55">
                  <c:v>7345</c:v>
                </c:pt>
                <c:pt idx="56">
                  <c:v>7553</c:v>
                </c:pt>
                <c:pt idx="57">
                  <c:v>7453</c:v>
                </c:pt>
                <c:pt idx="58">
                  <c:v>7566</c:v>
                </c:pt>
                <c:pt idx="59">
                  <c:v>7279</c:v>
                </c:pt>
                <c:pt idx="60">
                  <c:v>7064</c:v>
                </c:pt>
                <c:pt idx="61">
                  <c:v>7184</c:v>
                </c:pt>
                <c:pt idx="62">
                  <c:v>7072</c:v>
                </c:pt>
                <c:pt idx="63">
                  <c:v>7120</c:v>
                </c:pt>
                <c:pt idx="64">
                  <c:v>6980</c:v>
                </c:pt>
                <c:pt idx="65">
                  <c:v>7001</c:v>
                </c:pt>
                <c:pt idx="66">
                  <c:v>7175</c:v>
                </c:pt>
                <c:pt idx="67">
                  <c:v>7091</c:v>
                </c:pt>
                <c:pt idx="68">
                  <c:v>6847</c:v>
                </c:pt>
                <c:pt idx="69">
                  <c:v>6727</c:v>
                </c:pt>
                <c:pt idx="70">
                  <c:v>6872</c:v>
                </c:pt>
                <c:pt idx="71">
                  <c:v>6762</c:v>
                </c:pt>
                <c:pt idx="72">
                  <c:v>7116</c:v>
                </c:pt>
                <c:pt idx="73">
                  <c:v>6927</c:v>
                </c:pt>
                <c:pt idx="74">
                  <c:v>6731</c:v>
                </c:pt>
                <c:pt idx="75">
                  <c:v>6850</c:v>
                </c:pt>
                <c:pt idx="76">
                  <c:v>6766</c:v>
                </c:pt>
                <c:pt idx="77">
                  <c:v>6979</c:v>
                </c:pt>
                <c:pt idx="78">
                  <c:v>7149</c:v>
                </c:pt>
                <c:pt idx="79">
                  <c:v>7067</c:v>
                </c:pt>
                <c:pt idx="80">
                  <c:v>7170</c:v>
                </c:pt>
                <c:pt idx="81">
                  <c:v>7237</c:v>
                </c:pt>
                <c:pt idx="82">
                  <c:v>7240</c:v>
                </c:pt>
                <c:pt idx="83">
                  <c:v>7645</c:v>
                </c:pt>
                <c:pt idx="84">
                  <c:v>7685</c:v>
                </c:pt>
                <c:pt idx="85">
                  <c:v>7497</c:v>
                </c:pt>
                <c:pt idx="86">
                  <c:v>7822</c:v>
                </c:pt>
                <c:pt idx="87">
                  <c:v>7637</c:v>
                </c:pt>
                <c:pt idx="88">
                  <c:v>8395</c:v>
                </c:pt>
                <c:pt idx="89">
                  <c:v>8575</c:v>
                </c:pt>
                <c:pt idx="90">
                  <c:v>8937</c:v>
                </c:pt>
                <c:pt idx="91">
                  <c:v>9438</c:v>
                </c:pt>
                <c:pt idx="92">
                  <c:v>9494</c:v>
                </c:pt>
                <c:pt idx="93">
                  <c:v>10074</c:v>
                </c:pt>
                <c:pt idx="94">
                  <c:v>10538</c:v>
                </c:pt>
                <c:pt idx="95">
                  <c:v>11286</c:v>
                </c:pt>
                <c:pt idx="96">
                  <c:v>12058</c:v>
                </c:pt>
                <c:pt idx="97">
                  <c:v>12898</c:v>
                </c:pt>
                <c:pt idx="98">
                  <c:v>13426</c:v>
                </c:pt>
                <c:pt idx="99">
                  <c:v>13853</c:v>
                </c:pt>
                <c:pt idx="100">
                  <c:v>14499</c:v>
                </c:pt>
                <c:pt idx="101">
                  <c:v>14707</c:v>
                </c:pt>
                <c:pt idx="102">
                  <c:v>14601</c:v>
                </c:pt>
                <c:pt idx="103">
                  <c:v>14814</c:v>
                </c:pt>
                <c:pt idx="104">
                  <c:v>15009</c:v>
                </c:pt>
                <c:pt idx="105">
                  <c:v>15352</c:v>
                </c:pt>
                <c:pt idx="106">
                  <c:v>15219</c:v>
                </c:pt>
                <c:pt idx="107">
                  <c:v>15098</c:v>
                </c:pt>
                <c:pt idx="108">
                  <c:v>15046</c:v>
                </c:pt>
                <c:pt idx="109">
                  <c:v>15113</c:v>
                </c:pt>
                <c:pt idx="110">
                  <c:v>15202</c:v>
                </c:pt>
                <c:pt idx="111">
                  <c:v>15325</c:v>
                </c:pt>
                <c:pt idx="112">
                  <c:v>14849</c:v>
                </c:pt>
                <c:pt idx="113">
                  <c:v>14474</c:v>
                </c:pt>
                <c:pt idx="114">
                  <c:v>14512</c:v>
                </c:pt>
                <c:pt idx="115">
                  <c:v>14648</c:v>
                </c:pt>
                <c:pt idx="116">
                  <c:v>14579</c:v>
                </c:pt>
                <c:pt idx="117">
                  <c:v>14516</c:v>
                </c:pt>
                <c:pt idx="118">
                  <c:v>15081</c:v>
                </c:pt>
                <c:pt idx="119">
                  <c:v>14348</c:v>
                </c:pt>
                <c:pt idx="120">
                  <c:v>14013</c:v>
                </c:pt>
                <c:pt idx="121">
                  <c:v>13820</c:v>
                </c:pt>
                <c:pt idx="122">
                  <c:v>13737</c:v>
                </c:pt>
                <c:pt idx="123">
                  <c:v>13957</c:v>
                </c:pt>
                <c:pt idx="124">
                  <c:v>13855</c:v>
                </c:pt>
                <c:pt idx="125">
                  <c:v>13962</c:v>
                </c:pt>
                <c:pt idx="126">
                  <c:v>13763</c:v>
                </c:pt>
                <c:pt idx="127">
                  <c:v>13818</c:v>
                </c:pt>
                <c:pt idx="128">
                  <c:v>13948</c:v>
                </c:pt>
                <c:pt idx="129">
                  <c:v>13594</c:v>
                </c:pt>
                <c:pt idx="130">
                  <c:v>13302</c:v>
                </c:pt>
                <c:pt idx="131">
                  <c:v>13093</c:v>
                </c:pt>
                <c:pt idx="132">
                  <c:v>12797</c:v>
                </c:pt>
                <c:pt idx="133">
                  <c:v>12813</c:v>
                </c:pt>
                <c:pt idx="134">
                  <c:v>12713</c:v>
                </c:pt>
                <c:pt idx="135">
                  <c:v>12646</c:v>
                </c:pt>
                <c:pt idx="136">
                  <c:v>12660</c:v>
                </c:pt>
                <c:pt idx="137">
                  <c:v>12692</c:v>
                </c:pt>
                <c:pt idx="138">
                  <c:v>12656</c:v>
                </c:pt>
                <c:pt idx="139">
                  <c:v>12471</c:v>
                </c:pt>
                <c:pt idx="140">
                  <c:v>12115</c:v>
                </c:pt>
                <c:pt idx="141">
                  <c:v>12124</c:v>
                </c:pt>
                <c:pt idx="142">
                  <c:v>12005</c:v>
                </c:pt>
                <c:pt idx="143">
                  <c:v>12298</c:v>
                </c:pt>
                <c:pt idx="144">
                  <c:v>12471</c:v>
                </c:pt>
                <c:pt idx="145">
                  <c:v>11950</c:v>
                </c:pt>
                <c:pt idx="146">
                  <c:v>11689</c:v>
                </c:pt>
                <c:pt idx="147">
                  <c:v>11760</c:v>
                </c:pt>
                <c:pt idx="148">
                  <c:v>11654</c:v>
                </c:pt>
                <c:pt idx="149">
                  <c:v>11751</c:v>
                </c:pt>
                <c:pt idx="150">
                  <c:v>11335</c:v>
                </c:pt>
                <c:pt idx="151">
                  <c:v>11279</c:v>
                </c:pt>
                <c:pt idx="152">
                  <c:v>11270</c:v>
                </c:pt>
                <c:pt idx="153">
                  <c:v>11136</c:v>
                </c:pt>
                <c:pt idx="154">
                  <c:v>10787</c:v>
                </c:pt>
                <c:pt idx="155">
                  <c:v>10404</c:v>
                </c:pt>
                <c:pt idx="156">
                  <c:v>10202</c:v>
                </c:pt>
                <c:pt idx="157">
                  <c:v>10349</c:v>
                </c:pt>
                <c:pt idx="158">
                  <c:v>10380</c:v>
                </c:pt>
                <c:pt idx="159">
                  <c:v>9702</c:v>
                </c:pt>
                <c:pt idx="160">
                  <c:v>9859</c:v>
                </c:pt>
                <c:pt idx="161">
                  <c:v>9460</c:v>
                </c:pt>
                <c:pt idx="162">
                  <c:v>9608</c:v>
                </c:pt>
                <c:pt idx="163">
                  <c:v>9599</c:v>
                </c:pt>
                <c:pt idx="164">
                  <c:v>9262</c:v>
                </c:pt>
                <c:pt idx="165">
                  <c:v>8990</c:v>
                </c:pt>
                <c:pt idx="166">
                  <c:v>9090</c:v>
                </c:pt>
                <c:pt idx="167">
                  <c:v>8717</c:v>
                </c:pt>
                <c:pt idx="168">
                  <c:v>8903</c:v>
                </c:pt>
                <c:pt idx="169">
                  <c:v>8610</c:v>
                </c:pt>
                <c:pt idx="170">
                  <c:v>8504</c:v>
                </c:pt>
                <c:pt idx="171">
                  <c:v>8526</c:v>
                </c:pt>
                <c:pt idx="172">
                  <c:v>8814</c:v>
                </c:pt>
                <c:pt idx="173">
                  <c:v>8249</c:v>
                </c:pt>
                <c:pt idx="174">
                  <c:v>8194</c:v>
                </c:pt>
                <c:pt idx="175">
                  <c:v>7990</c:v>
                </c:pt>
                <c:pt idx="176">
                  <c:v>7892</c:v>
                </c:pt>
                <c:pt idx="177">
                  <c:v>7918</c:v>
                </c:pt>
                <c:pt idx="178">
                  <c:v>7995</c:v>
                </c:pt>
                <c:pt idx="179">
                  <c:v>7916</c:v>
                </c:pt>
                <c:pt idx="180">
                  <c:v>7749</c:v>
                </c:pt>
                <c:pt idx="181">
                  <c:v>7771</c:v>
                </c:pt>
                <c:pt idx="182">
                  <c:v>7932</c:v>
                </c:pt>
                <c:pt idx="183">
                  <c:v>7928</c:v>
                </c:pt>
                <c:pt idx="184">
                  <c:v>7626</c:v>
                </c:pt>
                <c:pt idx="185">
                  <c:v>7795</c:v>
                </c:pt>
                <c:pt idx="186">
                  <c:v>7700</c:v>
                </c:pt>
                <c:pt idx="187">
                  <c:v>7817</c:v>
                </c:pt>
                <c:pt idx="188">
                  <c:v>7933</c:v>
                </c:pt>
                <c:pt idx="189">
                  <c:v>7819</c:v>
                </c:pt>
                <c:pt idx="190">
                  <c:v>7480</c:v>
                </c:pt>
                <c:pt idx="191">
                  <c:v>7503</c:v>
                </c:pt>
                <c:pt idx="192">
                  <c:v>7565</c:v>
                </c:pt>
                <c:pt idx="193">
                  <c:v>7437</c:v>
                </c:pt>
                <c:pt idx="194">
                  <c:v>7078</c:v>
                </c:pt>
                <c:pt idx="195">
                  <c:v>7019</c:v>
                </c:pt>
                <c:pt idx="196">
                  <c:v>6991</c:v>
                </c:pt>
                <c:pt idx="197">
                  <c:v>6948</c:v>
                </c:pt>
                <c:pt idx="198">
                  <c:v>6927</c:v>
                </c:pt>
                <c:pt idx="199">
                  <c:v>7115</c:v>
                </c:pt>
                <c:pt idx="200">
                  <c:v>6791</c:v>
                </c:pt>
                <c:pt idx="201">
                  <c:v>6588</c:v>
                </c:pt>
                <c:pt idx="202">
                  <c:v>6682</c:v>
                </c:pt>
                <c:pt idx="203">
                  <c:v>6572</c:v>
                </c:pt>
                <c:pt idx="204">
                  <c:v>6641</c:v>
                </c:pt>
                <c:pt idx="205">
                  <c:v>6687</c:v>
                </c:pt>
                <c:pt idx="206">
                  <c:v>6486</c:v>
                </c:pt>
                <c:pt idx="207">
                  <c:v>6335</c:v>
                </c:pt>
                <c:pt idx="208">
                  <c:v>6128</c:v>
                </c:pt>
                <c:pt idx="209">
                  <c:v>6537</c:v>
                </c:pt>
                <c:pt idx="210">
                  <c:v>6245</c:v>
                </c:pt>
                <c:pt idx="211">
                  <c:v>6197</c:v>
                </c:pt>
                <c:pt idx="212">
                  <c:v>5986</c:v>
                </c:pt>
                <c:pt idx="213">
                  <c:v>6112</c:v>
                </c:pt>
                <c:pt idx="214">
                  <c:v>6018</c:v>
                </c:pt>
                <c:pt idx="215">
                  <c:v>6294</c:v>
                </c:pt>
                <c:pt idx="216">
                  <c:v>6535</c:v>
                </c:pt>
                <c:pt idx="217">
                  <c:v>6235</c:v>
                </c:pt>
              </c:numCache>
            </c:numRef>
          </c:val>
          <c:smooth val="0"/>
          <c:extLst>
            <c:ext xmlns:c16="http://schemas.microsoft.com/office/drawing/2014/chart" uri="{C3380CC4-5D6E-409C-BE32-E72D297353CC}">
              <c16:uniqueId val="{00000001-091C-4B27-9A69-CD6135D271F3}"/>
            </c:ext>
          </c:extLst>
        </c:ser>
        <c:dLbls>
          <c:showLegendKey val="0"/>
          <c:showVal val="0"/>
          <c:showCatName val="0"/>
          <c:showSerName val="0"/>
          <c:showPercent val="0"/>
          <c:showBubbleSize val="0"/>
        </c:dLbls>
        <c:smooth val="0"/>
        <c:axId val="647254808"/>
        <c:axId val="647260384"/>
      </c:lineChart>
      <c:dateAx>
        <c:axId val="647254808"/>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647260384"/>
        <c:crosses val="autoZero"/>
        <c:auto val="1"/>
        <c:lblOffset val="100"/>
        <c:baseTimeUnit val="months"/>
      </c:dateAx>
      <c:valAx>
        <c:axId val="647260384"/>
        <c:scaling>
          <c:orientation val="minMax"/>
          <c:max val="16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647254808"/>
        <c:crosses val="autoZero"/>
        <c:crossBetween val="between"/>
        <c:dispUnits>
          <c:builtInUnit val="thousands"/>
        </c:dispUnits>
      </c:valAx>
      <c:spPr>
        <a:noFill/>
        <a:ln>
          <a:noFill/>
        </a:ln>
        <a:effectLst/>
      </c:spPr>
    </c:plotArea>
    <c:legend>
      <c:legendPos val="b"/>
      <c:layout>
        <c:manualLayout>
          <c:xMode val="edge"/>
          <c:yMode val="edge"/>
          <c:x val="0.28357439671636009"/>
          <c:y val="0.78101682973509701"/>
          <c:w val="0.45785120930131334"/>
          <c:h val="5.3114372871926982E-2"/>
        </c:manualLayout>
      </c:layout>
      <c:overlay val="0"/>
      <c:spPr>
        <a:solidFill>
          <a:schemeClr val="bg1"/>
        </a:solidFill>
        <a:ln>
          <a:solidFill>
            <a:schemeClr val="tx1"/>
          </a:solid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solidFill>
            <a:sysClr val="windowText" lastClr="000000"/>
          </a:solidFill>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dirty="0"/>
              <a:t>Personal Consumption Expenditures (PCE) Excluding Food and Energy</a:t>
            </a:r>
            <a:r>
              <a:rPr lang="en-US" sz="2400" baseline="0" dirty="0"/>
              <a:t> </a:t>
            </a:r>
          </a:p>
        </c:rich>
      </c:tx>
      <c:layout>
        <c:manualLayout>
          <c:xMode val="edge"/>
          <c:yMode val="edge"/>
          <c:x val="0.11425132483063484"/>
          <c:y val="0"/>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5.5027681384701349E-2"/>
          <c:y val="0.13007516514517314"/>
          <c:w val="0.92885810308576267"/>
          <c:h val="0.73130825616439621"/>
        </c:manualLayout>
      </c:layout>
      <c:lineChart>
        <c:grouping val="standard"/>
        <c:varyColors val="0"/>
        <c:ser>
          <c:idx val="0"/>
          <c:order val="0"/>
          <c:tx>
            <c:strRef>
              <c:f>'[DPCCRV1Q225SBEA.xls]FRED Graph'!$B$11</c:f>
              <c:strCache>
                <c:ptCount val="1"/>
                <c:pt idx="0">
                  <c:v>Personal Consumption Expenditures (Excluding Food and Energy)</c:v>
                </c:pt>
              </c:strCache>
            </c:strRef>
          </c:tx>
          <c:spPr>
            <a:ln w="38100" cap="rnd">
              <a:solidFill>
                <a:schemeClr val="accent1"/>
              </a:solidFill>
              <a:round/>
            </a:ln>
            <a:effectLst/>
          </c:spPr>
          <c:marker>
            <c:symbol val="none"/>
          </c:marker>
          <c:cat>
            <c:numRef>
              <c:f>'[DPCCRV1Q225SBEA.xls]FRED Graph'!$A$12:$A$251</c:f>
              <c:numCache>
                <c:formatCode>yyyy\-mm\-dd</c:formatCode>
                <c:ptCount val="240"/>
                <c:pt idx="0">
                  <c:v>21641</c:v>
                </c:pt>
                <c:pt idx="1">
                  <c:v>21732</c:v>
                </c:pt>
                <c:pt idx="2">
                  <c:v>21824</c:v>
                </c:pt>
                <c:pt idx="3">
                  <c:v>21916</c:v>
                </c:pt>
                <c:pt idx="4">
                  <c:v>22007</c:v>
                </c:pt>
                <c:pt idx="5">
                  <c:v>22098</c:v>
                </c:pt>
                <c:pt idx="6">
                  <c:v>22190</c:v>
                </c:pt>
                <c:pt idx="7">
                  <c:v>22282</c:v>
                </c:pt>
                <c:pt idx="8">
                  <c:v>22372</c:v>
                </c:pt>
                <c:pt idx="9">
                  <c:v>22463</c:v>
                </c:pt>
                <c:pt idx="10">
                  <c:v>22555</c:v>
                </c:pt>
                <c:pt idx="11">
                  <c:v>22647</c:v>
                </c:pt>
                <c:pt idx="12">
                  <c:v>22737</c:v>
                </c:pt>
                <c:pt idx="13">
                  <c:v>22828</c:v>
                </c:pt>
                <c:pt idx="14">
                  <c:v>22920</c:v>
                </c:pt>
                <c:pt idx="15">
                  <c:v>23012</c:v>
                </c:pt>
                <c:pt idx="16">
                  <c:v>23102</c:v>
                </c:pt>
                <c:pt idx="17">
                  <c:v>23193</c:v>
                </c:pt>
                <c:pt idx="18">
                  <c:v>23285</c:v>
                </c:pt>
                <c:pt idx="19">
                  <c:v>23377</c:v>
                </c:pt>
                <c:pt idx="20">
                  <c:v>23468</c:v>
                </c:pt>
                <c:pt idx="21">
                  <c:v>23559</c:v>
                </c:pt>
                <c:pt idx="22">
                  <c:v>23651</c:v>
                </c:pt>
                <c:pt idx="23">
                  <c:v>23743</c:v>
                </c:pt>
                <c:pt idx="24">
                  <c:v>23833</c:v>
                </c:pt>
                <c:pt idx="25">
                  <c:v>23924</c:v>
                </c:pt>
                <c:pt idx="26">
                  <c:v>24016</c:v>
                </c:pt>
                <c:pt idx="27">
                  <c:v>24108</c:v>
                </c:pt>
                <c:pt idx="28">
                  <c:v>24198</c:v>
                </c:pt>
                <c:pt idx="29">
                  <c:v>24289</c:v>
                </c:pt>
                <c:pt idx="30">
                  <c:v>24381</c:v>
                </c:pt>
                <c:pt idx="31">
                  <c:v>24473</c:v>
                </c:pt>
                <c:pt idx="32">
                  <c:v>24563</c:v>
                </c:pt>
                <c:pt idx="33">
                  <c:v>24654</c:v>
                </c:pt>
                <c:pt idx="34">
                  <c:v>24746</c:v>
                </c:pt>
                <c:pt idx="35">
                  <c:v>24838</c:v>
                </c:pt>
                <c:pt idx="36">
                  <c:v>24929</c:v>
                </c:pt>
                <c:pt idx="37">
                  <c:v>25020</c:v>
                </c:pt>
                <c:pt idx="38">
                  <c:v>25112</c:v>
                </c:pt>
                <c:pt idx="39">
                  <c:v>25204</c:v>
                </c:pt>
                <c:pt idx="40">
                  <c:v>25294</c:v>
                </c:pt>
                <c:pt idx="41">
                  <c:v>25385</c:v>
                </c:pt>
                <c:pt idx="42">
                  <c:v>25477</c:v>
                </c:pt>
                <c:pt idx="43">
                  <c:v>25569</c:v>
                </c:pt>
                <c:pt idx="44">
                  <c:v>25659</c:v>
                </c:pt>
                <c:pt idx="45">
                  <c:v>25750</c:v>
                </c:pt>
                <c:pt idx="46">
                  <c:v>25842</c:v>
                </c:pt>
                <c:pt idx="47">
                  <c:v>25934</c:v>
                </c:pt>
                <c:pt idx="48">
                  <c:v>26024</c:v>
                </c:pt>
                <c:pt idx="49">
                  <c:v>26115</c:v>
                </c:pt>
                <c:pt idx="50">
                  <c:v>26207</c:v>
                </c:pt>
                <c:pt idx="51">
                  <c:v>26299</c:v>
                </c:pt>
                <c:pt idx="52">
                  <c:v>26390</c:v>
                </c:pt>
                <c:pt idx="53">
                  <c:v>26481</c:v>
                </c:pt>
                <c:pt idx="54">
                  <c:v>26573</c:v>
                </c:pt>
                <c:pt idx="55">
                  <c:v>26665</c:v>
                </c:pt>
                <c:pt idx="56">
                  <c:v>26755</c:v>
                </c:pt>
                <c:pt idx="57">
                  <c:v>26846</c:v>
                </c:pt>
                <c:pt idx="58">
                  <c:v>26938</c:v>
                </c:pt>
                <c:pt idx="59">
                  <c:v>27030</c:v>
                </c:pt>
                <c:pt idx="60">
                  <c:v>27120</c:v>
                </c:pt>
                <c:pt idx="61">
                  <c:v>27211</c:v>
                </c:pt>
                <c:pt idx="62">
                  <c:v>27303</c:v>
                </c:pt>
                <c:pt idx="63">
                  <c:v>27395</c:v>
                </c:pt>
                <c:pt idx="64">
                  <c:v>27485</c:v>
                </c:pt>
                <c:pt idx="65">
                  <c:v>27576</c:v>
                </c:pt>
                <c:pt idx="66">
                  <c:v>27668</c:v>
                </c:pt>
                <c:pt idx="67">
                  <c:v>27760</c:v>
                </c:pt>
                <c:pt idx="68">
                  <c:v>27851</c:v>
                </c:pt>
                <c:pt idx="69">
                  <c:v>27942</c:v>
                </c:pt>
                <c:pt idx="70">
                  <c:v>28034</c:v>
                </c:pt>
                <c:pt idx="71">
                  <c:v>28126</c:v>
                </c:pt>
                <c:pt idx="72">
                  <c:v>28216</c:v>
                </c:pt>
                <c:pt idx="73">
                  <c:v>28307</c:v>
                </c:pt>
                <c:pt idx="74">
                  <c:v>28399</c:v>
                </c:pt>
                <c:pt idx="75">
                  <c:v>28491</c:v>
                </c:pt>
                <c:pt idx="76">
                  <c:v>28581</c:v>
                </c:pt>
                <c:pt idx="77">
                  <c:v>28672</c:v>
                </c:pt>
                <c:pt idx="78">
                  <c:v>28764</c:v>
                </c:pt>
                <c:pt idx="79">
                  <c:v>28856</c:v>
                </c:pt>
                <c:pt idx="80">
                  <c:v>28946</c:v>
                </c:pt>
                <c:pt idx="81">
                  <c:v>29037</c:v>
                </c:pt>
                <c:pt idx="82">
                  <c:v>29129</c:v>
                </c:pt>
                <c:pt idx="83">
                  <c:v>29221</c:v>
                </c:pt>
                <c:pt idx="84">
                  <c:v>29312</c:v>
                </c:pt>
                <c:pt idx="85">
                  <c:v>29403</c:v>
                </c:pt>
                <c:pt idx="86">
                  <c:v>29495</c:v>
                </c:pt>
                <c:pt idx="87">
                  <c:v>29587</c:v>
                </c:pt>
                <c:pt idx="88">
                  <c:v>29677</c:v>
                </c:pt>
                <c:pt idx="89">
                  <c:v>29768</c:v>
                </c:pt>
                <c:pt idx="90">
                  <c:v>29860</c:v>
                </c:pt>
                <c:pt idx="91">
                  <c:v>29952</c:v>
                </c:pt>
                <c:pt idx="92">
                  <c:v>30042</c:v>
                </c:pt>
                <c:pt idx="93">
                  <c:v>30133</c:v>
                </c:pt>
                <c:pt idx="94">
                  <c:v>30225</c:v>
                </c:pt>
                <c:pt idx="95">
                  <c:v>30317</c:v>
                </c:pt>
                <c:pt idx="96">
                  <c:v>30407</c:v>
                </c:pt>
                <c:pt idx="97">
                  <c:v>30498</c:v>
                </c:pt>
                <c:pt idx="98">
                  <c:v>30590</c:v>
                </c:pt>
                <c:pt idx="99">
                  <c:v>30682</c:v>
                </c:pt>
                <c:pt idx="100">
                  <c:v>30773</c:v>
                </c:pt>
                <c:pt idx="101">
                  <c:v>30864</c:v>
                </c:pt>
                <c:pt idx="102">
                  <c:v>30956</c:v>
                </c:pt>
                <c:pt idx="103">
                  <c:v>31048</c:v>
                </c:pt>
                <c:pt idx="104">
                  <c:v>31138</c:v>
                </c:pt>
                <c:pt idx="105">
                  <c:v>31229</c:v>
                </c:pt>
                <c:pt idx="106">
                  <c:v>31321</c:v>
                </c:pt>
                <c:pt idx="107">
                  <c:v>31413</c:v>
                </c:pt>
                <c:pt idx="108">
                  <c:v>31503</c:v>
                </c:pt>
                <c:pt idx="109">
                  <c:v>31594</c:v>
                </c:pt>
                <c:pt idx="110">
                  <c:v>31686</c:v>
                </c:pt>
                <c:pt idx="111">
                  <c:v>31778</c:v>
                </c:pt>
                <c:pt idx="112">
                  <c:v>31868</c:v>
                </c:pt>
                <c:pt idx="113">
                  <c:v>31959</c:v>
                </c:pt>
                <c:pt idx="114">
                  <c:v>32051</c:v>
                </c:pt>
                <c:pt idx="115">
                  <c:v>32143</c:v>
                </c:pt>
                <c:pt idx="116">
                  <c:v>32234</c:v>
                </c:pt>
                <c:pt idx="117">
                  <c:v>32325</c:v>
                </c:pt>
                <c:pt idx="118">
                  <c:v>32417</c:v>
                </c:pt>
                <c:pt idx="119">
                  <c:v>32509</c:v>
                </c:pt>
                <c:pt idx="120">
                  <c:v>32599</c:v>
                </c:pt>
                <c:pt idx="121">
                  <c:v>32690</c:v>
                </c:pt>
                <c:pt idx="122">
                  <c:v>32782</c:v>
                </c:pt>
                <c:pt idx="123">
                  <c:v>32874</c:v>
                </c:pt>
                <c:pt idx="124">
                  <c:v>32964</c:v>
                </c:pt>
                <c:pt idx="125">
                  <c:v>33055</c:v>
                </c:pt>
                <c:pt idx="126">
                  <c:v>33147</c:v>
                </c:pt>
                <c:pt idx="127">
                  <c:v>33239</c:v>
                </c:pt>
                <c:pt idx="128">
                  <c:v>33329</c:v>
                </c:pt>
                <c:pt idx="129">
                  <c:v>33420</c:v>
                </c:pt>
                <c:pt idx="130">
                  <c:v>33512</c:v>
                </c:pt>
                <c:pt idx="131">
                  <c:v>33604</c:v>
                </c:pt>
                <c:pt idx="132">
                  <c:v>33695</c:v>
                </c:pt>
                <c:pt idx="133">
                  <c:v>33786</c:v>
                </c:pt>
                <c:pt idx="134">
                  <c:v>33878</c:v>
                </c:pt>
                <c:pt idx="135">
                  <c:v>33970</c:v>
                </c:pt>
                <c:pt idx="136">
                  <c:v>34060</c:v>
                </c:pt>
                <c:pt idx="137">
                  <c:v>34151</c:v>
                </c:pt>
                <c:pt idx="138">
                  <c:v>34243</c:v>
                </c:pt>
                <c:pt idx="139">
                  <c:v>34335</c:v>
                </c:pt>
                <c:pt idx="140">
                  <c:v>34425</c:v>
                </c:pt>
                <c:pt idx="141">
                  <c:v>34516</c:v>
                </c:pt>
                <c:pt idx="142">
                  <c:v>34608</c:v>
                </c:pt>
                <c:pt idx="143">
                  <c:v>34700</c:v>
                </c:pt>
                <c:pt idx="144">
                  <c:v>34790</c:v>
                </c:pt>
                <c:pt idx="145">
                  <c:v>34881</c:v>
                </c:pt>
                <c:pt idx="146">
                  <c:v>34973</c:v>
                </c:pt>
                <c:pt idx="147">
                  <c:v>35065</c:v>
                </c:pt>
                <c:pt idx="148">
                  <c:v>35156</c:v>
                </c:pt>
                <c:pt idx="149">
                  <c:v>35247</c:v>
                </c:pt>
                <c:pt idx="150">
                  <c:v>35339</c:v>
                </c:pt>
                <c:pt idx="151">
                  <c:v>35431</c:v>
                </c:pt>
                <c:pt idx="152">
                  <c:v>35521</c:v>
                </c:pt>
                <c:pt idx="153">
                  <c:v>35612</c:v>
                </c:pt>
                <c:pt idx="154">
                  <c:v>35704</c:v>
                </c:pt>
                <c:pt idx="155">
                  <c:v>35796</c:v>
                </c:pt>
                <c:pt idx="156">
                  <c:v>35886</c:v>
                </c:pt>
                <c:pt idx="157">
                  <c:v>35977</c:v>
                </c:pt>
                <c:pt idx="158">
                  <c:v>36069</c:v>
                </c:pt>
                <c:pt idx="159">
                  <c:v>36161</c:v>
                </c:pt>
                <c:pt idx="160">
                  <c:v>36251</c:v>
                </c:pt>
                <c:pt idx="161">
                  <c:v>36342</c:v>
                </c:pt>
                <c:pt idx="162">
                  <c:v>36434</c:v>
                </c:pt>
                <c:pt idx="163">
                  <c:v>36526</c:v>
                </c:pt>
                <c:pt idx="164">
                  <c:v>36617</c:v>
                </c:pt>
                <c:pt idx="165">
                  <c:v>36708</c:v>
                </c:pt>
                <c:pt idx="166">
                  <c:v>36800</c:v>
                </c:pt>
                <c:pt idx="167">
                  <c:v>36892</c:v>
                </c:pt>
                <c:pt idx="168">
                  <c:v>36982</c:v>
                </c:pt>
                <c:pt idx="169">
                  <c:v>37073</c:v>
                </c:pt>
                <c:pt idx="170">
                  <c:v>37165</c:v>
                </c:pt>
                <c:pt idx="171">
                  <c:v>37257</c:v>
                </c:pt>
                <c:pt idx="172">
                  <c:v>37347</c:v>
                </c:pt>
                <c:pt idx="173">
                  <c:v>37438</c:v>
                </c:pt>
                <c:pt idx="174">
                  <c:v>37530</c:v>
                </c:pt>
                <c:pt idx="175">
                  <c:v>37622</c:v>
                </c:pt>
                <c:pt idx="176">
                  <c:v>37712</c:v>
                </c:pt>
                <c:pt idx="177">
                  <c:v>37803</c:v>
                </c:pt>
                <c:pt idx="178">
                  <c:v>37895</c:v>
                </c:pt>
                <c:pt idx="179">
                  <c:v>37987</c:v>
                </c:pt>
                <c:pt idx="180">
                  <c:v>38078</c:v>
                </c:pt>
                <c:pt idx="181">
                  <c:v>38169</c:v>
                </c:pt>
                <c:pt idx="182">
                  <c:v>38261</c:v>
                </c:pt>
                <c:pt idx="183">
                  <c:v>38353</c:v>
                </c:pt>
                <c:pt idx="184">
                  <c:v>38443</c:v>
                </c:pt>
                <c:pt idx="185">
                  <c:v>38534</c:v>
                </c:pt>
                <c:pt idx="186">
                  <c:v>38626</c:v>
                </c:pt>
                <c:pt idx="187">
                  <c:v>38718</c:v>
                </c:pt>
                <c:pt idx="188">
                  <c:v>38808</c:v>
                </c:pt>
                <c:pt idx="189">
                  <c:v>38899</c:v>
                </c:pt>
                <c:pt idx="190">
                  <c:v>38991</c:v>
                </c:pt>
                <c:pt idx="191">
                  <c:v>39083</c:v>
                </c:pt>
                <c:pt idx="192">
                  <c:v>39173</c:v>
                </c:pt>
                <c:pt idx="193">
                  <c:v>39264</c:v>
                </c:pt>
                <c:pt idx="194">
                  <c:v>39356</c:v>
                </c:pt>
                <c:pt idx="195">
                  <c:v>39448</c:v>
                </c:pt>
                <c:pt idx="196">
                  <c:v>39539</c:v>
                </c:pt>
                <c:pt idx="197">
                  <c:v>39630</c:v>
                </c:pt>
                <c:pt idx="198">
                  <c:v>39722</c:v>
                </c:pt>
                <c:pt idx="199">
                  <c:v>39814</c:v>
                </c:pt>
                <c:pt idx="200">
                  <c:v>39904</c:v>
                </c:pt>
                <c:pt idx="201">
                  <c:v>39995</c:v>
                </c:pt>
                <c:pt idx="202">
                  <c:v>40087</c:v>
                </c:pt>
                <c:pt idx="203">
                  <c:v>40179</c:v>
                </c:pt>
                <c:pt idx="204">
                  <c:v>40269</c:v>
                </c:pt>
                <c:pt idx="205">
                  <c:v>40360</c:v>
                </c:pt>
                <c:pt idx="206">
                  <c:v>40452</c:v>
                </c:pt>
                <c:pt idx="207">
                  <c:v>40544</c:v>
                </c:pt>
                <c:pt idx="208">
                  <c:v>40634</c:v>
                </c:pt>
                <c:pt idx="209">
                  <c:v>40725</c:v>
                </c:pt>
                <c:pt idx="210">
                  <c:v>40817</c:v>
                </c:pt>
                <c:pt idx="211">
                  <c:v>40909</c:v>
                </c:pt>
                <c:pt idx="212">
                  <c:v>41000</c:v>
                </c:pt>
                <c:pt idx="213">
                  <c:v>41091</c:v>
                </c:pt>
                <c:pt idx="214">
                  <c:v>41183</c:v>
                </c:pt>
                <c:pt idx="215">
                  <c:v>41275</c:v>
                </c:pt>
                <c:pt idx="216">
                  <c:v>41365</c:v>
                </c:pt>
                <c:pt idx="217">
                  <c:v>41456</c:v>
                </c:pt>
                <c:pt idx="218">
                  <c:v>41548</c:v>
                </c:pt>
                <c:pt idx="219">
                  <c:v>41640</c:v>
                </c:pt>
                <c:pt idx="220">
                  <c:v>41730</c:v>
                </c:pt>
                <c:pt idx="221">
                  <c:v>41821</c:v>
                </c:pt>
                <c:pt idx="222">
                  <c:v>41913</c:v>
                </c:pt>
                <c:pt idx="223">
                  <c:v>42005</c:v>
                </c:pt>
                <c:pt idx="224">
                  <c:v>42095</c:v>
                </c:pt>
                <c:pt idx="225">
                  <c:v>42186</c:v>
                </c:pt>
                <c:pt idx="226">
                  <c:v>42278</c:v>
                </c:pt>
                <c:pt idx="227">
                  <c:v>42370</c:v>
                </c:pt>
                <c:pt idx="228">
                  <c:v>42461</c:v>
                </c:pt>
                <c:pt idx="229">
                  <c:v>42552</c:v>
                </c:pt>
                <c:pt idx="230">
                  <c:v>42644</c:v>
                </c:pt>
                <c:pt idx="231">
                  <c:v>42736</c:v>
                </c:pt>
                <c:pt idx="232">
                  <c:v>42826</c:v>
                </c:pt>
                <c:pt idx="233">
                  <c:v>42917</c:v>
                </c:pt>
                <c:pt idx="234">
                  <c:v>43009</c:v>
                </c:pt>
                <c:pt idx="235">
                  <c:v>43101</c:v>
                </c:pt>
                <c:pt idx="236">
                  <c:v>43191</c:v>
                </c:pt>
                <c:pt idx="237">
                  <c:v>43282</c:v>
                </c:pt>
                <c:pt idx="238">
                  <c:v>43374</c:v>
                </c:pt>
                <c:pt idx="239">
                  <c:v>43466</c:v>
                </c:pt>
              </c:numCache>
            </c:numRef>
          </c:cat>
          <c:val>
            <c:numRef>
              <c:f>'[DPCCRV1Q225SBEA.xls]FRED Graph'!$B$12:$B$251</c:f>
              <c:numCache>
                <c:formatCode>0.0</c:formatCode>
                <c:ptCount val="240"/>
                <c:pt idx="0">
                  <c:v>2.2000000000000002</c:v>
                </c:pt>
                <c:pt idx="1">
                  <c:v>2.7</c:v>
                </c:pt>
                <c:pt idx="2">
                  <c:v>2.2999999999999998</c:v>
                </c:pt>
                <c:pt idx="3">
                  <c:v>1.2</c:v>
                </c:pt>
                <c:pt idx="4">
                  <c:v>1.5</c:v>
                </c:pt>
                <c:pt idx="5">
                  <c:v>1.6</c:v>
                </c:pt>
                <c:pt idx="6">
                  <c:v>1.3</c:v>
                </c:pt>
                <c:pt idx="7">
                  <c:v>0.7</c:v>
                </c:pt>
                <c:pt idx="8">
                  <c:v>1.3</c:v>
                </c:pt>
                <c:pt idx="9">
                  <c:v>1.8</c:v>
                </c:pt>
                <c:pt idx="10">
                  <c:v>1</c:v>
                </c:pt>
                <c:pt idx="11">
                  <c:v>1.5</c:v>
                </c:pt>
                <c:pt idx="12">
                  <c:v>1.6</c:v>
                </c:pt>
                <c:pt idx="13">
                  <c:v>1.3</c:v>
                </c:pt>
                <c:pt idx="14">
                  <c:v>0.7</c:v>
                </c:pt>
                <c:pt idx="15">
                  <c:v>1.3</c:v>
                </c:pt>
                <c:pt idx="16">
                  <c:v>1.5</c:v>
                </c:pt>
                <c:pt idx="17">
                  <c:v>1.5</c:v>
                </c:pt>
                <c:pt idx="18">
                  <c:v>2</c:v>
                </c:pt>
                <c:pt idx="19">
                  <c:v>1.7</c:v>
                </c:pt>
                <c:pt idx="20">
                  <c:v>1.2</c:v>
                </c:pt>
                <c:pt idx="21">
                  <c:v>1.1000000000000001</c:v>
                </c:pt>
                <c:pt idx="22">
                  <c:v>1</c:v>
                </c:pt>
                <c:pt idx="23">
                  <c:v>1.5</c:v>
                </c:pt>
                <c:pt idx="24">
                  <c:v>1.3</c:v>
                </c:pt>
                <c:pt idx="25">
                  <c:v>1.2</c:v>
                </c:pt>
                <c:pt idx="26">
                  <c:v>1.3</c:v>
                </c:pt>
                <c:pt idx="27">
                  <c:v>2</c:v>
                </c:pt>
                <c:pt idx="28">
                  <c:v>3.3</c:v>
                </c:pt>
                <c:pt idx="29">
                  <c:v>3.3</c:v>
                </c:pt>
                <c:pt idx="30">
                  <c:v>3.5</c:v>
                </c:pt>
                <c:pt idx="31">
                  <c:v>2.2000000000000002</c:v>
                </c:pt>
                <c:pt idx="32">
                  <c:v>2.7</c:v>
                </c:pt>
                <c:pt idx="33">
                  <c:v>3.7</c:v>
                </c:pt>
                <c:pt idx="34">
                  <c:v>4.0999999999999996</c:v>
                </c:pt>
                <c:pt idx="35">
                  <c:v>4.5999999999999996</c:v>
                </c:pt>
                <c:pt idx="36">
                  <c:v>4.7</c:v>
                </c:pt>
                <c:pt idx="37">
                  <c:v>4.5</c:v>
                </c:pt>
                <c:pt idx="38">
                  <c:v>4.8</c:v>
                </c:pt>
                <c:pt idx="39">
                  <c:v>4.4000000000000004</c:v>
                </c:pt>
                <c:pt idx="40">
                  <c:v>4.9000000000000004</c:v>
                </c:pt>
                <c:pt idx="41">
                  <c:v>4.7</c:v>
                </c:pt>
                <c:pt idx="42">
                  <c:v>4.8</c:v>
                </c:pt>
                <c:pt idx="43">
                  <c:v>4.4000000000000004</c:v>
                </c:pt>
                <c:pt idx="44">
                  <c:v>4.5999999999999996</c:v>
                </c:pt>
                <c:pt idx="45">
                  <c:v>4.5</c:v>
                </c:pt>
                <c:pt idx="46">
                  <c:v>5.7</c:v>
                </c:pt>
                <c:pt idx="47">
                  <c:v>5.2</c:v>
                </c:pt>
                <c:pt idx="48">
                  <c:v>4.7</c:v>
                </c:pt>
                <c:pt idx="49">
                  <c:v>3.8</c:v>
                </c:pt>
                <c:pt idx="50">
                  <c:v>2.2999999999999998</c:v>
                </c:pt>
                <c:pt idx="51">
                  <c:v>3.9</c:v>
                </c:pt>
                <c:pt idx="52">
                  <c:v>2.7</c:v>
                </c:pt>
                <c:pt idx="53">
                  <c:v>3</c:v>
                </c:pt>
                <c:pt idx="54">
                  <c:v>2.5</c:v>
                </c:pt>
                <c:pt idx="55">
                  <c:v>2.8</c:v>
                </c:pt>
                <c:pt idx="56">
                  <c:v>5.6</c:v>
                </c:pt>
                <c:pt idx="57">
                  <c:v>5.4</c:v>
                </c:pt>
                <c:pt idx="58">
                  <c:v>5.7</c:v>
                </c:pt>
                <c:pt idx="59">
                  <c:v>7</c:v>
                </c:pt>
                <c:pt idx="60">
                  <c:v>10.3</c:v>
                </c:pt>
                <c:pt idx="61">
                  <c:v>11.9</c:v>
                </c:pt>
                <c:pt idx="62">
                  <c:v>10.1</c:v>
                </c:pt>
                <c:pt idx="63">
                  <c:v>8.1</c:v>
                </c:pt>
                <c:pt idx="64">
                  <c:v>6.2</c:v>
                </c:pt>
                <c:pt idx="65">
                  <c:v>6.2</c:v>
                </c:pt>
                <c:pt idx="66">
                  <c:v>6.7</c:v>
                </c:pt>
                <c:pt idx="67">
                  <c:v>6.2</c:v>
                </c:pt>
                <c:pt idx="68">
                  <c:v>4.9000000000000004</c:v>
                </c:pt>
                <c:pt idx="69">
                  <c:v>6.4</c:v>
                </c:pt>
                <c:pt idx="70">
                  <c:v>6.4</c:v>
                </c:pt>
                <c:pt idx="71">
                  <c:v>6.9</c:v>
                </c:pt>
                <c:pt idx="72">
                  <c:v>6.3</c:v>
                </c:pt>
                <c:pt idx="73">
                  <c:v>6.8</c:v>
                </c:pt>
                <c:pt idx="74">
                  <c:v>5.9</c:v>
                </c:pt>
                <c:pt idx="75">
                  <c:v>6.4</c:v>
                </c:pt>
                <c:pt idx="76">
                  <c:v>7.1</c:v>
                </c:pt>
                <c:pt idx="77">
                  <c:v>7.1</c:v>
                </c:pt>
                <c:pt idx="78">
                  <c:v>7.4</c:v>
                </c:pt>
                <c:pt idx="79">
                  <c:v>5.6</c:v>
                </c:pt>
                <c:pt idx="80">
                  <c:v>9.1</c:v>
                </c:pt>
                <c:pt idx="81">
                  <c:v>7.6</c:v>
                </c:pt>
                <c:pt idx="82">
                  <c:v>8.6</c:v>
                </c:pt>
                <c:pt idx="83">
                  <c:v>10.199999999999999</c:v>
                </c:pt>
                <c:pt idx="84">
                  <c:v>9.3000000000000007</c:v>
                </c:pt>
                <c:pt idx="85">
                  <c:v>9.1999999999999993</c:v>
                </c:pt>
                <c:pt idx="86">
                  <c:v>10.1</c:v>
                </c:pt>
                <c:pt idx="87">
                  <c:v>9.1999999999999993</c:v>
                </c:pt>
                <c:pt idx="88">
                  <c:v>7.8</c:v>
                </c:pt>
                <c:pt idx="89">
                  <c:v>7.6</c:v>
                </c:pt>
                <c:pt idx="90">
                  <c:v>7.3</c:v>
                </c:pt>
                <c:pt idx="91">
                  <c:v>6</c:v>
                </c:pt>
                <c:pt idx="92">
                  <c:v>5.5</c:v>
                </c:pt>
                <c:pt idx="93">
                  <c:v>6.6</c:v>
                </c:pt>
                <c:pt idx="94">
                  <c:v>5.7</c:v>
                </c:pt>
                <c:pt idx="95">
                  <c:v>5.4</c:v>
                </c:pt>
                <c:pt idx="96">
                  <c:v>3.1</c:v>
                </c:pt>
                <c:pt idx="97">
                  <c:v>6.2</c:v>
                </c:pt>
                <c:pt idx="98">
                  <c:v>3.2</c:v>
                </c:pt>
                <c:pt idx="99">
                  <c:v>4.0999999999999996</c:v>
                </c:pt>
                <c:pt idx="100">
                  <c:v>4.8</c:v>
                </c:pt>
                <c:pt idx="101">
                  <c:v>3.8</c:v>
                </c:pt>
                <c:pt idx="102">
                  <c:v>2.9</c:v>
                </c:pt>
                <c:pt idx="103">
                  <c:v>5.6</c:v>
                </c:pt>
                <c:pt idx="104">
                  <c:v>3.5</c:v>
                </c:pt>
                <c:pt idx="105">
                  <c:v>4.2</c:v>
                </c:pt>
                <c:pt idx="106">
                  <c:v>2.9</c:v>
                </c:pt>
                <c:pt idx="107">
                  <c:v>4.4000000000000004</c:v>
                </c:pt>
                <c:pt idx="108">
                  <c:v>2.8</c:v>
                </c:pt>
                <c:pt idx="109">
                  <c:v>2.8</c:v>
                </c:pt>
                <c:pt idx="110">
                  <c:v>3.3</c:v>
                </c:pt>
                <c:pt idx="111">
                  <c:v>2.5</c:v>
                </c:pt>
                <c:pt idx="112">
                  <c:v>3.9</c:v>
                </c:pt>
                <c:pt idx="113">
                  <c:v>3.6</c:v>
                </c:pt>
                <c:pt idx="114">
                  <c:v>4.0999999999999996</c:v>
                </c:pt>
                <c:pt idx="115">
                  <c:v>3.9</c:v>
                </c:pt>
                <c:pt idx="116">
                  <c:v>4.9000000000000004</c:v>
                </c:pt>
                <c:pt idx="117">
                  <c:v>4.7</c:v>
                </c:pt>
                <c:pt idx="118">
                  <c:v>4.5</c:v>
                </c:pt>
                <c:pt idx="119">
                  <c:v>4.4000000000000004</c:v>
                </c:pt>
                <c:pt idx="120">
                  <c:v>3.7</c:v>
                </c:pt>
                <c:pt idx="121">
                  <c:v>3</c:v>
                </c:pt>
                <c:pt idx="122">
                  <c:v>3.7</c:v>
                </c:pt>
                <c:pt idx="123">
                  <c:v>4.7</c:v>
                </c:pt>
                <c:pt idx="124">
                  <c:v>4.5</c:v>
                </c:pt>
                <c:pt idx="125">
                  <c:v>4.0999999999999996</c:v>
                </c:pt>
                <c:pt idx="126">
                  <c:v>3.4</c:v>
                </c:pt>
                <c:pt idx="127">
                  <c:v>3.6</c:v>
                </c:pt>
                <c:pt idx="128">
                  <c:v>3.1</c:v>
                </c:pt>
                <c:pt idx="129">
                  <c:v>3.7</c:v>
                </c:pt>
                <c:pt idx="130">
                  <c:v>3.2</c:v>
                </c:pt>
                <c:pt idx="131">
                  <c:v>3.1</c:v>
                </c:pt>
                <c:pt idx="132">
                  <c:v>2.9</c:v>
                </c:pt>
                <c:pt idx="133">
                  <c:v>2.4</c:v>
                </c:pt>
                <c:pt idx="134">
                  <c:v>3</c:v>
                </c:pt>
                <c:pt idx="135">
                  <c:v>2.8</c:v>
                </c:pt>
                <c:pt idx="136">
                  <c:v>3.1</c:v>
                </c:pt>
                <c:pt idx="137">
                  <c:v>2.2999999999999998</c:v>
                </c:pt>
                <c:pt idx="138">
                  <c:v>2.1</c:v>
                </c:pt>
                <c:pt idx="139">
                  <c:v>1.8</c:v>
                </c:pt>
                <c:pt idx="140">
                  <c:v>2.7</c:v>
                </c:pt>
                <c:pt idx="141">
                  <c:v>2.2999999999999998</c:v>
                </c:pt>
                <c:pt idx="142">
                  <c:v>2</c:v>
                </c:pt>
                <c:pt idx="143">
                  <c:v>2.1</c:v>
                </c:pt>
                <c:pt idx="144">
                  <c:v>2.4</c:v>
                </c:pt>
                <c:pt idx="145">
                  <c:v>1.9</c:v>
                </c:pt>
                <c:pt idx="146">
                  <c:v>2</c:v>
                </c:pt>
                <c:pt idx="147">
                  <c:v>1.6</c:v>
                </c:pt>
                <c:pt idx="148">
                  <c:v>1.9</c:v>
                </c:pt>
                <c:pt idx="149">
                  <c:v>1.8</c:v>
                </c:pt>
                <c:pt idx="150">
                  <c:v>2.2999999999999998</c:v>
                </c:pt>
                <c:pt idx="151">
                  <c:v>1.6</c:v>
                </c:pt>
                <c:pt idx="152">
                  <c:v>2.1</c:v>
                </c:pt>
                <c:pt idx="153">
                  <c:v>0.9</c:v>
                </c:pt>
                <c:pt idx="154">
                  <c:v>1.3</c:v>
                </c:pt>
                <c:pt idx="155">
                  <c:v>1.2</c:v>
                </c:pt>
                <c:pt idx="156">
                  <c:v>1.2</c:v>
                </c:pt>
                <c:pt idx="157">
                  <c:v>1.4</c:v>
                </c:pt>
                <c:pt idx="158">
                  <c:v>1.3</c:v>
                </c:pt>
                <c:pt idx="159">
                  <c:v>1.3</c:v>
                </c:pt>
                <c:pt idx="160">
                  <c:v>1.3</c:v>
                </c:pt>
                <c:pt idx="161">
                  <c:v>1.4</c:v>
                </c:pt>
                <c:pt idx="162">
                  <c:v>1.8</c:v>
                </c:pt>
                <c:pt idx="163">
                  <c:v>2.2000000000000002</c:v>
                </c:pt>
                <c:pt idx="164">
                  <c:v>1.3</c:v>
                </c:pt>
                <c:pt idx="165">
                  <c:v>1.8</c:v>
                </c:pt>
                <c:pt idx="166">
                  <c:v>1.9</c:v>
                </c:pt>
                <c:pt idx="167">
                  <c:v>2.2999999999999998</c:v>
                </c:pt>
                <c:pt idx="168">
                  <c:v>1.5</c:v>
                </c:pt>
                <c:pt idx="169">
                  <c:v>1.1000000000000001</c:v>
                </c:pt>
                <c:pt idx="170">
                  <c:v>2</c:v>
                </c:pt>
                <c:pt idx="171">
                  <c:v>1.2</c:v>
                </c:pt>
                <c:pt idx="172">
                  <c:v>2.2999999999999998</c:v>
                </c:pt>
                <c:pt idx="173">
                  <c:v>2</c:v>
                </c:pt>
                <c:pt idx="174">
                  <c:v>1.4</c:v>
                </c:pt>
                <c:pt idx="175">
                  <c:v>1</c:v>
                </c:pt>
                <c:pt idx="176">
                  <c:v>1.2</c:v>
                </c:pt>
                <c:pt idx="177">
                  <c:v>1.7</c:v>
                </c:pt>
                <c:pt idx="178">
                  <c:v>1.7</c:v>
                </c:pt>
                <c:pt idx="179">
                  <c:v>2.5</c:v>
                </c:pt>
                <c:pt idx="180">
                  <c:v>2.4</c:v>
                </c:pt>
                <c:pt idx="181">
                  <c:v>1.5</c:v>
                </c:pt>
                <c:pt idx="182">
                  <c:v>2.2000000000000002</c:v>
                </c:pt>
                <c:pt idx="183">
                  <c:v>2.8</c:v>
                </c:pt>
                <c:pt idx="184">
                  <c:v>1.8</c:v>
                </c:pt>
                <c:pt idx="185">
                  <c:v>1.5</c:v>
                </c:pt>
                <c:pt idx="186">
                  <c:v>2.6</c:v>
                </c:pt>
                <c:pt idx="187">
                  <c:v>2.2999999999999998</c:v>
                </c:pt>
                <c:pt idx="188">
                  <c:v>2.9</c:v>
                </c:pt>
                <c:pt idx="189">
                  <c:v>2.2000000000000002</c:v>
                </c:pt>
                <c:pt idx="190">
                  <c:v>1.7</c:v>
                </c:pt>
                <c:pt idx="191">
                  <c:v>2.9</c:v>
                </c:pt>
                <c:pt idx="192">
                  <c:v>1.5</c:v>
                </c:pt>
                <c:pt idx="193">
                  <c:v>2</c:v>
                </c:pt>
                <c:pt idx="194">
                  <c:v>2.6</c:v>
                </c:pt>
                <c:pt idx="195">
                  <c:v>2.2000000000000002</c:v>
                </c:pt>
                <c:pt idx="196">
                  <c:v>1.9</c:v>
                </c:pt>
                <c:pt idx="197">
                  <c:v>1.9</c:v>
                </c:pt>
                <c:pt idx="198">
                  <c:v>0.2</c:v>
                </c:pt>
                <c:pt idx="199">
                  <c:v>0.4</c:v>
                </c:pt>
                <c:pt idx="200">
                  <c:v>1.8</c:v>
                </c:pt>
                <c:pt idx="201">
                  <c:v>1.4</c:v>
                </c:pt>
                <c:pt idx="202">
                  <c:v>2.5</c:v>
                </c:pt>
                <c:pt idx="203">
                  <c:v>1.2</c:v>
                </c:pt>
                <c:pt idx="204">
                  <c:v>0.9</c:v>
                </c:pt>
                <c:pt idx="205">
                  <c:v>0.5</c:v>
                </c:pt>
                <c:pt idx="206">
                  <c:v>1.1000000000000001</c:v>
                </c:pt>
                <c:pt idx="207">
                  <c:v>1.9</c:v>
                </c:pt>
                <c:pt idx="208">
                  <c:v>2.4</c:v>
                </c:pt>
                <c:pt idx="209">
                  <c:v>1.9</c:v>
                </c:pt>
                <c:pt idx="210">
                  <c:v>1.5</c:v>
                </c:pt>
                <c:pt idx="211">
                  <c:v>2.7</c:v>
                </c:pt>
                <c:pt idx="212">
                  <c:v>1.7</c:v>
                </c:pt>
                <c:pt idx="213">
                  <c:v>1.1000000000000001</c:v>
                </c:pt>
                <c:pt idx="214">
                  <c:v>1.8</c:v>
                </c:pt>
                <c:pt idx="215">
                  <c:v>1.6</c:v>
                </c:pt>
                <c:pt idx="216">
                  <c:v>1.2</c:v>
                </c:pt>
                <c:pt idx="217">
                  <c:v>1.6</c:v>
                </c:pt>
                <c:pt idx="218">
                  <c:v>1.9</c:v>
                </c:pt>
                <c:pt idx="219">
                  <c:v>1.4</c:v>
                </c:pt>
                <c:pt idx="220">
                  <c:v>2</c:v>
                </c:pt>
                <c:pt idx="221">
                  <c:v>1.6</c:v>
                </c:pt>
                <c:pt idx="222">
                  <c:v>1.1000000000000001</c:v>
                </c:pt>
                <c:pt idx="223">
                  <c:v>0.7</c:v>
                </c:pt>
                <c:pt idx="224">
                  <c:v>1.8</c:v>
                </c:pt>
                <c:pt idx="225">
                  <c:v>1.5</c:v>
                </c:pt>
                <c:pt idx="226">
                  <c:v>1</c:v>
                </c:pt>
                <c:pt idx="227">
                  <c:v>1.7</c:v>
                </c:pt>
                <c:pt idx="228">
                  <c:v>2.1</c:v>
                </c:pt>
                <c:pt idx="229">
                  <c:v>2</c:v>
                </c:pt>
                <c:pt idx="230">
                  <c:v>1.5</c:v>
                </c:pt>
                <c:pt idx="231">
                  <c:v>1.6</c:v>
                </c:pt>
                <c:pt idx="232">
                  <c:v>1.3</c:v>
                </c:pt>
                <c:pt idx="233">
                  <c:v>1.4</c:v>
                </c:pt>
                <c:pt idx="234">
                  <c:v>2.1</c:v>
                </c:pt>
                <c:pt idx="235">
                  <c:v>2.2000000000000002</c:v>
                </c:pt>
                <c:pt idx="236">
                  <c:v>2.1</c:v>
                </c:pt>
                <c:pt idx="237">
                  <c:v>1.6</c:v>
                </c:pt>
                <c:pt idx="238">
                  <c:v>1.8</c:v>
                </c:pt>
                <c:pt idx="239">
                  <c:v>1.3</c:v>
                </c:pt>
              </c:numCache>
            </c:numRef>
          </c:val>
          <c:smooth val="0"/>
          <c:extLst>
            <c:ext xmlns:c16="http://schemas.microsoft.com/office/drawing/2014/chart" uri="{C3380CC4-5D6E-409C-BE32-E72D297353CC}">
              <c16:uniqueId val="{00000000-EF3B-4E4C-BDF4-FD68F41B4413}"/>
            </c:ext>
          </c:extLst>
        </c:ser>
        <c:dLbls>
          <c:showLegendKey val="0"/>
          <c:showVal val="0"/>
          <c:showCatName val="0"/>
          <c:showSerName val="0"/>
          <c:showPercent val="0"/>
          <c:showBubbleSize val="0"/>
        </c:dLbls>
        <c:smooth val="0"/>
        <c:axId val="350111072"/>
        <c:axId val="350109432"/>
      </c:lineChart>
      <c:dateAx>
        <c:axId val="350111072"/>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350109432"/>
        <c:crosses val="autoZero"/>
        <c:auto val="1"/>
        <c:lblOffset val="100"/>
        <c:baseTimeUnit val="months"/>
      </c:dateAx>
      <c:valAx>
        <c:axId val="350109432"/>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350111072"/>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ysClr val="windowText" lastClr="000000"/>
          </a:solidFill>
        </a:defRPr>
      </a:pPr>
      <a:endParaRPr lang="en-US"/>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dirty="0"/>
              <a:t>3-Month Treasury</a:t>
            </a:r>
            <a:r>
              <a:rPr lang="en-US" sz="2400" baseline="0" dirty="0"/>
              <a:t> Yield vs 10-Year Treasury Yield</a:t>
            </a:r>
            <a:endParaRPr lang="en-US" sz="2400"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9042876098302284E-2"/>
          <c:y val="0.1009053421824931"/>
          <c:w val="0.92567934445312161"/>
          <c:h val="0.7524650877773863"/>
        </c:manualLayout>
      </c:layout>
      <c:lineChart>
        <c:grouping val="standard"/>
        <c:varyColors val="0"/>
        <c:ser>
          <c:idx val="0"/>
          <c:order val="0"/>
          <c:tx>
            <c:strRef>
              <c:f>'[fredgraph (21).xls]FRED Graph'!$B$12</c:f>
              <c:strCache>
                <c:ptCount val="1"/>
                <c:pt idx="0">
                  <c:v>3-Month Treasury</c:v>
                </c:pt>
              </c:strCache>
            </c:strRef>
          </c:tx>
          <c:spPr>
            <a:ln w="38100" cap="rnd">
              <a:solidFill>
                <a:schemeClr val="accent1"/>
              </a:solidFill>
              <a:round/>
            </a:ln>
            <a:effectLst/>
          </c:spPr>
          <c:marker>
            <c:symbol val="none"/>
          </c:marker>
          <c:cat>
            <c:numRef>
              <c:f>'[fredgraph (21).xls]FRED Graph'!$A$13:$A$140</c:f>
              <c:numCache>
                <c:formatCode>yyyy\-mm\-dd</c:formatCode>
                <c:ptCount val="128"/>
                <c:pt idx="0">
                  <c:v>42741</c:v>
                </c:pt>
                <c:pt idx="1">
                  <c:v>42748</c:v>
                </c:pt>
                <c:pt idx="2">
                  <c:v>42755</c:v>
                </c:pt>
                <c:pt idx="3">
                  <c:v>42762</c:v>
                </c:pt>
                <c:pt idx="4">
                  <c:v>42769</c:v>
                </c:pt>
                <c:pt idx="5">
                  <c:v>42776</c:v>
                </c:pt>
                <c:pt idx="6">
                  <c:v>42783</c:v>
                </c:pt>
                <c:pt idx="7">
                  <c:v>42790</c:v>
                </c:pt>
                <c:pt idx="8">
                  <c:v>42797</c:v>
                </c:pt>
                <c:pt idx="9">
                  <c:v>42804</c:v>
                </c:pt>
                <c:pt idx="10">
                  <c:v>42811</c:v>
                </c:pt>
                <c:pt idx="11">
                  <c:v>42818</c:v>
                </c:pt>
                <c:pt idx="12">
                  <c:v>42825</c:v>
                </c:pt>
                <c:pt idx="13">
                  <c:v>42832</c:v>
                </c:pt>
                <c:pt idx="14">
                  <c:v>42839</c:v>
                </c:pt>
                <c:pt idx="15">
                  <c:v>42846</c:v>
                </c:pt>
                <c:pt idx="16">
                  <c:v>42853</c:v>
                </c:pt>
                <c:pt idx="17">
                  <c:v>42860</c:v>
                </c:pt>
                <c:pt idx="18">
                  <c:v>42867</c:v>
                </c:pt>
                <c:pt idx="19">
                  <c:v>42874</c:v>
                </c:pt>
                <c:pt idx="20">
                  <c:v>42881</c:v>
                </c:pt>
                <c:pt idx="21">
                  <c:v>42888</c:v>
                </c:pt>
                <c:pt idx="22">
                  <c:v>42895</c:v>
                </c:pt>
                <c:pt idx="23">
                  <c:v>42902</c:v>
                </c:pt>
                <c:pt idx="24">
                  <c:v>42909</c:v>
                </c:pt>
                <c:pt idx="25">
                  <c:v>42916</c:v>
                </c:pt>
                <c:pt idx="26">
                  <c:v>42923</c:v>
                </c:pt>
                <c:pt idx="27">
                  <c:v>42930</c:v>
                </c:pt>
                <c:pt idx="28">
                  <c:v>42937</c:v>
                </c:pt>
                <c:pt idx="29">
                  <c:v>42944</c:v>
                </c:pt>
                <c:pt idx="30">
                  <c:v>42951</c:v>
                </c:pt>
                <c:pt idx="31">
                  <c:v>42958</c:v>
                </c:pt>
                <c:pt idx="32">
                  <c:v>42965</c:v>
                </c:pt>
                <c:pt idx="33">
                  <c:v>42972</c:v>
                </c:pt>
                <c:pt idx="34">
                  <c:v>42979</c:v>
                </c:pt>
                <c:pt idx="35">
                  <c:v>42986</c:v>
                </c:pt>
                <c:pt idx="36">
                  <c:v>42993</c:v>
                </c:pt>
                <c:pt idx="37">
                  <c:v>43000</c:v>
                </c:pt>
                <c:pt idx="38">
                  <c:v>43007</c:v>
                </c:pt>
                <c:pt idx="39">
                  <c:v>43014</c:v>
                </c:pt>
                <c:pt idx="40">
                  <c:v>43021</c:v>
                </c:pt>
                <c:pt idx="41">
                  <c:v>43028</c:v>
                </c:pt>
                <c:pt idx="42">
                  <c:v>43035</c:v>
                </c:pt>
                <c:pt idx="43">
                  <c:v>43042</c:v>
                </c:pt>
                <c:pt idx="44">
                  <c:v>43049</c:v>
                </c:pt>
                <c:pt idx="45">
                  <c:v>43056</c:v>
                </c:pt>
                <c:pt idx="46">
                  <c:v>43063</c:v>
                </c:pt>
                <c:pt idx="47">
                  <c:v>43070</c:v>
                </c:pt>
                <c:pt idx="48">
                  <c:v>43077</c:v>
                </c:pt>
                <c:pt idx="49">
                  <c:v>43084</c:v>
                </c:pt>
                <c:pt idx="50">
                  <c:v>43091</c:v>
                </c:pt>
                <c:pt idx="51">
                  <c:v>43098</c:v>
                </c:pt>
                <c:pt idx="52">
                  <c:v>43105</c:v>
                </c:pt>
                <c:pt idx="53">
                  <c:v>43112</c:v>
                </c:pt>
                <c:pt idx="54">
                  <c:v>43119</c:v>
                </c:pt>
                <c:pt idx="55">
                  <c:v>43126</c:v>
                </c:pt>
                <c:pt idx="56">
                  <c:v>43133</c:v>
                </c:pt>
                <c:pt idx="57">
                  <c:v>43140</c:v>
                </c:pt>
                <c:pt idx="58">
                  <c:v>43147</c:v>
                </c:pt>
                <c:pt idx="59">
                  <c:v>43154</c:v>
                </c:pt>
                <c:pt idx="60">
                  <c:v>43161</c:v>
                </c:pt>
                <c:pt idx="61">
                  <c:v>43168</c:v>
                </c:pt>
                <c:pt idx="62">
                  <c:v>43175</c:v>
                </c:pt>
                <c:pt idx="63">
                  <c:v>43182</c:v>
                </c:pt>
                <c:pt idx="64">
                  <c:v>43189</c:v>
                </c:pt>
                <c:pt idx="65">
                  <c:v>43196</c:v>
                </c:pt>
                <c:pt idx="66">
                  <c:v>43203</c:v>
                </c:pt>
                <c:pt idx="67">
                  <c:v>43210</c:v>
                </c:pt>
                <c:pt idx="68">
                  <c:v>43217</c:v>
                </c:pt>
                <c:pt idx="69">
                  <c:v>43224</c:v>
                </c:pt>
                <c:pt idx="70">
                  <c:v>43231</c:v>
                </c:pt>
                <c:pt idx="71">
                  <c:v>43238</c:v>
                </c:pt>
                <c:pt idx="72">
                  <c:v>43245</c:v>
                </c:pt>
                <c:pt idx="73">
                  <c:v>43252</c:v>
                </c:pt>
                <c:pt idx="74">
                  <c:v>43259</c:v>
                </c:pt>
                <c:pt idx="75">
                  <c:v>43266</c:v>
                </c:pt>
                <c:pt idx="76">
                  <c:v>43273</c:v>
                </c:pt>
                <c:pt idx="77">
                  <c:v>43280</c:v>
                </c:pt>
                <c:pt idx="78">
                  <c:v>43287</c:v>
                </c:pt>
                <c:pt idx="79">
                  <c:v>43294</c:v>
                </c:pt>
                <c:pt idx="80">
                  <c:v>43301</c:v>
                </c:pt>
                <c:pt idx="81">
                  <c:v>43308</c:v>
                </c:pt>
                <c:pt idx="82">
                  <c:v>43315</c:v>
                </c:pt>
                <c:pt idx="83">
                  <c:v>43322</c:v>
                </c:pt>
                <c:pt idx="84">
                  <c:v>43329</c:v>
                </c:pt>
                <c:pt idx="85">
                  <c:v>43336</c:v>
                </c:pt>
                <c:pt idx="86">
                  <c:v>43343</c:v>
                </c:pt>
                <c:pt idx="87">
                  <c:v>43350</c:v>
                </c:pt>
                <c:pt idx="88">
                  <c:v>43357</c:v>
                </c:pt>
                <c:pt idx="89">
                  <c:v>43364</c:v>
                </c:pt>
                <c:pt idx="90">
                  <c:v>43371</c:v>
                </c:pt>
                <c:pt idx="91">
                  <c:v>43378</c:v>
                </c:pt>
                <c:pt idx="92">
                  <c:v>43385</c:v>
                </c:pt>
                <c:pt idx="93">
                  <c:v>43392</c:v>
                </c:pt>
                <c:pt idx="94">
                  <c:v>43399</c:v>
                </c:pt>
                <c:pt idx="95">
                  <c:v>43406</c:v>
                </c:pt>
                <c:pt idx="96">
                  <c:v>43413</c:v>
                </c:pt>
                <c:pt idx="97">
                  <c:v>43420</c:v>
                </c:pt>
                <c:pt idx="98">
                  <c:v>43427</c:v>
                </c:pt>
                <c:pt idx="99">
                  <c:v>43434</c:v>
                </c:pt>
                <c:pt idx="100">
                  <c:v>43441</c:v>
                </c:pt>
                <c:pt idx="101">
                  <c:v>43448</c:v>
                </c:pt>
                <c:pt idx="102">
                  <c:v>43455</c:v>
                </c:pt>
                <c:pt idx="103">
                  <c:v>43462</c:v>
                </c:pt>
                <c:pt idx="104">
                  <c:v>43469</c:v>
                </c:pt>
                <c:pt idx="105">
                  <c:v>43476</c:v>
                </c:pt>
                <c:pt idx="106">
                  <c:v>43483</c:v>
                </c:pt>
                <c:pt idx="107">
                  <c:v>43490</c:v>
                </c:pt>
                <c:pt idx="108">
                  <c:v>43497</c:v>
                </c:pt>
                <c:pt idx="109">
                  <c:v>43504</c:v>
                </c:pt>
                <c:pt idx="110">
                  <c:v>43511</c:v>
                </c:pt>
                <c:pt idx="111">
                  <c:v>43518</c:v>
                </c:pt>
                <c:pt idx="112">
                  <c:v>43525</c:v>
                </c:pt>
                <c:pt idx="113">
                  <c:v>43532</c:v>
                </c:pt>
                <c:pt idx="114">
                  <c:v>43539</c:v>
                </c:pt>
                <c:pt idx="115">
                  <c:v>43546</c:v>
                </c:pt>
                <c:pt idx="116">
                  <c:v>43553</c:v>
                </c:pt>
                <c:pt idx="117">
                  <c:v>43560</c:v>
                </c:pt>
                <c:pt idx="118">
                  <c:v>43567</c:v>
                </c:pt>
                <c:pt idx="119">
                  <c:v>43574</c:v>
                </c:pt>
                <c:pt idx="120">
                  <c:v>43581</c:v>
                </c:pt>
                <c:pt idx="121">
                  <c:v>43588</c:v>
                </c:pt>
                <c:pt idx="122">
                  <c:v>43595</c:v>
                </c:pt>
                <c:pt idx="123">
                  <c:v>43602</c:v>
                </c:pt>
                <c:pt idx="124">
                  <c:v>43609</c:v>
                </c:pt>
                <c:pt idx="125">
                  <c:v>43616</c:v>
                </c:pt>
                <c:pt idx="126">
                  <c:v>43623</c:v>
                </c:pt>
                <c:pt idx="127">
                  <c:v>43630</c:v>
                </c:pt>
              </c:numCache>
            </c:numRef>
          </c:cat>
          <c:val>
            <c:numRef>
              <c:f>'[fredgraph (21).xls]FRED Graph'!$B$13:$B$140</c:f>
              <c:numCache>
                <c:formatCode>0.00</c:formatCode>
                <c:ptCount val="128"/>
                <c:pt idx="0">
                  <c:v>0.52749999999999997</c:v>
                </c:pt>
                <c:pt idx="1">
                  <c:v>0.51800000000000002</c:v>
                </c:pt>
                <c:pt idx="2">
                  <c:v>0.52500000000000002</c:v>
                </c:pt>
                <c:pt idx="3">
                  <c:v>0.51</c:v>
                </c:pt>
                <c:pt idx="4">
                  <c:v>0.51400000000000001</c:v>
                </c:pt>
                <c:pt idx="5">
                  <c:v>0.53800000000000003</c:v>
                </c:pt>
                <c:pt idx="6">
                  <c:v>0.53200000000000003</c:v>
                </c:pt>
                <c:pt idx="7">
                  <c:v>0.52</c:v>
                </c:pt>
                <c:pt idx="8">
                  <c:v>0.60799999999999998</c:v>
                </c:pt>
                <c:pt idx="9">
                  <c:v>0.74199999999999999</c:v>
                </c:pt>
                <c:pt idx="10">
                  <c:v>0.752</c:v>
                </c:pt>
                <c:pt idx="11">
                  <c:v>0.76800000000000002</c:v>
                </c:pt>
                <c:pt idx="12">
                  <c:v>0.77600000000000002</c:v>
                </c:pt>
                <c:pt idx="13">
                  <c:v>0.79800000000000004</c:v>
                </c:pt>
                <c:pt idx="14">
                  <c:v>0.81499999999999995</c:v>
                </c:pt>
                <c:pt idx="15">
                  <c:v>0.80800000000000005</c:v>
                </c:pt>
                <c:pt idx="16">
                  <c:v>0.81399999999999995</c:v>
                </c:pt>
                <c:pt idx="17">
                  <c:v>0.85199999999999998</c:v>
                </c:pt>
                <c:pt idx="18">
                  <c:v>0.89800000000000002</c:v>
                </c:pt>
                <c:pt idx="19">
                  <c:v>0.91</c:v>
                </c:pt>
                <c:pt idx="20">
                  <c:v>0.93200000000000005</c:v>
                </c:pt>
                <c:pt idx="21">
                  <c:v>0.96750000000000003</c:v>
                </c:pt>
                <c:pt idx="22">
                  <c:v>0.99</c:v>
                </c:pt>
                <c:pt idx="23">
                  <c:v>1.008</c:v>
                </c:pt>
                <c:pt idx="24">
                  <c:v>0.99</c:v>
                </c:pt>
                <c:pt idx="25">
                  <c:v>1.016</c:v>
                </c:pt>
                <c:pt idx="26">
                  <c:v>1.05</c:v>
                </c:pt>
                <c:pt idx="27">
                  <c:v>1.046</c:v>
                </c:pt>
                <c:pt idx="28">
                  <c:v>1.1120000000000001</c:v>
                </c:pt>
                <c:pt idx="29">
                  <c:v>1.1339999999999999</c:v>
                </c:pt>
                <c:pt idx="30">
                  <c:v>1.0780000000000001</c:v>
                </c:pt>
                <c:pt idx="31">
                  <c:v>1.044</c:v>
                </c:pt>
                <c:pt idx="32">
                  <c:v>1.02</c:v>
                </c:pt>
                <c:pt idx="33">
                  <c:v>1.01</c:v>
                </c:pt>
                <c:pt idx="34">
                  <c:v>1.014</c:v>
                </c:pt>
                <c:pt idx="35">
                  <c:v>1.0475000000000001</c:v>
                </c:pt>
                <c:pt idx="36">
                  <c:v>1.044</c:v>
                </c:pt>
                <c:pt idx="37">
                  <c:v>1.04</c:v>
                </c:pt>
                <c:pt idx="38">
                  <c:v>1.06</c:v>
                </c:pt>
                <c:pt idx="39">
                  <c:v>1.06</c:v>
                </c:pt>
                <c:pt idx="40">
                  <c:v>1.0900000000000001</c:v>
                </c:pt>
                <c:pt idx="41">
                  <c:v>1.0980000000000001</c:v>
                </c:pt>
                <c:pt idx="42">
                  <c:v>1.1080000000000001</c:v>
                </c:pt>
                <c:pt idx="43">
                  <c:v>1.1599999999999999</c:v>
                </c:pt>
                <c:pt idx="44">
                  <c:v>1.222</c:v>
                </c:pt>
                <c:pt idx="45">
                  <c:v>1.262</c:v>
                </c:pt>
                <c:pt idx="46">
                  <c:v>1.2949999999999999</c:v>
                </c:pt>
                <c:pt idx="47">
                  <c:v>1.28</c:v>
                </c:pt>
                <c:pt idx="48">
                  <c:v>1.292</c:v>
                </c:pt>
                <c:pt idx="49">
                  <c:v>1.32</c:v>
                </c:pt>
                <c:pt idx="50">
                  <c:v>1.3620000000000001</c:v>
                </c:pt>
                <c:pt idx="51">
                  <c:v>1.4225000000000001</c:v>
                </c:pt>
                <c:pt idx="52">
                  <c:v>1.4125000000000001</c:v>
                </c:pt>
                <c:pt idx="53">
                  <c:v>1.4339999999999999</c:v>
                </c:pt>
                <c:pt idx="54">
                  <c:v>1.4450000000000001</c:v>
                </c:pt>
                <c:pt idx="55">
                  <c:v>1.4279999999999999</c:v>
                </c:pt>
                <c:pt idx="56">
                  <c:v>1.46</c:v>
                </c:pt>
                <c:pt idx="57">
                  <c:v>1.536</c:v>
                </c:pt>
                <c:pt idx="58">
                  <c:v>1.5980000000000001</c:v>
                </c:pt>
                <c:pt idx="59">
                  <c:v>1.6425000000000001</c:v>
                </c:pt>
                <c:pt idx="60">
                  <c:v>1.65</c:v>
                </c:pt>
                <c:pt idx="61">
                  <c:v>1.68</c:v>
                </c:pt>
                <c:pt idx="62">
                  <c:v>1.75</c:v>
                </c:pt>
                <c:pt idx="63">
                  <c:v>1.762</c:v>
                </c:pt>
                <c:pt idx="64">
                  <c:v>1.7549999999999999</c:v>
                </c:pt>
                <c:pt idx="65">
                  <c:v>1.736</c:v>
                </c:pt>
                <c:pt idx="66">
                  <c:v>1.748</c:v>
                </c:pt>
                <c:pt idx="67">
                  <c:v>1.806</c:v>
                </c:pt>
                <c:pt idx="68">
                  <c:v>1.8460000000000001</c:v>
                </c:pt>
                <c:pt idx="69">
                  <c:v>1.8480000000000001</c:v>
                </c:pt>
                <c:pt idx="70">
                  <c:v>1.8859999999999999</c:v>
                </c:pt>
                <c:pt idx="71">
                  <c:v>1.92</c:v>
                </c:pt>
                <c:pt idx="72">
                  <c:v>1.9179999999999999</c:v>
                </c:pt>
                <c:pt idx="73">
                  <c:v>1.93</c:v>
                </c:pt>
                <c:pt idx="74">
                  <c:v>1.94</c:v>
                </c:pt>
                <c:pt idx="75">
                  <c:v>1.9359999999999999</c:v>
                </c:pt>
                <c:pt idx="76">
                  <c:v>1.9379999999999999</c:v>
                </c:pt>
                <c:pt idx="77">
                  <c:v>1.93</c:v>
                </c:pt>
                <c:pt idx="78">
                  <c:v>1.9724999999999999</c:v>
                </c:pt>
                <c:pt idx="79">
                  <c:v>1.98</c:v>
                </c:pt>
                <c:pt idx="80">
                  <c:v>2.004</c:v>
                </c:pt>
                <c:pt idx="81">
                  <c:v>2.0019999999999998</c:v>
                </c:pt>
                <c:pt idx="82">
                  <c:v>2.0259999999999998</c:v>
                </c:pt>
                <c:pt idx="83">
                  <c:v>2.056</c:v>
                </c:pt>
                <c:pt idx="84">
                  <c:v>2.0659999999999998</c:v>
                </c:pt>
                <c:pt idx="85">
                  <c:v>2.08</c:v>
                </c:pt>
                <c:pt idx="86">
                  <c:v>2.12</c:v>
                </c:pt>
                <c:pt idx="87">
                  <c:v>2.1349999999999998</c:v>
                </c:pt>
                <c:pt idx="88">
                  <c:v>2.1520000000000001</c:v>
                </c:pt>
                <c:pt idx="89">
                  <c:v>2.1680000000000001</c:v>
                </c:pt>
                <c:pt idx="90">
                  <c:v>2.2000000000000002</c:v>
                </c:pt>
                <c:pt idx="91">
                  <c:v>2.2280000000000002</c:v>
                </c:pt>
                <c:pt idx="92">
                  <c:v>2.2675000000000001</c:v>
                </c:pt>
                <c:pt idx="93">
                  <c:v>2.31</c:v>
                </c:pt>
                <c:pt idx="94">
                  <c:v>2.3359999999999999</c:v>
                </c:pt>
                <c:pt idx="95">
                  <c:v>2.3319999999999999</c:v>
                </c:pt>
                <c:pt idx="96">
                  <c:v>2.3580000000000001</c:v>
                </c:pt>
                <c:pt idx="97">
                  <c:v>2.3725000000000001</c:v>
                </c:pt>
                <c:pt idx="98">
                  <c:v>2.3975</c:v>
                </c:pt>
                <c:pt idx="99">
                  <c:v>2.3919999999999999</c:v>
                </c:pt>
                <c:pt idx="100">
                  <c:v>2.4024999999999999</c:v>
                </c:pt>
                <c:pt idx="101">
                  <c:v>2.42</c:v>
                </c:pt>
                <c:pt idx="102">
                  <c:v>2.3940000000000001</c:v>
                </c:pt>
                <c:pt idx="103">
                  <c:v>2.4249999999999998</c:v>
                </c:pt>
                <c:pt idx="104">
                  <c:v>2.4249999999999998</c:v>
                </c:pt>
                <c:pt idx="105">
                  <c:v>2.444</c:v>
                </c:pt>
                <c:pt idx="106">
                  <c:v>2.4319999999999999</c:v>
                </c:pt>
                <c:pt idx="107">
                  <c:v>2.4</c:v>
                </c:pt>
                <c:pt idx="108">
                  <c:v>2.4140000000000001</c:v>
                </c:pt>
                <c:pt idx="109">
                  <c:v>2.4220000000000002</c:v>
                </c:pt>
                <c:pt idx="110">
                  <c:v>2.4359999999999999</c:v>
                </c:pt>
                <c:pt idx="111">
                  <c:v>2.4525000000000001</c:v>
                </c:pt>
                <c:pt idx="112">
                  <c:v>2.452</c:v>
                </c:pt>
                <c:pt idx="113">
                  <c:v>2.46</c:v>
                </c:pt>
                <c:pt idx="114">
                  <c:v>2.4540000000000002</c:v>
                </c:pt>
                <c:pt idx="115">
                  <c:v>2.4660000000000002</c:v>
                </c:pt>
                <c:pt idx="116">
                  <c:v>2.4380000000000002</c:v>
                </c:pt>
                <c:pt idx="117">
                  <c:v>2.4340000000000002</c:v>
                </c:pt>
                <c:pt idx="118">
                  <c:v>2.4300000000000002</c:v>
                </c:pt>
                <c:pt idx="119">
                  <c:v>2.4300000000000002</c:v>
                </c:pt>
                <c:pt idx="120">
                  <c:v>2.4359999999999999</c:v>
                </c:pt>
                <c:pt idx="121">
                  <c:v>2.44</c:v>
                </c:pt>
                <c:pt idx="122">
                  <c:v>2.4319999999999999</c:v>
                </c:pt>
                <c:pt idx="123">
                  <c:v>2.4060000000000001</c:v>
                </c:pt>
                <c:pt idx="124">
                  <c:v>2.3759999999999999</c:v>
                </c:pt>
                <c:pt idx="125">
                  <c:v>2.3675000000000002</c:v>
                </c:pt>
                <c:pt idx="126">
                  <c:v>2.3319999999999999</c:v>
                </c:pt>
                <c:pt idx="127">
                  <c:v>2.2475000000000001</c:v>
                </c:pt>
              </c:numCache>
            </c:numRef>
          </c:val>
          <c:smooth val="0"/>
          <c:extLst>
            <c:ext xmlns:c16="http://schemas.microsoft.com/office/drawing/2014/chart" uri="{C3380CC4-5D6E-409C-BE32-E72D297353CC}">
              <c16:uniqueId val="{00000000-62B7-49A6-A794-17B3AF2E7676}"/>
            </c:ext>
          </c:extLst>
        </c:ser>
        <c:ser>
          <c:idx val="1"/>
          <c:order val="1"/>
          <c:tx>
            <c:strRef>
              <c:f>'[fredgraph (21).xls]FRED Graph'!$C$12</c:f>
              <c:strCache>
                <c:ptCount val="1"/>
                <c:pt idx="0">
                  <c:v>10-Year Treasury</c:v>
                </c:pt>
              </c:strCache>
            </c:strRef>
          </c:tx>
          <c:spPr>
            <a:ln w="38100" cap="rnd">
              <a:solidFill>
                <a:schemeClr val="accent2"/>
              </a:solidFill>
              <a:round/>
            </a:ln>
            <a:effectLst/>
          </c:spPr>
          <c:marker>
            <c:symbol val="none"/>
          </c:marker>
          <c:cat>
            <c:numRef>
              <c:f>'[fredgraph (21).xls]FRED Graph'!$A$13:$A$140</c:f>
              <c:numCache>
                <c:formatCode>yyyy\-mm\-dd</c:formatCode>
                <c:ptCount val="128"/>
                <c:pt idx="0">
                  <c:v>42741</c:v>
                </c:pt>
                <c:pt idx="1">
                  <c:v>42748</c:v>
                </c:pt>
                <c:pt idx="2">
                  <c:v>42755</c:v>
                </c:pt>
                <c:pt idx="3">
                  <c:v>42762</c:v>
                </c:pt>
                <c:pt idx="4">
                  <c:v>42769</c:v>
                </c:pt>
                <c:pt idx="5">
                  <c:v>42776</c:v>
                </c:pt>
                <c:pt idx="6">
                  <c:v>42783</c:v>
                </c:pt>
                <c:pt idx="7">
                  <c:v>42790</c:v>
                </c:pt>
                <c:pt idx="8">
                  <c:v>42797</c:v>
                </c:pt>
                <c:pt idx="9">
                  <c:v>42804</c:v>
                </c:pt>
                <c:pt idx="10">
                  <c:v>42811</c:v>
                </c:pt>
                <c:pt idx="11">
                  <c:v>42818</c:v>
                </c:pt>
                <c:pt idx="12">
                  <c:v>42825</c:v>
                </c:pt>
                <c:pt idx="13">
                  <c:v>42832</c:v>
                </c:pt>
                <c:pt idx="14">
                  <c:v>42839</c:v>
                </c:pt>
                <c:pt idx="15">
                  <c:v>42846</c:v>
                </c:pt>
                <c:pt idx="16">
                  <c:v>42853</c:v>
                </c:pt>
                <c:pt idx="17">
                  <c:v>42860</c:v>
                </c:pt>
                <c:pt idx="18">
                  <c:v>42867</c:v>
                </c:pt>
                <c:pt idx="19">
                  <c:v>42874</c:v>
                </c:pt>
                <c:pt idx="20">
                  <c:v>42881</c:v>
                </c:pt>
                <c:pt idx="21">
                  <c:v>42888</c:v>
                </c:pt>
                <c:pt idx="22">
                  <c:v>42895</c:v>
                </c:pt>
                <c:pt idx="23">
                  <c:v>42902</c:v>
                </c:pt>
                <c:pt idx="24">
                  <c:v>42909</c:v>
                </c:pt>
                <c:pt idx="25">
                  <c:v>42916</c:v>
                </c:pt>
                <c:pt idx="26">
                  <c:v>42923</c:v>
                </c:pt>
                <c:pt idx="27">
                  <c:v>42930</c:v>
                </c:pt>
                <c:pt idx="28">
                  <c:v>42937</c:v>
                </c:pt>
                <c:pt idx="29">
                  <c:v>42944</c:v>
                </c:pt>
                <c:pt idx="30">
                  <c:v>42951</c:v>
                </c:pt>
                <c:pt idx="31">
                  <c:v>42958</c:v>
                </c:pt>
                <c:pt idx="32">
                  <c:v>42965</c:v>
                </c:pt>
                <c:pt idx="33">
                  <c:v>42972</c:v>
                </c:pt>
                <c:pt idx="34">
                  <c:v>42979</c:v>
                </c:pt>
                <c:pt idx="35">
                  <c:v>42986</c:v>
                </c:pt>
                <c:pt idx="36">
                  <c:v>42993</c:v>
                </c:pt>
                <c:pt idx="37">
                  <c:v>43000</c:v>
                </c:pt>
                <c:pt idx="38">
                  <c:v>43007</c:v>
                </c:pt>
                <c:pt idx="39">
                  <c:v>43014</c:v>
                </c:pt>
                <c:pt idx="40">
                  <c:v>43021</c:v>
                </c:pt>
                <c:pt idx="41">
                  <c:v>43028</c:v>
                </c:pt>
                <c:pt idx="42">
                  <c:v>43035</c:v>
                </c:pt>
                <c:pt idx="43">
                  <c:v>43042</c:v>
                </c:pt>
                <c:pt idx="44">
                  <c:v>43049</c:v>
                </c:pt>
                <c:pt idx="45">
                  <c:v>43056</c:v>
                </c:pt>
                <c:pt idx="46">
                  <c:v>43063</c:v>
                </c:pt>
                <c:pt idx="47">
                  <c:v>43070</c:v>
                </c:pt>
                <c:pt idx="48">
                  <c:v>43077</c:v>
                </c:pt>
                <c:pt idx="49">
                  <c:v>43084</c:v>
                </c:pt>
                <c:pt idx="50">
                  <c:v>43091</c:v>
                </c:pt>
                <c:pt idx="51">
                  <c:v>43098</c:v>
                </c:pt>
                <c:pt idx="52">
                  <c:v>43105</c:v>
                </c:pt>
                <c:pt idx="53">
                  <c:v>43112</c:v>
                </c:pt>
                <c:pt idx="54">
                  <c:v>43119</c:v>
                </c:pt>
                <c:pt idx="55">
                  <c:v>43126</c:v>
                </c:pt>
                <c:pt idx="56">
                  <c:v>43133</c:v>
                </c:pt>
                <c:pt idx="57">
                  <c:v>43140</c:v>
                </c:pt>
                <c:pt idx="58">
                  <c:v>43147</c:v>
                </c:pt>
                <c:pt idx="59">
                  <c:v>43154</c:v>
                </c:pt>
                <c:pt idx="60">
                  <c:v>43161</c:v>
                </c:pt>
                <c:pt idx="61">
                  <c:v>43168</c:v>
                </c:pt>
                <c:pt idx="62">
                  <c:v>43175</c:v>
                </c:pt>
                <c:pt idx="63">
                  <c:v>43182</c:v>
                </c:pt>
                <c:pt idx="64">
                  <c:v>43189</c:v>
                </c:pt>
                <c:pt idx="65">
                  <c:v>43196</c:v>
                </c:pt>
                <c:pt idx="66">
                  <c:v>43203</c:v>
                </c:pt>
                <c:pt idx="67">
                  <c:v>43210</c:v>
                </c:pt>
                <c:pt idx="68">
                  <c:v>43217</c:v>
                </c:pt>
                <c:pt idx="69">
                  <c:v>43224</c:v>
                </c:pt>
                <c:pt idx="70">
                  <c:v>43231</c:v>
                </c:pt>
                <c:pt idx="71">
                  <c:v>43238</c:v>
                </c:pt>
                <c:pt idx="72">
                  <c:v>43245</c:v>
                </c:pt>
                <c:pt idx="73">
                  <c:v>43252</c:v>
                </c:pt>
                <c:pt idx="74">
                  <c:v>43259</c:v>
                </c:pt>
                <c:pt idx="75">
                  <c:v>43266</c:v>
                </c:pt>
                <c:pt idx="76">
                  <c:v>43273</c:v>
                </c:pt>
                <c:pt idx="77">
                  <c:v>43280</c:v>
                </c:pt>
                <c:pt idx="78">
                  <c:v>43287</c:v>
                </c:pt>
                <c:pt idx="79">
                  <c:v>43294</c:v>
                </c:pt>
                <c:pt idx="80">
                  <c:v>43301</c:v>
                </c:pt>
                <c:pt idx="81">
                  <c:v>43308</c:v>
                </c:pt>
                <c:pt idx="82">
                  <c:v>43315</c:v>
                </c:pt>
                <c:pt idx="83">
                  <c:v>43322</c:v>
                </c:pt>
                <c:pt idx="84">
                  <c:v>43329</c:v>
                </c:pt>
                <c:pt idx="85">
                  <c:v>43336</c:v>
                </c:pt>
                <c:pt idx="86">
                  <c:v>43343</c:v>
                </c:pt>
                <c:pt idx="87">
                  <c:v>43350</c:v>
                </c:pt>
                <c:pt idx="88">
                  <c:v>43357</c:v>
                </c:pt>
                <c:pt idx="89">
                  <c:v>43364</c:v>
                </c:pt>
                <c:pt idx="90">
                  <c:v>43371</c:v>
                </c:pt>
                <c:pt idx="91">
                  <c:v>43378</c:v>
                </c:pt>
                <c:pt idx="92">
                  <c:v>43385</c:v>
                </c:pt>
                <c:pt idx="93">
                  <c:v>43392</c:v>
                </c:pt>
                <c:pt idx="94">
                  <c:v>43399</c:v>
                </c:pt>
                <c:pt idx="95">
                  <c:v>43406</c:v>
                </c:pt>
                <c:pt idx="96">
                  <c:v>43413</c:v>
                </c:pt>
                <c:pt idx="97">
                  <c:v>43420</c:v>
                </c:pt>
                <c:pt idx="98">
                  <c:v>43427</c:v>
                </c:pt>
                <c:pt idx="99">
                  <c:v>43434</c:v>
                </c:pt>
                <c:pt idx="100">
                  <c:v>43441</c:v>
                </c:pt>
                <c:pt idx="101">
                  <c:v>43448</c:v>
                </c:pt>
                <c:pt idx="102">
                  <c:v>43455</c:v>
                </c:pt>
                <c:pt idx="103">
                  <c:v>43462</c:v>
                </c:pt>
                <c:pt idx="104">
                  <c:v>43469</c:v>
                </c:pt>
                <c:pt idx="105">
                  <c:v>43476</c:v>
                </c:pt>
                <c:pt idx="106">
                  <c:v>43483</c:v>
                </c:pt>
                <c:pt idx="107">
                  <c:v>43490</c:v>
                </c:pt>
                <c:pt idx="108">
                  <c:v>43497</c:v>
                </c:pt>
                <c:pt idx="109">
                  <c:v>43504</c:v>
                </c:pt>
                <c:pt idx="110">
                  <c:v>43511</c:v>
                </c:pt>
                <c:pt idx="111">
                  <c:v>43518</c:v>
                </c:pt>
                <c:pt idx="112">
                  <c:v>43525</c:v>
                </c:pt>
                <c:pt idx="113">
                  <c:v>43532</c:v>
                </c:pt>
                <c:pt idx="114">
                  <c:v>43539</c:v>
                </c:pt>
                <c:pt idx="115">
                  <c:v>43546</c:v>
                </c:pt>
                <c:pt idx="116">
                  <c:v>43553</c:v>
                </c:pt>
                <c:pt idx="117">
                  <c:v>43560</c:v>
                </c:pt>
                <c:pt idx="118">
                  <c:v>43567</c:v>
                </c:pt>
                <c:pt idx="119">
                  <c:v>43574</c:v>
                </c:pt>
                <c:pt idx="120">
                  <c:v>43581</c:v>
                </c:pt>
                <c:pt idx="121">
                  <c:v>43588</c:v>
                </c:pt>
                <c:pt idx="122">
                  <c:v>43595</c:v>
                </c:pt>
                <c:pt idx="123">
                  <c:v>43602</c:v>
                </c:pt>
                <c:pt idx="124">
                  <c:v>43609</c:v>
                </c:pt>
                <c:pt idx="125">
                  <c:v>43616</c:v>
                </c:pt>
                <c:pt idx="126">
                  <c:v>43623</c:v>
                </c:pt>
                <c:pt idx="127">
                  <c:v>43630</c:v>
                </c:pt>
              </c:numCache>
            </c:numRef>
          </c:cat>
          <c:val>
            <c:numRef>
              <c:f>'[fredgraph (21).xls]FRED Graph'!$C$13:$C$140</c:f>
              <c:numCache>
                <c:formatCode>0.00</c:formatCode>
                <c:ptCount val="128"/>
                <c:pt idx="0">
                  <c:v>2.4249999999999998</c:v>
                </c:pt>
                <c:pt idx="1">
                  <c:v>2.38</c:v>
                </c:pt>
                <c:pt idx="2">
                  <c:v>2.4249999999999998</c:v>
                </c:pt>
                <c:pt idx="3">
                  <c:v>2.4820000000000002</c:v>
                </c:pt>
                <c:pt idx="4">
                  <c:v>2.4780000000000002</c:v>
                </c:pt>
                <c:pt idx="5">
                  <c:v>2.3940000000000001</c:v>
                </c:pt>
                <c:pt idx="6">
                  <c:v>2.456</c:v>
                </c:pt>
                <c:pt idx="7">
                  <c:v>2.3849999999999998</c:v>
                </c:pt>
                <c:pt idx="8">
                  <c:v>2.4319999999999999</c:v>
                </c:pt>
                <c:pt idx="9">
                  <c:v>2.552</c:v>
                </c:pt>
                <c:pt idx="10">
                  <c:v>2.552</c:v>
                </c:pt>
                <c:pt idx="11">
                  <c:v>2.4220000000000002</c:v>
                </c:pt>
                <c:pt idx="12">
                  <c:v>2.4020000000000001</c:v>
                </c:pt>
                <c:pt idx="13">
                  <c:v>2.3540000000000001</c:v>
                </c:pt>
                <c:pt idx="14">
                  <c:v>2.3025000000000002</c:v>
                </c:pt>
                <c:pt idx="15">
                  <c:v>2.226</c:v>
                </c:pt>
                <c:pt idx="16">
                  <c:v>2.3079999999999998</c:v>
                </c:pt>
                <c:pt idx="17">
                  <c:v>2.3340000000000001</c:v>
                </c:pt>
                <c:pt idx="18">
                  <c:v>2.3879999999999999</c:v>
                </c:pt>
                <c:pt idx="19">
                  <c:v>2.27</c:v>
                </c:pt>
                <c:pt idx="20">
                  <c:v>2.2599999999999998</c:v>
                </c:pt>
                <c:pt idx="21">
                  <c:v>2.1949999999999998</c:v>
                </c:pt>
                <c:pt idx="22">
                  <c:v>2.1800000000000002</c:v>
                </c:pt>
                <c:pt idx="23">
                  <c:v>2.1779999999999999</c:v>
                </c:pt>
                <c:pt idx="24">
                  <c:v>2.1619999999999999</c:v>
                </c:pt>
                <c:pt idx="25">
                  <c:v>2.23</c:v>
                </c:pt>
                <c:pt idx="26">
                  <c:v>2.36</c:v>
                </c:pt>
                <c:pt idx="27">
                  <c:v>2.3519999999999999</c:v>
                </c:pt>
                <c:pt idx="28">
                  <c:v>2.2719999999999998</c:v>
                </c:pt>
                <c:pt idx="29">
                  <c:v>2.2999999999999998</c:v>
                </c:pt>
                <c:pt idx="30">
                  <c:v>2.2679999999999998</c:v>
                </c:pt>
                <c:pt idx="31">
                  <c:v>2.2360000000000002</c:v>
                </c:pt>
                <c:pt idx="32">
                  <c:v>2.2200000000000002</c:v>
                </c:pt>
                <c:pt idx="33">
                  <c:v>2.1859999999999999</c:v>
                </c:pt>
                <c:pt idx="34">
                  <c:v>2.1440000000000001</c:v>
                </c:pt>
                <c:pt idx="35">
                  <c:v>2.0699999999999998</c:v>
                </c:pt>
                <c:pt idx="36">
                  <c:v>2.1819999999999999</c:v>
                </c:pt>
                <c:pt idx="37">
                  <c:v>2.2559999999999998</c:v>
                </c:pt>
                <c:pt idx="38">
                  <c:v>2.282</c:v>
                </c:pt>
                <c:pt idx="39">
                  <c:v>2.3439999999999999</c:v>
                </c:pt>
                <c:pt idx="40">
                  <c:v>2.3275000000000001</c:v>
                </c:pt>
                <c:pt idx="41">
                  <c:v>2.3319999999999999</c:v>
                </c:pt>
                <c:pt idx="42">
                  <c:v>2.4239999999999999</c:v>
                </c:pt>
                <c:pt idx="43">
                  <c:v>2.3620000000000001</c:v>
                </c:pt>
                <c:pt idx="44">
                  <c:v>2.3380000000000001</c:v>
                </c:pt>
                <c:pt idx="45">
                  <c:v>2.3660000000000001</c:v>
                </c:pt>
                <c:pt idx="46">
                  <c:v>2.3475000000000001</c:v>
                </c:pt>
                <c:pt idx="47">
                  <c:v>2.3639999999999999</c:v>
                </c:pt>
                <c:pt idx="48">
                  <c:v>2.3620000000000001</c:v>
                </c:pt>
                <c:pt idx="49">
                  <c:v>2.37</c:v>
                </c:pt>
                <c:pt idx="50">
                  <c:v>2.46</c:v>
                </c:pt>
                <c:pt idx="51">
                  <c:v>2.4300000000000002</c:v>
                </c:pt>
                <c:pt idx="52">
                  <c:v>2.4575</c:v>
                </c:pt>
                <c:pt idx="53">
                  <c:v>2.536</c:v>
                </c:pt>
                <c:pt idx="54">
                  <c:v>2.5924999999999998</c:v>
                </c:pt>
                <c:pt idx="55">
                  <c:v>2.6459999999999999</c:v>
                </c:pt>
                <c:pt idx="56">
                  <c:v>2.754</c:v>
                </c:pt>
                <c:pt idx="57">
                  <c:v>2.8159999999999998</c:v>
                </c:pt>
                <c:pt idx="58">
                  <c:v>2.8740000000000001</c:v>
                </c:pt>
                <c:pt idx="59">
                  <c:v>2.9049999999999998</c:v>
                </c:pt>
                <c:pt idx="60">
                  <c:v>2.86</c:v>
                </c:pt>
                <c:pt idx="61">
                  <c:v>2.8820000000000001</c:v>
                </c:pt>
                <c:pt idx="62">
                  <c:v>2.8380000000000001</c:v>
                </c:pt>
                <c:pt idx="63">
                  <c:v>2.8559999999999999</c:v>
                </c:pt>
                <c:pt idx="64">
                  <c:v>2.7850000000000001</c:v>
                </c:pt>
                <c:pt idx="65">
                  <c:v>2.782</c:v>
                </c:pt>
                <c:pt idx="66">
                  <c:v>2.8039999999999998</c:v>
                </c:pt>
                <c:pt idx="67">
                  <c:v>2.88</c:v>
                </c:pt>
                <c:pt idx="68">
                  <c:v>2.9940000000000002</c:v>
                </c:pt>
                <c:pt idx="69">
                  <c:v>2.956</c:v>
                </c:pt>
                <c:pt idx="70">
                  <c:v>2.972</c:v>
                </c:pt>
                <c:pt idx="71">
                  <c:v>3.0680000000000001</c:v>
                </c:pt>
                <c:pt idx="72">
                  <c:v>3.008</c:v>
                </c:pt>
                <c:pt idx="73">
                  <c:v>2.8325</c:v>
                </c:pt>
                <c:pt idx="74">
                  <c:v>2.9380000000000002</c:v>
                </c:pt>
                <c:pt idx="75">
                  <c:v>2.9540000000000002</c:v>
                </c:pt>
                <c:pt idx="76">
                  <c:v>2.9079999999999999</c:v>
                </c:pt>
                <c:pt idx="77">
                  <c:v>2.8540000000000001</c:v>
                </c:pt>
                <c:pt idx="78">
                  <c:v>2.84</c:v>
                </c:pt>
                <c:pt idx="79">
                  <c:v>2.8519999999999999</c:v>
                </c:pt>
                <c:pt idx="80">
                  <c:v>2.8639999999999999</c:v>
                </c:pt>
                <c:pt idx="81">
                  <c:v>2.9580000000000002</c:v>
                </c:pt>
                <c:pt idx="82">
                  <c:v>2.9740000000000002</c:v>
                </c:pt>
                <c:pt idx="83">
                  <c:v>2.9359999999999999</c:v>
                </c:pt>
                <c:pt idx="84">
                  <c:v>2.8740000000000001</c:v>
                </c:pt>
                <c:pt idx="85">
                  <c:v>2.8260000000000001</c:v>
                </c:pt>
                <c:pt idx="86">
                  <c:v>2.8679999999999999</c:v>
                </c:pt>
                <c:pt idx="87">
                  <c:v>2.9049999999999998</c:v>
                </c:pt>
                <c:pt idx="88">
                  <c:v>2.97</c:v>
                </c:pt>
                <c:pt idx="89">
                  <c:v>3.052</c:v>
                </c:pt>
                <c:pt idx="90">
                  <c:v>3.07</c:v>
                </c:pt>
                <c:pt idx="91">
                  <c:v>3.1419999999999999</c:v>
                </c:pt>
                <c:pt idx="92">
                  <c:v>3.18</c:v>
                </c:pt>
                <c:pt idx="93">
                  <c:v>3.1760000000000002</c:v>
                </c:pt>
                <c:pt idx="94">
                  <c:v>3.1379999999999999</c:v>
                </c:pt>
                <c:pt idx="95">
                  <c:v>3.1419999999999999</c:v>
                </c:pt>
                <c:pt idx="96">
                  <c:v>3.214</c:v>
                </c:pt>
                <c:pt idx="97">
                  <c:v>3.1124999999999998</c:v>
                </c:pt>
                <c:pt idx="98">
                  <c:v>3.0575000000000001</c:v>
                </c:pt>
                <c:pt idx="99">
                  <c:v>3.0459999999999998</c:v>
                </c:pt>
                <c:pt idx="100">
                  <c:v>2.9024999999999999</c:v>
                </c:pt>
                <c:pt idx="101">
                  <c:v>2.89</c:v>
                </c:pt>
                <c:pt idx="102">
                  <c:v>2.806</c:v>
                </c:pt>
                <c:pt idx="103">
                  <c:v>2.76</c:v>
                </c:pt>
                <c:pt idx="104">
                  <c:v>2.645</c:v>
                </c:pt>
                <c:pt idx="105">
                  <c:v>2.7240000000000002</c:v>
                </c:pt>
                <c:pt idx="106">
                  <c:v>2.74</c:v>
                </c:pt>
                <c:pt idx="107">
                  <c:v>2.7450000000000001</c:v>
                </c:pt>
                <c:pt idx="108">
                  <c:v>2.7</c:v>
                </c:pt>
                <c:pt idx="109">
                  <c:v>2.6840000000000002</c:v>
                </c:pt>
                <c:pt idx="110">
                  <c:v>2.6720000000000002</c:v>
                </c:pt>
                <c:pt idx="111">
                  <c:v>2.66</c:v>
                </c:pt>
                <c:pt idx="112">
                  <c:v>2.698</c:v>
                </c:pt>
                <c:pt idx="113">
                  <c:v>2.6779999999999999</c:v>
                </c:pt>
                <c:pt idx="114">
                  <c:v>2.6160000000000001</c:v>
                </c:pt>
                <c:pt idx="115">
                  <c:v>2.5459999999999998</c:v>
                </c:pt>
                <c:pt idx="116">
                  <c:v>2.4060000000000001</c:v>
                </c:pt>
                <c:pt idx="117">
                  <c:v>2.5</c:v>
                </c:pt>
                <c:pt idx="118">
                  <c:v>2.516</c:v>
                </c:pt>
                <c:pt idx="119">
                  <c:v>2.5775000000000001</c:v>
                </c:pt>
                <c:pt idx="120">
                  <c:v>2.548</c:v>
                </c:pt>
                <c:pt idx="121">
                  <c:v>2.532</c:v>
                </c:pt>
                <c:pt idx="122">
                  <c:v>2.4740000000000002</c:v>
                </c:pt>
                <c:pt idx="123">
                  <c:v>2.3959999999999999</c:v>
                </c:pt>
                <c:pt idx="124">
                  <c:v>2.3719999999999999</c:v>
                </c:pt>
                <c:pt idx="125">
                  <c:v>2.2174999999999998</c:v>
                </c:pt>
                <c:pt idx="126">
                  <c:v>2.1040000000000001</c:v>
                </c:pt>
                <c:pt idx="127">
                  <c:v>2.1324999999999998</c:v>
                </c:pt>
              </c:numCache>
            </c:numRef>
          </c:val>
          <c:smooth val="0"/>
          <c:extLst>
            <c:ext xmlns:c16="http://schemas.microsoft.com/office/drawing/2014/chart" uri="{C3380CC4-5D6E-409C-BE32-E72D297353CC}">
              <c16:uniqueId val="{00000001-62B7-49A6-A794-17B3AF2E7676}"/>
            </c:ext>
          </c:extLst>
        </c:ser>
        <c:dLbls>
          <c:showLegendKey val="0"/>
          <c:showVal val="0"/>
          <c:showCatName val="0"/>
          <c:showSerName val="0"/>
          <c:showPercent val="0"/>
          <c:showBubbleSize val="0"/>
        </c:dLbls>
        <c:smooth val="0"/>
        <c:axId val="461060080"/>
        <c:axId val="461061720"/>
      </c:lineChart>
      <c:dateAx>
        <c:axId val="461060080"/>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61061720"/>
        <c:crosses val="autoZero"/>
        <c:auto val="1"/>
        <c:lblOffset val="100"/>
        <c:baseTimeUnit val="days"/>
      </c:dateAx>
      <c:valAx>
        <c:axId val="4610617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61060080"/>
        <c:crosses val="autoZero"/>
        <c:crossBetween val="between"/>
      </c:valAx>
      <c:spPr>
        <a:noFill/>
        <a:ln>
          <a:noFill/>
        </a:ln>
        <a:effectLst/>
      </c:spPr>
    </c:plotArea>
    <c:legend>
      <c:legendPos val="b"/>
      <c:layout>
        <c:manualLayout>
          <c:xMode val="edge"/>
          <c:yMode val="edge"/>
          <c:x val="0.20673099373698534"/>
          <c:y val="0.76253511342545366"/>
          <c:w val="0.53990142583528411"/>
          <c:h val="5.8672158867257025E-2"/>
        </c:manualLayout>
      </c:layout>
      <c:overlay val="0"/>
      <c:spPr>
        <a:solidFill>
          <a:schemeClr val="bg1"/>
        </a:solidFill>
        <a:ln>
          <a:solidFill>
            <a:schemeClr val="tx1"/>
          </a:solid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solidFill>
            <a:schemeClr val="tx1"/>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9646401077189"/>
          <c:y val="0.12076182546964956"/>
          <c:w val="0.85768978134238794"/>
          <c:h val="0.54102515672435314"/>
        </c:manualLayout>
      </c:layout>
      <c:barChart>
        <c:barDir val="col"/>
        <c:grouping val="clustered"/>
        <c:varyColors val="0"/>
        <c:ser>
          <c:idx val="0"/>
          <c:order val="0"/>
          <c:tx>
            <c:strRef>
              <c:f>'[Grain Exports.xlsx]Rice'!$B$2</c:f>
              <c:strCache>
                <c:ptCount val="1"/>
                <c:pt idx="0">
                  <c:v>2019</c:v>
                </c:pt>
              </c:strCache>
            </c:strRef>
          </c:tx>
          <c:spPr>
            <a:solidFill>
              <a:schemeClr val="accent1"/>
            </a:solidFill>
            <a:ln>
              <a:noFill/>
            </a:ln>
            <a:effectLst/>
          </c:spPr>
          <c:invertIfNegative val="0"/>
          <c:cat>
            <c:strRef>
              <c:f>[1]Rice!$A$3:$A$12</c:f>
              <c:strCache>
                <c:ptCount val="10"/>
                <c:pt idx="0">
                  <c:v>MEXICO</c:v>
                </c:pt>
                <c:pt idx="1">
                  <c:v>HAITI</c:v>
                </c:pt>
                <c:pt idx="2">
                  <c:v>JAPAN</c:v>
                </c:pt>
                <c:pt idx="3">
                  <c:v>COLOMB</c:v>
                </c:pt>
                <c:pt idx="4">
                  <c:v>VENEZ</c:v>
                </c:pt>
                <c:pt idx="5">
                  <c:v>HONDURA</c:v>
                </c:pt>
                <c:pt idx="6">
                  <c:v>CANADA</c:v>
                </c:pt>
                <c:pt idx="7">
                  <c:v>IRAQ</c:v>
                </c:pt>
                <c:pt idx="8">
                  <c:v>GUATMAL</c:v>
                </c:pt>
                <c:pt idx="9">
                  <c:v>OTHER</c:v>
                </c:pt>
              </c:strCache>
            </c:strRef>
          </c:cat>
          <c:val>
            <c:numRef>
              <c:f>[1]Rice!$B$3:$B$12</c:f>
              <c:numCache>
                <c:formatCode>General</c:formatCode>
                <c:ptCount val="10"/>
                <c:pt idx="0">
                  <c:v>640.5</c:v>
                </c:pt>
                <c:pt idx="1">
                  <c:v>368</c:v>
                </c:pt>
                <c:pt idx="2">
                  <c:v>282.2</c:v>
                </c:pt>
                <c:pt idx="3">
                  <c:v>125</c:v>
                </c:pt>
                <c:pt idx="4">
                  <c:v>26.1</c:v>
                </c:pt>
                <c:pt idx="5">
                  <c:v>148.6</c:v>
                </c:pt>
                <c:pt idx="6">
                  <c:v>120.8</c:v>
                </c:pt>
                <c:pt idx="7">
                  <c:v>125.9</c:v>
                </c:pt>
                <c:pt idx="8">
                  <c:v>96.2</c:v>
                </c:pt>
                <c:pt idx="9">
                  <c:v>719.69999999999993</c:v>
                </c:pt>
              </c:numCache>
            </c:numRef>
          </c:val>
          <c:extLst>
            <c:ext xmlns:c16="http://schemas.microsoft.com/office/drawing/2014/chart" uri="{C3380CC4-5D6E-409C-BE32-E72D297353CC}">
              <c16:uniqueId val="{00000000-0A26-40E4-AB97-9373F07FAB83}"/>
            </c:ext>
          </c:extLst>
        </c:ser>
        <c:ser>
          <c:idx val="1"/>
          <c:order val="1"/>
          <c:tx>
            <c:strRef>
              <c:f>'[Grain Exports.xlsx]Rice'!$C$2</c:f>
              <c:strCache>
                <c:ptCount val="1"/>
                <c:pt idx="0">
                  <c:v>2018</c:v>
                </c:pt>
              </c:strCache>
            </c:strRef>
          </c:tx>
          <c:spPr>
            <a:solidFill>
              <a:schemeClr val="accent2"/>
            </a:solidFill>
            <a:ln>
              <a:noFill/>
            </a:ln>
            <a:effectLst/>
          </c:spPr>
          <c:invertIfNegative val="0"/>
          <c:cat>
            <c:strRef>
              <c:f>[1]Rice!$A$3:$A$12</c:f>
              <c:strCache>
                <c:ptCount val="10"/>
                <c:pt idx="0">
                  <c:v>MEXICO</c:v>
                </c:pt>
                <c:pt idx="1">
                  <c:v>HAITI</c:v>
                </c:pt>
                <c:pt idx="2">
                  <c:v>JAPAN</c:v>
                </c:pt>
                <c:pt idx="3">
                  <c:v>COLOMB</c:v>
                </c:pt>
                <c:pt idx="4">
                  <c:v>VENEZ</c:v>
                </c:pt>
                <c:pt idx="5">
                  <c:v>HONDURA</c:v>
                </c:pt>
                <c:pt idx="6">
                  <c:v>CANADA</c:v>
                </c:pt>
                <c:pt idx="7">
                  <c:v>IRAQ</c:v>
                </c:pt>
                <c:pt idx="8">
                  <c:v>GUATMAL</c:v>
                </c:pt>
                <c:pt idx="9">
                  <c:v>OTHER</c:v>
                </c:pt>
              </c:strCache>
            </c:strRef>
          </c:cat>
          <c:val>
            <c:numRef>
              <c:f>[1]Rice!$C$3:$C$12</c:f>
              <c:numCache>
                <c:formatCode>General</c:formatCode>
                <c:ptCount val="10"/>
                <c:pt idx="0">
                  <c:v>609</c:v>
                </c:pt>
                <c:pt idx="1">
                  <c:v>360.8</c:v>
                </c:pt>
                <c:pt idx="2">
                  <c:v>274.2</c:v>
                </c:pt>
                <c:pt idx="3">
                  <c:v>143.80000000000001</c:v>
                </c:pt>
                <c:pt idx="4">
                  <c:v>137.6</c:v>
                </c:pt>
                <c:pt idx="5">
                  <c:v>129.5</c:v>
                </c:pt>
                <c:pt idx="6">
                  <c:v>105.2</c:v>
                </c:pt>
                <c:pt idx="7">
                  <c:v>96.4</c:v>
                </c:pt>
                <c:pt idx="8">
                  <c:v>90</c:v>
                </c:pt>
                <c:pt idx="9">
                  <c:v>572.4000000000002</c:v>
                </c:pt>
              </c:numCache>
            </c:numRef>
          </c:val>
          <c:extLst>
            <c:ext xmlns:c16="http://schemas.microsoft.com/office/drawing/2014/chart" uri="{C3380CC4-5D6E-409C-BE32-E72D297353CC}">
              <c16:uniqueId val="{00000001-0A26-40E4-AB97-9373F07FAB83}"/>
            </c:ext>
          </c:extLst>
        </c:ser>
        <c:dLbls>
          <c:showLegendKey val="0"/>
          <c:showVal val="0"/>
          <c:showCatName val="0"/>
          <c:showSerName val="0"/>
          <c:showPercent val="0"/>
          <c:showBubbleSize val="0"/>
        </c:dLbls>
        <c:gapWidth val="219"/>
        <c:overlap val="-27"/>
        <c:axId val="514042104"/>
        <c:axId val="514051944"/>
      </c:barChart>
      <c:catAx>
        <c:axId val="514042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514051944"/>
        <c:crosses val="autoZero"/>
        <c:auto val="1"/>
        <c:lblAlgn val="ctr"/>
        <c:lblOffset val="100"/>
        <c:noMultiLvlLbl val="0"/>
      </c:catAx>
      <c:valAx>
        <c:axId val="514051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514042104"/>
        <c:crosses val="autoZero"/>
        <c:crossBetween val="between"/>
        <c:dispUnits>
          <c:builtInUnit val="thousands"/>
        </c:dispUnits>
      </c:valAx>
      <c:spPr>
        <a:noFill/>
        <a:ln>
          <a:noFill/>
        </a:ln>
        <a:effectLst/>
      </c:spPr>
    </c:plotArea>
    <c:legend>
      <c:legendPos val="b"/>
      <c:layout>
        <c:manualLayout>
          <c:xMode val="edge"/>
          <c:yMode val="edge"/>
          <c:x val="0.3616415420191435"/>
          <c:y val="5.7118088274094467E-2"/>
          <c:w val="0.27671691596171294"/>
          <c:h val="0.102523253719967"/>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solidFill>
            <a:sysClr val="windowText" lastClr="000000"/>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81289363051472E-2"/>
          <c:y val="0.12630298309315308"/>
          <c:w val="0.88718702546630013"/>
          <c:h val="0.53790911261040542"/>
        </c:manualLayout>
      </c:layout>
      <c:barChart>
        <c:barDir val="col"/>
        <c:grouping val="clustered"/>
        <c:varyColors val="0"/>
        <c:ser>
          <c:idx val="0"/>
          <c:order val="0"/>
          <c:tx>
            <c:strRef>
              <c:f>Wheat!$B$2</c:f>
              <c:strCache>
                <c:ptCount val="1"/>
                <c:pt idx="0">
                  <c:v>2019</c:v>
                </c:pt>
              </c:strCache>
            </c:strRef>
          </c:tx>
          <c:spPr>
            <a:solidFill>
              <a:schemeClr val="accent1"/>
            </a:solidFill>
            <a:ln>
              <a:noFill/>
            </a:ln>
            <a:effectLst/>
          </c:spPr>
          <c:invertIfNegative val="0"/>
          <c:cat>
            <c:strRef>
              <c:f>Wheat!$A$3:$A$17</c:f>
              <c:strCache>
                <c:ptCount val="15"/>
                <c:pt idx="0">
                  <c:v>MEXICO</c:v>
                </c:pt>
                <c:pt idx="1">
                  <c:v>JAPAN</c:v>
                </c:pt>
                <c:pt idx="2">
                  <c:v>PHIL</c:v>
                </c:pt>
                <c:pt idx="3">
                  <c:v>KOR</c:v>
                </c:pt>
                <c:pt idx="4">
                  <c:v>NIGERIA</c:v>
                </c:pt>
                <c:pt idx="5">
                  <c:v>INDNSIA</c:v>
                </c:pt>
                <c:pt idx="6">
                  <c:v>TAIWAN</c:v>
                </c:pt>
                <c:pt idx="7">
                  <c:v>CHINA</c:v>
                </c:pt>
                <c:pt idx="8">
                  <c:v>COLOMB</c:v>
                </c:pt>
                <c:pt idx="9">
                  <c:v>IRAQ</c:v>
                </c:pt>
                <c:pt idx="10">
                  <c:v>ALGERIA</c:v>
                </c:pt>
                <c:pt idx="11">
                  <c:v>THAILND</c:v>
                </c:pt>
                <c:pt idx="12">
                  <c:v>EU-27</c:v>
                </c:pt>
                <c:pt idx="13">
                  <c:v>GUATMAL</c:v>
                </c:pt>
                <c:pt idx="14">
                  <c:v>OTHER</c:v>
                </c:pt>
              </c:strCache>
            </c:strRef>
          </c:cat>
          <c:val>
            <c:numRef>
              <c:f>Wheat!$B$3:$B$17</c:f>
              <c:numCache>
                <c:formatCode>General</c:formatCode>
                <c:ptCount val="15"/>
                <c:pt idx="0">
                  <c:v>3017.4</c:v>
                </c:pt>
                <c:pt idx="1">
                  <c:v>2695.4</c:v>
                </c:pt>
                <c:pt idx="2">
                  <c:v>3046.7</c:v>
                </c:pt>
                <c:pt idx="3">
                  <c:v>1355.3</c:v>
                </c:pt>
                <c:pt idx="4">
                  <c:v>1563.9</c:v>
                </c:pt>
                <c:pt idx="5">
                  <c:v>1381.7</c:v>
                </c:pt>
                <c:pt idx="6">
                  <c:v>1163.2</c:v>
                </c:pt>
                <c:pt idx="7">
                  <c:v>42</c:v>
                </c:pt>
                <c:pt idx="8">
                  <c:v>384.4</c:v>
                </c:pt>
                <c:pt idx="9">
                  <c:v>573.79999999999995</c:v>
                </c:pt>
                <c:pt idx="10">
                  <c:v>262.2</c:v>
                </c:pt>
                <c:pt idx="11">
                  <c:v>746.5</c:v>
                </c:pt>
                <c:pt idx="12">
                  <c:v>735.8</c:v>
                </c:pt>
                <c:pt idx="13">
                  <c:v>544.20000000000005</c:v>
                </c:pt>
                <c:pt idx="14">
                  <c:v>7060.9</c:v>
                </c:pt>
              </c:numCache>
            </c:numRef>
          </c:val>
          <c:extLst>
            <c:ext xmlns:c16="http://schemas.microsoft.com/office/drawing/2014/chart" uri="{C3380CC4-5D6E-409C-BE32-E72D297353CC}">
              <c16:uniqueId val="{00000000-BC29-4899-B9D6-B81549A791C0}"/>
            </c:ext>
          </c:extLst>
        </c:ser>
        <c:ser>
          <c:idx val="1"/>
          <c:order val="1"/>
          <c:tx>
            <c:strRef>
              <c:f>Wheat!$C$2</c:f>
              <c:strCache>
                <c:ptCount val="1"/>
                <c:pt idx="0">
                  <c:v>2018</c:v>
                </c:pt>
              </c:strCache>
            </c:strRef>
          </c:tx>
          <c:spPr>
            <a:solidFill>
              <a:schemeClr val="accent2"/>
            </a:solidFill>
            <a:ln>
              <a:noFill/>
            </a:ln>
            <a:effectLst/>
          </c:spPr>
          <c:invertIfNegative val="0"/>
          <c:cat>
            <c:strRef>
              <c:f>Wheat!$A$3:$A$17</c:f>
              <c:strCache>
                <c:ptCount val="15"/>
                <c:pt idx="0">
                  <c:v>MEXICO</c:v>
                </c:pt>
                <c:pt idx="1">
                  <c:v>JAPAN</c:v>
                </c:pt>
                <c:pt idx="2">
                  <c:v>PHIL</c:v>
                </c:pt>
                <c:pt idx="3">
                  <c:v>KOR</c:v>
                </c:pt>
                <c:pt idx="4">
                  <c:v>NIGERIA</c:v>
                </c:pt>
                <c:pt idx="5">
                  <c:v>INDNSIA</c:v>
                </c:pt>
                <c:pt idx="6">
                  <c:v>TAIWAN</c:v>
                </c:pt>
                <c:pt idx="7">
                  <c:v>CHINA</c:v>
                </c:pt>
                <c:pt idx="8">
                  <c:v>COLOMB</c:v>
                </c:pt>
                <c:pt idx="9">
                  <c:v>IRAQ</c:v>
                </c:pt>
                <c:pt idx="10">
                  <c:v>ALGERIA</c:v>
                </c:pt>
                <c:pt idx="11">
                  <c:v>THAILND</c:v>
                </c:pt>
                <c:pt idx="12">
                  <c:v>EU-27</c:v>
                </c:pt>
                <c:pt idx="13">
                  <c:v>GUATMAL</c:v>
                </c:pt>
                <c:pt idx="14">
                  <c:v>OTHER</c:v>
                </c:pt>
              </c:strCache>
            </c:strRef>
          </c:cat>
          <c:val>
            <c:numRef>
              <c:f>Wheat!$C$3:$C$17</c:f>
              <c:numCache>
                <c:formatCode>General</c:formatCode>
                <c:ptCount val="15"/>
                <c:pt idx="0">
                  <c:v>2935</c:v>
                </c:pt>
                <c:pt idx="1">
                  <c:v>2692.7</c:v>
                </c:pt>
                <c:pt idx="2">
                  <c:v>2474.1999999999998</c:v>
                </c:pt>
                <c:pt idx="3">
                  <c:v>1420.4</c:v>
                </c:pt>
                <c:pt idx="4">
                  <c:v>1170.7</c:v>
                </c:pt>
                <c:pt idx="5">
                  <c:v>1141</c:v>
                </c:pt>
                <c:pt idx="6">
                  <c:v>1114.4000000000001</c:v>
                </c:pt>
                <c:pt idx="7">
                  <c:v>902.4</c:v>
                </c:pt>
                <c:pt idx="8">
                  <c:v>676.2</c:v>
                </c:pt>
                <c:pt idx="9">
                  <c:v>671</c:v>
                </c:pt>
                <c:pt idx="10">
                  <c:v>625.5</c:v>
                </c:pt>
                <c:pt idx="11">
                  <c:v>613.29999999999995</c:v>
                </c:pt>
                <c:pt idx="12">
                  <c:v>612.6</c:v>
                </c:pt>
                <c:pt idx="13">
                  <c:v>537</c:v>
                </c:pt>
                <c:pt idx="14">
                  <c:v>4473.300000000002</c:v>
                </c:pt>
              </c:numCache>
            </c:numRef>
          </c:val>
          <c:extLst>
            <c:ext xmlns:c16="http://schemas.microsoft.com/office/drawing/2014/chart" uri="{C3380CC4-5D6E-409C-BE32-E72D297353CC}">
              <c16:uniqueId val="{00000001-BC29-4899-B9D6-B81549A791C0}"/>
            </c:ext>
          </c:extLst>
        </c:ser>
        <c:dLbls>
          <c:showLegendKey val="0"/>
          <c:showVal val="0"/>
          <c:showCatName val="0"/>
          <c:showSerName val="0"/>
          <c:showPercent val="0"/>
          <c:showBubbleSize val="0"/>
        </c:dLbls>
        <c:gapWidth val="219"/>
        <c:overlap val="-27"/>
        <c:axId val="510482352"/>
        <c:axId val="510476776"/>
      </c:barChart>
      <c:catAx>
        <c:axId val="51048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10476776"/>
        <c:crosses val="autoZero"/>
        <c:auto val="1"/>
        <c:lblAlgn val="ctr"/>
        <c:lblOffset val="100"/>
        <c:noMultiLvlLbl val="0"/>
      </c:catAx>
      <c:valAx>
        <c:axId val="510476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10482352"/>
        <c:crosses val="autoZero"/>
        <c:crossBetween val="between"/>
        <c:dispUnits>
          <c:builtInUnit val="thousands"/>
        </c:dispUnits>
      </c:valAx>
      <c:spPr>
        <a:noFill/>
        <a:ln>
          <a:noFill/>
        </a:ln>
        <a:effectLst/>
      </c:spPr>
    </c:plotArea>
    <c:legend>
      <c:legendPos val="b"/>
      <c:layout>
        <c:manualLayout>
          <c:xMode val="edge"/>
          <c:yMode val="edge"/>
          <c:x val="0.3672193328049157"/>
          <c:y val="3.8310320421812642E-2"/>
          <c:w val="0.26556133439016866"/>
          <c:h val="0.11157732574303907"/>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928325171475418E-2"/>
          <c:y val="9.8967778055556538E-2"/>
          <c:w val="0.89667674435694655"/>
          <c:h val="0.54950677643231138"/>
        </c:manualLayout>
      </c:layout>
      <c:barChart>
        <c:barDir val="col"/>
        <c:grouping val="clustered"/>
        <c:varyColors val="0"/>
        <c:ser>
          <c:idx val="0"/>
          <c:order val="0"/>
          <c:tx>
            <c:strRef>
              <c:f>Corn!$B$2</c:f>
              <c:strCache>
                <c:ptCount val="1"/>
                <c:pt idx="0">
                  <c:v>2019</c:v>
                </c:pt>
              </c:strCache>
            </c:strRef>
          </c:tx>
          <c:spPr>
            <a:solidFill>
              <a:schemeClr val="accent1"/>
            </a:solidFill>
            <a:ln>
              <a:noFill/>
            </a:ln>
            <a:effectLst/>
          </c:spPr>
          <c:invertIfNegative val="0"/>
          <c:cat>
            <c:strRef>
              <c:f>Corn!$A$3:$A$12</c:f>
              <c:strCache>
                <c:ptCount val="10"/>
                <c:pt idx="0">
                  <c:v>MEXICO</c:v>
                </c:pt>
                <c:pt idx="1">
                  <c:v>JAPAN</c:v>
                </c:pt>
                <c:pt idx="2">
                  <c:v>COLOMB</c:v>
                </c:pt>
                <c:pt idx="3">
                  <c:v>KOR REP</c:v>
                </c:pt>
                <c:pt idx="4">
                  <c:v>PERU</c:v>
                </c:pt>
                <c:pt idx="5">
                  <c:v>VIETNAM</c:v>
                </c:pt>
                <c:pt idx="6">
                  <c:v>EU-27</c:v>
                </c:pt>
                <c:pt idx="7">
                  <c:v>TAIWAN</c:v>
                </c:pt>
                <c:pt idx="8">
                  <c:v>S ARAB</c:v>
                </c:pt>
                <c:pt idx="9">
                  <c:v>OTHER</c:v>
                </c:pt>
              </c:strCache>
            </c:strRef>
          </c:cat>
          <c:val>
            <c:numRef>
              <c:f>Corn!$B$3:$B$12</c:f>
              <c:numCache>
                <c:formatCode>General</c:formatCode>
                <c:ptCount val="10"/>
                <c:pt idx="0">
                  <c:v>12312.1</c:v>
                </c:pt>
                <c:pt idx="1">
                  <c:v>10256.1</c:v>
                </c:pt>
                <c:pt idx="2">
                  <c:v>4251</c:v>
                </c:pt>
                <c:pt idx="3">
                  <c:v>3619.1</c:v>
                </c:pt>
                <c:pt idx="4">
                  <c:v>1991.5</c:v>
                </c:pt>
                <c:pt idx="5">
                  <c:v>68.400000000000006</c:v>
                </c:pt>
                <c:pt idx="6">
                  <c:v>0.4</c:v>
                </c:pt>
                <c:pt idx="7">
                  <c:v>1680.7</c:v>
                </c:pt>
                <c:pt idx="8">
                  <c:v>737.9</c:v>
                </c:pt>
                <c:pt idx="9">
                  <c:v>6342.0000000000009</c:v>
                </c:pt>
              </c:numCache>
            </c:numRef>
          </c:val>
          <c:extLst>
            <c:ext xmlns:c16="http://schemas.microsoft.com/office/drawing/2014/chart" uri="{C3380CC4-5D6E-409C-BE32-E72D297353CC}">
              <c16:uniqueId val="{00000000-69F2-4A75-A19A-342B12DFB804}"/>
            </c:ext>
          </c:extLst>
        </c:ser>
        <c:ser>
          <c:idx val="1"/>
          <c:order val="1"/>
          <c:tx>
            <c:strRef>
              <c:f>Corn!$C$2</c:f>
              <c:strCache>
                <c:ptCount val="1"/>
                <c:pt idx="0">
                  <c:v>2018</c:v>
                </c:pt>
              </c:strCache>
            </c:strRef>
          </c:tx>
          <c:spPr>
            <a:solidFill>
              <a:schemeClr val="accent2"/>
            </a:solidFill>
            <a:ln>
              <a:noFill/>
            </a:ln>
            <a:effectLst/>
          </c:spPr>
          <c:invertIfNegative val="0"/>
          <c:cat>
            <c:strRef>
              <c:f>Corn!$A$3:$A$12</c:f>
              <c:strCache>
                <c:ptCount val="10"/>
                <c:pt idx="0">
                  <c:v>MEXICO</c:v>
                </c:pt>
                <c:pt idx="1">
                  <c:v>JAPAN</c:v>
                </c:pt>
                <c:pt idx="2">
                  <c:v>COLOMB</c:v>
                </c:pt>
                <c:pt idx="3">
                  <c:v>KOR REP</c:v>
                </c:pt>
                <c:pt idx="4">
                  <c:v>PERU</c:v>
                </c:pt>
                <c:pt idx="5">
                  <c:v>VIETNAM</c:v>
                </c:pt>
                <c:pt idx="6">
                  <c:v>EU-27</c:v>
                </c:pt>
                <c:pt idx="7">
                  <c:v>TAIWAN</c:v>
                </c:pt>
                <c:pt idx="8">
                  <c:v>S ARAB</c:v>
                </c:pt>
                <c:pt idx="9">
                  <c:v>OTHER</c:v>
                </c:pt>
              </c:strCache>
            </c:strRef>
          </c:cat>
          <c:val>
            <c:numRef>
              <c:f>Corn!$C$3:$C$12</c:f>
              <c:numCache>
                <c:formatCode>General</c:formatCode>
                <c:ptCount val="10"/>
                <c:pt idx="0">
                  <c:v>10863.5</c:v>
                </c:pt>
                <c:pt idx="1">
                  <c:v>7362.4</c:v>
                </c:pt>
                <c:pt idx="2">
                  <c:v>3975.2</c:v>
                </c:pt>
                <c:pt idx="3">
                  <c:v>3808.7</c:v>
                </c:pt>
                <c:pt idx="4">
                  <c:v>2512.6</c:v>
                </c:pt>
                <c:pt idx="5">
                  <c:v>1560.9</c:v>
                </c:pt>
                <c:pt idx="6">
                  <c:v>1424.5</c:v>
                </c:pt>
                <c:pt idx="7">
                  <c:v>1367.2</c:v>
                </c:pt>
                <c:pt idx="8">
                  <c:v>1105</c:v>
                </c:pt>
                <c:pt idx="9">
                  <c:v>6428.7000000000025</c:v>
                </c:pt>
              </c:numCache>
            </c:numRef>
          </c:val>
          <c:extLst>
            <c:ext xmlns:c16="http://schemas.microsoft.com/office/drawing/2014/chart" uri="{C3380CC4-5D6E-409C-BE32-E72D297353CC}">
              <c16:uniqueId val="{00000001-69F2-4A75-A19A-342B12DFB804}"/>
            </c:ext>
          </c:extLst>
        </c:ser>
        <c:dLbls>
          <c:showLegendKey val="0"/>
          <c:showVal val="0"/>
          <c:showCatName val="0"/>
          <c:showSerName val="0"/>
          <c:showPercent val="0"/>
          <c:showBubbleSize val="0"/>
        </c:dLbls>
        <c:gapWidth val="219"/>
        <c:overlap val="-27"/>
        <c:axId val="510478744"/>
        <c:axId val="510476120"/>
      </c:barChart>
      <c:catAx>
        <c:axId val="510478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510476120"/>
        <c:crosses val="autoZero"/>
        <c:auto val="1"/>
        <c:lblAlgn val="ctr"/>
        <c:lblOffset val="100"/>
        <c:noMultiLvlLbl val="0"/>
      </c:catAx>
      <c:valAx>
        <c:axId val="510476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510478744"/>
        <c:crosses val="autoZero"/>
        <c:crossBetween val="between"/>
        <c:dispUnits>
          <c:builtInUnit val="thousands"/>
        </c:dispUnits>
      </c:valAx>
      <c:spPr>
        <a:noFill/>
        <a:ln>
          <a:noFill/>
        </a:ln>
        <a:effectLst/>
      </c:spPr>
    </c:plotArea>
    <c:legend>
      <c:legendPos val="b"/>
      <c:layout>
        <c:manualLayout>
          <c:xMode val="edge"/>
          <c:yMode val="edge"/>
          <c:x val="0.3672193328049157"/>
          <c:y val="4.8190310529262419E-2"/>
          <c:w val="0.26556133439016866"/>
          <c:h val="0.1077486188331649"/>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53256447033332E-2"/>
          <c:y val="8.8505627213906854E-2"/>
          <c:w val="0.9070329889061266"/>
          <c:h val="0.79098295191620493"/>
        </c:manualLayout>
      </c:layout>
      <c:barChart>
        <c:barDir val="col"/>
        <c:grouping val="clustered"/>
        <c:varyColors val="0"/>
        <c:ser>
          <c:idx val="0"/>
          <c:order val="0"/>
          <c:tx>
            <c:strRef>
              <c:f>Sorghum!$B$2</c:f>
              <c:strCache>
                <c:ptCount val="1"/>
                <c:pt idx="0">
                  <c:v>2019</c:v>
                </c:pt>
              </c:strCache>
            </c:strRef>
          </c:tx>
          <c:spPr>
            <a:solidFill>
              <a:schemeClr val="accent1"/>
            </a:solidFill>
            <a:ln>
              <a:noFill/>
            </a:ln>
            <a:effectLst/>
          </c:spPr>
          <c:invertIfNegative val="0"/>
          <c:cat>
            <c:strRef>
              <c:f>Sorghum!$A$3:$A$8</c:f>
              <c:strCache>
                <c:ptCount val="6"/>
                <c:pt idx="0">
                  <c:v>CHINA</c:v>
                </c:pt>
                <c:pt idx="1">
                  <c:v>JAPAN</c:v>
                </c:pt>
                <c:pt idx="2">
                  <c:v>EU-27</c:v>
                </c:pt>
                <c:pt idx="3">
                  <c:v>SPAIN</c:v>
                </c:pt>
                <c:pt idx="4">
                  <c:v>MEXICO</c:v>
                </c:pt>
                <c:pt idx="5">
                  <c:v>OTHER</c:v>
                </c:pt>
              </c:strCache>
            </c:strRef>
          </c:cat>
          <c:val>
            <c:numRef>
              <c:f>Sorghum!$B$3:$B$8</c:f>
              <c:numCache>
                <c:formatCode>General</c:formatCode>
                <c:ptCount val="6"/>
                <c:pt idx="0">
                  <c:v>169.1</c:v>
                </c:pt>
                <c:pt idx="1">
                  <c:v>189.3</c:v>
                </c:pt>
                <c:pt idx="2">
                  <c:v>558.4</c:v>
                </c:pt>
                <c:pt idx="3">
                  <c:v>521.79999999999995</c:v>
                </c:pt>
                <c:pt idx="4">
                  <c:v>138.6</c:v>
                </c:pt>
                <c:pt idx="5">
                  <c:v>125.60000000000001</c:v>
                </c:pt>
              </c:numCache>
            </c:numRef>
          </c:val>
          <c:extLst>
            <c:ext xmlns:c16="http://schemas.microsoft.com/office/drawing/2014/chart" uri="{C3380CC4-5D6E-409C-BE32-E72D297353CC}">
              <c16:uniqueId val="{00000000-F3D0-4979-8684-29125239F15A}"/>
            </c:ext>
          </c:extLst>
        </c:ser>
        <c:ser>
          <c:idx val="1"/>
          <c:order val="1"/>
          <c:tx>
            <c:strRef>
              <c:f>Sorghum!$C$2</c:f>
              <c:strCache>
                <c:ptCount val="1"/>
                <c:pt idx="0">
                  <c:v>2018</c:v>
                </c:pt>
              </c:strCache>
            </c:strRef>
          </c:tx>
          <c:spPr>
            <a:solidFill>
              <a:schemeClr val="accent2"/>
            </a:solidFill>
            <a:ln>
              <a:noFill/>
            </a:ln>
            <a:effectLst/>
          </c:spPr>
          <c:invertIfNegative val="0"/>
          <c:cat>
            <c:strRef>
              <c:f>Sorghum!$A$3:$A$8</c:f>
              <c:strCache>
                <c:ptCount val="6"/>
                <c:pt idx="0">
                  <c:v>CHINA</c:v>
                </c:pt>
                <c:pt idx="1">
                  <c:v>JAPAN</c:v>
                </c:pt>
                <c:pt idx="2">
                  <c:v>EU-27</c:v>
                </c:pt>
                <c:pt idx="3">
                  <c:v>SPAIN</c:v>
                </c:pt>
                <c:pt idx="4">
                  <c:v>MEXICO</c:v>
                </c:pt>
                <c:pt idx="5">
                  <c:v>OTHER</c:v>
                </c:pt>
              </c:strCache>
            </c:strRef>
          </c:cat>
          <c:val>
            <c:numRef>
              <c:f>Sorghum!$C$3:$C$8</c:f>
              <c:numCache>
                <c:formatCode>General</c:formatCode>
                <c:ptCount val="6"/>
                <c:pt idx="0">
                  <c:v>4370.3999999999996</c:v>
                </c:pt>
                <c:pt idx="1">
                  <c:v>211.3</c:v>
                </c:pt>
                <c:pt idx="2">
                  <c:v>182.6</c:v>
                </c:pt>
                <c:pt idx="3">
                  <c:v>182.6</c:v>
                </c:pt>
                <c:pt idx="4">
                  <c:v>26.5</c:v>
                </c:pt>
                <c:pt idx="5">
                  <c:v>48.300000000000004</c:v>
                </c:pt>
              </c:numCache>
            </c:numRef>
          </c:val>
          <c:extLst>
            <c:ext xmlns:c16="http://schemas.microsoft.com/office/drawing/2014/chart" uri="{C3380CC4-5D6E-409C-BE32-E72D297353CC}">
              <c16:uniqueId val="{00000001-F3D0-4979-8684-29125239F15A}"/>
            </c:ext>
          </c:extLst>
        </c:ser>
        <c:dLbls>
          <c:showLegendKey val="0"/>
          <c:showVal val="0"/>
          <c:showCatName val="0"/>
          <c:showSerName val="0"/>
          <c:showPercent val="0"/>
          <c:showBubbleSize val="0"/>
        </c:dLbls>
        <c:gapWidth val="219"/>
        <c:overlap val="-27"/>
        <c:axId val="601262760"/>
        <c:axId val="601263416"/>
      </c:barChart>
      <c:catAx>
        <c:axId val="60126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601263416"/>
        <c:crosses val="autoZero"/>
        <c:auto val="1"/>
        <c:lblAlgn val="ctr"/>
        <c:lblOffset val="100"/>
        <c:noMultiLvlLbl val="0"/>
      </c:catAx>
      <c:valAx>
        <c:axId val="601263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601262760"/>
        <c:crosses val="autoZero"/>
        <c:crossBetween val="between"/>
        <c:dispUnits>
          <c:builtInUnit val="thousands"/>
        </c:dispUnits>
      </c:valAx>
      <c:spPr>
        <a:noFill/>
        <a:ln>
          <a:noFill/>
        </a:ln>
        <a:effectLst/>
      </c:spPr>
    </c:plotArea>
    <c:legend>
      <c:legendPos val="b"/>
      <c:layout>
        <c:manualLayout>
          <c:xMode val="edge"/>
          <c:yMode val="edge"/>
          <c:x val="0.31678400384479977"/>
          <c:y val="6.3041182481042887E-2"/>
          <c:w val="0.28694321655499239"/>
          <c:h val="9.6444634050418476E-2"/>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580927384077"/>
          <c:y val="8.057720107194144E-2"/>
          <c:w val="0.86486351706036746"/>
          <c:h val="0.7758576767319979"/>
        </c:manualLayout>
      </c:layout>
      <c:barChart>
        <c:barDir val="col"/>
        <c:grouping val="clustered"/>
        <c:varyColors val="0"/>
        <c:ser>
          <c:idx val="0"/>
          <c:order val="0"/>
          <c:tx>
            <c:strRef>
              <c:f>Soybean!$B$2</c:f>
              <c:strCache>
                <c:ptCount val="1"/>
                <c:pt idx="0">
                  <c:v>2019</c:v>
                </c:pt>
              </c:strCache>
            </c:strRef>
          </c:tx>
          <c:spPr>
            <a:solidFill>
              <a:schemeClr val="accent1"/>
            </a:solidFill>
            <a:ln>
              <a:noFill/>
            </a:ln>
            <a:effectLst/>
          </c:spPr>
          <c:invertIfNegative val="0"/>
          <c:cat>
            <c:strRef>
              <c:f>Soybean!$A$3:$A$13</c:f>
              <c:strCache>
                <c:ptCount val="11"/>
                <c:pt idx="0">
                  <c:v>CHINA</c:v>
                </c:pt>
                <c:pt idx="1">
                  <c:v>EU-27</c:v>
                </c:pt>
                <c:pt idx="2">
                  <c:v>MEXICO</c:v>
                </c:pt>
                <c:pt idx="3">
                  <c:v>INDNSIA</c:v>
                </c:pt>
                <c:pt idx="4">
                  <c:v>JAPAN</c:v>
                </c:pt>
                <c:pt idx="5">
                  <c:v>EGYPT</c:v>
                </c:pt>
                <c:pt idx="6">
                  <c:v>TAIWAN</c:v>
                </c:pt>
                <c:pt idx="7">
                  <c:v>THAILND</c:v>
                </c:pt>
                <c:pt idx="8">
                  <c:v>PAKISTN</c:v>
                </c:pt>
                <c:pt idx="9">
                  <c:v>VIETNAM</c:v>
                </c:pt>
                <c:pt idx="10">
                  <c:v>OTHER</c:v>
                </c:pt>
              </c:strCache>
            </c:strRef>
          </c:cat>
          <c:val>
            <c:numRef>
              <c:f>Soybean!$B$3:$B$13</c:f>
              <c:numCache>
                <c:formatCode>General</c:formatCode>
                <c:ptCount val="11"/>
                <c:pt idx="0">
                  <c:v>7287.5</c:v>
                </c:pt>
                <c:pt idx="1">
                  <c:v>7096.7</c:v>
                </c:pt>
                <c:pt idx="2">
                  <c:v>3848</c:v>
                </c:pt>
                <c:pt idx="3">
                  <c:v>1797.5</c:v>
                </c:pt>
                <c:pt idx="4">
                  <c:v>1961</c:v>
                </c:pt>
                <c:pt idx="5">
                  <c:v>2349.9</c:v>
                </c:pt>
                <c:pt idx="6">
                  <c:v>1299.2</c:v>
                </c:pt>
                <c:pt idx="7">
                  <c:v>1280.9000000000001</c:v>
                </c:pt>
                <c:pt idx="8">
                  <c:v>950.8</c:v>
                </c:pt>
                <c:pt idx="9">
                  <c:v>547.4</c:v>
                </c:pt>
                <c:pt idx="10">
                  <c:v>7253.0999999999976</c:v>
                </c:pt>
              </c:numCache>
            </c:numRef>
          </c:val>
          <c:extLst>
            <c:ext xmlns:c16="http://schemas.microsoft.com/office/drawing/2014/chart" uri="{C3380CC4-5D6E-409C-BE32-E72D297353CC}">
              <c16:uniqueId val="{00000000-DC2C-4B67-A0A8-7E0729F8A113}"/>
            </c:ext>
          </c:extLst>
        </c:ser>
        <c:ser>
          <c:idx val="1"/>
          <c:order val="1"/>
          <c:tx>
            <c:strRef>
              <c:f>Soybean!$C$2</c:f>
              <c:strCache>
                <c:ptCount val="1"/>
                <c:pt idx="0">
                  <c:v>2018</c:v>
                </c:pt>
              </c:strCache>
            </c:strRef>
          </c:tx>
          <c:spPr>
            <a:solidFill>
              <a:schemeClr val="accent2"/>
            </a:solidFill>
            <a:ln>
              <a:noFill/>
            </a:ln>
            <a:effectLst/>
          </c:spPr>
          <c:invertIfNegative val="0"/>
          <c:cat>
            <c:strRef>
              <c:f>Soybean!$A$3:$A$13</c:f>
              <c:strCache>
                <c:ptCount val="11"/>
                <c:pt idx="0">
                  <c:v>CHINA</c:v>
                </c:pt>
                <c:pt idx="1">
                  <c:v>EU-27</c:v>
                </c:pt>
                <c:pt idx="2">
                  <c:v>MEXICO</c:v>
                </c:pt>
                <c:pt idx="3">
                  <c:v>INDNSIA</c:v>
                </c:pt>
                <c:pt idx="4">
                  <c:v>JAPAN</c:v>
                </c:pt>
                <c:pt idx="5">
                  <c:v>EGYPT</c:v>
                </c:pt>
                <c:pt idx="6">
                  <c:v>TAIWAN</c:v>
                </c:pt>
                <c:pt idx="7">
                  <c:v>THAILND</c:v>
                </c:pt>
                <c:pt idx="8">
                  <c:v>PAKISTN</c:v>
                </c:pt>
                <c:pt idx="9">
                  <c:v>VIETNAM</c:v>
                </c:pt>
                <c:pt idx="10">
                  <c:v>OTHER</c:v>
                </c:pt>
              </c:strCache>
            </c:strRef>
          </c:cat>
          <c:val>
            <c:numRef>
              <c:f>Soybean!$C$3:$C$13</c:f>
              <c:numCache>
                <c:formatCode>General</c:formatCode>
                <c:ptCount val="11"/>
                <c:pt idx="0">
                  <c:v>27224.3</c:v>
                </c:pt>
                <c:pt idx="1">
                  <c:v>3624.9</c:v>
                </c:pt>
                <c:pt idx="2">
                  <c:v>3114.1</c:v>
                </c:pt>
                <c:pt idx="3">
                  <c:v>1794.4</c:v>
                </c:pt>
                <c:pt idx="4">
                  <c:v>1759.9</c:v>
                </c:pt>
                <c:pt idx="5">
                  <c:v>1558.1</c:v>
                </c:pt>
                <c:pt idx="6">
                  <c:v>1263.2</c:v>
                </c:pt>
                <c:pt idx="7">
                  <c:v>1164.9000000000001</c:v>
                </c:pt>
                <c:pt idx="8">
                  <c:v>1058</c:v>
                </c:pt>
                <c:pt idx="9">
                  <c:v>784</c:v>
                </c:pt>
                <c:pt idx="10">
                  <c:v>3855.9999999999995</c:v>
                </c:pt>
              </c:numCache>
            </c:numRef>
          </c:val>
          <c:extLst>
            <c:ext xmlns:c16="http://schemas.microsoft.com/office/drawing/2014/chart" uri="{C3380CC4-5D6E-409C-BE32-E72D297353CC}">
              <c16:uniqueId val="{00000001-DC2C-4B67-A0A8-7E0729F8A113}"/>
            </c:ext>
          </c:extLst>
        </c:ser>
        <c:dLbls>
          <c:showLegendKey val="0"/>
          <c:showVal val="0"/>
          <c:showCatName val="0"/>
          <c:showSerName val="0"/>
          <c:showPercent val="0"/>
          <c:showBubbleSize val="0"/>
        </c:dLbls>
        <c:gapWidth val="219"/>
        <c:overlap val="-27"/>
        <c:axId val="601246688"/>
        <c:axId val="601248984"/>
      </c:barChart>
      <c:catAx>
        <c:axId val="60124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601248984"/>
        <c:crosses val="autoZero"/>
        <c:auto val="1"/>
        <c:lblAlgn val="ctr"/>
        <c:lblOffset val="100"/>
        <c:noMultiLvlLbl val="0"/>
      </c:catAx>
      <c:valAx>
        <c:axId val="601248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601246688"/>
        <c:crosses val="autoZero"/>
        <c:crossBetween val="between"/>
        <c:dispUnits>
          <c:builtInUnit val="thousands"/>
        </c:dispUnits>
      </c:valAx>
      <c:spPr>
        <a:noFill/>
        <a:ln>
          <a:noFill/>
        </a:ln>
        <a:effectLst/>
      </c:spPr>
    </c:plotArea>
    <c:legend>
      <c:legendPos val="b"/>
      <c:layout>
        <c:manualLayout>
          <c:xMode val="edge"/>
          <c:yMode val="edge"/>
          <c:x val="0.37784866827406738"/>
          <c:y val="3.2934252292147886E-2"/>
          <c:w val="0.28458367757563502"/>
          <c:h val="7.053093951153469E-2"/>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solidFill>
            <a:sysClr val="windowText" lastClr="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56806357331664"/>
          <c:y val="6.7605107110422571E-2"/>
          <c:w val="0.84520411527693173"/>
          <c:h val="0.73216693390784193"/>
        </c:manualLayout>
      </c:layout>
      <c:barChart>
        <c:barDir val="col"/>
        <c:grouping val="clustered"/>
        <c:varyColors val="0"/>
        <c:ser>
          <c:idx val="0"/>
          <c:order val="0"/>
          <c:tx>
            <c:strRef>
              <c:f>Cotton!$B$2</c:f>
              <c:strCache>
                <c:ptCount val="1"/>
                <c:pt idx="0">
                  <c:v>2019</c:v>
                </c:pt>
              </c:strCache>
            </c:strRef>
          </c:tx>
          <c:spPr>
            <a:solidFill>
              <a:schemeClr val="accent1"/>
            </a:solidFill>
            <a:ln>
              <a:noFill/>
            </a:ln>
            <a:effectLst/>
          </c:spPr>
          <c:invertIfNegative val="0"/>
          <c:cat>
            <c:strRef>
              <c:f>Cotton!$A$3:$A$12</c:f>
              <c:strCache>
                <c:ptCount val="10"/>
                <c:pt idx="0">
                  <c:v>VIETNAM</c:v>
                </c:pt>
                <c:pt idx="1">
                  <c:v>CHINA</c:v>
                </c:pt>
                <c:pt idx="2">
                  <c:v>TURKEY</c:v>
                </c:pt>
                <c:pt idx="3">
                  <c:v>PAKISTAN</c:v>
                </c:pt>
                <c:pt idx="4">
                  <c:v>INDONESIA</c:v>
                </c:pt>
                <c:pt idx="5">
                  <c:v>MEXICO</c:v>
                </c:pt>
                <c:pt idx="6">
                  <c:v>BANGLADESH</c:v>
                </c:pt>
                <c:pt idx="7">
                  <c:v>INDIA</c:v>
                </c:pt>
                <c:pt idx="8">
                  <c:v>THAILAND</c:v>
                </c:pt>
                <c:pt idx="9">
                  <c:v>OTHER</c:v>
                </c:pt>
              </c:strCache>
            </c:strRef>
          </c:cat>
          <c:val>
            <c:numRef>
              <c:f>Cotton!$B$3:$B$12</c:f>
              <c:numCache>
                <c:formatCode>General</c:formatCode>
                <c:ptCount val="10"/>
                <c:pt idx="0">
                  <c:v>2661.5</c:v>
                </c:pt>
                <c:pt idx="1">
                  <c:v>1137.4000000000001</c:v>
                </c:pt>
                <c:pt idx="2">
                  <c:v>955.3</c:v>
                </c:pt>
                <c:pt idx="3">
                  <c:v>1165</c:v>
                </c:pt>
                <c:pt idx="4">
                  <c:v>743.9</c:v>
                </c:pt>
                <c:pt idx="5">
                  <c:v>707.8</c:v>
                </c:pt>
                <c:pt idx="6">
                  <c:v>568.29999999999995</c:v>
                </c:pt>
                <c:pt idx="7">
                  <c:v>434.5</c:v>
                </c:pt>
                <c:pt idx="8">
                  <c:v>384.7</c:v>
                </c:pt>
                <c:pt idx="9">
                  <c:v>1530.4</c:v>
                </c:pt>
              </c:numCache>
            </c:numRef>
          </c:val>
          <c:extLst>
            <c:ext xmlns:c16="http://schemas.microsoft.com/office/drawing/2014/chart" uri="{C3380CC4-5D6E-409C-BE32-E72D297353CC}">
              <c16:uniqueId val="{00000000-DD1A-408A-BEAD-F47C84EE56DD}"/>
            </c:ext>
          </c:extLst>
        </c:ser>
        <c:ser>
          <c:idx val="1"/>
          <c:order val="1"/>
          <c:tx>
            <c:strRef>
              <c:f>Cotton!$C$2</c:f>
              <c:strCache>
                <c:ptCount val="1"/>
                <c:pt idx="0">
                  <c:v>2018</c:v>
                </c:pt>
              </c:strCache>
            </c:strRef>
          </c:tx>
          <c:spPr>
            <a:solidFill>
              <a:schemeClr val="accent2"/>
            </a:solidFill>
            <a:ln>
              <a:noFill/>
            </a:ln>
            <a:effectLst/>
          </c:spPr>
          <c:invertIfNegative val="0"/>
          <c:cat>
            <c:strRef>
              <c:f>Cotton!$A$3:$A$12</c:f>
              <c:strCache>
                <c:ptCount val="10"/>
                <c:pt idx="0">
                  <c:v>VIETNAM</c:v>
                </c:pt>
                <c:pt idx="1">
                  <c:v>CHINA</c:v>
                </c:pt>
                <c:pt idx="2">
                  <c:v>TURKEY</c:v>
                </c:pt>
                <c:pt idx="3">
                  <c:v>PAKISTAN</c:v>
                </c:pt>
                <c:pt idx="4">
                  <c:v>INDONESIA</c:v>
                </c:pt>
                <c:pt idx="5">
                  <c:v>MEXICO</c:v>
                </c:pt>
                <c:pt idx="6">
                  <c:v>BANGLADESH</c:v>
                </c:pt>
                <c:pt idx="7">
                  <c:v>INDIA</c:v>
                </c:pt>
                <c:pt idx="8">
                  <c:v>THAILAND</c:v>
                </c:pt>
                <c:pt idx="9">
                  <c:v>OTHER</c:v>
                </c:pt>
              </c:strCache>
            </c:strRef>
          </c:cat>
          <c:val>
            <c:numRef>
              <c:f>Cotton!$C$3:$C$12</c:f>
              <c:numCache>
                <c:formatCode>General</c:formatCode>
                <c:ptCount val="10"/>
                <c:pt idx="0">
                  <c:v>2343.6999999999998</c:v>
                </c:pt>
                <c:pt idx="1">
                  <c:v>1975.3</c:v>
                </c:pt>
                <c:pt idx="2">
                  <c:v>1306.3</c:v>
                </c:pt>
                <c:pt idx="3">
                  <c:v>1205.7</c:v>
                </c:pt>
                <c:pt idx="4">
                  <c:v>1068.5999999999999</c:v>
                </c:pt>
                <c:pt idx="5">
                  <c:v>729.5</c:v>
                </c:pt>
                <c:pt idx="6">
                  <c:v>647.6</c:v>
                </c:pt>
                <c:pt idx="7">
                  <c:v>476.5</c:v>
                </c:pt>
                <c:pt idx="8">
                  <c:v>456.2</c:v>
                </c:pt>
                <c:pt idx="9">
                  <c:v>1759.6</c:v>
                </c:pt>
              </c:numCache>
            </c:numRef>
          </c:val>
          <c:extLst>
            <c:ext xmlns:c16="http://schemas.microsoft.com/office/drawing/2014/chart" uri="{C3380CC4-5D6E-409C-BE32-E72D297353CC}">
              <c16:uniqueId val="{00000001-DD1A-408A-BEAD-F47C84EE56DD}"/>
            </c:ext>
          </c:extLst>
        </c:ser>
        <c:dLbls>
          <c:showLegendKey val="0"/>
          <c:showVal val="0"/>
          <c:showCatName val="0"/>
          <c:showSerName val="0"/>
          <c:showPercent val="0"/>
          <c:showBubbleSize val="0"/>
        </c:dLbls>
        <c:gapWidth val="219"/>
        <c:overlap val="-27"/>
        <c:axId val="518717328"/>
        <c:axId val="518713064"/>
      </c:barChart>
      <c:catAx>
        <c:axId val="51871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518713064"/>
        <c:crosses val="autoZero"/>
        <c:auto val="1"/>
        <c:lblAlgn val="ctr"/>
        <c:lblOffset val="100"/>
        <c:noMultiLvlLbl val="0"/>
      </c:catAx>
      <c:valAx>
        <c:axId val="518713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518717328"/>
        <c:crosses val="autoZero"/>
        <c:crossBetween val="between"/>
      </c:valAx>
      <c:spPr>
        <a:noFill/>
        <a:ln>
          <a:noFill/>
        </a:ln>
        <a:effectLst/>
      </c:spPr>
    </c:plotArea>
    <c:legend>
      <c:legendPos val="b"/>
      <c:layout>
        <c:manualLayout>
          <c:xMode val="edge"/>
          <c:yMode val="edge"/>
          <c:x val="0.34805384954985663"/>
          <c:y val="3.2249936810950321E-2"/>
          <c:w val="0.26414780125514831"/>
          <c:h val="6.6518733858885487E-2"/>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solidFill>
            <a:sysClr val="windowText" lastClr="00000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8790488516635E-2"/>
          <c:y val="0.12225137506256703"/>
          <c:w val="0.87332446327218416"/>
          <c:h val="0.73316249917930421"/>
        </c:manualLayout>
      </c:layout>
      <c:lineChart>
        <c:grouping val="standard"/>
        <c:varyColors val="0"/>
        <c:ser>
          <c:idx val="0"/>
          <c:order val="0"/>
          <c:tx>
            <c:strRef>
              <c:f>[Commodities2.xlsx]Grain!$B$1</c:f>
              <c:strCache>
                <c:ptCount val="1"/>
                <c:pt idx="0">
                  <c:v>Corn</c:v>
                </c:pt>
              </c:strCache>
            </c:strRef>
          </c:tx>
          <c:spPr>
            <a:ln w="38100" cap="rnd">
              <a:solidFill>
                <a:schemeClr val="accent1"/>
              </a:solidFill>
              <a:round/>
            </a:ln>
            <a:effectLst/>
          </c:spPr>
          <c:marker>
            <c:symbol val="none"/>
          </c:marker>
          <c:cat>
            <c:numRef>
              <c:f>[Commodities2.xlsx]Grain!$A$2:$A$77</c:f>
              <c:numCache>
                <c:formatCode>m/d/yyyy</c:formatCode>
                <c:ptCount val="76"/>
                <c:pt idx="0">
                  <c:v>43630</c:v>
                </c:pt>
                <c:pt idx="1">
                  <c:v>43623</c:v>
                </c:pt>
                <c:pt idx="2">
                  <c:v>43616</c:v>
                </c:pt>
                <c:pt idx="3">
                  <c:v>43609</c:v>
                </c:pt>
                <c:pt idx="4">
                  <c:v>43602</c:v>
                </c:pt>
                <c:pt idx="5">
                  <c:v>43595</c:v>
                </c:pt>
                <c:pt idx="6">
                  <c:v>43588</c:v>
                </c:pt>
                <c:pt idx="7">
                  <c:v>43581</c:v>
                </c:pt>
                <c:pt idx="8">
                  <c:v>43574</c:v>
                </c:pt>
                <c:pt idx="9">
                  <c:v>43567</c:v>
                </c:pt>
                <c:pt idx="10">
                  <c:v>43560</c:v>
                </c:pt>
                <c:pt idx="11">
                  <c:v>43553</c:v>
                </c:pt>
                <c:pt idx="12">
                  <c:v>43546</c:v>
                </c:pt>
                <c:pt idx="13">
                  <c:v>43539</c:v>
                </c:pt>
                <c:pt idx="14">
                  <c:v>43532</c:v>
                </c:pt>
                <c:pt idx="15">
                  <c:v>43525</c:v>
                </c:pt>
                <c:pt idx="16">
                  <c:v>43518</c:v>
                </c:pt>
                <c:pt idx="17">
                  <c:v>43511</c:v>
                </c:pt>
                <c:pt idx="18">
                  <c:v>43504</c:v>
                </c:pt>
                <c:pt idx="19">
                  <c:v>43497</c:v>
                </c:pt>
                <c:pt idx="20">
                  <c:v>43490</c:v>
                </c:pt>
                <c:pt idx="21">
                  <c:v>43483</c:v>
                </c:pt>
                <c:pt idx="22">
                  <c:v>43476</c:v>
                </c:pt>
                <c:pt idx="23">
                  <c:v>43469</c:v>
                </c:pt>
                <c:pt idx="24">
                  <c:v>43462</c:v>
                </c:pt>
                <c:pt idx="25">
                  <c:v>43455</c:v>
                </c:pt>
                <c:pt idx="26">
                  <c:v>43448</c:v>
                </c:pt>
                <c:pt idx="27">
                  <c:v>43441</c:v>
                </c:pt>
                <c:pt idx="28">
                  <c:v>43434</c:v>
                </c:pt>
                <c:pt idx="29">
                  <c:v>43427</c:v>
                </c:pt>
                <c:pt idx="30">
                  <c:v>43420</c:v>
                </c:pt>
                <c:pt idx="31">
                  <c:v>43413</c:v>
                </c:pt>
                <c:pt idx="32">
                  <c:v>43406</c:v>
                </c:pt>
                <c:pt idx="33">
                  <c:v>43399</c:v>
                </c:pt>
                <c:pt idx="34">
                  <c:v>43392</c:v>
                </c:pt>
                <c:pt idx="35">
                  <c:v>43385</c:v>
                </c:pt>
                <c:pt idx="36">
                  <c:v>43378</c:v>
                </c:pt>
                <c:pt idx="37">
                  <c:v>43371</c:v>
                </c:pt>
                <c:pt idx="38">
                  <c:v>43364</c:v>
                </c:pt>
                <c:pt idx="39">
                  <c:v>43357</c:v>
                </c:pt>
                <c:pt idx="40">
                  <c:v>43350</c:v>
                </c:pt>
                <c:pt idx="41">
                  <c:v>43343</c:v>
                </c:pt>
                <c:pt idx="42">
                  <c:v>43336</c:v>
                </c:pt>
                <c:pt idx="43">
                  <c:v>43329</c:v>
                </c:pt>
                <c:pt idx="44">
                  <c:v>43322</c:v>
                </c:pt>
                <c:pt idx="45">
                  <c:v>43315</c:v>
                </c:pt>
                <c:pt idx="46">
                  <c:v>43308</c:v>
                </c:pt>
                <c:pt idx="47">
                  <c:v>43301</c:v>
                </c:pt>
                <c:pt idx="48">
                  <c:v>43294</c:v>
                </c:pt>
                <c:pt idx="49">
                  <c:v>43287</c:v>
                </c:pt>
                <c:pt idx="50">
                  <c:v>43280</c:v>
                </c:pt>
                <c:pt idx="51">
                  <c:v>43273</c:v>
                </c:pt>
                <c:pt idx="52">
                  <c:v>43266</c:v>
                </c:pt>
                <c:pt idx="53">
                  <c:v>43259</c:v>
                </c:pt>
                <c:pt idx="54">
                  <c:v>43252</c:v>
                </c:pt>
                <c:pt idx="55">
                  <c:v>43245</c:v>
                </c:pt>
                <c:pt idx="56">
                  <c:v>43238</c:v>
                </c:pt>
                <c:pt idx="57">
                  <c:v>43231</c:v>
                </c:pt>
                <c:pt idx="58">
                  <c:v>43224</c:v>
                </c:pt>
                <c:pt idx="59">
                  <c:v>43217</c:v>
                </c:pt>
                <c:pt idx="60">
                  <c:v>43210</c:v>
                </c:pt>
                <c:pt idx="61">
                  <c:v>43203</c:v>
                </c:pt>
                <c:pt idx="62">
                  <c:v>43196</c:v>
                </c:pt>
                <c:pt idx="63">
                  <c:v>43189</c:v>
                </c:pt>
                <c:pt idx="64">
                  <c:v>43182</c:v>
                </c:pt>
                <c:pt idx="65">
                  <c:v>43175</c:v>
                </c:pt>
                <c:pt idx="66">
                  <c:v>43168</c:v>
                </c:pt>
                <c:pt idx="67">
                  <c:v>43161</c:v>
                </c:pt>
                <c:pt idx="68">
                  <c:v>43154</c:v>
                </c:pt>
                <c:pt idx="69">
                  <c:v>43147</c:v>
                </c:pt>
                <c:pt idx="70">
                  <c:v>43140</c:v>
                </c:pt>
                <c:pt idx="71">
                  <c:v>43133</c:v>
                </c:pt>
                <c:pt idx="72">
                  <c:v>43126</c:v>
                </c:pt>
                <c:pt idx="73">
                  <c:v>43119</c:v>
                </c:pt>
                <c:pt idx="74">
                  <c:v>43112</c:v>
                </c:pt>
                <c:pt idx="75">
                  <c:v>43105</c:v>
                </c:pt>
              </c:numCache>
            </c:numRef>
          </c:cat>
          <c:val>
            <c:numRef>
              <c:f>[Commodities2.xlsx]Grain!$B$2:$B$77</c:f>
              <c:numCache>
                <c:formatCode>#\ ?/?</c:formatCode>
                <c:ptCount val="76"/>
                <c:pt idx="0" formatCode="General">
                  <c:v>453</c:v>
                </c:pt>
                <c:pt idx="1">
                  <c:v>415.75</c:v>
                </c:pt>
                <c:pt idx="2" formatCode="General">
                  <c:v>427</c:v>
                </c:pt>
                <c:pt idx="3">
                  <c:v>404.25</c:v>
                </c:pt>
                <c:pt idx="4">
                  <c:v>383.25</c:v>
                </c:pt>
                <c:pt idx="5">
                  <c:v>342.5</c:v>
                </c:pt>
                <c:pt idx="6" formatCode="General">
                  <c:v>363</c:v>
                </c:pt>
                <c:pt idx="7">
                  <c:v>351.25</c:v>
                </c:pt>
                <c:pt idx="8">
                  <c:v>358.5</c:v>
                </c:pt>
                <c:pt idx="9" formatCode="General">
                  <c:v>361</c:v>
                </c:pt>
                <c:pt idx="10">
                  <c:v>362.5</c:v>
                </c:pt>
                <c:pt idx="11">
                  <c:v>356.5</c:v>
                </c:pt>
                <c:pt idx="12">
                  <c:v>378.25</c:v>
                </c:pt>
                <c:pt idx="13">
                  <c:v>373.25</c:v>
                </c:pt>
                <c:pt idx="14">
                  <c:v>354.75</c:v>
                </c:pt>
                <c:pt idx="15" formatCode="General">
                  <c:v>364</c:v>
                </c:pt>
                <c:pt idx="16">
                  <c:v>375.25</c:v>
                </c:pt>
                <c:pt idx="17">
                  <c:v>374.75</c:v>
                </c:pt>
                <c:pt idx="18">
                  <c:v>374.25</c:v>
                </c:pt>
                <c:pt idx="19">
                  <c:v>378.25</c:v>
                </c:pt>
                <c:pt idx="20">
                  <c:v>380.25</c:v>
                </c:pt>
                <c:pt idx="21">
                  <c:v>381.75</c:v>
                </c:pt>
                <c:pt idx="22">
                  <c:v>378.25</c:v>
                </c:pt>
                <c:pt idx="23" formatCode="General">
                  <c:v>383</c:v>
                </c:pt>
                <c:pt idx="24">
                  <c:v>375.5</c:v>
                </c:pt>
                <c:pt idx="25">
                  <c:v>378.5</c:v>
                </c:pt>
                <c:pt idx="26">
                  <c:v>376.75</c:v>
                </c:pt>
                <c:pt idx="27" formatCode="General">
                  <c:v>374</c:v>
                </c:pt>
                <c:pt idx="28">
                  <c:v>366.5</c:v>
                </c:pt>
                <c:pt idx="29" formatCode="General">
                  <c:v>359</c:v>
                </c:pt>
                <c:pt idx="30">
                  <c:v>364.75</c:v>
                </c:pt>
                <c:pt idx="31">
                  <c:v>369.75</c:v>
                </c:pt>
                <c:pt idx="32">
                  <c:v>371.25</c:v>
                </c:pt>
                <c:pt idx="33">
                  <c:v>367.75</c:v>
                </c:pt>
                <c:pt idx="34" formatCode="General">
                  <c:v>367</c:v>
                </c:pt>
                <c:pt idx="35">
                  <c:v>373.75</c:v>
                </c:pt>
                <c:pt idx="36">
                  <c:v>368.25</c:v>
                </c:pt>
                <c:pt idx="37">
                  <c:v>356.25</c:v>
                </c:pt>
                <c:pt idx="38">
                  <c:v>357.25</c:v>
                </c:pt>
                <c:pt idx="39" formatCode="General">
                  <c:v>337</c:v>
                </c:pt>
                <c:pt idx="40">
                  <c:v>354.25</c:v>
                </c:pt>
                <c:pt idx="41" formatCode="General">
                  <c:v>351</c:v>
                </c:pt>
                <c:pt idx="42">
                  <c:v>348.5</c:v>
                </c:pt>
                <c:pt idx="43">
                  <c:v>364.25</c:v>
                </c:pt>
                <c:pt idx="44">
                  <c:v>357.75</c:v>
                </c:pt>
                <c:pt idx="45">
                  <c:v>369.75</c:v>
                </c:pt>
                <c:pt idx="46" formatCode="General">
                  <c:v>362</c:v>
                </c:pt>
                <c:pt idx="47">
                  <c:v>355.25</c:v>
                </c:pt>
                <c:pt idx="48">
                  <c:v>330.25</c:v>
                </c:pt>
                <c:pt idx="49">
                  <c:v>351.75</c:v>
                </c:pt>
                <c:pt idx="50">
                  <c:v>350.25</c:v>
                </c:pt>
                <c:pt idx="51">
                  <c:v>357.25</c:v>
                </c:pt>
                <c:pt idx="52">
                  <c:v>361.25</c:v>
                </c:pt>
                <c:pt idx="53">
                  <c:v>377.75</c:v>
                </c:pt>
                <c:pt idx="54">
                  <c:v>391.5</c:v>
                </c:pt>
                <c:pt idx="55" formatCode="General">
                  <c:v>406</c:v>
                </c:pt>
                <c:pt idx="56">
                  <c:v>402.5</c:v>
                </c:pt>
                <c:pt idx="57">
                  <c:v>389.75</c:v>
                </c:pt>
                <c:pt idx="58">
                  <c:v>398.75</c:v>
                </c:pt>
                <c:pt idx="59">
                  <c:v>389.5</c:v>
                </c:pt>
                <c:pt idx="60">
                  <c:v>376.5</c:v>
                </c:pt>
                <c:pt idx="61">
                  <c:v>386.25</c:v>
                </c:pt>
                <c:pt idx="62">
                  <c:v>388.5</c:v>
                </c:pt>
                <c:pt idx="63">
                  <c:v>387.75</c:v>
                </c:pt>
                <c:pt idx="64">
                  <c:v>377.25</c:v>
                </c:pt>
                <c:pt idx="65">
                  <c:v>382.75</c:v>
                </c:pt>
                <c:pt idx="66" formatCode="General">
                  <c:v>383</c:v>
                </c:pt>
                <c:pt idx="67">
                  <c:v>377.25</c:v>
                </c:pt>
                <c:pt idx="68">
                  <c:v>366.25</c:v>
                </c:pt>
                <c:pt idx="69">
                  <c:v>367.5</c:v>
                </c:pt>
                <c:pt idx="70" formatCode="General">
                  <c:v>362</c:v>
                </c:pt>
                <c:pt idx="71">
                  <c:v>361.5</c:v>
                </c:pt>
                <c:pt idx="72">
                  <c:v>356.5</c:v>
                </c:pt>
                <c:pt idx="73">
                  <c:v>352.5</c:v>
                </c:pt>
                <c:pt idx="74">
                  <c:v>346.25</c:v>
                </c:pt>
                <c:pt idx="75">
                  <c:v>351.25</c:v>
                </c:pt>
              </c:numCache>
            </c:numRef>
          </c:val>
          <c:smooth val="0"/>
          <c:extLst>
            <c:ext xmlns:c16="http://schemas.microsoft.com/office/drawing/2014/chart" uri="{C3380CC4-5D6E-409C-BE32-E72D297353CC}">
              <c16:uniqueId val="{00000000-F20B-4636-8FF8-2C74F96BDC2B}"/>
            </c:ext>
          </c:extLst>
        </c:ser>
        <c:ser>
          <c:idx val="1"/>
          <c:order val="1"/>
          <c:tx>
            <c:strRef>
              <c:f>[Commodities2.xlsx]Grain!$C$1</c:f>
              <c:strCache>
                <c:ptCount val="1"/>
                <c:pt idx="0">
                  <c:v>Soybeans</c:v>
                </c:pt>
              </c:strCache>
            </c:strRef>
          </c:tx>
          <c:spPr>
            <a:ln w="38100" cap="rnd">
              <a:solidFill>
                <a:schemeClr val="accent2"/>
              </a:solidFill>
              <a:round/>
            </a:ln>
            <a:effectLst/>
          </c:spPr>
          <c:marker>
            <c:symbol val="none"/>
          </c:marker>
          <c:cat>
            <c:numRef>
              <c:f>[Commodities2.xlsx]Grain!$A$2:$A$77</c:f>
              <c:numCache>
                <c:formatCode>m/d/yyyy</c:formatCode>
                <c:ptCount val="76"/>
                <c:pt idx="0">
                  <c:v>43630</c:v>
                </c:pt>
                <c:pt idx="1">
                  <c:v>43623</c:v>
                </c:pt>
                <c:pt idx="2">
                  <c:v>43616</c:v>
                </c:pt>
                <c:pt idx="3">
                  <c:v>43609</c:v>
                </c:pt>
                <c:pt idx="4">
                  <c:v>43602</c:v>
                </c:pt>
                <c:pt idx="5">
                  <c:v>43595</c:v>
                </c:pt>
                <c:pt idx="6">
                  <c:v>43588</c:v>
                </c:pt>
                <c:pt idx="7">
                  <c:v>43581</c:v>
                </c:pt>
                <c:pt idx="8">
                  <c:v>43574</c:v>
                </c:pt>
                <c:pt idx="9">
                  <c:v>43567</c:v>
                </c:pt>
                <c:pt idx="10">
                  <c:v>43560</c:v>
                </c:pt>
                <c:pt idx="11">
                  <c:v>43553</c:v>
                </c:pt>
                <c:pt idx="12">
                  <c:v>43546</c:v>
                </c:pt>
                <c:pt idx="13">
                  <c:v>43539</c:v>
                </c:pt>
                <c:pt idx="14">
                  <c:v>43532</c:v>
                </c:pt>
                <c:pt idx="15">
                  <c:v>43525</c:v>
                </c:pt>
                <c:pt idx="16">
                  <c:v>43518</c:v>
                </c:pt>
                <c:pt idx="17">
                  <c:v>43511</c:v>
                </c:pt>
                <c:pt idx="18">
                  <c:v>43504</c:v>
                </c:pt>
                <c:pt idx="19">
                  <c:v>43497</c:v>
                </c:pt>
                <c:pt idx="20">
                  <c:v>43490</c:v>
                </c:pt>
                <c:pt idx="21">
                  <c:v>43483</c:v>
                </c:pt>
                <c:pt idx="22">
                  <c:v>43476</c:v>
                </c:pt>
                <c:pt idx="23">
                  <c:v>43469</c:v>
                </c:pt>
                <c:pt idx="24">
                  <c:v>43462</c:v>
                </c:pt>
                <c:pt idx="25">
                  <c:v>43455</c:v>
                </c:pt>
                <c:pt idx="26">
                  <c:v>43448</c:v>
                </c:pt>
                <c:pt idx="27">
                  <c:v>43441</c:v>
                </c:pt>
                <c:pt idx="28">
                  <c:v>43434</c:v>
                </c:pt>
                <c:pt idx="29">
                  <c:v>43427</c:v>
                </c:pt>
                <c:pt idx="30">
                  <c:v>43420</c:v>
                </c:pt>
                <c:pt idx="31">
                  <c:v>43413</c:v>
                </c:pt>
                <c:pt idx="32">
                  <c:v>43406</c:v>
                </c:pt>
                <c:pt idx="33">
                  <c:v>43399</c:v>
                </c:pt>
                <c:pt idx="34">
                  <c:v>43392</c:v>
                </c:pt>
                <c:pt idx="35">
                  <c:v>43385</c:v>
                </c:pt>
                <c:pt idx="36">
                  <c:v>43378</c:v>
                </c:pt>
                <c:pt idx="37">
                  <c:v>43371</c:v>
                </c:pt>
                <c:pt idx="38">
                  <c:v>43364</c:v>
                </c:pt>
                <c:pt idx="39">
                  <c:v>43357</c:v>
                </c:pt>
                <c:pt idx="40">
                  <c:v>43350</c:v>
                </c:pt>
                <c:pt idx="41">
                  <c:v>43343</c:v>
                </c:pt>
                <c:pt idx="42">
                  <c:v>43336</c:v>
                </c:pt>
                <c:pt idx="43">
                  <c:v>43329</c:v>
                </c:pt>
                <c:pt idx="44">
                  <c:v>43322</c:v>
                </c:pt>
                <c:pt idx="45">
                  <c:v>43315</c:v>
                </c:pt>
                <c:pt idx="46">
                  <c:v>43308</c:v>
                </c:pt>
                <c:pt idx="47">
                  <c:v>43301</c:v>
                </c:pt>
                <c:pt idx="48">
                  <c:v>43294</c:v>
                </c:pt>
                <c:pt idx="49">
                  <c:v>43287</c:v>
                </c:pt>
                <c:pt idx="50">
                  <c:v>43280</c:v>
                </c:pt>
                <c:pt idx="51">
                  <c:v>43273</c:v>
                </c:pt>
                <c:pt idx="52">
                  <c:v>43266</c:v>
                </c:pt>
                <c:pt idx="53">
                  <c:v>43259</c:v>
                </c:pt>
                <c:pt idx="54">
                  <c:v>43252</c:v>
                </c:pt>
                <c:pt idx="55">
                  <c:v>43245</c:v>
                </c:pt>
                <c:pt idx="56">
                  <c:v>43238</c:v>
                </c:pt>
                <c:pt idx="57">
                  <c:v>43231</c:v>
                </c:pt>
                <c:pt idx="58">
                  <c:v>43224</c:v>
                </c:pt>
                <c:pt idx="59">
                  <c:v>43217</c:v>
                </c:pt>
                <c:pt idx="60">
                  <c:v>43210</c:v>
                </c:pt>
                <c:pt idx="61">
                  <c:v>43203</c:v>
                </c:pt>
                <c:pt idx="62">
                  <c:v>43196</c:v>
                </c:pt>
                <c:pt idx="63">
                  <c:v>43189</c:v>
                </c:pt>
                <c:pt idx="64">
                  <c:v>43182</c:v>
                </c:pt>
                <c:pt idx="65">
                  <c:v>43175</c:v>
                </c:pt>
                <c:pt idx="66">
                  <c:v>43168</c:v>
                </c:pt>
                <c:pt idx="67">
                  <c:v>43161</c:v>
                </c:pt>
                <c:pt idx="68">
                  <c:v>43154</c:v>
                </c:pt>
                <c:pt idx="69">
                  <c:v>43147</c:v>
                </c:pt>
                <c:pt idx="70">
                  <c:v>43140</c:v>
                </c:pt>
                <c:pt idx="71">
                  <c:v>43133</c:v>
                </c:pt>
                <c:pt idx="72">
                  <c:v>43126</c:v>
                </c:pt>
                <c:pt idx="73">
                  <c:v>43119</c:v>
                </c:pt>
                <c:pt idx="74">
                  <c:v>43112</c:v>
                </c:pt>
                <c:pt idx="75">
                  <c:v>43105</c:v>
                </c:pt>
              </c:numCache>
            </c:numRef>
          </c:cat>
          <c:val>
            <c:numRef>
              <c:f>[Commodities2.xlsx]Grain!$C$2:$C$77</c:f>
              <c:numCache>
                <c:formatCode>#\ ?/?</c:formatCode>
                <c:ptCount val="76"/>
                <c:pt idx="0">
                  <c:v>896.75</c:v>
                </c:pt>
                <c:pt idx="1">
                  <c:v>856.25</c:v>
                </c:pt>
                <c:pt idx="2">
                  <c:v>877.75</c:v>
                </c:pt>
                <c:pt idx="3">
                  <c:v>829.75</c:v>
                </c:pt>
                <c:pt idx="4">
                  <c:v>821.75</c:v>
                </c:pt>
                <c:pt idx="5" formatCode="General">
                  <c:v>797</c:v>
                </c:pt>
                <c:pt idx="6">
                  <c:v>829.5</c:v>
                </c:pt>
                <c:pt idx="7">
                  <c:v>853.75</c:v>
                </c:pt>
                <c:pt idx="8">
                  <c:v>880.5</c:v>
                </c:pt>
                <c:pt idx="9">
                  <c:v>895.25</c:v>
                </c:pt>
                <c:pt idx="10" formatCode="General">
                  <c:v>899</c:v>
                </c:pt>
                <c:pt idx="11">
                  <c:v>884.25</c:v>
                </c:pt>
                <c:pt idx="12">
                  <c:v>903.75</c:v>
                </c:pt>
                <c:pt idx="13">
                  <c:v>909.25</c:v>
                </c:pt>
                <c:pt idx="14">
                  <c:v>883.75</c:v>
                </c:pt>
                <c:pt idx="15">
                  <c:v>899.25</c:v>
                </c:pt>
                <c:pt idx="16">
                  <c:v>910.25</c:v>
                </c:pt>
                <c:pt idx="17">
                  <c:v>907.5</c:v>
                </c:pt>
                <c:pt idx="18">
                  <c:v>914.5</c:v>
                </c:pt>
                <c:pt idx="19">
                  <c:v>917.75</c:v>
                </c:pt>
                <c:pt idx="20">
                  <c:v>925.25</c:v>
                </c:pt>
                <c:pt idx="21">
                  <c:v>916.75</c:v>
                </c:pt>
                <c:pt idx="22">
                  <c:v>899.25</c:v>
                </c:pt>
                <c:pt idx="23">
                  <c:v>909.5</c:v>
                </c:pt>
                <c:pt idx="24">
                  <c:v>882.75</c:v>
                </c:pt>
                <c:pt idx="25">
                  <c:v>884.75</c:v>
                </c:pt>
                <c:pt idx="26">
                  <c:v>900.5</c:v>
                </c:pt>
                <c:pt idx="27">
                  <c:v>916.75</c:v>
                </c:pt>
                <c:pt idx="28">
                  <c:v>894.75</c:v>
                </c:pt>
                <c:pt idx="29" formatCode="General">
                  <c:v>881</c:v>
                </c:pt>
                <c:pt idx="30">
                  <c:v>892.25</c:v>
                </c:pt>
                <c:pt idx="31">
                  <c:v>875.25</c:v>
                </c:pt>
                <c:pt idx="32">
                  <c:v>875.25</c:v>
                </c:pt>
                <c:pt idx="33" formatCode="General">
                  <c:v>845</c:v>
                </c:pt>
                <c:pt idx="34">
                  <c:v>856.75</c:v>
                </c:pt>
                <c:pt idx="35">
                  <c:v>867.5</c:v>
                </c:pt>
                <c:pt idx="36" formatCode="General">
                  <c:v>869</c:v>
                </c:pt>
                <c:pt idx="37">
                  <c:v>845.5</c:v>
                </c:pt>
                <c:pt idx="38">
                  <c:v>847.25</c:v>
                </c:pt>
                <c:pt idx="39">
                  <c:v>821.5</c:v>
                </c:pt>
                <c:pt idx="40" formatCode="General">
                  <c:v>832</c:v>
                </c:pt>
                <c:pt idx="41" formatCode="General">
                  <c:v>833</c:v>
                </c:pt>
                <c:pt idx="42" formatCode="General">
                  <c:v>842</c:v>
                </c:pt>
                <c:pt idx="43">
                  <c:v>881.5</c:v>
                </c:pt>
                <c:pt idx="44" formatCode="General">
                  <c:v>846</c:v>
                </c:pt>
                <c:pt idx="45">
                  <c:v>886.25</c:v>
                </c:pt>
                <c:pt idx="46">
                  <c:v>870.5</c:v>
                </c:pt>
                <c:pt idx="47">
                  <c:v>849.75</c:v>
                </c:pt>
                <c:pt idx="48" formatCode="General">
                  <c:v>814</c:v>
                </c:pt>
                <c:pt idx="49" formatCode="General">
                  <c:v>874</c:v>
                </c:pt>
                <c:pt idx="50">
                  <c:v>858.5</c:v>
                </c:pt>
                <c:pt idx="51">
                  <c:v>894.5</c:v>
                </c:pt>
                <c:pt idx="52">
                  <c:v>905.5</c:v>
                </c:pt>
                <c:pt idx="53">
                  <c:v>969.25</c:v>
                </c:pt>
                <c:pt idx="54">
                  <c:v>1021.25</c:v>
                </c:pt>
                <c:pt idx="55">
                  <c:v>1041.5</c:v>
                </c:pt>
                <c:pt idx="56">
                  <c:v>998.5</c:v>
                </c:pt>
                <c:pt idx="57">
                  <c:v>994.75</c:v>
                </c:pt>
                <c:pt idx="58">
                  <c:v>1027.25</c:v>
                </c:pt>
                <c:pt idx="59" formatCode="General">
                  <c:v>1045</c:v>
                </c:pt>
                <c:pt idx="60">
                  <c:v>1028.75</c:v>
                </c:pt>
                <c:pt idx="61">
                  <c:v>1054.25</c:v>
                </c:pt>
                <c:pt idx="62">
                  <c:v>1033.75</c:v>
                </c:pt>
                <c:pt idx="63">
                  <c:v>1044.75</c:v>
                </c:pt>
                <c:pt idx="64">
                  <c:v>1028.25</c:v>
                </c:pt>
                <c:pt idx="65">
                  <c:v>1049.5</c:v>
                </c:pt>
                <c:pt idx="66">
                  <c:v>1029.25</c:v>
                </c:pt>
                <c:pt idx="67">
                  <c:v>1060.75</c:v>
                </c:pt>
                <c:pt idx="68">
                  <c:v>1036.25</c:v>
                </c:pt>
                <c:pt idx="69">
                  <c:v>1021.5</c:v>
                </c:pt>
                <c:pt idx="70" formatCode="General">
                  <c:v>983</c:v>
                </c:pt>
                <c:pt idx="71">
                  <c:v>978.75</c:v>
                </c:pt>
                <c:pt idx="72">
                  <c:v>985.5</c:v>
                </c:pt>
                <c:pt idx="73">
                  <c:v>977.25</c:v>
                </c:pt>
                <c:pt idx="74" formatCode="General">
                  <c:v>944</c:v>
                </c:pt>
                <c:pt idx="75">
                  <c:v>961.5</c:v>
                </c:pt>
              </c:numCache>
            </c:numRef>
          </c:val>
          <c:smooth val="0"/>
          <c:extLst>
            <c:ext xmlns:c16="http://schemas.microsoft.com/office/drawing/2014/chart" uri="{C3380CC4-5D6E-409C-BE32-E72D297353CC}">
              <c16:uniqueId val="{00000001-F20B-4636-8FF8-2C74F96BDC2B}"/>
            </c:ext>
          </c:extLst>
        </c:ser>
        <c:ser>
          <c:idx val="2"/>
          <c:order val="2"/>
          <c:tx>
            <c:strRef>
              <c:f>[Commodities2.xlsx]Grain!$D$1</c:f>
              <c:strCache>
                <c:ptCount val="1"/>
                <c:pt idx="0">
                  <c:v>Chi Wheat</c:v>
                </c:pt>
              </c:strCache>
            </c:strRef>
          </c:tx>
          <c:spPr>
            <a:ln w="38100" cap="rnd">
              <a:solidFill>
                <a:schemeClr val="accent3"/>
              </a:solidFill>
              <a:round/>
            </a:ln>
            <a:effectLst/>
          </c:spPr>
          <c:marker>
            <c:symbol val="none"/>
          </c:marker>
          <c:cat>
            <c:numRef>
              <c:f>[Commodities2.xlsx]Grain!$A$2:$A$77</c:f>
              <c:numCache>
                <c:formatCode>m/d/yyyy</c:formatCode>
                <c:ptCount val="76"/>
                <c:pt idx="0">
                  <c:v>43630</c:v>
                </c:pt>
                <c:pt idx="1">
                  <c:v>43623</c:v>
                </c:pt>
                <c:pt idx="2">
                  <c:v>43616</c:v>
                </c:pt>
                <c:pt idx="3">
                  <c:v>43609</c:v>
                </c:pt>
                <c:pt idx="4">
                  <c:v>43602</c:v>
                </c:pt>
                <c:pt idx="5">
                  <c:v>43595</c:v>
                </c:pt>
                <c:pt idx="6">
                  <c:v>43588</c:v>
                </c:pt>
                <c:pt idx="7">
                  <c:v>43581</c:v>
                </c:pt>
                <c:pt idx="8">
                  <c:v>43574</c:v>
                </c:pt>
                <c:pt idx="9">
                  <c:v>43567</c:v>
                </c:pt>
                <c:pt idx="10">
                  <c:v>43560</c:v>
                </c:pt>
                <c:pt idx="11">
                  <c:v>43553</c:v>
                </c:pt>
                <c:pt idx="12">
                  <c:v>43546</c:v>
                </c:pt>
                <c:pt idx="13">
                  <c:v>43539</c:v>
                </c:pt>
                <c:pt idx="14">
                  <c:v>43532</c:v>
                </c:pt>
                <c:pt idx="15">
                  <c:v>43525</c:v>
                </c:pt>
                <c:pt idx="16">
                  <c:v>43518</c:v>
                </c:pt>
                <c:pt idx="17">
                  <c:v>43511</c:v>
                </c:pt>
                <c:pt idx="18">
                  <c:v>43504</c:v>
                </c:pt>
                <c:pt idx="19">
                  <c:v>43497</c:v>
                </c:pt>
                <c:pt idx="20">
                  <c:v>43490</c:v>
                </c:pt>
                <c:pt idx="21">
                  <c:v>43483</c:v>
                </c:pt>
                <c:pt idx="22">
                  <c:v>43476</c:v>
                </c:pt>
                <c:pt idx="23">
                  <c:v>43469</c:v>
                </c:pt>
                <c:pt idx="24">
                  <c:v>43462</c:v>
                </c:pt>
                <c:pt idx="25">
                  <c:v>43455</c:v>
                </c:pt>
                <c:pt idx="26">
                  <c:v>43448</c:v>
                </c:pt>
                <c:pt idx="27">
                  <c:v>43441</c:v>
                </c:pt>
                <c:pt idx="28">
                  <c:v>43434</c:v>
                </c:pt>
                <c:pt idx="29">
                  <c:v>43427</c:v>
                </c:pt>
                <c:pt idx="30">
                  <c:v>43420</c:v>
                </c:pt>
                <c:pt idx="31">
                  <c:v>43413</c:v>
                </c:pt>
                <c:pt idx="32">
                  <c:v>43406</c:v>
                </c:pt>
                <c:pt idx="33">
                  <c:v>43399</c:v>
                </c:pt>
                <c:pt idx="34">
                  <c:v>43392</c:v>
                </c:pt>
                <c:pt idx="35">
                  <c:v>43385</c:v>
                </c:pt>
                <c:pt idx="36">
                  <c:v>43378</c:v>
                </c:pt>
                <c:pt idx="37">
                  <c:v>43371</c:v>
                </c:pt>
                <c:pt idx="38">
                  <c:v>43364</c:v>
                </c:pt>
                <c:pt idx="39">
                  <c:v>43357</c:v>
                </c:pt>
                <c:pt idx="40">
                  <c:v>43350</c:v>
                </c:pt>
                <c:pt idx="41">
                  <c:v>43343</c:v>
                </c:pt>
                <c:pt idx="42">
                  <c:v>43336</c:v>
                </c:pt>
                <c:pt idx="43">
                  <c:v>43329</c:v>
                </c:pt>
                <c:pt idx="44">
                  <c:v>43322</c:v>
                </c:pt>
                <c:pt idx="45">
                  <c:v>43315</c:v>
                </c:pt>
                <c:pt idx="46">
                  <c:v>43308</c:v>
                </c:pt>
                <c:pt idx="47">
                  <c:v>43301</c:v>
                </c:pt>
                <c:pt idx="48">
                  <c:v>43294</c:v>
                </c:pt>
                <c:pt idx="49">
                  <c:v>43287</c:v>
                </c:pt>
                <c:pt idx="50">
                  <c:v>43280</c:v>
                </c:pt>
                <c:pt idx="51">
                  <c:v>43273</c:v>
                </c:pt>
                <c:pt idx="52">
                  <c:v>43266</c:v>
                </c:pt>
                <c:pt idx="53">
                  <c:v>43259</c:v>
                </c:pt>
                <c:pt idx="54">
                  <c:v>43252</c:v>
                </c:pt>
                <c:pt idx="55">
                  <c:v>43245</c:v>
                </c:pt>
                <c:pt idx="56">
                  <c:v>43238</c:v>
                </c:pt>
                <c:pt idx="57">
                  <c:v>43231</c:v>
                </c:pt>
                <c:pt idx="58">
                  <c:v>43224</c:v>
                </c:pt>
                <c:pt idx="59">
                  <c:v>43217</c:v>
                </c:pt>
                <c:pt idx="60">
                  <c:v>43210</c:v>
                </c:pt>
                <c:pt idx="61">
                  <c:v>43203</c:v>
                </c:pt>
                <c:pt idx="62">
                  <c:v>43196</c:v>
                </c:pt>
                <c:pt idx="63">
                  <c:v>43189</c:v>
                </c:pt>
                <c:pt idx="64">
                  <c:v>43182</c:v>
                </c:pt>
                <c:pt idx="65">
                  <c:v>43175</c:v>
                </c:pt>
                <c:pt idx="66">
                  <c:v>43168</c:v>
                </c:pt>
                <c:pt idx="67">
                  <c:v>43161</c:v>
                </c:pt>
                <c:pt idx="68">
                  <c:v>43154</c:v>
                </c:pt>
                <c:pt idx="69">
                  <c:v>43147</c:v>
                </c:pt>
                <c:pt idx="70">
                  <c:v>43140</c:v>
                </c:pt>
                <c:pt idx="71">
                  <c:v>43133</c:v>
                </c:pt>
                <c:pt idx="72">
                  <c:v>43126</c:v>
                </c:pt>
                <c:pt idx="73">
                  <c:v>43119</c:v>
                </c:pt>
                <c:pt idx="74">
                  <c:v>43112</c:v>
                </c:pt>
                <c:pt idx="75">
                  <c:v>43105</c:v>
                </c:pt>
              </c:numCache>
            </c:numRef>
          </c:cat>
          <c:val>
            <c:numRef>
              <c:f>[Commodities2.xlsx]Grain!$D$2:$D$77</c:f>
              <c:numCache>
                <c:formatCode>#\ ?/?</c:formatCode>
                <c:ptCount val="76"/>
                <c:pt idx="0">
                  <c:v>538.5</c:v>
                </c:pt>
                <c:pt idx="1">
                  <c:v>504.5</c:v>
                </c:pt>
                <c:pt idx="2" formatCode="General">
                  <c:v>503</c:v>
                </c:pt>
                <c:pt idx="3">
                  <c:v>489.5</c:v>
                </c:pt>
                <c:pt idx="4" formatCode="General">
                  <c:v>465</c:v>
                </c:pt>
                <c:pt idx="5" formatCode="General">
                  <c:v>419</c:v>
                </c:pt>
                <c:pt idx="6" formatCode="General">
                  <c:v>428</c:v>
                </c:pt>
                <c:pt idx="7" formatCode="General">
                  <c:v>435</c:v>
                </c:pt>
                <c:pt idx="8">
                  <c:v>444.25</c:v>
                </c:pt>
                <c:pt idx="9">
                  <c:v>464.5</c:v>
                </c:pt>
                <c:pt idx="10">
                  <c:v>467.75</c:v>
                </c:pt>
                <c:pt idx="11">
                  <c:v>457.75</c:v>
                </c:pt>
                <c:pt idx="12" formatCode="General">
                  <c:v>466</c:v>
                </c:pt>
                <c:pt idx="13">
                  <c:v>462.25</c:v>
                </c:pt>
                <c:pt idx="14">
                  <c:v>432.75</c:v>
                </c:pt>
                <c:pt idx="15" formatCode="General">
                  <c:v>454</c:v>
                </c:pt>
                <c:pt idx="16">
                  <c:v>486.75</c:v>
                </c:pt>
                <c:pt idx="17">
                  <c:v>504.25</c:v>
                </c:pt>
                <c:pt idx="18">
                  <c:v>517.25</c:v>
                </c:pt>
                <c:pt idx="19">
                  <c:v>524.25</c:v>
                </c:pt>
                <c:pt idx="20" formatCode="General">
                  <c:v>520</c:v>
                </c:pt>
                <c:pt idx="21">
                  <c:v>517.75</c:v>
                </c:pt>
                <c:pt idx="22">
                  <c:v>519.5</c:v>
                </c:pt>
                <c:pt idx="23" formatCode="General">
                  <c:v>517</c:v>
                </c:pt>
                <c:pt idx="24">
                  <c:v>511.5</c:v>
                </c:pt>
                <c:pt idx="25" formatCode="General">
                  <c:v>514</c:v>
                </c:pt>
                <c:pt idx="26">
                  <c:v>527.75</c:v>
                </c:pt>
                <c:pt idx="27">
                  <c:v>519.5</c:v>
                </c:pt>
                <c:pt idx="28">
                  <c:v>515.75</c:v>
                </c:pt>
                <c:pt idx="29">
                  <c:v>499.75</c:v>
                </c:pt>
                <c:pt idx="30">
                  <c:v>506.75</c:v>
                </c:pt>
                <c:pt idx="31" formatCode="General">
                  <c:v>502</c:v>
                </c:pt>
                <c:pt idx="32">
                  <c:v>508.75</c:v>
                </c:pt>
                <c:pt idx="33">
                  <c:v>505.25</c:v>
                </c:pt>
                <c:pt idx="34">
                  <c:v>514.75</c:v>
                </c:pt>
                <c:pt idx="35">
                  <c:v>517.25</c:v>
                </c:pt>
                <c:pt idx="36" formatCode="General">
                  <c:v>521</c:v>
                </c:pt>
                <c:pt idx="37" formatCode="General">
                  <c:v>509</c:v>
                </c:pt>
                <c:pt idx="38">
                  <c:v>521.75</c:v>
                </c:pt>
                <c:pt idx="39" formatCode="General">
                  <c:v>480</c:v>
                </c:pt>
                <c:pt idx="40">
                  <c:v>486.25</c:v>
                </c:pt>
                <c:pt idx="41">
                  <c:v>518.5</c:v>
                </c:pt>
                <c:pt idx="42">
                  <c:v>514.75</c:v>
                </c:pt>
                <c:pt idx="43">
                  <c:v>560.5</c:v>
                </c:pt>
                <c:pt idx="44">
                  <c:v>546.75</c:v>
                </c:pt>
                <c:pt idx="45">
                  <c:v>556.25</c:v>
                </c:pt>
                <c:pt idx="46">
                  <c:v>530.5</c:v>
                </c:pt>
                <c:pt idx="47" formatCode="General">
                  <c:v>516</c:v>
                </c:pt>
                <c:pt idx="48">
                  <c:v>481.5</c:v>
                </c:pt>
                <c:pt idx="49">
                  <c:v>512.75</c:v>
                </c:pt>
                <c:pt idx="50">
                  <c:v>497.5</c:v>
                </c:pt>
                <c:pt idx="51">
                  <c:v>491.25</c:v>
                </c:pt>
                <c:pt idx="52">
                  <c:v>499.5</c:v>
                </c:pt>
                <c:pt idx="53" formatCode="General">
                  <c:v>520</c:v>
                </c:pt>
                <c:pt idx="54">
                  <c:v>523.25</c:v>
                </c:pt>
                <c:pt idx="55" formatCode="General">
                  <c:v>543</c:v>
                </c:pt>
                <c:pt idx="56">
                  <c:v>518.25</c:v>
                </c:pt>
                <c:pt idx="57">
                  <c:v>489.5</c:v>
                </c:pt>
                <c:pt idx="58">
                  <c:v>527.5</c:v>
                </c:pt>
                <c:pt idx="59">
                  <c:v>495.5</c:v>
                </c:pt>
                <c:pt idx="60">
                  <c:v>463.25</c:v>
                </c:pt>
                <c:pt idx="61">
                  <c:v>472.5</c:v>
                </c:pt>
                <c:pt idx="62">
                  <c:v>472.25</c:v>
                </c:pt>
                <c:pt idx="63" formatCode="General">
                  <c:v>451</c:v>
                </c:pt>
                <c:pt idx="64">
                  <c:v>460.25</c:v>
                </c:pt>
                <c:pt idx="65">
                  <c:v>467.75</c:v>
                </c:pt>
                <c:pt idx="66" formatCode="General">
                  <c:v>489</c:v>
                </c:pt>
                <c:pt idx="67" formatCode="General">
                  <c:v>492</c:v>
                </c:pt>
                <c:pt idx="68">
                  <c:v>452.25</c:v>
                </c:pt>
                <c:pt idx="69">
                  <c:v>457.75</c:v>
                </c:pt>
                <c:pt idx="70" formatCode="General">
                  <c:v>449</c:v>
                </c:pt>
                <c:pt idx="71">
                  <c:v>446.75</c:v>
                </c:pt>
                <c:pt idx="72" formatCode="General">
                  <c:v>441</c:v>
                </c:pt>
                <c:pt idx="73">
                  <c:v>422.75</c:v>
                </c:pt>
                <c:pt idx="74">
                  <c:v>420.5</c:v>
                </c:pt>
                <c:pt idx="75">
                  <c:v>430.75</c:v>
                </c:pt>
              </c:numCache>
            </c:numRef>
          </c:val>
          <c:smooth val="0"/>
          <c:extLst>
            <c:ext xmlns:c16="http://schemas.microsoft.com/office/drawing/2014/chart" uri="{C3380CC4-5D6E-409C-BE32-E72D297353CC}">
              <c16:uniqueId val="{00000002-F20B-4636-8FF8-2C74F96BDC2B}"/>
            </c:ext>
          </c:extLst>
        </c:ser>
        <c:ser>
          <c:idx val="3"/>
          <c:order val="3"/>
          <c:tx>
            <c:strRef>
              <c:f>[Commodities2.xlsx]Grain!$E$1</c:f>
              <c:strCache>
                <c:ptCount val="1"/>
                <c:pt idx="0">
                  <c:v>KC Wheat</c:v>
                </c:pt>
              </c:strCache>
            </c:strRef>
          </c:tx>
          <c:spPr>
            <a:ln w="38100" cap="rnd">
              <a:solidFill>
                <a:schemeClr val="accent4"/>
              </a:solidFill>
              <a:round/>
            </a:ln>
            <a:effectLst/>
          </c:spPr>
          <c:marker>
            <c:symbol val="none"/>
          </c:marker>
          <c:cat>
            <c:numRef>
              <c:f>[Commodities2.xlsx]Grain!$A$2:$A$77</c:f>
              <c:numCache>
                <c:formatCode>m/d/yyyy</c:formatCode>
                <c:ptCount val="76"/>
                <c:pt idx="0">
                  <c:v>43630</c:v>
                </c:pt>
                <c:pt idx="1">
                  <c:v>43623</c:v>
                </c:pt>
                <c:pt idx="2">
                  <c:v>43616</c:v>
                </c:pt>
                <c:pt idx="3">
                  <c:v>43609</c:v>
                </c:pt>
                <c:pt idx="4">
                  <c:v>43602</c:v>
                </c:pt>
                <c:pt idx="5">
                  <c:v>43595</c:v>
                </c:pt>
                <c:pt idx="6">
                  <c:v>43588</c:v>
                </c:pt>
                <c:pt idx="7">
                  <c:v>43581</c:v>
                </c:pt>
                <c:pt idx="8">
                  <c:v>43574</c:v>
                </c:pt>
                <c:pt idx="9">
                  <c:v>43567</c:v>
                </c:pt>
                <c:pt idx="10">
                  <c:v>43560</c:v>
                </c:pt>
                <c:pt idx="11">
                  <c:v>43553</c:v>
                </c:pt>
                <c:pt idx="12">
                  <c:v>43546</c:v>
                </c:pt>
                <c:pt idx="13">
                  <c:v>43539</c:v>
                </c:pt>
                <c:pt idx="14">
                  <c:v>43532</c:v>
                </c:pt>
                <c:pt idx="15">
                  <c:v>43525</c:v>
                </c:pt>
                <c:pt idx="16">
                  <c:v>43518</c:v>
                </c:pt>
                <c:pt idx="17">
                  <c:v>43511</c:v>
                </c:pt>
                <c:pt idx="18">
                  <c:v>43504</c:v>
                </c:pt>
                <c:pt idx="19">
                  <c:v>43497</c:v>
                </c:pt>
                <c:pt idx="20">
                  <c:v>43490</c:v>
                </c:pt>
                <c:pt idx="21">
                  <c:v>43483</c:v>
                </c:pt>
                <c:pt idx="22">
                  <c:v>43476</c:v>
                </c:pt>
                <c:pt idx="23">
                  <c:v>43469</c:v>
                </c:pt>
                <c:pt idx="24">
                  <c:v>43462</c:v>
                </c:pt>
                <c:pt idx="25">
                  <c:v>43455</c:v>
                </c:pt>
                <c:pt idx="26">
                  <c:v>43448</c:v>
                </c:pt>
                <c:pt idx="27">
                  <c:v>43441</c:v>
                </c:pt>
                <c:pt idx="28">
                  <c:v>43434</c:v>
                </c:pt>
                <c:pt idx="29">
                  <c:v>43427</c:v>
                </c:pt>
                <c:pt idx="30">
                  <c:v>43420</c:v>
                </c:pt>
                <c:pt idx="31">
                  <c:v>43413</c:v>
                </c:pt>
                <c:pt idx="32">
                  <c:v>43406</c:v>
                </c:pt>
                <c:pt idx="33">
                  <c:v>43399</c:v>
                </c:pt>
                <c:pt idx="34">
                  <c:v>43392</c:v>
                </c:pt>
                <c:pt idx="35">
                  <c:v>43385</c:v>
                </c:pt>
                <c:pt idx="36">
                  <c:v>43378</c:v>
                </c:pt>
                <c:pt idx="37">
                  <c:v>43371</c:v>
                </c:pt>
                <c:pt idx="38">
                  <c:v>43364</c:v>
                </c:pt>
                <c:pt idx="39">
                  <c:v>43357</c:v>
                </c:pt>
                <c:pt idx="40">
                  <c:v>43350</c:v>
                </c:pt>
                <c:pt idx="41">
                  <c:v>43343</c:v>
                </c:pt>
                <c:pt idx="42">
                  <c:v>43336</c:v>
                </c:pt>
                <c:pt idx="43">
                  <c:v>43329</c:v>
                </c:pt>
                <c:pt idx="44">
                  <c:v>43322</c:v>
                </c:pt>
                <c:pt idx="45">
                  <c:v>43315</c:v>
                </c:pt>
                <c:pt idx="46">
                  <c:v>43308</c:v>
                </c:pt>
                <c:pt idx="47">
                  <c:v>43301</c:v>
                </c:pt>
                <c:pt idx="48">
                  <c:v>43294</c:v>
                </c:pt>
                <c:pt idx="49">
                  <c:v>43287</c:v>
                </c:pt>
                <c:pt idx="50">
                  <c:v>43280</c:v>
                </c:pt>
                <c:pt idx="51">
                  <c:v>43273</c:v>
                </c:pt>
                <c:pt idx="52">
                  <c:v>43266</c:v>
                </c:pt>
                <c:pt idx="53">
                  <c:v>43259</c:v>
                </c:pt>
                <c:pt idx="54">
                  <c:v>43252</c:v>
                </c:pt>
                <c:pt idx="55">
                  <c:v>43245</c:v>
                </c:pt>
                <c:pt idx="56">
                  <c:v>43238</c:v>
                </c:pt>
                <c:pt idx="57">
                  <c:v>43231</c:v>
                </c:pt>
                <c:pt idx="58">
                  <c:v>43224</c:v>
                </c:pt>
                <c:pt idx="59">
                  <c:v>43217</c:v>
                </c:pt>
                <c:pt idx="60">
                  <c:v>43210</c:v>
                </c:pt>
                <c:pt idx="61">
                  <c:v>43203</c:v>
                </c:pt>
                <c:pt idx="62">
                  <c:v>43196</c:v>
                </c:pt>
                <c:pt idx="63">
                  <c:v>43189</c:v>
                </c:pt>
                <c:pt idx="64">
                  <c:v>43182</c:v>
                </c:pt>
                <c:pt idx="65">
                  <c:v>43175</c:v>
                </c:pt>
                <c:pt idx="66">
                  <c:v>43168</c:v>
                </c:pt>
                <c:pt idx="67">
                  <c:v>43161</c:v>
                </c:pt>
                <c:pt idx="68">
                  <c:v>43154</c:v>
                </c:pt>
                <c:pt idx="69">
                  <c:v>43147</c:v>
                </c:pt>
                <c:pt idx="70">
                  <c:v>43140</c:v>
                </c:pt>
                <c:pt idx="71">
                  <c:v>43133</c:v>
                </c:pt>
                <c:pt idx="72">
                  <c:v>43126</c:v>
                </c:pt>
                <c:pt idx="73">
                  <c:v>43119</c:v>
                </c:pt>
                <c:pt idx="74">
                  <c:v>43112</c:v>
                </c:pt>
                <c:pt idx="75">
                  <c:v>43105</c:v>
                </c:pt>
              </c:numCache>
            </c:numRef>
          </c:cat>
          <c:val>
            <c:numRef>
              <c:f>[Commodities2.xlsx]Grain!$E$2:$E$77</c:f>
              <c:numCache>
                <c:formatCode>General</c:formatCode>
                <c:ptCount val="76"/>
                <c:pt idx="0" formatCode="#\ ?/?">
                  <c:v>476.25</c:v>
                </c:pt>
                <c:pt idx="1">
                  <c:v>449</c:v>
                </c:pt>
                <c:pt idx="2">
                  <c:v>473</c:v>
                </c:pt>
                <c:pt idx="3">
                  <c:v>442</c:v>
                </c:pt>
                <c:pt idx="4" formatCode="#\ ?/?">
                  <c:v>420.25</c:v>
                </c:pt>
                <c:pt idx="5" formatCode="#\ ?/?">
                  <c:v>379.25</c:v>
                </c:pt>
                <c:pt idx="6">
                  <c:v>393</c:v>
                </c:pt>
                <c:pt idx="7" formatCode="#\ ?/?">
                  <c:v>399.75</c:v>
                </c:pt>
                <c:pt idx="8">
                  <c:v>420</c:v>
                </c:pt>
                <c:pt idx="9" formatCode="#\ ?/?">
                  <c:v>434.25</c:v>
                </c:pt>
                <c:pt idx="10" formatCode="#\ ?/?">
                  <c:v>431.25</c:v>
                </c:pt>
                <c:pt idx="11">
                  <c:v>430</c:v>
                </c:pt>
                <c:pt idx="12">
                  <c:v>445</c:v>
                </c:pt>
                <c:pt idx="13">
                  <c:v>443</c:v>
                </c:pt>
                <c:pt idx="14" formatCode="#\ ?/?">
                  <c:v>424.75</c:v>
                </c:pt>
                <c:pt idx="15" formatCode="#\ ?/?">
                  <c:v>440.75</c:v>
                </c:pt>
                <c:pt idx="16" formatCode="#\ ?/?">
                  <c:v>458.5</c:v>
                </c:pt>
                <c:pt idx="17" formatCode="#\ ?/?">
                  <c:v>476.5</c:v>
                </c:pt>
                <c:pt idx="18" formatCode="#\ ?/?">
                  <c:v>494.25</c:v>
                </c:pt>
                <c:pt idx="19" formatCode="#\ ?/?">
                  <c:v>508.75</c:v>
                </c:pt>
                <c:pt idx="20" formatCode="#\ ?/?">
                  <c:v>509.5</c:v>
                </c:pt>
                <c:pt idx="21">
                  <c:v>506</c:v>
                </c:pt>
                <c:pt idx="22" formatCode="#\ ?/?">
                  <c:v>504.5</c:v>
                </c:pt>
                <c:pt idx="23">
                  <c:v>506</c:v>
                </c:pt>
                <c:pt idx="24">
                  <c:v>496</c:v>
                </c:pt>
                <c:pt idx="25" formatCode="#\ ?/?">
                  <c:v>502.75</c:v>
                </c:pt>
                <c:pt idx="26" formatCode="#\ ?/?">
                  <c:v>492.5</c:v>
                </c:pt>
                <c:pt idx="27" formatCode="#\ ?/?">
                  <c:v>484.5</c:v>
                </c:pt>
                <c:pt idx="28" formatCode="#\ ?/?">
                  <c:v>486.5</c:v>
                </c:pt>
                <c:pt idx="29" formatCode="#\ ?/?">
                  <c:v>461.25</c:v>
                </c:pt>
                <c:pt idx="30" formatCode="#\ ?/?">
                  <c:v>482.75</c:v>
                </c:pt>
                <c:pt idx="31" formatCode="#\ ?/?">
                  <c:v>487.5</c:v>
                </c:pt>
                <c:pt idx="32" formatCode="#\ ?/?">
                  <c:v>504.25</c:v>
                </c:pt>
                <c:pt idx="33" formatCode="#\ ?/?">
                  <c:v>500.25</c:v>
                </c:pt>
                <c:pt idx="34" formatCode="#\ ?/?">
                  <c:v>516.25</c:v>
                </c:pt>
                <c:pt idx="35" formatCode="#\ ?/?">
                  <c:v>524.25</c:v>
                </c:pt>
                <c:pt idx="36" formatCode="#\ ?/?">
                  <c:v>524.25</c:v>
                </c:pt>
                <c:pt idx="37" formatCode="#\ ?/?">
                  <c:v>511.25</c:v>
                </c:pt>
                <c:pt idx="38" formatCode="#\ ?/?">
                  <c:v>525.25</c:v>
                </c:pt>
                <c:pt idx="39">
                  <c:v>479</c:v>
                </c:pt>
                <c:pt idx="40" formatCode="#\ ?/?">
                  <c:v>488.5</c:v>
                </c:pt>
                <c:pt idx="41">
                  <c:v>523</c:v>
                </c:pt>
                <c:pt idx="42" formatCode="#\ ?/?">
                  <c:v>519.25</c:v>
                </c:pt>
                <c:pt idx="43">
                  <c:v>565</c:v>
                </c:pt>
                <c:pt idx="44" formatCode="#\ ?/?">
                  <c:v>559.75</c:v>
                </c:pt>
                <c:pt idx="45" formatCode="#\ ?/?">
                  <c:v>567.25</c:v>
                </c:pt>
                <c:pt idx="46" formatCode="#\ ?/?">
                  <c:v>532.5</c:v>
                </c:pt>
                <c:pt idx="47" formatCode="#\ ?/?">
                  <c:v>508.5</c:v>
                </c:pt>
                <c:pt idx="48" formatCode="#\ ?/?">
                  <c:v>469.25</c:v>
                </c:pt>
                <c:pt idx="49" formatCode="#\ ?/?">
                  <c:v>492.25</c:v>
                </c:pt>
                <c:pt idx="50" formatCode="#\ ?/?">
                  <c:v>470.75</c:v>
                </c:pt>
                <c:pt idx="51" formatCode="#\ ?/?">
                  <c:v>488.75</c:v>
                </c:pt>
                <c:pt idx="52" formatCode="#\ ?/?">
                  <c:v>519.75</c:v>
                </c:pt>
                <c:pt idx="53" formatCode="#\ ?/?">
                  <c:v>538.25</c:v>
                </c:pt>
                <c:pt idx="54" formatCode="#\ ?/?">
                  <c:v>540.75</c:v>
                </c:pt>
                <c:pt idx="55">
                  <c:v>564</c:v>
                </c:pt>
                <c:pt idx="56" formatCode="#\ ?/?">
                  <c:v>538.75</c:v>
                </c:pt>
                <c:pt idx="57" formatCode="#\ ?/?">
                  <c:v>501.75</c:v>
                </c:pt>
                <c:pt idx="58" formatCode="#\ ?/?">
                  <c:v>535.75</c:v>
                </c:pt>
                <c:pt idx="59" formatCode="#\ ?/?">
                  <c:v>512.25</c:v>
                </c:pt>
                <c:pt idx="60" formatCode="#\ ?/?">
                  <c:v>482.75</c:v>
                </c:pt>
                <c:pt idx="61" formatCode="#\ ?/?">
                  <c:v>495.75</c:v>
                </c:pt>
                <c:pt idx="62" formatCode="#\ ?/?">
                  <c:v>506.75</c:v>
                </c:pt>
                <c:pt idx="63" formatCode="#\ ?/?">
                  <c:v>467.25</c:v>
                </c:pt>
                <c:pt idx="64" formatCode="#\ ?/?">
                  <c:v>479.25</c:v>
                </c:pt>
                <c:pt idx="65" formatCode="#\ ?/?">
                  <c:v>499.5</c:v>
                </c:pt>
                <c:pt idx="66">
                  <c:v>508</c:v>
                </c:pt>
                <c:pt idx="67">
                  <c:v>522</c:v>
                </c:pt>
                <c:pt idx="68">
                  <c:v>469</c:v>
                </c:pt>
                <c:pt idx="69" formatCode="#\ ?/?">
                  <c:v>478.5</c:v>
                </c:pt>
                <c:pt idx="70" formatCode="#\ ?/?">
                  <c:v>465.5</c:v>
                </c:pt>
                <c:pt idx="71" formatCode="#\ ?/?">
                  <c:v>463.25</c:v>
                </c:pt>
                <c:pt idx="72">
                  <c:v>443</c:v>
                </c:pt>
                <c:pt idx="73" formatCode="#\ ?/?">
                  <c:v>427.5</c:v>
                </c:pt>
                <c:pt idx="74" formatCode="#\ ?/?">
                  <c:v>426.25</c:v>
                </c:pt>
                <c:pt idx="75" formatCode="#\ ?/?">
                  <c:v>437.5</c:v>
                </c:pt>
              </c:numCache>
            </c:numRef>
          </c:val>
          <c:smooth val="0"/>
          <c:extLst>
            <c:ext xmlns:c16="http://schemas.microsoft.com/office/drawing/2014/chart" uri="{C3380CC4-5D6E-409C-BE32-E72D297353CC}">
              <c16:uniqueId val="{00000003-F20B-4636-8FF8-2C74F96BDC2B}"/>
            </c:ext>
          </c:extLst>
        </c:ser>
        <c:ser>
          <c:idx val="4"/>
          <c:order val="4"/>
          <c:tx>
            <c:strRef>
              <c:f>[Commodities2.xlsx]Grain!$F$1</c:f>
              <c:strCache>
                <c:ptCount val="1"/>
                <c:pt idx="0">
                  <c:v>Minn Wheat</c:v>
                </c:pt>
              </c:strCache>
            </c:strRef>
          </c:tx>
          <c:spPr>
            <a:ln w="38100" cap="rnd">
              <a:solidFill>
                <a:srgbClr val="FFC000"/>
              </a:solidFill>
              <a:round/>
            </a:ln>
            <a:effectLst/>
          </c:spPr>
          <c:marker>
            <c:symbol val="none"/>
          </c:marker>
          <c:cat>
            <c:numRef>
              <c:f>[Commodities2.xlsx]Grain!$A$2:$A$77</c:f>
              <c:numCache>
                <c:formatCode>m/d/yyyy</c:formatCode>
                <c:ptCount val="76"/>
                <c:pt idx="0">
                  <c:v>43630</c:v>
                </c:pt>
                <c:pt idx="1">
                  <c:v>43623</c:v>
                </c:pt>
                <c:pt idx="2">
                  <c:v>43616</c:v>
                </c:pt>
                <c:pt idx="3">
                  <c:v>43609</c:v>
                </c:pt>
                <c:pt idx="4">
                  <c:v>43602</c:v>
                </c:pt>
                <c:pt idx="5">
                  <c:v>43595</c:v>
                </c:pt>
                <c:pt idx="6">
                  <c:v>43588</c:v>
                </c:pt>
                <c:pt idx="7">
                  <c:v>43581</c:v>
                </c:pt>
                <c:pt idx="8">
                  <c:v>43574</c:v>
                </c:pt>
                <c:pt idx="9">
                  <c:v>43567</c:v>
                </c:pt>
                <c:pt idx="10">
                  <c:v>43560</c:v>
                </c:pt>
                <c:pt idx="11">
                  <c:v>43553</c:v>
                </c:pt>
                <c:pt idx="12">
                  <c:v>43546</c:v>
                </c:pt>
                <c:pt idx="13">
                  <c:v>43539</c:v>
                </c:pt>
                <c:pt idx="14">
                  <c:v>43532</c:v>
                </c:pt>
                <c:pt idx="15">
                  <c:v>43525</c:v>
                </c:pt>
                <c:pt idx="16">
                  <c:v>43518</c:v>
                </c:pt>
                <c:pt idx="17">
                  <c:v>43511</c:v>
                </c:pt>
                <c:pt idx="18">
                  <c:v>43504</c:v>
                </c:pt>
                <c:pt idx="19">
                  <c:v>43497</c:v>
                </c:pt>
                <c:pt idx="20">
                  <c:v>43490</c:v>
                </c:pt>
                <c:pt idx="21">
                  <c:v>43483</c:v>
                </c:pt>
                <c:pt idx="22">
                  <c:v>43476</c:v>
                </c:pt>
                <c:pt idx="23">
                  <c:v>43469</c:v>
                </c:pt>
                <c:pt idx="24">
                  <c:v>43462</c:v>
                </c:pt>
                <c:pt idx="25">
                  <c:v>43455</c:v>
                </c:pt>
                <c:pt idx="26">
                  <c:v>43448</c:v>
                </c:pt>
                <c:pt idx="27">
                  <c:v>43441</c:v>
                </c:pt>
                <c:pt idx="28">
                  <c:v>43434</c:v>
                </c:pt>
                <c:pt idx="29">
                  <c:v>43427</c:v>
                </c:pt>
                <c:pt idx="30">
                  <c:v>43420</c:v>
                </c:pt>
                <c:pt idx="31">
                  <c:v>43413</c:v>
                </c:pt>
                <c:pt idx="32">
                  <c:v>43406</c:v>
                </c:pt>
                <c:pt idx="33">
                  <c:v>43399</c:v>
                </c:pt>
                <c:pt idx="34">
                  <c:v>43392</c:v>
                </c:pt>
                <c:pt idx="35">
                  <c:v>43385</c:v>
                </c:pt>
                <c:pt idx="36">
                  <c:v>43378</c:v>
                </c:pt>
                <c:pt idx="37">
                  <c:v>43371</c:v>
                </c:pt>
                <c:pt idx="38">
                  <c:v>43364</c:v>
                </c:pt>
                <c:pt idx="39">
                  <c:v>43357</c:v>
                </c:pt>
                <c:pt idx="40">
                  <c:v>43350</c:v>
                </c:pt>
                <c:pt idx="41">
                  <c:v>43343</c:v>
                </c:pt>
                <c:pt idx="42">
                  <c:v>43336</c:v>
                </c:pt>
                <c:pt idx="43">
                  <c:v>43329</c:v>
                </c:pt>
                <c:pt idx="44">
                  <c:v>43322</c:v>
                </c:pt>
                <c:pt idx="45">
                  <c:v>43315</c:v>
                </c:pt>
                <c:pt idx="46">
                  <c:v>43308</c:v>
                </c:pt>
                <c:pt idx="47">
                  <c:v>43301</c:v>
                </c:pt>
                <c:pt idx="48">
                  <c:v>43294</c:v>
                </c:pt>
                <c:pt idx="49">
                  <c:v>43287</c:v>
                </c:pt>
                <c:pt idx="50">
                  <c:v>43280</c:v>
                </c:pt>
                <c:pt idx="51">
                  <c:v>43273</c:v>
                </c:pt>
                <c:pt idx="52">
                  <c:v>43266</c:v>
                </c:pt>
                <c:pt idx="53">
                  <c:v>43259</c:v>
                </c:pt>
                <c:pt idx="54">
                  <c:v>43252</c:v>
                </c:pt>
                <c:pt idx="55">
                  <c:v>43245</c:v>
                </c:pt>
                <c:pt idx="56">
                  <c:v>43238</c:v>
                </c:pt>
                <c:pt idx="57">
                  <c:v>43231</c:v>
                </c:pt>
                <c:pt idx="58">
                  <c:v>43224</c:v>
                </c:pt>
                <c:pt idx="59">
                  <c:v>43217</c:v>
                </c:pt>
                <c:pt idx="60">
                  <c:v>43210</c:v>
                </c:pt>
                <c:pt idx="61">
                  <c:v>43203</c:v>
                </c:pt>
                <c:pt idx="62">
                  <c:v>43196</c:v>
                </c:pt>
                <c:pt idx="63">
                  <c:v>43189</c:v>
                </c:pt>
                <c:pt idx="64">
                  <c:v>43182</c:v>
                </c:pt>
                <c:pt idx="65">
                  <c:v>43175</c:v>
                </c:pt>
                <c:pt idx="66">
                  <c:v>43168</c:v>
                </c:pt>
                <c:pt idx="67">
                  <c:v>43161</c:v>
                </c:pt>
                <c:pt idx="68">
                  <c:v>43154</c:v>
                </c:pt>
                <c:pt idx="69">
                  <c:v>43147</c:v>
                </c:pt>
                <c:pt idx="70">
                  <c:v>43140</c:v>
                </c:pt>
                <c:pt idx="71">
                  <c:v>43133</c:v>
                </c:pt>
                <c:pt idx="72">
                  <c:v>43126</c:v>
                </c:pt>
                <c:pt idx="73">
                  <c:v>43119</c:v>
                </c:pt>
                <c:pt idx="74">
                  <c:v>43112</c:v>
                </c:pt>
                <c:pt idx="75">
                  <c:v>43105</c:v>
                </c:pt>
              </c:numCache>
            </c:numRef>
          </c:cat>
          <c:val>
            <c:numRef>
              <c:f>[Commodities2.xlsx]Grain!$F$2:$F$77</c:f>
              <c:numCache>
                <c:formatCode>#\ ?/?</c:formatCode>
                <c:ptCount val="76"/>
                <c:pt idx="0">
                  <c:v>563.25</c:v>
                </c:pt>
                <c:pt idx="1">
                  <c:v>568.75</c:v>
                </c:pt>
                <c:pt idx="2" formatCode="General">
                  <c:v>552</c:v>
                </c:pt>
                <c:pt idx="3" formatCode="General">
                  <c:v>548</c:v>
                </c:pt>
                <c:pt idx="4">
                  <c:v>527.75</c:v>
                </c:pt>
                <c:pt idx="5">
                  <c:v>508.75</c:v>
                </c:pt>
                <c:pt idx="6">
                  <c:v>499.5</c:v>
                </c:pt>
                <c:pt idx="7" formatCode="General">
                  <c:v>498</c:v>
                </c:pt>
                <c:pt idx="8">
                  <c:v>523.25</c:v>
                </c:pt>
                <c:pt idx="9">
                  <c:v>531.25</c:v>
                </c:pt>
                <c:pt idx="10">
                  <c:v>522.5</c:v>
                </c:pt>
                <c:pt idx="11">
                  <c:v>554.75</c:v>
                </c:pt>
                <c:pt idx="12">
                  <c:v>572.25</c:v>
                </c:pt>
                <c:pt idx="13">
                  <c:v>554.75</c:v>
                </c:pt>
                <c:pt idx="14">
                  <c:v>555.75</c:v>
                </c:pt>
                <c:pt idx="15" formatCode="General">
                  <c:v>562</c:v>
                </c:pt>
                <c:pt idx="16">
                  <c:v>566.75</c:v>
                </c:pt>
                <c:pt idx="17" formatCode="General">
                  <c:v>573</c:v>
                </c:pt>
                <c:pt idx="18">
                  <c:v>568.5</c:v>
                </c:pt>
                <c:pt idx="19">
                  <c:v>575.5</c:v>
                </c:pt>
                <c:pt idx="20">
                  <c:v>574.75</c:v>
                </c:pt>
                <c:pt idx="21">
                  <c:v>574.25</c:v>
                </c:pt>
                <c:pt idx="22" formatCode="General">
                  <c:v>570</c:v>
                </c:pt>
                <c:pt idx="23">
                  <c:v>570.25</c:v>
                </c:pt>
                <c:pt idx="24">
                  <c:v>550.5</c:v>
                </c:pt>
                <c:pt idx="25">
                  <c:v>561.25</c:v>
                </c:pt>
                <c:pt idx="26">
                  <c:v>580.5</c:v>
                </c:pt>
                <c:pt idx="27">
                  <c:v>585.75</c:v>
                </c:pt>
                <c:pt idx="28">
                  <c:v>583.25</c:v>
                </c:pt>
                <c:pt idx="29">
                  <c:v>574.25</c:v>
                </c:pt>
                <c:pt idx="30">
                  <c:v>571.25</c:v>
                </c:pt>
                <c:pt idx="31">
                  <c:v>573.25</c:v>
                </c:pt>
                <c:pt idx="32">
                  <c:v>580.5</c:v>
                </c:pt>
                <c:pt idx="33">
                  <c:v>577.75</c:v>
                </c:pt>
                <c:pt idx="34">
                  <c:v>588.75</c:v>
                </c:pt>
                <c:pt idx="35" formatCode="General">
                  <c:v>596</c:v>
                </c:pt>
                <c:pt idx="36">
                  <c:v>591.25</c:v>
                </c:pt>
                <c:pt idx="37">
                  <c:v>572.5</c:v>
                </c:pt>
                <c:pt idx="38">
                  <c:v>582.5</c:v>
                </c:pt>
                <c:pt idx="39" formatCode="General">
                  <c:v>557</c:v>
                </c:pt>
                <c:pt idx="40">
                  <c:v>555.25</c:v>
                </c:pt>
                <c:pt idx="41">
                  <c:v>583.75</c:v>
                </c:pt>
                <c:pt idx="42">
                  <c:v>572.75</c:v>
                </c:pt>
                <c:pt idx="43">
                  <c:v>608.5</c:v>
                </c:pt>
                <c:pt idx="44">
                  <c:v>608.75</c:v>
                </c:pt>
                <c:pt idx="45">
                  <c:v>612.75</c:v>
                </c:pt>
                <c:pt idx="46">
                  <c:v>592.5</c:v>
                </c:pt>
                <c:pt idx="47" formatCode="General">
                  <c:v>555</c:v>
                </c:pt>
                <c:pt idx="48">
                  <c:v>524.25</c:v>
                </c:pt>
                <c:pt idx="49">
                  <c:v>545.75</c:v>
                </c:pt>
                <c:pt idx="50">
                  <c:v>521.5</c:v>
                </c:pt>
                <c:pt idx="51" formatCode="General">
                  <c:v>549</c:v>
                </c:pt>
                <c:pt idx="52">
                  <c:v>570.75</c:v>
                </c:pt>
                <c:pt idx="53">
                  <c:v>592.5</c:v>
                </c:pt>
                <c:pt idx="54" formatCode="General">
                  <c:v>604</c:v>
                </c:pt>
                <c:pt idx="55">
                  <c:v>644.25</c:v>
                </c:pt>
                <c:pt idx="56" formatCode="General">
                  <c:v>629</c:v>
                </c:pt>
                <c:pt idx="57">
                  <c:v>613.5</c:v>
                </c:pt>
                <c:pt idx="58">
                  <c:v>629.75</c:v>
                </c:pt>
                <c:pt idx="59">
                  <c:v>606.25</c:v>
                </c:pt>
                <c:pt idx="60" formatCode="General">
                  <c:v>600</c:v>
                </c:pt>
                <c:pt idx="61" formatCode="General">
                  <c:v>617</c:v>
                </c:pt>
                <c:pt idx="62">
                  <c:v>607.25</c:v>
                </c:pt>
                <c:pt idx="63">
                  <c:v>578.5</c:v>
                </c:pt>
                <c:pt idx="64">
                  <c:v>602.75</c:v>
                </c:pt>
                <c:pt idx="65">
                  <c:v>611.75</c:v>
                </c:pt>
                <c:pt idx="66" formatCode="General">
                  <c:v>615</c:v>
                </c:pt>
                <c:pt idx="67">
                  <c:v>606.5</c:v>
                </c:pt>
                <c:pt idx="68">
                  <c:v>600.75</c:v>
                </c:pt>
                <c:pt idx="69">
                  <c:v>605.25</c:v>
                </c:pt>
                <c:pt idx="70">
                  <c:v>603.5</c:v>
                </c:pt>
                <c:pt idx="71">
                  <c:v>603.75</c:v>
                </c:pt>
                <c:pt idx="72">
                  <c:v>614.5</c:v>
                </c:pt>
                <c:pt idx="73">
                  <c:v>608.5</c:v>
                </c:pt>
                <c:pt idx="74">
                  <c:v>612.75</c:v>
                </c:pt>
                <c:pt idx="75">
                  <c:v>626.75</c:v>
                </c:pt>
              </c:numCache>
            </c:numRef>
          </c:val>
          <c:smooth val="0"/>
          <c:extLst>
            <c:ext xmlns:c16="http://schemas.microsoft.com/office/drawing/2014/chart" uri="{C3380CC4-5D6E-409C-BE32-E72D297353CC}">
              <c16:uniqueId val="{00000004-F20B-4636-8FF8-2C74F96BDC2B}"/>
            </c:ext>
          </c:extLst>
        </c:ser>
        <c:dLbls>
          <c:showLegendKey val="0"/>
          <c:showVal val="0"/>
          <c:showCatName val="0"/>
          <c:showSerName val="0"/>
          <c:showPercent val="0"/>
          <c:showBubbleSize val="0"/>
        </c:dLbls>
        <c:marker val="1"/>
        <c:smooth val="0"/>
        <c:axId val="385389280"/>
        <c:axId val="385385672"/>
      </c:lineChart>
      <c:lineChart>
        <c:grouping val="standard"/>
        <c:varyColors val="0"/>
        <c:ser>
          <c:idx val="5"/>
          <c:order val="5"/>
          <c:tx>
            <c:strRef>
              <c:f>[Commodities2.xlsx]Grain!$G$1</c:f>
              <c:strCache>
                <c:ptCount val="1"/>
                <c:pt idx="0">
                  <c:v>Cotton</c:v>
                </c:pt>
              </c:strCache>
            </c:strRef>
          </c:tx>
          <c:spPr>
            <a:ln w="38100" cap="rnd">
              <a:solidFill>
                <a:srgbClr val="C00000"/>
              </a:solidFill>
              <a:round/>
            </a:ln>
            <a:effectLst/>
          </c:spPr>
          <c:marker>
            <c:symbol val="none"/>
          </c:marker>
          <c:cat>
            <c:numRef>
              <c:f>[Commodities2.xlsx]Grain!$A$2:$A$77</c:f>
              <c:numCache>
                <c:formatCode>m/d/yyyy</c:formatCode>
                <c:ptCount val="76"/>
                <c:pt idx="0">
                  <c:v>43630</c:v>
                </c:pt>
                <c:pt idx="1">
                  <c:v>43623</c:v>
                </c:pt>
                <c:pt idx="2">
                  <c:v>43616</c:v>
                </c:pt>
                <c:pt idx="3">
                  <c:v>43609</c:v>
                </c:pt>
                <c:pt idx="4">
                  <c:v>43602</c:v>
                </c:pt>
                <c:pt idx="5">
                  <c:v>43595</c:v>
                </c:pt>
                <c:pt idx="6">
                  <c:v>43588</c:v>
                </c:pt>
                <c:pt idx="7">
                  <c:v>43581</c:v>
                </c:pt>
                <c:pt idx="8">
                  <c:v>43574</c:v>
                </c:pt>
                <c:pt idx="9">
                  <c:v>43567</c:v>
                </c:pt>
                <c:pt idx="10">
                  <c:v>43560</c:v>
                </c:pt>
                <c:pt idx="11">
                  <c:v>43553</c:v>
                </c:pt>
                <c:pt idx="12">
                  <c:v>43546</c:v>
                </c:pt>
                <c:pt idx="13">
                  <c:v>43539</c:v>
                </c:pt>
                <c:pt idx="14">
                  <c:v>43532</c:v>
                </c:pt>
                <c:pt idx="15">
                  <c:v>43525</c:v>
                </c:pt>
                <c:pt idx="16">
                  <c:v>43518</c:v>
                </c:pt>
                <c:pt idx="17">
                  <c:v>43511</c:v>
                </c:pt>
                <c:pt idx="18">
                  <c:v>43504</c:v>
                </c:pt>
                <c:pt idx="19">
                  <c:v>43497</c:v>
                </c:pt>
                <c:pt idx="20">
                  <c:v>43490</c:v>
                </c:pt>
                <c:pt idx="21">
                  <c:v>43483</c:v>
                </c:pt>
                <c:pt idx="22">
                  <c:v>43476</c:v>
                </c:pt>
                <c:pt idx="23">
                  <c:v>43469</c:v>
                </c:pt>
                <c:pt idx="24">
                  <c:v>43462</c:v>
                </c:pt>
                <c:pt idx="25">
                  <c:v>43455</c:v>
                </c:pt>
                <c:pt idx="26">
                  <c:v>43448</c:v>
                </c:pt>
                <c:pt idx="27">
                  <c:v>43441</c:v>
                </c:pt>
                <c:pt idx="28">
                  <c:v>43434</c:v>
                </c:pt>
                <c:pt idx="29">
                  <c:v>43427</c:v>
                </c:pt>
                <c:pt idx="30">
                  <c:v>43420</c:v>
                </c:pt>
                <c:pt idx="31">
                  <c:v>43413</c:v>
                </c:pt>
                <c:pt idx="32">
                  <c:v>43406</c:v>
                </c:pt>
                <c:pt idx="33">
                  <c:v>43399</c:v>
                </c:pt>
                <c:pt idx="34">
                  <c:v>43392</c:v>
                </c:pt>
                <c:pt idx="35">
                  <c:v>43385</c:v>
                </c:pt>
                <c:pt idx="36">
                  <c:v>43378</c:v>
                </c:pt>
                <c:pt idx="37">
                  <c:v>43371</c:v>
                </c:pt>
                <c:pt idx="38">
                  <c:v>43364</c:v>
                </c:pt>
                <c:pt idx="39">
                  <c:v>43357</c:v>
                </c:pt>
                <c:pt idx="40">
                  <c:v>43350</c:v>
                </c:pt>
                <c:pt idx="41">
                  <c:v>43343</c:v>
                </c:pt>
                <c:pt idx="42">
                  <c:v>43336</c:v>
                </c:pt>
                <c:pt idx="43">
                  <c:v>43329</c:v>
                </c:pt>
                <c:pt idx="44">
                  <c:v>43322</c:v>
                </c:pt>
                <c:pt idx="45">
                  <c:v>43315</c:v>
                </c:pt>
                <c:pt idx="46">
                  <c:v>43308</c:v>
                </c:pt>
                <c:pt idx="47">
                  <c:v>43301</c:v>
                </c:pt>
                <c:pt idx="48">
                  <c:v>43294</c:v>
                </c:pt>
                <c:pt idx="49">
                  <c:v>43287</c:v>
                </c:pt>
                <c:pt idx="50">
                  <c:v>43280</c:v>
                </c:pt>
                <c:pt idx="51">
                  <c:v>43273</c:v>
                </c:pt>
                <c:pt idx="52">
                  <c:v>43266</c:v>
                </c:pt>
                <c:pt idx="53">
                  <c:v>43259</c:v>
                </c:pt>
                <c:pt idx="54">
                  <c:v>43252</c:v>
                </c:pt>
                <c:pt idx="55">
                  <c:v>43245</c:v>
                </c:pt>
                <c:pt idx="56">
                  <c:v>43238</c:v>
                </c:pt>
                <c:pt idx="57">
                  <c:v>43231</c:v>
                </c:pt>
                <c:pt idx="58">
                  <c:v>43224</c:v>
                </c:pt>
                <c:pt idx="59">
                  <c:v>43217</c:v>
                </c:pt>
                <c:pt idx="60">
                  <c:v>43210</c:v>
                </c:pt>
                <c:pt idx="61">
                  <c:v>43203</c:v>
                </c:pt>
                <c:pt idx="62">
                  <c:v>43196</c:v>
                </c:pt>
                <c:pt idx="63">
                  <c:v>43189</c:v>
                </c:pt>
                <c:pt idx="64">
                  <c:v>43182</c:v>
                </c:pt>
                <c:pt idx="65">
                  <c:v>43175</c:v>
                </c:pt>
                <c:pt idx="66">
                  <c:v>43168</c:v>
                </c:pt>
                <c:pt idx="67">
                  <c:v>43161</c:v>
                </c:pt>
                <c:pt idx="68">
                  <c:v>43154</c:v>
                </c:pt>
                <c:pt idx="69">
                  <c:v>43147</c:v>
                </c:pt>
                <c:pt idx="70">
                  <c:v>43140</c:v>
                </c:pt>
                <c:pt idx="71">
                  <c:v>43133</c:v>
                </c:pt>
                <c:pt idx="72">
                  <c:v>43126</c:v>
                </c:pt>
                <c:pt idx="73">
                  <c:v>43119</c:v>
                </c:pt>
                <c:pt idx="74">
                  <c:v>43112</c:v>
                </c:pt>
                <c:pt idx="75">
                  <c:v>43105</c:v>
                </c:pt>
              </c:numCache>
            </c:numRef>
          </c:cat>
          <c:val>
            <c:numRef>
              <c:f>[Commodities2.xlsx]Grain!$G$2:$G$77</c:f>
              <c:numCache>
                <c:formatCode>General</c:formatCode>
                <c:ptCount val="76"/>
                <c:pt idx="0">
                  <c:v>65.94</c:v>
                </c:pt>
                <c:pt idx="1">
                  <c:v>65.59</c:v>
                </c:pt>
                <c:pt idx="2">
                  <c:v>68.08</c:v>
                </c:pt>
                <c:pt idx="3">
                  <c:v>68.39</c:v>
                </c:pt>
                <c:pt idx="4">
                  <c:v>65.989999999999995</c:v>
                </c:pt>
                <c:pt idx="5">
                  <c:v>68.45</c:v>
                </c:pt>
                <c:pt idx="6">
                  <c:v>74.78</c:v>
                </c:pt>
                <c:pt idx="7">
                  <c:v>76.75</c:v>
                </c:pt>
                <c:pt idx="8">
                  <c:v>77.31</c:v>
                </c:pt>
                <c:pt idx="9">
                  <c:v>78.11</c:v>
                </c:pt>
                <c:pt idx="10">
                  <c:v>78.25</c:v>
                </c:pt>
                <c:pt idx="11">
                  <c:v>77.61</c:v>
                </c:pt>
                <c:pt idx="12">
                  <c:v>76.58</c:v>
                </c:pt>
                <c:pt idx="13">
                  <c:v>75.5</c:v>
                </c:pt>
                <c:pt idx="14">
                  <c:v>73.489999999999995</c:v>
                </c:pt>
                <c:pt idx="15">
                  <c:v>72.73</c:v>
                </c:pt>
                <c:pt idx="16">
                  <c:v>71.84</c:v>
                </c:pt>
                <c:pt idx="17">
                  <c:v>70.22</c:v>
                </c:pt>
                <c:pt idx="18">
                  <c:v>72.55</c:v>
                </c:pt>
                <c:pt idx="19">
                  <c:v>73.64</c:v>
                </c:pt>
                <c:pt idx="20">
                  <c:v>74.13</c:v>
                </c:pt>
                <c:pt idx="21">
                  <c:v>73.89</c:v>
                </c:pt>
                <c:pt idx="22">
                  <c:v>72.489999999999995</c:v>
                </c:pt>
                <c:pt idx="23">
                  <c:v>72.52</c:v>
                </c:pt>
                <c:pt idx="24">
                  <c:v>72.19</c:v>
                </c:pt>
                <c:pt idx="25">
                  <c:v>73.180000000000007</c:v>
                </c:pt>
                <c:pt idx="26">
                  <c:v>79.599999999999994</c:v>
                </c:pt>
                <c:pt idx="27">
                  <c:v>80.23</c:v>
                </c:pt>
                <c:pt idx="28">
                  <c:v>77.16</c:v>
                </c:pt>
                <c:pt idx="29">
                  <c:v>74.92</c:v>
                </c:pt>
                <c:pt idx="30">
                  <c:v>76.12</c:v>
                </c:pt>
                <c:pt idx="31">
                  <c:v>78.09</c:v>
                </c:pt>
                <c:pt idx="32">
                  <c:v>78.790000000000006</c:v>
                </c:pt>
                <c:pt idx="33">
                  <c:v>78.53</c:v>
                </c:pt>
                <c:pt idx="34">
                  <c:v>77.92</c:v>
                </c:pt>
                <c:pt idx="35">
                  <c:v>78.37</c:v>
                </c:pt>
                <c:pt idx="36">
                  <c:v>76.489999999999995</c:v>
                </c:pt>
                <c:pt idx="37">
                  <c:v>76.760000000000005</c:v>
                </c:pt>
                <c:pt idx="38">
                  <c:v>79.28</c:v>
                </c:pt>
                <c:pt idx="39">
                  <c:v>81.900000000000006</c:v>
                </c:pt>
                <c:pt idx="40">
                  <c:v>82.13</c:v>
                </c:pt>
                <c:pt idx="41">
                  <c:v>82.31</c:v>
                </c:pt>
                <c:pt idx="42">
                  <c:v>81.81</c:v>
                </c:pt>
                <c:pt idx="43">
                  <c:v>81.75</c:v>
                </c:pt>
                <c:pt idx="44">
                  <c:v>85.86</c:v>
                </c:pt>
                <c:pt idx="45">
                  <c:v>88.67</c:v>
                </c:pt>
                <c:pt idx="46">
                  <c:v>89.06</c:v>
                </c:pt>
                <c:pt idx="47">
                  <c:v>87.74</c:v>
                </c:pt>
                <c:pt idx="48">
                  <c:v>88.9</c:v>
                </c:pt>
                <c:pt idx="49">
                  <c:v>86.38</c:v>
                </c:pt>
                <c:pt idx="50">
                  <c:v>85.38</c:v>
                </c:pt>
                <c:pt idx="51">
                  <c:v>85.43</c:v>
                </c:pt>
                <c:pt idx="52">
                  <c:v>90.72</c:v>
                </c:pt>
                <c:pt idx="53">
                  <c:v>94.94</c:v>
                </c:pt>
                <c:pt idx="54">
                  <c:v>93.3</c:v>
                </c:pt>
                <c:pt idx="55">
                  <c:v>89.21</c:v>
                </c:pt>
                <c:pt idx="56">
                  <c:v>86.55</c:v>
                </c:pt>
                <c:pt idx="57">
                  <c:v>84.62</c:v>
                </c:pt>
                <c:pt idx="58">
                  <c:v>86.35</c:v>
                </c:pt>
                <c:pt idx="59">
                  <c:v>85.33</c:v>
                </c:pt>
                <c:pt idx="60">
                  <c:v>85.47</c:v>
                </c:pt>
                <c:pt idx="61">
                  <c:v>83.41</c:v>
                </c:pt>
                <c:pt idx="62">
                  <c:v>82.54</c:v>
                </c:pt>
                <c:pt idx="63">
                  <c:v>81.459999999999994</c:v>
                </c:pt>
                <c:pt idx="64">
                  <c:v>81.83</c:v>
                </c:pt>
                <c:pt idx="65">
                  <c:v>82.85</c:v>
                </c:pt>
                <c:pt idx="66">
                  <c:v>84.52</c:v>
                </c:pt>
                <c:pt idx="67">
                  <c:v>82.72</c:v>
                </c:pt>
                <c:pt idx="68">
                  <c:v>81.45</c:v>
                </c:pt>
                <c:pt idx="69">
                  <c:v>75.72</c:v>
                </c:pt>
                <c:pt idx="70">
                  <c:v>76.680000000000007</c:v>
                </c:pt>
                <c:pt idx="71">
                  <c:v>77.3</c:v>
                </c:pt>
                <c:pt idx="72">
                  <c:v>80.48</c:v>
                </c:pt>
                <c:pt idx="73">
                  <c:v>83.42</c:v>
                </c:pt>
                <c:pt idx="74">
                  <c:v>81.680000000000007</c:v>
                </c:pt>
                <c:pt idx="75">
                  <c:v>78.010000000000005</c:v>
                </c:pt>
              </c:numCache>
            </c:numRef>
          </c:val>
          <c:smooth val="0"/>
          <c:extLst>
            <c:ext xmlns:c16="http://schemas.microsoft.com/office/drawing/2014/chart" uri="{C3380CC4-5D6E-409C-BE32-E72D297353CC}">
              <c16:uniqueId val="{00000005-F20B-4636-8FF8-2C74F96BDC2B}"/>
            </c:ext>
          </c:extLst>
        </c:ser>
        <c:dLbls>
          <c:showLegendKey val="0"/>
          <c:showVal val="0"/>
          <c:showCatName val="0"/>
          <c:showSerName val="0"/>
          <c:showPercent val="0"/>
          <c:showBubbleSize val="0"/>
        </c:dLbls>
        <c:marker val="1"/>
        <c:smooth val="0"/>
        <c:axId val="463520936"/>
        <c:axId val="463525200"/>
      </c:lineChart>
      <c:dateAx>
        <c:axId val="385389280"/>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385385672"/>
        <c:crosses val="autoZero"/>
        <c:auto val="1"/>
        <c:lblOffset val="100"/>
        <c:baseTimeUnit val="days"/>
      </c:dateAx>
      <c:valAx>
        <c:axId val="385385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385389280"/>
        <c:crosses val="autoZero"/>
        <c:crossBetween val="between"/>
        <c:dispUnits>
          <c:builtInUnit val="hundreds"/>
        </c:dispUnits>
      </c:valAx>
      <c:valAx>
        <c:axId val="46352520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463520936"/>
        <c:crosses val="max"/>
        <c:crossBetween val="between"/>
      </c:valAx>
      <c:dateAx>
        <c:axId val="463520936"/>
        <c:scaling>
          <c:orientation val="minMax"/>
        </c:scaling>
        <c:delete val="1"/>
        <c:axPos val="b"/>
        <c:numFmt formatCode="m/d/yyyy" sourceLinked="1"/>
        <c:majorTickMark val="out"/>
        <c:minorTickMark val="none"/>
        <c:tickLblPos val="nextTo"/>
        <c:crossAx val="463525200"/>
        <c:crosses val="autoZero"/>
        <c:auto val="1"/>
        <c:lblOffset val="100"/>
        <c:baseTimeUnit val="days"/>
      </c:dateAx>
      <c:spPr>
        <a:noFill/>
        <a:ln>
          <a:noFill/>
        </a:ln>
        <a:effectLst/>
      </c:spPr>
    </c:plotArea>
    <c:legend>
      <c:legendPos val="b"/>
      <c:layout>
        <c:manualLayout>
          <c:xMode val="edge"/>
          <c:yMode val="edge"/>
          <c:x val="5.568427993047681E-2"/>
          <c:y val="0.72031481537697994"/>
          <c:w val="0.88323127681646951"/>
          <c:h val="5.1181102362204724E-2"/>
        </c:manualLayout>
      </c:layout>
      <c:overlay val="0"/>
      <c:spPr>
        <a:solidFill>
          <a:schemeClr val="bg1"/>
        </a:solidFill>
        <a:ln>
          <a:solidFill>
            <a:schemeClr val="tx1"/>
          </a:solid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solidFill>
            <a:sysClr val="windowText" lastClr="000000"/>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drawing1.xml><?xml version="1.0" encoding="utf-8"?>
<c:userShapes xmlns:c="http://schemas.openxmlformats.org/drawingml/2006/chart">
  <cdr:relSizeAnchor xmlns:cdr="http://schemas.openxmlformats.org/drawingml/2006/chartDrawing">
    <cdr:from>
      <cdr:x>0</cdr:x>
      <cdr:y>0</cdr:y>
    </cdr:from>
    <cdr:to>
      <cdr:x>0.14479</cdr:x>
      <cdr:y>0.10312</cdr:y>
    </cdr:to>
    <cdr:sp macro="" textlink="">
      <cdr:nvSpPr>
        <cdr:cNvPr id="2" name="TextBox 25"/>
        <cdr:cNvSpPr txBox="1"/>
      </cdr:nvSpPr>
      <cdr:spPr>
        <a:xfrm xmlns:a="http://schemas.openxmlformats.org/drawingml/2006/main">
          <a:off x="0" y="-4167389"/>
          <a:ext cx="618308"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en-US" sz="1000" b="1" dirty="0"/>
            <a:t>MMT</a:t>
          </a: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0.04023</cdr:y>
    </cdr:from>
    <cdr:to>
      <cdr:x>0.20326</cdr:x>
      <cdr:y>0.09173</cdr:y>
    </cdr:to>
    <cdr:sp macro="" textlink="">
      <cdr:nvSpPr>
        <cdr:cNvPr id="2" name="TextBox 1"/>
        <cdr:cNvSpPr txBox="1"/>
      </cdr:nvSpPr>
      <cdr:spPr>
        <a:xfrm xmlns:a="http://schemas.openxmlformats.org/drawingml/2006/main">
          <a:off x="0" y="212737"/>
          <a:ext cx="1858609" cy="2723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ysClr val="windowText" lastClr="000000"/>
              </a:solidFill>
            </a:rPr>
            <a:t>Million Persons</a:t>
          </a: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0.05538</cdr:y>
    </cdr:from>
    <cdr:to>
      <cdr:x>0.11639</cdr:x>
      <cdr:y>0.10884</cdr:y>
    </cdr:to>
    <cdr:sp macro="" textlink="">
      <cdr:nvSpPr>
        <cdr:cNvPr id="2" name="TextBox 1"/>
        <cdr:cNvSpPr txBox="1"/>
      </cdr:nvSpPr>
      <cdr:spPr>
        <a:xfrm xmlns:a="http://schemas.openxmlformats.org/drawingml/2006/main">
          <a:off x="0" y="313780"/>
          <a:ext cx="1064270" cy="30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ysClr val="windowText" lastClr="000000"/>
              </a:solidFill>
            </a:rPr>
            <a:t>Percent</a:t>
          </a: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0.01824</cdr:y>
    </cdr:from>
    <cdr:to>
      <cdr:x>0.11639</cdr:x>
      <cdr:y>0.0717</cdr:y>
    </cdr:to>
    <cdr:sp macro="" textlink="">
      <cdr:nvSpPr>
        <cdr:cNvPr id="2" name="TextBox 1"/>
        <cdr:cNvSpPr txBox="1"/>
      </cdr:nvSpPr>
      <cdr:spPr>
        <a:xfrm xmlns:a="http://schemas.openxmlformats.org/drawingml/2006/main">
          <a:off x="0" y="103322"/>
          <a:ext cx="1064270" cy="3029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ysClr val="windowText" lastClr="000000"/>
              </a:solidFill>
            </a:rPr>
            <a:t>Percent</a:t>
          </a:r>
        </a:p>
      </cdr:txBody>
    </cdr:sp>
  </cdr:relSizeAnchor>
</c:userShapes>
</file>

<file path=ppt/drawings/drawing2.xml><?xml version="1.0" encoding="utf-8"?>
<c:userShapes xmlns:c="http://schemas.openxmlformats.org/drawingml/2006/chart">
  <cdr:relSizeAnchor xmlns:cdr="http://schemas.openxmlformats.org/drawingml/2006/chartDrawing">
    <cdr:from>
      <cdr:x>0.00556</cdr:x>
      <cdr:y>0.00897</cdr:y>
    </cdr:from>
    <cdr:to>
      <cdr:x>0.10973</cdr:x>
      <cdr:y>0.12212</cdr:y>
    </cdr:to>
    <cdr:sp macro="" textlink="">
      <cdr:nvSpPr>
        <cdr:cNvPr id="2" name="TextBox 1"/>
        <cdr:cNvSpPr txBox="1"/>
      </cdr:nvSpPr>
      <cdr:spPr>
        <a:xfrm xmlns:a="http://schemas.openxmlformats.org/drawingml/2006/main">
          <a:off x="50801" y="50800"/>
          <a:ext cx="952529" cy="6410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Grain</a:t>
          </a:r>
        </a:p>
        <a:p xmlns:a="http://schemas.openxmlformats.org/drawingml/2006/main">
          <a:r>
            <a:rPr lang="en-US" sz="1600" b="1" dirty="0"/>
            <a:t>$/Bu</a:t>
          </a:r>
        </a:p>
      </cdr:txBody>
    </cdr:sp>
  </cdr:relSizeAnchor>
  <cdr:relSizeAnchor xmlns:cdr="http://schemas.openxmlformats.org/drawingml/2006/chartDrawing">
    <cdr:from>
      <cdr:x>0.87708</cdr:x>
      <cdr:y>0</cdr:y>
    </cdr:from>
    <cdr:to>
      <cdr:x>1</cdr:x>
      <cdr:y>0.06944</cdr:y>
    </cdr:to>
    <cdr:sp macro="" textlink="">
      <cdr:nvSpPr>
        <cdr:cNvPr id="3" name="TextBox 1"/>
        <cdr:cNvSpPr txBox="1"/>
      </cdr:nvSpPr>
      <cdr:spPr>
        <a:xfrm xmlns:a="http://schemas.openxmlformats.org/drawingml/2006/main">
          <a:off x="8020048" y="0"/>
          <a:ext cx="1123951" cy="39347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r"/>
          <a:r>
            <a:rPr lang="en-US" sz="1600" b="1" dirty="0"/>
            <a:t>Cotton</a:t>
          </a:r>
        </a:p>
        <a:p xmlns:a="http://schemas.openxmlformats.org/drawingml/2006/main">
          <a:pPr algn="r"/>
          <a:r>
            <a:rPr lang="en-US" sz="1600" b="1" dirty="0"/>
            <a:t>ȼ/</a:t>
          </a:r>
          <a:r>
            <a:rPr lang="en-US" sz="1600" b="1" dirty="0" err="1"/>
            <a:t>Lb</a:t>
          </a:r>
          <a:endParaRPr lang="en-US" sz="1600" b="1" dirty="0"/>
        </a:p>
      </cdr:txBody>
    </cdr:sp>
  </cdr:relSizeAnchor>
  <cdr:relSizeAnchor xmlns:cdr="http://schemas.openxmlformats.org/drawingml/2006/chartDrawing">
    <cdr:from>
      <cdr:x>0.17497</cdr:x>
      <cdr:y>0.04457</cdr:y>
    </cdr:from>
    <cdr:to>
      <cdr:x>0.40289</cdr:x>
      <cdr:y>0.13199</cdr:y>
    </cdr:to>
    <cdr:sp macro="" textlink="">
      <cdr:nvSpPr>
        <cdr:cNvPr id="4" name="Right Brace 3"/>
        <cdr:cNvSpPr/>
      </cdr:nvSpPr>
      <cdr:spPr bwMode="auto">
        <a:xfrm xmlns:a="http://schemas.openxmlformats.org/drawingml/2006/main" rot="5400000">
          <a:off x="2394288" y="-541847"/>
          <a:ext cx="495315" cy="2084100"/>
        </a:xfrm>
        <a:prstGeom xmlns:a="http://schemas.openxmlformats.org/drawingml/2006/main" prst="rightBrace">
          <a:avLst>
            <a:gd name="adj1" fmla="val 8333"/>
            <a:gd name="adj2" fmla="val 50495"/>
          </a:avLst>
        </a:prstGeom>
        <a:noFill xmlns:a="http://schemas.openxmlformats.org/drawingml/2006/main"/>
        <a:ln xmlns:a="http://schemas.openxmlformats.org/drawingml/2006/main" w="38100" cap="flat" cmpd="sng" algn="ctr">
          <a:solidFill>
            <a:srgbClr val="FF0000"/>
          </a:solidFill>
          <a:prstDash val="solid"/>
          <a:round/>
          <a:headEnd type="none" w="med" len="med"/>
          <a:tailEnd type="none" w="med" len="med"/>
        </a:ln>
        <a:effectLst xmlns:a="http://schemas.openxmlformats.org/drawingml/2006/main">
          <a:outerShdw blurRad="50800" dist="38100" dir="2700000" algn="tl" rotWithShape="0">
            <a:prstClr val="black">
              <a:alpha val="40000"/>
            </a:prstClr>
          </a:outerShdw>
        </a:effectLst>
      </cdr:spPr>
      <cdr:txBody>
        <a:bodyPr xmlns:a="http://schemas.openxmlformats.org/drawingml/2006/main" vert="horz" wrap="none" lIns="91440" tIns="45720" rIns="91440" bIns="45720" numCol="1" rtlCol="0" anchor="ctr"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0.11499</cdr:x>
      <cdr:y>0.11723</cdr:y>
    </cdr:to>
    <cdr:sp macro="" textlink="">
      <cdr:nvSpPr>
        <cdr:cNvPr id="2" name="TextBox 12"/>
        <cdr:cNvSpPr txBox="1"/>
      </cdr:nvSpPr>
      <cdr:spPr>
        <a:xfrm xmlns:a="http://schemas.openxmlformats.org/drawingml/2006/main">
          <a:off x="-4670425" y="-1500188"/>
          <a:ext cx="49106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en-US" sz="1000" b="1" dirty="0"/>
            <a:t>MMT</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0.13504</cdr:x>
      <cdr:y>0.11585</cdr:y>
    </cdr:to>
    <cdr:sp macro="" textlink="">
      <cdr:nvSpPr>
        <cdr:cNvPr id="2" name="TextBox 12"/>
        <cdr:cNvSpPr txBox="1"/>
      </cdr:nvSpPr>
      <cdr:spPr>
        <a:xfrm xmlns:a="http://schemas.openxmlformats.org/drawingml/2006/main">
          <a:off x="0" y="-4167389"/>
          <a:ext cx="60089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en-US" sz="1200" b="1" dirty="0"/>
            <a:t>MT</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0.14071</cdr:x>
      <cdr:y>0.13189</cdr:y>
    </cdr:to>
    <cdr:sp macro="" textlink="">
      <cdr:nvSpPr>
        <cdr:cNvPr id="2" name="TextBox 12"/>
        <cdr:cNvSpPr txBox="1"/>
      </cdr:nvSpPr>
      <cdr:spPr>
        <a:xfrm xmlns:a="http://schemas.openxmlformats.org/drawingml/2006/main">
          <a:off x="-4670425" y="0"/>
          <a:ext cx="60089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en-US" sz="1200" b="1" dirty="0"/>
            <a:t>MT</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0.13504</cdr:x>
      <cdr:y>0.11982</cdr:y>
    </cdr:to>
    <cdr:sp macro="" textlink="">
      <cdr:nvSpPr>
        <cdr:cNvPr id="2" name="TextBox 12"/>
        <cdr:cNvSpPr txBox="1"/>
      </cdr:nvSpPr>
      <cdr:spPr>
        <a:xfrm xmlns:a="http://schemas.openxmlformats.org/drawingml/2006/main">
          <a:off x="0" y="-1465045"/>
          <a:ext cx="60089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en-US" sz="1200" b="1" dirty="0"/>
            <a:t>MT</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0.05673</cdr:y>
    </cdr:from>
    <cdr:to>
      <cdr:x>0.40937</cdr:x>
      <cdr:y>0.11047</cdr:y>
    </cdr:to>
    <cdr:sp macro="" textlink="">
      <cdr:nvSpPr>
        <cdr:cNvPr id="2" name="TextBox 1"/>
        <cdr:cNvSpPr txBox="1"/>
      </cdr:nvSpPr>
      <cdr:spPr>
        <a:xfrm xmlns:a="http://schemas.openxmlformats.org/drawingml/2006/main">
          <a:off x="0" y="321454"/>
          <a:ext cx="3743279" cy="3044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1" dirty="0">
              <a:solidFill>
                <a:sysClr val="windowText" lastClr="000000"/>
              </a:solidFill>
            </a:rPr>
            <a:t>Ag Commodity Export Price Index</a:t>
          </a:r>
        </a:p>
      </cdr:txBody>
    </cdr:sp>
  </cdr:relSizeAnchor>
  <cdr:relSizeAnchor xmlns:cdr="http://schemas.openxmlformats.org/drawingml/2006/chartDrawing">
    <cdr:from>
      <cdr:x>0.795</cdr:x>
      <cdr:y>0.0515</cdr:y>
    </cdr:from>
    <cdr:to>
      <cdr:x>1</cdr:x>
      <cdr:y>0.09973</cdr:y>
    </cdr:to>
    <cdr:sp macro="" textlink="">
      <cdr:nvSpPr>
        <cdr:cNvPr id="3" name="TextBox 1"/>
        <cdr:cNvSpPr txBox="1"/>
      </cdr:nvSpPr>
      <cdr:spPr>
        <a:xfrm xmlns:a="http://schemas.openxmlformats.org/drawingml/2006/main">
          <a:off x="7269479" y="291810"/>
          <a:ext cx="1874520" cy="2732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a:solidFill>
                <a:sysClr val="windowText" lastClr="000000"/>
              </a:solidFill>
            </a:rPr>
            <a:t>U.S.</a:t>
          </a:r>
          <a:r>
            <a:rPr lang="en-US" sz="1600" b="1" baseline="0" dirty="0">
              <a:solidFill>
                <a:sysClr val="windowText" lastClr="000000"/>
              </a:solidFill>
            </a:rPr>
            <a:t> Dollar Index</a:t>
          </a:r>
          <a:endParaRPr lang="en-US" sz="1600" b="1" dirty="0">
            <a:solidFill>
              <a:sysClr val="windowText" lastClr="000000"/>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0.29238</cdr:x>
      <cdr:y>0.29247</cdr:y>
    </cdr:from>
    <cdr:to>
      <cdr:x>0.98762</cdr:x>
      <cdr:y>0.50802</cdr:y>
    </cdr:to>
    <cdr:cxnSp macro="">
      <cdr:nvCxnSpPr>
        <cdr:cNvPr id="2" name="Straight Arrow Connector 1">
          <a:extLst xmlns:a="http://schemas.openxmlformats.org/drawingml/2006/main">
            <a:ext uri="{FF2B5EF4-FFF2-40B4-BE49-F238E27FC236}">
              <a16:creationId xmlns:a16="http://schemas.microsoft.com/office/drawing/2014/main" id="{8B529529-D9F0-4A83-BE50-1C9BABFFA3B1}"/>
            </a:ext>
          </a:extLst>
        </cdr:cNvPr>
        <cdr:cNvCxnSpPr/>
      </cdr:nvCxnSpPr>
      <cdr:spPr bwMode="auto">
        <a:xfrm xmlns:a="http://schemas.openxmlformats.org/drawingml/2006/main" flipV="1">
          <a:off x="2673531" y="1657098"/>
          <a:ext cx="6357257" cy="1221308"/>
        </a:xfrm>
        <a:prstGeom xmlns:a="http://schemas.openxmlformats.org/drawingml/2006/main" prst="straightConnector1">
          <a:avLst/>
        </a:prstGeom>
        <a:solidFill xmlns:a="http://schemas.openxmlformats.org/drawingml/2006/main">
          <a:srgbClr val="DDDDDD"/>
        </a:solidFill>
        <a:ln xmlns:a="http://schemas.openxmlformats.org/drawingml/2006/main" w="38100" cap="flat" cmpd="sng" algn="ctr">
          <a:solidFill>
            <a:srgbClr val="C00000"/>
          </a:solidFill>
          <a:prstDash val="solid"/>
          <a:round/>
          <a:headEnd type="none" w="med" len="med"/>
          <a:tailEnd type="triangle"/>
        </a:ln>
        <a:effectLst xmlns:a="http://schemas.openxmlformats.org/drawingml/2006/main">
          <a:outerShdw blurRad="50800" dist="38100" dir="2700000" algn="tl" rotWithShape="0">
            <a:prstClr val="black">
              <a:alpha val="40000"/>
            </a:prstClr>
          </a:outerShdw>
        </a:effectLst>
      </cdr:spPr>
    </cdr:cxnSp>
  </cdr:relSizeAnchor>
</c:userShapes>
</file>

<file path=ppt/drawings/drawing9.xml><?xml version="1.0" encoding="utf-8"?>
<c:userShapes xmlns:c="http://schemas.openxmlformats.org/drawingml/2006/chart">
  <cdr:relSizeAnchor xmlns:cdr="http://schemas.openxmlformats.org/drawingml/2006/chartDrawing">
    <cdr:from>
      <cdr:x>0</cdr:x>
      <cdr:y>0.01461</cdr:y>
    </cdr:from>
    <cdr:to>
      <cdr:x>0.19143</cdr:x>
      <cdr:y>0.08207</cdr:y>
    </cdr:to>
    <cdr:sp macro="" textlink="">
      <cdr:nvSpPr>
        <cdr:cNvPr id="2" name="TextBox 1"/>
        <cdr:cNvSpPr txBox="1"/>
      </cdr:nvSpPr>
      <cdr:spPr>
        <a:xfrm xmlns:a="http://schemas.openxmlformats.org/drawingml/2006/main">
          <a:off x="0" y="82956"/>
          <a:ext cx="1750423" cy="3831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$/Barrel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99331"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99333"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9334"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99335"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60B18700-841A-4018-BE2C-90641504FD20}" type="slidenum">
              <a:rPr lang="en-US"/>
              <a:pPr>
                <a:defRPr/>
              </a:pPr>
              <a:t>‹#›</a:t>
            </a:fld>
            <a:endParaRPr lang="en-US"/>
          </a:p>
        </p:txBody>
      </p:sp>
    </p:spTree>
    <p:extLst>
      <p:ext uri="{BB962C8B-B14F-4D97-AF65-F5344CB8AC3E}">
        <p14:creationId xmlns:p14="http://schemas.microsoft.com/office/powerpoint/2010/main" val="11577279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50E27CC-72B9-4340-AE57-FEDC37971BD8}" type="slidenum">
              <a:rPr lang="en-US" smtClean="0"/>
              <a:pPr/>
              <a:t>1</a:t>
            </a:fld>
            <a:endParaRPr lang="en-US"/>
          </a:p>
        </p:txBody>
      </p:sp>
      <p:sp>
        <p:nvSpPr>
          <p:cNvPr id="27651" name="Rectangle 2"/>
          <p:cNvSpPr>
            <a:spLocks noGrp="1" noRot="1" noChangeAspect="1" noChangeArrowheads="1" noTextEdit="1"/>
          </p:cNvSpPr>
          <p:nvPr>
            <p:ph type="sldImg"/>
          </p:nvPr>
        </p:nvSpPr>
        <p:spPr>
          <a:xfrm>
            <a:off x="1184275" y="698500"/>
            <a:ext cx="4654550" cy="3490913"/>
          </a:xfrm>
          <a:ln/>
        </p:spPr>
      </p:sp>
      <p:sp>
        <p:nvSpPr>
          <p:cNvPr id="2765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029592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March 2019</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3F9BF8-8E9F-4DB3-86B8-953088A1DB37}" type="slidenum">
              <a:rPr lang="en-US" altLang="en-US" smtClean="0"/>
              <a:pPr/>
              <a:t>25</a:t>
            </a:fld>
            <a:endParaRPr lang="en-US" altLang="en-US" dirty="0"/>
          </a:p>
        </p:txBody>
      </p:sp>
      <p:sp>
        <p:nvSpPr>
          <p:cNvPr id="2" name="Date Placeholder 1"/>
          <p:cNvSpPr>
            <a:spLocks noGrp="1"/>
          </p:cNvSpPr>
          <p:nvPr>
            <p:ph type="dt" sz="quarter" idx="1"/>
          </p:nvPr>
        </p:nvSpPr>
        <p:spPr/>
        <p:txBody>
          <a:bodyPr/>
          <a:lstStyle/>
          <a:p>
            <a:pPr>
              <a:defRPr/>
            </a:pPr>
            <a:r>
              <a:rPr lang="en-US" dirty="0"/>
              <a:t>February 24, 2019</a:t>
            </a:r>
          </a:p>
        </p:txBody>
      </p:sp>
      <p:sp>
        <p:nvSpPr>
          <p:cNvPr id="3" name="Footer Placeholder 2"/>
          <p:cNvSpPr>
            <a:spLocks noGrp="1"/>
          </p:cNvSpPr>
          <p:nvPr>
            <p:ph type="ftr" sz="quarter" idx="4"/>
          </p:nvPr>
        </p:nvSpPr>
        <p:spPr/>
        <p:txBody>
          <a:bodyPr/>
          <a:lstStyle/>
          <a:p>
            <a:pPr>
              <a:defRPr/>
            </a:pPr>
            <a:r>
              <a:rPr lang="en-US" dirty="0"/>
              <a:t>Terry n. Barr, Senior Director, Knowledge Exchange Division, CoBank</a:t>
            </a:r>
          </a:p>
        </p:txBody>
      </p:sp>
      <p:sp>
        <p:nvSpPr>
          <p:cNvPr id="5" name="Header Placeholder 4"/>
          <p:cNvSpPr>
            <a:spLocks noGrp="1"/>
          </p:cNvSpPr>
          <p:nvPr>
            <p:ph type="hdr" sz="quarter"/>
          </p:nvPr>
        </p:nvSpPr>
        <p:spPr/>
        <p:txBody>
          <a:bodyPr/>
          <a:lstStyle/>
          <a:p>
            <a:pPr>
              <a:defRPr/>
            </a:pPr>
            <a:r>
              <a:rPr lang="en-US" dirty="0"/>
              <a:t>2019 Dairy Lenders Forum</a:t>
            </a:r>
          </a:p>
        </p:txBody>
      </p:sp>
    </p:spTree>
    <p:extLst>
      <p:ext uri="{BB962C8B-B14F-4D97-AF65-F5344CB8AC3E}">
        <p14:creationId xmlns:p14="http://schemas.microsoft.com/office/powerpoint/2010/main" val="2723610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50E27CC-72B9-4340-AE57-FEDC37971BD8}" type="slidenum">
              <a:rPr lang="en-US" smtClean="0"/>
              <a:pPr/>
              <a:t>34</a:t>
            </a:fld>
            <a:endParaRPr lang="en-US"/>
          </a:p>
        </p:txBody>
      </p:sp>
      <p:sp>
        <p:nvSpPr>
          <p:cNvPr id="27651" name="Rectangle 2"/>
          <p:cNvSpPr>
            <a:spLocks noGrp="1" noRot="1" noChangeAspect="1" noChangeArrowheads="1" noTextEdit="1"/>
          </p:cNvSpPr>
          <p:nvPr>
            <p:ph type="sldImg"/>
          </p:nvPr>
        </p:nvSpPr>
        <p:spPr>
          <a:xfrm>
            <a:off x="1184275" y="698500"/>
            <a:ext cx="4654550" cy="3490913"/>
          </a:xfrm>
          <a:ln/>
        </p:spPr>
      </p:sp>
      <p:sp>
        <p:nvSpPr>
          <p:cNvPr id="2765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690177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4 INDUSTRIE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2"/>
          <p:cNvSpPr>
            <a:spLocks noGrp="1" noChangeArrowheads="1"/>
          </p:cNvSpPr>
          <p:nvPr>
            <p:ph type="ctrTitle" hasCustomPrompt="1"/>
          </p:nvPr>
        </p:nvSpPr>
        <p:spPr>
          <a:xfrm>
            <a:off x="4000827" y="1979397"/>
            <a:ext cx="4703119" cy="1143000"/>
          </a:xfrm>
        </p:spPr>
        <p:txBody>
          <a:bodyPr lIns="45720" tIns="45720" rIns="45720" bIns="45720" anchor="b" anchorCtr="0"/>
          <a:lstStyle>
            <a:lvl1pPr algn="r">
              <a:lnSpc>
                <a:spcPct val="100000"/>
              </a:lnSpc>
              <a:spcBef>
                <a:spcPts val="525"/>
              </a:spcBef>
              <a:defRPr sz="2000">
                <a:solidFill>
                  <a:schemeClr val="accent1"/>
                </a:solidFill>
              </a:defRPr>
            </a:lvl1pPr>
          </a:lstStyle>
          <a:p>
            <a:r>
              <a:rPr lang="en-US" dirty="0"/>
              <a:t>Click To Edit Master Title Style</a:t>
            </a:r>
          </a:p>
        </p:txBody>
      </p:sp>
      <p:sp>
        <p:nvSpPr>
          <p:cNvPr id="6" name="Rectangle 3"/>
          <p:cNvSpPr>
            <a:spLocks noGrp="1" noChangeArrowheads="1"/>
          </p:cNvSpPr>
          <p:nvPr>
            <p:ph type="subTitle" idx="1" hasCustomPrompt="1"/>
          </p:nvPr>
        </p:nvSpPr>
        <p:spPr>
          <a:xfrm>
            <a:off x="4011930" y="3156040"/>
            <a:ext cx="4683790" cy="655459"/>
          </a:xfrm>
        </p:spPr>
        <p:txBody>
          <a:bodyPr lIns="45720" tIns="45720" rIns="45720" bIns="45720" anchor="t" anchorCtr="0"/>
          <a:lstStyle>
            <a:lvl1pPr marL="0" indent="0" algn="r">
              <a:lnSpc>
                <a:spcPct val="100000"/>
              </a:lnSpc>
              <a:spcBef>
                <a:spcPts val="525"/>
              </a:spcBef>
              <a:spcAft>
                <a:spcPct val="0"/>
              </a:spcAft>
              <a:buFont typeface="Wingdings" pitchFamily="2" charset="2"/>
              <a:buNone/>
              <a:defRPr sz="1100">
                <a:solidFill>
                  <a:schemeClr val="accent1"/>
                </a:solidFill>
              </a:defRPr>
            </a:lvl1pPr>
          </a:lstStyle>
          <a:p>
            <a:r>
              <a:rPr lang="en-US" dirty="0"/>
              <a:t>Click To Edit Master Subtitle Style</a:t>
            </a:r>
          </a:p>
        </p:txBody>
      </p:sp>
      <p:sp>
        <p:nvSpPr>
          <p:cNvPr id="7" name="Footer Placeholder 6"/>
          <p:cNvSpPr>
            <a:spLocks noGrp="1" noChangeArrowheads="1"/>
          </p:cNvSpPr>
          <p:nvPr>
            <p:ph type="ftr" sz="quarter" idx="3"/>
          </p:nvPr>
        </p:nvSpPr>
        <p:spPr bwMode="auto">
          <a:xfrm>
            <a:off x="301625" y="6396404"/>
            <a:ext cx="6106319"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l" eaLnBrk="0" hangingPunct="0">
              <a:defRPr sz="1000">
                <a:solidFill>
                  <a:schemeClr val="tx2"/>
                </a:solidFill>
              </a:defRPr>
            </a:lvl1pPr>
          </a:lstStyle>
          <a:p>
            <a:r>
              <a:rPr lang="en-US"/>
              <a:t>[CLICK INSERT&gt;HEADER &amp; FOOTER TO ADD CUSTOM FOOTER TEXT]</a:t>
            </a:r>
            <a:endParaRPr lang="en-US" dirty="0"/>
          </a:p>
        </p:txBody>
      </p:sp>
    </p:spTree>
    <p:extLst>
      <p:ext uri="{BB962C8B-B14F-4D97-AF65-F5344CB8AC3E}">
        <p14:creationId xmlns:p14="http://schemas.microsoft.com/office/powerpoint/2010/main" val="275817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spcBef>
                <a:spcPts val="1800"/>
              </a:spcBef>
              <a:spcAft>
                <a:spcPts val="0"/>
              </a:spcAft>
              <a:buFont typeface="+mj-lt"/>
              <a:buAutoNum type="arabicPeriod"/>
              <a:defRPr sz="1600"/>
            </a:lvl1pPr>
            <a:lvl2pPr marL="742950" indent="-233363">
              <a:defRPr sz="1200"/>
            </a:lvl2pPr>
            <a:lvl3pPr marL="914400" indent="-125413">
              <a:defRPr sz="1100"/>
            </a:lvl3pPr>
            <a:lvl4pPr marL="1257300" indent="-165100">
              <a:defRPr sz="1000"/>
            </a:lvl4pPr>
            <a:lvl5pPr marL="1485900" indent="-171450">
              <a:defRPr sz="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[CLICK INSERT&gt;HEADER &amp; FOOTER TO ADD CUSTOM FOOTER TEXT]</a:t>
            </a:r>
          </a:p>
        </p:txBody>
      </p:sp>
      <p:sp>
        <p:nvSpPr>
          <p:cNvPr id="6" name="Slide Number Placeholder 5"/>
          <p:cNvSpPr>
            <a:spLocks noGrp="1"/>
          </p:cNvSpPr>
          <p:nvPr>
            <p:ph type="sldNum" sz="quarter" idx="12"/>
          </p:nvPr>
        </p:nvSpPr>
        <p:spPr/>
        <p:txBody>
          <a:bodyPr/>
          <a:lstStyle/>
          <a:p>
            <a:fld id="{8660AA6C-4273-429B-9B6C-9A3C96B88186}" type="slidenum">
              <a:rPr lang="en-US" smtClean="0"/>
              <a:t>‹#›</a:t>
            </a:fld>
            <a:endParaRPr lang="en-US"/>
          </a:p>
        </p:txBody>
      </p:sp>
    </p:spTree>
    <p:extLst>
      <p:ext uri="{BB962C8B-B14F-4D97-AF65-F5344CB8AC3E}">
        <p14:creationId xmlns:p14="http://schemas.microsoft.com/office/powerpoint/2010/main" val="156486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0974" y="1260671"/>
            <a:ext cx="4325602" cy="49162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70424" y="1260671"/>
            <a:ext cx="4267676" cy="49162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[CLICK INSERT&gt;HEADER &amp; FOOTER TO ADD CUSTOM FOOTER TEXT]</a:t>
            </a:r>
          </a:p>
        </p:txBody>
      </p:sp>
      <p:sp>
        <p:nvSpPr>
          <p:cNvPr id="7" name="Slide Number Placeholder 6"/>
          <p:cNvSpPr>
            <a:spLocks noGrp="1"/>
          </p:cNvSpPr>
          <p:nvPr>
            <p:ph type="sldNum" sz="quarter" idx="12"/>
          </p:nvPr>
        </p:nvSpPr>
        <p:spPr/>
        <p:txBody>
          <a:bodyPr/>
          <a:lstStyle/>
          <a:p>
            <a:fld id="{8660AA6C-4273-429B-9B6C-9A3C96B88186}" type="slidenum">
              <a:rPr lang="en-US" smtClean="0"/>
              <a:t>‹#›</a:t>
            </a:fld>
            <a:endParaRPr lang="en-US"/>
          </a:p>
        </p:txBody>
      </p:sp>
    </p:spTree>
    <p:extLst>
      <p:ext uri="{BB962C8B-B14F-4D97-AF65-F5344CB8AC3E}">
        <p14:creationId xmlns:p14="http://schemas.microsoft.com/office/powerpoint/2010/main" val="4038792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Text -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70424" y="1260671"/>
            <a:ext cx="4267676" cy="49162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[CLICK INSERT&gt;HEADER &amp; FOOTER TO ADD CUSTOM FOOTER TEXT]</a:t>
            </a:r>
          </a:p>
        </p:txBody>
      </p:sp>
      <p:sp>
        <p:nvSpPr>
          <p:cNvPr id="7" name="Slide Number Placeholder 6"/>
          <p:cNvSpPr>
            <a:spLocks noGrp="1"/>
          </p:cNvSpPr>
          <p:nvPr>
            <p:ph type="sldNum" sz="quarter" idx="12"/>
          </p:nvPr>
        </p:nvSpPr>
        <p:spPr/>
        <p:txBody>
          <a:bodyPr/>
          <a:lstStyle/>
          <a:p>
            <a:fld id="{8660AA6C-4273-429B-9B6C-9A3C96B88186}" type="slidenum">
              <a:rPr lang="en-US" smtClean="0"/>
              <a:t>‹#›</a:t>
            </a:fld>
            <a:endParaRPr lang="en-US"/>
          </a:p>
        </p:txBody>
      </p:sp>
    </p:spTree>
    <p:extLst>
      <p:ext uri="{BB962C8B-B14F-4D97-AF65-F5344CB8AC3E}">
        <p14:creationId xmlns:p14="http://schemas.microsoft.com/office/powerpoint/2010/main" val="1652477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f Text -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0974" y="1260671"/>
            <a:ext cx="4325602" cy="49162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[CLICK INSERT&gt;HEADER &amp; FOOTER TO ADD CUSTOM FOOTER TEXT]</a:t>
            </a:r>
          </a:p>
        </p:txBody>
      </p:sp>
      <p:sp>
        <p:nvSpPr>
          <p:cNvPr id="7" name="Slide Number Placeholder 6"/>
          <p:cNvSpPr>
            <a:spLocks noGrp="1"/>
          </p:cNvSpPr>
          <p:nvPr>
            <p:ph type="sldNum" sz="quarter" idx="12"/>
          </p:nvPr>
        </p:nvSpPr>
        <p:spPr/>
        <p:txBody>
          <a:bodyPr/>
          <a:lstStyle/>
          <a:p>
            <a:fld id="{8660AA6C-4273-429B-9B6C-9A3C96B88186}" type="slidenum">
              <a:rPr lang="en-US" smtClean="0"/>
              <a:t>‹#›</a:t>
            </a:fld>
            <a:endParaRPr lang="en-US"/>
          </a:p>
        </p:txBody>
      </p:sp>
    </p:spTree>
    <p:extLst>
      <p:ext uri="{BB962C8B-B14F-4D97-AF65-F5344CB8AC3E}">
        <p14:creationId xmlns:p14="http://schemas.microsoft.com/office/powerpoint/2010/main" val="1119452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0975" y="1722121"/>
            <a:ext cx="4267676" cy="4454843"/>
          </a:xfrm>
        </p:spPr>
        <p:txBody>
          <a:bodyPr/>
          <a:lstStyle>
            <a:lvl1pPr>
              <a:defRPr sz="1200"/>
            </a:lvl1pPr>
            <a:lvl2pPr>
              <a:defRPr sz="1050"/>
            </a:lvl2pPr>
            <a:lvl3pPr>
              <a:defRPr sz="900"/>
            </a:lvl3pPr>
            <a:lvl4pPr>
              <a:defRPr sz="825"/>
            </a:lvl4pPr>
            <a:lvl5pPr>
              <a:defRPr sz="788"/>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70424" y="1722121"/>
            <a:ext cx="4267676" cy="4454843"/>
          </a:xfrm>
        </p:spPr>
        <p:txBody>
          <a:bodyPr/>
          <a:lstStyle>
            <a:lvl1pPr>
              <a:defRPr sz="1200"/>
            </a:lvl1pPr>
            <a:lvl2pPr>
              <a:defRPr sz="1050"/>
            </a:lvl2pPr>
            <a:lvl3pPr>
              <a:defRPr sz="900"/>
            </a:lvl3pPr>
            <a:lvl4pPr>
              <a:defRPr sz="825"/>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[CLICK INSERT&gt;HEADER &amp; FOOTER TO ADD CUSTOM FOOTER TEXT]</a:t>
            </a:r>
          </a:p>
        </p:txBody>
      </p:sp>
      <p:sp>
        <p:nvSpPr>
          <p:cNvPr id="7" name="Slide Number Placeholder 6"/>
          <p:cNvSpPr>
            <a:spLocks noGrp="1"/>
          </p:cNvSpPr>
          <p:nvPr>
            <p:ph type="sldNum" sz="quarter" idx="12"/>
          </p:nvPr>
        </p:nvSpPr>
        <p:spPr/>
        <p:txBody>
          <a:bodyPr/>
          <a:lstStyle/>
          <a:p>
            <a:fld id="{8660AA6C-4273-429B-9B6C-9A3C96B88186}" type="slidenum">
              <a:rPr lang="en-US" smtClean="0"/>
              <a:t>‹#›</a:t>
            </a:fld>
            <a:endParaRPr lang="en-US"/>
          </a:p>
        </p:txBody>
      </p:sp>
      <p:sp>
        <p:nvSpPr>
          <p:cNvPr id="14" name="Text Placeholder 6"/>
          <p:cNvSpPr>
            <a:spLocks noGrp="1"/>
          </p:cNvSpPr>
          <p:nvPr>
            <p:ph type="body" sz="quarter" idx="15"/>
          </p:nvPr>
        </p:nvSpPr>
        <p:spPr>
          <a:xfrm>
            <a:off x="180976" y="1052712"/>
            <a:ext cx="4267676" cy="485775"/>
          </a:xfrm>
          <a:prstGeom prst="roundRect">
            <a:avLst/>
          </a:prstGeom>
          <a:ln>
            <a:solidFill>
              <a:schemeClr val="accent1"/>
            </a:solidFill>
          </a:ln>
        </p:spPr>
        <p:txBody>
          <a:bodyPr anchor="ctr" anchorCtr="0"/>
          <a:lstStyle>
            <a:lvl1pPr marL="0" indent="0">
              <a:buNone/>
              <a:defRPr sz="1600" b="0"/>
            </a:lvl1pPr>
          </a:lstStyle>
          <a:p>
            <a:pPr lvl="0"/>
            <a:r>
              <a:rPr lang="en-US" dirty="0"/>
              <a:t>Edit Master text styles</a:t>
            </a:r>
          </a:p>
        </p:txBody>
      </p:sp>
      <p:sp>
        <p:nvSpPr>
          <p:cNvPr id="15" name="Text Placeholder 6"/>
          <p:cNvSpPr>
            <a:spLocks noGrp="1"/>
          </p:cNvSpPr>
          <p:nvPr>
            <p:ph type="body" sz="quarter" idx="16"/>
          </p:nvPr>
        </p:nvSpPr>
        <p:spPr>
          <a:xfrm>
            <a:off x="4670423" y="1052712"/>
            <a:ext cx="4267676" cy="485775"/>
          </a:xfrm>
          <a:prstGeom prst="roundRect">
            <a:avLst/>
          </a:prstGeom>
          <a:ln>
            <a:solidFill>
              <a:schemeClr val="accent1"/>
            </a:solidFill>
          </a:ln>
        </p:spPr>
        <p:txBody>
          <a:bodyPr anchor="ctr" anchorCtr="0"/>
          <a:lstStyle>
            <a:lvl1pPr marL="0" indent="0">
              <a:buNone/>
              <a:defRPr sz="1600" b="0"/>
            </a:lvl1pPr>
          </a:lstStyle>
          <a:p>
            <a:pPr lvl="0"/>
            <a:r>
              <a:rPr lang="en-US" dirty="0"/>
              <a:t>Edit Master text styles</a:t>
            </a:r>
          </a:p>
        </p:txBody>
      </p:sp>
    </p:spTree>
    <p:extLst>
      <p:ext uri="{BB962C8B-B14F-4D97-AF65-F5344CB8AC3E}">
        <p14:creationId xmlns:p14="http://schemas.microsoft.com/office/powerpoint/2010/main" val="887310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 - 2/3: Text Left;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0974" y="1052713"/>
            <a:ext cx="2581275" cy="5124252"/>
          </a:xfrm>
        </p:spPr>
        <p:txBody>
          <a:bodyPr/>
          <a:lstStyle>
            <a:lvl1pPr>
              <a:defRPr sz="1200"/>
            </a:lvl1pPr>
            <a:lvl2pPr>
              <a:defRPr sz="1050"/>
            </a:lvl2pPr>
            <a:lvl3pPr>
              <a:defRPr sz="900"/>
            </a:lvl3pPr>
            <a:lvl4pPr>
              <a:defRPr sz="825"/>
            </a:lvl4pPr>
            <a:lvl5pPr>
              <a:defRPr sz="788"/>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124202" y="1722121"/>
            <a:ext cx="5813898" cy="4454843"/>
          </a:xfrm>
        </p:spPr>
        <p:txBody>
          <a:bodyPr/>
          <a:lstStyle>
            <a:lvl1pPr>
              <a:defRPr sz="1200"/>
            </a:lvl1pPr>
            <a:lvl2pPr>
              <a:defRPr sz="1050"/>
            </a:lvl2pPr>
            <a:lvl3pPr>
              <a:defRPr sz="900"/>
            </a:lvl3pPr>
            <a:lvl4pPr>
              <a:defRPr sz="825"/>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[CLICK INSERT&gt;HEADER &amp; FOOTER TO ADD CUSTOM FOOTER TEXT]</a:t>
            </a:r>
          </a:p>
        </p:txBody>
      </p:sp>
      <p:sp>
        <p:nvSpPr>
          <p:cNvPr id="7" name="Slide Number Placeholder 6"/>
          <p:cNvSpPr>
            <a:spLocks noGrp="1"/>
          </p:cNvSpPr>
          <p:nvPr>
            <p:ph type="sldNum" sz="quarter" idx="12"/>
          </p:nvPr>
        </p:nvSpPr>
        <p:spPr/>
        <p:txBody>
          <a:bodyPr/>
          <a:lstStyle/>
          <a:p>
            <a:fld id="{8660AA6C-4273-429B-9B6C-9A3C96B88186}" type="slidenum">
              <a:rPr lang="en-US" smtClean="0"/>
              <a:t>‹#›</a:t>
            </a:fld>
            <a:endParaRPr lang="en-US"/>
          </a:p>
        </p:txBody>
      </p:sp>
      <p:sp>
        <p:nvSpPr>
          <p:cNvPr id="15" name="Text Placeholder 6"/>
          <p:cNvSpPr>
            <a:spLocks noGrp="1"/>
          </p:cNvSpPr>
          <p:nvPr>
            <p:ph type="body" sz="quarter" idx="16"/>
          </p:nvPr>
        </p:nvSpPr>
        <p:spPr>
          <a:xfrm>
            <a:off x="3124201" y="1052712"/>
            <a:ext cx="5813898" cy="485775"/>
          </a:xfrm>
          <a:prstGeom prst="roundRect">
            <a:avLst/>
          </a:prstGeom>
          <a:ln>
            <a:solidFill>
              <a:schemeClr val="accent1"/>
            </a:solidFill>
          </a:ln>
        </p:spPr>
        <p:txBody>
          <a:bodyPr anchor="ctr" anchorCtr="0"/>
          <a:lstStyle>
            <a:lvl1pPr marL="0" indent="0">
              <a:buNone/>
              <a:defRPr sz="1600" b="0"/>
            </a:lvl1pPr>
          </a:lstStyle>
          <a:p>
            <a:pPr lvl="0"/>
            <a:r>
              <a:rPr lang="en-US" dirty="0"/>
              <a:t>Edit Master text styles</a:t>
            </a:r>
          </a:p>
        </p:txBody>
      </p:sp>
      <p:cxnSp>
        <p:nvCxnSpPr>
          <p:cNvPr id="9" name="Straight Connector 8"/>
          <p:cNvCxnSpPr>
            <a:cxnSpLocks/>
          </p:cNvCxnSpPr>
          <p:nvPr userDrawn="1"/>
        </p:nvCxnSpPr>
        <p:spPr bwMode="auto">
          <a:xfrm>
            <a:off x="2943225" y="1052712"/>
            <a:ext cx="0" cy="5127426"/>
          </a:xfrm>
          <a:prstGeom prst="line">
            <a:avLst/>
          </a:prstGeom>
          <a:solidFill>
            <a:srgbClr val="DDDDDD"/>
          </a:solidFill>
          <a:ln w="9525" cap="flat" cmpd="sng" algn="ctr">
            <a:solidFill>
              <a:schemeClr val="tx2">
                <a:lumMod val="60000"/>
                <a:lumOff val="40000"/>
              </a:schemeClr>
            </a:solidFill>
            <a:prstDash val="solid"/>
            <a:round/>
            <a:headEnd type="none" w="med" len="med"/>
            <a:tailEnd type="none" w="med" len="med"/>
          </a:ln>
          <a:effectLst/>
        </p:spPr>
      </p:cxnSp>
    </p:spTree>
    <p:extLst>
      <p:ext uri="{BB962C8B-B14F-4D97-AF65-F5344CB8AC3E}">
        <p14:creationId xmlns:p14="http://schemas.microsoft.com/office/powerpoint/2010/main" val="3627172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arrow Text Left w/ Imag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0974" y="1052713"/>
            <a:ext cx="2581275" cy="5124252"/>
          </a:xfrm>
        </p:spPr>
        <p:txBody>
          <a:bodyPr/>
          <a:lstStyle>
            <a:lvl1pPr>
              <a:defRPr sz="1200"/>
            </a:lvl1pPr>
            <a:lvl2pPr>
              <a:defRPr sz="1050"/>
            </a:lvl2pPr>
            <a:lvl3pPr>
              <a:defRPr sz="900"/>
            </a:lvl3pPr>
            <a:lvl4pPr>
              <a:defRPr sz="825"/>
            </a:lvl4pPr>
            <a:lvl5pPr>
              <a:defRPr sz="788"/>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[CLICK INSERT&gt;HEADER &amp; FOOTER TO ADD CUSTOM FOOTER TEXT]</a:t>
            </a:r>
          </a:p>
        </p:txBody>
      </p:sp>
      <p:sp>
        <p:nvSpPr>
          <p:cNvPr id="7" name="Slide Number Placeholder 6"/>
          <p:cNvSpPr>
            <a:spLocks noGrp="1"/>
          </p:cNvSpPr>
          <p:nvPr>
            <p:ph type="sldNum" sz="quarter" idx="12"/>
          </p:nvPr>
        </p:nvSpPr>
        <p:spPr/>
        <p:txBody>
          <a:bodyPr/>
          <a:lstStyle/>
          <a:p>
            <a:fld id="{8660AA6C-4273-429B-9B6C-9A3C96B88186}" type="slidenum">
              <a:rPr lang="en-US" smtClean="0"/>
              <a:t>‹#›</a:t>
            </a:fld>
            <a:endParaRPr lang="en-US"/>
          </a:p>
        </p:txBody>
      </p:sp>
      <p:cxnSp>
        <p:nvCxnSpPr>
          <p:cNvPr id="9" name="Straight Connector 8"/>
          <p:cNvCxnSpPr>
            <a:cxnSpLocks/>
          </p:cNvCxnSpPr>
          <p:nvPr userDrawn="1"/>
        </p:nvCxnSpPr>
        <p:spPr bwMode="auto">
          <a:xfrm>
            <a:off x="2943225" y="1052712"/>
            <a:ext cx="0" cy="5127426"/>
          </a:xfrm>
          <a:prstGeom prst="line">
            <a:avLst/>
          </a:prstGeom>
          <a:solidFill>
            <a:srgbClr val="DDDDDD"/>
          </a:solidFill>
          <a:ln w="9525" cap="flat" cmpd="sng" algn="ctr">
            <a:solidFill>
              <a:schemeClr val="tx2">
                <a:lumMod val="60000"/>
                <a:lumOff val="40000"/>
              </a:schemeClr>
            </a:solidFill>
            <a:prstDash val="solid"/>
            <a:round/>
            <a:headEnd type="none" w="med" len="med"/>
            <a:tailEnd type="none" w="med" len="med"/>
          </a:ln>
          <a:effectLst/>
        </p:spPr>
      </p:cxnSp>
    </p:spTree>
    <p:extLst>
      <p:ext uri="{BB962C8B-B14F-4D97-AF65-F5344CB8AC3E}">
        <p14:creationId xmlns:p14="http://schemas.microsoft.com/office/powerpoint/2010/main" val="239554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with Heading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0975" y="1722121"/>
            <a:ext cx="4267676" cy="4454843"/>
          </a:xfrm>
        </p:spPr>
        <p:txBody>
          <a:bodyPr/>
          <a:lstStyle>
            <a:lvl1pPr>
              <a:defRPr sz="1200"/>
            </a:lvl1pPr>
            <a:lvl2pPr>
              <a:defRPr sz="1050"/>
            </a:lvl2pPr>
            <a:lvl3pPr>
              <a:defRPr sz="900"/>
            </a:lvl3pPr>
            <a:lvl4pPr>
              <a:defRPr sz="825"/>
            </a:lvl4pPr>
            <a:lvl5pPr>
              <a:defRPr sz="788"/>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70424" y="1052713"/>
            <a:ext cx="4267676" cy="5124252"/>
          </a:xfrm>
        </p:spPr>
        <p:txBody>
          <a:bodyPr/>
          <a:lstStyle>
            <a:lvl1pPr>
              <a:defRPr sz="1200"/>
            </a:lvl1pPr>
            <a:lvl2pPr>
              <a:defRPr sz="1050"/>
            </a:lvl2pPr>
            <a:lvl3pPr>
              <a:defRPr sz="900"/>
            </a:lvl3pPr>
            <a:lvl4pPr>
              <a:defRPr sz="825"/>
            </a:lvl4pPr>
            <a:lvl5pPr>
              <a:defRPr sz="788"/>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[CLICK INSERT&gt;HEADER &amp; FOOTER TO ADD CUSTOM FOOTER TEXT]</a:t>
            </a:r>
          </a:p>
        </p:txBody>
      </p:sp>
      <p:sp>
        <p:nvSpPr>
          <p:cNvPr id="7" name="Slide Number Placeholder 6"/>
          <p:cNvSpPr>
            <a:spLocks noGrp="1"/>
          </p:cNvSpPr>
          <p:nvPr>
            <p:ph type="sldNum" sz="quarter" idx="12"/>
          </p:nvPr>
        </p:nvSpPr>
        <p:spPr/>
        <p:txBody>
          <a:bodyPr/>
          <a:lstStyle/>
          <a:p>
            <a:fld id="{8660AA6C-4273-429B-9B6C-9A3C96B88186}" type="slidenum">
              <a:rPr lang="en-US" smtClean="0"/>
              <a:t>‹#›</a:t>
            </a:fld>
            <a:endParaRPr lang="en-US"/>
          </a:p>
        </p:txBody>
      </p:sp>
      <p:sp>
        <p:nvSpPr>
          <p:cNvPr id="14" name="Text Placeholder 6"/>
          <p:cNvSpPr>
            <a:spLocks noGrp="1"/>
          </p:cNvSpPr>
          <p:nvPr>
            <p:ph type="body" sz="quarter" idx="15"/>
          </p:nvPr>
        </p:nvSpPr>
        <p:spPr>
          <a:xfrm>
            <a:off x="180976" y="1052712"/>
            <a:ext cx="4267676" cy="485775"/>
          </a:xfrm>
          <a:prstGeom prst="roundRect">
            <a:avLst/>
          </a:prstGeom>
          <a:ln>
            <a:solidFill>
              <a:schemeClr val="accent1"/>
            </a:solidFill>
          </a:ln>
        </p:spPr>
        <p:txBody>
          <a:bodyPr anchor="ctr" anchorCtr="0"/>
          <a:lstStyle>
            <a:lvl1pPr marL="0" indent="0">
              <a:buNone/>
              <a:defRPr sz="1600" b="0"/>
            </a:lvl1pPr>
          </a:lstStyle>
          <a:p>
            <a:pPr lvl="0"/>
            <a:r>
              <a:rPr lang="en-US" dirty="0"/>
              <a:t>Edit Master text styles</a:t>
            </a:r>
          </a:p>
        </p:txBody>
      </p:sp>
    </p:spTree>
    <p:extLst>
      <p:ext uri="{BB962C8B-B14F-4D97-AF65-F5344CB8AC3E}">
        <p14:creationId xmlns:p14="http://schemas.microsoft.com/office/powerpoint/2010/main" val="1447069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adrant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a:t>[CLICK INSERT&gt;HEADER &amp; FOOTER TO ADD CUSTOM FOOTER TEXT]</a:t>
            </a:r>
          </a:p>
        </p:txBody>
      </p:sp>
      <p:sp>
        <p:nvSpPr>
          <p:cNvPr id="7" name="Slide Number Placeholder 6"/>
          <p:cNvSpPr>
            <a:spLocks noGrp="1"/>
          </p:cNvSpPr>
          <p:nvPr>
            <p:ph type="sldNum" sz="quarter" idx="12"/>
          </p:nvPr>
        </p:nvSpPr>
        <p:spPr/>
        <p:txBody>
          <a:bodyPr/>
          <a:lstStyle/>
          <a:p>
            <a:fld id="{8660AA6C-4273-429B-9B6C-9A3C96B88186}" type="slidenum">
              <a:rPr lang="en-US" smtClean="0"/>
              <a:t>‹#›</a:t>
            </a:fld>
            <a:endParaRPr lang="en-US"/>
          </a:p>
        </p:txBody>
      </p:sp>
      <p:sp>
        <p:nvSpPr>
          <p:cNvPr id="17" name="Content Placeholder 3"/>
          <p:cNvSpPr>
            <a:spLocks noGrp="1"/>
          </p:cNvSpPr>
          <p:nvPr>
            <p:ph sz="half" idx="16"/>
          </p:nvPr>
        </p:nvSpPr>
        <p:spPr>
          <a:xfrm>
            <a:off x="180975" y="1500387"/>
            <a:ext cx="4268698" cy="2100063"/>
          </a:xfrm>
        </p:spPr>
        <p:txBody>
          <a:bodyPr/>
          <a:lstStyle>
            <a:lvl1pPr>
              <a:defRPr sz="1200"/>
            </a:lvl1pPr>
            <a:lvl2pPr>
              <a:defRPr sz="1100"/>
            </a:lvl2pPr>
            <a:lvl3pPr>
              <a:defRPr sz="1050"/>
            </a:lvl3pPr>
            <a:lvl4pPr>
              <a:defRPr sz="1000"/>
            </a:lvl4pPr>
            <a:lvl5pPr>
              <a:defRPr sz="9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5"/>
          <p:cNvSpPr>
            <a:spLocks noGrp="1"/>
          </p:cNvSpPr>
          <p:nvPr>
            <p:ph sz="quarter" idx="4"/>
          </p:nvPr>
        </p:nvSpPr>
        <p:spPr>
          <a:xfrm>
            <a:off x="4670424" y="1500387"/>
            <a:ext cx="4270375" cy="2100063"/>
          </a:xfrm>
        </p:spPr>
        <p:txBody>
          <a:bodyPr/>
          <a:lstStyle>
            <a:lvl1pPr>
              <a:defRPr sz="1200"/>
            </a:lvl1pPr>
            <a:lvl2pPr>
              <a:defRPr sz="1100"/>
            </a:lvl2pPr>
            <a:lvl3pPr>
              <a:defRPr sz="1050"/>
            </a:lvl3pPr>
            <a:lvl4pPr>
              <a:defRPr sz="1000"/>
            </a:lvl4pPr>
            <a:lvl5pPr>
              <a:defRPr sz="9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p:cNvSpPr>
            <a:spLocks noGrp="1"/>
          </p:cNvSpPr>
          <p:nvPr>
            <p:ph type="body" idx="17" hasCustomPrompt="1"/>
          </p:nvPr>
        </p:nvSpPr>
        <p:spPr>
          <a:xfrm>
            <a:off x="180975" y="1052712"/>
            <a:ext cx="4268698" cy="390526"/>
          </a:xfrm>
          <a:prstGeom prst="roundRect">
            <a:avLst/>
          </a:prstGeom>
          <a:solidFill>
            <a:scrgbClr r="0" g="0" b="0">
              <a:alpha val="0"/>
            </a:scrgbClr>
          </a:solidFill>
          <a:ln w="9525" algn="ctr">
            <a:solidFill>
              <a:schemeClr val="accent1"/>
            </a:solidFill>
            <a:miter lim="800000"/>
            <a:headEnd/>
            <a:tailEnd/>
          </a:ln>
        </p:spPr>
        <p:txBody>
          <a:bodyPr vert="horz" wrap="square" lIns="91439" tIns="45719" rIns="91439" bIns="45719" numCol="1" anchor="ctr" anchorCtr="0" compatLnSpc="1">
            <a:prstTxWarp prst="textNoShape">
              <a:avLst/>
            </a:prstTxWarp>
            <a:noAutofit/>
          </a:bodyPr>
          <a:lstStyle>
            <a:lvl1pPr marL="0" indent="0">
              <a:buNone/>
              <a:defRPr lang="en-US" sz="1600" b="0" dirty="0" smtClean="0">
                <a:solidFill>
                  <a:srgbClr val="005288"/>
                </a:solidFill>
                <a:latin typeface="Arial"/>
              </a:defRPr>
            </a:lvl1pPr>
          </a:lstStyle>
          <a:p>
            <a:pPr marL="169069" lvl="0" indent="-169069"/>
            <a:r>
              <a:rPr lang="en-US" dirty="0"/>
              <a:t>Click to edit Master text styles</a:t>
            </a:r>
          </a:p>
        </p:txBody>
      </p:sp>
      <p:sp>
        <p:nvSpPr>
          <p:cNvPr id="20" name="Text Placeholder 4"/>
          <p:cNvSpPr>
            <a:spLocks noGrp="1"/>
          </p:cNvSpPr>
          <p:nvPr>
            <p:ph type="body" sz="quarter" idx="3" hasCustomPrompt="1"/>
          </p:nvPr>
        </p:nvSpPr>
        <p:spPr>
          <a:xfrm>
            <a:off x="4670424" y="1052712"/>
            <a:ext cx="4270375" cy="390526"/>
          </a:xfrm>
          <a:prstGeom prst="roundRect">
            <a:avLst/>
          </a:prstGeom>
          <a:solidFill>
            <a:scrgbClr r="0" g="0" b="0">
              <a:alpha val="0"/>
            </a:scrgbClr>
          </a:solidFill>
          <a:ln w="9525" algn="ctr">
            <a:solidFill>
              <a:schemeClr val="accent1"/>
            </a:solidFill>
            <a:miter lim="800000"/>
            <a:headEnd/>
            <a:tailEnd/>
          </a:ln>
        </p:spPr>
        <p:txBody>
          <a:bodyPr vert="horz" wrap="square" lIns="91439" tIns="45719" rIns="91439" bIns="45719" numCol="1" anchor="ctr" anchorCtr="0" compatLnSpc="1">
            <a:prstTxWarp prst="textNoShape">
              <a:avLst/>
            </a:prstTxWarp>
            <a:noAutofit/>
          </a:bodyPr>
          <a:lstStyle>
            <a:lvl1pPr marL="0" indent="0">
              <a:buNone/>
              <a:defRPr lang="en-US" sz="1600" b="0" dirty="0" smtClean="0">
                <a:solidFill>
                  <a:srgbClr val="005288"/>
                </a:solidFill>
                <a:latin typeface="Arial"/>
              </a:defRPr>
            </a:lvl1pPr>
          </a:lstStyle>
          <a:p>
            <a:pPr marL="169069" lvl="0" indent="-169069"/>
            <a:r>
              <a:rPr lang="en-US" dirty="0"/>
              <a:t>Click to edit Master text styles</a:t>
            </a:r>
          </a:p>
        </p:txBody>
      </p:sp>
      <p:sp>
        <p:nvSpPr>
          <p:cNvPr id="21" name="Content Placeholder 3"/>
          <p:cNvSpPr>
            <a:spLocks noGrp="1"/>
          </p:cNvSpPr>
          <p:nvPr>
            <p:ph sz="half" idx="13"/>
          </p:nvPr>
        </p:nvSpPr>
        <p:spPr>
          <a:xfrm>
            <a:off x="180975" y="4224537"/>
            <a:ext cx="4268698" cy="2100063"/>
          </a:xfrm>
        </p:spPr>
        <p:txBody>
          <a:bodyPr/>
          <a:lstStyle>
            <a:lvl1pPr>
              <a:defRPr sz="1200"/>
            </a:lvl1pPr>
            <a:lvl2pPr>
              <a:defRPr sz="1100"/>
            </a:lvl2pPr>
            <a:lvl3pPr>
              <a:defRPr sz="1050"/>
            </a:lvl3pPr>
            <a:lvl4pPr>
              <a:defRPr sz="1000"/>
            </a:lvl4pPr>
            <a:lvl5pPr>
              <a:defRPr sz="9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5"/>
          <p:cNvSpPr>
            <a:spLocks noGrp="1"/>
          </p:cNvSpPr>
          <p:nvPr>
            <p:ph sz="quarter" idx="14"/>
          </p:nvPr>
        </p:nvSpPr>
        <p:spPr>
          <a:xfrm>
            <a:off x="4670424" y="4224537"/>
            <a:ext cx="4270375" cy="2100063"/>
          </a:xfrm>
        </p:spPr>
        <p:txBody>
          <a:bodyPr/>
          <a:lstStyle>
            <a:lvl1pPr>
              <a:defRPr sz="1200"/>
            </a:lvl1pPr>
            <a:lvl2pPr>
              <a:defRPr sz="1100"/>
            </a:lvl2pPr>
            <a:lvl3pPr>
              <a:defRPr sz="1050"/>
            </a:lvl3pPr>
            <a:lvl4pPr>
              <a:defRPr sz="1000"/>
            </a:lvl4pPr>
            <a:lvl5pPr>
              <a:defRPr sz="9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p:cNvSpPr>
            <a:spLocks noGrp="1"/>
          </p:cNvSpPr>
          <p:nvPr>
            <p:ph type="body" idx="18" hasCustomPrompt="1"/>
          </p:nvPr>
        </p:nvSpPr>
        <p:spPr>
          <a:xfrm>
            <a:off x="180975" y="3776862"/>
            <a:ext cx="4268698" cy="390526"/>
          </a:xfrm>
          <a:prstGeom prst="roundRect">
            <a:avLst/>
          </a:prstGeom>
          <a:solidFill>
            <a:scrgbClr r="0" g="0" b="0">
              <a:alpha val="0"/>
            </a:scrgbClr>
          </a:solidFill>
          <a:ln w="9525" algn="ctr">
            <a:solidFill>
              <a:schemeClr val="accent1"/>
            </a:solidFill>
            <a:miter lim="800000"/>
            <a:headEnd/>
            <a:tailEnd/>
          </a:ln>
        </p:spPr>
        <p:txBody>
          <a:bodyPr vert="horz" wrap="square" lIns="91439" tIns="45719" rIns="91439" bIns="45719" numCol="1" anchor="ctr" anchorCtr="0" compatLnSpc="1">
            <a:prstTxWarp prst="textNoShape">
              <a:avLst/>
            </a:prstTxWarp>
            <a:noAutofit/>
          </a:bodyPr>
          <a:lstStyle>
            <a:lvl1pPr marL="0" indent="0">
              <a:buNone/>
              <a:defRPr lang="en-US" sz="1600" b="0" dirty="0" smtClean="0">
                <a:solidFill>
                  <a:srgbClr val="005288"/>
                </a:solidFill>
                <a:latin typeface="Arial"/>
              </a:defRPr>
            </a:lvl1pPr>
          </a:lstStyle>
          <a:p>
            <a:pPr marL="169069" lvl="0" indent="-169069"/>
            <a:r>
              <a:rPr lang="en-US" dirty="0"/>
              <a:t>Click to edit Master text styles</a:t>
            </a:r>
          </a:p>
        </p:txBody>
      </p:sp>
      <p:sp>
        <p:nvSpPr>
          <p:cNvPr id="24" name="Text Placeholder 4"/>
          <p:cNvSpPr>
            <a:spLocks noGrp="1"/>
          </p:cNvSpPr>
          <p:nvPr>
            <p:ph type="body" sz="quarter" idx="19" hasCustomPrompt="1"/>
          </p:nvPr>
        </p:nvSpPr>
        <p:spPr>
          <a:xfrm>
            <a:off x="4670424" y="3776862"/>
            <a:ext cx="4270375" cy="390526"/>
          </a:xfrm>
          <a:prstGeom prst="roundRect">
            <a:avLst/>
          </a:prstGeom>
          <a:solidFill>
            <a:scrgbClr r="0" g="0" b="0">
              <a:alpha val="0"/>
            </a:scrgbClr>
          </a:solidFill>
          <a:ln w="9525" algn="ctr">
            <a:solidFill>
              <a:schemeClr val="accent1"/>
            </a:solidFill>
            <a:miter lim="800000"/>
            <a:headEnd/>
            <a:tailEnd/>
          </a:ln>
        </p:spPr>
        <p:txBody>
          <a:bodyPr vert="horz" wrap="square" lIns="91439" tIns="45719" rIns="91439" bIns="45719" numCol="1" anchor="ctr" anchorCtr="0" compatLnSpc="1">
            <a:prstTxWarp prst="textNoShape">
              <a:avLst/>
            </a:prstTxWarp>
            <a:noAutofit/>
          </a:bodyPr>
          <a:lstStyle>
            <a:lvl1pPr marL="0" indent="0">
              <a:buNone/>
              <a:defRPr lang="en-US" sz="1600" b="0" dirty="0" smtClean="0">
                <a:solidFill>
                  <a:srgbClr val="005288"/>
                </a:solidFill>
                <a:latin typeface="Arial"/>
              </a:defRPr>
            </a:lvl1pPr>
          </a:lstStyle>
          <a:p>
            <a:pPr marL="169069" lvl="0" indent="-169069"/>
            <a:r>
              <a:rPr lang="en-US" dirty="0"/>
              <a:t>Click to edit Master text styles</a:t>
            </a:r>
          </a:p>
        </p:txBody>
      </p:sp>
    </p:spTree>
    <p:extLst>
      <p:ext uri="{BB962C8B-B14F-4D97-AF65-F5344CB8AC3E}">
        <p14:creationId xmlns:p14="http://schemas.microsoft.com/office/powerpoint/2010/main" val="599627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adrant content NO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a:t>[CLICK INSERT&gt;HEADER &amp; FOOTER TO ADD CUSTOM FOOTER TEXT]</a:t>
            </a:r>
          </a:p>
        </p:txBody>
      </p:sp>
      <p:sp>
        <p:nvSpPr>
          <p:cNvPr id="7" name="Slide Number Placeholder 6"/>
          <p:cNvSpPr>
            <a:spLocks noGrp="1"/>
          </p:cNvSpPr>
          <p:nvPr>
            <p:ph type="sldNum" sz="quarter" idx="12"/>
          </p:nvPr>
        </p:nvSpPr>
        <p:spPr/>
        <p:txBody>
          <a:bodyPr/>
          <a:lstStyle/>
          <a:p>
            <a:fld id="{8660AA6C-4273-429B-9B6C-9A3C96B88186}" type="slidenum">
              <a:rPr lang="en-US" smtClean="0"/>
              <a:t>‹#›</a:t>
            </a:fld>
            <a:endParaRPr lang="en-US"/>
          </a:p>
        </p:txBody>
      </p:sp>
      <p:sp>
        <p:nvSpPr>
          <p:cNvPr id="17" name="Content Placeholder 3"/>
          <p:cNvSpPr>
            <a:spLocks noGrp="1"/>
          </p:cNvSpPr>
          <p:nvPr>
            <p:ph sz="half" idx="16"/>
          </p:nvPr>
        </p:nvSpPr>
        <p:spPr>
          <a:xfrm>
            <a:off x="180975" y="1052713"/>
            <a:ext cx="4268698" cy="2547738"/>
          </a:xfrm>
        </p:spPr>
        <p:txBody>
          <a:bodyPr/>
          <a:lstStyle>
            <a:lvl1pPr>
              <a:defRPr sz="1200"/>
            </a:lvl1pPr>
            <a:lvl2pPr>
              <a:defRPr sz="1100"/>
            </a:lvl2pPr>
            <a:lvl3pPr>
              <a:defRPr sz="1050"/>
            </a:lvl3pPr>
            <a:lvl4pPr>
              <a:defRPr sz="1000"/>
            </a:lvl4pPr>
            <a:lvl5pPr>
              <a:defRPr sz="9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5"/>
          <p:cNvSpPr>
            <a:spLocks noGrp="1"/>
          </p:cNvSpPr>
          <p:nvPr>
            <p:ph sz="quarter" idx="4"/>
          </p:nvPr>
        </p:nvSpPr>
        <p:spPr>
          <a:xfrm>
            <a:off x="4670424" y="1052713"/>
            <a:ext cx="4270375" cy="2547738"/>
          </a:xfrm>
        </p:spPr>
        <p:txBody>
          <a:bodyPr/>
          <a:lstStyle>
            <a:lvl1pPr>
              <a:defRPr sz="1200"/>
            </a:lvl1pPr>
            <a:lvl2pPr>
              <a:defRPr sz="1100"/>
            </a:lvl2pPr>
            <a:lvl3pPr>
              <a:defRPr sz="1050"/>
            </a:lvl3pPr>
            <a:lvl4pPr>
              <a:defRPr sz="1000"/>
            </a:lvl4pPr>
            <a:lvl5pPr>
              <a:defRPr sz="9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p:cNvSpPr>
            <a:spLocks noGrp="1"/>
          </p:cNvSpPr>
          <p:nvPr>
            <p:ph sz="half" idx="13"/>
          </p:nvPr>
        </p:nvSpPr>
        <p:spPr>
          <a:xfrm>
            <a:off x="180975" y="3776863"/>
            <a:ext cx="4268698" cy="2547738"/>
          </a:xfrm>
        </p:spPr>
        <p:txBody>
          <a:bodyPr/>
          <a:lstStyle>
            <a:lvl1pPr>
              <a:defRPr sz="1200"/>
            </a:lvl1pPr>
            <a:lvl2pPr>
              <a:defRPr sz="1100"/>
            </a:lvl2pPr>
            <a:lvl3pPr>
              <a:defRPr sz="1050"/>
            </a:lvl3pPr>
            <a:lvl4pPr>
              <a:defRPr sz="1000"/>
            </a:lvl4pPr>
            <a:lvl5pPr>
              <a:defRPr sz="9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5"/>
          <p:cNvSpPr>
            <a:spLocks noGrp="1"/>
          </p:cNvSpPr>
          <p:nvPr>
            <p:ph sz="quarter" idx="14"/>
          </p:nvPr>
        </p:nvSpPr>
        <p:spPr>
          <a:xfrm>
            <a:off x="4670424" y="3776863"/>
            <a:ext cx="4270375" cy="2547738"/>
          </a:xfrm>
        </p:spPr>
        <p:txBody>
          <a:bodyPr/>
          <a:lstStyle>
            <a:lvl1pPr>
              <a:defRPr sz="1200"/>
            </a:lvl1pPr>
            <a:lvl2pPr>
              <a:defRPr sz="1100"/>
            </a:lvl2pPr>
            <a:lvl3pPr>
              <a:defRPr sz="1050"/>
            </a:lvl3pPr>
            <a:lvl4pPr>
              <a:defRPr sz="1000"/>
            </a:lvl4pPr>
            <a:lvl5pPr>
              <a:defRPr sz="9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258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 A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Rectangle 6"/>
          <p:cNvSpPr>
            <a:spLocks noGrp="1" noChangeArrowheads="1"/>
          </p:cNvSpPr>
          <p:nvPr>
            <p:ph type="ftr" sz="quarter" idx="3"/>
          </p:nvPr>
        </p:nvSpPr>
        <p:spPr bwMode="auto">
          <a:xfrm>
            <a:off x="301625" y="6396404"/>
            <a:ext cx="6106319"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l" eaLnBrk="0" hangingPunct="0">
              <a:defRPr sz="1000">
                <a:solidFill>
                  <a:schemeClr val="tx2"/>
                </a:solidFill>
              </a:defRPr>
            </a:lvl1pPr>
          </a:lstStyle>
          <a:p>
            <a:r>
              <a:rPr lang="en-US"/>
              <a:t>[CLICK INSERT&gt;HEADER &amp; FOOTER TO ADD CUSTOM FOOTER TEXT]</a:t>
            </a:r>
            <a:endParaRPr lang="en-US" dirty="0"/>
          </a:p>
        </p:txBody>
      </p:sp>
      <p:sp>
        <p:nvSpPr>
          <p:cNvPr id="5" name="Rectangle 2"/>
          <p:cNvSpPr>
            <a:spLocks noGrp="1" noChangeArrowheads="1"/>
          </p:cNvSpPr>
          <p:nvPr>
            <p:ph type="ctrTitle" hasCustomPrompt="1"/>
          </p:nvPr>
        </p:nvSpPr>
        <p:spPr>
          <a:xfrm>
            <a:off x="4000827" y="1979397"/>
            <a:ext cx="4703119" cy="1143000"/>
          </a:xfrm>
        </p:spPr>
        <p:txBody>
          <a:bodyPr lIns="45720" tIns="45720" rIns="45720" bIns="45720" anchor="b" anchorCtr="0"/>
          <a:lstStyle>
            <a:lvl1pPr algn="r">
              <a:lnSpc>
                <a:spcPct val="100000"/>
              </a:lnSpc>
              <a:spcBef>
                <a:spcPts val="525"/>
              </a:spcBef>
              <a:defRPr sz="2000">
                <a:solidFill>
                  <a:schemeClr val="accent1"/>
                </a:solidFill>
              </a:defRPr>
            </a:lvl1pPr>
          </a:lstStyle>
          <a:p>
            <a:r>
              <a:rPr lang="en-US" dirty="0"/>
              <a:t>Click To Edit Master Title Style</a:t>
            </a:r>
          </a:p>
        </p:txBody>
      </p:sp>
      <p:sp>
        <p:nvSpPr>
          <p:cNvPr id="6" name="Rectangle 3"/>
          <p:cNvSpPr>
            <a:spLocks noGrp="1" noChangeArrowheads="1"/>
          </p:cNvSpPr>
          <p:nvPr>
            <p:ph type="subTitle" idx="1" hasCustomPrompt="1"/>
          </p:nvPr>
        </p:nvSpPr>
        <p:spPr>
          <a:xfrm>
            <a:off x="4011930" y="3156040"/>
            <a:ext cx="4683790" cy="655459"/>
          </a:xfrm>
        </p:spPr>
        <p:txBody>
          <a:bodyPr lIns="45720" tIns="45720" rIns="45720" bIns="45720" anchor="t" anchorCtr="0"/>
          <a:lstStyle>
            <a:lvl1pPr marL="0" indent="0" algn="r">
              <a:lnSpc>
                <a:spcPct val="100000"/>
              </a:lnSpc>
              <a:spcBef>
                <a:spcPts val="525"/>
              </a:spcBef>
              <a:spcAft>
                <a:spcPct val="0"/>
              </a:spcAft>
              <a:buFont typeface="Wingdings" pitchFamily="2" charset="2"/>
              <a:buNone/>
              <a:defRPr sz="1100">
                <a:solidFill>
                  <a:schemeClr val="accent1"/>
                </a:solidFill>
              </a:defRPr>
            </a:lvl1pPr>
          </a:lstStyle>
          <a:p>
            <a:r>
              <a:rPr lang="en-US" dirty="0"/>
              <a:t>Click To Edit Master Subtitle Style</a:t>
            </a:r>
          </a:p>
        </p:txBody>
      </p:sp>
    </p:spTree>
    <p:extLst>
      <p:ext uri="{BB962C8B-B14F-4D97-AF65-F5344CB8AC3E}">
        <p14:creationId xmlns:p14="http://schemas.microsoft.com/office/powerpoint/2010/main" val="4181276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[CLICK INSERT&gt;HEADER &amp; FOOTER TO ADD CUSTOM FOOTER TEXT]</a:t>
            </a:r>
          </a:p>
        </p:txBody>
      </p:sp>
      <p:sp>
        <p:nvSpPr>
          <p:cNvPr id="5" name="Slide Number Placeholder 4"/>
          <p:cNvSpPr>
            <a:spLocks noGrp="1"/>
          </p:cNvSpPr>
          <p:nvPr>
            <p:ph type="sldNum" sz="quarter" idx="12"/>
          </p:nvPr>
        </p:nvSpPr>
        <p:spPr/>
        <p:txBody>
          <a:bodyPr/>
          <a:lstStyle/>
          <a:p>
            <a:fld id="{8660AA6C-4273-429B-9B6C-9A3C96B88186}" type="slidenum">
              <a:rPr lang="en-US" smtClean="0"/>
              <a:t>‹#›</a:t>
            </a:fld>
            <a:endParaRPr lang="en-US"/>
          </a:p>
        </p:txBody>
      </p:sp>
    </p:spTree>
    <p:extLst>
      <p:ext uri="{BB962C8B-B14F-4D97-AF65-F5344CB8AC3E}">
        <p14:creationId xmlns:p14="http://schemas.microsoft.com/office/powerpoint/2010/main" val="410189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[CLICK INSERT&gt;HEADER &amp; FOOTER TO ADD CUSTOM FOOTER TEXT]</a:t>
            </a:r>
          </a:p>
        </p:txBody>
      </p:sp>
      <p:sp>
        <p:nvSpPr>
          <p:cNvPr id="4" name="Slide Number Placeholder 3"/>
          <p:cNvSpPr>
            <a:spLocks noGrp="1"/>
          </p:cNvSpPr>
          <p:nvPr>
            <p:ph type="sldNum" sz="quarter" idx="12"/>
          </p:nvPr>
        </p:nvSpPr>
        <p:spPr/>
        <p:txBody>
          <a:bodyPr/>
          <a:lstStyle/>
          <a:p>
            <a:fld id="{8660AA6C-4273-429B-9B6C-9A3C96B88186}" type="slidenum">
              <a:rPr lang="en-US" smtClean="0"/>
              <a:t>‹#›</a:t>
            </a:fld>
            <a:endParaRPr lang="en-US"/>
          </a:p>
        </p:txBody>
      </p:sp>
    </p:spTree>
    <p:extLst>
      <p:ext uri="{BB962C8B-B14F-4D97-AF65-F5344CB8AC3E}">
        <p14:creationId xmlns:p14="http://schemas.microsoft.com/office/powerpoint/2010/main" val="2289033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bwMode="auto">
          <a:xfrm>
            <a:off x="301625" y="1050925"/>
            <a:ext cx="8689975" cy="5129213"/>
          </a:xfrm>
          <a:solidFill>
            <a:srgbClr val="000000">
              <a:alpha val="0"/>
            </a:srgbClr>
          </a:solidFill>
          <a:ln>
            <a:noFill/>
          </a:ln>
        </p:spPr>
        <p:txBody>
          <a:bodyPr vert="horz" wrap="square" lIns="91438" tIns="45718" rIns="91438" bIns="45718" anchor="t" anchorCtr="0">
            <a:noAutofit/>
          </a:bodyPr>
          <a:lstStyle>
            <a:lvl1pPr marL="225425" indent="-225425" algn="l">
              <a:lnSpc>
                <a:spcPct val="100000"/>
              </a:lnSpc>
              <a:spcBef>
                <a:spcPts val="1800"/>
              </a:spcBef>
              <a:spcAft>
                <a:spcPts val="600"/>
              </a:spcAft>
              <a:buClr>
                <a:srgbClr val="005288"/>
              </a:buClr>
              <a:buSzPct val="75000"/>
              <a:buFont typeface="Wingdings"/>
              <a:buChar char="Ø"/>
              <a:defRPr kumimoji="0" sz="1800" b="0" i="0" u="none" baseline="0">
                <a:solidFill>
                  <a:srgbClr val="005288"/>
                </a:solidFill>
                <a:effectLst/>
                <a:latin typeface="Arial"/>
              </a:defRPr>
            </a:lvl1pPr>
            <a:lvl2pPr marL="465138" indent="-165100" algn="l">
              <a:lnSpc>
                <a:spcPct val="100000"/>
              </a:lnSpc>
              <a:spcBef>
                <a:spcPts val="300"/>
              </a:spcBef>
              <a:spcAft>
                <a:spcPts val="300"/>
              </a:spcAft>
              <a:buClr>
                <a:srgbClr val="000000"/>
              </a:buClr>
              <a:buSzPct val="100000"/>
              <a:buFont typeface="Wingdings"/>
              <a:buChar char="§"/>
              <a:tabLst/>
              <a:defRPr kumimoji="0" sz="1600" b="0" i="0" u="none" baseline="0">
                <a:solidFill>
                  <a:srgbClr val="000000"/>
                </a:solidFill>
                <a:effectLst/>
                <a:latin typeface="Arial"/>
              </a:defRPr>
            </a:lvl2pPr>
            <a:lvl3pPr marL="688975" indent="-168275" algn="l">
              <a:lnSpc>
                <a:spcPct val="100000"/>
              </a:lnSpc>
              <a:spcBef>
                <a:spcPts val="300"/>
              </a:spcBef>
              <a:spcAft>
                <a:spcPts val="300"/>
              </a:spcAft>
              <a:buClr>
                <a:srgbClr val="000000"/>
              </a:buClr>
              <a:buSzPct val="100000"/>
              <a:buFontTx/>
              <a:buChar char="•"/>
              <a:defRPr kumimoji="0" sz="1400" b="0" i="0" u="none" baseline="0">
                <a:solidFill>
                  <a:srgbClr val="000000"/>
                </a:solidFill>
                <a:effectLst/>
                <a:latin typeface="Arial"/>
              </a:defRPr>
            </a:lvl3pPr>
            <a:lvl4pPr marL="979488" indent="-220663" algn="l">
              <a:lnSpc>
                <a:spcPct val="100000"/>
              </a:lnSpc>
              <a:spcBef>
                <a:spcPts val="300"/>
              </a:spcBef>
              <a:spcAft>
                <a:spcPts val="300"/>
              </a:spcAft>
              <a:buClr>
                <a:srgbClr val="000000"/>
              </a:buClr>
              <a:buSzPct val="100000"/>
              <a:buFontTx/>
              <a:buChar char="–"/>
              <a:defRPr kumimoji="0" sz="1200" b="0" i="0" u="none" baseline="0">
                <a:solidFill>
                  <a:srgbClr val="000000"/>
                </a:solidFill>
                <a:effectLst/>
                <a:latin typeface="Arial"/>
              </a:defRPr>
            </a:lvl4pPr>
            <a:lvl5pPr marL="1201738" indent="-228600" algn="l">
              <a:lnSpc>
                <a:spcPct val="100000"/>
              </a:lnSpc>
              <a:spcBef>
                <a:spcPts val="300"/>
              </a:spcBef>
              <a:spcAft>
                <a:spcPts val="300"/>
              </a:spcAft>
              <a:buClr>
                <a:srgbClr val="000000"/>
              </a:buClr>
              <a:buSzPct val="100000"/>
              <a:buFontTx/>
              <a:buChar char="»"/>
              <a:defRPr kumimoji="0" sz="1100" b="0" i="0" u="none" baseline="0">
                <a:solidFill>
                  <a:srgbClr val="000000"/>
                </a:solidFill>
                <a:effectLst/>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hasCustomPrompt="1"/>
            <p:custDataLst>
              <p:tags r:id="rId2"/>
            </p:custDataLst>
          </p:nvPr>
        </p:nvSpPr>
        <p:spPr bwMode="auto">
          <a:xfrm>
            <a:off x="297950" y="139383"/>
            <a:ext cx="7207750" cy="86868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dirty="0"/>
              <a:t>Click To Edit Master Title Style</a:t>
            </a:r>
          </a:p>
        </p:txBody>
      </p:sp>
      <p:sp>
        <p:nvSpPr>
          <p:cNvPr id="8" name="Rectangle 5"/>
          <p:cNvSpPr>
            <a:spLocks noGrp="1" noChangeArrowheads="1"/>
          </p:cNvSpPr>
          <p:nvPr>
            <p:ph type="dt" sz="half" idx="2"/>
          </p:nvPr>
        </p:nvSpPr>
        <p:spPr bwMode="auto">
          <a:xfrm>
            <a:off x="4900773" y="6273229"/>
            <a:ext cx="870129" cy="2465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defRPr sz="1200">
                <a:solidFill>
                  <a:schemeClr val="bg2"/>
                </a:solidFill>
              </a:defRPr>
            </a:lvl1pPr>
          </a:lstStyle>
          <a:p>
            <a:fld id="{6DF45AE2-5CC2-468E-AE6D-FCC9291AB17A}" type="datetime1">
              <a:rPr lang="en-US" smtClean="0"/>
              <a:pPr/>
              <a:t>6/24/2019</a:t>
            </a:fld>
            <a:endParaRPr lang="en-US" dirty="0"/>
          </a:p>
        </p:txBody>
      </p:sp>
      <p:sp>
        <p:nvSpPr>
          <p:cNvPr id="9" name="Rectangle 6"/>
          <p:cNvSpPr>
            <a:spLocks noGrp="1" noChangeArrowheads="1"/>
          </p:cNvSpPr>
          <p:nvPr>
            <p:ph type="ftr" sz="quarter" idx="3"/>
          </p:nvPr>
        </p:nvSpPr>
        <p:spPr bwMode="auto">
          <a:xfrm>
            <a:off x="227013" y="6252681"/>
            <a:ext cx="2064124" cy="2568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0" hangingPunct="0">
              <a:defRPr sz="1200">
                <a:solidFill>
                  <a:schemeClr val="bg2"/>
                </a:solidFill>
              </a:defRPr>
            </a:lvl1pPr>
          </a:lstStyle>
          <a:p>
            <a:r>
              <a:rPr lang="en-US" dirty="0"/>
              <a:t>Confidential and Proprietary</a:t>
            </a:r>
          </a:p>
        </p:txBody>
      </p:sp>
      <p:sp>
        <p:nvSpPr>
          <p:cNvPr id="10" name="Rectangle 7"/>
          <p:cNvSpPr>
            <a:spLocks noGrp="1" noChangeArrowheads="1"/>
          </p:cNvSpPr>
          <p:nvPr>
            <p:ph type="sldNum" sz="quarter" idx="4"/>
          </p:nvPr>
        </p:nvSpPr>
        <p:spPr bwMode="auto">
          <a:xfrm>
            <a:off x="2301411" y="6275387"/>
            <a:ext cx="2578814" cy="244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0" hangingPunct="0">
              <a:defRPr sz="1200">
                <a:solidFill>
                  <a:schemeClr val="bg2"/>
                </a:solidFill>
              </a:defRPr>
            </a:lvl1pPr>
          </a:lstStyle>
          <a:p>
            <a:fld id="{240EA3EE-AED1-4271-9E65-2BFAC2989DC0}" type="slidenum">
              <a:rPr lang="en-US"/>
              <a:pPr/>
              <a:t>‹#›</a:t>
            </a:fld>
            <a:endParaRPr lang="en-US" dirty="0"/>
          </a:p>
        </p:txBody>
      </p:sp>
    </p:spTree>
    <p:extLst>
      <p:ext uri="{BB962C8B-B14F-4D97-AF65-F5344CB8AC3E}">
        <p14:creationId xmlns:p14="http://schemas.microsoft.com/office/powerpoint/2010/main" val="286164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2"/>
          <p:cNvSpPr>
            <a:spLocks noGrp="1" noChangeArrowheads="1"/>
          </p:cNvSpPr>
          <p:nvPr>
            <p:ph type="ctrTitle" hasCustomPrompt="1"/>
          </p:nvPr>
        </p:nvSpPr>
        <p:spPr>
          <a:xfrm>
            <a:off x="4000827" y="1979397"/>
            <a:ext cx="4703119" cy="1143000"/>
          </a:xfrm>
        </p:spPr>
        <p:txBody>
          <a:bodyPr lIns="45720" tIns="45720" rIns="45720" bIns="45720" anchor="b" anchorCtr="0"/>
          <a:lstStyle>
            <a:lvl1pPr algn="r">
              <a:lnSpc>
                <a:spcPct val="100000"/>
              </a:lnSpc>
              <a:spcBef>
                <a:spcPts val="525"/>
              </a:spcBef>
              <a:defRPr sz="2000">
                <a:solidFill>
                  <a:schemeClr val="accent1"/>
                </a:solidFill>
              </a:defRPr>
            </a:lvl1pPr>
          </a:lstStyle>
          <a:p>
            <a:r>
              <a:rPr lang="en-US" dirty="0"/>
              <a:t>Click To Edit Master Title Style</a:t>
            </a:r>
          </a:p>
        </p:txBody>
      </p:sp>
      <p:sp>
        <p:nvSpPr>
          <p:cNvPr id="6" name="Rectangle 3"/>
          <p:cNvSpPr>
            <a:spLocks noGrp="1" noChangeArrowheads="1"/>
          </p:cNvSpPr>
          <p:nvPr>
            <p:ph type="subTitle" idx="1" hasCustomPrompt="1"/>
          </p:nvPr>
        </p:nvSpPr>
        <p:spPr>
          <a:xfrm>
            <a:off x="4011930" y="3156040"/>
            <a:ext cx="4683790" cy="655459"/>
          </a:xfrm>
        </p:spPr>
        <p:txBody>
          <a:bodyPr lIns="45720" tIns="45720" rIns="45720" bIns="45720" anchor="t" anchorCtr="0"/>
          <a:lstStyle>
            <a:lvl1pPr marL="0" indent="0" algn="r">
              <a:lnSpc>
                <a:spcPct val="100000"/>
              </a:lnSpc>
              <a:spcBef>
                <a:spcPts val="525"/>
              </a:spcBef>
              <a:spcAft>
                <a:spcPct val="0"/>
              </a:spcAft>
              <a:buFont typeface="Wingdings" pitchFamily="2" charset="2"/>
              <a:buNone/>
              <a:defRPr sz="1100">
                <a:solidFill>
                  <a:schemeClr val="accent1"/>
                </a:solidFill>
              </a:defRPr>
            </a:lvl1pPr>
          </a:lstStyle>
          <a:p>
            <a:r>
              <a:rPr lang="en-US" dirty="0"/>
              <a:t>Click To Edit Master Subtitle Style</a:t>
            </a:r>
          </a:p>
        </p:txBody>
      </p:sp>
      <p:sp>
        <p:nvSpPr>
          <p:cNvPr id="7" name="Footer Placeholder 6"/>
          <p:cNvSpPr>
            <a:spLocks noGrp="1" noChangeArrowheads="1"/>
          </p:cNvSpPr>
          <p:nvPr>
            <p:ph type="ftr" sz="quarter" idx="3"/>
          </p:nvPr>
        </p:nvSpPr>
        <p:spPr bwMode="auto">
          <a:xfrm>
            <a:off x="301625" y="6396404"/>
            <a:ext cx="6106319"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l" eaLnBrk="0" hangingPunct="0">
              <a:defRPr sz="1000">
                <a:solidFill>
                  <a:schemeClr val="tx2"/>
                </a:solidFill>
              </a:defRPr>
            </a:lvl1pPr>
          </a:lstStyle>
          <a:p>
            <a:r>
              <a:rPr lang="en-US"/>
              <a:t>[CLICK INSERT&gt;HEADER &amp; FOOTER TO ADD CUSTOM FOOTER TEXT]</a:t>
            </a:r>
            <a:endParaRPr lang="en-US" dirty="0"/>
          </a:p>
        </p:txBody>
      </p:sp>
    </p:spTree>
    <p:extLst>
      <p:ext uri="{BB962C8B-B14F-4D97-AF65-F5344CB8AC3E}">
        <p14:creationId xmlns:p14="http://schemas.microsoft.com/office/powerpoint/2010/main" val="4194174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 COMM">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2"/>
          <p:cNvSpPr>
            <a:spLocks noGrp="1" noChangeArrowheads="1"/>
          </p:cNvSpPr>
          <p:nvPr>
            <p:ph type="ctrTitle" hasCustomPrompt="1"/>
          </p:nvPr>
        </p:nvSpPr>
        <p:spPr>
          <a:xfrm>
            <a:off x="4000827" y="1979397"/>
            <a:ext cx="4703119" cy="1143000"/>
          </a:xfrm>
        </p:spPr>
        <p:txBody>
          <a:bodyPr lIns="45720" tIns="45720" rIns="45720" bIns="45720" anchor="b" anchorCtr="0"/>
          <a:lstStyle>
            <a:lvl1pPr algn="r">
              <a:lnSpc>
                <a:spcPct val="100000"/>
              </a:lnSpc>
              <a:spcBef>
                <a:spcPts val="525"/>
              </a:spcBef>
              <a:defRPr sz="2000">
                <a:solidFill>
                  <a:schemeClr val="accent1"/>
                </a:solidFill>
              </a:defRPr>
            </a:lvl1pPr>
          </a:lstStyle>
          <a:p>
            <a:r>
              <a:rPr lang="en-US" dirty="0"/>
              <a:t>Click To Edit Master Title Style</a:t>
            </a:r>
          </a:p>
        </p:txBody>
      </p:sp>
      <p:sp>
        <p:nvSpPr>
          <p:cNvPr id="6" name="Rectangle 3"/>
          <p:cNvSpPr>
            <a:spLocks noGrp="1" noChangeArrowheads="1"/>
          </p:cNvSpPr>
          <p:nvPr>
            <p:ph type="subTitle" idx="1" hasCustomPrompt="1"/>
          </p:nvPr>
        </p:nvSpPr>
        <p:spPr>
          <a:xfrm>
            <a:off x="4011930" y="3156040"/>
            <a:ext cx="4683790" cy="655459"/>
          </a:xfrm>
        </p:spPr>
        <p:txBody>
          <a:bodyPr lIns="45720" tIns="45720" rIns="45720" bIns="45720" anchor="t" anchorCtr="0"/>
          <a:lstStyle>
            <a:lvl1pPr marL="0" indent="0" algn="r">
              <a:lnSpc>
                <a:spcPct val="100000"/>
              </a:lnSpc>
              <a:spcBef>
                <a:spcPts val="525"/>
              </a:spcBef>
              <a:spcAft>
                <a:spcPct val="0"/>
              </a:spcAft>
              <a:buFont typeface="Wingdings" pitchFamily="2" charset="2"/>
              <a:buNone/>
              <a:defRPr sz="1100">
                <a:solidFill>
                  <a:schemeClr val="accent1"/>
                </a:solidFill>
              </a:defRPr>
            </a:lvl1pPr>
          </a:lstStyle>
          <a:p>
            <a:r>
              <a:rPr lang="en-US" dirty="0"/>
              <a:t>Click To Edit Master Subtitle Style</a:t>
            </a:r>
          </a:p>
        </p:txBody>
      </p:sp>
      <p:sp>
        <p:nvSpPr>
          <p:cNvPr id="7" name="Footer Placeholder 6"/>
          <p:cNvSpPr>
            <a:spLocks noGrp="1" noChangeArrowheads="1"/>
          </p:cNvSpPr>
          <p:nvPr>
            <p:ph type="ftr" sz="quarter" idx="3"/>
          </p:nvPr>
        </p:nvSpPr>
        <p:spPr bwMode="auto">
          <a:xfrm>
            <a:off x="301625" y="6396404"/>
            <a:ext cx="6106319"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l" eaLnBrk="0" hangingPunct="0">
              <a:defRPr sz="1000">
                <a:solidFill>
                  <a:schemeClr val="tx2"/>
                </a:solidFill>
              </a:defRPr>
            </a:lvl1pPr>
          </a:lstStyle>
          <a:p>
            <a:r>
              <a:rPr lang="en-US"/>
              <a:t>[CLICK INSERT&gt;HEADER &amp; FOOTER TO ADD CUSTOM FOOTER TEXT]</a:t>
            </a:r>
            <a:endParaRPr lang="en-US" dirty="0"/>
          </a:p>
        </p:txBody>
      </p:sp>
    </p:spTree>
    <p:extLst>
      <p:ext uri="{BB962C8B-B14F-4D97-AF65-F5344CB8AC3E}">
        <p14:creationId xmlns:p14="http://schemas.microsoft.com/office/powerpoint/2010/main" val="445001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 POW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2"/>
          <p:cNvSpPr>
            <a:spLocks noGrp="1" noChangeArrowheads="1"/>
          </p:cNvSpPr>
          <p:nvPr>
            <p:ph type="ctrTitle" hasCustomPrompt="1"/>
          </p:nvPr>
        </p:nvSpPr>
        <p:spPr>
          <a:xfrm>
            <a:off x="4000827" y="1979397"/>
            <a:ext cx="4703119" cy="1143000"/>
          </a:xfrm>
        </p:spPr>
        <p:txBody>
          <a:bodyPr lIns="45720" tIns="45720" rIns="45720" bIns="45720" anchor="b" anchorCtr="0"/>
          <a:lstStyle>
            <a:lvl1pPr algn="r">
              <a:lnSpc>
                <a:spcPct val="100000"/>
              </a:lnSpc>
              <a:spcBef>
                <a:spcPts val="525"/>
              </a:spcBef>
              <a:defRPr sz="2000">
                <a:solidFill>
                  <a:schemeClr val="accent1"/>
                </a:solidFill>
              </a:defRPr>
            </a:lvl1pPr>
          </a:lstStyle>
          <a:p>
            <a:r>
              <a:rPr lang="en-US" dirty="0"/>
              <a:t>Click To Edit Master Title Style</a:t>
            </a:r>
          </a:p>
        </p:txBody>
      </p:sp>
      <p:sp>
        <p:nvSpPr>
          <p:cNvPr id="6" name="Rectangle 3"/>
          <p:cNvSpPr>
            <a:spLocks noGrp="1" noChangeArrowheads="1"/>
          </p:cNvSpPr>
          <p:nvPr>
            <p:ph type="subTitle" idx="1" hasCustomPrompt="1"/>
          </p:nvPr>
        </p:nvSpPr>
        <p:spPr>
          <a:xfrm>
            <a:off x="4011930" y="3156040"/>
            <a:ext cx="4683790" cy="655459"/>
          </a:xfrm>
        </p:spPr>
        <p:txBody>
          <a:bodyPr lIns="45720" tIns="45720" rIns="45720" bIns="45720" anchor="t" anchorCtr="0"/>
          <a:lstStyle>
            <a:lvl1pPr marL="0" indent="0" algn="r">
              <a:lnSpc>
                <a:spcPct val="100000"/>
              </a:lnSpc>
              <a:spcBef>
                <a:spcPts val="525"/>
              </a:spcBef>
              <a:spcAft>
                <a:spcPct val="0"/>
              </a:spcAft>
              <a:buFont typeface="Wingdings" pitchFamily="2" charset="2"/>
              <a:buNone/>
              <a:defRPr sz="1100">
                <a:solidFill>
                  <a:schemeClr val="accent1"/>
                </a:solidFill>
              </a:defRPr>
            </a:lvl1pPr>
          </a:lstStyle>
          <a:p>
            <a:r>
              <a:rPr lang="en-US" dirty="0"/>
              <a:t>Click To Edit Master Subtitle Style</a:t>
            </a:r>
          </a:p>
        </p:txBody>
      </p:sp>
      <p:sp>
        <p:nvSpPr>
          <p:cNvPr id="7" name="Footer Placeholder 6"/>
          <p:cNvSpPr>
            <a:spLocks noGrp="1" noChangeArrowheads="1"/>
          </p:cNvSpPr>
          <p:nvPr>
            <p:ph type="ftr" sz="quarter" idx="3"/>
          </p:nvPr>
        </p:nvSpPr>
        <p:spPr bwMode="auto">
          <a:xfrm>
            <a:off x="301625" y="6396404"/>
            <a:ext cx="6106319"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l" eaLnBrk="0" hangingPunct="0">
              <a:defRPr sz="1000">
                <a:solidFill>
                  <a:schemeClr val="tx2"/>
                </a:solidFill>
              </a:defRPr>
            </a:lvl1pPr>
          </a:lstStyle>
          <a:p>
            <a:r>
              <a:rPr lang="en-US"/>
              <a:t>[CLICK INSERT&gt;HEADER &amp; FOOTER TO ADD CUSTOM FOOTER TEXT]</a:t>
            </a:r>
            <a:endParaRPr lang="en-US" dirty="0"/>
          </a:p>
        </p:txBody>
      </p:sp>
    </p:spTree>
    <p:extLst>
      <p:ext uri="{BB962C8B-B14F-4D97-AF65-F5344CB8AC3E}">
        <p14:creationId xmlns:p14="http://schemas.microsoft.com/office/powerpoint/2010/main" val="261947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2"/>
          <p:cNvSpPr>
            <a:spLocks noGrp="1" noChangeArrowheads="1"/>
          </p:cNvSpPr>
          <p:nvPr>
            <p:ph type="ctrTitle" hasCustomPrompt="1"/>
          </p:nvPr>
        </p:nvSpPr>
        <p:spPr>
          <a:xfrm>
            <a:off x="1593057" y="1817472"/>
            <a:ext cx="7110889" cy="1143000"/>
          </a:xfrm>
        </p:spPr>
        <p:txBody>
          <a:bodyPr lIns="45720" tIns="45720" rIns="45720" bIns="45720" anchor="b" anchorCtr="0"/>
          <a:lstStyle>
            <a:lvl1pPr algn="l">
              <a:lnSpc>
                <a:spcPct val="100000"/>
              </a:lnSpc>
              <a:spcBef>
                <a:spcPts val="525"/>
              </a:spcBef>
              <a:defRPr sz="2000">
                <a:solidFill>
                  <a:schemeClr val="accent1"/>
                </a:solidFill>
              </a:defRPr>
            </a:lvl1pPr>
          </a:lstStyle>
          <a:p>
            <a:r>
              <a:rPr lang="en-US" dirty="0"/>
              <a:t>Click To Edit Master Title Style</a:t>
            </a:r>
          </a:p>
        </p:txBody>
      </p:sp>
      <p:sp>
        <p:nvSpPr>
          <p:cNvPr id="6" name="Rectangle 3"/>
          <p:cNvSpPr>
            <a:spLocks noGrp="1" noChangeArrowheads="1"/>
          </p:cNvSpPr>
          <p:nvPr>
            <p:ph type="subTitle" idx="1" hasCustomPrompt="1"/>
          </p:nvPr>
        </p:nvSpPr>
        <p:spPr>
          <a:xfrm>
            <a:off x="1593057" y="2994116"/>
            <a:ext cx="7110889" cy="655459"/>
          </a:xfrm>
        </p:spPr>
        <p:txBody>
          <a:bodyPr lIns="45720" tIns="45720" rIns="45720" bIns="45720" anchor="t" anchorCtr="0"/>
          <a:lstStyle>
            <a:lvl1pPr marL="0" indent="0" algn="l">
              <a:lnSpc>
                <a:spcPct val="100000"/>
              </a:lnSpc>
              <a:spcBef>
                <a:spcPts val="525"/>
              </a:spcBef>
              <a:spcAft>
                <a:spcPct val="0"/>
              </a:spcAft>
              <a:buFont typeface="Wingdings" pitchFamily="2" charset="2"/>
              <a:buNone/>
              <a:defRPr sz="1100">
                <a:solidFill>
                  <a:schemeClr val="accent1"/>
                </a:solidFill>
              </a:defRPr>
            </a:lvl1pPr>
          </a:lstStyle>
          <a:p>
            <a:r>
              <a:rPr lang="en-US" dirty="0"/>
              <a:t>Click To Edit Master Subtitle Style</a:t>
            </a:r>
          </a:p>
        </p:txBody>
      </p:sp>
      <p:sp>
        <p:nvSpPr>
          <p:cNvPr id="7" name="Footer Placeholder 4"/>
          <p:cNvSpPr>
            <a:spLocks noGrp="1"/>
          </p:cNvSpPr>
          <p:nvPr>
            <p:ph type="ftr" sz="quarter" idx="11"/>
          </p:nvPr>
        </p:nvSpPr>
        <p:spPr>
          <a:xfrm>
            <a:off x="121444" y="6583335"/>
            <a:ext cx="6820376" cy="196208"/>
          </a:xfrm>
        </p:spPr>
        <p:txBody>
          <a:bodyPr/>
          <a:lstStyle/>
          <a:p>
            <a:r>
              <a:rPr lang="en-US" dirty="0"/>
              <a:t>[CLICK INSERT&gt;HEADER &amp; FOOTER TO ADD CUSTOM FOOTER TEXT]</a:t>
            </a:r>
          </a:p>
        </p:txBody>
      </p:sp>
      <p:sp>
        <p:nvSpPr>
          <p:cNvPr id="8" name="Slide Number Placeholder 5"/>
          <p:cNvSpPr>
            <a:spLocks noGrp="1"/>
          </p:cNvSpPr>
          <p:nvPr>
            <p:ph type="sldNum" sz="quarter" idx="12"/>
          </p:nvPr>
        </p:nvSpPr>
        <p:spPr>
          <a:xfrm>
            <a:off x="7895281" y="6583335"/>
            <a:ext cx="799140" cy="196208"/>
          </a:xfrm>
        </p:spPr>
        <p:txBody>
          <a:bodyPr/>
          <a:lstStyle/>
          <a:p>
            <a:fld id="{8660AA6C-4273-429B-9B6C-9A3C96B88186}" type="slidenum">
              <a:rPr lang="en-US" smtClean="0"/>
              <a:t>‹#›</a:t>
            </a:fld>
            <a:endParaRPr lang="en-US"/>
          </a:p>
        </p:txBody>
      </p:sp>
    </p:spTree>
    <p:extLst>
      <p:ext uri="{BB962C8B-B14F-4D97-AF65-F5344CB8AC3E}">
        <p14:creationId xmlns:p14="http://schemas.microsoft.com/office/powerpoint/2010/main" val="71958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[CLICK INSERT&gt;HEADER &amp; FOOTER TO ADD CUSTOM FOOTER TEXT]</a:t>
            </a:r>
          </a:p>
        </p:txBody>
      </p:sp>
      <p:sp>
        <p:nvSpPr>
          <p:cNvPr id="6" name="Slide Number Placeholder 5"/>
          <p:cNvSpPr>
            <a:spLocks noGrp="1"/>
          </p:cNvSpPr>
          <p:nvPr>
            <p:ph type="sldNum" sz="quarter" idx="12"/>
          </p:nvPr>
        </p:nvSpPr>
        <p:spPr/>
        <p:txBody>
          <a:bodyPr/>
          <a:lstStyle/>
          <a:p>
            <a:fld id="{8660AA6C-4273-429B-9B6C-9A3C96B88186}" type="slidenum">
              <a:rPr lang="en-US" smtClean="0"/>
              <a:t>‹#›</a:t>
            </a:fld>
            <a:endParaRPr lang="en-US"/>
          </a:p>
        </p:txBody>
      </p:sp>
    </p:spTree>
    <p:extLst>
      <p:ext uri="{BB962C8B-B14F-4D97-AF65-F5344CB8AC3E}">
        <p14:creationId xmlns:p14="http://schemas.microsoft.com/office/powerpoint/2010/main" val="3581124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Table with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80975" y="1698794"/>
            <a:ext cx="8810627" cy="448134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[CLICK INSERT&gt;HEADER &amp; FOOTER TO ADD CUSTOM FOOTER TEXT]</a:t>
            </a:r>
          </a:p>
        </p:txBody>
      </p:sp>
      <p:sp>
        <p:nvSpPr>
          <p:cNvPr id="6" name="Slide Number Placeholder 5"/>
          <p:cNvSpPr>
            <a:spLocks noGrp="1"/>
          </p:cNvSpPr>
          <p:nvPr>
            <p:ph type="sldNum" sz="quarter" idx="12"/>
          </p:nvPr>
        </p:nvSpPr>
        <p:spPr/>
        <p:txBody>
          <a:bodyPr/>
          <a:lstStyle/>
          <a:p>
            <a:fld id="{8660AA6C-4273-429B-9B6C-9A3C96B88186}" type="slidenum">
              <a:rPr lang="en-US" smtClean="0"/>
              <a:t>‹#›</a:t>
            </a:fld>
            <a:endParaRPr lang="en-US"/>
          </a:p>
        </p:txBody>
      </p:sp>
      <p:sp>
        <p:nvSpPr>
          <p:cNvPr id="7" name="Text Placeholder 6"/>
          <p:cNvSpPr>
            <a:spLocks noGrp="1"/>
          </p:cNvSpPr>
          <p:nvPr>
            <p:ph type="body" sz="quarter" idx="13"/>
          </p:nvPr>
        </p:nvSpPr>
        <p:spPr>
          <a:xfrm>
            <a:off x="180975" y="1052712"/>
            <a:ext cx="8810625" cy="485775"/>
          </a:xfrm>
          <a:prstGeom prst="roundRect">
            <a:avLst/>
          </a:prstGeom>
          <a:ln>
            <a:solidFill>
              <a:schemeClr val="accent1"/>
            </a:solidFill>
          </a:ln>
        </p:spPr>
        <p:txBody>
          <a:bodyPr anchor="ctr" anchorCtr="0"/>
          <a:lstStyle>
            <a:lvl1pPr marL="0" indent="0">
              <a:buNone/>
              <a:defRPr sz="1600"/>
            </a:lvl1pPr>
          </a:lstStyle>
          <a:p>
            <a:pPr lvl="0"/>
            <a:r>
              <a:rPr lang="en-US" dirty="0"/>
              <a:t>Edit Master text styles</a:t>
            </a:r>
          </a:p>
        </p:txBody>
      </p:sp>
    </p:spTree>
    <p:extLst>
      <p:ext uri="{BB962C8B-B14F-4D97-AF65-F5344CB8AC3E}">
        <p14:creationId xmlns:p14="http://schemas.microsoft.com/office/powerpoint/2010/main" val="29270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Table with Heading OP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80975" y="1698794"/>
            <a:ext cx="8810627" cy="448134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[CLICK INSERT&gt;HEADER &amp; FOOTER TO ADD CUSTOM FOOTER TEXT]</a:t>
            </a:r>
          </a:p>
        </p:txBody>
      </p:sp>
      <p:sp>
        <p:nvSpPr>
          <p:cNvPr id="6" name="Slide Number Placeholder 5"/>
          <p:cNvSpPr>
            <a:spLocks noGrp="1"/>
          </p:cNvSpPr>
          <p:nvPr>
            <p:ph type="sldNum" sz="quarter" idx="12"/>
          </p:nvPr>
        </p:nvSpPr>
        <p:spPr/>
        <p:txBody>
          <a:bodyPr/>
          <a:lstStyle/>
          <a:p>
            <a:fld id="{8660AA6C-4273-429B-9B6C-9A3C96B88186}" type="slidenum">
              <a:rPr lang="en-US" smtClean="0"/>
              <a:t>‹#›</a:t>
            </a:fld>
            <a:endParaRPr lang="en-US"/>
          </a:p>
        </p:txBody>
      </p:sp>
      <p:sp>
        <p:nvSpPr>
          <p:cNvPr id="7" name="Text Placeholder 6"/>
          <p:cNvSpPr>
            <a:spLocks noGrp="1"/>
          </p:cNvSpPr>
          <p:nvPr>
            <p:ph type="body" sz="quarter" idx="13"/>
          </p:nvPr>
        </p:nvSpPr>
        <p:spPr>
          <a:xfrm>
            <a:off x="180975" y="1052712"/>
            <a:ext cx="8810625" cy="485775"/>
          </a:xfrm>
          <a:prstGeom prst="rect">
            <a:avLst/>
          </a:prstGeom>
          <a:ln>
            <a:noFill/>
          </a:ln>
        </p:spPr>
        <p:txBody>
          <a:bodyPr anchor="b" anchorCtr="0"/>
          <a:lstStyle>
            <a:lvl1pPr marL="0" indent="0">
              <a:buNone/>
              <a:defRPr sz="1600"/>
            </a:lvl1pPr>
          </a:lstStyle>
          <a:p>
            <a:pPr lvl="0"/>
            <a:r>
              <a:rPr lang="en-US" dirty="0"/>
              <a:t>Edit Master text styles</a:t>
            </a:r>
          </a:p>
        </p:txBody>
      </p:sp>
      <p:cxnSp>
        <p:nvCxnSpPr>
          <p:cNvPr id="8" name="Straight Connector 7"/>
          <p:cNvCxnSpPr>
            <a:cxnSpLocks/>
          </p:cNvCxnSpPr>
          <p:nvPr userDrawn="1"/>
        </p:nvCxnSpPr>
        <p:spPr bwMode="auto">
          <a:xfrm>
            <a:off x="180975" y="1545757"/>
            <a:ext cx="8810625" cy="0"/>
          </a:xfrm>
          <a:prstGeom prst="line">
            <a:avLst/>
          </a:prstGeom>
          <a:solidFill>
            <a:srgbClr val="DDDDDD"/>
          </a:solidFill>
          <a:ln w="95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228002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2884" name="Rectangle 3"/>
          <p:cNvSpPr>
            <a:spLocks noGrp="1" noChangeArrowheads="1"/>
          </p:cNvSpPr>
          <p:nvPr>
            <p:ph type="body" idx="1"/>
            <p:custDataLst>
              <p:tags r:id="rId24"/>
            </p:custDataLst>
          </p:nvPr>
        </p:nvSpPr>
        <p:spPr bwMode="auto">
          <a:xfrm>
            <a:off x="180975" y="1050927"/>
            <a:ext cx="8810627" cy="5129213"/>
          </a:xfrm>
          <a:prstGeom prst="rect">
            <a:avLst/>
          </a:prstGeom>
          <a:solidFill>
            <a:scrgbClr r="0" g="0" b="0">
              <a:alpha val="0"/>
            </a:scrgbClr>
          </a:solidFill>
          <a:ln w="9525" algn="ctr">
            <a:noFill/>
            <a:miter lim="800000"/>
            <a:headEnd/>
            <a:tailEnd/>
          </a:ln>
        </p:spPr>
        <p:txBody>
          <a:bodyPr vert="horz" wrap="square" lIns="91439" tIns="45719" rIns="91439" bIns="45719"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2886" name="Rectangle 6"/>
          <p:cNvSpPr>
            <a:spLocks noGrp="1" noChangeArrowheads="1"/>
          </p:cNvSpPr>
          <p:nvPr>
            <p:ph type="ftr" sz="quarter" idx="3"/>
          </p:nvPr>
        </p:nvSpPr>
        <p:spPr bwMode="auto">
          <a:xfrm>
            <a:off x="121444" y="6558328"/>
            <a:ext cx="662225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eaLnBrk="0" hangingPunct="0">
              <a:defRPr sz="1000">
                <a:solidFill>
                  <a:schemeClr val="tx2"/>
                </a:solidFill>
              </a:defRPr>
            </a:lvl1pPr>
          </a:lstStyle>
          <a:p>
            <a:r>
              <a:rPr lang="en-US" dirty="0"/>
              <a:t>[CLICK INSERT&gt;HEADER &amp; FOOTER TO ADD CUSTOM FOOTER TEXT]</a:t>
            </a:r>
          </a:p>
        </p:txBody>
      </p:sp>
      <p:sp>
        <p:nvSpPr>
          <p:cNvPr id="122887" name="Rectangle 7"/>
          <p:cNvSpPr>
            <a:spLocks noGrp="1" noChangeArrowheads="1"/>
          </p:cNvSpPr>
          <p:nvPr>
            <p:ph type="sldNum" sz="quarter" idx="4"/>
          </p:nvPr>
        </p:nvSpPr>
        <p:spPr bwMode="auto">
          <a:xfrm>
            <a:off x="7895281" y="6558329"/>
            <a:ext cx="799140" cy="246221"/>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spAutoFit/>
          </a:bodyPr>
          <a:lstStyle>
            <a:lvl1pPr algn="r" eaLnBrk="0" hangingPunct="0">
              <a:defRPr sz="1000">
                <a:solidFill>
                  <a:schemeClr val="tx2"/>
                </a:solidFill>
              </a:defRPr>
            </a:lvl1pPr>
          </a:lstStyle>
          <a:p>
            <a:fld id="{240EA3EE-AED1-4271-9E65-2BFAC2989DC0}" type="slidenum">
              <a:rPr lang="en-US" smtClean="0"/>
              <a:pPr/>
              <a:t>‹#›</a:t>
            </a:fld>
            <a:endParaRPr lang="en-US" dirty="0"/>
          </a:p>
        </p:txBody>
      </p:sp>
      <p:sp>
        <p:nvSpPr>
          <p:cNvPr id="122883" name="Rectangle 2"/>
          <p:cNvSpPr>
            <a:spLocks noGrp="1" noChangeArrowheads="1"/>
          </p:cNvSpPr>
          <p:nvPr>
            <p:ph type="title"/>
            <p:custDataLst>
              <p:tags r:id="rId25"/>
            </p:custDataLst>
          </p:nvPr>
        </p:nvSpPr>
        <p:spPr bwMode="auto">
          <a:xfrm>
            <a:off x="180975" y="144545"/>
            <a:ext cx="7190786" cy="747860"/>
          </a:xfrm>
          <a:prstGeom prst="rect">
            <a:avLst/>
          </a:prstGeom>
          <a:noFill/>
          <a:ln w="9525">
            <a:noFill/>
            <a:miter lim="800000"/>
            <a:headEnd/>
            <a:tailEnd/>
          </a:ln>
        </p:spPr>
        <p:txBody>
          <a:bodyPr vert="horz" wrap="square" lIns="182880" tIns="45720" rIns="4572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875" r:id="rId1"/>
    <p:sldLayoutId id="2147483886" r:id="rId2"/>
    <p:sldLayoutId id="2147483887" r:id="rId3"/>
    <p:sldLayoutId id="2147483888" r:id="rId4"/>
    <p:sldLayoutId id="2147483889" r:id="rId5"/>
    <p:sldLayoutId id="2147483891" r:id="rId6"/>
    <p:sldLayoutId id="2147483880" r:id="rId7"/>
    <p:sldLayoutId id="2147483911" r:id="rId8"/>
    <p:sldLayoutId id="2147483917" r:id="rId9"/>
    <p:sldLayoutId id="2147483908" r:id="rId10"/>
    <p:sldLayoutId id="2147483882" r:id="rId11"/>
    <p:sldLayoutId id="2147483910" r:id="rId12"/>
    <p:sldLayoutId id="2147483909" r:id="rId13"/>
    <p:sldLayoutId id="2147483890" r:id="rId14"/>
    <p:sldLayoutId id="2147483913" r:id="rId15"/>
    <p:sldLayoutId id="2147483916" r:id="rId16"/>
    <p:sldLayoutId id="2147483912" r:id="rId17"/>
    <p:sldLayoutId id="2147483914" r:id="rId18"/>
    <p:sldLayoutId id="2147483915" r:id="rId19"/>
    <p:sldLayoutId id="2147483884" r:id="rId20"/>
    <p:sldLayoutId id="2147483885" r:id="rId21"/>
    <p:sldLayoutId id="2147483918" r:id="rId22"/>
  </p:sldLayoutIdLst>
  <p:hf hdr="0" ftr="0" dt="0"/>
  <p:txStyles>
    <p:titleStyle>
      <a:lvl1pPr algn="l" rtl="0" fontAlgn="base">
        <a:lnSpc>
          <a:spcPct val="85000"/>
        </a:lnSpc>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1800" b="1">
          <a:solidFill>
            <a:schemeClr val="tx2"/>
          </a:solidFill>
          <a:latin typeface="Arial" charset="0"/>
        </a:defRPr>
      </a:lvl2pPr>
      <a:lvl3pPr algn="l" rtl="0" fontAlgn="base">
        <a:spcBef>
          <a:spcPct val="0"/>
        </a:spcBef>
        <a:spcAft>
          <a:spcPct val="0"/>
        </a:spcAft>
        <a:defRPr sz="1800" b="1">
          <a:solidFill>
            <a:schemeClr val="tx2"/>
          </a:solidFill>
          <a:latin typeface="Arial" charset="0"/>
        </a:defRPr>
      </a:lvl3pPr>
      <a:lvl4pPr algn="l" rtl="0" fontAlgn="base">
        <a:spcBef>
          <a:spcPct val="0"/>
        </a:spcBef>
        <a:spcAft>
          <a:spcPct val="0"/>
        </a:spcAft>
        <a:defRPr sz="1800" b="1">
          <a:solidFill>
            <a:schemeClr val="tx2"/>
          </a:solidFill>
          <a:latin typeface="Arial" charset="0"/>
        </a:defRPr>
      </a:lvl4pPr>
      <a:lvl5pPr algn="l" rtl="0" fontAlgn="base">
        <a:spcBef>
          <a:spcPct val="0"/>
        </a:spcBef>
        <a:spcAft>
          <a:spcPct val="0"/>
        </a:spcAft>
        <a:defRPr sz="1800" b="1">
          <a:solidFill>
            <a:schemeClr val="tx2"/>
          </a:solidFill>
          <a:latin typeface="Arial" charset="0"/>
        </a:defRPr>
      </a:lvl5pPr>
      <a:lvl6pPr marL="342900" algn="l" rtl="0" fontAlgn="base">
        <a:spcBef>
          <a:spcPct val="0"/>
        </a:spcBef>
        <a:spcAft>
          <a:spcPct val="0"/>
        </a:spcAft>
        <a:defRPr sz="1800" b="1">
          <a:solidFill>
            <a:schemeClr val="tx2"/>
          </a:solidFill>
          <a:latin typeface="Arial" charset="0"/>
        </a:defRPr>
      </a:lvl6pPr>
      <a:lvl7pPr marL="685800" algn="l" rtl="0" fontAlgn="base">
        <a:spcBef>
          <a:spcPct val="0"/>
        </a:spcBef>
        <a:spcAft>
          <a:spcPct val="0"/>
        </a:spcAft>
        <a:defRPr sz="1800" b="1">
          <a:solidFill>
            <a:schemeClr val="tx2"/>
          </a:solidFill>
          <a:latin typeface="Arial" charset="0"/>
        </a:defRPr>
      </a:lvl7pPr>
      <a:lvl8pPr marL="1028700" algn="l" rtl="0" fontAlgn="base">
        <a:spcBef>
          <a:spcPct val="0"/>
        </a:spcBef>
        <a:spcAft>
          <a:spcPct val="0"/>
        </a:spcAft>
        <a:defRPr sz="1800" b="1">
          <a:solidFill>
            <a:schemeClr val="tx2"/>
          </a:solidFill>
          <a:latin typeface="Arial" charset="0"/>
        </a:defRPr>
      </a:lvl8pPr>
      <a:lvl9pPr marL="1371600" algn="l" rtl="0" fontAlgn="base">
        <a:spcBef>
          <a:spcPct val="0"/>
        </a:spcBef>
        <a:spcAft>
          <a:spcPct val="0"/>
        </a:spcAft>
        <a:defRPr sz="1800" b="1">
          <a:solidFill>
            <a:schemeClr val="tx2"/>
          </a:solidFill>
          <a:latin typeface="Arial" charset="0"/>
        </a:defRPr>
      </a:lvl9pPr>
    </p:titleStyle>
    <p:bodyStyle>
      <a:lvl1pPr marL="169069" indent="-169069" algn="l" rtl="0" fontAlgn="base">
        <a:lnSpc>
          <a:spcPct val="100000"/>
        </a:lnSpc>
        <a:spcBef>
          <a:spcPts val="1350"/>
        </a:spcBef>
        <a:spcAft>
          <a:spcPts val="450"/>
        </a:spcAft>
        <a:buClr>
          <a:srgbClr val="005288"/>
        </a:buClr>
        <a:buSzPct val="75000"/>
        <a:buFont typeface="Wingdings"/>
        <a:buChar char="Ø"/>
        <a:defRPr kumimoji="0" sz="1400" b="0" i="0" u="none" baseline="0">
          <a:solidFill>
            <a:srgbClr val="005288"/>
          </a:solidFill>
          <a:effectLst/>
          <a:latin typeface="Arial"/>
          <a:ea typeface="+mn-ea"/>
          <a:cs typeface="+mn-cs"/>
        </a:defRPr>
      </a:lvl1pPr>
      <a:lvl2pPr marL="348854" indent="-123825" algn="l" rtl="0" fontAlgn="base">
        <a:lnSpc>
          <a:spcPct val="100000"/>
        </a:lnSpc>
        <a:spcBef>
          <a:spcPts val="225"/>
        </a:spcBef>
        <a:spcAft>
          <a:spcPts val="225"/>
        </a:spcAft>
        <a:buClr>
          <a:srgbClr val="000000"/>
        </a:buClr>
        <a:buSzPct val="100000"/>
        <a:buFont typeface="Wingdings"/>
        <a:buChar char="§"/>
        <a:defRPr kumimoji="0" sz="1400" b="0" i="0" u="none" baseline="0">
          <a:solidFill>
            <a:srgbClr val="000000"/>
          </a:solidFill>
          <a:effectLst/>
          <a:latin typeface="Arial"/>
        </a:defRPr>
      </a:lvl2pPr>
      <a:lvl3pPr marL="516731" indent="-126206" algn="l" rtl="0" fontAlgn="base">
        <a:lnSpc>
          <a:spcPct val="100000"/>
        </a:lnSpc>
        <a:spcBef>
          <a:spcPts val="225"/>
        </a:spcBef>
        <a:spcAft>
          <a:spcPts val="225"/>
        </a:spcAft>
        <a:buClr>
          <a:srgbClr val="000000"/>
        </a:buClr>
        <a:buSzPct val="100000"/>
        <a:buFontTx/>
        <a:buChar char="•"/>
        <a:defRPr kumimoji="0" sz="1100" b="0" i="0" u="none" baseline="0">
          <a:solidFill>
            <a:srgbClr val="000000"/>
          </a:solidFill>
          <a:effectLst/>
          <a:latin typeface="Arial"/>
        </a:defRPr>
      </a:lvl3pPr>
      <a:lvl4pPr marL="734616" indent="-165497" algn="l" rtl="0" fontAlgn="base">
        <a:lnSpc>
          <a:spcPct val="100000"/>
        </a:lnSpc>
        <a:spcBef>
          <a:spcPts val="225"/>
        </a:spcBef>
        <a:spcAft>
          <a:spcPts val="225"/>
        </a:spcAft>
        <a:buClr>
          <a:srgbClr val="000000"/>
        </a:buClr>
        <a:buSzPct val="100000"/>
        <a:buFontTx/>
        <a:buChar char="–"/>
        <a:defRPr kumimoji="0" sz="1000" b="0" i="0" u="none" baseline="0">
          <a:solidFill>
            <a:srgbClr val="000000"/>
          </a:solidFill>
          <a:effectLst/>
          <a:latin typeface="Arial"/>
        </a:defRPr>
      </a:lvl4pPr>
      <a:lvl5pPr marL="901304" indent="-171450" algn="l" rtl="0" fontAlgn="base">
        <a:lnSpc>
          <a:spcPct val="100000"/>
        </a:lnSpc>
        <a:spcBef>
          <a:spcPts val="225"/>
        </a:spcBef>
        <a:spcAft>
          <a:spcPts val="225"/>
        </a:spcAft>
        <a:buClr>
          <a:srgbClr val="000000"/>
        </a:buClr>
        <a:buSzPct val="100000"/>
        <a:buFontTx/>
        <a:buChar char="»"/>
        <a:defRPr kumimoji="0" sz="900" b="0" i="0" u="none" baseline="0">
          <a:solidFill>
            <a:srgbClr val="000000"/>
          </a:solidFill>
          <a:effectLst/>
          <a:latin typeface="Arial"/>
        </a:defRPr>
      </a:lvl5pPr>
      <a:lvl6pPr marL="1537097" indent="-171450" algn="l" rtl="0" fontAlgn="base">
        <a:spcBef>
          <a:spcPts val="225"/>
        </a:spcBef>
        <a:spcAft>
          <a:spcPts val="225"/>
        </a:spcAft>
        <a:buChar char="»"/>
        <a:defRPr sz="900">
          <a:solidFill>
            <a:srgbClr val="000000"/>
          </a:solidFill>
          <a:latin typeface="+mn-lt"/>
        </a:defRPr>
      </a:lvl6pPr>
      <a:lvl7pPr marL="1879997" indent="-171450" algn="l" rtl="0" fontAlgn="base">
        <a:spcBef>
          <a:spcPts val="225"/>
        </a:spcBef>
        <a:spcAft>
          <a:spcPts val="225"/>
        </a:spcAft>
        <a:buChar char="»"/>
        <a:defRPr sz="900">
          <a:solidFill>
            <a:srgbClr val="000000"/>
          </a:solidFill>
          <a:latin typeface="+mn-lt"/>
        </a:defRPr>
      </a:lvl7pPr>
      <a:lvl8pPr marL="2222897" indent="-171450" algn="l" rtl="0" fontAlgn="base">
        <a:spcBef>
          <a:spcPts val="225"/>
        </a:spcBef>
        <a:spcAft>
          <a:spcPts val="225"/>
        </a:spcAft>
        <a:buChar char="»"/>
        <a:defRPr sz="900">
          <a:solidFill>
            <a:srgbClr val="000000"/>
          </a:solidFill>
          <a:latin typeface="+mn-lt"/>
        </a:defRPr>
      </a:lvl8pPr>
      <a:lvl9pPr marL="2565797" indent="-171450" algn="l" rtl="0" fontAlgn="base">
        <a:spcBef>
          <a:spcPts val="225"/>
        </a:spcBef>
        <a:spcAft>
          <a:spcPts val="225"/>
        </a:spcAft>
        <a:buChar char="»"/>
        <a:defRPr sz="900">
          <a:solidFill>
            <a:srgbClr val="000000"/>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20.xml"/><Relationship Id="rId6" Type="http://schemas.openxmlformats.org/officeDocument/2006/relationships/hyperlink" Target="http://www.google.com/url?sa=i&amp;rct=j&amp;q=&amp;esrc=s&amp;frm=1&amp;source=images&amp;cd=&amp;cad=rja&amp;uact=8&amp;ved=0ahUKEwjnqZTQj8nJAhUNhoMKHU3OAGYQjRwIBw&amp;url=http://www.vmtrc.ucdavis.edu/blog/?attachment_id%3D409&amp;psig=AFQjCNGOmDiwB2mnNeFuVcyF1HY_lotHng&amp;ust=1449556134769237" TargetMode="External"/><Relationship Id="rId5" Type="http://schemas.openxmlformats.org/officeDocument/2006/relationships/image" Target="../media/image20.jpeg"/><Relationship Id="rId4" Type="http://schemas.openxmlformats.org/officeDocument/2006/relationships/hyperlink" Target="http://www.google.com/url?sa=i&amp;rct=j&amp;q=&amp;esrc=s&amp;frm=1&amp;source=images&amp;cd=&amp;cad=rja&amp;uact=8&amp;ved=0ahUKEwisscHdjsnJAhXTqYMKHUy1C-AQjRwIBw&amp;url=http://www.nytimes.com/2014/08/26/us/grain-piles-up-waiting-for-a-ride-as-trains-move-north-dakota-oil.html&amp;psig=AFQjCNF_PMj4JnLfuDWnRRzlXMIp561DLQ&amp;ust=1449555904106013"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8.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8.xml"/><Relationship Id="rId5" Type="http://schemas.openxmlformats.org/officeDocument/2006/relationships/chart" Target="../charts/chart13.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8.xml"/><Relationship Id="rId5" Type="http://schemas.openxmlformats.org/officeDocument/2006/relationships/chart" Target="../charts/chart17.xml"/><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8.xml"/><Relationship Id="rId5" Type="http://schemas.openxmlformats.org/officeDocument/2006/relationships/chart" Target="../charts/chart21.xml"/><Relationship Id="rId4" Type="http://schemas.openxmlformats.org/officeDocument/2006/relationships/chart" Target="../charts/chart20.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20.xml"/><Relationship Id="rId6" Type="http://schemas.openxmlformats.org/officeDocument/2006/relationships/hyperlink" Target="http://www.google.com/url?sa=i&amp;rct=j&amp;q=&amp;esrc=s&amp;frm=1&amp;source=images&amp;cd=&amp;cad=rja&amp;uact=8&amp;ved=0ahUKEwjnqZTQj8nJAhUNhoMKHU3OAGYQjRwIBw&amp;url=http://www.vmtrc.ucdavis.edu/blog/?attachment_id%3D409&amp;psig=AFQjCNGOmDiwB2mnNeFuVcyF1HY_lotHng&amp;ust=1449556134769237" TargetMode="External"/><Relationship Id="rId5" Type="http://schemas.openxmlformats.org/officeDocument/2006/relationships/image" Target="../media/image20.jpeg"/><Relationship Id="rId4" Type="http://schemas.openxmlformats.org/officeDocument/2006/relationships/hyperlink" Target="http://www.google.com/url?sa=i&amp;rct=j&amp;q=&amp;esrc=s&amp;frm=1&amp;source=images&amp;cd=&amp;cad=rja&amp;uact=8&amp;ved=0ahUKEwisscHdjsnJAhXTqYMKHUy1C-AQjRwIBw&amp;url=http://www.nytimes.com/2014/08/26/us/grain-piles-up-waiting-for-a-ride-as-trains-move-north-dakota-oil.html&amp;psig=AFQjCNF_PMj4JnLfuDWnRRzlXMIp561DLQ&amp;ust=1449555904106013" TargetMode="External"/></Relationships>
</file>

<file path=ppt/slides/_rels/slide2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22.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7780" y="1611379"/>
            <a:ext cx="4572709" cy="1352912"/>
          </a:xfrm>
        </p:spPr>
        <p:txBody>
          <a:bodyPr/>
          <a:lstStyle/>
          <a:p>
            <a:pPr algn="ctr"/>
            <a:r>
              <a:rPr lang="en-US" sz="3000" dirty="0"/>
              <a:t>U.S. Agricultural Trade Outlook </a:t>
            </a:r>
            <a:br>
              <a:rPr lang="en-US" sz="3000" dirty="0"/>
            </a:br>
            <a:endParaRPr lang="en-US" sz="3000" dirty="0"/>
          </a:p>
        </p:txBody>
      </p:sp>
      <p:sp>
        <p:nvSpPr>
          <p:cNvPr id="6" name="Subtitle 5"/>
          <p:cNvSpPr>
            <a:spLocks noGrp="1"/>
          </p:cNvSpPr>
          <p:nvPr>
            <p:ph type="subTitle" idx="1"/>
          </p:nvPr>
        </p:nvSpPr>
        <p:spPr>
          <a:xfrm>
            <a:off x="0" y="5237018"/>
            <a:ext cx="6888480" cy="811652"/>
          </a:xfrm>
        </p:spPr>
        <p:txBody>
          <a:bodyPr/>
          <a:lstStyle/>
          <a:p>
            <a:pPr algn="l">
              <a:spcBef>
                <a:spcPts val="0"/>
              </a:spcBef>
            </a:pPr>
            <a:r>
              <a:rPr lang="en-US" sz="2400" dirty="0"/>
              <a:t>Tanner Ehmke, Manager</a:t>
            </a:r>
          </a:p>
          <a:p>
            <a:pPr algn="l">
              <a:spcBef>
                <a:spcPts val="0"/>
              </a:spcBef>
            </a:pPr>
            <a:r>
              <a:rPr lang="en-US" sz="2400" dirty="0"/>
              <a:t>Knowledge Exchange Division, CoBank</a:t>
            </a:r>
            <a:endParaRPr lang="en-US" sz="2200" dirty="0"/>
          </a:p>
          <a:p>
            <a:pPr algn="l">
              <a:spcBef>
                <a:spcPts val="0"/>
              </a:spcBef>
            </a:pPr>
            <a:endParaRPr lang="en-US" sz="2200" dirty="0"/>
          </a:p>
          <a:p>
            <a:pPr algn="l"/>
            <a:endParaRPr lang="en-US" sz="2200" dirty="0"/>
          </a:p>
        </p:txBody>
      </p:sp>
      <p:sp>
        <p:nvSpPr>
          <p:cNvPr id="3" name="Rectangle 2"/>
          <p:cNvSpPr/>
          <p:nvPr/>
        </p:nvSpPr>
        <p:spPr>
          <a:xfrm>
            <a:off x="0" y="6150114"/>
            <a:ext cx="6511636" cy="707886"/>
          </a:xfrm>
          <a:prstGeom prst="rect">
            <a:avLst/>
          </a:prstGeom>
        </p:spPr>
        <p:txBody>
          <a:bodyPr wrap="square">
            <a:spAutoFit/>
          </a:bodyPr>
          <a:lstStyle/>
          <a:p>
            <a:r>
              <a:rPr lang="en-US" sz="800" b="1" i="1" dirty="0">
                <a:solidFill>
                  <a:srgbClr val="666666"/>
                </a:solidFill>
                <a:latin typeface="TradeGothic-BoldTwoOblique"/>
              </a:rPr>
              <a:t>Disclaimer: </a:t>
            </a:r>
            <a:r>
              <a:rPr lang="en-US" sz="800" i="1" dirty="0">
                <a:solidFill>
                  <a:srgbClr val="666666"/>
                </a:solidFill>
                <a:latin typeface="TradeGothic-LightOblique"/>
              </a:rPr>
              <a:t>The information provided in this presentation is not intended to be investment, tax, or legal advice and should not be relied upon by recipients for such purposes. The information contained in this presentation has been compiled from what CoBank regards as reliable sources. However, CoBank does not make any representation or warranty regarding the content, and disclaims any responsibility for the information, materials, third party opinions, and data included in this report. In no event will CoBank be liable for any decision made or actions taken by any person or persons relying on the information contained in this presentation.</a:t>
            </a:r>
            <a:endParaRPr lang="en-US" sz="800" dirty="0"/>
          </a:p>
        </p:txBody>
      </p:sp>
    </p:spTree>
    <p:extLst>
      <p:ext uri="{BB962C8B-B14F-4D97-AF65-F5344CB8AC3E}">
        <p14:creationId xmlns:p14="http://schemas.microsoft.com/office/powerpoint/2010/main" val="351765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U.S./China Trade Negotiations: What’s on the Table?</a:t>
            </a:r>
          </a:p>
        </p:txBody>
      </p:sp>
      <p:sp>
        <p:nvSpPr>
          <p:cNvPr id="3" name="Content Placeholder 2"/>
          <p:cNvSpPr>
            <a:spLocks noGrp="1"/>
          </p:cNvSpPr>
          <p:nvPr>
            <p:ph idx="1"/>
          </p:nvPr>
        </p:nvSpPr>
        <p:spPr/>
        <p:txBody>
          <a:bodyPr/>
          <a:lstStyle/>
          <a:p>
            <a:r>
              <a:rPr lang="en-US" b="1" dirty="0"/>
              <a:t>China </a:t>
            </a:r>
          </a:p>
          <a:p>
            <a:pPr lvl="1"/>
            <a:r>
              <a:rPr lang="en-US" dirty="0"/>
              <a:t>Enhance protection of intellectual property (IP) rights </a:t>
            </a:r>
          </a:p>
          <a:p>
            <a:pPr lvl="2"/>
            <a:r>
              <a:rPr lang="en-US" dirty="0"/>
              <a:t>Forced technology transfers</a:t>
            </a:r>
          </a:p>
          <a:p>
            <a:pPr lvl="2"/>
            <a:r>
              <a:rPr lang="en-US" dirty="0"/>
              <a:t>Online piracy</a:t>
            </a:r>
          </a:p>
          <a:p>
            <a:pPr lvl="2"/>
            <a:r>
              <a:rPr lang="en-US" dirty="0"/>
              <a:t>Counterfeit manufacturing</a:t>
            </a:r>
          </a:p>
          <a:p>
            <a:pPr lvl="2"/>
            <a:r>
              <a:rPr lang="en-US" dirty="0"/>
              <a:t>Trade-secret protection</a:t>
            </a:r>
          </a:p>
          <a:p>
            <a:pPr lvl="2"/>
            <a:r>
              <a:rPr lang="en-US" dirty="0"/>
              <a:t>Enforcement? </a:t>
            </a:r>
          </a:p>
          <a:p>
            <a:pPr lvl="1"/>
            <a:r>
              <a:rPr lang="en-US" dirty="0"/>
              <a:t>Open its domestic market wider to foreign investment</a:t>
            </a:r>
          </a:p>
          <a:p>
            <a:pPr lvl="1"/>
            <a:r>
              <a:rPr lang="en-US" dirty="0"/>
              <a:t>Boost imports for foreign products </a:t>
            </a:r>
          </a:p>
          <a:p>
            <a:pPr lvl="1"/>
            <a:r>
              <a:rPr lang="en-US" dirty="0"/>
              <a:t>Refrain from devaluing its currency. </a:t>
            </a:r>
          </a:p>
          <a:p>
            <a:r>
              <a:rPr lang="en-US" b="1" dirty="0"/>
              <a:t>U.S. </a:t>
            </a:r>
          </a:p>
          <a:p>
            <a:pPr lvl="1"/>
            <a:r>
              <a:rPr lang="en-US" dirty="0"/>
              <a:t>Lift tariffs? How and when?</a:t>
            </a:r>
            <a:endParaRPr lang="en-US" b="1" dirty="0"/>
          </a:p>
          <a:p>
            <a:r>
              <a:rPr lang="en-US" b="1" dirty="0"/>
              <a:t>Current state of negotiations</a:t>
            </a:r>
          </a:p>
          <a:p>
            <a:pPr lvl="1"/>
            <a:r>
              <a:rPr lang="en-US" dirty="0"/>
              <a:t>Trade negotiating teams have not met since talks ended in stalemate on May 10. </a:t>
            </a:r>
          </a:p>
          <a:p>
            <a:pPr lvl="1"/>
            <a:r>
              <a:rPr lang="en-US" dirty="0"/>
              <a:t>Trump has threatened to impose 25% tariffs on an additional $300 billion of Chinese imports if China’s President Xi does not meet with him at the G20 meeting in Osaka on June 28-29. </a:t>
            </a:r>
          </a:p>
          <a:p>
            <a:pPr lvl="1"/>
            <a:r>
              <a:rPr lang="en-US" dirty="0"/>
              <a:t>If the U.S. does impose additional tariffs, China would almost certainly retaliate. However, it is unknown what measures China would enact and which sectors of the U.S. economy would be hardest hit.</a:t>
            </a:r>
          </a:p>
          <a:p>
            <a:pPr lvl="1"/>
            <a:endParaRPr lang="en-US" dirty="0"/>
          </a:p>
          <a:p>
            <a:pPr lvl="1"/>
            <a:endParaRPr lang="en-US" b="1" dirty="0"/>
          </a:p>
        </p:txBody>
      </p:sp>
      <p:sp>
        <p:nvSpPr>
          <p:cNvPr id="4" name="Slide Number Placeholder 3"/>
          <p:cNvSpPr>
            <a:spLocks noGrp="1"/>
          </p:cNvSpPr>
          <p:nvPr>
            <p:ph type="sldNum" sz="quarter" idx="12"/>
          </p:nvPr>
        </p:nvSpPr>
        <p:spPr/>
        <p:txBody>
          <a:bodyPr/>
          <a:lstStyle/>
          <a:p>
            <a:fld id="{8660AA6C-4273-429B-9B6C-9A3C96B88186}" type="slidenum">
              <a:rPr lang="en-US" smtClean="0"/>
              <a:t>10</a:t>
            </a:fld>
            <a:endParaRPr lang="en-US"/>
          </a:p>
        </p:txBody>
      </p:sp>
      <p:sp>
        <p:nvSpPr>
          <p:cNvPr id="6" name="TextBox 5"/>
          <p:cNvSpPr txBox="1"/>
          <p:nvPr/>
        </p:nvSpPr>
        <p:spPr>
          <a:xfrm>
            <a:off x="0" y="6558329"/>
            <a:ext cx="4457700" cy="261610"/>
          </a:xfrm>
          <a:prstGeom prst="rect">
            <a:avLst/>
          </a:prstGeom>
          <a:noFill/>
        </p:spPr>
        <p:txBody>
          <a:bodyPr wrap="square" rtlCol="0">
            <a:spAutoFit/>
          </a:bodyPr>
          <a:lstStyle/>
          <a:p>
            <a:r>
              <a:rPr lang="en-US" sz="1100" dirty="0"/>
              <a:t>Source: </a:t>
            </a:r>
            <a:r>
              <a:rPr lang="en-US" sz="1100" dirty="0" err="1"/>
              <a:t>ProFarmer</a:t>
            </a:r>
            <a:r>
              <a:rPr lang="en-US" sz="1100" dirty="0"/>
              <a:t> </a:t>
            </a:r>
          </a:p>
        </p:txBody>
      </p:sp>
    </p:spTree>
    <p:extLst>
      <p:ext uri="{BB962C8B-B14F-4D97-AF65-F5344CB8AC3E}">
        <p14:creationId xmlns:p14="http://schemas.microsoft.com/office/powerpoint/2010/main" val="1608316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USMCA</a:t>
            </a:r>
          </a:p>
        </p:txBody>
      </p:sp>
      <p:sp>
        <p:nvSpPr>
          <p:cNvPr id="3" name="Content Placeholder 2"/>
          <p:cNvSpPr>
            <a:spLocks noGrp="1"/>
          </p:cNvSpPr>
          <p:nvPr>
            <p:ph idx="1"/>
          </p:nvPr>
        </p:nvSpPr>
        <p:spPr/>
        <p:txBody>
          <a:bodyPr/>
          <a:lstStyle/>
          <a:p>
            <a:r>
              <a:rPr lang="en-US" b="1" dirty="0"/>
              <a:t>May 17, 2019</a:t>
            </a:r>
          </a:p>
          <a:p>
            <a:pPr lvl="1"/>
            <a:r>
              <a:rPr lang="en-US" dirty="0"/>
              <a:t>U.S. agreed to lift steel and aluminum tariffs on Canada and Mexico</a:t>
            </a:r>
          </a:p>
          <a:p>
            <a:pPr lvl="1"/>
            <a:r>
              <a:rPr lang="en-US" dirty="0"/>
              <a:t>Increased the chance of the Canadian, U.S., and Mexican legislative bodies to each pass the signed U.S.-Canada-Mexico Agreement (USMCA)</a:t>
            </a:r>
          </a:p>
          <a:p>
            <a:pPr lvl="1"/>
            <a:r>
              <a:rPr lang="en-US" dirty="0"/>
              <a:t>Canada and Mexico will remove their retaliatory tariffs on US goods, which include agricultural and consumer products. </a:t>
            </a:r>
          </a:p>
          <a:p>
            <a:r>
              <a:rPr lang="en-US" b="1" dirty="0"/>
              <a:t>May 27, 2019</a:t>
            </a:r>
          </a:p>
          <a:p>
            <a:pPr lvl="1"/>
            <a:r>
              <a:rPr lang="en-US" dirty="0"/>
              <a:t>Canada and Mexico began process for USMCA ratification.</a:t>
            </a:r>
          </a:p>
          <a:p>
            <a:r>
              <a:rPr lang="en-US" b="1" dirty="0"/>
              <a:t>USMCA still waiting to pass respective legislative bodies</a:t>
            </a:r>
          </a:p>
          <a:p>
            <a:pPr lvl="1"/>
            <a:r>
              <a:rPr lang="en-US" b="1" dirty="0"/>
              <a:t>U.S.: </a:t>
            </a:r>
            <a:r>
              <a:rPr lang="en-US" dirty="0"/>
              <a:t>Faces resistance from Democrats in Congress; Pelosi has signaled a floor vote will happen soon. Labor and environment are the usual Democratic sticking points, but there could be additional challenges.</a:t>
            </a:r>
          </a:p>
          <a:p>
            <a:pPr lvl="1"/>
            <a:r>
              <a:rPr lang="en-US" b="1" dirty="0"/>
              <a:t>Canada: </a:t>
            </a:r>
            <a:r>
              <a:rPr lang="en-US" dirty="0"/>
              <a:t>Trump to meet with Trudeau this week (Thursday, June 20). Ratification will move forward with Canadian Parliament “in tandem” with U.S. ratification. Parliament goes on recess in August. </a:t>
            </a:r>
          </a:p>
          <a:p>
            <a:pPr lvl="1"/>
            <a:r>
              <a:rPr lang="en-US" b="1" dirty="0"/>
              <a:t>Mexico: </a:t>
            </a:r>
            <a:r>
              <a:rPr lang="en-US" dirty="0"/>
              <a:t>Needs simple majority vote in Senate for ratification. Vote is pending. </a:t>
            </a:r>
          </a:p>
          <a:p>
            <a:pPr lvl="1"/>
            <a:endParaRPr lang="en-US" dirty="0"/>
          </a:p>
        </p:txBody>
      </p:sp>
      <p:sp>
        <p:nvSpPr>
          <p:cNvPr id="4" name="Slide Number Placeholder 3"/>
          <p:cNvSpPr>
            <a:spLocks noGrp="1"/>
          </p:cNvSpPr>
          <p:nvPr>
            <p:ph type="sldNum" sz="quarter" idx="12"/>
          </p:nvPr>
        </p:nvSpPr>
        <p:spPr/>
        <p:txBody>
          <a:bodyPr/>
          <a:lstStyle/>
          <a:p>
            <a:fld id="{8660AA6C-4273-429B-9B6C-9A3C96B88186}" type="slidenum">
              <a:rPr lang="en-US" smtClean="0"/>
              <a:t>11</a:t>
            </a:fld>
            <a:endParaRPr lang="en-US"/>
          </a:p>
        </p:txBody>
      </p:sp>
    </p:spTree>
    <p:extLst>
      <p:ext uri="{BB962C8B-B14F-4D97-AF65-F5344CB8AC3E}">
        <p14:creationId xmlns:p14="http://schemas.microsoft.com/office/powerpoint/2010/main" val="2207548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 Climate with Mexico Still Uncertain</a:t>
            </a:r>
          </a:p>
        </p:txBody>
      </p:sp>
      <p:sp>
        <p:nvSpPr>
          <p:cNvPr id="4" name="Content Placeholder 3"/>
          <p:cNvSpPr>
            <a:spLocks noGrp="1"/>
          </p:cNvSpPr>
          <p:nvPr>
            <p:ph sz="half" idx="2"/>
          </p:nvPr>
        </p:nvSpPr>
        <p:spPr/>
        <p:txBody>
          <a:bodyPr/>
          <a:lstStyle/>
          <a:p>
            <a:r>
              <a:rPr lang="en-US" sz="1600" dirty="0"/>
              <a:t>On the same day the Trump administration submitted a letter to Congress to initiate the US-Mexico-Canada Agreement (USMCA) approval process, Pres. Trump announced 5% tariffs on all US imports from Mexico to “address the emergency at the Southern Border.” </a:t>
            </a:r>
          </a:p>
          <a:p>
            <a:r>
              <a:rPr lang="en-US" sz="1600" dirty="0"/>
              <a:t>Trump suspends the scheduled tariffs against Mexico after reaching a “signed agreement” with the country to reduce or eliminate illegal immigration. </a:t>
            </a:r>
          </a:p>
          <a:p>
            <a:r>
              <a:rPr lang="en-US" sz="1600" dirty="0"/>
              <a:t>Details of the agreement remain vague with conflicting accounts of what the terms of the deal are. </a:t>
            </a:r>
          </a:p>
          <a:p>
            <a:r>
              <a:rPr lang="en-US" sz="1600" dirty="0"/>
              <a:t>Does not include some form of promise for Mexico to import more U.S. ag commodities</a:t>
            </a:r>
          </a:p>
        </p:txBody>
      </p:sp>
      <p:sp>
        <p:nvSpPr>
          <p:cNvPr id="5" name="Slide Number Placeholder 4"/>
          <p:cNvSpPr>
            <a:spLocks noGrp="1"/>
          </p:cNvSpPr>
          <p:nvPr>
            <p:ph type="sldNum" sz="quarter" idx="12"/>
          </p:nvPr>
        </p:nvSpPr>
        <p:spPr/>
        <p:txBody>
          <a:bodyPr/>
          <a:lstStyle/>
          <a:p>
            <a:fld id="{8660AA6C-4273-429B-9B6C-9A3C96B88186}" type="slidenum">
              <a:rPr lang="en-US" smtClean="0"/>
              <a:t>12</a:t>
            </a:fld>
            <a:endParaRPr lang="en-US"/>
          </a:p>
        </p:txBody>
      </p:sp>
      <p:pic>
        <p:nvPicPr>
          <p:cNvPr id="6" name="Content Placeholder 5"/>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6973" t="65" r="16596" b="-594"/>
          <a:stretch/>
        </p:blipFill>
        <p:spPr>
          <a:xfrm>
            <a:off x="95400" y="1260671"/>
            <a:ext cx="4575024" cy="4615542"/>
          </a:xfrm>
        </p:spPr>
      </p:pic>
    </p:spTree>
    <p:extLst>
      <p:ext uri="{BB962C8B-B14F-4D97-AF65-F5344CB8AC3E}">
        <p14:creationId xmlns:p14="http://schemas.microsoft.com/office/powerpoint/2010/main" val="569345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Agricultural Exports</a:t>
            </a:r>
          </a:p>
        </p:txBody>
      </p:sp>
      <p:sp>
        <p:nvSpPr>
          <p:cNvPr id="3" name="Slide Number Placeholder 2"/>
          <p:cNvSpPr>
            <a:spLocks noGrp="1"/>
          </p:cNvSpPr>
          <p:nvPr>
            <p:ph type="sldNum" sz="quarter" idx="4294967295"/>
          </p:nvPr>
        </p:nvSpPr>
        <p:spPr>
          <a:xfrm>
            <a:off x="2667000" y="6553200"/>
            <a:ext cx="2578100" cy="244475"/>
          </a:xfrm>
          <a:prstGeom prst="rect">
            <a:avLst/>
          </a:prstGeom>
        </p:spPr>
        <p:txBody>
          <a:bodyPr/>
          <a:lstStyle/>
          <a:p>
            <a:pPr>
              <a:defRPr/>
            </a:pPr>
            <a:fld id="{BA260525-44F3-43A9-9255-C57250278F5C}" type="slidenum">
              <a:rPr lang="en-US" smtClean="0">
                <a:solidFill>
                  <a:srgbClr val="BBCCD7"/>
                </a:solidFill>
              </a:rPr>
              <a:pPr>
                <a:defRPr/>
              </a:pPr>
              <a:t>13</a:t>
            </a:fld>
            <a:endParaRPr lang="en-US" dirty="0">
              <a:solidFill>
                <a:srgbClr val="BBCCD7"/>
              </a:solidFill>
            </a:endParaRPr>
          </a:p>
        </p:txBody>
      </p:sp>
      <p:sp>
        <p:nvSpPr>
          <p:cNvPr id="10" name="TextBox 1"/>
          <p:cNvSpPr txBox="1"/>
          <p:nvPr/>
        </p:nvSpPr>
        <p:spPr>
          <a:xfrm>
            <a:off x="0" y="6553200"/>
            <a:ext cx="2971800" cy="21916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Source</a:t>
            </a:r>
            <a:r>
              <a:rPr lang="en-US" dirty="0"/>
              <a:t>s: UC Davis, NY Times, CoBank</a:t>
            </a:r>
            <a:endParaRPr lang="en-US" sz="11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68154"/>
            <a:ext cx="6324601" cy="2032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55" r="8854"/>
          <a:stretch/>
        </p:blipFill>
        <p:spPr bwMode="auto">
          <a:xfrm>
            <a:off x="6324600" y="4268154"/>
            <a:ext cx="2838450" cy="2032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static01.nyt.com/images/2014/08/26/us/GRAINS2/GRAINS2-blog427.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116" b="20818"/>
          <a:stretch/>
        </p:blipFill>
        <p:spPr bwMode="auto">
          <a:xfrm>
            <a:off x="5867400" y="858204"/>
            <a:ext cx="3295650" cy="34099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vmtrc.ucdavis.edu/blog/wp-content/uploads/2011/04/Dairy-Cow-2.jpg">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3191" r="9635" b="17158"/>
          <a:stretch/>
        </p:blipFill>
        <p:spPr bwMode="auto">
          <a:xfrm>
            <a:off x="0" y="858204"/>
            <a:ext cx="5867400"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155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Exports</a:t>
            </a:r>
          </a:p>
        </p:txBody>
      </p:sp>
      <p:sp>
        <p:nvSpPr>
          <p:cNvPr id="3" name="Slide Number Placeholder 2"/>
          <p:cNvSpPr>
            <a:spLocks noGrp="1"/>
          </p:cNvSpPr>
          <p:nvPr>
            <p:ph type="sldNum" sz="quarter" idx="12"/>
          </p:nvPr>
        </p:nvSpPr>
        <p:spPr/>
        <p:txBody>
          <a:bodyPr/>
          <a:lstStyle/>
          <a:p>
            <a:fld id="{8660AA6C-4273-429B-9B6C-9A3C96B88186}" type="slidenum">
              <a:rPr lang="en-US" smtClean="0"/>
              <a:t>14</a:t>
            </a:fld>
            <a:endParaRPr lang="en-US"/>
          </a:p>
        </p:txBody>
      </p:sp>
      <p:sp>
        <p:nvSpPr>
          <p:cNvPr id="6" name="Text Placeholder 5"/>
          <p:cNvSpPr>
            <a:spLocks noGrp="1"/>
          </p:cNvSpPr>
          <p:nvPr>
            <p:ph type="body" idx="17"/>
          </p:nvPr>
        </p:nvSpPr>
        <p:spPr/>
        <p:txBody>
          <a:bodyPr/>
          <a:lstStyle/>
          <a:p>
            <a:r>
              <a:rPr lang="en-US" b="1" dirty="0"/>
              <a:t>Corn        2%</a:t>
            </a:r>
          </a:p>
        </p:txBody>
      </p:sp>
      <p:sp>
        <p:nvSpPr>
          <p:cNvPr id="7" name="Text Placeholder 6"/>
          <p:cNvSpPr>
            <a:spLocks noGrp="1"/>
          </p:cNvSpPr>
          <p:nvPr>
            <p:ph type="body" sz="quarter" idx="3"/>
          </p:nvPr>
        </p:nvSpPr>
        <p:spPr/>
        <p:txBody>
          <a:bodyPr/>
          <a:lstStyle/>
          <a:p>
            <a:r>
              <a:rPr lang="en-US" b="1" dirty="0"/>
              <a:t>Sorghum        76%</a:t>
            </a:r>
          </a:p>
        </p:txBody>
      </p:sp>
      <p:sp>
        <p:nvSpPr>
          <p:cNvPr id="10" name="Text Placeholder 9"/>
          <p:cNvSpPr>
            <a:spLocks noGrp="1"/>
          </p:cNvSpPr>
          <p:nvPr>
            <p:ph type="body" idx="18"/>
          </p:nvPr>
        </p:nvSpPr>
        <p:spPr/>
        <p:txBody>
          <a:bodyPr/>
          <a:lstStyle/>
          <a:p>
            <a:r>
              <a:rPr lang="en-US" b="1" dirty="0"/>
              <a:t>Wheat        8%</a:t>
            </a:r>
          </a:p>
        </p:txBody>
      </p:sp>
      <p:sp>
        <p:nvSpPr>
          <p:cNvPr id="11" name="Text Placeholder 10"/>
          <p:cNvSpPr>
            <a:spLocks noGrp="1"/>
          </p:cNvSpPr>
          <p:nvPr>
            <p:ph type="body" sz="quarter" idx="19"/>
          </p:nvPr>
        </p:nvSpPr>
        <p:spPr/>
        <p:txBody>
          <a:bodyPr/>
          <a:lstStyle/>
          <a:p>
            <a:r>
              <a:rPr lang="en-US" b="1" dirty="0"/>
              <a:t>Rice        5%</a:t>
            </a:r>
          </a:p>
        </p:txBody>
      </p:sp>
      <p:sp>
        <p:nvSpPr>
          <p:cNvPr id="4" name="Down Arrow 3"/>
          <p:cNvSpPr/>
          <p:nvPr/>
        </p:nvSpPr>
        <p:spPr bwMode="auto">
          <a:xfrm>
            <a:off x="5732526" y="1091797"/>
            <a:ext cx="304800" cy="311124"/>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8" name="TextBox 7"/>
          <p:cNvSpPr txBox="1"/>
          <p:nvPr/>
        </p:nvSpPr>
        <p:spPr>
          <a:xfrm>
            <a:off x="4670335" y="1436570"/>
            <a:ext cx="757646" cy="246221"/>
          </a:xfrm>
          <a:prstGeom prst="rect">
            <a:avLst/>
          </a:prstGeom>
          <a:noFill/>
        </p:spPr>
        <p:txBody>
          <a:bodyPr wrap="square" rtlCol="0">
            <a:spAutoFit/>
          </a:bodyPr>
          <a:lstStyle/>
          <a:p>
            <a:r>
              <a:rPr lang="en-US" sz="1000" b="1" dirty="0"/>
              <a:t>MMT</a:t>
            </a:r>
            <a:endParaRPr lang="en-US" sz="1000" dirty="0"/>
          </a:p>
        </p:txBody>
      </p:sp>
      <p:sp>
        <p:nvSpPr>
          <p:cNvPr id="17" name="Down Arrow 16"/>
          <p:cNvSpPr/>
          <p:nvPr/>
        </p:nvSpPr>
        <p:spPr bwMode="auto">
          <a:xfrm rot="10800000">
            <a:off x="816844" y="1092413"/>
            <a:ext cx="304800" cy="311124"/>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21" name="TextBox 20"/>
          <p:cNvSpPr txBox="1"/>
          <p:nvPr/>
        </p:nvSpPr>
        <p:spPr>
          <a:xfrm>
            <a:off x="0" y="1443238"/>
            <a:ext cx="705394" cy="246221"/>
          </a:xfrm>
          <a:prstGeom prst="rect">
            <a:avLst/>
          </a:prstGeom>
          <a:noFill/>
        </p:spPr>
        <p:txBody>
          <a:bodyPr wrap="square" rtlCol="0">
            <a:spAutoFit/>
          </a:bodyPr>
          <a:lstStyle/>
          <a:p>
            <a:r>
              <a:rPr lang="en-US" sz="1000" b="1" dirty="0"/>
              <a:t>MMT</a:t>
            </a:r>
          </a:p>
        </p:txBody>
      </p:sp>
      <p:sp>
        <p:nvSpPr>
          <p:cNvPr id="26" name="TextBox 25"/>
          <p:cNvSpPr txBox="1"/>
          <p:nvPr/>
        </p:nvSpPr>
        <p:spPr>
          <a:xfrm>
            <a:off x="0" y="4132463"/>
            <a:ext cx="618308" cy="246221"/>
          </a:xfrm>
          <a:prstGeom prst="rect">
            <a:avLst/>
          </a:prstGeom>
          <a:noFill/>
        </p:spPr>
        <p:txBody>
          <a:bodyPr wrap="square" rtlCol="0">
            <a:spAutoFit/>
          </a:bodyPr>
          <a:lstStyle/>
          <a:p>
            <a:r>
              <a:rPr lang="en-US" sz="1000" b="1" dirty="0"/>
              <a:t>MMT</a:t>
            </a:r>
          </a:p>
        </p:txBody>
      </p:sp>
      <p:sp>
        <p:nvSpPr>
          <p:cNvPr id="20" name="TextBox 19"/>
          <p:cNvSpPr txBox="1"/>
          <p:nvPr/>
        </p:nvSpPr>
        <p:spPr>
          <a:xfrm>
            <a:off x="0" y="6555179"/>
            <a:ext cx="4857008" cy="261610"/>
          </a:xfrm>
          <a:prstGeom prst="rect">
            <a:avLst/>
          </a:prstGeom>
          <a:noFill/>
        </p:spPr>
        <p:txBody>
          <a:bodyPr wrap="square" rtlCol="0">
            <a:spAutoFit/>
          </a:bodyPr>
          <a:lstStyle/>
          <a:p>
            <a:r>
              <a:rPr lang="en-US" sz="1100" dirty="0"/>
              <a:t>Source: USDA-FAS Export Sales, June 6, 2019</a:t>
            </a:r>
          </a:p>
        </p:txBody>
      </p:sp>
      <p:graphicFrame>
        <p:nvGraphicFramePr>
          <p:cNvPr id="25" name="Content Placeholder 24"/>
          <p:cNvGraphicFramePr>
            <a:graphicFrameLocks noGrp="1"/>
          </p:cNvGraphicFramePr>
          <p:nvPr>
            <p:ph sz="quarter" idx="14"/>
            <p:extLst>
              <p:ext uri="{D42A27DB-BD31-4B8C-83A1-F6EECF244321}">
                <p14:modId xmlns:p14="http://schemas.microsoft.com/office/powerpoint/2010/main" val="3150439532"/>
              </p:ext>
            </p:extLst>
          </p:nvPr>
        </p:nvGraphicFramePr>
        <p:xfrm>
          <a:off x="4670425" y="4167388"/>
          <a:ext cx="4270375" cy="2387791"/>
        </p:xfrm>
        <a:graphic>
          <a:graphicData uri="http://schemas.openxmlformats.org/drawingml/2006/chart">
            <c:chart xmlns:c="http://schemas.openxmlformats.org/drawingml/2006/chart" xmlns:r="http://schemas.openxmlformats.org/officeDocument/2006/relationships" r:id="rId2"/>
          </a:graphicData>
        </a:graphic>
      </p:graphicFrame>
      <p:sp>
        <p:nvSpPr>
          <p:cNvPr id="27" name="Down Arrow 26"/>
          <p:cNvSpPr/>
          <p:nvPr/>
        </p:nvSpPr>
        <p:spPr bwMode="auto">
          <a:xfrm rot="10800000">
            <a:off x="5275581" y="3814222"/>
            <a:ext cx="304800" cy="311124"/>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graphicFrame>
        <p:nvGraphicFramePr>
          <p:cNvPr id="30" name="Content Placeholder 29"/>
          <p:cNvGraphicFramePr>
            <a:graphicFrameLocks noGrp="1"/>
          </p:cNvGraphicFramePr>
          <p:nvPr>
            <p:ph sz="half" idx="13"/>
            <p:extLst>
              <p:ext uri="{D42A27DB-BD31-4B8C-83A1-F6EECF244321}">
                <p14:modId xmlns:p14="http://schemas.microsoft.com/office/powerpoint/2010/main" val="2974349971"/>
              </p:ext>
            </p:extLst>
          </p:nvPr>
        </p:nvGraphicFramePr>
        <p:xfrm>
          <a:off x="0" y="4167388"/>
          <a:ext cx="4449763" cy="2387790"/>
        </p:xfrm>
        <a:graphic>
          <a:graphicData uri="http://schemas.openxmlformats.org/drawingml/2006/chart">
            <c:chart xmlns:c="http://schemas.openxmlformats.org/drawingml/2006/chart" xmlns:r="http://schemas.openxmlformats.org/officeDocument/2006/relationships" r:id="rId3"/>
          </a:graphicData>
        </a:graphic>
      </p:graphicFrame>
      <p:sp>
        <p:nvSpPr>
          <p:cNvPr id="33" name="Down Arrow 32"/>
          <p:cNvSpPr/>
          <p:nvPr/>
        </p:nvSpPr>
        <p:spPr bwMode="auto">
          <a:xfrm rot="10800000">
            <a:off x="969244" y="3821339"/>
            <a:ext cx="304800" cy="311124"/>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graphicFrame>
        <p:nvGraphicFramePr>
          <p:cNvPr id="34" name="Content Placeholder 33"/>
          <p:cNvGraphicFramePr>
            <a:graphicFrameLocks noGrp="1"/>
          </p:cNvGraphicFramePr>
          <p:nvPr>
            <p:ph sz="half" idx="16"/>
            <p:extLst>
              <p:ext uri="{D42A27DB-BD31-4B8C-83A1-F6EECF244321}">
                <p14:modId xmlns:p14="http://schemas.microsoft.com/office/powerpoint/2010/main" val="1055168392"/>
              </p:ext>
            </p:extLst>
          </p:nvPr>
        </p:nvGraphicFramePr>
        <p:xfrm>
          <a:off x="0" y="1500188"/>
          <a:ext cx="4449763" cy="22719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ontent Placeholder 34"/>
          <p:cNvGraphicFramePr>
            <a:graphicFrameLocks noGrp="1"/>
          </p:cNvGraphicFramePr>
          <p:nvPr>
            <p:ph sz="quarter" idx="4"/>
            <p:extLst>
              <p:ext uri="{D42A27DB-BD31-4B8C-83A1-F6EECF244321}">
                <p14:modId xmlns:p14="http://schemas.microsoft.com/office/powerpoint/2010/main" val="3304683145"/>
              </p:ext>
            </p:extLst>
          </p:nvPr>
        </p:nvGraphicFramePr>
        <p:xfrm>
          <a:off x="4670425" y="1480598"/>
          <a:ext cx="4473575" cy="23101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15998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Soybean and Cotton Exports</a:t>
            </a:r>
          </a:p>
        </p:txBody>
      </p:sp>
      <p:sp>
        <p:nvSpPr>
          <p:cNvPr id="5" name="Slide Number Placeholder 4"/>
          <p:cNvSpPr>
            <a:spLocks noGrp="1"/>
          </p:cNvSpPr>
          <p:nvPr>
            <p:ph type="sldNum" sz="quarter" idx="12"/>
          </p:nvPr>
        </p:nvSpPr>
        <p:spPr/>
        <p:txBody>
          <a:bodyPr/>
          <a:lstStyle/>
          <a:p>
            <a:fld id="{8660AA6C-4273-429B-9B6C-9A3C96B88186}" type="slidenum">
              <a:rPr lang="en-US" smtClean="0"/>
              <a:t>15</a:t>
            </a:fld>
            <a:endParaRPr lang="en-US"/>
          </a:p>
        </p:txBody>
      </p:sp>
      <p:sp>
        <p:nvSpPr>
          <p:cNvPr id="6" name="Text Placeholder 5"/>
          <p:cNvSpPr>
            <a:spLocks noGrp="1"/>
          </p:cNvSpPr>
          <p:nvPr>
            <p:ph type="body" sz="quarter" idx="15"/>
          </p:nvPr>
        </p:nvSpPr>
        <p:spPr/>
        <p:txBody>
          <a:bodyPr/>
          <a:lstStyle/>
          <a:p>
            <a:r>
              <a:rPr lang="en-US" b="1" dirty="0"/>
              <a:t>Soybeans       20%</a:t>
            </a:r>
          </a:p>
        </p:txBody>
      </p:sp>
      <p:sp>
        <p:nvSpPr>
          <p:cNvPr id="7" name="Text Placeholder 6"/>
          <p:cNvSpPr>
            <a:spLocks noGrp="1"/>
          </p:cNvSpPr>
          <p:nvPr>
            <p:ph type="body" sz="quarter" idx="16"/>
          </p:nvPr>
        </p:nvSpPr>
        <p:spPr/>
        <p:txBody>
          <a:bodyPr/>
          <a:lstStyle/>
          <a:p>
            <a:r>
              <a:rPr lang="en-US" b="1" dirty="0"/>
              <a:t>Upland Cotton       14%</a:t>
            </a:r>
          </a:p>
        </p:txBody>
      </p:sp>
      <p:sp>
        <p:nvSpPr>
          <p:cNvPr id="9" name="Down Arrow 8"/>
          <p:cNvSpPr/>
          <p:nvPr/>
        </p:nvSpPr>
        <p:spPr bwMode="auto">
          <a:xfrm>
            <a:off x="1284892" y="1140037"/>
            <a:ext cx="304800" cy="311124"/>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10" name="TextBox 9"/>
          <p:cNvSpPr txBox="1"/>
          <p:nvPr/>
        </p:nvSpPr>
        <p:spPr>
          <a:xfrm>
            <a:off x="0" y="1599010"/>
            <a:ext cx="618308" cy="276999"/>
          </a:xfrm>
          <a:prstGeom prst="rect">
            <a:avLst/>
          </a:prstGeom>
          <a:noFill/>
        </p:spPr>
        <p:txBody>
          <a:bodyPr wrap="square" rtlCol="0">
            <a:spAutoFit/>
          </a:bodyPr>
          <a:lstStyle/>
          <a:p>
            <a:r>
              <a:rPr lang="en-US" sz="1200" b="1" dirty="0"/>
              <a:t>MMT</a:t>
            </a:r>
          </a:p>
        </p:txBody>
      </p:sp>
      <p:sp>
        <p:nvSpPr>
          <p:cNvPr id="12" name="TextBox 11"/>
          <p:cNvSpPr txBox="1"/>
          <p:nvPr/>
        </p:nvSpPr>
        <p:spPr>
          <a:xfrm>
            <a:off x="0" y="6555179"/>
            <a:ext cx="4857008" cy="261610"/>
          </a:xfrm>
          <a:prstGeom prst="rect">
            <a:avLst/>
          </a:prstGeom>
          <a:noFill/>
        </p:spPr>
        <p:txBody>
          <a:bodyPr wrap="square" rtlCol="0">
            <a:spAutoFit/>
          </a:bodyPr>
          <a:lstStyle/>
          <a:p>
            <a:r>
              <a:rPr lang="en-US" sz="1100" dirty="0"/>
              <a:t>Source: USDA-FAS Export Sales, April 25, 2019</a:t>
            </a:r>
          </a:p>
        </p:txBody>
      </p:sp>
      <p:sp>
        <p:nvSpPr>
          <p:cNvPr id="13" name="Down Arrow 12"/>
          <p:cNvSpPr/>
          <p:nvPr/>
        </p:nvSpPr>
        <p:spPr bwMode="auto">
          <a:xfrm>
            <a:off x="6225423" y="1160015"/>
            <a:ext cx="304800" cy="311124"/>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graphicFrame>
        <p:nvGraphicFramePr>
          <p:cNvPr id="14" name="Content Placeholder 13"/>
          <p:cNvGraphicFramePr>
            <a:graphicFrameLocks noGrp="1"/>
          </p:cNvGraphicFramePr>
          <p:nvPr>
            <p:ph sz="half" idx="1"/>
            <p:extLst>
              <p:ext uri="{D42A27DB-BD31-4B8C-83A1-F6EECF244321}">
                <p14:modId xmlns:p14="http://schemas.microsoft.com/office/powerpoint/2010/main" val="2287893260"/>
              </p:ext>
            </p:extLst>
          </p:nvPr>
        </p:nvGraphicFramePr>
        <p:xfrm>
          <a:off x="0" y="1538486"/>
          <a:ext cx="4448175" cy="50166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ontent Placeholder 15"/>
          <p:cNvGraphicFramePr>
            <a:graphicFrameLocks noGrp="1"/>
          </p:cNvGraphicFramePr>
          <p:nvPr>
            <p:ph sz="half" idx="2"/>
            <p:extLst>
              <p:ext uri="{D42A27DB-BD31-4B8C-83A1-F6EECF244321}">
                <p14:modId xmlns:p14="http://schemas.microsoft.com/office/powerpoint/2010/main" val="2931127389"/>
              </p:ext>
            </p:extLst>
          </p:nvPr>
        </p:nvGraphicFramePr>
        <p:xfrm>
          <a:off x="4670424" y="1538486"/>
          <a:ext cx="4473575" cy="501669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4669947" y="1593664"/>
            <a:ext cx="1153094" cy="276999"/>
          </a:xfrm>
          <a:prstGeom prst="rect">
            <a:avLst/>
          </a:prstGeom>
          <a:noFill/>
        </p:spPr>
        <p:txBody>
          <a:bodyPr wrap="square" rtlCol="0">
            <a:spAutoFit/>
          </a:bodyPr>
          <a:lstStyle/>
          <a:p>
            <a:r>
              <a:rPr lang="en-US" sz="1200" b="1" dirty="0"/>
              <a:t>Million Bales</a:t>
            </a:r>
          </a:p>
        </p:txBody>
      </p:sp>
    </p:spTree>
    <p:extLst>
      <p:ext uri="{BB962C8B-B14F-4D97-AF65-F5344CB8AC3E}">
        <p14:creationId xmlns:p14="http://schemas.microsoft.com/office/powerpoint/2010/main" val="339347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Corn, Soybeans, Wheat and Cotton Prices</a:t>
            </a:r>
          </a:p>
        </p:txBody>
      </p:sp>
      <p:sp>
        <p:nvSpPr>
          <p:cNvPr id="4" name="Slide Number Placeholder 3"/>
          <p:cNvSpPr>
            <a:spLocks noGrp="1"/>
          </p:cNvSpPr>
          <p:nvPr>
            <p:ph type="sldNum" sz="quarter" idx="12"/>
          </p:nvPr>
        </p:nvSpPr>
        <p:spPr/>
        <p:txBody>
          <a:bodyPr/>
          <a:lstStyle/>
          <a:p>
            <a:fld id="{8660AA6C-4273-429B-9B6C-9A3C96B88186}" type="slidenum">
              <a:rPr lang="en-US" smtClean="0"/>
              <a:t>16</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6556072"/>
              </p:ext>
            </p:extLst>
          </p:nvPr>
        </p:nvGraphicFramePr>
        <p:xfrm>
          <a:off x="1" y="892405"/>
          <a:ext cx="9143999" cy="566592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1549854" y="1021627"/>
            <a:ext cx="2160270" cy="338539"/>
          </a:xfrm>
          <a:prstGeom prst="rect">
            <a:avLst/>
          </a:prstGeom>
          <a:noFill/>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rgbClr val="FF0000"/>
                </a:solidFill>
              </a:rPr>
              <a:t>Trade War Begins</a:t>
            </a:r>
          </a:p>
        </p:txBody>
      </p:sp>
      <p:sp>
        <p:nvSpPr>
          <p:cNvPr id="8" name="TextBox 7"/>
          <p:cNvSpPr txBox="1"/>
          <p:nvPr/>
        </p:nvSpPr>
        <p:spPr>
          <a:xfrm>
            <a:off x="0" y="6555179"/>
            <a:ext cx="4857008" cy="261610"/>
          </a:xfrm>
          <a:prstGeom prst="rect">
            <a:avLst/>
          </a:prstGeom>
          <a:noFill/>
        </p:spPr>
        <p:txBody>
          <a:bodyPr wrap="square" rtlCol="0">
            <a:spAutoFit/>
          </a:bodyPr>
          <a:lstStyle/>
          <a:p>
            <a:r>
              <a:rPr lang="en-US" sz="1100" dirty="0"/>
              <a:t>Source: CME Group, MGEX, NYMEX</a:t>
            </a:r>
          </a:p>
        </p:txBody>
      </p:sp>
    </p:spTree>
    <p:extLst>
      <p:ext uri="{BB962C8B-B14F-4D97-AF65-F5344CB8AC3E}">
        <p14:creationId xmlns:p14="http://schemas.microsoft.com/office/powerpoint/2010/main" val="934414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660AA6C-4273-429B-9B6C-9A3C96B88186}" type="slidenum">
              <a:rPr lang="en-US" smtClean="0"/>
              <a:t>17</a:t>
            </a:fld>
            <a:endParaRPr lang="en-US"/>
          </a:p>
        </p:txBody>
      </p:sp>
      <p:sp>
        <p:nvSpPr>
          <p:cNvPr id="6" name="Text Placeholder 5"/>
          <p:cNvSpPr>
            <a:spLocks noGrp="1"/>
          </p:cNvSpPr>
          <p:nvPr>
            <p:ph type="body" idx="17"/>
          </p:nvPr>
        </p:nvSpPr>
        <p:spPr/>
        <p:txBody>
          <a:bodyPr/>
          <a:lstStyle/>
          <a:p>
            <a:r>
              <a:rPr lang="en-US" b="1" dirty="0"/>
              <a:t>Fresh Fruit        3% </a:t>
            </a:r>
          </a:p>
        </p:txBody>
      </p:sp>
      <p:sp>
        <p:nvSpPr>
          <p:cNvPr id="7" name="Text Placeholder 6"/>
          <p:cNvSpPr>
            <a:spLocks noGrp="1"/>
          </p:cNvSpPr>
          <p:nvPr>
            <p:ph type="body" sz="quarter" idx="3"/>
          </p:nvPr>
        </p:nvSpPr>
        <p:spPr/>
        <p:txBody>
          <a:bodyPr/>
          <a:lstStyle/>
          <a:p>
            <a:r>
              <a:rPr lang="en-US" b="1" dirty="0"/>
              <a:t>Fresh Vegetables        0.1%</a:t>
            </a:r>
          </a:p>
        </p:txBody>
      </p:sp>
      <p:sp>
        <p:nvSpPr>
          <p:cNvPr id="10" name="Text Placeholder 9"/>
          <p:cNvSpPr>
            <a:spLocks noGrp="1"/>
          </p:cNvSpPr>
          <p:nvPr>
            <p:ph type="body" idx="18"/>
          </p:nvPr>
        </p:nvSpPr>
        <p:spPr/>
        <p:txBody>
          <a:bodyPr/>
          <a:lstStyle/>
          <a:p>
            <a:r>
              <a:rPr lang="en-US" b="1" dirty="0"/>
              <a:t>Processed Fruit        14%</a:t>
            </a:r>
          </a:p>
        </p:txBody>
      </p:sp>
      <p:sp>
        <p:nvSpPr>
          <p:cNvPr id="11" name="Text Placeholder 10"/>
          <p:cNvSpPr>
            <a:spLocks noGrp="1"/>
          </p:cNvSpPr>
          <p:nvPr>
            <p:ph type="body" sz="quarter" idx="19"/>
          </p:nvPr>
        </p:nvSpPr>
        <p:spPr/>
        <p:txBody>
          <a:bodyPr/>
          <a:lstStyle/>
          <a:p>
            <a:r>
              <a:rPr lang="en-US" b="1" dirty="0"/>
              <a:t>Processed Vegetables        5%</a:t>
            </a:r>
          </a:p>
        </p:txBody>
      </p:sp>
      <p:sp>
        <p:nvSpPr>
          <p:cNvPr id="13" name="TextBox 12"/>
          <p:cNvSpPr txBox="1"/>
          <p:nvPr/>
        </p:nvSpPr>
        <p:spPr>
          <a:xfrm>
            <a:off x="0" y="1407442"/>
            <a:ext cx="491067" cy="246221"/>
          </a:xfrm>
          <a:prstGeom prst="rect">
            <a:avLst/>
          </a:prstGeom>
          <a:noFill/>
        </p:spPr>
        <p:txBody>
          <a:bodyPr wrap="square" rtlCol="0">
            <a:spAutoFit/>
          </a:bodyPr>
          <a:lstStyle/>
          <a:p>
            <a:r>
              <a:rPr lang="en-US" sz="1000" b="1" dirty="0"/>
              <a:t>MMT</a:t>
            </a:r>
          </a:p>
        </p:txBody>
      </p:sp>
      <p:sp>
        <p:nvSpPr>
          <p:cNvPr id="14" name="Down Arrow 13"/>
          <p:cNvSpPr/>
          <p:nvPr/>
        </p:nvSpPr>
        <p:spPr bwMode="auto">
          <a:xfrm>
            <a:off x="1428633" y="1092413"/>
            <a:ext cx="304800" cy="311124"/>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17" name="Title 1"/>
          <p:cNvSpPr txBox="1">
            <a:spLocks/>
          </p:cNvSpPr>
          <p:nvPr/>
        </p:nvSpPr>
        <p:spPr bwMode="auto">
          <a:xfrm>
            <a:off x="180975" y="144545"/>
            <a:ext cx="7190786" cy="747860"/>
          </a:xfrm>
          <a:prstGeom prst="rect">
            <a:avLst/>
          </a:prstGeom>
          <a:noFill/>
          <a:ln w="9525">
            <a:noFill/>
            <a:miter lim="800000"/>
            <a:headEnd/>
            <a:tailEnd/>
          </a:ln>
        </p:spPr>
        <p:txBody>
          <a:bodyPr vert="horz" wrap="square" lIns="182880" tIns="45720" rIns="45720" bIns="45720" numCol="1" anchor="ctr" anchorCtr="0" compatLnSpc="1">
            <a:prstTxWarp prst="textNoShape">
              <a:avLst/>
            </a:prstTxWarp>
          </a:bodyPr>
          <a:lstStyle>
            <a:lvl1pPr algn="l" rtl="0" fontAlgn="base">
              <a:lnSpc>
                <a:spcPct val="85000"/>
              </a:lnSpc>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1800" b="1">
                <a:solidFill>
                  <a:schemeClr val="tx2"/>
                </a:solidFill>
                <a:latin typeface="Arial" charset="0"/>
              </a:defRPr>
            </a:lvl2pPr>
            <a:lvl3pPr algn="l" rtl="0" fontAlgn="base">
              <a:spcBef>
                <a:spcPct val="0"/>
              </a:spcBef>
              <a:spcAft>
                <a:spcPct val="0"/>
              </a:spcAft>
              <a:defRPr sz="1800" b="1">
                <a:solidFill>
                  <a:schemeClr val="tx2"/>
                </a:solidFill>
                <a:latin typeface="Arial" charset="0"/>
              </a:defRPr>
            </a:lvl3pPr>
            <a:lvl4pPr algn="l" rtl="0" fontAlgn="base">
              <a:spcBef>
                <a:spcPct val="0"/>
              </a:spcBef>
              <a:spcAft>
                <a:spcPct val="0"/>
              </a:spcAft>
              <a:defRPr sz="1800" b="1">
                <a:solidFill>
                  <a:schemeClr val="tx2"/>
                </a:solidFill>
                <a:latin typeface="Arial" charset="0"/>
              </a:defRPr>
            </a:lvl4pPr>
            <a:lvl5pPr algn="l" rtl="0" fontAlgn="base">
              <a:spcBef>
                <a:spcPct val="0"/>
              </a:spcBef>
              <a:spcAft>
                <a:spcPct val="0"/>
              </a:spcAft>
              <a:defRPr sz="1800" b="1">
                <a:solidFill>
                  <a:schemeClr val="tx2"/>
                </a:solidFill>
                <a:latin typeface="Arial" charset="0"/>
              </a:defRPr>
            </a:lvl5pPr>
            <a:lvl6pPr marL="342900" algn="l" rtl="0" fontAlgn="base">
              <a:spcBef>
                <a:spcPct val="0"/>
              </a:spcBef>
              <a:spcAft>
                <a:spcPct val="0"/>
              </a:spcAft>
              <a:defRPr sz="1800" b="1">
                <a:solidFill>
                  <a:schemeClr val="tx2"/>
                </a:solidFill>
                <a:latin typeface="Arial" charset="0"/>
              </a:defRPr>
            </a:lvl6pPr>
            <a:lvl7pPr marL="685800" algn="l" rtl="0" fontAlgn="base">
              <a:spcBef>
                <a:spcPct val="0"/>
              </a:spcBef>
              <a:spcAft>
                <a:spcPct val="0"/>
              </a:spcAft>
              <a:defRPr sz="1800" b="1">
                <a:solidFill>
                  <a:schemeClr val="tx2"/>
                </a:solidFill>
                <a:latin typeface="Arial" charset="0"/>
              </a:defRPr>
            </a:lvl7pPr>
            <a:lvl8pPr marL="1028700" algn="l" rtl="0" fontAlgn="base">
              <a:spcBef>
                <a:spcPct val="0"/>
              </a:spcBef>
              <a:spcAft>
                <a:spcPct val="0"/>
              </a:spcAft>
              <a:defRPr sz="1800" b="1">
                <a:solidFill>
                  <a:schemeClr val="tx2"/>
                </a:solidFill>
                <a:latin typeface="Arial" charset="0"/>
              </a:defRPr>
            </a:lvl8pPr>
            <a:lvl9pPr marL="1371600" algn="l" rtl="0" fontAlgn="base">
              <a:spcBef>
                <a:spcPct val="0"/>
              </a:spcBef>
              <a:spcAft>
                <a:spcPct val="0"/>
              </a:spcAft>
              <a:defRPr sz="1800" b="1">
                <a:solidFill>
                  <a:schemeClr val="tx2"/>
                </a:solidFill>
                <a:latin typeface="Arial" charset="0"/>
              </a:defRPr>
            </a:lvl9pPr>
          </a:lstStyle>
          <a:p>
            <a:r>
              <a:rPr lang="en-US" kern="0" dirty="0"/>
              <a:t>Fruit and Vegetable Exports</a:t>
            </a:r>
          </a:p>
        </p:txBody>
      </p:sp>
      <p:sp>
        <p:nvSpPr>
          <p:cNvPr id="19" name="TextBox 18"/>
          <p:cNvSpPr txBox="1"/>
          <p:nvPr/>
        </p:nvSpPr>
        <p:spPr>
          <a:xfrm>
            <a:off x="0" y="4189195"/>
            <a:ext cx="939800" cy="246221"/>
          </a:xfrm>
          <a:prstGeom prst="rect">
            <a:avLst/>
          </a:prstGeom>
          <a:noFill/>
        </p:spPr>
        <p:txBody>
          <a:bodyPr wrap="square" rtlCol="0">
            <a:spAutoFit/>
          </a:bodyPr>
          <a:lstStyle/>
          <a:p>
            <a:r>
              <a:rPr lang="en-US" sz="1000" b="1" dirty="0"/>
              <a:t>1k MT</a:t>
            </a:r>
          </a:p>
        </p:txBody>
      </p:sp>
      <p:sp>
        <p:nvSpPr>
          <p:cNvPr id="20" name="Down Arrow 19"/>
          <p:cNvSpPr/>
          <p:nvPr/>
        </p:nvSpPr>
        <p:spPr bwMode="auto">
          <a:xfrm>
            <a:off x="1919700" y="3816563"/>
            <a:ext cx="304800" cy="311124"/>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21" name="Down Arrow 20"/>
          <p:cNvSpPr/>
          <p:nvPr/>
        </p:nvSpPr>
        <p:spPr bwMode="auto">
          <a:xfrm>
            <a:off x="6990761" y="3823813"/>
            <a:ext cx="304800" cy="311124"/>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23" name="TextBox 22"/>
          <p:cNvSpPr txBox="1"/>
          <p:nvPr/>
        </p:nvSpPr>
        <p:spPr>
          <a:xfrm>
            <a:off x="0" y="6555179"/>
            <a:ext cx="4857008" cy="261610"/>
          </a:xfrm>
          <a:prstGeom prst="rect">
            <a:avLst/>
          </a:prstGeom>
          <a:noFill/>
        </p:spPr>
        <p:txBody>
          <a:bodyPr wrap="square" rtlCol="0">
            <a:spAutoFit/>
          </a:bodyPr>
          <a:lstStyle/>
          <a:p>
            <a:r>
              <a:rPr lang="en-US" sz="1100" dirty="0"/>
              <a:t>Source: USDA-FAS, Jan-Dec 2017 and 2018</a:t>
            </a:r>
          </a:p>
        </p:txBody>
      </p:sp>
      <p:graphicFrame>
        <p:nvGraphicFramePr>
          <p:cNvPr id="24" name="Content Placeholder 23"/>
          <p:cNvGraphicFramePr>
            <a:graphicFrameLocks noGrp="1"/>
          </p:cNvGraphicFramePr>
          <p:nvPr>
            <p:ph sz="half" idx="16"/>
            <p:extLst>
              <p:ext uri="{D42A27DB-BD31-4B8C-83A1-F6EECF244321}">
                <p14:modId xmlns:p14="http://schemas.microsoft.com/office/powerpoint/2010/main" val="2042422579"/>
              </p:ext>
            </p:extLst>
          </p:nvPr>
        </p:nvGraphicFramePr>
        <p:xfrm>
          <a:off x="0" y="1508240"/>
          <a:ext cx="4449763" cy="22651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ontent Placeholder 24"/>
          <p:cNvGraphicFramePr>
            <a:graphicFrameLocks noGrp="1"/>
          </p:cNvGraphicFramePr>
          <p:nvPr>
            <p:ph sz="half" idx="13"/>
            <p:extLst>
              <p:ext uri="{D42A27DB-BD31-4B8C-83A1-F6EECF244321}">
                <p14:modId xmlns:p14="http://schemas.microsoft.com/office/powerpoint/2010/main" val="2473046017"/>
              </p:ext>
            </p:extLst>
          </p:nvPr>
        </p:nvGraphicFramePr>
        <p:xfrm>
          <a:off x="0" y="4167388"/>
          <a:ext cx="4449763" cy="2384354"/>
        </p:xfrm>
        <a:graphic>
          <a:graphicData uri="http://schemas.openxmlformats.org/drawingml/2006/chart">
            <c:chart xmlns:c="http://schemas.openxmlformats.org/drawingml/2006/chart" xmlns:r="http://schemas.openxmlformats.org/officeDocument/2006/relationships" r:id="rId3"/>
          </a:graphicData>
        </a:graphic>
      </p:graphicFrame>
      <p:sp>
        <p:nvSpPr>
          <p:cNvPr id="26" name="Down Arrow 25"/>
          <p:cNvSpPr/>
          <p:nvPr/>
        </p:nvSpPr>
        <p:spPr bwMode="auto">
          <a:xfrm rot="10800000">
            <a:off x="6500811" y="1075163"/>
            <a:ext cx="304800" cy="311124"/>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graphicFrame>
        <p:nvGraphicFramePr>
          <p:cNvPr id="28" name="Content Placeholder 27"/>
          <p:cNvGraphicFramePr>
            <a:graphicFrameLocks noGrp="1"/>
          </p:cNvGraphicFramePr>
          <p:nvPr>
            <p:ph sz="quarter" idx="4"/>
            <p:extLst>
              <p:ext uri="{D42A27DB-BD31-4B8C-83A1-F6EECF244321}">
                <p14:modId xmlns:p14="http://schemas.microsoft.com/office/powerpoint/2010/main" val="1845218889"/>
              </p:ext>
            </p:extLst>
          </p:nvPr>
        </p:nvGraphicFramePr>
        <p:xfrm>
          <a:off x="4670423" y="1465688"/>
          <a:ext cx="4473577" cy="22651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ontent Placeholder 28"/>
          <p:cNvGraphicFramePr>
            <a:graphicFrameLocks noGrp="1"/>
          </p:cNvGraphicFramePr>
          <p:nvPr>
            <p:ph sz="quarter" idx="14"/>
            <p:extLst>
              <p:ext uri="{D42A27DB-BD31-4B8C-83A1-F6EECF244321}">
                <p14:modId xmlns:p14="http://schemas.microsoft.com/office/powerpoint/2010/main" val="1677866223"/>
              </p:ext>
            </p:extLst>
          </p:nvPr>
        </p:nvGraphicFramePr>
        <p:xfrm>
          <a:off x="4670425" y="4224337"/>
          <a:ext cx="4473575" cy="2333991"/>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30"/>
          <p:cNvSpPr txBox="1"/>
          <p:nvPr/>
        </p:nvSpPr>
        <p:spPr>
          <a:xfrm>
            <a:off x="4630648" y="4181046"/>
            <a:ext cx="939800" cy="246221"/>
          </a:xfrm>
          <a:prstGeom prst="rect">
            <a:avLst/>
          </a:prstGeom>
          <a:noFill/>
        </p:spPr>
        <p:txBody>
          <a:bodyPr wrap="square" rtlCol="0">
            <a:spAutoFit/>
          </a:bodyPr>
          <a:lstStyle/>
          <a:p>
            <a:r>
              <a:rPr lang="en-US" sz="1000" b="1" dirty="0"/>
              <a:t>1k MT</a:t>
            </a:r>
          </a:p>
        </p:txBody>
      </p:sp>
    </p:spTree>
    <p:extLst>
      <p:ext uri="{BB962C8B-B14F-4D97-AF65-F5344CB8AC3E}">
        <p14:creationId xmlns:p14="http://schemas.microsoft.com/office/powerpoint/2010/main" val="906208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Seed Exports up 2% in 2018, down 10% in 2019 (J-A)</a:t>
            </a:r>
          </a:p>
        </p:txBody>
      </p:sp>
      <p:sp>
        <p:nvSpPr>
          <p:cNvPr id="3" name="Slide Number Placeholder 2"/>
          <p:cNvSpPr>
            <a:spLocks noGrp="1"/>
          </p:cNvSpPr>
          <p:nvPr>
            <p:ph type="sldNum" sz="quarter" idx="12"/>
          </p:nvPr>
        </p:nvSpPr>
        <p:spPr/>
        <p:txBody>
          <a:bodyPr/>
          <a:lstStyle/>
          <a:p>
            <a:fld id="{8660AA6C-4273-429B-9B6C-9A3C96B88186}" type="slidenum">
              <a:rPr lang="en-US" smtClean="0"/>
              <a:t>18</a:t>
            </a:fld>
            <a:endParaRPr lang="en-US"/>
          </a:p>
        </p:txBody>
      </p:sp>
      <p:sp>
        <p:nvSpPr>
          <p:cNvPr id="6" name="Text Placeholder 5"/>
          <p:cNvSpPr>
            <a:spLocks noGrp="1"/>
          </p:cNvSpPr>
          <p:nvPr>
            <p:ph type="body" idx="17"/>
          </p:nvPr>
        </p:nvSpPr>
        <p:spPr/>
        <p:txBody>
          <a:bodyPr/>
          <a:lstStyle/>
          <a:p>
            <a:r>
              <a:rPr lang="en-US" b="1" dirty="0"/>
              <a:t>Field Crop        19%        </a:t>
            </a:r>
          </a:p>
        </p:txBody>
      </p:sp>
      <p:sp>
        <p:nvSpPr>
          <p:cNvPr id="7" name="Text Placeholder 6"/>
          <p:cNvSpPr>
            <a:spLocks noGrp="1"/>
          </p:cNvSpPr>
          <p:nvPr>
            <p:ph type="body" sz="quarter" idx="3"/>
          </p:nvPr>
        </p:nvSpPr>
        <p:spPr/>
        <p:txBody>
          <a:bodyPr/>
          <a:lstStyle/>
          <a:p>
            <a:r>
              <a:rPr lang="en-US" b="1" dirty="0"/>
              <a:t>Vegetable (Leguminous)        30% </a:t>
            </a:r>
          </a:p>
        </p:txBody>
      </p:sp>
      <p:sp>
        <p:nvSpPr>
          <p:cNvPr id="10" name="Text Placeholder 9"/>
          <p:cNvSpPr>
            <a:spLocks noGrp="1"/>
          </p:cNvSpPr>
          <p:nvPr>
            <p:ph type="body" idx="18"/>
          </p:nvPr>
        </p:nvSpPr>
        <p:spPr/>
        <p:txBody>
          <a:bodyPr/>
          <a:lstStyle/>
          <a:p>
            <a:r>
              <a:rPr lang="en-US" b="1" dirty="0"/>
              <a:t>Forage 	    10%</a:t>
            </a:r>
          </a:p>
        </p:txBody>
      </p:sp>
      <p:sp>
        <p:nvSpPr>
          <p:cNvPr id="11" name="Text Placeholder 10"/>
          <p:cNvSpPr>
            <a:spLocks noGrp="1"/>
          </p:cNvSpPr>
          <p:nvPr>
            <p:ph type="body" sz="quarter" idx="19"/>
          </p:nvPr>
        </p:nvSpPr>
        <p:spPr/>
        <p:txBody>
          <a:bodyPr/>
          <a:lstStyle/>
          <a:p>
            <a:r>
              <a:rPr lang="en-US" b="1" dirty="0"/>
              <a:t>Vegetable (Other)       1%</a:t>
            </a:r>
          </a:p>
        </p:txBody>
      </p:sp>
      <p:sp>
        <p:nvSpPr>
          <p:cNvPr id="13" name="TextBox 12"/>
          <p:cNvSpPr txBox="1"/>
          <p:nvPr/>
        </p:nvSpPr>
        <p:spPr>
          <a:xfrm>
            <a:off x="4670424" y="1465045"/>
            <a:ext cx="600892" cy="276999"/>
          </a:xfrm>
          <a:prstGeom prst="rect">
            <a:avLst/>
          </a:prstGeom>
          <a:noFill/>
        </p:spPr>
        <p:txBody>
          <a:bodyPr wrap="square" rtlCol="0">
            <a:spAutoFit/>
          </a:bodyPr>
          <a:lstStyle/>
          <a:p>
            <a:r>
              <a:rPr lang="en-US" sz="1200" b="1" dirty="0"/>
              <a:t>MT</a:t>
            </a:r>
          </a:p>
        </p:txBody>
      </p:sp>
      <p:graphicFrame>
        <p:nvGraphicFramePr>
          <p:cNvPr id="14" name="Content Placeholder 13"/>
          <p:cNvGraphicFramePr>
            <a:graphicFrameLocks noGrp="1"/>
          </p:cNvGraphicFramePr>
          <p:nvPr>
            <p:ph sz="half" idx="13"/>
            <p:extLst>
              <p:ext uri="{D42A27DB-BD31-4B8C-83A1-F6EECF244321}">
                <p14:modId xmlns:p14="http://schemas.microsoft.com/office/powerpoint/2010/main" val="1687409093"/>
              </p:ext>
            </p:extLst>
          </p:nvPr>
        </p:nvGraphicFramePr>
        <p:xfrm>
          <a:off x="0" y="4167389"/>
          <a:ext cx="4449763" cy="23909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p:cNvGraphicFramePr>
            <a:graphicFrameLocks noGrp="1"/>
          </p:cNvGraphicFramePr>
          <p:nvPr>
            <p:ph sz="quarter" idx="14"/>
            <p:extLst>
              <p:ext uri="{D42A27DB-BD31-4B8C-83A1-F6EECF244321}">
                <p14:modId xmlns:p14="http://schemas.microsoft.com/office/powerpoint/2010/main" val="2044202622"/>
              </p:ext>
            </p:extLst>
          </p:nvPr>
        </p:nvGraphicFramePr>
        <p:xfrm>
          <a:off x="4670425" y="4167389"/>
          <a:ext cx="4473575" cy="23909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ontent Placeholder 11"/>
          <p:cNvGraphicFramePr>
            <a:graphicFrameLocks noGrp="1"/>
          </p:cNvGraphicFramePr>
          <p:nvPr>
            <p:ph sz="half" idx="16"/>
            <p:extLst>
              <p:ext uri="{D42A27DB-BD31-4B8C-83A1-F6EECF244321}">
                <p14:modId xmlns:p14="http://schemas.microsoft.com/office/powerpoint/2010/main" val="607231626"/>
              </p:ext>
            </p:extLst>
          </p:nvPr>
        </p:nvGraphicFramePr>
        <p:xfrm>
          <a:off x="0" y="1465045"/>
          <a:ext cx="4449763" cy="2311815"/>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0" y="6555179"/>
            <a:ext cx="4857008" cy="261610"/>
          </a:xfrm>
          <a:prstGeom prst="rect">
            <a:avLst/>
          </a:prstGeom>
          <a:noFill/>
        </p:spPr>
        <p:txBody>
          <a:bodyPr wrap="square" rtlCol="0">
            <a:spAutoFit/>
          </a:bodyPr>
          <a:lstStyle/>
          <a:p>
            <a:r>
              <a:rPr lang="en-US" sz="1100" dirty="0"/>
              <a:t>Source: USDA-FAS</a:t>
            </a:r>
          </a:p>
        </p:txBody>
      </p:sp>
      <p:graphicFrame>
        <p:nvGraphicFramePr>
          <p:cNvPr id="21" name="Content Placeholder 20"/>
          <p:cNvGraphicFramePr>
            <a:graphicFrameLocks noGrp="1"/>
          </p:cNvGraphicFramePr>
          <p:nvPr>
            <p:ph sz="quarter" idx="4"/>
            <p:extLst>
              <p:ext uri="{D42A27DB-BD31-4B8C-83A1-F6EECF244321}">
                <p14:modId xmlns:p14="http://schemas.microsoft.com/office/powerpoint/2010/main" val="1989786766"/>
              </p:ext>
            </p:extLst>
          </p:nvPr>
        </p:nvGraphicFramePr>
        <p:xfrm>
          <a:off x="4670425" y="1443238"/>
          <a:ext cx="4473575" cy="2333622"/>
        </p:xfrm>
        <a:graphic>
          <a:graphicData uri="http://schemas.openxmlformats.org/drawingml/2006/chart">
            <c:chart xmlns:c="http://schemas.openxmlformats.org/drawingml/2006/chart" xmlns:r="http://schemas.openxmlformats.org/officeDocument/2006/relationships" r:id="rId5"/>
          </a:graphicData>
        </a:graphic>
      </p:graphicFrame>
      <p:sp>
        <p:nvSpPr>
          <p:cNvPr id="22" name="Down Arrow 21"/>
          <p:cNvSpPr/>
          <p:nvPr/>
        </p:nvSpPr>
        <p:spPr bwMode="auto">
          <a:xfrm rot="10800000">
            <a:off x="6500811" y="3816562"/>
            <a:ext cx="304800" cy="311124"/>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25" name="Down Arrow 24"/>
          <p:cNvSpPr/>
          <p:nvPr/>
        </p:nvSpPr>
        <p:spPr bwMode="auto">
          <a:xfrm>
            <a:off x="7219361" y="1098625"/>
            <a:ext cx="304800" cy="311124"/>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26" name="Down Arrow 25"/>
          <p:cNvSpPr/>
          <p:nvPr/>
        </p:nvSpPr>
        <p:spPr bwMode="auto">
          <a:xfrm>
            <a:off x="1096831" y="3816562"/>
            <a:ext cx="304800" cy="311124"/>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27" name="Down Arrow 26"/>
          <p:cNvSpPr/>
          <p:nvPr/>
        </p:nvSpPr>
        <p:spPr bwMode="auto">
          <a:xfrm rot="10800000">
            <a:off x="1401631" y="1105782"/>
            <a:ext cx="304800" cy="311124"/>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Tree>
    <p:extLst>
      <p:ext uri="{BB962C8B-B14F-4D97-AF65-F5344CB8AC3E}">
        <p14:creationId xmlns:p14="http://schemas.microsoft.com/office/powerpoint/2010/main" val="1731085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Seed Imports up 2% in 2018, down 16% in 2019 (J-A)</a:t>
            </a:r>
          </a:p>
        </p:txBody>
      </p:sp>
      <p:sp>
        <p:nvSpPr>
          <p:cNvPr id="3" name="Slide Number Placeholder 2"/>
          <p:cNvSpPr>
            <a:spLocks noGrp="1"/>
          </p:cNvSpPr>
          <p:nvPr>
            <p:ph type="sldNum" sz="quarter" idx="12"/>
          </p:nvPr>
        </p:nvSpPr>
        <p:spPr/>
        <p:txBody>
          <a:bodyPr/>
          <a:lstStyle/>
          <a:p>
            <a:fld id="{8660AA6C-4273-429B-9B6C-9A3C96B88186}" type="slidenum">
              <a:rPr lang="en-US" smtClean="0"/>
              <a:t>19</a:t>
            </a:fld>
            <a:endParaRPr lang="en-US"/>
          </a:p>
        </p:txBody>
      </p:sp>
      <p:sp>
        <p:nvSpPr>
          <p:cNvPr id="6" name="Text Placeholder 5"/>
          <p:cNvSpPr>
            <a:spLocks noGrp="1"/>
          </p:cNvSpPr>
          <p:nvPr>
            <p:ph type="body" idx="17"/>
          </p:nvPr>
        </p:nvSpPr>
        <p:spPr/>
        <p:txBody>
          <a:bodyPr/>
          <a:lstStyle/>
          <a:p>
            <a:r>
              <a:rPr lang="en-US" b="1" dirty="0"/>
              <a:t>Field Crops        30%</a:t>
            </a:r>
          </a:p>
        </p:txBody>
      </p:sp>
      <p:sp>
        <p:nvSpPr>
          <p:cNvPr id="7" name="Text Placeholder 6"/>
          <p:cNvSpPr>
            <a:spLocks noGrp="1"/>
          </p:cNvSpPr>
          <p:nvPr>
            <p:ph type="body" sz="quarter" idx="3"/>
          </p:nvPr>
        </p:nvSpPr>
        <p:spPr/>
        <p:txBody>
          <a:bodyPr/>
          <a:lstStyle/>
          <a:p>
            <a:r>
              <a:rPr lang="en-US" b="1" dirty="0"/>
              <a:t>Vegetable (Leguminous)        32%</a:t>
            </a:r>
          </a:p>
        </p:txBody>
      </p:sp>
      <p:sp>
        <p:nvSpPr>
          <p:cNvPr id="10" name="Text Placeholder 9"/>
          <p:cNvSpPr>
            <a:spLocks noGrp="1"/>
          </p:cNvSpPr>
          <p:nvPr>
            <p:ph type="body" idx="18"/>
          </p:nvPr>
        </p:nvSpPr>
        <p:spPr/>
        <p:txBody>
          <a:bodyPr/>
          <a:lstStyle/>
          <a:p>
            <a:r>
              <a:rPr lang="en-US" b="1" dirty="0"/>
              <a:t>Forage       11%</a:t>
            </a:r>
          </a:p>
        </p:txBody>
      </p:sp>
      <p:sp>
        <p:nvSpPr>
          <p:cNvPr id="11" name="Text Placeholder 10"/>
          <p:cNvSpPr>
            <a:spLocks noGrp="1"/>
          </p:cNvSpPr>
          <p:nvPr>
            <p:ph type="body" sz="quarter" idx="19"/>
          </p:nvPr>
        </p:nvSpPr>
        <p:spPr/>
        <p:txBody>
          <a:bodyPr/>
          <a:lstStyle/>
          <a:p>
            <a:r>
              <a:rPr lang="en-US" b="1" dirty="0"/>
              <a:t>Vegetable (Other)        38%</a:t>
            </a:r>
          </a:p>
        </p:txBody>
      </p:sp>
      <p:graphicFrame>
        <p:nvGraphicFramePr>
          <p:cNvPr id="12" name="Content Placeholder 11"/>
          <p:cNvGraphicFramePr>
            <a:graphicFrameLocks noGrp="1"/>
          </p:cNvGraphicFramePr>
          <p:nvPr>
            <p:ph sz="half" idx="16"/>
            <p:extLst>
              <p:ext uri="{D42A27DB-BD31-4B8C-83A1-F6EECF244321}">
                <p14:modId xmlns:p14="http://schemas.microsoft.com/office/powerpoint/2010/main" val="84788644"/>
              </p:ext>
            </p:extLst>
          </p:nvPr>
        </p:nvGraphicFramePr>
        <p:xfrm>
          <a:off x="0" y="1443238"/>
          <a:ext cx="4449763" cy="2333624"/>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0" y="1443238"/>
            <a:ext cx="489857" cy="276999"/>
          </a:xfrm>
          <a:prstGeom prst="rect">
            <a:avLst/>
          </a:prstGeom>
          <a:noFill/>
        </p:spPr>
        <p:txBody>
          <a:bodyPr wrap="square" rtlCol="0">
            <a:spAutoFit/>
          </a:bodyPr>
          <a:lstStyle/>
          <a:p>
            <a:r>
              <a:rPr lang="en-US" sz="1200" b="1" dirty="0"/>
              <a:t>MT</a:t>
            </a:r>
          </a:p>
        </p:txBody>
      </p:sp>
      <p:sp>
        <p:nvSpPr>
          <p:cNvPr id="15" name="TextBox 14"/>
          <p:cNvSpPr txBox="1"/>
          <p:nvPr/>
        </p:nvSpPr>
        <p:spPr>
          <a:xfrm>
            <a:off x="4630648" y="1443238"/>
            <a:ext cx="489857" cy="276999"/>
          </a:xfrm>
          <a:prstGeom prst="rect">
            <a:avLst/>
          </a:prstGeom>
          <a:noFill/>
        </p:spPr>
        <p:txBody>
          <a:bodyPr wrap="square" rtlCol="0">
            <a:spAutoFit/>
          </a:bodyPr>
          <a:lstStyle/>
          <a:p>
            <a:r>
              <a:rPr lang="en-US" sz="1200" b="1" dirty="0"/>
              <a:t>MT</a:t>
            </a:r>
          </a:p>
        </p:txBody>
      </p:sp>
      <p:graphicFrame>
        <p:nvGraphicFramePr>
          <p:cNvPr id="16" name="Content Placeholder 15"/>
          <p:cNvGraphicFramePr>
            <a:graphicFrameLocks noGrp="1"/>
          </p:cNvGraphicFramePr>
          <p:nvPr>
            <p:ph sz="half" idx="13"/>
            <p:extLst>
              <p:ext uri="{D42A27DB-BD31-4B8C-83A1-F6EECF244321}">
                <p14:modId xmlns:p14="http://schemas.microsoft.com/office/powerpoint/2010/main" val="3046314615"/>
              </p:ext>
            </p:extLst>
          </p:nvPr>
        </p:nvGraphicFramePr>
        <p:xfrm>
          <a:off x="0" y="4167389"/>
          <a:ext cx="4449763" cy="239094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39776" y="4151139"/>
            <a:ext cx="489857" cy="276999"/>
          </a:xfrm>
          <a:prstGeom prst="rect">
            <a:avLst/>
          </a:prstGeom>
          <a:noFill/>
        </p:spPr>
        <p:txBody>
          <a:bodyPr wrap="square" rtlCol="0">
            <a:spAutoFit/>
          </a:bodyPr>
          <a:lstStyle/>
          <a:p>
            <a:r>
              <a:rPr lang="en-US" sz="1200" b="1" dirty="0"/>
              <a:t>MT</a:t>
            </a:r>
          </a:p>
        </p:txBody>
      </p:sp>
      <p:graphicFrame>
        <p:nvGraphicFramePr>
          <p:cNvPr id="18" name="Content Placeholder 17"/>
          <p:cNvGraphicFramePr>
            <a:graphicFrameLocks noGrp="1"/>
          </p:cNvGraphicFramePr>
          <p:nvPr>
            <p:ph sz="quarter" idx="14"/>
            <p:extLst>
              <p:ext uri="{D42A27DB-BD31-4B8C-83A1-F6EECF244321}">
                <p14:modId xmlns:p14="http://schemas.microsoft.com/office/powerpoint/2010/main" val="4183592708"/>
              </p:ext>
            </p:extLst>
          </p:nvPr>
        </p:nvGraphicFramePr>
        <p:xfrm>
          <a:off x="4670425" y="4167389"/>
          <a:ext cx="4473575" cy="239094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0" y="6555179"/>
            <a:ext cx="4857008" cy="261610"/>
          </a:xfrm>
          <a:prstGeom prst="rect">
            <a:avLst/>
          </a:prstGeom>
          <a:noFill/>
        </p:spPr>
        <p:txBody>
          <a:bodyPr wrap="square" rtlCol="0">
            <a:spAutoFit/>
          </a:bodyPr>
          <a:lstStyle/>
          <a:p>
            <a:r>
              <a:rPr lang="en-US" sz="1100" dirty="0"/>
              <a:t>Source: USDA-FAS</a:t>
            </a:r>
          </a:p>
        </p:txBody>
      </p:sp>
      <p:graphicFrame>
        <p:nvGraphicFramePr>
          <p:cNvPr id="21" name="Content Placeholder 20"/>
          <p:cNvGraphicFramePr>
            <a:graphicFrameLocks noGrp="1"/>
          </p:cNvGraphicFramePr>
          <p:nvPr>
            <p:ph sz="quarter" idx="4"/>
            <p:extLst>
              <p:ext uri="{D42A27DB-BD31-4B8C-83A1-F6EECF244321}">
                <p14:modId xmlns:p14="http://schemas.microsoft.com/office/powerpoint/2010/main" val="2573194404"/>
              </p:ext>
            </p:extLst>
          </p:nvPr>
        </p:nvGraphicFramePr>
        <p:xfrm>
          <a:off x="4670424" y="1529215"/>
          <a:ext cx="4270375" cy="2157213"/>
        </p:xfrm>
        <a:graphic>
          <a:graphicData uri="http://schemas.openxmlformats.org/drawingml/2006/chart">
            <c:chart xmlns:c="http://schemas.openxmlformats.org/drawingml/2006/chart" xmlns:r="http://schemas.openxmlformats.org/officeDocument/2006/relationships" r:id="rId5"/>
          </a:graphicData>
        </a:graphic>
      </p:graphicFrame>
      <p:sp>
        <p:nvSpPr>
          <p:cNvPr id="22" name="Down Arrow 21"/>
          <p:cNvSpPr/>
          <p:nvPr/>
        </p:nvSpPr>
        <p:spPr bwMode="auto">
          <a:xfrm>
            <a:off x="1492508" y="1092413"/>
            <a:ext cx="304800" cy="311124"/>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24" name="Down Arrow 23"/>
          <p:cNvSpPr/>
          <p:nvPr/>
        </p:nvSpPr>
        <p:spPr bwMode="auto">
          <a:xfrm rot="10800000">
            <a:off x="1024985" y="3804713"/>
            <a:ext cx="304800" cy="318575"/>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25" name="Down Arrow 24"/>
          <p:cNvSpPr/>
          <p:nvPr/>
        </p:nvSpPr>
        <p:spPr bwMode="auto">
          <a:xfrm rot="10800000">
            <a:off x="6553062" y="3812837"/>
            <a:ext cx="304800" cy="318575"/>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26" name="Down Arrow 25"/>
          <p:cNvSpPr/>
          <p:nvPr/>
        </p:nvSpPr>
        <p:spPr bwMode="auto">
          <a:xfrm rot="10800000">
            <a:off x="7219361" y="1092413"/>
            <a:ext cx="304800" cy="318575"/>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Tree>
    <p:extLst>
      <p:ext uri="{BB962C8B-B14F-4D97-AF65-F5344CB8AC3E}">
        <p14:creationId xmlns:p14="http://schemas.microsoft.com/office/powerpoint/2010/main" val="1698851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Today’s presentation</a:t>
            </a:r>
          </a:p>
        </p:txBody>
      </p:sp>
      <p:sp>
        <p:nvSpPr>
          <p:cNvPr id="4" name="Slide Number Placeholder 3"/>
          <p:cNvSpPr>
            <a:spLocks noGrp="1"/>
          </p:cNvSpPr>
          <p:nvPr>
            <p:ph type="sldNum" sz="quarter" idx="4294967295"/>
          </p:nvPr>
        </p:nvSpPr>
        <p:spPr>
          <a:xfrm>
            <a:off x="6565900" y="6613525"/>
            <a:ext cx="2578100" cy="244475"/>
          </a:xfrm>
          <a:prstGeom prst="rect">
            <a:avLst/>
          </a:prstGeom>
        </p:spPr>
        <p:txBody>
          <a:bodyPr/>
          <a:lstStyle/>
          <a:p>
            <a:pPr>
              <a:defRPr/>
            </a:pPr>
            <a:fld id="{28781C95-130B-4F61-8412-2F3E5101F1DE}" type="slidenum">
              <a:rPr lang="en-US" smtClean="0"/>
              <a:pPr>
                <a:defRPr/>
              </a:pPr>
              <a:t>2</a:t>
            </a:fld>
            <a:endParaRPr lang="en-US" dirty="0"/>
          </a:p>
        </p:txBody>
      </p:sp>
      <p:sp>
        <p:nvSpPr>
          <p:cNvPr id="5" name="Content Placeholder 2"/>
          <p:cNvSpPr>
            <a:spLocks noGrp="1"/>
          </p:cNvSpPr>
          <p:nvPr/>
        </p:nvSpPr>
        <p:spPr bwMode="auto">
          <a:xfrm>
            <a:off x="14416" y="1143000"/>
            <a:ext cx="8991600" cy="251301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1800"/>
              </a:spcBef>
              <a:spcAft>
                <a:spcPts val="600"/>
              </a:spcAft>
              <a:buSzPct val="75000"/>
              <a:buFont typeface="Wingdings" pitchFamily="2" charset="2"/>
              <a:buChar char="Ø"/>
              <a:defRPr sz="2000">
                <a:solidFill>
                  <a:srgbClr val="005288"/>
                </a:solidFill>
                <a:latin typeface="+mn-lt"/>
                <a:ea typeface="+mn-ea"/>
                <a:cs typeface="+mn-cs"/>
              </a:defRPr>
            </a:lvl1pPr>
            <a:lvl2pPr marL="571500" indent="-228600" algn="l" rtl="0" eaLnBrk="0" fontAlgn="base" hangingPunct="0">
              <a:spcBef>
                <a:spcPts val="300"/>
              </a:spcBef>
              <a:spcAft>
                <a:spcPts val="300"/>
              </a:spcAft>
              <a:buFont typeface="Wingdings" pitchFamily="2" charset="2"/>
              <a:buChar char="§"/>
              <a:defRPr sz="2800">
                <a:solidFill>
                  <a:srgbClr val="000000"/>
                </a:solidFill>
                <a:latin typeface="+mn-lt"/>
              </a:defRPr>
            </a:lvl2pPr>
            <a:lvl3pPr marL="914400" indent="-228600" algn="l" rtl="0" eaLnBrk="0" fontAlgn="base" hangingPunct="0">
              <a:spcBef>
                <a:spcPts val="300"/>
              </a:spcBef>
              <a:spcAft>
                <a:spcPts val="300"/>
              </a:spcAft>
              <a:buChar char="•"/>
              <a:defRPr sz="1600">
                <a:solidFill>
                  <a:srgbClr val="000000"/>
                </a:solidFill>
                <a:latin typeface="+mn-lt"/>
              </a:defRPr>
            </a:lvl3pPr>
            <a:lvl4pPr marL="1249363" indent="-220663" algn="l" rtl="0" eaLnBrk="0" fontAlgn="base" hangingPunct="0">
              <a:spcBef>
                <a:spcPts val="300"/>
              </a:spcBef>
              <a:spcAft>
                <a:spcPts val="300"/>
              </a:spcAft>
              <a:buChar char="–"/>
              <a:defRPr sz="1400">
                <a:solidFill>
                  <a:srgbClr val="000000"/>
                </a:solidFill>
                <a:latin typeface="+mn-lt"/>
              </a:defRPr>
            </a:lvl4pPr>
            <a:lvl5pPr marL="1592263" indent="-228600" algn="l" rtl="0" eaLnBrk="0" fontAlgn="base" hangingPunct="0">
              <a:spcBef>
                <a:spcPts val="300"/>
              </a:spcBef>
              <a:spcAft>
                <a:spcPts val="300"/>
              </a:spcAft>
              <a:buChar char="»"/>
              <a:defRPr sz="1200">
                <a:solidFill>
                  <a:srgbClr val="000000"/>
                </a:solidFill>
                <a:latin typeface="+mn-lt"/>
              </a:defRPr>
            </a:lvl5pPr>
            <a:lvl6pPr marL="2049463" indent="-228600" algn="l" rtl="0" fontAlgn="base">
              <a:spcBef>
                <a:spcPts val="300"/>
              </a:spcBef>
              <a:spcAft>
                <a:spcPts val="300"/>
              </a:spcAft>
              <a:buChar char="»"/>
              <a:defRPr sz="1200">
                <a:solidFill>
                  <a:srgbClr val="000000"/>
                </a:solidFill>
                <a:latin typeface="+mn-lt"/>
              </a:defRPr>
            </a:lvl6pPr>
            <a:lvl7pPr marL="2506663" indent="-228600" algn="l" rtl="0" fontAlgn="base">
              <a:spcBef>
                <a:spcPts val="300"/>
              </a:spcBef>
              <a:spcAft>
                <a:spcPts val="300"/>
              </a:spcAft>
              <a:buChar char="»"/>
              <a:defRPr sz="1200">
                <a:solidFill>
                  <a:srgbClr val="000000"/>
                </a:solidFill>
                <a:latin typeface="+mn-lt"/>
              </a:defRPr>
            </a:lvl7pPr>
            <a:lvl8pPr marL="2963863" indent="-228600" algn="l" rtl="0" fontAlgn="base">
              <a:spcBef>
                <a:spcPts val="300"/>
              </a:spcBef>
              <a:spcAft>
                <a:spcPts val="300"/>
              </a:spcAft>
              <a:buChar char="»"/>
              <a:defRPr sz="1200">
                <a:solidFill>
                  <a:srgbClr val="000000"/>
                </a:solidFill>
                <a:latin typeface="+mn-lt"/>
              </a:defRPr>
            </a:lvl8pPr>
            <a:lvl9pPr marL="3421063" indent="-228600" algn="l" rtl="0" fontAlgn="base">
              <a:spcBef>
                <a:spcPts val="300"/>
              </a:spcBef>
              <a:spcAft>
                <a:spcPts val="300"/>
              </a:spcAft>
              <a:buChar char="»"/>
              <a:defRPr sz="1200">
                <a:solidFill>
                  <a:srgbClr val="000000"/>
                </a:solidFill>
                <a:latin typeface="+mn-lt"/>
              </a:defRPr>
            </a:lvl9pPr>
          </a:lstStyle>
          <a:p>
            <a:pPr marL="347472" lvl="0" indent="-347472">
              <a:spcBef>
                <a:spcPts val="0"/>
              </a:spcBef>
              <a:spcAft>
                <a:spcPts val="2400"/>
              </a:spcAft>
              <a:buClr>
                <a:schemeClr val="accent6">
                  <a:lumMod val="75000"/>
                </a:schemeClr>
              </a:buClr>
              <a:buSzPct val="100000"/>
              <a:buFont typeface="Wingdings" panose="05000000000000000000" pitchFamily="2" charset="2"/>
              <a:buChar char="v"/>
            </a:pPr>
            <a:r>
              <a:rPr lang="en-US" sz="2800" dirty="0"/>
              <a:t>Trade War</a:t>
            </a:r>
          </a:p>
          <a:p>
            <a:pPr marL="347472" lvl="0" indent="-347472">
              <a:spcBef>
                <a:spcPts val="0"/>
              </a:spcBef>
              <a:spcAft>
                <a:spcPts val="2400"/>
              </a:spcAft>
              <a:buClr>
                <a:schemeClr val="accent6">
                  <a:lumMod val="75000"/>
                </a:schemeClr>
              </a:buClr>
              <a:buSzPct val="100000"/>
              <a:buFont typeface="Wingdings" panose="05000000000000000000" pitchFamily="2" charset="2"/>
              <a:buChar char="v"/>
            </a:pPr>
            <a:r>
              <a:rPr lang="en-US" sz="2800" dirty="0"/>
              <a:t>Agricultural Exports</a:t>
            </a:r>
          </a:p>
          <a:p>
            <a:pPr marL="347472" lvl="0" indent="-347472">
              <a:spcBef>
                <a:spcPts val="0"/>
              </a:spcBef>
              <a:spcAft>
                <a:spcPts val="2400"/>
              </a:spcAft>
              <a:buClr>
                <a:schemeClr val="accent6">
                  <a:lumMod val="75000"/>
                </a:schemeClr>
              </a:buClr>
              <a:buSzPct val="100000"/>
              <a:buFont typeface="Wingdings" panose="05000000000000000000" pitchFamily="2" charset="2"/>
              <a:buChar char="v"/>
            </a:pPr>
            <a:r>
              <a:rPr lang="en-US" sz="2800" dirty="0"/>
              <a:t>Economic Outlook and Trade Implications</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931" b="11190"/>
          <a:stretch/>
        </p:blipFill>
        <p:spPr bwMode="auto">
          <a:xfrm>
            <a:off x="-6178" y="3810000"/>
            <a:ext cx="9150178" cy="2306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0702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Dollar and Trade Implications</a:t>
            </a:r>
          </a:p>
        </p:txBody>
      </p:sp>
      <p:sp>
        <p:nvSpPr>
          <p:cNvPr id="3" name="Slide Number Placeholder 2"/>
          <p:cNvSpPr>
            <a:spLocks noGrp="1"/>
          </p:cNvSpPr>
          <p:nvPr>
            <p:ph type="sldNum" sz="quarter" idx="4294967295"/>
          </p:nvPr>
        </p:nvSpPr>
        <p:spPr>
          <a:xfrm>
            <a:off x="2667000" y="6553200"/>
            <a:ext cx="2578100" cy="244475"/>
          </a:xfrm>
          <a:prstGeom prst="rect">
            <a:avLst/>
          </a:prstGeom>
        </p:spPr>
        <p:txBody>
          <a:bodyPr/>
          <a:lstStyle/>
          <a:p>
            <a:pPr>
              <a:defRPr/>
            </a:pPr>
            <a:fld id="{BA260525-44F3-43A9-9255-C57250278F5C}" type="slidenum">
              <a:rPr lang="en-US" smtClean="0">
                <a:solidFill>
                  <a:srgbClr val="BBCCD7"/>
                </a:solidFill>
              </a:rPr>
              <a:pPr>
                <a:defRPr/>
              </a:pPr>
              <a:t>20</a:t>
            </a:fld>
            <a:endParaRPr lang="en-US" dirty="0">
              <a:solidFill>
                <a:srgbClr val="BBCCD7"/>
              </a:solidFill>
            </a:endParaRPr>
          </a:p>
        </p:txBody>
      </p:sp>
      <p:sp>
        <p:nvSpPr>
          <p:cNvPr id="10" name="TextBox 1"/>
          <p:cNvSpPr txBox="1"/>
          <p:nvPr/>
        </p:nvSpPr>
        <p:spPr>
          <a:xfrm>
            <a:off x="0" y="6553200"/>
            <a:ext cx="2971800" cy="21916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Source</a:t>
            </a:r>
            <a:r>
              <a:rPr lang="en-US" dirty="0"/>
              <a:t>s: UC Davis, NY Times, CoBank</a:t>
            </a:r>
            <a:endParaRPr lang="en-US" sz="11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68154"/>
            <a:ext cx="6324601" cy="2032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55" r="8854"/>
          <a:stretch/>
        </p:blipFill>
        <p:spPr bwMode="auto">
          <a:xfrm>
            <a:off x="6324600" y="4268154"/>
            <a:ext cx="2838450" cy="2032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static01.nyt.com/images/2014/08/26/us/GRAINS2/GRAINS2-blog427.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116" b="20818"/>
          <a:stretch/>
        </p:blipFill>
        <p:spPr bwMode="auto">
          <a:xfrm>
            <a:off x="5867400" y="858204"/>
            <a:ext cx="3295650" cy="34099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vmtrc.ucdavis.edu/blog/wp-content/uploads/2011/04/Dairy-Cow-2.jpg">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3191" r="9635" b="17158"/>
          <a:stretch/>
        </p:blipFill>
        <p:spPr bwMode="auto">
          <a:xfrm>
            <a:off x="0" y="858204"/>
            <a:ext cx="5867400"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042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U.S. Dollar is Headwind for Ag Commodities</a:t>
            </a:r>
          </a:p>
        </p:txBody>
      </p:sp>
      <p:sp>
        <p:nvSpPr>
          <p:cNvPr id="4" name="Slide Number Placeholder 3"/>
          <p:cNvSpPr>
            <a:spLocks noGrp="1"/>
          </p:cNvSpPr>
          <p:nvPr>
            <p:ph type="sldNum" sz="quarter" idx="12"/>
          </p:nvPr>
        </p:nvSpPr>
        <p:spPr/>
        <p:txBody>
          <a:bodyPr/>
          <a:lstStyle/>
          <a:p>
            <a:fld id="{8660AA6C-4273-429B-9B6C-9A3C96B88186}" type="slidenum">
              <a:rPr lang="en-US" smtClean="0"/>
              <a:t>21</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73240203"/>
              </p:ext>
            </p:extLst>
          </p:nvPr>
        </p:nvGraphicFramePr>
        <p:xfrm>
          <a:off x="0" y="892405"/>
          <a:ext cx="9143999" cy="566592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0" y="6619731"/>
            <a:ext cx="3429000" cy="2382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Source: Federal Reserve Bank</a:t>
            </a:r>
            <a:r>
              <a:rPr lang="en-US" sz="1100" baseline="0" dirty="0"/>
              <a:t> of St. Louis</a:t>
            </a:r>
          </a:p>
          <a:p>
            <a:endParaRPr lang="en-US" sz="1100" dirty="0"/>
          </a:p>
        </p:txBody>
      </p:sp>
    </p:spTree>
    <p:extLst>
      <p:ext uri="{BB962C8B-B14F-4D97-AF65-F5344CB8AC3E}">
        <p14:creationId xmlns:p14="http://schemas.microsoft.com/office/powerpoint/2010/main" val="1611738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44545"/>
            <a:ext cx="7310801" cy="747860"/>
          </a:xfrm>
        </p:spPr>
        <p:txBody>
          <a:bodyPr/>
          <a:lstStyle/>
          <a:p>
            <a:r>
              <a:rPr lang="en-US" dirty="0"/>
              <a:t>US$ Pushed Higher by “Flight to Safety” in Trade War </a:t>
            </a:r>
          </a:p>
        </p:txBody>
      </p:sp>
      <p:sp>
        <p:nvSpPr>
          <p:cNvPr id="4" name="Slide Number Placeholder 3"/>
          <p:cNvSpPr>
            <a:spLocks noGrp="1"/>
          </p:cNvSpPr>
          <p:nvPr>
            <p:ph type="sldNum" sz="quarter" idx="12"/>
          </p:nvPr>
        </p:nvSpPr>
        <p:spPr/>
        <p:txBody>
          <a:bodyPr/>
          <a:lstStyle/>
          <a:p>
            <a:fld id="{8660AA6C-4273-429B-9B6C-9A3C96B88186}" type="slidenum">
              <a:rPr lang="en-US" smtClean="0"/>
              <a:t>22</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7304032"/>
              </p:ext>
            </p:extLst>
          </p:nvPr>
        </p:nvGraphicFramePr>
        <p:xfrm>
          <a:off x="0" y="892405"/>
          <a:ext cx="9143999" cy="566592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0" y="6619731"/>
            <a:ext cx="3429000" cy="2382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Source: Bloomberg</a:t>
            </a:r>
            <a:endParaRPr lang="en-US" sz="1100" baseline="0" dirty="0"/>
          </a:p>
          <a:p>
            <a:endParaRPr lang="en-US" sz="1100" dirty="0"/>
          </a:p>
        </p:txBody>
      </p:sp>
    </p:spTree>
    <p:extLst>
      <p:ext uri="{BB962C8B-B14F-4D97-AF65-F5344CB8AC3E}">
        <p14:creationId xmlns:p14="http://schemas.microsoft.com/office/powerpoint/2010/main" val="2964786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Weaker Crude Oil Signaling Slower Global Economy</a:t>
            </a:r>
          </a:p>
        </p:txBody>
      </p:sp>
      <p:sp>
        <p:nvSpPr>
          <p:cNvPr id="3" name="Slide Number Placeholder 2"/>
          <p:cNvSpPr>
            <a:spLocks noGrp="1"/>
          </p:cNvSpPr>
          <p:nvPr>
            <p:ph type="sldNum" sz="quarter" idx="12"/>
          </p:nvPr>
        </p:nvSpPr>
        <p:spPr/>
        <p:txBody>
          <a:bodyPr/>
          <a:lstStyle/>
          <a:p>
            <a:fld id="{8660AA6C-4273-429B-9B6C-9A3C96B88186}" type="slidenum">
              <a:rPr lang="en-US" smtClean="0"/>
              <a:t>23</a:t>
            </a:fld>
            <a:endParaRPr lang="en-US"/>
          </a:p>
        </p:txBody>
      </p:sp>
      <p:graphicFrame>
        <p:nvGraphicFramePr>
          <p:cNvPr id="4" name="Chart 3"/>
          <p:cNvGraphicFramePr>
            <a:graphicFrameLocks noGrp="1"/>
          </p:cNvGraphicFramePr>
          <p:nvPr>
            <p:extLst>
              <p:ext uri="{D42A27DB-BD31-4B8C-83A1-F6EECF244321}">
                <p14:modId xmlns:p14="http://schemas.microsoft.com/office/powerpoint/2010/main" val="320028237"/>
              </p:ext>
            </p:extLst>
          </p:nvPr>
        </p:nvGraphicFramePr>
        <p:xfrm>
          <a:off x="0" y="892404"/>
          <a:ext cx="9144000" cy="567984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0" y="6580657"/>
            <a:ext cx="5669280" cy="2238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Source: </a:t>
            </a:r>
            <a:r>
              <a:rPr lang="en-US" sz="1100" dirty="0" err="1"/>
              <a:t>Nymex</a:t>
            </a:r>
            <a:endParaRPr lang="en-US" sz="1100" dirty="0"/>
          </a:p>
        </p:txBody>
      </p:sp>
      <p:cxnSp>
        <p:nvCxnSpPr>
          <p:cNvPr id="6" name="Straight Arrow Connector 5"/>
          <p:cNvCxnSpPr/>
          <p:nvPr/>
        </p:nvCxnSpPr>
        <p:spPr bwMode="auto">
          <a:xfrm>
            <a:off x="7895281" y="3300549"/>
            <a:ext cx="621702" cy="1506582"/>
          </a:xfrm>
          <a:prstGeom prst="straightConnector1">
            <a:avLst/>
          </a:prstGeom>
          <a:solidFill>
            <a:srgbClr val="DDDDDD"/>
          </a:solidFill>
          <a:ln w="38100" cap="flat" cmpd="sng" algn="ctr">
            <a:solidFill>
              <a:srgbClr val="C00000"/>
            </a:solidFill>
            <a:prstDash val="solid"/>
            <a:round/>
            <a:headEnd type="none" w="med" len="med"/>
            <a:tailEnd type="triangle"/>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2774519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144545"/>
            <a:ext cx="6618242" cy="747860"/>
          </a:xfrm>
        </p:spPr>
        <p:txBody>
          <a:bodyPr/>
          <a:lstStyle/>
          <a:p>
            <a:r>
              <a:rPr lang="en-US" dirty="0"/>
              <a:t>BDI Has Trended Lower Since Start of Trade War, Indicating a Slowdown in Global Commerce</a:t>
            </a:r>
          </a:p>
        </p:txBody>
      </p:sp>
      <p:sp>
        <p:nvSpPr>
          <p:cNvPr id="4" name="Slide Number Placeholder 3"/>
          <p:cNvSpPr>
            <a:spLocks noGrp="1"/>
          </p:cNvSpPr>
          <p:nvPr>
            <p:ph type="sldNum" sz="quarter" idx="12"/>
          </p:nvPr>
        </p:nvSpPr>
        <p:spPr/>
        <p:txBody>
          <a:bodyPr/>
          <a:lstStyle/>
          <a:p>
            <a:fld id="{8660AA6C-4273-429B-9B6C-9A3C96B88186}" type="slidenum">
              <a:rPr lang="en-US" smtClean="0"/>
              <a:t>24</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93192538"/>
              </p:ext>
            </p:extLst>
          </p:nvPr>
        </p:nvGraphicFramePr>
        <p:xfrm>
          <a:off x="0" y="940527"/>
          <a:ext cx="9143999" cy="561780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0" y="6580657"/>
            <a:ext cx="5669280" cy="2238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Source: Bloomberg</a:t>
            </a:r>
          </a:p>
        </p:txBody>
      </p:sp>
      <p:cxnSp>
        <p:nvCxnSpPr>
          <p:cNvPr id="8" name="Straight Arrow Connector 7"/>
          <p:cNvCxnSpPr/>
          <p:nvPr/>
        </p:nvCxnSpPr>
        <p:spPr bwMode="auto">
          <a:xfrm>
            <a:off x="3490096" y="1658983"/>
            <a:ext cx="5584371" cy="1626326"/>
          </a:xfrm>
          <a:prstGeom prst="straightConnector1">
            <a:avLst/>
          </a:prstGeom>
          <a:solidFill>
            <a:srgbClr val="DDDDDD"/>
          </a:solidFill>
          <a:ln w="38100" cap="flat" cmpd="sng" algn="ctr">
            <a:solidFill>
              <a:srgbClr val="C00000"/>
            </a:solidFill>
            <a:prstDash val="solid"/>
            <a:round/>
            <a:headEnd type="none" w="med" len="med"/>
            <a:tailEnd type="triangle"/>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902663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699" y="18472"/>
            <a:ext cx="8839159" cy="6037841"/>
            <a:chOff x="40699" y="18472"/>
            <a:chExt cx="8839159" cy="6037841"/>
          </a:xfrm>
        </p:grpSpPr>
        <p:sp>
          <p:nvSpPr>
            <p:cNvPr id="41990" name="Rectangle 11"/>
            <p:cNvSpPr>
              <a:spLocks noChangeArrowheads="1"/>
            </p:cNvSpPr>
            <p:nvPr/>
          </p:nvSpPr>
          <p:spPr bwMode="auto">
            <a:xfrm>
              <a:off x="7692013" y="1315358"/>
              <a:ext cx="949265" cy="4740955"/>
            </a:xfrm>
            <a:prstGeom prst="rect">
              <a:avLst/>
            </a:prstGeom>
            <a:solidFill>
              <a:srgbClr val="DDDDDD"/>
            </a:solidFill>
            <a:ln w="9525" algn="ctr">
              <a:solidFill>
                <a:schemeClr val="tx1"/>
              </a:solidFill>
              <a:round/>
              <a:headEnd/>
              <a:tailEnd/>
            </a:ln>
          </p:spPr>
          <p:txBody>
            <a:bodyPr wrap="none" anchor="ct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eaLnBrk="1" hangingPunct="1">
                <a:spcBef>
                  <a:spcPct val="0"/>
                </a:spcBef>
                <a:spcAft>
                  <a:spcPct val="0"/>
                </a:spcAft>
                <a:buClrTx/>
                <a:buSzTx/>
                <a:buFontTx/>
                <a:buNone/>
              </a:pPr>
              <a:endParaRPr lang="en-US" altLang="en-US" dirty="0">
                <a:solidFill>
                  <a:schemeClr val="tx1"/>
                </a:solidFill>
              </a:endParaRPr>
            </a:p>
          </p:txBody>
        </p:sp>
        <p:sp>
          <p:nvSpPr>
            <p:cNvPr id="41991" name="TextBox 12"/>
            <p:cNvSpPr txBox="1">
              <a:spLocks noChangeArrowheads="1"/>
            </p:cNvSpPr>
            <p:nvPr/>
          </p:nvSpPr>
          <p:spPr bwMode="auto">
            <a:xfrm>
              <a:off x="7642325" y="1542364"/>
              <a:ext cx="998954" cy="75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algn="ctr" eaLnBrk="1" hangingPunct="1">
                <a:lnSpc>
                  <a:spcPts val="1300"/>
                </a:lnSpc>
                <a:spcBef>
                  <a:spcPct val="0"/>
                </a:spcBef>
                <a:spcAft>
                  <a:spcPct val="0"/>
                </a:spcAft>
                <a:buClrTx/>
                <a:buSzTx/>
                <a:buFontTx/>
                <a:buNone/>
              </a:pPr>
              <a:r>
                <a:rPr lang="en-US" altLang="en-US" sz="1200" b="1" i="1" dirty="0">
                  <a:solidFill>
                    <a:schemeClr val="tx1"/>
                  </a:solidFill>
                  <a:latin typeface="Calibri" panose="020F0502020204030204" pitchFamily="34" charset="0"/>
                </a:rPr>
                <a:t>Policy</a:t>
              </a:r>
            </a:p>
            <a:p>
              <a:pPr algn="ctr" eaLnBrk="1" hangingPunct="1">
                <a:lnSpc>
                  <a:spcPts val="1300"/>
                </a:lnSpc>
                <a:spcBef>
                  <a:spcPct val="0"/>
                </a:spcBef>
                <a:spcAft>
                  <a:spcPct val="0"/>
                </a:spcAft>
                <a:buClrTx/>
                <a:buSzTx/>
                <a:buFontTx/>
                <a:buNone/>
              </a:pPr>
              <a:r>
                <a:rPr lang="en-US" altLang="en-US" sz="1200" b="1" i="1" dirty="0">
                  <a:solidFill>
                    <a:schemeClr val="tx1"/>
                  </a:solidFill>
                  <a:latin typeface="Calibri" panose="020F0502020204030204" pitchFamily="34" charset="0"/>
                </a:rPr>
                <a:t>Realignment</a:t>
              </a:r>
            </a:p>
            <a:p>
              <a:pPr algn="ctr" eaLnBrk="1" hangingPunct="1">
                <a:lnSpc>
                  <a:spcPts val="1300"/>
                </a:lnSpc>
                <a:spcBef>
                  <a:spcPct val="0"/>
                </a:spcBef>
                <a:spcAft>
                  <a:spcPct val="0"/>
                </a:spcAft>
                <a:buClrTx/>
                <a:buSzTx/>
                <a:buFontTx/>
                <a:buNone/>
              </a:pPr>
              <a:r>
                <a:rPr lang="en-US" altLang="en-US" sz="1200" b="1" i="1" dirty="0">
                  <a:solidFill>
                    <a:schemeClr val="tx1"/>
                  </a:solidFill>
                  <a:latin typeface="Calibri" panose="020F0502020204030204" pitchFamily="34" charset="0"/>
                </a:rPr>
                <a:t>2014-19</a:t>
              </a:r>
            </a:p>
            <a:p>
              <a:pPr algn="ctr" eaLnBrk="1" hangingPunct="1">
                <a:lnSpc>
                  <a:spcPts val="1300"/>
                </a:lnSpc>
                <a:spcBef>
                  <a:spcPct val="0"/>
                </a:spcBef>
                <a:spcAft>
                  <a:spcPct val="0"/>
                </a:spcAft>
                <a:buClrTx/>
                <a:buSzTx/>
                <a:buFontTx/>
                <a:buNone/>
              </a:pPr>
              <a:r>
                <a:rPr lang="en-US" altLang="en-US" sz="1200" b="1" i="1" dirty="0">
                  <a:solidFill>
                    <a:schemeClr val="tx1"/>
                  </a:solidFill>
                  <a:latin typeface="Calibri" panose="020F0502020204030204" pitchFamily="34" charset="0"/>
                </a:rPr>
                <a:t>???</a:t>
              </a:r>
            </a:p>
          </p:txBody>
        </p:sp>
        <p:sp>
          <p:nvSpPr>
            <p:cNvPr id="41992" name="Rectangle 2"/>
            <p:cNvSpPr>
              <a:spLocks noChangeArrowheads="1"/>
            </p:cNvSpPr>
            <p:nvPr/>
          </p:nvSpPr>
          <p:spPr bwMode="auto">
            <a:xfrm>
              <a:off x="6106402" y="1300163"/>
              <a:ext cx="777560" cy="4740955"/>
            </a:xfrm>
            <a:prstGeom prst="rect">
              <a:avLst/>
            </a:prstGeom>
            <a:solidFill>
              <a:srgbClr val="DDDDDD"/>
            </a:solidFill>
            <a:ln w="9525" algn="ctr">
              <a:solidFill>
                <a:schemeClr val="tx1"/>
              </a:solidFill>
              <a:round/>
              <a:headEnd/>
              <a:tailEnd/>
            </a:ln>
          </p:spPr>
          <p:txBody>
            <a:bodyPr wrap="none" anchor="ct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eaLnBrk="1" hangingPunct="1">
                <a:spcBef>
                  <a:spcPct val="0"/>
                </a:spcBef>
                <a:spcAft>
                  <a:spcPct val="0"/>
                </a:spcAft>
                <a:buClrTx/>
                <a:buSzTx/>
                <a:buFontTx/>
                <a:buNone/>
              </a:pPr>
              <a:endParaRPr lang="en-US" altLang="en-US" dirty="0">
                <a:solidFill>
                  <a:schemeClr val="tx1"/>
                </a:solidFill>
              </a:endParaRPr>
            </a:p>
          </p:txBody>
        </p:sp>
        <p:sp>
          <p:nvSpPr>
            <p:cNvPr id="41993" name="TextBox 3"/>
            <p:cNvSpPr txBox="1">
              <a:spLocks noChangeArrowheads="1"/>
            </p:cNvSpPr>
            <p:nvPr/>
          </p:nvSpPr>
          <p:spPr bwMode="auto">
            <a:xfrm>
              <a:off x="6086475" y="1327144"/>
              <a:ext cx="847952" cy="92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algn="ctr" eaLnBrk="1" hangingPunct="1">
                <a:lnSpc>
                  <a:spcPts val="1300"/>
                </a:lnSpc>
                <a:spcBef>
                  <a:spcPct val="0"/>
                </a:spcBef>
                <a:spcAft>
                  <a:spcPct val="0"/>
                </a:spcAft>
                <a:buClrTx/>
                <a:buSzTx/>
                <a:buFontTx/>
                <a:buNone/>
              </a:pPr>
              <a:r>
                <a:rPr lang="en-US" altLang="en-US" sz="1200" b="1" i="1" dirty="0">
                  <a:solidFill>
                    <a:schemeClr val="tx1"/>
                  </a:solidFill>
                  <a:latin typeface="Calibri" panose="020F0502020204030204" pitchFamily="34" charset="0"/>
                </a:rPr>
                <a:t>Rising</a:t>
              </a:r>
            </a:p>
            <a:p>
              <a:pPr algn="ctr" eaLnBrk="1" hangingPunct="1">
                <a:lnSpc>
                  <a:spcPts val="1300"/>
                </a:lnSpc>
                <a:spcBef>
                  <a:spcPct val="0"/>
                </a:spcBef>
                <a:spcAft>
                  <a:spcPct val="0"/>
                </a:spcAft>
                <a:buClrTx/>
                <a:buSzTx/>
                <a:buFontTx/>
                <a:buNone/>
              </a:pPr>
              <a:r>
                <a:rPr lang="en-US" altLang="en-US" sz="1200" b="1" i="1" dirty="0">
                  <a:solidFill>
                    <a:schemeClr val="tx1"/>
                  </a:solidFill>
                  <a:latin typeface="Calibri" panose="020F0502020204030204" pitchFamily="34" charset="0"/>
                </a:rPr>
                <a:t>Middle</a:t>
              </a:r>
            </a:p>
            <a:p>
              <a:pPr algn="ctr" eaLnBrk="1" hangingPunct="1">
                <a:lnSpc>
                  <a:spcPts val="1300"/>
                </a:lnSpc>
                <a:spcBef>
                  <a:spcPct val="0"/>
                </a:spcBef>
                <a:spcAft>
                  <a:spcPct val="0"/>
                </a:spcAft>
                <a:buClrTx/>
                <a:buSzTx/>
                <a:buFontTx/>
                <a:buNone/>
              </a:pPr>
              <a:r>
                <a:rPr lang="en-US" altLang="en-US" sz="1200" b="1" i="1" dirty="0">
                  <a:solidFill>
                    <a:schemeClr val="tx1"/>
                  </a:solidFill>
                  <a:latin typeface="Calibri" panose="020F0502020204030204" pitchFamily="34" charset="0"/>
                </a:rPr>
                <a:t>Class</a:t>
              </a:r>
            </a:p>
            <a:p>
              <a:pPr algn="ctr" eaLnBrk="1" hangingPunct="1">
                <a:lnSpc>
                  <a:spcPts val="1300"/>
                </a:lnSpc>
                <a:spcBef>
                  <a:spcPct val="0"/>
                </a:spcBef>
                <a:spcAft>
                  <a:spcPct val="0"/>
                </a:spcAft>
                <a:buClrTx/>
                <a:buSzTx/>
                <a:buFontTx/>
                <a:buNone/>
              </a:pPr>
              <a:r>
                <a:rPr lang="en-US" altLang="en-US" sz="1200" b="1" i="1" dirty="0">
                  <a:solidFill>
                    <a:schemeClr val="tx1"/>
                  </a:solidFill>
                  <a:latin typeface="Calibri" panose="020F0502020204030204" pitchFamily="34" charset="0"/>
                </a:rPr>
                <a:t>2004-08</a:t>
              </a:r>
            </a:p>
            <a:p>
              <a:pPr algn="ctr" eaLnBrk="1" hangingPunct="1">
                <a:lnSpc>
                  <a:spcPts val="1300"/>
                </a:lnSpc>
                <a:spcBef>
                  <a:spcPct val="0"/>
                </a:spcBef>
                <a:spcAft>
                  <a:spcPct val="0"/>
                </a:spcAft>
                <a:buClrTx/>
                <a:buSzTx/>
                <a:buFontTx/>
                <a:buNone/>
              </a:pPr>
              <a:r>
                <a:rPr lang="en-US" altLang="en-US" sz="1200" b="1" i="1" dirty="0">
                  <a:solidFill>
                    <a:schemeClr val="tx1"/>
                  </a:solidFill>
                  <a:latin typeface="Calibri" panose="020F0502020204030204" pitchFamily="34" charset="0"/>
                </a:rPr>
                <a:t>Avg.=4.5%</a:t>
              </a:r>
            </a:p>
          </p:txBody>
        </p:sp>
        <p:sp>
          <p:nvSpPr>
            <p:cNvPr id="41994" name="TextBox 13"/>
            <p:cNvSpPr txBox="1">
              <a:spLocks noChangeArrowheads="1"/>
            </p:cNvSpPr>
            <p:nvPr/>
          </p:nvSpPr>
          <p:spPr bwMode="auto">
            <a:xfrm>
              <a:off x="6860019" y="1493367"/>
              <a:ext cx="855985" cy="75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algn="ctr" eaLnBrk="1" hangingPunct="1">
                <a:lnSpc>
                  <a:spcPts val="1300"/>
                </a:lnSpc>
                <a:spcBef>
                  <a:spcPct val="0"/>
                </a:spcBef>
                <a:spcAft>
                  <a:spcPct val="0"/>
                </a:spcAft>
                <a:buClrTx/>
                <a:buSzTx/>
                <a:buFontTx/>
                <a:buNone/>
              </a:pPr>
              <a:r>
                <a:rPr lang="en-US" altLang="en-US" sz="1200" b="1" i="1" dirty="0">
                  <a:solidFill>
                    <a:schemeClr val="tx1"/>
                  </a:solidFill>
                  <a:latin typeface="Calibri" panose="020F0502020204030204" pitchFamily="34" charset="0"/>
                </a:rPr>
                <a:t>Economic</a:t>
              </a:r>
            </a:p>
            <a:p>
              <a:pPr algn="ctr" eaLnBrk="1" hangingPunct="1">
                <a:lnSpc>
                  <a:spcPts val="1300"/>
                </a:lnSpc>
                <a:spcBef>
                  <a:spcPct val="0"/>
                </a:spcBef>
                <a:spcAft>
                  <a:spcPct val="0"/>
                </a:spcAft>
                <a:buClrTx/>
                <a:buSzTx/>
                <a:buFontTx/>
                <a:buNone/>
              </a:pPr>
              <a:r>
                <a:rPr lang="en-US" altLang="en-US" sz="1200" b="1" i="1" dirty="0">
                  <a:solidFill>
                    <a:schemeClr val="tx1"/>
                  </a:solidFill>
                  <a:latin typeface="Calibri" panose="020F0502020204030204" pitchFamily="34" charset="0"/>
                </a:rPr>
                <a:t>Turmoil</a:t>
              </a:r>
            </a:p>
            <a:p>
              <a:pPr algn="ctr" eaLnBrk="1" hangingPunct="1">
                <a:lnSpc>
                  <a:spcPts val="1300"/>
                </a:lnSpc>
                <a:spcBef>
                  <a:spcPct val="0"/>
                </a:spcBef>
                <a:spcAft>
                  <a:spcPct val="0"/>
                </a:spcAft>
                <a:buClrTx/>
                <a:buSzTx/>
                <a:buFontTx/>
                <a:buNone/>
              </a:pPr>
              <a:r>
                <a:rPr lang="en-US" altLang="en-US" sz="1200" b="1" i="1" dirty="0">
                  <a:solidFill>
                    <a:schemeClr val="tx1"/>
                  </a:solidFill>
                  <a:latin typeface="Calibri" panose="020F0502020204030204" pitchFamily="34" charset="0"/>
                </a:rPr>
                <a:t>2010-13</a:t>
              </a:r>
            </a:p>
            <a:p>
              <a:pPr algn="ctr" eaLnBrk="1" hangingPunct="1">
                <a:lnSpc>
                  <a:spcPts val="1300"/>
                </a:lnSpc>
                <a:spcBef>
                  <a:spcPct val="0"/>
                </a:spcBef>
                <a:spcAft>
                  <a:spcPct val="0"/>
                </a:spcAft>
                <a:buClrTx/>
                <a:buSzTx/>
                <a:buFontTx/>
                <a:buNone/>
              </a:pPr>
              <a:r>
                <a:rPr lang="en-US" altLang="en-US" sz="1200" b="1" i="1" dirty="0">
                  <a:solidFill>
                    <a:schemeClr val="tx1"/>
                  </a:solidFill>
                  <a:latin typeface="Calibri" panose="020F0502020204030204" pitchFamily="34" charset="0"/>
                </a:rPr>
                <a:t>Avg.=3.9%</a:t>
              </a:r>
            </a:p>
          </p:txBody>
        </p:sp>
        <p:sp>
          <p:nvSpPr>
            <p:cNvPr id="41995" name="Right Arrow 1"/>
            <p:cNvSpPr>
              <a:spLocks noChangeArrowheads="1"/>
            </p:cNvSpPr>
            <p:nvPr/>
          </p:nvSpPr>
          <p:spPr bwMode="auto">
            <a:xfrm rot="19216408" flipH="1" flipV="1">
              <a:off x="8490842" y="2697012"/>
              <a:ext cx="389016" cy="342900"/>
            </a:xfrm>
            <a:prstGeom prst="rightArrow">
              <a:avLst>
                <a:gd name="adj1" fmla="val 50000"/>
                <a:gd name="adj2" fmla="val 50086"/>
              </a:avLst>
            </a:prstGeom>
            <a:solidFill>
              <a:schemeClr val="tx1"/>
            </a:solidFill>
            <a:ln w="9525" algn="ctr">
              <a:solidFill>
                <a:schemeClr val="accent1"/>
              </a:solidFill>
              <a:round/>
              <a:headEnd/>
              <a:tailEnd/>
            </a:ln>
          </p:spPr>
          <p:txBody>
            <a:bodyPr wrap="none" anchor="ct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eaLnBrk="1" hangingPunct="1">
                <a:spcBef>
                  <a:spcPct val="0"/>
                </a:spcBef>
                <a:spcAft>
                  <a:spcPct val="0"/>
                </a:spcAft>
                <a:buClrTx/>
                <a:buSzTx/>
                <a:buFontTx/>
                <a:buNone/>
              </a:pPr>
              <a:endParaRPr lang="en-US" altLang="en-US" dirty="0">
                <a:solidFill>
                  <a:schemeClr val="tx1"/>
                </a:solidFill>
              </a:endParaRPr>
            </a:p>
          </p:txBody>
        </p:sp>
        <p:sp>
          <p:nvSpPr>
            <p:cNvPr id="34820" name="Rectangle 7"/>
            <p:cNvSpPr>
              <a:spLocks noChangeArrowheads="1"/>
            </p:cNvSpPr>
            <p:nvPr/>
          </p:nvSpPr>
          <p:spPr bwMode="auto">
            <a:xfrm>
              <a:off x="40699" y="18472"/>
              <a:ext cx="6662287"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anchor="ctr"/>
            <a:lstStyle>
              <a:lvl1pPr eaLnBrk="0" hangingPunct="0">
                <a:spcBef>
                  <a:spcPts val="1800"/>
                </a:spcBef>
                <a:spcAft>
                  <a:spcPts val="600"/>
                </a:spcAft>
                <a:buClr>
                  <a:srgbClr val="005288"/>
                </a:buClr>
                <a:buSzPct val="75000"/>
                <a:buFont typeface="Wingdings" pitchFamily="2" charset="2"/>
                <a:buChar char="Ø"/>
                <a:defRPr>
                  <a:solidFill>
                    <a:srgbClr val="005288"/>
                  </a:solidFill>
                  <a:latin typeface="Arial" charset="0"/>
                </a:defRPr>
              </a:lvl1pPr>
              <a:lvl2pPr marL="742950" indent="-285750" eaLnBrk="0" hangingPunct="0">
                <a:spcBef>
                  <a:spcPts val="300"/>
                </a:spcBef>
                <a:spcAft>
                  <a:spcPts val="300"/>
                </a:spcAft>
                <a:buClr>
                  <a:srgbClr val="000000"/>
                </a:buClr>
                <a:buSzPct val="100000"/>
                <a:buFont typeface="Wingdings" pitchFamily="2" charset="2"/>
                <a:buChar char="§"/>
                <a:defRPr sz="1600">
                  <a:solidFill>
                    <a:srgbClr val="000000"/>
                  </a:solidFill>
                  <a:latin typeface="Arial" charset="0"/>
                </a:defRPr>
              </a:lvl2pPr>
              <a:lvl3pPr marL="1143000" indent="-228600" eaLnBrk="0" hangingPunct="0">
                <a:spcBef>
                  <a:spcPts val="300"/>
                </a:spcBef>
                <a:spcAft>
                  <a:spcPts val="300"/>
                </a:spcAft>
                <a:buClr>
                  <a:srgbClr val="000000"/>
                </a:buClr>
                <a:buSzPct val="100000"/>
                <a:buChar char="•"/>
                <a:defRPr sz="1400">
                  <a:solidFill>
                    <a:srgbClr val="000000"/>
                  </a:solidFill>
                  <a:latin typeface="Arial" charset="0"/>
                </a:defRPr>
              </a:lvl3pPr>
              <a:lvl4pPr marL="1600200" indent="-228600" eaLnBrk="0" hangingPunct="0">
                <a:spcBef>
                  <a:spcPts val="300"/>
                </a:spcBef>
                <a:spcAft>
                  <a:spcPts val="300"/>
                </a:spcAft>
                <a:buClr>
                  <a:srgbClr val="000000"/>
                </a:buClr>
                <a:buSzPct val="100000"/>
                <a:buChar char="–"/>
                <a:defRPr sz="1200">
                  <a:solidFill>
                    <a:srgbClr val="000000"/>
                  </a:solidFill>
                  <a:latin typeface="Arial" charset="0"/>
                </a:defRPr>
              </a:lvl4pPr>
              <a:lvl5pPr marL="2057400" indent="-228600" eaLnBrk="0" hangingPunct="0">
                <a:spcBef>
                  <a:spcPts val="300"/>
                </a:spcBef>
                <a:spcAft>
                  <a:spcPts val="300"/>
                </a:spcAft>
                <a:buClr>
                  <a:srgbClr val="000000"/>
                </a:buClr>
                <a:buSzPct val="100000"/>
                <a:buChar char="»"/>
                <a:defRPr sz="1100">
                  <a:solidFill>
                    <a:srgbClr val="000000"/>
                  </a:solidFill>
                  <a:latin typeface="Arial"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charset="0"/>
                </a:defRPr>
              </a:lvl9pPr>
            </a:lstStyle>
            <a:p>
              <a:pPr>
                <a:lnSpc>
                  <a:spcPct val="85000"/>
                </a:lnSpc>
                <a:spcBef>
                  <a:spcPct val="0"/>
                </a:spcBef>
                <a:spcAft>
                  <a:spcPct val="0"/>
                </a:spcAft>
                <a:buClrTx/>
                <a:buSzTx/>
                <a:buFontTx/>
                <a:buNone/>
                <a:defRPr/>
              </a:pPr>
              <a:r>
                <a:rPr lang="en-US" altLang="en-US" sz="2000" b="1" dirty="0">
                  <a:solidFill>
                    <a:schemeClr val="bg1"/>
                  </a:solidFill>
                  <a:latin typeface="Arial" panose="020B0604020202020204" pitchFamily="34" charset="0"/>
                  <a:cs typeface="Arial" panose="020B0604020202020204" pitchFamily="34" charset="0"/>
                </a:rPr>
                <a:t>IMF Forecasts 2019 Global Growth at 3.3%, Down from 3.6% in 2018 on Trade War Concerns </a:t>
              </a:r>
            </a:p>
          </p:txBody>
        </p:sp>
        <p:graphicFrame>
          <p:nvGraphicFramePr>
            <p:cNvPr id="41989" name="Object 2"/>
            <p:cNvGraphicFramePr>
              <a:graphicFrameLocks noChangeAspect="1"/>
            </p:cNvGraphicFramePr>
            <p:nvPr/>
          </p:nvGraphicFramePr>
          <p:xfrm>
            <a:off x="149225" y="1049338"/>
            <a:ext cx="8645525" cy="4979987"/>
          </p:xfrm>
          <a:graphic>
            <a:graphicData uri="http://schemas.openxmlformats.org/presentationml/2006/ole">
              <mc:AlternateContent xmlns:mc="http://schemas.openxmlformats.org/markup-compatibility/2006">
                <mc:Choice xmlns:v="urn:schemas-microsoft-com:vml" Requires="v">
                  <p:oleObj spid="_x0000_s1180" name="Drawing" r:id="rId4" imgW="2397600" imgH="1749600" progId="FLW3Drawing">
                    <p:embed/>
                  </p:oleObj>
                </mc:Choice>
                <mc:Fallback>
                  <p:oleObj name="Drawing" r:id="rId4" imgW="2397600" imgH="1749600" progId="FLW3Drawing">
                    <p:embed/>
                    <p:pic>
                      <p:nvPicPr>
                        <p:cNvPr id="41989" name="Object 2"/>
                        <p:cNvPicPr>
                          <a:picLocks noChangeAspect="1" noChangeArrowheads="1"/>
                        </p:cNvPicPr>
                        <p:nvPr/>
                      </p:nvPicPr>
                      <p:blipFill>
                        <a:blip r:embed="rId5"/>
                        <a:srcRect/>
                        <a:stretch>
                          <a:fillRect/>
                        </a:stretch>
                      </p:blipFill>
                      <p:spPr bwMode="auto">
                        <a:xfrm>
                          <a:off x="149225" y="1049338"/>
                          <a:ext cx="8645525" cy="4979987"/>
                        </a:xfrm>
                        <a:prstGeom prst="rect">
                          <a:avLst/>
                        </a:prstGeom>
                        <a:noFill/>
                        <a:ln>
                          <a:noFill/>
                        </a:ln>
                      </p:spPr>
                    </p:pic>
                  </p:oleObj>
                </mc:Fallback>
              </mc:AlternateContent>
            </a:graphicData>
          </a:graphic>
        </p:graphicFrame>
        <p:sp>
          <p:nvSpPr>
            <p:cNvPr id="3" name="Down Arrow Callout 2"/>
            <p:cNvSpPr/>
            <p:nvPr/>
          </p:nvSpPr>
          <p:spPr bwMode="auto">
            <a:xfrm>
              <a:off x="3528288" y="1958107"/>
              <a:ext cx="1551709" cy="785089"/>
            </a:xfrm>
            <a:prstGeom prst="downArrowCallout">
              <a:avLst>
                <a:gd name="adj1" fmla="val 18823"/>
                <a:gd name="adj2" fmla="val 12157"/>
                <a:gd name="adj3" fmla="val 9917"/>
                <a:gd name="adj4" fmla="val 64977"/>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effectLst/>
                  <a:latin typeface="Arial" charset="0"/>
                </a:rPr>
                <a:t>Average growth </a:t>
              </a:r>
              <a:r>
                <a:rPr lang="en-US" sz="1100" b="1" dirty="0"/>
                <a:t>r</a:t>
              </a:r>
              <a:r>
                <a:rPr kumimoji="0" lang="en-US" sz="1100" b="1" i="0" u="none" strike="noStrike" cap="none" normalizeH="0" baseline="0" dirty="0">
                  <a:ln>
                    <a:noFill/>
                  </a:ln>
                  <a:effectLst/>
                  <a:latin typeface="Arial" charset="0"/>
                </a:rPr>
                <a:t>ate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effectLst/>
                  <a:latin typeface="Arial" charset="0"/>
                </a:rPr>
                <a:t>1980-2017  =</a:t>
              </a:r>
              <a:r>
                <a:rPr lang="en-US" sz="1100" b="1" dirty="0"/>
                <a:t> 3.5%</a:t>
              </a:r>
              <a:endParaRPr kumimoji="0" lang="en-US" sz="1100" b="1" i="0" u="none" strike="noStrike" cap="none" normalizeH="0" baseline="0" dirty="0">
                <a:ln>
                  <a:noFill/>
                </a:ln>
                <a:effectLst/>
              </a:endParaRPr>
            </a:p>
          </p:txBody>
        </p:sp>
      </p:grpSp>
    </p:spTree>
    <p:extLst>
      <p:ext uri="{BB962C8B-B14F-4D97-AF65-F5344CB8AC3E}">
        <p14:creationId xmlns:p14="http://schemas.microsoft.com/office/powerpoint/2010/main" val="3650437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GDP Growth Has Been Strong</a:t>
            </a:r>
          </a:p>
        </p:txBody>
      </p:sp>
      <p:pic>
        <p:nvPicPr>
          <p:cNvPr id="5" name="Content Placeholder 4"/>
          <p:cNvPicPr>
            <a:picLocks noGrp="1" noChangeAspect="1"/>
          </p:cNvPicPr>
          <p:nvPr>
            <p:ph idx="1"/>
          </p:nvPr>
        </p:nvPicPr>
        <p:blipFill>
          <a:blip r:embed="rId2"/>
          <a:stretch>
            <a:fillRect/>
          </a:stretch>
        </p:blipFill>
        <p:spPr>
          <a:xfrm>
            <a:off x="135358" y="1044775"/>
            <a:ext cx="8559063" cy="5356025"/>
          </a:xfrm>
          <a:prstGeom prst="rect">
            <a:avLst/>
          </a:prstGeom>
        </p:spPr>
      </p:pic>
      <p:sp>
        <p:nvSpPr>
          <p:cNvPr id="4" name="Slide Number Placeholder 3"/>
          <p:cNvSpPr>
            <a:spLocks noGrp="1"/>
          </p:cNvSpPr>
          <p:nvPr>
            <p:ph type="sldNum" sz="quarter" idx="12"/>
          </p:nvPr>
        </p:nvSpPr>
        <p:spPr/>
        <p:txBody>
          <a:bodyPr/>
          <a:lstStyle/>
          <a:p>
            <a:fld id="{8660AA6C-4273-429B-9B6C-9A3C96B88186}" type="slidenum">
              <a:rPr lang="en-US" smtClean="0"/>
              <a:t>26</a:t>
            </a:fld>
            <a:endParaRPr lang="en-US"/>
          </a:p>
        </p:txBody>
      </p:sp>
      <p:sp>
        <p:nvSpPr>
          <p:cNvPr id="6" name="TextBox 1"/>
          <p:cNvSpPr txBox="1"/>
          <p:nvPr/>
        </p:nvSpPr>
        <p:spPr>
          <a:xfrm>
            <a:off x="0" y="6580657"/>
            <a:ext cx="5669280" cy="2238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Source: Federal Reserve Bank of Richmond</a:t>
            </a:r>
          </a:p>
        </p:txBody>
      </p:sp>
    </p:spTree>
    <p:extLst>
      <p:ext uri="{BB962C8B-B14F-4D97-AF65-F5344CB8AC3E}">
        <p14:creationId xmlns:p14="http://schemas.microsoft.com/office/powerpoint/2010/main" val="4027650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is at 50-year low</a:t>
            </a:r>
          </a:p>
        </p:txBody>
      </p:sp>
      <p:pic>
        <p:nvPicPr>
          <p:cNvPr id="5" name="Content Placeholder 4"/>
          <p:cNvPicPr>
            <a:picLocks noGrp="1" noChangeAspect="1"/>
          </p:cNvPicPr>
          <p:nvPr>
            <p:ph idx="1"/>
          </p:nvPr>
        </p:nvPicPr>
        <p:blipFill>
          <a:blip r:embed="rId2"/>
          <a:stretch>
            <a:fillRect/>
          </a:stretch>
        </p:blipFill>
        <p:spPr>
          <a:xfrm>
            <a:off x="37748" y="963196"/>
            <a:ext cx="8984332" cy="5463729"/>
          </a:xfrm>
          <a:prstGeom prst="rect">
            <a:avLst/>
          </a:prstGeom>
        </p:spPr>
      </p:pic>
      <p:sp>
        <p:nvSpPr>
          <p:cNvPr id="4" name="Slide Number Placeholder 3"/>
          <p:cNvSpPr>
            <a:spLocks noGrp="1"/>
          </p:cNvSpPr>
          <p:nvPr>
            <p:ph type="sldNum" sz="quarter" idx="12"/>
          </p:nvPr>
        </p:nvSpPr>
        <p:spPr/>
        <p:txBody>
          <a:bodyPr/>
          <a:lstStyle/>
          <a:p>
            <a:fld id="{8660AA6C-4273-429B-9B6C-9A3C96B88186}" type="slidenum">
              <a:rPr lang="en-US" smtClean="0"/>
              <a:t>27</a:t>
            </a:fld>
            <a:endParaRPr lang="en-US"/>
          </a:p>
        </p:txBody>
      </p:sp>
      <p:sp>
        <p:nvSpPr>
          <p:cNvPr id="6" name="TextBox 1"/>
          <p:cNvSpPr txBox="1"/>
          <p:nvPr/>
        </p:nvSpPr>
        <p:spPr>
          <a:xfrm>
            <a:off x="0" y="6580657"/>
            <a:ext cx="5669280" cy="2238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Source: Federal Reserve Bank of Richmond</a:t>
            </a:r>
          </a:p>
        </p:txBody>
      </p:sp>
    </p:spTree>
    <p:extLst>
      <p:ext uri="{BB962C8B-B14F-4D97-AF65-F5344CB8AC3E}">
        <p14:creationId xmlns:p14="http://schemas.microsoft.com/office/powerpoint/2010/main" val="3227789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Market Remains Tight</a:t>
            </a:r>
          </a:p>
        </p:txBody>
      </p:sp>
      <p:sp>
        <p:nvSpPr>
          <p:cNvPr id="4" name="Slide Number Placeholder 3"/>
          <p:cNvSpPr>
            <a:spLocks noGrp="1"/>
          </p:cNvSpPr>
          <p:nvPr>
            <p:ph type="sldNum" sz="quarter" idx="12"/>
          </p:nvPr>
        </p:nvSpPr>
        <p:spPr/>
        <p:txBody>
          <a:bodyPr/>
          <a:lstStyle/>
          <a:p>
            <a:fld id="{8660AA6C-4273-429B-9B6C-9A3C96B88186}" type="slidenum">
              <a:rPr lang="en-US" smtClean="0"/>
              <a:t>28</a:t>
            </a:fld>
            <a:endParaRPr lang="en-US"/>
          </a:p>
        </p:txBody>
      </p:sp>
      <p:graphicFrame>
        <p:nvGraphicFramePr>
          <p:cNvPr id="5" name="Content Placeholder 4"/>
          <p:cNvGraphicFramePr>
            <a:graphicFrameLocks noGrp="1"/>
          </p:cNvGraphicFramePr>
          <p:nvPr>
            <p:ph idx="1"/>
          </p:nvPr>
        </p:nvGraphicFramePr>
        <p:xfrm>
          <a:off x="0" y="892405"/>
          <a:ext cx="9143999" cy="566592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6558329"/>
            <a:ext cx="4457700" cy="261610"/>
          </a:xfrm>
          <a:prstGeom prst="rect">
            <a:avLst/>
          </a:prstGeom>
          <a:noFill/>
        </p:spPr>
        <p:txBody>
          <a:bodyPr wrap="square" rtlCol="0">
            <a:spAutoFit/>
          </a:bodyPr>
          <a:lstStyle/>
          <a:p>
            <a:r>
              <a:rPr lang="en-US" sz="1100" dirty="0"/>
              <a:t>Source: Federal Reserve Bank of St. Louis</a:t>
            </a:r>
          </a:p>
        </p:txBody>
      </p:sp>
    </p:spTree>
    <p:extLst>
      <p:ext uri="{BB962C8B-B14F-4D97-AF65-F5344CB8AC3E}">
        <p14:creationId xmlns:p14="http://schemas.microsoft.com/office/powerpoint/2010/main" val="974540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144545"/>
            <a:ext cx="6132739" cy="747860"/>
          </a:xfrm>
        </p:spPr>
        <p:txBody>
          <a:bodyPr/>
          <a:lstStyle/>
          <a:p>
            <a:r>
              <a:rPr lang="en-US" dirty="0"/>
              <a:t>Growth in Average Hourly Earnings Has Slowed. A Sign of a Slowing Economy?</a:t>
            </a:r>
          </a:p>
        </p:txBody>
      </p:sp>
      <p:pic>
        <p:nvPicPr>
          <p:cNvPr id="5" name="Content Placeholder 4"/>
          <p:cNvPicPr>
            <a:picLocks noGrp="1" noChangeAspect="1"/>
          </p:cNvPicPr>
          <p:nvPr>
            <p:ph idx="1"/>
          </p:nvPr>
        </p:nvPicPr>
        <p:blipFill>
          <a:blip r:embed="rId2"/>
          <a:stretch>
            <a:fillRect/>
          </a:stretch>
        </p:blipFill>
        <p:spPr>
          <a:xfrm>
            <a:off x="63341" y="998674"/>
            <a:ext cx="8854236" cy="5440804"/>
          </a:xfrm>
          <a:prstGeom prst="rect">
            <a:avLst/>
          </a:prstGeom>
        </p:spPr>
      </p:pic>
      <p:sp>
        <p:nvSpPr>
          <p:cNvPr id="4" name="Slide Number Placeholder 3"/>
          <p:cNvSpPr>
            <a:spLocks noGrp="1"/>
          </p:cNvSpPr>
          <p:nvPr>
            <p:ph type="sldNum" sz="quarter" idx="12"/>
          </p:nvPr>
        </p:nvSpPr>
        <p:spPr/>
        <p:txBody>
          <a:bodyPr/>
          <a:lstStyle/>
          <a:p>
            <a:fld id="{8660AA6C-4273-429B-9B6C-9A3C96B88186}" type="slidenum">
              <a:rPr lang="en-US" smtClean="0"/>
              <a:t>29</a:t>
            </a:fld>
            <a:endParaRPr lang="en-US"/>
          </a:p>
        </p:txBody>
      </p:sp>
      <p:sp>
        <p:nvSpPr>
          <p:cNvPr id="6" name="TextBox 1"/>
          <p:cNvSpPr txBox="1"/>
          <p:nvPr/>
        </p:nvSpPr>
        <p:spPr>
          <a:xfrm>
            <a:off x="0" y="6580657"/>
            <a:ext cx="5669280" cy="2238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Source: Federal Reserve Bank of Richmond</a:t>
            </a:r>
          </a:p>
        </p:txBody>
      </p:sp>
    </p:spTree>
    <p:extLst>
      <p:ext uri="{BB962C8B-B14F-4D97-AF65-F5344CB8AC3E}">
        <p14:creationId xmlns:p14="http://schemas.microsoft.com/office/powerpoint/2010/main" val="3288361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Exports are Important for U.S. Agriculture</a:t>
            </a:r>
          </a:p>
        </p:txBody>
      </p:sp>
      <p:sp>
        <p:nvSpPr>
          <p:cNvPr id="4" name="Slide Number Placeholder 3"/>
          <p:cNvSpPr>
            <a:spLocks noGrp="1"/>
          </p:cNvSpPr>
          <p:nvPr>
            <p:ph type="sldNum" sz="quarter" idx="12"/>
          </p:nvPr>
        </p:nvSpPr>
        <p:spPr/>
        <p:txBody>
          <a:bodyPr/>
          <a:lstStyle/>
          <a:p>
            <a:fld id="{8660AA6C-4273-429B-9B6C-9A3C96B88186}" type="slidenum">
              <a:rPr lang="en-US" smtClean="0"/>
              <a:t>3</a:t>
            </a:fld>
            <a:endParaRPr lang="en-US"/>
          </a:p>
        </p:txBody>
      </p:sp>
      <p:graphicFrame>
        <p:nvGraphicFramePr>
          <p:cNvPr id="6" name="Chart 5"/>
          <p:cNvGraphicFramePr>
            <a:graphicFrameLocks noGrp="1"/>
          </p:cNvGraphicFramePr>
          <p:nvPr>
            <p:extLst>
              <p:ext uri="{D42A27DB-BD31-4B8C-83A1-F6EECF244321}">
                <p14:modId xmlns:p14="http://schemas.microsoft.com/office/powerpoint/2010/main" val="1847342509"/>
              </p:ext>
            </p:extLst>
          </p:nvPr>
        </p:nvGraphicFramePr>
        <p:xfrm>
          <a:off x="0" y="892404"/>
          <a:ext cx="9144000" cy="5676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2779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144545"/>
            <a:ext cx="6485001" cy="747860"/>
          </a:xfrm>
        </p:spPr>
        <p:txBody>
          <a:bodyPr/>
          <a:lstStyle/>
          <a:p>
            <a:r>
              <a:rPr lang="en-US" dirty="0"/>
              <a:t>“Core Inflation” Remains Below Fed’s 2% Target. Persistently Low Inflation Can Damage Growth. </a:t>
            </a:r>
          </a:p>
        </p:txBody>
      </p:sp>
      <p:sp>
        <p:nvSpPr>
          <p:cNvPr id="4" name="Slide Number Placeholder 3"/>
          <p:cNvSpPr>
            <a:spLocks noGrp="1"/>
          </p:cNvSpPr>
          <p:nvPr>
            <p:ph type="sldNum" sz="quarter" idx="12"/>
          </p:nvPr>
        </p:nvSpPr>
        <p:spPr/>
        <p:txBody>
          <a:bodyPr/>
          <a:lstStyle/>
          <a:p>
            <a:fld id="{8660AA6C-4273-429B-9B6C-9A3C96B88186}" type="slidenum">
              <a:rPr lang="en-US" smtClean="0"/>
              <a:t>30</a:t>
            </a:fld>
            <a:endParaRPr lang="en-US"/>
          </a:p>
        </p:txBody>
      </p:sp>
      <p:graphicFrame>
        <p:nvGraphicFramePr>
          <p:cNvPr id="5" name="Content Placeholder 4"/>
          <p:cNvGraphicFramePr>
            <a:graphicFrameLocks noGrp="1"/>
          </p:cNvGraphicFramePr>
          <p:nvPr>
            <p:ph idx="1"/>
          </p:nvPr>
        </p:nvGraphicFramePr>
        <p:xfrm>
          <a:off x="0" y="892405"/>
          <a:ext cx="9143999" cy="566592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0" y="6580657"/>
            <a:ext cx="5669280" cy="2238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Source: Federal Reserve Bank of St. Louis</a:t>
            </a:r>
          </a:p>
        </p:txBody>
      </p:sp>
      <p:cxnSp>
        <p:nvCxnSpPr>
          <p:cNvPr id="8" name="Straight Connector 7"/>
          <p:cNvCxnSpPr/>
          <p:nvPr/>
        </p:nvCxnSpPr>
        <p:spPr bwMode="auto">
          <a:xfrm>
            <a:off x="514350" y="5080000"/>
            <a:ext cx="8528050" cy="0"/>
          </a:xfrm>
          <a:prstGeom prst="line">
            <a:avLst/>
          </a:prstGeom>
          <a:solidFill>
            <a:srgbClr val="DDDDDD"/>
          </a:solidFill>
          <a:ln w="38100" cap="flat" cmpd="sng" algn="ctr">
            <a:solidFill>
              <a:srgbClr val="C00000"/>
            </a:solidFill>
            <a:prstDash val="solid"/>
            <a:round/>
            <a:headEnd type="none" w="med" len="med"/>
            <a:tailEnd type="none" w="med" len="med"/>
          </a:ln>
          <a:effectLst/>
        </p:spPr>
      </p:cxnSp>
      <p:sp>
        <p:nvSpPr>
          <p:cNvPr id="3" name="Right Brace 2"/>
          <p:cNvSpPr/>
          <p:nvPr/>
        </p:nvSpPr>
        <p:spPr bwMode="auto">
          <a:xfrm rot="16200000">
            <a:off x="8165096" y="4161016"/>
            <a:ext cx="777216" cy="977392"/>
          </a:xfrm>
          <a:prstGeom prst="rightBrace">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TextBox 6"/>
          <p:cNvSpPr txBox="1"/>
          <p:nvPr/>
        </p:nvSpPr>
        <p:spPr>
          <a:xfrm>
            <a:off x="6528816" y="3140507"/>
            <a:ext cx="2615184" cy="1200329"/>
          </a:xfrm>
          <a:prstGeom prst="rect">
            <a:avLst/>
          </a:prstGeom>
          <a:noFill/>
        </p:spPr>
        <p:txBody>
          <a:bodyPr wrap="square" rtlCol="0">
            <a:spAutoFit/>
          </a:bodyPr>
          <a:lstStyle/>
          <a:p>
            <a:pPr algn="r"/>
            <a:r>
              <a:rPr lang="en-US" b="1" dirty="0"/>
              <a:t>Inflation remains stubbornly weak and is of growing concern for The Fed. </a:t>
            </a:r>
          </a:p>
        </p:txBody>
      </p:sp>
    </p:spTree>
    <p:extLst>
      <p:ext uri="{BB962C8B-B14F-4D97-AF65-F5344CB8AC3E}">
        <p14:creationId xmlns:p14="http://schemas.microsoft.com/office/powerpoint/2010/main" val="83661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6" y="144545"/>
            <a:ext cx="6807925" cy="747860"/>
          </a:xfrm>
        </p:spPr>
        <p:txBody>
          <a:bodyPr/>
          <a:lstStyle/>
          <a:p>
            <a:r>
              <a:rPr lang="en-US" dirty="0"/>
              <a:t>3-Month vs 10-year Yield Curve has Inverted. Another Sign of a Slowing Economy and/or Recession?</a:t>
            </a:r>
          </a:p>
        </p:txBody>
      </p:sp>
      <p:sp>
        <p:nvSpPr>
          <p:cNvPr id="4" name="Slide Number Placeholder 3"/>
          <p:cNvSpPr>
            <a:spLocks noGrp="1"/>
          </p:cNvSpPr>
          <p:nvPr>
            <p:ph type="sldNum" sz="quarter" idx="12"/>
          </p:nvPr>
        </p:nvSpPr>
        <p:spPr/>
        <p:txBody>
          <a:bodyPr/>
          <a:lstStyle/>
          <a:p>
            <a:fld id="{8660AA6C-4273-429B-9B6C-9A3C96B88186}" type="slidenum">
              <a:rPr lang="en-US" smtClean="0"/>
              <a:t>31</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05308218"/>
              </p:ext>
            </p:extLst>
          </p:nvPr>
        </p:nvGraphicFramePr>
        <p:xfrm>
          <a:off x="0" y="892405"/>
          <a:ext cx="9143999" cy="566592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0" y="6580657"/>
            <a:ext cx="5669280" cy="2238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Source: Federal Reserve Bank of St. Louis</a:t>
            </a:r>
          </a:p>
        </p:txBody>
      </p:sp>
      <p:sp>
        <p:nvSpPr>
          <p:cNvPr id="7" name="Oval 6"/>
          <p:cNvSpPr/>
          <p:nvPr/>
        </p:nvSpPr>
        <p:spPr bwMode="auto">
          <a:xfrm>
            <a:off x="8079377" y="2233749"/>
            <a:ext cx="1005840" cy="1345474"/>
          </a:xfrm>
          <a:prstGeom prst="ellipse">
            <a:avLst/>
          </a:prstGeom>
          <a:noFill/>
          <a:ln w="38100"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42690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144545"/>
            <a:ext cx="6611711" cy="747860"/>
          </a:xfrm>
        </p:spPr>
        <p:txBody>
          <a:bodyPr/>
          <a:lstStyle/>
          <a:p>
            <a:r>
              <a:rPr lang="en-US" dirty="0"/>
              <a:t>Fed Has Held Rates Steady in 2019, but Rate Cut(s) Is Becoming Increasingly Likely Amid Trade War</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 t="-2635" r="3002" b="2881"/>
          <a:stretch/>
        </p:blipFill>
        <p:spPr>
          <a:xfrm>
            <a:off x="679360" y="1713305"/>
            <a:ext cx="7680960" cy="4834364"/>
          </a:xfrm>
        </p:spPr>
      </p:pic>
      <p:sp>
        <p:nvSpPr>
          <p:cNvPr id="4" name="Slide Number Placeholder 3"/>
          <p:cNvSpPr>
            <a:spLocks noGrp="1"/>
          </p:cNvSpPr>
          <p:nvPr>
            <p:ph type="sldNum" sz="quarter" idx="12"/>
          </p:nvPr>
        </p:nvSpPr>
        <p:spPr/>
        <p:txBody>
          <a:bodyPr/>
          <a:lstStyle/>
          <a:p>
            <a:fld id="{8660AA6C-4273-429B-9B6C-9A3C96B88186}" type="slidenum">
              <a:rPr lang="en-US" smtClean="0"/>
              <a:t>32</a:t>
            </a:fld>
            <a:endParaRPr lang="en-US"/>
          </a:p>
        </p:txBody>
      </p:sp>
      <p:sp>
        <p:nvSpPr>
          <p:cNvPr id="6" name="TextBox 10"/>
          <p:cNvSpPr txBox="1">
            <a:spLocks noChangeArrowheads="1"/>
          </p:cNvSpPr>
          <p:nvPr/>
        </p:nvSpPr>
        <p:spPr bwMode="auto">
          <a:xfrm>
            <a:off x="6678043" y="6105601"/>
            <a:ext cx="1214500" cy="323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eaLnBrk="1" hangingPunct="1">
              <a:lnSpc>
                <a:spcPts val="1800"/>
              </a:lnSpc>
              <a:spcBef>
                <a:spcPct val="0"/>
              </a:spcBef>
              <a:spcAft>
                <a:spcPct val="0"/>
              </a:spcAft>
              <a:buClrTx/>
              <a:buSzTx/>
              <a:buFontTx/>
              <a:buNone/>
            </a:pPr>
            <a:r>
              <a:rPr lang="en-US" altLang="en-US" b="1" dirty="0">
                <a:solidFill>
                  <a:schemeClr val="tx1"/>
                </a:solidFill>
                <a:latin typeface="Calibri" panose="020F0502020204030204" pitchFamily="34" charset="0"/>
              </a:rPr>
              <a:t>Longer run</a:t>
            </a:r>
          </a:p>
        </p:txBody>
      </p:sp>
      <p:sp>
        <p:nvSpPr>
          <p:cNvPr id="8" name="TextBox 9"/>
          <p:cNvSpPr txBox="1">
            <a:spLocks noChangeArrowheads="1"/>
          </p:cNvSpPr>
          <p:nvPr/>
        </p:nvSpPr>
        <p:spPr bwMode="auto">
          <a:xfrm>
            <a:off x="1442656" y="6108807"/>
            <a:ext cx="652743" cy="323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eaLnBrk="1" hangingPunct="1">
              <a:lnSpc>
                <a:spcPts val="1800"/>
              </a:lnSpc>
              <a:spcBef>
                <a:spcPct val="0"/>
              </a:spcBef>
              <a:spcAft>
                <a:spcPct val="0"/>
              </a:spcAft>
              <a:buClrTx/>
              <a:buSzTx/>
              <a:buFontTx/>
              <a:buNone/>
            </a:pPr>
            <a:r>
              <a:rPr lang="en-US" altLang="en-US" b="1" dirty="0">
                <a:solidFill>
                  <a:schemeClr val="tx1"/>
                </a:solidFill>
                <a:latin typeface="Calibri" panose="020F0502020204030204" pitchFamily="34" charset="0"/>
              </a:rPr>
              <a:t>2019</a:t>
            </a:r>
          </a:p>
        </p:txBody>
      </p:sp>
      <p:sp>
        <p:nvSpPr>
          <p:cNvPr id="9" name="TextBox 9"/>
          <p:cNvSpPr txBox="1">
            <a:spLocks noChangeArrowheads="1"/>
          </p:cNvSpPr>
          <p:nvPr/>
        </p:nvSpPr>
        <p:spPr bwMode="auto">
          <a:xfrm>
            <a:off x="3347383" y="6108807"/>
            <a:ext cx="652743" cy="323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eaLnBrk="1" hangingPunct="1">
              <a:lnSpc>
                <a:spcPts val="1800"/>
              </a:lnSpc>
              <a:spcBef>
                <a:spcPct val="0"/>
              </a:spcBef>
              <a:spcAft>
                <a:spcPct val="0"/>
              </a:spcAft>
              <a:buClrTx/>
              <a:buSzTx/>
              <a:buFontTx/>
              <a:buNone/>
            </a:pPr>
            <a:r>
              <a:rPr lang="en-US" altLang="en-US" b="1" dirty="0">
                <a:solidFill>
                  <a:schemeClr val="tx1"/>
                </a:solidFill>
                <a:latin typeface="Calibri" panose="020F0502020204030204" pitchFamily="34" charset="0"/>
              </a:rPr>
              <a:t>2020</a:t>
            </a:r>
          </a:p>
        </p:txBody>
      </p:sp>
      <p:sp>
        <p:nvSpPr>
          <p:cNvPr id="10" name="TextBox 15"/>
          <p:cNvSpPr txBox="1">
            <a:spLocks noChangeArrowheads="1"/>
          </p:cNvSpPr>
          <p:nvPr/>
        </p:nvSpPr>
        <p:spPr bwMode="auto">
          <a:xfrm>
            <a:off x="8179474" y="2708053"/>
            <a:ext cx="447675" cy="328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eaLnBrk="1" hangingPunct="1">
              <a:spcBef>
                <a:spcPct val="0"/>
              </a:spcBef>
              <a:spcAft>
                <a:spcPct val="0"/>
              </a:spcAft>
              <a:buClrTx/>
              <a:buSzTx/>
              <a:buFontTx/>
              <a:buNone/>
            </a:pPr>
            <a:r>
              <a:rPr lang="en-US" altLang="en-US" sz="1600" b="1" dirty="0">
                <a:solidFill>
                  <a:schemeClr val="tx1"/>
                </a:solidFill>
                <a:latin typeface="Calibri" panose="020F0502020204030204" pitchFamily="34" charset="0"/>
              </a:rPr>
              <a:t>4.0</a:t>
            </a:r>
          </a:p>
        </p:txBody>
      </p:sp>
      <p:sp>
        <p:nvSpPr>
          <p:cNvPr id="11" name="TextBox 16"/>
          <p:cNvSpPr txBox="1">
            <a:spLocks noChangeArrowheads="1"/>
          </p:cNvSpPr>
          <p:nvPr/>
        </p:nvSpPr>
        <p:spPr bwMode="auto">
          <a:xfrm>
            <a:off x="8179475" y="3099972"/>
            <a:ext cx="447675" cy="328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eaLnBrk="1" hangingPunct="1">
              <a:spcBef>
                <a:spcPct val="0"/>
              </a:spcBef>
              <a:spcAft>
                <a:spcPct val="0"/>
              </a:spcAft>
              <a:buClrTx/>
              <a:buSzTx/>
              <a:buFontTx/>
              <a:buNone/>
            </a:pPr>
            <a:r>
              <a:rPr lang="en-US" altLang="en-US" sz="1600" b="1" dirty="0">
                <a:solidFill>
                  <a:schemeClr val="tx1"/>
                </a:solidFill>
                <a:latin typeface="Calibri" panose="020F0502020204030204" pitchFamily="34" charset="0"/>
              </a:rPr>
              <a:t>3.5</a:t>
            </a:r>
          </a:p>
        </p:txBody>
      </p:sp>
      <p:sp>
        <p:nvSpPr>
          <p:cNvPr id="12" name="TextBox 17"/>
          <p:cNvSpPr txBox="1">
            <a:spLocks noChangeArrowheads="1"/>
          </p:cNvSpPr>
          <p:nvPr/>
        </p:nvSpPr>
        <p:spPr bwMode="auto">
          <a:xfrm>
            <a:off x="8179476" y="3523518"/>
            <a:ext cx="447675" cy="3286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eaLnBrk="1" hangingPunct="1">
              <a:spcBef>
                <a:spcPct val="0"/>
              </a:spcBef>
              <a:spcAft>
                <a:spcPct val="0"/>
              </a:spcAft>
              <a:buClrTx/>
              <a:buSzTx/>
              <a:buFontTx/>
              <a:buNone/>
            </a:pPr>
            <a:r>
              <a:rPr lang="en-US" altLang="en-US" sz="1600" b="1" dirty="0">
                <a:solidFill>
                  <a:schemeClr val="tx1"/>
                </a:solidFill>
                <a:latin typeface="Calibri" panose="020F0502020204030204" pitchFamily="34" charset="0"/>
              </a:rPr>
              <a:t>3.0</a:t>
            </a:r>
          </a:p>
        </p:txBody>
      </p:sp>
      <p:sp>
        <p:nvSpPr>
          <p:cNvPr id="13" name="TextBox 18"/>
          <p:cNvSpPr txBox="1">
            <a:spLocks noChangeArrowheads="1"/>
          </p:cNvSpPr>
          <p:nvPr/>
        </p:nvSpPr>
        <p:spPr bwMode="auto">
          <a:xfrm>
            <a:off x="8179477" y="3885188"/>
            <a:ext cx="447675" cy="3286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eaLnBrk="1" hangingPunct="1">
              <a:spcBef>
                <a:spcPct val="0"/>
              </a:spcBef>
              <a:spcAft>
                <a:spcPct val="0"/>
              </a:spcAft>
              <a:buClrTx/>
              <a:buSzTx/>
              <a:buFontTx/>
              <a:buNone/>
            </a:pPr>
            <a:r>
              <a:rPr lang="en-US" altLang="en-US" sz="1600" b="1" dirty="0">
                <a:solidFill>
                  <a:schemeClr val="tx1"/>
                </a:solidFill>
                <a:latin typeface="Calibri" panose="020F0502020204030204" pitchFamily="34" charset="0"/>
              </a:rPr>
              <a:t>2.5</a:t>
            </a:r>
          </a:p>
        </p:txBody>
      </p:sp>
      <p:sp>
        <p:nvSpPr>
          <p:cNvPr id="14" name="TextBox 19"/>
          <p:cNvSpPr txBox="1">
            <a:spLocks noChangeArrowheads="1"/>
          </p:cNvSpPr>
          <p:nvPr/>
        </p:nvSpPr>
        <p:spPr bwMode="auto">
          <a:xfrm>
            <a:off x="8179478" y="4266829"/>
            <a:ext cx="447675" cy="3286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eaLnBrk="1" hangingPunct="1">
              <a:spcBef>
                <a:spcPct val="0"/>
              </a:spcBef>
              <a:spcAft>
                <a:spcPct val="0"/>
              </a:spcAft>
              <a:buClrTx/>
              <a:buSzTx/>
              <a:buFontTx/>
              <a:buNone/>
            </a:pPr>
            <a:r>
              <a:rPr lang="en-US" altLang="en-US" sz="1600" b="1" dirty="0">
                <a:solidFill>
                  <a:schemeClr val="tx1"/>
                </a:solidFill>
                <a:latin typeface="Calibri" panose="020F0502020204030204" pitchFamily="34" charset="0"/>
              </a:rPr>
              <a:t>2.0</a:t>
            </a:r>
          </a:p>
        </p:txBody>
      </p:sp>
      <p:sp>
        <p:nvSpPr>
          <p:cNvPr id="15" name="TextBox 20"/>
          <p:cNvSpPr txBox="1">
            <a:spLocks noChangeArrowheads="1"/>
          </p:cNvSpPr>
          <p:nvPr/>
        </p:nvSpPr>
        <p:spPr bwMode="auto">
          <a:xfrm>
            <a:off x="8187815" y="4672342"/>
            <a:ext cx="447675" cy="328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eaLnBrk="1" hangingPunct="1">
              <a:spcBef>
                <a:spcPct val="0"/>
              </a:spcBef>
              <a:spcAft>
                <a:spcPct val="0"/>
              </a:spcAft>
              <a:buClrTx/>
              <a:buSzTx/>
              <a:buFontTx/>
              <a:buNone/>
            </a:pPr>
            <a:r>
              <a:rPr lang="en-US" altLang="en-US" sz="1600" b="1" dirty="0">
                <a:solidFill>
                  <a:schemeClr val="tx1"/>
                </a:solidFill>
                <a:latin typeface="Calibri" panose="020F0502020204030204" pitchFamily="34" charset="0"/>
              </a:rPr>
              <a:t>1.5</a:t>
            </a:r>
          </a:p>
        </p:txBody>
      </p:sp>
      <p:sp>
        <p:nvSpPr>
          <p:cNvPr id="16" name="TextBox 21"/>
          <p:cNvSpPr txBox="1">
            <a:spLocks noChangeArrowheads="1"/>
          </p:cNvSpPr>
          <p:nvPr/>
        </p:nvSpPr>
        <p:spPr bwMode="auto">
          <a:xfrm>
            <a:off x="8179479" y="5088325"/>
            <a:ext cx="447675" cy="3286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eaLnBrk="1" hangingPunct="1">
              <a:spcBef>
                <a:spcPct val="0"/>
              </a:spcBef>
              <a:spcAft>
                <a:spcPct val="0"/>
              </a:spcAft>
              <a:buClrTx/>
              <a:buSzTx/>
              <a:buFontTx/>
              <a:buNone/>
            </a:pPr>
            <a:r>
              <a:rPr lang="en-US" altLang="en-US" sz="1600" b="1" dirty="0">
                <a:solidFill>
                  <a:schemeClr val="tx1"/>
                </a:solidFill>
                <a:latin typeface="Calibri" panose="020F0502020204030204" pitchFamily="34" charset="0"/>
              </a:rPr>
              <a:t>1.0</a:t>
            </a:r>
          </a:p>
        </p:txBody>
      </p:sp>
      <p:sp>
        <p:nvSpPr>
          <p:cNvPr id="17" name="TextBox 22"/>
          <p:cNvSpPr txBox="1">
            <a:spLocks noChangeArrowheads="1"/>
          </p:cNvSpPr>
          <p:nvPr/>
        </p:nvSpPr>
        <p:spPr bwMode="auto">
          <a:xfrm>
            <a:off x="8187932" y="5456115"/>
            <a:ext cx="44755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eaLnBrk="1" hangingPunct="1">
              <a:spcBef>
                <a:spcPct val="0"/>
              </a:spcBef>
              <a:spcAft>
                <a:spcPct val="0"/>
              </a:spcAft>
              <a:buClrTx/>
              <a:buSzTx/>
              <a:buFontTx/>
              <a:buNone/>
            </a:pPr>
            <a:r>
              <a:rPr lang="en-US" altLang="en-US" sz="1600" b="1" dirty="0">
                <a:solidFill>
                  <a:schemeClr val="tx1"/>
                </a:solidFill>
                <a:latin typeface="Calibri" panose="020F0502020204030204" pitchFamily="34" charset="0"/>
              </a:rPr>
              <a:t>0.5</a:t>
            </a:r>
          </a:p>
        </p:txBody>
      </p:sp>
      <p:sp>
        <p:nvSpPr>
          <p:cNvPr id="18" name="TextBox 23"/>
          <p:cNvSpPr txBox="1">
            <a:spLocks noChangeArrowheads="1"/>
          </p:cNvSpPr>
          <p:nvPr/>
        </p:nvSpPr>
        <p:spPr bwMode="auto">
          <a:xfrm>
            <a:off x="8187932" y="5786974"/>
            <a:ext cx="447675" cy="328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eaLnBrk="1" hangingPunct="1">
              <a:spcBef>
                <a:spcPct val="0"/>
              </a:spcBef>
              <a:spcAft>
                <a:spcPct val="0"/>
              </a:spcAft>
              <a:buClrTx/>
              <a:buSzTx/>
              <a:buFontTx/>
              <a:buNone/>
            </a:pPr>
            <a:r>
              <a:rPr lang="en-US" altLang="en-US" sz="1600" b="1" dirty="0">
                <a:solidFill>
                  <a:schemeClr val="tx1"/>
                </a:solidFill>
                <a:latin typeface="Calibri" panose="020F0502020204030204" pitchFamily="34" charset="0"/>
              </a:rPr>
              <a:t>0.0</a:t>
            </a:r>
          </a:p>
        </p:txBody>
      </p:sp>
      <p:sp>
        <p:nvSpPr>
          <p:cNvPr id="19" name="TextBox 14"/>
          <p:cNvSpPr txBox="1">
            <a:spLocks noChangeArrowheads="1"/>
          </p:cNvSpPr>
          <p:nvPr/>
        </p:nvSpPr>
        <p:spPr bwMode="auto">
          <a:xfrm>
            <a:off x="8131373" y="2304092"/>
            <a:ext cx="447675" cy="344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eaLnBrk="1" hangingPunct="1">
              <a:spcBef>
                <a:spcPct val="0"/>
              </a:spcBef>
              <a:spcAft>
                <a:spcPct val="0"/>
              </a:spcAft>
              <a:buClrTx/>
              <a:buSzTx/>
              <a:buFontTx/>
              <a:buNone/>
            </a:pPr>
            <a:r>
              <a:rPr lang="en-US" altLang="en-US" sz="1600" b="1" dirty="0">
                <a:solidFill>
                  <a:schemeClr val="tx1"/>
                </a:solidFill>
                <a:latin typeface="Calibri" panose="020F0502020204030204" pitchFamily="34" charset="0"/>
              </a:rPr>
              <a:t>4.5</a:t>
            </a:r>
          </a:p>
        </p:txBody>
      </p:sp>
      <p:sp>
        <p:nvSpPr>
          <p:cNvPr id="20" name="TextBox 14"/>
          <p:cNvSpPr txBox="1">
            <a:spLocks noChangeArrowheads="1"/>
          </p:cNvSpPr>
          <p:nvPr/>
        </p:nvSpPr>
        <p:spPr bwMode="auto">
          <a:xfrm>
            <a:off x="8131374" y="1887807"/>
            <a:ext cx="447675" cy="344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eaLnBrk="1" hangingPunct="1">
              <a:spcBef>
                <a:spcPct val="0"/>
              </a:spcBef>
              <a:spcAft>
                <a:spcPct val="0"/>
              </a:spcAft>
              <a:buClrTx/>
              <a:buSzTx/>
              <a:buFontTx/>
              <a:buNone/>
            </a:pPr>
            <a:r>
              <a:rPr lang="en-US" altLang="en-US" sz="1600" b="1" dirty="0">
                <a:solidFill>
                  <a:schemeClr val="tx1"/>
                </a:solidFill>
                <a:latin typeface="Calibri" panose="020F0502020204030204" pitchFamily="34" charset="0"/>
              </a:rPr>
              <a:t>5.0</a:t>
            </a:r>
          </a:p>
        </p:txBody>
      </p:sp>
      <p:sp>
        <p:nvSpPr>
          <p:cNvPr id="21" name="TextBox 9"/>
          <p:cNvSpPr txBox="1">
            <a:spLocks noChangeArrowheads="1"/>
          </p:cNvSpPr>
          <p:nvPr/>
        </p:nvSpPr>
        <p:spPr bwMode="auto">
          <a:xfrm>
            <a:off x="5154635" y="6105601"/>
            <a:ext cx="652743" cy="3263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eaLnBrk="1" hangingPunct="1">
              <a:lnSpc>
                <a:spcPts val="1800"/>
              </a:lnSpc>
              <a:spcBef>
                <a:spcPct val="0"/>
              </a:spcBef>
              <a:spcAft>
                <a:spcPct val="0"/>
              </a:spcAft>
              <a:buClrTx/>
              <a:buSzTx/>
              <a:buFontTx/>
              <a:buNone/>
            </a:pPr>
            <a:r>
              <a:rPr lang="en-US" altLang="en-US" b="1" dirty="0">
                <a:solidFill>
                  <a:schemeClr val="tx1"/>
                </a:solidFill>
                <a:latin typeface="Calibri" panose="020F0502020204030204" pitchFamily="34" charset="0"/>
              </a:rPr>
              <a:t>2021</a:t>
            </a:r>
          </a:p>
        </p:txBody>
      </p:sp>
      <p:sp>
        <p:nvSpPr>
          <p:cNvPr id="22" name="Right Brace 26"/>
          <p:cNvSpPr>
            <a:spLocks/>
          </p:cNvSpPr>
          <p:nvPr/>
        </p:nvSpPr>
        <p:spPr bwMode="auto">
          <a:xfrm>
            <a:off x="2711090" y="3773001"/>
            <a:ext cx="250931" cy="478602"/>
          </a:xfrm>
          <a:prstGeom prst="rightBrace">
            <a:avLst>
              <a:gd name="adj1" fmla="val 8324"/>
              <a:gd name="adj2" fmla="val 50000"/>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eaLnBrk="1" hangingPunct="1">
              <a:spcBef>
                <a:spcPct val="0"/>
              </a:spcBef>
              <a:spcAft>
                <a:spcPct val="0"/>
              </a:spcAft>
              <a:buClrTx/>
              <a:buSzTx/>
              <a:buFontTx/>
              <a:buNone/>
            </a:pPr>
            <a:endParaRPr lang="en-US" altLang="en-US" dirty="0">
              <a:solidFill>
                <a:schemeClr val="tx1"/>
              </a:solidFill>
            </a:endParaRPr>
          </a:p>
          <a:p>
            <a:pPr eaLnBrk="1" hangingPunct="1">
              <a:spcBef>
                <a:spcPct val="0"/>
              </a:spcBef>
              <a:spcAft>
                <a:spcPct val="0"/>
              </a:spcAft>
              <a:buClrTx/>
              <a:buSzTx/>
              <a:buFontTx/>
              <a:buNone/>
            </a:pPr>
            <a:endParaRPr lang="en-US" altLang="en-US" dirty="0">
              <a:solidFill>
                <a:schemeClr val="tx1"/>
              </a:solidFill>
            </a:endParaRPr>
          </a:p>
        </p:txBody>
      </p:sp>
      <p:sp>
        <p:nvSpPr>
          <p:cNvPr id="23" name="Right Brace 26"/>
          <p:cNvSpPr>
            <a:spLocks/>
          </p:cNvSpPr>
          <p:nvPr/>
        </p:nvSpPr>
        <p:spPr bwMode="auto">
          <a:xfrm>
            <a:off x="5780800" y="3149151"/>
            <a:ext cx="297788" cy="1073498"/>
          </a:xfrm>
          <a:prstGeom prst="rightBrace">
            <a:avLst>
              <a:gd name="adj1" fmla="val 8350"/>
              <a:gd name="adj2" fmla="val 50000"/>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eaLnBrk="1" hangingPunct="1">
              <a:spcBef>
                <a:spcPct val="0"/>
              </a:spcBef>
              <a:spcAft>
                <a:spcPct val="0"/>
              </a:spcAft>
              <a:buClrTx/>
              <a:buSzTx/>
              <a:buFontTx/>
              <a:buNone/>
            </a:pPr>
            <a:endParaRPr lang="en-US" altLang="en-US" dirty="0">
              <a:solidFill>
                <a:schemeClr val="tx1"/>
              </a:solidFill>
            </a:endParaRPr>
          </a:p>
          <a:p>
            <a:pPr eaLnBrk="1" hangingPunct="1">
              <a:spcBef>
                <a:spcPct val="0"/>
              </a:spcBef>
              <a:spcAft>
                <a:spcPct val="0"/>
              </a:spcAft>
              <a:buClrTx/>
              <a:buSzTx/>
              <a:buFontTx/>
              <a:buNone/>
            </a:pPr>
            <a:endParaRPr lang="en-US" altLang="en-US" dirty="0">
              <a:solidFill>
                <a:schemeClr val="tx1"/>
              </a:solidFill>
            </a:endParaRPr>
          </a:p>
        </p:txBody>
      </p:sp>
      <p:sp>
        <p:nvSpPr>
          <p:cNvPr id="24" name="Right Brace 26"/>
          <p:cNvSpPr>
            <a:spLocks/>
          </p:cNvSpPr>
          <p:nvPr/>
        </p:nvSpPr>
        <p:spPr bwMode="auto">
          <a:xfrm>
            <a:off x="7633653" y="3295993"/>
            <a:ext cx="314216" cy="825970"/>
          </a:xfrm>
          <a:prstGeom prst="rightBrace">
            <a:avLst>
              <a:gd name="adj1" fmla="val 8304"/>
              <a:gd name="adj2" fmla="val 50000"/>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eaLnBrk="1" hangingPunct="1">
              <a:spcBef>
                <a:spcPct val="0"/>
              </a:spcBef>
              <a:spcAft>
                <a:spcPct val="0"/>
              </a:spcAft>
              <a:buClrTx/>
              <a:buSzTx/>
              <a:buFontTx/>
              <a:buNone/>
            </a:pPr>
            <a:endParaRPr lang="en-US" altLang="en-US" dirty="0">
              <a:solidFill>
                <a:schemeClr val="tx1"/>
              </a:solidFill>
            </a:endParaRPr>
          </a:p>
          <a:p>
            <a:pPr eaLnBrk="1" hangingPunct="1">
              <a:spcBef>
                <a:spcPct val="0"/>
              </a:spcBef>
              <a:spcAft>
                <a:spcPct val="0"/>
              </a:spcAft>
              <a:buClrTx/>
              <a:buSzTx/>
              <a:buFontTx/>
              <a:buNone/>
            </a:pPr>
            <a:endParaRPr lang="en-US" altLang="en-US" dirty="0">
              <a:solidFill>
                <a:schemeClr val="tx1"/>
              </a:solidFill>
            </a:endParaRPr>
          </a:p>
        </p:txBody>
      </p:sp>
      <p:sp>
        <p:nvSpPr>
          <p:cNvPr id="25" name="Right Brace 26"/>
          <p:cNvSpPr>
            <a:spLocks/>
          </p:cNvSpPr>
          <p:nvPr/>
        </p:nvSpPr>
        <p:spPr bwMode="auto">
          <a:xfrm>
            <a:off x="4157972" y="3360000"/>
            <a:ext cx="301412" cy="862649"/>
          </a:xfrm>
          <a:prstGeom prst="rightBrace">
            <a:avLst>
              <a:gd name="adj1" fmla="val 8340"/>
              <a:gd name="adj2" fmla="val 50000"/>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800"/>
              </a:spcBef>
              <a:spcAft>
                <a:spcPts val="600"/>
              </a:spcAft>
              <a:buClr>
                <a:srgbClr val="005288"/>
              </a:buClr>
              <a:buSzPct val="75000"/>
              <a:buFont typeface="Wingdings" panose="05000000000000000000" pitchFamily="2" charset="2"/>
              <a:buChar char="Ø"/>
              <a:defRPr>
                <a:solidFill>
                  <a:srgbClr val="005288"/>
                </a:solidFill>
                <a:latin typeface="Arial" panose="020B0604020202020204" pitchFamily="34" charset="0"/>
              </a:defRPr>
            </a:lvl1pPr>
            <a:lvl2pPr marL="742950" indent="-285750">
              <a:spcBef>
                <a:spcPts val="300"/>
              </a:spcBef>
              <a:spcAft>
                <a:spcPts val="300"/>
              </a:spcAft>
              <a:buClr>
                <a:srgbClr val="000000"/>
              </a:buClr>
              <a:buSzPct val="100000"/>
              <a:buFont typeface="Wingdings" panose="05000000000000000000" pitchFamily="2" charset="2"/>
              <a:buChar char="§"/>
              <a:defRPr sz="1600">
                <a:solidFill>
                  <a:srgbClr val="000000"/>
                </a:solidFill>
                <a:latin typeface="Arial" panose="020B0604020202020204" pitchFamily="34" charset="0"/>
              </a:defRPr>
            </a:lvl2pPr>
            <a:lvl3pPr marL="1143000" indent="-228600">
              <a:spcBef>
                <a:spcPts val="300"/>
              </a:spcBef>
              <a:spcAft>
                <a:spcPts val="300"/>
              </a:spcAft>
              <a:buClr>
                <a:srgbClr val="000000"/>
              </a:buClr>
              <a:buSzPct val="100000"/>
              <a:buChar char="•"/>
              <a:defRPr sz="1400">
                <a:solidFill>
                  <a:srgbClr val="000000"/>
                </a:solidFill>
                <a:latin typeface="Arial" panose="020B0604020202020204" pitchFamily="34" charset="0"/>
              </a:defRPr>
            </a:lvl3pPr>
            <a:lvl4pPr marL="1600200" indent="-228600">
              <a:spcBef>
                <a:spcPts val="300"/>
              </a:spcBef>
              <a:spcAft>
                <a:spcPts val="300"/>
              </a:spcAft>
              <a:buClr>
                <a:srgbClr val="000000"/>
              </a:buClr>
              <a:buSzPct val="100000"/>
              <a:buChar char="–"/>
              <a:defRPr sz="1200">
                <a:solidFill>
                  <a:srgbClr val="000000"/>
                </a:solidFill>
                <a:latin typeface="Arial" panose="020B0604020202020204" pitchFamily="34" charset="0"/>
              </a:defRPr>
            </a:lvl4pPr>
            <a:lvl5pPr marL="2057400" indent="-228600">
              <a:spcBef>
                <a:spcPts val="300"/>
              </a:spcBef>
              <a:spcAft>
                <a:spcPts val="300"/>
              </a:spcAft>
              <a:buClr>
                <a:srgbClr val="000000"/>
              </a:buClr>
              <a:buSzPct val="100000"/>
              <a:buChar char="»"/>
              <a:defRPr sz="1100">
                <a:solidFill>
                  <a:srgbClr val="000000"/>
                </a:solidFill>
                <a:latin typeface="Arial" panose="020B0604020202020204" pitchFamily="34" charset="0"/>
              </a:defRPr>
            </a:lvl5pPr>
            <a:lvl6pPr marL="25146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6pPr>
            <a:lvl7pPr marL="29718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7pPr>
            <a:lvl8pPr marL="34290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8pPr>
            <a:lvl9pPr marL="3886200" indent="-228600" eaLnBrk="0" fontAlgn="base" hangingPunct="0">
              <a:spcBef>
                <a:spcPts val="300"/>
              </a:spcBef>
              <a:spcAft>
                <a:spcPts val="300"/>
              </a:spcAft>
              <a:buClr>
                <a:srgbClr val="000000"/>
              </a:buClr>
              <a:buSzPct val="100000"/>
              <a:buChar char="»"/>
              <a:defRPr sz="1100">
                <a:solidFill>
                  <a:srgbClr val="000000"/>
                </a:solidFill>
                <a:latin typeface="Arial" panose="020B0604020202020204" pitchFamily="34" charset="0"/>
              </a:defRPr>
            </a:lvl9pPr>
          </a:lstStyle>
          <a:p>
            <a:pPr eaLnBrk="1" hangingPunct="1">
              <a:spcBef>
                <a:spcPct val="0"/>
              </a:spcBef>
              <a:spcAft>
                <a:spcPct val="0"/>
              </a:spcAft>
              <a:buClrTx/>
              <a:buSzTx/>
              <a:buFontTx/>
              <a:buNone/>
            </a:pPr>
            <a:endParaRPr lang="en-US" altLang="en-US" dirty="0">
              <a:solidFill>
                <a:schemeClr val="tx1"/>
              </a:solidFill>
            </a:endParaRPr>
          </a:p>
          <a:p>
            <a:pPr eaLnBrk="1" hangingPunct="1">
              <a:spcBef>
                <a:spcPct val="0"/>
              </a:spcBef>
              <a:spcAft>
                <a:spcPct val="0"/>
              </a:spcAft>
              <a:buClrTx/>
              <a:buSzTx/>
              <a:buFontTx/>
              <a:buNone/>
            </a:pPr>
            <a:endParaRPr lang="en-US" altLang="en-US" dirty="0">
              <a:solidFill>
                <a:schemeClr val="tx1"/>
              </a:solidFill>
            </a:endParaRPr>
          </a:p>
        </p:txBody>
      </p:sp>
      <p:sp>
        <p:nvSpPr>
          <p:cNvPr id="29" name="Freeform 28"/>
          <p:cNvSpPr/>
          <p:nvPr/>
        </p:nvSpPr>
        <p:spPr bwMode="auto">
          <a:xfrm>
            <a:off x="1854495" y="3744047"/>
            <a:ext cx="5900471" cy="239301"/>
          </a:xfrm>
          <a:custGeom>
            <a:avLst/>
            <a:gdLst>
              <a:gd name="connsiteX0" fmla="*/ 0 w 3952875"/>
              <a:gd name="connsiteY0" fmla="*/ 476250 h 476250"/>
              <a:gd name="connsiteX1" fmla="*/ 1343025 w 3952875"/>
              <a:gd name="connsiteY1" fmla="*/ 104775 h 476250"/>
              <a:gd name="connsiteX2" fmla="*/ 2667000 w 3952875"/>
              <a:gd name="connsiteY2" fmla="*/ 19050 h 476250"/>
              <a:gd name="connsiteX3" fmla="*/ 3952875 w 3952875"/>
              <a:gd name="connsiteY3" fmla="*/ 0 h 476250"/>
            </a:gdLst>
            <a:ahLst/>
            <a:cxnLst>
              <a:cxn ang="0">
                <a:pos x="connsiteX0" y="connsiteY0"/>
              </a:cxn>
              <a:cxn ang="0">
                <a:pos x="connsiteX1" y="connsiteY1"/>
              </a:cxn>
              <a:cxn ang="0">
                <a:pos x="connsiteX2" y="connsiteY2"/>
              </a:cxn>
              <a:cxn ang="0">
                <a:pos x="connsiteX3" y="connsiteY3"/>
              </a:cxn>
            </a:cxnLst>
            <a:rect l="l" t="t" r="r" b="b"/>
            <a:pathLst>
              <a:path w="3952875" h="476250">
                <a:moveTo>
                  <a:pt x="0" y="476250"/>
                </a:moveTo>
                <a:cubicBezTo>
                  <a:pt x="449262" y="328612"/>
                  <a:pt x="898525" y="180975"/>
                  <a:pt x="1343025" y="104775"/>
                </a:cubicBezTo>
                <a:cubicBezTo>
                  <a:pt x="1787525" y="28575"/>
                  <a:pt x="2232025" y="36512"/>
                  <a:pt x="2667000" y="19050"/>
                </a:cubicBezTo>
                <a:cubicBezTo>
                  <a:pt x="3101975" y="1588"/>
                  <a:pt x="3527425" y="794"/>
                  <a:pt x="3952875" y="0"/>
                </a:cubicBezTo>
              </a:path>
            </a:pathLst>
          </a:custGeom>
          <a:noFill/>
          <a:ln w="38100" cap="flat" cmpd="sng" algn="ctr">
            <a:solidFill>
              <a:srgbClr val="C00000"/>
            </a:solidFill>
            <a:prstDash val="dash"/>
            <a:round/>
            <a:headEnd type="none" w="med" len="med"/>
            <a:tailEnd type="arrow"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7" name="TextBox 6"/>
          <p:cNvSpPr txBox="1"/>
          <p:nvPr/>
        </p:nvSpPr>
        <p:spPr>
          <a:xfrm>
            <a:off x="1318371" y="1240980"/>
            <a:ext cx="6472390" cy="461665"/>
          </a:xfrm>
          <a:prstGeom prst="rect">
            <a:avLst/>
          </a:prstGeom>
          <a:noFill/>
        </p:spPr>
        <p:txBody>
          <a:bodyPr wrap="square" rtlCol="0">
            <a:spAutoFit/>
          </a:bodyPr>
          <a:lstStyle/>
          <a:p>
            <a:pPr algn="ctr"/>
            <a:r>
              <a:rPr lang="en-US" sz="2400" b="1" dirty="0"/>
              <a:t>Federal Reserve “Dot Plot”</a:t>
            </a:r>
          </a:p>
        </p:txBody>
      </p:sp>
    </p:spTree>
    <p:extLst>
      <p:ext uri="{BB962C8B-B14F-4D97-AF65-F5344CB8AC3E}">
        <p14:creationId xmlns:p14="http://schemas.microsoft.com/office/powerpoint/2010/main" val="2894734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to Watch on U.S. Dollar</a:t>
            </a:r>
          </a:p>
        </p:txBody>
      </p:sp>
      <p:sp>
        <p:nvSpPr>
          <p:cNvPr id="3" name="Content Placeholder 2"/>
          <p:cNvSpPr>
            <a:spLocks noGrp="1"/>
          </p:cNvSpPr>
          <p:nvPr>
            <p:ph idx="1"/>
          </p:nvPr>
        </p:nvSpPr>
        <p:spPr>
          <a:xfrm>
            <a:off x="180975" y="892405"/>
            <a:ext cx="8810627" cy="5287735"/>
          </a:xfrm>
        </p:spPr>
        <p:txBody>
          <a:bodyPr/>
          <a:lstStyle/>
          <a:p>
            <a:r>
              <a:rPr lang="en-US" b="1" dirty="0"/>
              <a:t>World &amp; U.S. Economies</a:t>
            </a:r>
          </a:p>
          <a:p>
            <a:pPr lvl="1"/>
            <a:r>
              <a:rPr lang="en-US" b="1" dirty="0"/>
              <a:t>China: </a:t>
            </a:r>
            <a:r>
              <a:rPr lang="en-US" dirty="0"/>
              <a:t>China’s economy is slowing from the trade war with potential impacts on global economy.</a:t>
            </a:r>
            <a:endParaRPr lang="en-US" b="1" dirty="0"/>
          </a:p>
          <a:p>
            <a:pPr lvl="1"/>
            <a:r>
              <a:rPr lang="en-US" b="1" dirty="0"/>
              <a:t>EU: </a:t>
            </a:r>
            <a:r>
              <a:rPr lang="en-US" dirty="0"/>
              <a:t>A “no-deal” </a:t>
            </a:r>
            <a:r>
              <a:rPr lang="en-US" dirty="0" err="1"/>
              <a:t>Brexit</a:t>
            </a:r>
            <a:r>
              <a:rPr lang="en-US" dirty="0"/>
              <a:t> on Oct. 31 could significantly impact the British and EU economies. </a:t>
            </a:r>
            <a:endParaRPr lang="en-US" b="1" dirty="0"/>
          </a:p>
          <a:p>
            <a:pPr lvl="1"/>
            <a:r>
              <a:rPr lang="en-US" b="1" dirty="0"/>
              <a:t>U.S.: </a:t>
            </a:r>
            <a:r>
              <a:rPr lang="en-US" dirty="0"/>
              <a:t>Weak jobs growth and stagnant wage growth are raising concerns of a slowing U.S. economy and recession. </a:t>
            </a:r>
            <a:endParaRPr lang="en-US" b="1" dirty="0"/>
          </a:p>
          <a:p>
            <a:pPr lvl="1"/>
            <a:r>
              <a:rPr lang="en-US" b="1" dirty="0"/>
              <a:t>Political Gridlock: </a:t>
            </a:r>
            <a:r>
              <a:rPr lang="en-US" dirty="0"/>
              <a:t>U.S. government debt ceiling must be lifted on Sept. 30. A government default could reverberate through the economy.  </a:t>
            </a:r>
          </a:p>
          <a:p>
            <a:r>
              <a:rPr lang="en-US" b="1" dirty="0"/>
              <a:t>The Fed</a:t>
            </a:r>
          </a:p>
          <a:p>
            <a:pPr lvl="1"/>
            <a:r>
              <a:rPr lang="en-US" b="1" dirty="0"/>
              <a:t>Uncertainty: </a:t>
            </a:r>
            <a:r>
              <a:rPr lang="en-US" dirty="0"/>
              <a:t>Increased uncertainty on trade and fiscal policy is a cloud on the business climate.</a:t>
            </a:r>
          </a:p>
          <a:p>
            <a:pPr lvl="1"/>
            <a:r>
              <a:rPr lang="en-US" b="1" dirty="0"/>
              <a:t>Economy: </a:t>
            </a:r>
            <a:r>
              <a:rPr lang="en-US" dirty="0"/>
              <a:t>Concern is growing of a slow-down in the U.S. economy and of greater recession risk because of trade uncertainty and policy risk. </a:t>
            </a:r>
          </a:p>
          <a:p>
            <a:pPr lvl="1"/>
            <a:r>
              <a:rPr lang="en-US" b="1" dirty="0"/>
              <a:t>Rates: </a:t>
            </a:r>
            <a:r>
              <a:rPr lang="en-US" dirty="0"/>
              <a:t>The Fed has signaled that it is open to lowering rates to extend the current economic expansion.</a:t>
            </a:r>
          </a:p>
          <a:p>
            <a:r>
              <a:rPr lang="en-US" b="1" dirty="0"/>
              <a:t>U.S. Dollar Outlook</a:t>
            </a:r>
          </a:p>
          <a:p>
            <a:pPr lvl="1"/>
            <a:r>
              <a:rPr lang="en-US" b="1" dirty="0"/>
              <a:t>Strength in 2019: </a:t>
            </a:r>
            <a:r>
              <a:rPr lang="en-US" dirty="0"/>
              <a:t>“Flight to safety” from trade war and a slowing global economy are supporting the value of the dollar, creating a headwind for U.S. exports. </a:t>
            </a:r>
          </a:p>
          <a:p>
            <a:pPr lvl="1"/>
            <a:r>
              <a:rPr lang="en-US" b="1" dirty="0"/>
              <a:t>The Economy and The Fed: </a:t>
            </a:r>
            <a:r>
              <a:rPr lang="en-US" dirty="0"/>
              <a:t>A U.S. recession and a rate cut from The Fed could weaken the U.S. dollar and support exports.  </a:t>
            </a:r>
            <a:endParaRPr lang="en-US" b="1" dirty="0"/>
          </a:p>
        </p:txBody>
      </p:sp>
      <p:sp>
        <p:nvSpPr>
          <p:cNvPr id="5" name="Slide Number Placeholder 4"/>
          <p:cNvSpPr>
            <a:spLocks noGrp="1"/>
          </p:cNvSpPr>
          <p:nvPr>
            <p:ph type="sldNum" sz="quarter" idx="12"/>
          </p:nvPr>
        </p:nvSpPr>
        <p:spPr/>
        <p:txBody>
          <a:bodyPr/>
          <a:lstStyle/>
          <a:p>
            <a:fld id="{8660AA6C-4273-429B-9B6C-9A3C96B88186}" type="slidenum">
              <a:rPr lang="en-US" smtClean="0"/>
              <a:t>33</a:t>
            </a:fld>
            <a:endParaRPr lang="en-US"/>
          </a:p>
        </p:txBody>
      </p:sp>
    </p:spTree>
    <p:extLst>
      <p:ext uri="{BB962C8B-B14F-4D97-AF65-F5344CB8AC3E}">
        <p14:creationId xmlns:p14="http://schemas.microsoft.com/office/powerpoint/2010/main" val="949850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ctrTitle"/>
          </p:nvPr>
        </p:nvSpPr>
        <p:spPr>
          <a:xfrm>
            <a:off x="3992601" y="2118033"/>
            <a:ext cx="4703119" cy="685800"/>
          </a:xfrm>
        </p:spPr>
        <p:txBody>
          <a:bodyPr/>
          <a:lstStyle/>
          <a:p>
            <a:r>
              <a:rPr lang="en-US" sz="3200" dirty="0"/>
              <a:t>Questions</a:t>
            </a:r>
          </a:p>
        </p:txBody>
      </p:sp>
      <p:sp>
        <p:nvSpPr>
          <p:cNvPr id="4" name="Subtitle 5"/>
          <p:cNvSpPr txBox="1">
            <a:spLocks/>
          </p:cNvSpPr>
          <p:nvPr/>
        </p:nvSpPr>
        <p:spPr bwMode="auto">
          <a:xfrm>
            <a:off x="0" y="5025226"/>
            <a:ext cx="4683790" cy="1832774"/>
          </a:xfrm>
          <a:prstGeom prst="rect">
            <a:avLst/>
          </a:prstGeom>
          <a:solidFill>
            <a:scrgbClr r="0" g="0" b="0">
              <a:alpha val="0"/>
            </a:scrgbClr>
          </a:solidFill>
          <a:ln w="9525" algn="ctr">
            <a:noFill/>
            <a:miter lim="800000"/>
            <a:headEnd/>
            <a:tailEnd/>
          </a:ln>
        </p:spPr>
        <p:txBody>
          <a:bodyPr vert="horz" wrap="square" lIns="45720" tIns="45720" rIns="45720" bIns="45720" numCol="1" anchor="ctr" anchorCtr="0" compatLnSpc="1">
            <a:prstTxWarp prst="textNoShape">
              <a:avLst/>
            </a:prstTxWarp>
            <a:noAutofit/>
          </a:bodyPr>
          <a:lstStyle>
            <a:lvl1pPr marL="0" indent="0" algn="r" rtl="0" fontAlgn="base">
              <a:lnSpc>
                <a:spcPct val="100000"/>
              </a:lnSpc>
              <a:spcBef>
                <a:spcPts val="525"/>
              </a:spcBef>
              <a:spcAft>
                <a:spcPct val="0"/>
              </a:spcAft>
              <a:buClr>
                <a:srgbClr val="005288"/>
              </a:buClr>
              <a:buSzPct val="75000"/>
              <a:buFont typeface="Wingdings" pitchFamily="2" charset="2"/>
              <a:buNone/>
              <a:defRPr kumimoji="0" sz="1100" b="0" i="0" u="none" baseline="0">
                <a:solidFill>
                  <a:schemeClr val="accent1"/>
                </a:solidFill>
                <a:effectLst/>
                <a:latin typeface="Arial"/>
                <a:ea typeface="+mn-ea"/>
                <a:cs typeface="+mn-cs"/>
              </a:defRPr>
            </a:lvl1pPr>
            <a:lvl2pPr marL="348854" indent="-123825" algn="l" rtl="0" fontAlgn="base">
              <a:lnSpc>
                <a:spcPct val="100000"/>
              </a:lnSpc>
              <a:spcBef>
                <a:spcPts val="225"/>
              </a:spcBef>
              <a:spcAft>
                <a:spcPts val="225"/>
              </a:spcAft>
              <a:buClr>
                <a:srgbClr val="000000"/>
              </a:buClr>
              <a:buSzPct val="100000"/>
              <a:buFont typeface="Wingdings"/>
              <a:buChar char="§"/>
              <a:defRPr kumimoji="0" sz="1400" b="0" i="0" u="none" baseline="0">
                <a:solidFill>
                  <a:srgbClr val="000000"/>
                </a:solidFill>
                <a:effectLst/>
                <a:latin typeface="Arial"/>
              </a:defRPr>
            </a:lvl2pPr>
            <a:lvl3pPr marL="516731" indent="-126206" algn="l" rtl="0" fontAlgn="base">
              <a:lnSpc>
                <a:spcPct val="100000"/>
              </a:lnSpc>
              <a:spcBef>
                <a:spcPts val="225"/>
              </a:spcBef>
              <a:spcAft>
                <a:spcPts val="225"/>
              </a:spcAft>
              <a:buClr>
                <a:srgbClr val="000000"/>
              </a:buClr>
              <a:buSzPct val="100000"/>
              <a:buFontTx/>
              <a:buChar char="•"/>
              <a:defRPr kumimoji="0" sz="1100" b="0" i="0" u="none" baseline="0">
                <a:solidFill>
                  <a:srgbClr val="000000"/>
                </a:solidFill>
                <a:effectLst/>
                <a:latin typeface="Arial"/>
              </a:defRPr>
            </a:lvl3pPr>
            <a:lvl4pPr marL="734616" indent="-165497" algn="l" rtl="0" fontAlgn="base">
              <a:lnSpc>
                <a:spcPct val="100000"/>
              </a:lnSpc>
              <a:spcBef>
                <a:spcPts val="225"/>
              </a:spcBef>
              <a:spcAft>
                <a:spcPts val="225"/>
              </a:spcAft>
              <a:buClr>
                <a:srgbClr val="000000"/>
              </a:buClr>
              <a:buSzPct val="100000"/>
              <a:buFontTx/>
              <a:buChar char="–"/>
              <a:defRPr kumimoji="0" sz="1000" b="0" i="0" u="none" baseline="0">
                <a:solidFill>
                  <a:srgbClr val="000000"/>
                </a:solidFill>
                <a:effectLst/>
                <a:latin typeface="Arial"/>
              </a:defRPr>
            </a:lvl4pPr>
            <a:lvl5pPr marL="901304" indent="-171450" algn="l" rtl="0" fontAlgn="base">
              <a:lnSpc>
                <a:spcPct val="100000"/>
              </a:lnSpc>
              <a:spcBef>
                <a:spcPts val="225"/>
              </a:spcBef>
              <a:spcAft>
                <a:spcPts val="225"/>
              </a:spcAft>
              <a:buClr>
                <a:srgbClr val="000000"/>
              </a:buClr>
              <a:buSzPct val="100000"/>
              <a:buFontTx/>
              <a:buChar char="»"/>
              <a:defRPr kumimoji="0" sz="900" b="0" i="0" u="none" baseline="0">
                <a:solidFill>
                  <a:srgbClr val="000000"/>
                </a:solidFill>
                <a:effectLst/>
                <a:latin typeface="Arial"/>
              </a:defRPr>
            </a:lvl5pPr>
            <a:lvl6pPr marL="1537097" indent="-171450" algn="l" rtl="0" fontAlgn="base">
              <a:spcBef>
                <a:spcPts val="225"/>
              </a:spcBef>
              <a:spcAft>
                <a:spcPts val="225"/>
              </a:spcAft>
              <a:buChar char="»"/>
              <a:defRPr sz="900">
                <a:solidFill>
                  <a:srgbClr val="000000"/>
                </a:solidFill>
                <a:latin typeface="+mn-lt"/>
              </a:defRPr>
            </a:lvl6pPr>
            <a:lvl7pPr marL="1879997" indent="-171450" algn="l" rtl="0" fontAlgn="base">
              <a:spcBef>
                <a:spcPts val="225"/>
              </a:spcBef>
              <a:spcAft>
                <a:spcPts val="225"/>
              </a:spcAft>
              <a:buChar char="»"/>
              <a:defRPr sz="900">
                <a:solidFill>
                  <a:srgbClr val="000000"/>
                </a:solidFill>
                <a:latin typeface="+mn-lt"/>
              </a:defRPr>
            </a:lvl7pPr>
            <a:lvl8pPr marL="2222897" indent="-171450" algn="l" rtl="0" fontAlgn="base">
              <a:spcBef>
                <a:spcPts val="225"/>
              </a:spcBef>
              <a:spcAft>
                <a:spcPts val="225"/>
              </a:spcAft>
              <a:buChar char="»"/>
              <a:defRPr sz="900">
                <a:solidFill>
                  <a:srgbClr val="000000"/>
                </a:solidFill>
                <a:latin typeface="+mn-lt"/>
              </a:defRPr>
            </a:lvl8pPr>
            <a:lvl9pPr marL="2565797" indent="-171450" algn="l" rtl="0" fontAlgn="base">
              <a:spcBef>
                <a:spcPts val="225"/>
              </a:spcBef>
              <a:spcAft>
                <a:spcPts val="225"/>
              </a:spcAft>
              <a:buChar char="»"/>
              <a:defRPr sz="900">
                <a:solidFill>
                  <a:srgbClr val="000000"/>
                </a:solidFill>
                <a:latin typeface="+mn-lt"/>
              </a:defRPr>
            </a:lvl9pPr>
          </a:lstStyle>
          <a:p>
            <a:pPr marL="91440" algn="l"/>
            <a:r>
              <a:rPr lang="en-US" sz="1400" b="1" dirty="0"/>
              <a:t>Tanner Ehmke, Manager</a:t>
            </a:r>
          </a:p>
          <a:p>
            <a:pPr marL="91440" algn="l"/>
            <a:r>
              <a:rPr lang="en-US" sz="1400" b="1" dirty="0"/>
              <a:t>Knowledge Exchange Division, CoBank, ACB</a:t>
            </a:r>
          </a:p>
          <a:p>
            <a:pPr marL="91440" algn="l"/>
            <a:r>
              <a:rPr lang="en-US" sz="1400" b="1" dirty="0"/>
              <a:t>(303) 740-4182</a:t>
            </a:r>
          </a:p>
          <a:p>
            <a:pPr marL="91440" algn="l"/>
            <a:r>
              <a:rPr lang="en-US" sz="1400" b="1" dirty="0"/>
              <a:t>tehmke@cobank.com</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84996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21" y="131389"/>
            <a:ext cx="6946808" cy="747860"/>
          </a:xfrm>
        </p:spPr>
        <p:txBody>
          <a:bodyPr/>
          <a:lstStyle/>
          <a:p>
            <a:r>
              <a:rPr lang="en-US" sz="1900" dirty="0"/>
              <a:t>The US is engaged in 5 major trade disputes. These trading partners are also our 5 largest ag export markets</a:t>
            </a:r>
          </a:p>
        </p:txBody>
      </p:sp>
      <p:sp>
        <p:nvSpPr>
          <p:cNvPr id="3" name="Slide Number Placeholder 2"/>
          <p:cNvSpPr>
            <a:spLocks noGrp="1"/>
          </p:cNvSpPr>
          <p:nvPr>
            <p:ph type="sldNum" sz="quarter" idx="12"/>
          </p:nvPr>
        </p:nvSpPr>
        <p:spPr/>
        <p:txBody>
          <a:bodyPr/>
          <a:lstStyle/>
          <a:p>
            <a:fld id="{8660AA6C-4273-429B-9B6C-9A3C96B88186}" type="slidenum">
              <a:rPr lang="en-US" smtClean="0"/>
              <a:t>4</a:t>
            </a:fld>
            <a:endParaRPr lang="en-US"/>
          </a:p>
        </p:txBody>
      </p:sp>
      <p:pic>
        <p:nvPicPr>
          <p:cNvPr id="4" name="Picture 3"/>
          <p:cNvPicPr>
            <a:picLocks noChangeAspect="1"/>
          </p:cNvPicPr>
          <p:nvPr/>
        </p:nvPicPr>
        <p:blipFill>
          <a:blip r:embed="rId2"/>
          <a:stretch>
            <a:fillRect/>
          </a:stretch>
        </p:blipFill>
        <p:spPr>
          <a:xfrm>
            <a:off x="1206197" y="931480"/>
            <a:ext cx="6405031" cy="5626850"/>
          </a:xfrm>
          <a:prstGeom prst="rect">
            <a:avLst/>
          </a:prstGeom>
        </p:spPr>
      </p:pic>
    </p:spTree>
    <p:extLst>
      <p:ext uri="{BB962C8B-B14F-4D97-AF65-F5344CB8AC3E}">
        <p14:creationId xmlns:p14="http://schemas.microsoft.com/office/powerpoint/2010/main" val="1803470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13" y="144545"/>
            <a:ext cx="6855048" cy="747860"/>
          </a:xfrm>
        </p:spPr>
        <p:txBody>
          <a:bodyPr/>
          <a:lstStyle/>
          <a:p>
            <a:r>
              <a:rPr lang="en-US" dirty="0"/>
              <a:t>Tariffs: Negotiating Strategy, or Trade Protectionism?</a:t>
            </a:r>
          </a:p>
        </p:txBody>
      </p:sp>
      <p:sp>
        <p:nvSpPr>
          <p:cNvPr id="4" name="Slide Number Placeholder 3"/>
          <p:cNvSpPr>
            <a:spLocks noGrp="1"/>
          </p:cNvSpPr>
          <p:nvPr>
            <p:ph type="sldNum" sz="quarter" idx="12"/>
          </p:nvPr>
        </p:nvSpPr>
        <p:spPr/>
        <p:txBody>
          <a:bodyPr/>
          <a:lstStyle/>
          <a:p>
            <a:fld id="{8660AA6C-4273-429B-9B6C-9A3C96B88186}" type="slidenum">
              <a:rPr lang="en-US" smtClean="0"/>
              <a:t>5</a:t>
            </a:fld>
            <a:endParaRPr lang="en-US"/>
          </a:p>
        </p:txBody>
      </p:sp>
      <p:pic>
        <p:nvPicPr>
          <p:cNvPr id="5"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3235" t="31326" r="3015" b="20520"/>
          <a:stretch/>
        </p:blipFill>
        <p:spPr bwMode="auto">
          <a:xfrm>
            <a:off x="-2" y="4506677"/>
            <a:ext cx="4667979" cy="1371600"/>
          </a:xfrm>
          <a:prstGeom prst="rect">
            <a:avLst/>
          </a:prstGeom>
          <a:solidFill>
            <a:scrgbClr r="0" g="0" b="0">
              <a:alpha val="0"/>
            </a:scrgbClr>
          </a:solidFill>
          <a:ln w="9525" algn="ctr">
            <a:noFill/>
            <a:miter lim="800000"/>
            <a:headEnd/>
            <a:tailEnd/>
          </a:ln>
        </p:spPr>
      </p:pic>
      <p:pic>
        <p:nvPicPr>
          <p:cNvPr id="6" name="Content Placeholder 7"/>
          <p:cNvPicPr>
            <a:picLocks noChangeAspect="1"/>
          </p:cNvPicPr>
          <p:nvPr/>
        </p:nvPicPr>
        <p:blipFill rotWithShape="1">
          <a:blip r:embed="rId3">
            <a:extLst>
              <a:ext uri="{28A0092B-C50C-407E-A947-70E740481C1C}">
                <a14:useLocalDpi xmlns:a14="http://schemas.microsoft.com/office/drawing/2010/main" val="0"/>
              </a:ext>
            </a:extLst>
          </a:blip>
          <a:srcRect l="10255" t="18832" r="-516" b="22834"/>
          <a:stretch/>
        </p:blipFill>
        <p:spPr bwMode="auto">
          <a:xfrm>
            <a:off x="140113" y="3594881"/>
            <a:ext cx="4422590" cy="703594"/>
          </a:xfrm>
          <a:prstGeom prst="rect">
            <a:avLst/>
          </a:prstGeom>
          <a:solidFill>
            <a:scrgbClr r="0" g="0" b="0">
              <a:alpha val="0"/>
            </a:scrgbClr>
          </a:solidFill>
          <a:ln w="9525" algn="ctr">
            <a:noFill/>
            <a:miter lim="800000"/>
            <a:headEnd/>
            <a:tailEnd/>
          </a:ln>
        </p:spPr>
      </p:pic>
      <p:pic>
        <p:nvPicPr>
          <p:cNvPr id="7" name="Content Placeholder 4"/>
          <p:cNvPicPr>
            <a:picLocks noChangeAspect="1"/>
          </p:cNvPicPr>
          <p:nvPr/>
        </p:nvPicPr>
        <p:blipFill rotWithShape="1">
          <a:blip r:embed="rId4">
            <a:extLst>
              <a:ext uri="{28A0092B-C50C-407E-A947-70E740481C1C}">
                <a14:useLocalDpi xmlns:a14="http://schemas.microsoft.com/office/drawing/2010/main" val="0"/>
              </a:ext>
            </a:extLst>
          </a:blip>
          <a:srcRect l="3633" t="19573" r="3779" b="1433"/>
          <a:stretch/>
        </p:blipFill>
        <p:spPr bwMode="auto">
          <a:xfrm>
            <a:off x="4562703" y="1027187"/>
            <a:ext cx="4480560" cy="2011680"/>
          </a:xfrm>
          <a:prstGeom prst="rect">
            <a:avLst/>
          </a:prstGeom>
          <a:solidFill>
            <a:scrgbClr r="0" g="0" b="0">
              <a:alpha val="0"/>
            </a:scrgbClr>
          </a:solidFill>
          <a:ln w="9525" algn="ctr">
            <a:noFill/>
            <a:miter lim="800000"/>
            <a:headEnd/>
            <a:tailEnd/>
          </a:ln>
        </p:spPr>
      </p:pic>
      <p:pic>
        <p:nvPicPr>
          <p:cNvPr id="8" name="Content Placeholder 4"/>
          <p:cNvPicPr>
            <a:picLocks noGrp="1" noChangeAspect="1"/>
          </p:cNvPicPr>
          <p:nvPr>
            <p:ph idx="1"/>
          </p:nvPr>
        </p:nvPicPr>
        <p:blipFill rotWithShape="1">
          <a:blip r:embed="rId5">
            <a:extLst>
              <a:ext uri="{28A0092B-C50C-407E-A947-70E740481C1C}">
                <a14:useLocalDpi xmlns:a14="http://schemas.microsoft.com/office/drawing/2010/main" val="0"/>
              </a:ext>
            </a:extLst>
          </a:blip>
          <a:srcRect l="3135" t="23268" r="6573" b="2193"/>
          <a:stretch/>
        </p:blipFill>
        <p:spPr>
          <a:xfrm>
            <a:off x="4588213" y="3020579"/>
            <a:ext cx="4438896" cy="2103120"/>
          </a:xfrm>
        </p:spPr>
      </p:pic>
      <p:pic>
        <p:nvPicPr>
          <p:cNvPr id="9" name="Content Placeholder 6"/>
          <p:cNvPicPr>
            <a:picLocks noChangeAspect="1"/>
          </p:cNvPicPr>
          <p:nvPr/>
        </p:nvPicPr>
        <p:blipFill rotWithShape="1">
          <a:blip r:embed="rId6">
            <a:extLst>
              <a:ext uri="{28A0092B-C50C-407E-A947-70E740481C1C}">
                <a14:useLocalDpi xmlns:a14="http://schemas.microsoft.com/office/drawing/2010/main" val="0"/>
              </a:ext>
            </a:extLst>
          </a:blip>
          <a:srcRect l="1658" t="2684" r="4750" b="33136"/>
          <a:stretch/>
        </p:blipFill>
        <p:spPr bwMode="auto">
          <a:xfrm>
            <a:off x="140114" y="1027187"/>
            <a:ext cx="4464406" cy="2295980"/>
          </a:xfrm>
          <a:prstGeom prst="rect">
            <a:avLst/>
          </a:prstGeom>
          <a:solidFill>
            <a:scrgbClr r="0" g="0" b="0">
              <a:alpha val="0"/>
            </a:scrgbClr>
          </a:solidFill>
          <a:ln w="9525" algn="ctr">
            <a:noFill/>
            <a:miter lim="800000"/>
            <a:headEnd/>
            <a:tailEnd/>
          </a:ln>
        </p:spPr>
      </p:pic>
      <p:cxnSp>
        <p:nvCxnSpPr>
          <p:cNvPr id="10" name="Straight Connector 9"/>
          <p:cNvCxnSpPr/>
          <p:nvPr/>
        </p:nvCxnSpPr>
        <p:spPr bwMode="auto">
          <a:xfrm>
            <a:off x="180975" y="1783080"/>
            <a:ext cx="2297049" cy="0"/>
          </a:xfrm>
          <a:prstGeom prst="line">
            <a:avLst/>
          </a:prstGeom>
          <a:solidFill>
            <a:srgbClr val="DDDDDD"/>
          </a:solidFill>
          <a:ln w="38100"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a:off x="4910328" y="1344168"/>
            <a:ext cx="1554480" cy="0"/>
          </a:xfrm>
          <a:prstGeom prst="line">
            <a:avLst/>
          </a:prstGeom>
          <a:solidFill>
            <a:srgbClr val="DDDDDD"/>
          </a:solidFill>
          <a:ln w="38100" cap="flat" cmpd="sng" algn="ctr">
            <a:solidFill>
              <a:srgbClr val="FF0000"/>
            </a:solidFill>
            <a:prstDash val="solid"/>
            <a:round/>
            <a:headEnd type="none" w="med" len="med"/>
            <a:tailEnd type="none" w="med" len="med"/>
          </a:ln>
          <a:effectLst/>
        </p:spPr>
      </p:cxnSp>
      <p:cxnSp>
        <p:nvCxnSpPr>
          <p:cNvPr id="19" name="Straight Connector 18"/>
          <p:cNvCxnSpPr/>
          <p:nvPr/>
        </p:nvCxnSpPr>
        <p:spPr bwMode="auto">
          <a:xfrm>
            <a:off x="206375" y="3749150"/>
            <a:ext cx="1766697" cy="0"/>
          </a:xfrm>
          <a:prstGeom prst="line">
            <a:avLst/>
          </a:prstGeom>
          <a:solidFill>
            <a:srgbClr val="DDDDDD"/>
          </a:solidFill>
          <a:ln w="38100" cap="flat" cmpd="sng" algn="ctr">
            <a:solidFill>
              <a:srgbClr val="FF0000"/>
            </a:solidFill>
            <a:prstDash val="solid"/>
            <a:round/>
            <a:headEnd type="none" w="med" len="med"/>
            <a:tailEnd type="none" w="med" len="med"/>
          </a:ln>
          <a:effectLst/>
        </p:spPr>
      </p:cxnSp>
      <p:cxnSp>
        <p:nvCxnSpPr>
          <p:cNvPr id="21" name="Straight Connector 20"/>
          <p:cNvCxnSpPr/>
          <p:nvPr/>
        </p:nvCxnSpPr>
        <p:spPr bwMode="auto">
          <a:xfrm>
            <a:off x="4197096" y="4965192"/>
            <a:ext cx="365607" cy="0"/>
          </a:xfrm>
          <a:prstGeom prst="line">
            <a:avLst/>
          </a:prstGeom>
          <a:solidFill>
            <a:srgbClr val="DDDDDD"/>
          </a:solidFill>
          <a:ln w="38100"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a:off x="0" y="5192477"/>
            <a:ext cx="2478024" cy="0"/>
          </a:xfrm>
          <a:prstGeom prst="line">
            <a:avLst/>
          </a:prstGeom>
          <a:solidFill>
            <a:srgbClr val="DDDDDD"/>
          </a:solidFill>
          <a:ln w="38100" cap="flat" cmpd="sng" algn="ctr">
            <a:solidFill>
              <a:srgbClr val="FF0000"/>
            </a:solidFill>
            <a:prstDash val="solid"/>
            <a:round/>
            <a:headEnd type="none" w="med" len="med"/>
            <a:tailEnd type="none" w="med" len="med"/>
          </a:ln>
          <a:effectLst/>
        </p:spPr>
      </p:cxnSp>
      <p:cxnSp>
        <p:nvCxnSpPr>
          <p:cNvPr id="26" name="Straight Connector 25"/>
          <p:cNvCxnSpPr/>
          <p:nvPr/>
        </p:nvCxnSpPr>
        <p:spPr bwMode="auto">
          <a:xfrm>
            <a:off x="5779008" y="3813048"/>
            <a:ext cx="1133856" cy="9144"/>
          </a:xfrm>
          <a:prstGeom prst="line">
            <a:avLst/>
          </a:prstGeom>
          <a:solidFill>
            <a:srgbClr val="DDDDDD"/>
          </a:solidFill>
          <a:ln w="38100" cap="flat" cmpd="sng" algn="ctr">
            <a:solidFill>
              <a:srgbClr val="FF0000"/>
            </a:solidFill>
            <a:prstDash val="solid"/>
            <a:round/>
            <a:headEnd type="none" w="med" len="med"/>
            <a:tailEnd type="none" w="med" len="med"/>
          </a:ln>
          <a:effectLst/>
        </p:spPr>
      </p:cxnSp>
      <p:pic>
        <p:nvPicPr>
          <p:cNvPr id="15" name="Content Placeholder 4"/>
          <p:cNvPicPr>
            <a:picLocks noChangeAspect="1"/>
          </p:cNvPicPr>
          <p:nvPr/>
        </p:nvPicPr>
        <p:blipFill rotWithShape="1">
          <a:blip r:embed="rId7">
            <a:extLst>
              <a:ext uri="{28A0092B-C50C-407E-A947-70E740481C1C}">
                <a14:useLocalDpi xmlns:a14="http://schemas.microsoft.com/office/drawing/2010/main" val="0"/>
              </a:ext>
            </a:extLst>
          </a:blip>
          <a:srcRect t="23601" b="1946"/>
          <a:stretch/>
        </p:blipFill>
        <p:spPr bwMode="auto">
          <a:xfrm>
            <a:off x="4604520" y="5192477"/>
            <a:ext cx="3379532" cy="1280160"/>
          </a:xfrm>
          <a:prstGeom prst="rect">
            <a:avLst/>
          </a:prstGeom>
          <a:solidFill>
            <a:scrgbClr r="0" g="0" b="0">
              <a:alpha val="0"/>
            </a:scrgbClr>
          </a:solidFill>
          <a:ln w="9525" algn="ctr">
            <a:noFill/>
            <a:miter lim="800000"/>
            <a:headEnd/>
            <a:tailEnd/>
          </a:ln>
        </p:spPr>
      </p:pic>
      <p:cxnSp>
        <p:nvCxnSpPr>
          <p:cNvPr id="18" name="Straight Connector 17"/>
          <p:cNvCxnSpPr/>
          <p:nvPr/>
        </p:nvCxnSpPr>
        <p:spPr bwMode="auto">
          <a:xfrm flipV="1">
            <a:off x="4604520" y="5385816"/>
            <a:ext cx="3290761" cy="6096"/>
          </a:xfrm>
          <a:prstGeom prst="line">
            <a:avLst/>
          </a:prstGeom>
          <a:solidFill>
            <a:srgbClr val="DDDDDD"/>
          </a:solidFill>
          <a:ln w="38100"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a:off x="4604520" y="5593080"/>
            <a:ext cx="2957568" cy="7034"/>
          </a:xfrm>
          <a:prstGeom prst="line">
            <a:avLst/>
          </a:prstGeom>
          <a:solidFill>
            <a:srgbClr val="DDDDDD"/>
          </a:solidFill>
          <a:ln w="38100"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a:off x="4604520" y="5768356"/>
            <a:ext cx="1293360" cy="12192"/>
          </a:xfrm>
          <a:prstGeom prst="line">
            <a:avLst/>
          </a:prstGeom>
          <a:solidFill>
            <a:srgbClr val="DDDDDD"/>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343075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Trade Negotiations </a:t>
            </a:r>
          </a:p>
        </p:txBody>
      </p:sp>
      <p:sp>
        <p:nvSpPr>
          <p:cNvPr id="3" name="Content Placeholder 2"/>
          <p:cNvSpPr>
            <a:spLocks noGrp="1"/>
          </p:cNvSpPr>
          <p:nvPr>
            <p:ph idx="1"/>
          </p:nvPr>
        </p:nvSpPr>
        <p:spPr>
          <a:xfrm>
            <a:off x="0" y="892405"/>
            <a:ext cx="9070847" cy="5287735"/>
          </a:xfrm>
        </p:spPr>
        <p:txBody>
          <a:bodyPr/>
          <a:lstStyle/>
          <a:p>
            <a:r>
              <a:rPr lang="en-US" b="1" dirty="0"/>
              <a:t>China </a:t>
            </a:r>
          </a:p>
          <a:p>
            <a:pPr lvl="1"/>
            <a:r>
              <a:rPr lang="en-US" sz="1600" dirty="0"/>
              <a:t>Talks with China were in the “end game,” but are now uncertain. Enforcement will be key. </a:t>
            </a:r>
          </a:p>
          <a:p>
            <a:pPr lvl="1"/>
            <a:r>
              <a:rPr lang="en-US" sz="1600" b="1" dirty="0"/>
              <a:t>Major exports : </a:t>
            </a:r>
            <a:r>
              <a:rPr lang="en-US" sz="1600" dirty="0"/>
              <a:t>Soy, cotton, coarse grains, pork, dairy, wheat, tree nuts, fresh fruit, tobacco </a:t>
            </a:r>
            <a:endParaRPr lang="en-US" sz="1600" b="1" dirty="0"/>
          </a:p>
          <a:p>
            <a:r>
              <a:rPr lang="en-US" b="1" dirty="0"/>
              <a:t>USMCA</a:t>
            </a:r>
          </a:p>
          <a:p>
            <a:pPr lvl="1"/>
            <a:r>
              <a:rPr lang="en-US" sz="1600" dirty="0"/>
              <a:t>The new NAFTA – USMCA – has been signed by the U.S., Canada, and Mexico. However, it must still be approved by each respective legislative body. </a:t>
            </a:r>
          </a:p>
          <a:p>
            <a:pPr lvl="1"/>
            <a:r>
              <a:rPr lang="en-US" sz="1600" b="1" dirty="0"/>
              <a:t>Major exports to Mexico: </a:t>
            </a:r>
            <a:r>
              <a:rPr lang="en-US" sz="1600" dirty="0"/>
              <a:t>Corn, soybeans, pork, dairy, beef, poultry, wheat, forest products, fresh fruit</a:t>
            </a:r>
          </a:p>
          <a:p>
            <a:pPr lvl="1"/>
            <a:r>
              <a:rPr lang="en-US" sz="1600" b="1" dirty="0"/>
              <a:t>Major exports to Canada: </a:t>
            </a:r>
            <a:r>
              <a:rPr lang="en-US" sz="1600" dirty="0"/>
              <a:t>Forest products, prepared food, fresh fruit and vegetables, fish products, pork</a:t>
            </a:r>
          </a:p>
          <a:p>
            <a:r>
              <a:rPr lang="en-US" b="1" dirty="0"/>
              <a:t>Japan </a:t>
            </a:r>
          </a:p>
          <a:p>
            <a:pPr lvl="1"/>
            <a:r>
              <a:rPr lang="en-US" sz="1600" dirty="0"/>
              <a:t>Bilateral U.S.-Japan negotiations are ongoing.  CPTPP is already hurting U.S. market share.</a:t>
            </a:r>
          </a:p>
          <a:p>
            <a:pPr lvl="1"/>
            <a:r>
              <a:rPr lang="en-US" sz="1600" b="1" dirty="0"/>
              <a:t>Major exports: </a:t>
            </a:r>
            <a:r>
              <a:rPr lang="en-US" sz="1600" dirty="0"/>
              <a:t>Corn, beef, pork, soybeans, wheat, forest products, processed vegetables </a:t>
            </a:r>
          </a:p>
          <a:p>
            <a:r>
              <a:rPr lang="en-US" b="1" dirty="0"/>
              <a:t>European Union</a:t>
            </a:r>
          </a:p>
          <a:p>
            <a:pPr lvl="1"/>
            <a:r>
              <a:rPr lang="en-US" sz="1600" dirty="0"/>
              <a:t>Talks with the EU have resumed. Europeans are reluctant to discuss agricultural products, a politically explosive topic in countries like France. Auto tariffs looming? </a:t>
            </a:r>
          </a:p>
          <a:p>
            <a:pPr lvl="1"/>
            <a:r>
              <a:rPr lang="en-US" sz="1600" b="1" dirty="0"/>
              <a:t>Major exports to EU: </a:t>
            </a:r>
            <a:r>
              <a:rPr lang="en-US" sz="1600" dirty="0"/>
              <a:t>Tree nuts, soy, forest products, fish products, wine &amp; beer, processed fruit </a:t>
            </a:r>
          </a:p>
          <a:p>
            <a:pPr marL="0" indent="0">
              <a:buNone/>
            </a:pPr>
            <a:endParaRPr lang="en-US" dirty="0"/>
          </a:p>
        </p:txBody>
      </p:sp>
      <p:sp>
        <p:nvSpPr>
          <p:cNvPr id="4" name="Slide Number Placeholder 3"/>
          <p:cNvSpPr>
            <a:spLocks noGrp="1"/>
          </p:cNvSpPr>
          <p:nvPr>
            <p:ph type="sldNum" sz="quarter" idx="12"/>
          </p:nvPr>
        </p:nvSpPr>
        <p:spPr/>
        <p:txBody>
          <a:bodyPr/>
          <a:lstStyle/>
          <a:p>
            <a:fld id="{8660AA6C-4273-429B-9B6C-9A3C96B88186}" type="slidenum">
              <a:rPr lang="en-US" smtClean="0"/>
              <a:t>6</a:t>
            </a:fld>
            <a:endParaRPr lang="en-US"/>
          </a:p>
        </p:txBody>
      </p:sp>
    </p:spTree>
    <p:extLst>
      <p:ext uri="{BB962C8B-B14F-4D97-AF65-F5344CB8AC3E}">
        <p14:creationId xmlns:p14="http://schemas.microsoft.com/office/powerpoint/2010/main" val="645094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144545"/>
            <a:ext cx="6677025" cy="747860"/>
          </a:xfrm>
        </p:spPr>
        <p:txBody>
          <a:bodyPr/>
          <a:lstStyle/>
          <a:p>
            <a:r>
              <a:rPr lang="en-US" dirty="0"/>
              <a:t>Retaliatory Tariffs</a:t>
            </a:r>
          </a:p>
        </p:txBody>
      </p:sp>
      <p:sp>
        <p:nvSpPr>
          <p:cNvPr id="3" name="Content Placeholder 2"/>
          <p:cNvSpPr>
            <a:spLocks noGrp="1"/>
          </p:cNvSpPr>
          <p:nvPr>
            <p:ph idx="1"/>
          </p:nvPr>
        </p:nvSpPr>
        <p:spPr/>
        <p:txBody>
          <a:bodyPr/>
          <a:lstStyle/>
          <a:p>
            <a:r>
              <a:rPr lang="en-US" b="1" dirty="0"/>
              <a:t>China</a:t>
            </a:r>
          </a:p>
          <a:p>
            <a:pPr lvl="1"/>
            <a:r>
              <a:rPr lang="en-US" dirty="0"/>
              <a:t>Tariffs on 90% of US ag exports.</a:t>
            </a:r>
          </a:p>
          <a:p>
            <a:pPr lvl="1"/>
            <a:r>
              <a:rPr lang="en-US" dirty="0"/>
              <a:t>25% tariff on soybeans, grain, animal protein, tree nuts, produce, etc.   </a:t>
            </a:r>
          </a:p>
          <a:p>
            <a:r>
              <a:rPr lang="en-US" b="1" dirty="0"/>
              <a:t>Mexico (tariffs lifted)</a:t>
            </a:r>
          </a:p>
          <a:p>
            <a:pPr lvl="1"/>
            <a:r>
              <a:rPr lang="en-US" dirty="0"/>
              <a:t>10-20% on pork and pork products</a:t>
            </a:r>
          </a:p>
          <a:p>
            <a:pPr lvl="1"/>
            <a:r>
              <a:rPr lang="en-US" dirty="0"/>
              <a:t>10-25% on cheese, whey, and other dairy products</a:t>
            </a:r>
          </a:p>
          <a:p>
            <a:pPr lvl="1"/>
            <a:r>
              <a:rPr lang="en-US" dirty="0"/>
              <a:t>20% on apples, cranberries, and potatoes</a:t>
            </a:r>
          </a:p>
          <a:p>
            <a:r>
              <a:rPr lang="en-US" b="1" dirty="0"/>
              <a:t>Canada (tariffs lifted)</a:t>
            </a:r>
          </a:p>
          <a:p>
            <a:pPr lvl="1"/>
            <a:r>
              <a:rPr lang="en-US" dirty="0"/>
              <a:t>25% tariff on yogurt, bovine, maple syrup, OJ, pizza</a:t>
            </a:r>
          </a:p>
          <a:p>
            <a:r>
              <a:rPr lang="en-US" b="1" dirty="0"/>
              <a:t>EU</a:t>
            </a:r>
          </a:p>
          <a:p>
            <a:pPr lvl="1"/>
            <a:r>
              <a:rPr lang="en-US" dirty="0"/>
              <a:t>20% tariff on rice, cranberries, peanut butter, kidney beans</a:t>
            </a:r>
            <a:endParaRPr lang="en-US" b="1" dirty="0"/>
          </a:p>
          <a:p>
            <a:pPr lvl="1"/>
            <a:endParaRPr lang="en-US" dirty="0"/>
          </a:p>
        </p:txBody>
      </p:sp>
      <p:sp>
        <p:nvSpPr>
          <p:cNvPr id="4" name="Slide Number Placeholder 3"/>
          <p:cNvSpPr>
            <a:spLocks noGrp="1"/>
          </p:cNvSpPr>
          <p:nvPr>
            <p:ph type="sldNum" sz="quarter" idx="12"/>
          </p:nvPr>
        </p:nvSpPr>
        <p:spPr/>
        <p:txBody>
          <a:bodyPr/>
          <a:lstStyle/>
          <a:p>
            <a:fld id="{8660AA6C-4273-429B-9B6C-9A3C96B88186}" type="slidenum">
              <a:rPr lang="en-US" smtClean="0"/>
              <a:t>7</a:t>
            </a:fld>
            <a:endParaRPr lang="en-US"/>
          </a:p>
        </p:txBody>
      </p:sp>
    </p:spTree>
    <p:extLst>
      <p:ext uri="{BB962C8B-B14F-4D97-AF65-F5344CB8AC3E}">
        <p14:creationId xmlns:p14="http://schemas.microsoft.com/office/powerpoint/2010/main" val="93611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U.S.-China Trade War</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608" t="4472" r="3040" b="26003"/>
          <a:stretch/>
        </p:blipFill>
        <p:spPr>
          <a:xfrm>
            <a:off x="25512" y="1057867"/>
            <a:ext cx="9118488" cy="5229721"/>
          </a:xfrm>
        </p:spPr>
      </p:pic>
      <p:sp>
        <p:nvSpPr>
          <p:cNvPr id="4" name="Slide Number Placeholder 3"/>
          <p:cNvSpPr>
            <a:spLocks noGrp="1"/>
          </p:cNvSpPr>
          <p:nvPr>
            <p:ph type="sldNum" sz="quarter" idx="12"/>
          </p:nvPr>
        </p:nvSpPr>
        <p:spPr/>
        <p:txBody>
          <a:bodyPr/>
          <a:lstStyle/>
          <a:p>
            <a:fld id="{8660AA6C-4273-429B-9B6C-9A3C96B88186}" type="slidenum">
              <a:rPr lang="en-US" smtClean="0"/>
              <a:t>8</a:t>
            </a:fld>
            <a:endParaRPr lang="en-US"/>
          </a:p>
        </p:txBody>
      </p:sp>
      <p:sp>
        <p:nvSpPr>
          <p:cNvPr id="7" name="TextBox 6"/>
          <p:cNvSpPr txBox="1"/>
          <p:nvPr/>
        </p:nvSpPr>
        <p:spPr>
          <a:xfrm>
            <a:off x="0" y="6558329"/>
            <a:ext cx="4457700" cy="261610"/>
          </a:xfrm>
          <a:prstGeom prst="rect">
            <a:avLst/>
          </a:prstGeom>
          <a:noFill/>
        </p:spPr>
        <p:txBody>
          <a:bodyPr wrap="square" rtlCol="0">
            <a:spAutoFit/>
          </a:bodyPr>
          <a:lstStyle/>
          <a:p>
            <a:r>
              <a:rPr lang="en-US" sz="1100" dirty="0"/>
              <a:t>Source: Peterson Institute for International Economics</a:t>
            </a:r>
          </a:p>
        </p:txBody>
      </p:sp>
    </p:spTree>
    <p:extLst>
      <p:ext uri="{BB962C8B-B14F-4D97-AF65-F5344CB8AC3E}">
        <p14:creationId xmlns:p14="http://schemas.microsoft.com/office/powerpoint/2010/main" val="2398801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 of Ag Trade with China has Been Severe</a:t>
            </a:r>
          </a:p>
        </p:txBody>
      </p:sp>
      <p:sp>
        <p:nvSpPr>
          <p:cNvPr id="4" name="Slide Number Placeholder 3"/>
          <p:cNvSpPr>
            <a:spLocks noGrp="1"/>
          </p:cNvSpPr>
          <p:nvPr>
            <p:ph type="sldNum" sz="quarter" idx="12"/>
          </p:nvPr>
        </p:nvSpPr>
        <p:spPr/>
        <p:txBody>
          <a:bodyPr/>
          <a:lstStyle/>
          <a:p>
            <a:fld id="{8660AA6C-4273-429B-9B6C-9A3C96B88186}" type="slidenum">
              <a:rPr lang="en-US" smtClean="0"/>
              <a:t>9</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422093902"/>
              </p:ext>
            </p:extLst>
          </p:nvPr>
        </p:nvGraphicFramePr>
        <p:xfrm>
          <a:off x="0" y="892405"/>
          <a:ext cx="9144000" cy="56136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6558329"/>
            <a:ext cx="4457700" cy="261610"/>
          </a:xfrm>
          <a:prstGeom prst="rect">
            <a:avLst/>
          </a:prstGeom>
          <a:noFill/>
        </p:spPr>
        <p:txBody>
          <a:bodyPr wrap="square" rtlCol="0">
            <a:spAutoFit/>
          </a:bodyPr>
          <a:lstStyle/>
          <a:p>
            <a:r>
              <a:rPr lang="en-US" sz="1100" dirty="0"/>
              <a:t>Source: USDA-GATS</a:t>
            </a:r>
          </a:p>
        </p:txBody>
      </p:sp>
    </p:spTree>
    <p:extLst>
      <p:ext uri="{BB962C8B-B14F-4D97-AF65-F5344CB8AC3E}">
        <p14:creationId xmlns:p14="http://schemas.microsoft.com/office/powerpoint/2010/main" val="14753375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text"/>
</p:tagLst>
</file>

<file path=ppt/tags/tag2.xml><?xml version="1.0" encoding="utf-8"?>
<p:tagLst xmlns:a="http://schemas.openxmlformats.org/drawingml/2006/main" xmlns:r="http://schemas.openxmlformats.org/officeDocument/2006/relationships" xmlns:p="http://schemas.openxmlformats.org/presentationml/2006/main">
  <p:tag name="RNRSTYLE" val="heading"/>
</p:tagLst>
</file>

<file path=ppt/tags/tag3.xml><?xml version="1.0" encoding="utf-8"?>
<p:tagLst xmlns:a="http://schemas.openxmlformats.org/drawingml/2006/main" xmlns:r="http://schemas.openxmlformats.org/officeDocument/2006/relationships" xmlns:p="http://schemas.openxmlformats.org/presentationml/2006/main">
  <p:tag name="RNRSTYLE" val="text"/>
</p:tagLst>
</file>

<file path=ppt/tags/tag4.xml><?xml version="1.0" encoding="utf-8"?>
<p:tagLst xmlns:a="http://schemas.openxmlformats.org/drawingml/2006/main" xmlns:r="http://schemas.openxmlformats.org/officeDocument/2006/relationships" xmlns:p="http://schemas.openxmlformats.org/presentationml/2006/main">
  <p:tag name="RNRSTYLE" val="heading"/>
</p:tagLst>
</file>

<file path=ppt/theme/theme1.xml><?xml version="1.0" encoding="utf-8"?>
<a:theme xmlns:a="http://schemas.openxmlformats.org/drawingml/2006/main" name="CoBank 2017 Standard">
  <a:themeElements>
    <a:clrScheme name="COK-2012">
      <a:dk1>
        <a:srgbClr val="000000"/>
      </a:dk1>
      <a:lt1>
        <a:srgbClr val="FFFFFF"/>
      </a:lt1>
      <a:dk2>
        <a:srgbClr val="807F83"/>
      </a:dk2>
      <a:lt2>
        <a:srgbClr val="BBCCD7"/>
      </a:lt2>
      <a:accent1>
        <a:srgbClr val="005288"/>
      </a:accent1>
      <a:accent2>
        <a:srgbClr val="65B360"/>
      </a:accent2>
      <a:accent3>
        <a:srgbClr val="A1D6F4"/>
      </a:accent3>
      <a:accent4>
        <a:srgbClr val="807F83"/>
      </a:accent4>
      <a:accent5>
        <a:srgbClr val="FFE512"/>
      </a:accent5>
      <a:accent6>
        <a:srgbClr val="FFBA31"/>
      </a:accent6>
      <a:hlink>
        <a:srgbClr val="0A95B8"/>
      </a:hlink>
      <a:folHlink>
        <a:srgbClr val="807F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DDDDDD"/>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ullets 1">
        <a:dk1>
          <a:srgbClr val="005288"/>
        </a:dk1>
        <a:lt1>
          <a:srgbClr val="FFFFFF"/>
        </a:lt1>
        <a:dk2>
          <a:srgbClr val="FFFFFF"/>
        </a:dk2>
        <a:lt2>
          <a:srgbClr val="E2E9EE"/>
        </a:lt2>
        <a:accent1>
          <a:srgbClr val="005288"/>
        </a:accent1>
        <a:accent2>
          <a:srgbClr val="387C2B"/>
        </a:accent2>
        <a:accent3>
          <a:srgbClr val="FFFFFF"/>
        </a:accent3>
        <a:accent4>
          <a:srgbClr val="004573"/>
        </a:accent4>
        <a:accent5>
          <a:srgbClr val="AAB3C3"/>
        </a:accent5>
        <a:accent6>
          <a:srgbClr val="327026"/>
        </a:accent6>
        <a:hlink>
          <a:srgbClr val="FFE512"/>
        </a:hlink>
        <a:folHlink>
          <a:srgbClr val="807F8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BNK201703 - CoBank 2017 Standard Template_B.pptx" id="{A30ADC2B-4829-4455-ADFF-9A2620E40418}" vid="{149DD694-8F97-4E26-8BFD-F4F15D8B511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Security_x0020_Classification xmlns="d6162581-0235-4b7c-8266-aa3f65e52d0b">1</Security_x0020_Classification>
    <Business_x0020_Group xmlns="d6162581-0235-4b7c-8266-aa3f65e52d0b">3</Business_x0020_Group>
    <Author_x0028_s_x0029_ xmlns="d6162581-0235-4b7c-8266-aa3f65e52d0b" xsi:nil="true"/>
    <Document_x0020_Type xmlns="d6162581-0235-4b7c-8266-aa3f65e52d0b">14</Document_x0020_Type>
    <Divisions xmlns="d6162581-0235-4b7c-8266-aa3f65e52d0b">4</Divisions>
    <_dlc_DocId xmlns="d6162581-0235-4b7c-8266-aa3f65e52d0b">7DT2XM4RP2YR-2-256</_dlc_DocId>
    <_dlc_DocIdUrl xmlns="d6162581-0235-4b7c-8266-aa3f65e52d0b">
      <Url>http://intranet/_layouts/DocIdRedir.aspx?ID=7DT2XM4RP2YR-2-256</Url>
      <Description>7DT2XM4RP2YR-2-256</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CoBankCore" ma:contentTypeID="0x0101008B700720B7ABE84395548DB0EDD260E0007C225BBB21B34A4C8619AC0B27F78A8D" ma:contentTypeVersion="54" ma:contentTypeDescription="Core CoBank Content Metadata values required on all documents published to the SharePoint environment." ma:contentTypeScope="" ma:versionID="d69465478c2bd23b09abe1e7aa3201d5">
  <xsd:schema xmlns:xsd="http://www.w3.org/2001/XMLSchema" xmlns:xs="http://www.w3.org/2001/XMLSchema" xmlns:p="http://schemas.microsoft.com/office/2006/metadata/properties" xmlns:ns2="d6162581-0235-4b7c-8266-aa3f65e52d0b" targetNamespace="http://schemas.microsoft.com/office/2006/metadata/properties" ma:root="true" ma:fieldsID="dd4329624b314a89db21389ee403df33" ns2:_="">
    <xsd:import namespace="d6162581-0235-4b7c-8266-aa3f65e52d0b"/>
    <xsd:element name="properties">
      <xsd:complexType>
        <xsd:sequence>
          <xsd:element name="documentManagement">
            <xsd:complexType>
              <xsd:all>
                <xsd:element ref="ns2:Author_x0028_s_x0029_" minOccurs="0"/>
                <xsd:element ref="ns2:Business_x0020_Group"/>
                <xsd:element ref="ns2:Divisions"/>
                <xsd:element ref="ns2:Document_x0020_Type" minOccurs="0"/>
                <xsd:element ref="ns2:Security_x0020_Classification"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162581-0235-4b7c-8266-aa3f65e52d0b" elementFormDefault="qualified">
    <xsd:import namespace="http://schemas.microsoft.com/office/2006/documentManagement/types"/>
    <xsd:import namespace="http://schemas.microsoft.com/office/infopath/2007/PartnerControls"/>
    <xsd:element name="Author_x0028_s_x0029_" ma:index="2" nillable="true" ma:displayName="Author(s)" ma:internalName="Author_x0028_s_x0029_">
      <xsd:simpleType>
        <xsd:restriction base="dms:Note">
          <xsd:maxLength value="255"/>
        </xsd:restriction>
      </xsd:simpleType>
    </xsd:element>
    <xsd:element name="Business_x0020_Group" ma:index="3" ma:displayName="Business Group" ma:list="{71436e0c-fbd5-4901-b816-fd88debfa965}" ma:internalName="Business_x0020_Group0" ma:readOnly="false" ma:showField="Title" ma:web="d6162581-0235-4b7c-8266-aa3f65e52d0b">
      <xsd:simpleType>
        <xsd:restriction base="dms:Lookup"/>
      </xsd:simpleType>
    </xsd:element>
    <xsd:element name="Divisions" ma:index="4" ma:displayName="Division" ma:list="{b80302bb-5329-4cfa-8dc1-c7c2eb104b97}" ma:internalName="Divisions" ma:showField="Division" ma:web="d6162581-0235-4b7c-8266-aa3f65e52d0b">
      <xsd:simpleType>
        <xsd:restriction base="dms:Lookup"/>
      </xsd:simpleType>
    </xsd:element>
    <xsd:element name="Document_x0020_Type" ma:index="5" nillable="true" ma:displayName="Document Type" ma:list="{475b373b-ed38-4145-aca6-e8b6d36f4e5b}" ma:internalName="Document_x0020_Type" ma:showField="Title" ma:web="d6162581-0235-4b7c-8266-aa3f65e52d0b">
      <xsd:simpleType>
        <xsd:restriction base="dms:Lookup"/>
      </xsd:simpleType>
    </xsd:element>
    <xsd:element name="Security_x0020_Classification" ma:index="6" nillable="true" ma:displayName="Security Classification" ma:list="{27d9efc6-2e46-418d-be7b-051cf95dccb0}" ma:internalName="Security_x0020_Classification" ma:showField="Title" ma:web="d6162581-0235-4b7c-8266-aa3f65e52d0b">
      <xsd:simpleType>
        <xsd:restriction base="dms:Lookup"/>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axOccurs="1" ma:index="1" ma:displayName="Title"/>
        <xsd:element ref="dc:subject" minOccurs="0" maxOccurs="1"/>
        <xsd:element ref="dc:description" minOccurs="0" maxOccurs="1" ma:index="8" ma:displayName="Comments"/>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9EDA0A-EE39-42E7-819E-2B395EEBDCEA}">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purl.org/dc/terms/"/>
    <ds:schemaRef ds:uri="http://schemas.microsoft.com/office/2006/metadata/properties"/>
    <ds:schemaRef ds:uri="d6162581-0235-4b7c-8266-aa3f65e52d0b"/>
    <ds:schemaRef ds:uri="http://www.w3.org/XML/1998/namespace"/>
  </ds:schemaRefs>
</ds:datastoreItem>
</file>

<file path=customXml/itemProps2.xml><?xml version="1.0" encoding="utf-8"?>
<ds:datastoreItem xmlns:ds="http://schemas.openxmlformats.org/officeDocument/2006/customXml" ds:itemID="{F941BAFB-26D4-4DA2-BD60-2E61BD016710}">
  <ds:schemaRefs>
    <ds:schemaRef ds:uri="http://schemas.microsoft.com/sharepoint/events"/>
  </ds:schemaRefs>
</ds:datastoreItem>
</file>

<file path=customXml/itemProps3.xml><?xml version="1.0" encoding="utf-8"?>
<ds:datastoreItem xmlns:ds="http://schemas.openxmlformats.org/officeDocument/2006/customXml" ds:itemID="{0C491AA1-D62B-4017-BFC9-17ACA54F4BB9}">
  <ds:schemaRefs>
    <ds:schemaRef ds:uri="http://schemas.microsoft.com/sharepoint/v3/contenttype/forms"/>
  </ds:schemaRefs>
</ds:datastoreItem>
</file>

<file path=customXml/itemProps4.xml><?xml version="1.0" encoding="utf-8"?>
<ds:datastoreItem xmlns:ds="http://schemas.openxmlformats.org/officeDocument/2006/customXml" ds:itemID="{9EBB2806-6F96-403B-9AC2-CCE4C4780F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162581-0235-4b7c-8266-aa3f65e52d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19068</TotalTime>
  <Words>1872</Words>
  <Application>Microsoft Office PowerPoint</Application>
  <PresentationFormat>On-screen Show (4:3)</PresentationFormat>
  <Paragraphs>256</Paragraphs>
  <Slides>34</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Calibri</vt:lpstr>
      <vt:lpstr>TradeGothic-BoldTwoOblique</vt:lpstr>
      <vt:lpstr>TradeGothic-LightOblique</vt:lpstr>
      <vt:lpstr>Wingdings</vt:lpstr>
      <vt:lpstr>CoBank 2017 Standard</vt:lpstr>
      <vt:lpstr>Drawing</vt:lpstr>
      <vt:lpstr>U.S. Agricultural Trade Outlook  </vt:lpstr>
      <vt:lpstr>Today’s presentation</vt:lpstr>
      <vt:lpstr>Exports are Important for U.S. Agriculture</vt:lpstr>
      <vt:lpstr>The US is engaged in 5 major trade disputes. These trading partners are also our 5 largest ag export markets</vt:lpstr>
      <vt:lpstr>Tariffs: Negotiating Strategy, or Trade Protectionism?</vt:lpstr>
      <vt:lpstr>Current Trade Negotiations </vt:lpstr>
      <vt:lpstr>Retaliatory Tariffs</vt:lpstr>
      <vt:lpstr>U.S.-China Trade War</vt:lpstr>
      <vt:lpstr>Loss of Ag Trade with China has Been Severe</vt:lpstr>
      <vt:lpstr>U.S./China Trade Negotiations: What’s on the Table?</vt:lpstr>
      <vt:lpstr>USMCA</vt:lpstr>
      <vt:lpstr>Trade Climate with Mexico Still Uncertain</vt:lpstr>
      <vt:lpstr>Agricultural Exports</vt:lpstr>
      <vt:lpstr>Grain Exports</vt:lpstr>
      <vt:lpstr>Soybean and Cotton Exports</vt:lpstr>
      <vt:lpstr>Corn, Soybeans, Wheat and Cotton Prices</vt:lpstr>
      <vt:lpstr>PowerPoint Presentation</vt:lpstr>
      <vt:lpstr>Seed Exports up 2% in 2018, down 10% in 2019 (J-A)</vt:lpstr>
      <vt:lpstr>Seed Imports up 2% in 2018, down 16% in 2019 (J-A)</vt:lpstr>
      <vt:lpstr>U.S. Dollar and Trade Implications</vt:lpstr>
      <vt:lpstr>Strong U.S. Dollar is Headwind for Ag Commodities</vt:lpstr>
      <vt:lpstr>US$ Pushed Higher by “Flight to Safety” in Trade War </vt:lpstr>
      <vt:lpstr>Weaker Crude Oil Signaling Slower Global Economy</vt:lpstr>
      <vt:lpstr>BDI Has Trended Lower Since Start of Trade War, Indicating a Slowdown in Global Commerce</vt:lpstr>
      <vt:lpstr>PowerPoint Presentation</vt:lpstr>
      <vt:lpstr>U.S. GDP Growth Has Been Strong</vt:lpstr>
      <vt:lpstr>Unemployment is at 50-year low</vt:lpstr>
      <vt:lpstr>Labor Market Remains Tight</vt:lpstr>
      <vt:lpstr>Growth in Average Hourly Earnings Has Slowed. A Sign of a Slowing Economy?</vt:lpstr>
      <vt:lpstr>“Core Inflation” Remains Below Fed’s 2% Target. Persistently Low Inflation Can Damage Growth. </vt:lpstr>
      <vt:lpstr>3-Month vs 10-year Yield Curve has Inverted. Another Sign of a Slowing Economy and/or Recession?</vt:lpstr>
      <vt:lpstr>Fed Has Held Rates Steady in 2019, but Rate Cut(s) Is Becoming Increasingly Likely Amid Trade War</vt:lpstr>
      <vt:lpstr>Issues to Watch on U.S. Dollar</vt:lpstr>
      <vt:lpstr>Questions</vt:lpstr>
    </vt:vector>
  </TitlesOfParts>
  <Company>ProPoint 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Standard Template</dc:title>
  <dc:creator>Michael Hanna Design, LLC</dc:creator>
  <cp:lastModifiedBy>Kaitlin Carpenter</cp:lastModifiedBy>
  <cp:revision>1788</cp:revision>
  <cp:lastPrinted>2017-04-14T13:07:12Z</cp:lastPrinted>
  <dcterms:created xsi:type="dcterms:W3CDTF">2009-02-20T19:22:44Z</dcterms:created>
  <dcterms:modified xsi:type="dcterms:W3CDTF">2019-06-24T20:57:51Z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0x0101008B700720B7ABE84395548DB0EDD260E0007C225BBB21B34A4C8619AC0B27F78A8D</vt:lpwstr>
  </property>
  <property fmtid="{D5CDD505-2E9C-101B-9397-08002B2CF9AE}" pid="3" name="_dlc_DocIdItemGuid">
    <vt:lpwstr>de32d5d6-700a-4695-96bc-8dcbcd260ccc</vt:lpwstr>
  </property>
</Properties>
</file>