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524" r:id="rId2"/>
    <p:sldId id="541" r:id="rId3"/>
    <p:sldId id="539" r:id="rId4"/>
    <p:sldId id="544" r:id="rId5"/>
    <p:sldId id="551" r:id="rId6"/>
    <p:sldId id="525" r:id="rId7"/>
    <p:sldId id="542" r:id="rId8"/>
    <p:sldId id="545" r:id="rId9"/>
    <p:sldId id="526" r:id="rId10"/>
    <p:sldId id="527" r:id="rId11"/>
    <p:sldId id="528" r:id="rId12"/>
    <p:sldId id="550" r:id="rId13"/>
    <p:sldId id="547" r:id="rId14"/>
    <p:sldId id="537" r:id="rId15"/>
    <p:sldId id="376" r:id="rId16"/>
    <p:sldId id="505" r:id="rId17"/>
    <p:sldId id="506" r:id="rId18"/>
    <p:sldId id="507" r:id="rId19"/>
    <p:sldId id="534" r:id="rId20"/>
    <p:sldId id="535" r:id="rId21"/>
    <p:sldId id="374" r:id="rId22"/>
    <p:sldId id="552" r:id="rId23"/>
    <p:sldId id="420" r:id="rId24"/>
    <p:sldId id="508" r:id="rId25"/>
    <p:sldId id="523" r:id="rId26"/>
    <p:sldId id="478" r:id="rId27"/>
    <p:sldId id="520" r:id="rId28"/>
    <p:sldId id="430" r:id="rId29"/>
    <p:sldId id="521" r:id="rId30"/>
    <p:sldId id="522" r:id="rId31"/>
    <p:sldId id="553" r:id="rId32"/>
    <p:sldId id="460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517" r:id="rId41"/>
    <p:sldId id="555" r:id="rId42"/>
    <p:sldId id="405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1D"/>
    <a:srgbClr val="800000"/>
    <a:srgbClr val="0000FF"/>
    <a:srgbClr val="CCCC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73" autoAdjust="0"/>
    <p:restoredTop sz="90935" autoAdjust="0"/>
  </p:normalViewPr>
  <p:slideViewPr>
    <p:cSldViewPr>
      <p:cViewPr varScale="1">
        <p:scale>
          <a:sx n="84" d="100"/>
          <a:sy n="84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2B621D"/>
                </a:solidFill>
              </a:defRPr>
            </a:pPr>
            <a:r>
              <a:rPr lang="en-US" sz="2000" dirty="0">
                <a:solidFill>
                  <a:srgbClr val="2B621D"/>
                </a:solidFill>
              </a:rPr>
              <a:t>Anticipated </a:t>
            </a:r>
            <a:r>
              <a:rPr lang="en-US" sz="2000" dirty="0" smtClean="0">
                <a:solidFill>
                  <a:srgbClr val="2B621D"/>
                </a:solidFill>
              </a:rPr>
              <a:t>Coverage of crops/ species </a:t>
            </a:r>
            <a:r>
              <a:rPr lang="en-US" sz="2000" dirty="0">
                <a:solidFill>
                  <a:srgbClr val="2B621D"/>
                </a:solidFill>
              </a:rPr>
              <a:t>in </a:t>
            </a:r>
            <a:r>
              <a:rPr lang="en-US" sz="2000" dirty="0" smtClean="0">
                <a:solidFill>
                  <a:srgbClr val="2B621D"/>
                </a:solidFill>
              </a:rPr>
              <a:t>UPOV </a:t>
            </a:r>
            <a:r>
              <a:rPr lang="en-US" sz="2000" b="1" i="0" u="none" strike="noStrike" baseline="0" dirty="0" smtClean="0">
                <a:effectLst/>
              </a:rPr>
              <a:t>PRISMA</a:t>
            </a:r>
            <a:r>
              <a:rPr lang="en-US" sz="2000" dirty="0" smtClean="0">
                <a:solidFill>
                  <a:srgbClr val="2B621D"/>
                </a:solidFill>
              </a:rPr>
              <a:t> V </a:t>
            </a:r>
            <a:r>
              <a:rPr lang="en-US" sz="2000" dirty="0">
                <a:solidFill>
                  <a:srgbClr val="2B621D"/>
                </a:solidFill>
              </a:rPr>
              <a:t>2.0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986463497618352E-2"/>
          <c:y val="0.10062949402078945"/>
          <c:w val="0.91632582385535133"/>
          <c:h val="0.7742689298943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Coverage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noFill/>
              </a:ln>
              <a:effectLst>
                <a:glow rad="1905000">
                  <a:schemeClr val="accent1">
                    <a:alpha val="0"/>
                  </a:schemeClr>
                </a:glow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effectLst>
                <a:outerShdw blurRad="127000" dist="38100" dir="16200000" sx="112000" sy="112000" rotWithShape="0">
                  <a:srgbClr val="2B621D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8390804597701149"/>
                  <c:y val="-5.7471264367816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All</a:t>
                    </a:r>
                    <a:r>
                      <a:rPr lang="en-US" baseline="0" dirty="0" smtClean="0"/>
                      <a:t> crops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Sheet1!$A$2:$A$22</c:f>
              <c:strCache>
                <c:ptCount val="21"/>
                <c:pt idx="0">
                  <c:v>Australia</c:v>
                </c:pt>
                <c:pt idx="1">
                  <c:v>Canada</c:v>
                </c:pt>
                <c:pt idx="2">
                  <c:v>Chile</c:v>
                </c:pt>
                <c:pt idx="3">
                  <c:v>France</c:v>
                </c:pt>
                <c:pt idx="4">
                  <c:v>Kenya</c:v>
                </c:pt>
                <c:pt idx="5">
                  <c:v>Netherlands</c:v>
                </c:pt>
                <c:pt idx="6">
                  <c:v>Norway</c:v>
                </c:pt>
                <c:pt idx="7">
                  <c:v>New Zealand</c:v>
                </c:pt>
                <c:pt idx="8">
                  <c:v>Switzerland</c:v>
                </c:pt>
                <c:pt idx="9">
                  <c:v>Turkey</c:v>
                </c:pt>
                <c:pt idx="10">
                  <c:v>Uruguay</c:v>
                </c:pt>
                <c:pt idx="11">
                  <c:v>United States of America</c:v>
                </c:pt>
                <c:pt idx="12">
                  <c:v>Mexico</c:v>
                </c:pt>
                <c:pt idx="13">
                  <c:v>Georgia</c:v>
                </c:pt>
                <c:pt idx="14">
                  <c:v>Republic of Moldova</c:v>
                </c:pt>
                <c:pt idx="15">
                  <c:v>Argentina</c:v>
                </c:pt>
                <c:pt idx="16">
                  <c:v>Colombia</c:v>
                </c:pt>
                <c:pt idx="17">
                  <c:v>European Union</c:v>
                </c:pt>
                <c:pt idx="18">
                  <c:v>Bolivia (Plurinational state of)</c:v>
                </c:pt>
                <c:pt idx="19">
                  <c:v>China</c:v>
                </c:pt>
                <c:pt idx="20">
                  <c:v>Paraguay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192</c:v>
                </c:pt>
                <c:pt idx="12">
                  <c:v>87</c:v>
                </c:pt>
                <c:pt idx="13">
                  <c:v>21</c:v>
                </c:pt>
                <c:pt idx="14">
                  <c:v>15</c:v>
                </c:pt>
                <c:pt idx="15">
                  <c:v>8</c:v>
                </c:pt>
                <c:pt idx="16">
                  <c:v>5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52192"/>
        <c:axId val="88953984"/>
      </c:barChart>
      <c:catAx>
        <c:axId val="8895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2520000"/>
          <a:lstStyle/>
          <a:p>
            <a:pPr>
              <a:defRPr/>
            </a:pPr>
            <a:endParaRPr lang="en-US"/>
          </a:p>
        </c:txPr>
        <c:crossAx val="88953984"/>
        <c:crosses val="autoZero"/>
        <c:auto val="0"/>
        <c:lblAlgn val="ctr"/>
        <c:lblOffset val="100"/>
        <c:tickLblSkip val="1"/>
        <c:noMultiLvlLbl val="0"/>
      </c:catAx>
      <c:valAx>
        <c:axId val="889539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89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C23EF-5A0F-427C-AC84-7C5F1A0183F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06F3C6-9875-4047-B1C4-68579CC7CF3A}">
      <dgm:prSet phldrT="[Text]" custT="1"/>
      <dgm:spPr/>
      <dgm:t>
        <a:bodyPr anchor="t" anchorCtr="0"/>
        <a:lstStyle/>
        <a:p>
          <a:r>
            <a:rPr lang="en-US" sz="3500" b="1" dirty="0" smtClean="0"/>
            <a:t>WEBSITE &amp; </a:t>
          </a:r>
        </a:p>
        <a:p>
          <a:r>
            <a:rPr lang="en-US" sz="3500" b="1" dirty="0" smtClean="0"/>
            <a:t>SOCIAL MEDIA</a:t>
          </a:r>
        </a:p>
        <a:p>
          <a:endParaRPr lang="en-US" sz="1700" dirty="0"/>
        </a:p>
      </dgm:t>
    </dgm:pt>
    <dgm:pt modelId="{D98261B6-60B7-4244-BE83-B2560997E02D}" type="parTrans" cxnId="{9F22FBEE-773E-4B25-8E3B-6517B9D11E26}">
      <dgm:prSet/>
      <dgm:spPr/>
      <dgm:t>
        <a:bodyPr/>
        <a:lstStyle/>
        <a:p>
          <a:endParaRPr lang="en-US"/>
        </a:p>
      </dgm:t>
    </dgm:pt>
    <dgm:pt modelId="{9673F74B-512C-4E0D-80A5-40BA6C7C818F}" type="sibTrans" cxnId="{9F22FBEE-773E-4B25-8E3B-6517B9D11E26}">
      <dgm:prSet/>
      <dgm:spPr/>
      <dgm:t>
        <a:bodyPr/>
        <a:lstStyle/>
        <a:p>
          <a:endParaRPr lang="en-US"/>
        </a:p>
      </dgm:t>
    </dgm:pt>
    <dgm:pt modelId="{28D34398-02DE-4E7B-B6E9-874EFD1D67D0}">
      <dgm:prSet phldrT="[Text]"/>
      <dgm:spPr/>
      <dgm:t>
        <a:bodyPr anchor="t" anchorCtr="0"/>
        <a:lstStyle/>
        <a:p>
          <a:pPr algn="ctr"/>
          <a:r>
            <a:rPr lang="en-US" b="1" dirty="0" smtClean="0"/>
            <a:t>PROMOTIONAL MATERIALS</a:t>
          </a:r>
        </a:p>
      </dgm:t>
    </dgm:pt>
    <dgm:pt modelId="{AC988191-92C0-496C-9023-D467ADFBB1E9}" type="parTrans" cxnId="{8FF03616-5C70-4340-8977-ECDB4BACD428}">
      <dgm:prSet/>
      <dgm:spPr/>
      <dgm:t>
        <a:bodyPr/>
        <a:lstStyle/>
        <a:p>
          <a:endParaRPr lang="en-US"/>
        </a:p>
      </dgm:t>
    </dgm:pt>
    <dgm:pt modelId="{1DC28F40-C8F3-4F83-9D15-690C059B2E7B}" type="sibTrans" cxnId="{8FF03616-5C70-4340-8977-ECDB4BACD428}">
      <dgm:prSet/>
      <dgm:spPr/>
      <dgm:t>
        <a:bodyPr/>
        <a:lstStyle/>
        <a:p>
          <a:endParaRPr lang="en-US"/>
        </a:p>
      </dgm:t>
    </dgm:pt>
    <dgm:pt modelId="{45088CD4-790E-4FD1-877C-B17D2F1A5FCB}">
      <dgm:prSet phldrT="[Text]"/>
      <dgm:spPr/>
      <dgm:t>
        <a:bodyPr anchor="t" anchorCtr="0"/>
        <a:lstStyle/>
        <a:p>
          <a:r>
            <a:rPr lang="en-US" b="1" dirty="0" smtClean="0"/>
            <a:t>PROMOTIONAL ACTIVITIES</a:t>
          </a:r>
        </a:p>
      </dgm:t>
    </dgm:pt>
    <dgm:pt modelId="{DCB4B174-9752-47DC-8B9D-48D10245E90C}" type="parTrans" cxnId="{08C71E05-0A30-4546-9477-3D6831C20FF7}">
      <dgm:prSet/>
      <dgm:spPr/>
      <dgm:t>
        <a:bodyPr/>
        <a:lstStyle/>
        <a:p>
          <a:endParaRPr lang="en-US"/>
        </a:p>
      </dgm:t>
    </dgm:pt>
    <dgm:pt modelId="{6C01B388-46EC-4BF7-80B0-C47D857E6BBA}" type="sibTrans" cxnId="{08C71E05-0A30-4546-9477-3D6831C20FF7}">
      <dgm:prSet/>
      <dgm:spPr/>
      <dgm:t>
        <a:bodyPr/>
        <a:lstStyle/>
        <a:p>
          <a:endParaRPr lang="en-US"/>
        </a:p>
      </dgm:t>
    </dgm:pt>
    <dgm:pt modelId="{8A3E968D-5F7B-4218-8DDD-14A8BB1F05DA}">
      <dgm:prSet phldrT="[Text]"/>
      <dgm:spPr/>
      <dgm:t>
        <a:bodyPr anchor="t" anchorCtr="0"/>
        <a:lstStyle/>
        <a:p>
          <a:r>
            <a:rPr lang="en-US" b="1" dirty="0" smtClean="0"/>
            <a:t>TRAINING</a:t>
          </a:r>
        </a:p>
        <a:p>
          <a:endParaRPr lang="en-US" dirty="0" smtClean="0"/>
        </a:p>
        <a:p>
          <a:endParaRPr lang="en-US" dirty="0"/>
        </a:p>
      </dgm:t>
    </dgm:pt>
    <dgm:pt modelId="{0DC41F14-15CF-4D1F-B83C-3F5A8B9316B2}" type="parTrans" cxnId="{6C47D6EA-F194-4422-A7DB-890B34513717}">
      <dgm:prSet/>
      <dgm:spPr/>
      <dgm:t>
        <a:bodyPr/>
        <a:lstStyle/>
        <a:p>
          <a:endParaRPr lang="en-US"/>
        </a:p>
      </dgm:t>
    </dgm:pt>
    <dgm:pt modelId="{7DBB15B0-AA8E-405C-8C75-F18D33A66FE9}" type="sibTrans" cxnId="{6C47D6EA-F194-4422-A7DB-890B34513717}">
      <dgm:prSet/>
      <dgm:spPr/>
      <dgm:t>
        <a:bodyPr/>
        <a:lstStyle/>
        <a:p>
          <a:endParaRPr lang="en-US"/>
        </a:p>
      </dgm:t>
    </dgm:pt>
    <dgm:pt modelId="{94E1566A-1D17-46FB-8A8E-5F5227D12414}" type="pres">
      <dgm:prSet presAssocID="{A3AC23EF-5A0F-427C-AC84-7C5F1A0183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514A8-83CA-4302-A65B-AA75A0FD2200}" type="pres">
      <dgm:prSet presAssocID="{D506F3C6-9875-4047-B1C4-68579CC7CF3A}" presName="node" presStyleLbl="node1" presStyleIdx="0" presStyleCnt="4" custLinFactNeighborX="-30" custLinFactNeighborY="1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94ECE-FC90-4822-9787-4136F87B2D94}" type="pres">
      <dgm:prSet presAssocID="{9673F74B-512C-4E0D-80A5-40BA6C7C818F}" presName="sibTrans" presStyleCnt="0"/>
      <dgm:spPr/>
    </dgm:pt>
    <dgm:pt modelId="{508A9289-D6F6-419D-9780-3EC971075C90}" type="pres">
      <dgm:prSet presAssocID="{28D34398-02DE-4E7B-B6E9-874EFD1D67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E3BE1-CFB2-4FAB-9709-4A3515F6EB8D}" type="pres">
      <dgm:prSet presAssocID="{1DC28F40-C8F3-4F83-9D15-690C059B2E7B}" presName="sibTrans" presStyleCnt="0"/>
      <dgm:spPr/>
    </dgm:pt>
    <dgm:pt modelId="{CF8F7C5E-FCA5-461B-BAAD-1934D5A8CAEB}" type="pres">
      <dgm:prSet presAssocID="{45088CD4-790E-4FD1-877C-B17D2F1A5F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91F80-4916-4B21-9C4C-949AC962C3EA}" type="pres">
      <dgm:prSet presAssocID="{6C01B388-46EC-4BF7-80B0-C47D857E6BBA}" presName="sibTrans" presStyleCnt="0"/>
      <dgm:spPr/>
    </dgm:pt>
    <dgm:pt modelId="{C54D3CDA-85E4-45E3-9120-79B4BE524EC1}" type="pres">
      <dgm:prSet presAssocID="{8A3E968D-5F7B-4218-8DDD-14A8BB1F05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71E05-0A30-4546-9477-3D6831C20FF7}" srcId="{A3AC23EF-5A0F-427C-AC84-7C5F1A0183FD}" destId="{45088CD4-790E-4FD1-877C-B17D2F1A5FCB}" srcOrd="2" destOrd="0" parTransId="{DCB4B174-9752-47DC-8B9D-48D10245E90C}" sibTransId="{6C01B388-46EC-4BF7-80B0-C47D857E6BBA}"/>
    <dgm:cxn modelId="{E880EA7A-8D14-4798-AE4C-6F34F1D637C0}" type="presOf" srcId="{28D34398-02DE-4E7B-B6E9-874EFD1D67D0}" destId="{508A9289-D6F6-419D-9780-3EC971075C90}" srcOrd="0" destOrd="0" presId="urn:microsoft.com/office/officeart/2005/8/layout/default"/>
    <dgm:cxn modelId="{A42D1641-365D-43E4-A9D7-D9A38C25C536}" type="presOf" srcId="{45088CD4-790E-4FD1-877C-B17D2F1A5FCB}" destId="{CF8F7C5E-FCA5-461B-BAAD-1934D5A8CAEB}" srcOrd="0" destOrd="0" presId="urn:microsoft.com/office/officeart/2005/8/layout/default"/>
    <dgm:cxn modelId="{572DD561-8139-43C8-BA5F-235AFD2174D5}" type="presOf" srcId="{A3AC23EF-5A0F-427C-AC84-7C5F1A0183FD}" destId="{94E1566A-1D17-46FB-8A8E-5F5227D12414}" srcOrd="0" destOrd="0" presId="urn:microsoft.com/office/officeart/2005/8/layout/default"/>
    <dgm:cxn modelId="{13B8B849-D840-4173-A459-B7EAF846F809}" type="presOf" srcId="{8A3E968D-5F7B-4218-8DDD-14A8BB1F05DA}" destId="{C54D3CDA-85E4-45E3-9120-79B4BE524EC1}" srcOrd="0" destOrd="0" presId="urn:microsoft.com/office/officeart/2005/8/layout/default"/>
    <dgm:cxn modelId="{6C47D6EA-F194-4422-A7DB-890B34513717}" srcId="{A3AC23EF-5A0F-427C-AC84-7C5F1A0183FD}" destId="{8A3E968D-5F7B-4218-8DDD-14A8BB1F05DA}" srcOrd="3" destOrd="0" parTransId="{0DC41F14-15CF-4D1F-B83C-3F5A8B9316B2}" sibTransId="{7DBB15B0-AA8E-405C-8C75-F18D33A66FE9}"/>
    <dgm:cxn modelId="{9F22FBEE-773E-4B25-8E3B-6517B9D11E26}" srcId="{A3AC23EF-5A0F-427C-AC84-7C5F1A0183FD}" destId="{D506F3C6-9875-4047-B1C4-68579CC7CF3A}" srcOrd="0" destOrd="0" parTransId="{D98261B6-60B7-4244-BE83-B2560997E02D}" sibTransId="{9673F74B-512C-4E0D-80A5-40BA6C7C818F}"/>
    <dgm:cxn modelId="{8FF03616-5C70-4340-8977-ECDB4BACD428}" srcId="{A3AC23EF-5A0F-427C-AC84-7C5F1A0183FD}" destId="{28D34398-02DE-4E7B-B6E9-874EFD1D67D0}" srcOrd="1" destOrd="0" parTransId="{AC988191-92C0-496C-9023-D467ADFBB1E9}" sibTransId="{1DC28F40-C8F3-4F83-9D15-690C059B2E7B}"/>
    <dgm:cxn modelId="{359A7073-DB36-4B24-96A1-28DF048E523D}" type="presOf" srcId="{D506F3C6-9875-4047-B1C4-68579CC7CF3A}" destId="{A25514A8-83CA-4302-A65B-AA75A0FD2200}" srcOrd="0" destOrd="0" presId="urn:microsoft.com/office/officeart/2005/8/layout/default"/>
    <dgm:cxn modelId="{A281ACC6-59CA-447B-BC65-F67CB46CE0AC}" type="presParOf" srcId="{94E1566A-1D17-46FB-8A8E-5F5227D12414}" destId="{A25514A8-83CA-4302-A65B-AA75A0FD2200}" srcOrd="0" destOrd="0" presId="urn:microsoft.com/office/officeart/2005/8/layout/default"/>
    <dgm:cxn modelId="{90510E4B-72DC-4210-8156-DC28815DEFB3}" type="presParOf" srcId="{94E1566A-1D17-46FB-8A8E-5F5227D12414}" destId="{2D694ECE-FC90-4822-9787-4136F87B2D94}" srcOrd="1" destOrd="0" presId="urn:microsoft.com/office/officeart/2005/8/layout/default"/>
    <dgm:cxn modelId="{33F3D938-BBDD-4B1A-AFC9-6D70B19BBE3B}" type="presParOf" srcId="{94E1566A-1D17-46FB-8A8E-5F5227D12414}" destId="{508A9289-D6F6-419D-9780-3EC971075C90}" srcOrd="2" destOrd="0" presId="urn:microsoft.com/office/officeart/2005/8/layout/default"/>
    <dgm:cxn modelId="{DCD2CA70-55F8-43A9-9082-DF26D59F9038}" type="presParOf" srcId="{94E1566A-1D17-46FB-8A8E-5F5227D12414}" destId="{E66E3BE1-CFB2-4FAB-9709-4A3515F6EB8D}" srcOrd="3" destOrd="0" presId="urn:microsoft.com/office/officeart/2005/8/layout/default"/>
    <dgm:cxn modelId="{35854216-249E-4EEB-A04F-B6271AC2AD30}" type="presParOf" srcId="{94E1566A-1D17-46FB-8A8E-5F5227D12414}" destId="{CF8F7C5E-FCA5-461B-BAAD-1934D5A8CAEB}" srcOrd="4" destOrd="0" presId="urn:microsoft.com/office/officeart/2005/8/layout/default"/>
    <dgm:cxn modelId="{998D2505-E778-4F47-BCD0-C45992A283A1}" type="presParOf" srcId="{94E1566A-1D17-46FB-8A8E-5F5227D12414}" destId="{15E91F80-4916-4B21-9C4C-949AC962C3EA}" srcOrd="5" destOrd="0" presId="urn:microsoft.com/office/officeart/2005/8/layout/default"/>
    <dgm:cxn modelId="{B9A7C672-01D0-444D-ABC1-3EB3061BC1B7}" type="presParOf" srcId="{94E1566A-1D17-46FB-8A8E-5F5227D12414}" destId="{C54D3CDA-85E4-45E3-9120-79B4BE524E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514A8-83CA-4302-A65B-AA75A0FD2200}">
      <dsp:nvSpPr>
        <dsp:cNvPr id="0" name=""/>
        <dsp:cNvSpPr/>
      </dsp:nvSpPr>
      <dsp:spPr>
        <a:xfrm>
          <a:off x="0" y="152397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WEBSITE &amp;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SOCIAL MEDIA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0" y="152397"/>
        <a:ext cx="3700239" cy="2220143"/>
      </dsp:txXfrm>
    </dsp:sp>
    <dsp:sp modelId="{508A9289-D6F6-419D-9780-3EC971075C90}">
      <dsp:nvSpPr>
        <dsp:cNvPr id="0" name=""/>
        <dsp:cNvSpPr/>
      </dsp:nvSpPr>
      <dsp:spPr>
        <a:xfrm>
          <a:off x="4071211" y="123335"/>
          <a:ext cx="3700239" cy="22201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PROMOTIONAL MATERIALS</a:t>
          </a:r>
        </a:p>
      </dsp:txBody>
      <dsp:txXfrm>
        <a:off x="4071211" y="123335"/>
        <a:ext cx="3700239" cy="2220143"/>
      </dsp:txXfrm>
    </dsp:sp>
    <dsp:sp modelId="{CF8F7C5E-FCA5-461B-BAAD-1934D5A8CAEB}">
      <dsp:nvSpPr>
        <dsp:cNvPr id="0" name=""/>
        <dsp:cNvSpPr/>
      </dsp:nvSpPr>
      <dsp:spPr>
        <a:xfrm>
          <a:off x="948" y="2713502"/>
          <a:ext cx="3700239" cy="2220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PROMOTIONAL ACTIVITIES</a:t>
          </a:r>
        </a:p>
      </dsp:txBody>
      <dsp:txXfrm>
        <a:off x="948" y="2713502"/>
        <a:ext cx="3700239" cy="2220143"/>
      </dsp:txXfrm>
    </dsp:sp>
    <dsp:sp modelId="{C54D3CDA-85E4-45E3-9120-79B4BE524EC1}">
      <dsp:nvSpPr>
        <dsp:cNvPr id="0" name=""/>
        <dsp:cNvSpPr/>
      </dsp:nvSpPr>
      <dsp:spPr>
        <a:xfrm>
          <a:off x="4071211" y="2713502"/>
          <a:ext cx="3700239" cy="2220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TRAINING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071211" y="2713502"/>
        <a:ext cx="3700239" cy="222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14879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A0DCC-A5F8-40FE-851D-2F3BE5C099DF}" type="slidenum">
              <a:rPr lang="en-US"/>
              <a:pPr/>
              <a:t>2</a:t>
            </a:fld>
            <a:endParaRPr lang="en-US"/>
          </a:p>
        </p:txBody>
      </p:sp>
      <p:sp>
        <p:nvSpPr>
          <p:cNvPr id="279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2798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5700" cy="3725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6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7605" y="4740774"/>
            <a:ext cx="5438775" cy="4467225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0" y="4733509"/>
            <a:ext cx="4878387" cy="410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1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8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4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3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3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8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8FD42-2ED0-4AF1-96DA-A7DAF7C625C4}" type="slidenum">
              <a:rPr lang="en-US"/>
              <a:pPr/>
              <a:t>3</a:t>
            </a:fld>
            <a:endParaRPr lang="en-US"/>
          </a:p>
        </p:txBody>
      </p:sp>
      <p:sp>
        <p:nvSpPr>
          <p:cNvPr id="189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7288" cy="3725863"/>
          </a:xfrm>
          <a:ln/>
        </p:spPr>
      </p:sp>
      <p:sp>
        <p:nvSpPr>
          <p:cNvPr id="1894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71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1276" y="9428164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87" tIns="43194" rIns="86387" bIns="43194" anchor="b"/>
          <a:lstStyle>
            <a:lvl1pPr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55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48EFAF27-0B9D-4407-B254-8254573A1E08}" type="slidenum">
              <a:rPr lang="en-US" altLang="en-US" sz="1000"/>
              <a:pPr algn="r">
                <a:spcBef>
                  <a:spcPct val="0"/>
                </a:spcBef>
              </a:pPr>
              <a:t>7</a:t>
            </a:fld>
            <a:endParaRPr lang="en-US" altLang="en-US" sz="10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6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7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5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DAF7-9894-4CAD-AB68-9E7A571BAA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B6F88-2E5A-4544-A3F2-DFD1430FCCB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8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3951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" y="6172200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" y="6172200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" y="6172200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0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" y="6172200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DCAA-1304-4DB5-8EC6-F18F2D145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3951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 smtClean="0"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6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8000"/>
                    </a14:imgEffect>
                    <a14:imgEffect>
                      <a14:brightnessContrast bright="56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7" y="6172200"/>
            <a:ext cx="11699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8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v.int/upoveaf/en/tutorials.html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linkedin.com/showcase/24973258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youtu.be/fKM2JhvoiZ0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microsoft.com/office/2007/relationships/hdphoto" Target="../media/hdphoto2.wdp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1.png"/><Relationship Id="rId2" Type="http://schemas.openxmlformats.org/officeDocument/2006/relationships/hyperlink" Target="mailto:prisma@upov.in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hyperlink" Target="https://www.linkedin.com/showcase/24973258/" TargetMode="Externa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76200"/>
            <a:ext cx="6400800" cy="17526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2B621D"/>
                </a:solidFill>
              </a:rPr>
              <a:t>American Seed Trade Association</a:t>
            </a:r>
          </a:p>
          <a:p>
            <a:r>
              <a:rPr lang="en-US" sz="3600" i="1" dirty="0" smtClean="0">
                <a:solidFill>
                  <a:srgbClr val="2B621D"/>
                </a:solidFill>
              </a:rPr>
              <a:t>IPR Committee</a:t>
            </a:r>
            <a:endParaRPr lang="en-US" sz="3600" i="1" dirty="0">
              <a:solidFill>
                <a:srgbClr val="2B621D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95400" y="4419600"/>
            <a:ext cx="640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rgbClr val="2B621D"/>
                </a:solidFill>
              </a:rPr>
              <a:t>Ben Rivoire</a:t>
            </a:r>
          </a:p>
          <a:p>
            <a:r>
              <a:rPr lang="en-US" sz="2400" i="1" dirty="0" smtClean="0">
                <a:solidFill>
                  <a:srgbClr val="2B621D"/>
                </a:solidFill>
              </a:rPr>
              <a:t>Technical/ Regional Officer, UPOV</a:t>
            </a:r>
          </a:p>
          <a:p>
            <a:endParaRPr lang="en-US" sz="2400" i="1" dirty="0" smtClean="0">
              <a:solidFill>
                <a:srgbClr val="2B621D"/>
              </a:solidFill>
            </a:endParaRPr>
          </a:p>
          <a:p>
            <a:r>
              <a:rPr lang="en-US" sz="2400" i="1" dirty="0" err="1" smtClean="0">
                <a:solidFill>
                  <a:srgbClr val="2B621D"/>
                </a:solidFill>
              </a:rPr>
              <a:t>Chicago_December</a:t>
            </a:r>
            <a:r>
              <a:rPr lang="en-US" sz="2400" i="1" dirty="0" smtClean="0">
                <a:solidFill>
                  <a:srgbClr val="2B621D"/>
                </a:solidFill>
              </a:rPr>
              <a:t> 6, 2017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286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</a:rPr>
              <a:t>UPOV PRISMA- PBR Application Tool </a:t>
            </a:r>
            <a:br>
              <a:rPr lang="en-US" altLang="en-US" sz="4000" b="1" dirty="0" smtClean="0">
                <a:solidFill>
                  <a:srgbClr val="C00000"/>
                </a:solidFill>
              </a:rPr>
            </a:br>
            <a:r>
              <a:rPr lang="en-US" altLang="en-US" sz="4000" b="1" dirty="0" smtClean="0">
                <a:solidFill>
                  <a:srgbClr val="C00000"/>
                </a:solidFill>
              </a:rPr>
              <a:t>(Electronic Application Form (EAF))</a:t>
            </a:r>
          </a:p>
        </p:txBody>
      </p:sp>
    </p:spTree>
    <p:extLst>
      <p:ext uri="{BB962C8B-B14F-4D97-AF65-F5344CB8AC3E}">
        <p14:creationId xmlns:p14="http://schemas.microsoft.com/office/powerpoint/2010/main" val="25819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3978E-042D-4C46-B9A1-34804BBB6CC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9013299">
            <a:off x="5756277" y="3203576"/>
            <a:ext cx="290513" cy="1793875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4327525" y="1311276"/>
            <a:ext cx="331788" cy="1076325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 flipH="1">
            <a:off x="4289427" y="3543300"/>
            <a:ext cx="358775" cy="1600200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9" y="14288"/>
            <a:ext cx="2438451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108450" y="1781176"/>
            <a:ext cx="0" cy="58261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20494" idx="1"/>
          </p:cNvCxnSpPr>
          <p:nvPr/>
        </p:nvCxnSpPr>
        <p:spPr>
          <a:xfrm rot="10800000" flipV="1">
            <a:off x="1193800" y="906463"/>
            <a:ext cx="2058988" cy="1473200"/>
          </a:xfrm>
          <a:prstGeom prst="curvedConnector2">
            <a:avLst/>
          </a:prstGeom>
          <a:ln w="57150">
            <a:solidFill>
              <a:srgbClr val="33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 descr="Digital Signature 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992188"/>
            <a:ext cx="639762" cy="63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98714"/>
            <a:ext cx="13525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1" y="5060374"/>
            <a:ext cx="2324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9" y="5067301"/>
            <a:ext cx="2324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05" y="2363789"/>
            <a:ext cx="1089027" cy="125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3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3C8B5-F60E-43F4-9115-2C1967C7C9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9013299">
            <a:off x="5756277" y="3203576"/>
            <a:ext cx="290513" cy="1793875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4327525" y="1311276"/>
            <a:ext cx="331788" cy="1076325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 flipH="1">
            <a:off x="4289427" y="3543300"/>
            <a:ext cx="358775" cy="1600200"/>
          </a:xfrm>
          <a:prstGeom prst="downArrow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08450" y="1781176"/>
            <a:ext cx="0" cy="58261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 flipV="1">
            <a:off x="1193800" y="906463"/>
            <a:ext cx="2058988" cy="1473200"/>
          </a:xfrm>
          <a:prstGeom prst="curvedConnector2">
            <a:avLst/>
          </a:prstGeom>
          <a:ln w="57150">
            <a:solidFill>
              <a:srgbClr val="33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5" name="Picture 12" descr="Digital Signature 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992188"/>
            <a:ext cx="639762" cy="63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7" y="-15874"/>
            <a:ext cx="24796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98714"/>
            <a:ext cx="13525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1" y="5060374"/>
            <a:ext cx="2324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9" y="5067301"/>
            <a:ext cx="2324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05" y="2363789"/>
            <a:ext cx="1089027" cy="125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9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621D"/>
                </a:solidFill>
              </a:rPr>
              <a:t>Overview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the UPOV PRISMA PBR Application Tool</a:t>
            </a:r>
          </a:p>
          <a:p>
            <a:r>
              <a:rPr lang="en-US" dirty="0">
                <a:solidFill>
                  <a:srgbClr val="2B621D"/>
                </a:solidFill>
              </a:rPr>
              <a:t>How UPOV PRISMA works today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Next version for UPOV PRISMA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Communication around UPOV PRISMA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639762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Where to find it…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08"/>
            <a:ext cx="1596848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914400"/>
            <a:ext cx="910166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24600" y="3581400"/>
            <a:ext cx="2667000" cy="533400"/>
          </a:xfrm>
          <a:prstGeom prst="roundRect">
            <a:avLst/>
          </a:prstGeom>
          <a:noFill/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24600" y="6248400"/>
            <a:ext cx="2667000" cy="381000"/>
          </a:xfrm>
          <a:prstGeom prst="roundRect">
            <a:avLst/>
          </a:prstGeom>
          <a:noFill/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2209800" y="2362200"/>
            <a:ext cx="2895600" cy="990600"/>
          </a:xfrm>
          <a:prstGeom prst="wedgeRoundRectCallout">
            <a:avLst>
              <a:gd name="adj1" fmla="val 87881"/>
              <a:gd name="adj2" fmla="val 68553"/>
              <a:gd name="adj3" fmla="val 16667"/>
            </a:avLst>
          </a:prstGeom>
          <a:solidFill>
            <a:srgbClr val="CCCC00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UPOV PRISMA tool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6000" y="5105400"/>
            <a:ext cx="2895600" cy="990600"/>
          </a:xfrm>
          <a:prstGeom prst="wedgeRoundRectCallout">
            <a:avLst>
              <a:gd name="adj1" fmla="val 87881"/>
              <a:gd name="adj2" fmla="val 68553"/>
              <a:gd name="adj3" fmla="val 16667"/>
            </a:avLst>
          </a:prstGeom>
          <a:solidFill>
            <a:schemeClr val="bg1">
              <a:lumMod val="85000"/>
            </a:schemeClr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Information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3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2B621D"/>
                </a:solidFill>
              </a:rPr>
              <a:t>Start a new application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3"/>
          <a:stretch/>
        </p:blipFill>
        <p:spPr bwMode="auto">
          <a:xfrm>
            <a:off x="152400" y="838201"/>
            <a:ext cx="7086600" cy="504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2137412"/>
            <a:ext cx="2057400" cy="4787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5 crops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2703196"/>
            <a:ext cx="2057400" cy="42100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16 authorities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4200" y="3310889"/>
            <a:ext cx="2057400" cy="7277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Reuse of data stored locally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4200" y="4191001"/>
            <a:ext cx="2057400" cy="2387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Available options will be displayed for selection 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r>
              <a:rPr lang="fr-CH" dirty="0" err="1" smtClean="0"/>
              <a:t>supported</a:t>
            </a:r>
            <a:r>
              <a:rPr lang="fr-CH" dirty="0" smtClean="0"/>
              <a:t>) 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3388426"/>
            <a:ext cx="2057400" cy="4029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BA042-16B0-4989-81CB-DAF72100F7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006600"/>
                </a:solidFill>
                <a:latin typeface="Arial" charset="0"/>
                <a:cs typeface="Arial" charset="0"/>
              </a:rPr>
              <a:t>UPOV 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members (16) </a:t>
            </a:r>
            <a:r>
              <a:rPr lang="en-US" altLang="en-US" sz="2400" dirty="0">
                <a:solidFill>
                  <a:srgbClr val="006600"/>
                </a:solidFill>
                <a:latin typeface="Arial" charset="0"/>
                <a:cs typeface="Arial" charset="0"/>
              </a:rPr>
              <a:t>and 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crops (5) </a:t>
            </a:r>
            <a:r>
              <a:rPr lang="en-US" altLang="en-US" sz="2400" dirty="0">
                <a:solidFill>
                  <a:srgbClr val="006600"/>
                </a:solidFill>
                <a:latin typeface="Arial" charset="0"/>
                <a:cs typeface="Arial" charset="0"/>
              </a:rPr>
              <a:t>currently covered by 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PBR Application Tool (EAF)</a:t>
            </a:r>
            <a:endParaRPr lang="de-CH" altLang="en-US" sz="2400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75144"/>
              </p:ext>
            </p:extLst>
          </p:nvPr>
        </p:nvGraphicFramePr>
        <p:xfrm>
          <a:off x="228599" y="1066794"/>
          <a:ext cx="8686801" cy="5562599"/>
        </p:xfrm>
        <a:graphic>
          <a:graphicData uri="http://schemas.openxmlformats.org/drawingml/2006/table">
            <a:tbl>
              <a:tblPr firstRow="1" firstCol="1" bandRow="1"/>
              <a:tblGrid>
                <a:gridCol w="2895601"/>
                <a:gridCol w="1158240"/>
                <a:gridCol w="1158240"/>
                <a:gridCol w="1158240"/>
                <a:gridCol w="1158240"/>
                <a:gridCol w="1158240"/>
              </a:tblGrid>
              <a:tr h="754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AUTHORITY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APPLE FRUIT VARIETIES 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LETTUCE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POTATO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ROSE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SOYABEAN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Australia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Kenya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Netherlands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Zealand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Norway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Republic of Moldova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Switzerland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Tunisia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Turkey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United States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America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0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Uruguay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√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0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228600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B621D"/>
                </a:solidFill>
              </a:rPr>
              <a:t>Coverage of the UPOV PRISMA PBR Application Tool: July 2017</a:t>
            </a:r>
            <a:endParaRPr lang="en-US" altLang="en-US" sz="2400" dirty="0">
              <a:solidFill>
                <a:srgbClr val="2B621D"/>
              </a:solidFill>
            </a:endParaRPr>
          </a:p>
        </p:txBody>
      </p:sp>
      <p:pic>
        <p:nvPicPr>
          <p:cNvPr id="3075" name="Picture 3" descr="D:\Users\button\AppData\Local\Microsoft\Windows\Temporary Internet Files\Content.Outlook\R18EBCVA\2017_10_23_EAF_V 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838200"/>
            <a:ext cx="872289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440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Navigation </a:t>
            </a:r>
            <a:r>
              <a:rPr lang="en-US" dirty="0" smtClean="0">
                <a:solidFill>
                  <a:srgbClr val="2B621D"/>
                </a:solidFill>
              </a:rPr>
              <a:t>languages</a:t>
            </a: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7" r="2836" b="92727"/>
          <a:stretch/>
        </p:blipFill>
        <p:spPr bwMode="auto">
          <a:xfrm>
            <a:off x="5937060" y="952500"/>
            <a:ext cx="282594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7" b="92076"/>
          <a:stretch/>
        </p:blipFill>
        <p:spPr bwMode="auto">
          <a:xfrm>
            <a:off x="5990624" y="1828800"/>
            <a:ext cx="278215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5" r="689" b="92414"/>
          <a:stretch/>
        </p:blipFill>
        <p:spPr bwMode="auto">
          <a:xfrm>
            <a:off x="5990624" y="2819400"/>
            <a:ext cx="2772375" cy="101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8" b="92882"/>
          <a:stretch/>
        </p:blipFill>
        <p:spPr bwMode="auto">
          <a:xfrm>
            <a:off x="5990624" y="3886200"/>
            <a:ext cx="2762900" cy="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8" b="92849"/>
          <a:stretch/>
        </p:blipFill>
        <p:spPr bwMode="auto">
          <a:xfrm>
            <a:off x="5990624" y="4724400"/>
            <a:ext cx="2791331" cy="9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Output </a:t>
            </a:r>
            <a:r>
              <a:rPr lang="fr-CH" dirty="0" err="1" smtClean="0">
                <a:solidFill>
                  <a:srgbClr val="2B621D"/>
                </a:solidFill>
              </a:rPr>
              <a:t>form</a:t>
            </a:r>
            <a:r>
              <a:rPr lang="fr-CH" dirty="0" smtClean="0">
                <a:solidFill>
                  <a:srgbClr val="2B621D"/>
                </a:solidFill>
              </a:rPr>
              <a:t> </a:t>
            </a:r>
            <a:r>
              <a:rPr lang="fr-CH" dirty="0" err="1" smtClean="0">
                <a:solidFill>
                  <a:srgbClr val="2B621D"/>
                </a:solidFill>
              </a:rPr>
              <a:t>languages</a:t>
            </a: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" y="1371600"/>
            <a:ext cx="7232822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276576"/>
            <a:ext cx="6000750" cy="50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" y="1640774"/>
            <a:ext cx="137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err="1">
                <a:solidFill>
                  <a:srgbClr val="2B621D"/>
                </a:solidFill>
              </a:rPr>
              <a:t>Turkish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86711" y="838200"/>
            <a:ext cx="1865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err="1" smtClean="0">
                <a:solidFill>
                  <a:srgbClr val="2B621D"/>
                </a:solidFill>
              </a:rPr>
              <a:t>Romanian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2606214"/>
            <a:ext cx="6076950" cy="4082584"/>
            <a:chOff x="3067050" y="2606214"/>
            <a:chExt cx="6076950" cy="40825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2606214"/>
              <a:ext cx="6076950" cy="408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11368" y="3276600"/>
              <a:ext cx="2005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 err="1" smtClean="0">
                  <a:solidFill>
                    <a:srgbClr val="2B621D"/>
                  </a:solidFill>
                </a:rPr>
                <a:t>Norwegian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7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45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391400" y="1143000"/>
            <a:ext cx="16002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supported</a:t>
            </a:r>
            <a:r>
              <a:rPr lang="fr-CH" dirty="0" smtClean="0"/>
              <a:t> languages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2B621D"/>
                </a:solidFill>
              </a:rPr>
              <a:t>Start a new application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4" y="1369622"/>
            <a:ext cx="1876425" cy="2211779"/>
          </a:xfrm>
          <a:prstGeom prst="roundRect">
            <a:avLst/>
          </a:prstGeom>
          <a:noFill/>
          <a:ln w="152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74B0-2F5F-47A7-B070-008E61CBAAB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797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3058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990000"/>
                </a:solidFill>
              </a:rPr>
              <a:t>UPOV: INDEPENDENT INTERGOVERNMENTAL ORGANIZATION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797572" name="Rectangle 4"/>
          <p:cNvSpPr>
            <a:spLocks noChangeArrowheads="1"/>
          </p:cNvSpPr>
          <p:nvPr/>
        </p:nvSpPr>
        <p:spPr bwMode="auto">
          <a:xfrm>
            <a:off x="457200" y="15240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3200" dirty="0">
                <a:solidFill>
                  <a:srgbClr val="006600"/>
                </a:solidFill>
                <a:latin typeface="Tahoma" pitchFamily="34" charset="0"/>
              </a:rPr>
              <a:t>The International </a:t>
            </a:r>
            <a:r>
              <a:rPr lang="en-US" sz="3200" dirty="0">
                <a:solidFill>
                  <a:srgbClr val="990000"/>
                </a:solidFill>
                <a:latin typeface="Tahoma" pitchFamily="34" charset="0"/>
              </a:rPr>
              <a:t>Convention</a:t>
            </a:r>
            <a:r>
              <a:rPr lang="en-US" sz="3200" dirty="0">
                <a:solidFill>
                  <a:srgbClr val="006600"/>
                </a:solidFill>
                <a:latin typeface="Tahoma" pitchFamily="34" charset="0"/>
              </a:rPr>
              <a:t> for the Protection of New Varieties of Plants</a:t>
            </a:r>
            <a:br>
              <a:rPr lang="en-US" sz="3200" dirty="0">
                <a:solidFill>
                  <a:srgbClr val="006600"/>
                </a:solidFill>
                <a:latin typeface="Tahoma" pitchFamily="34" charset="0"/>
              </a:rPr>
            </a:br>
            <a:endParaRPr lang="en-US" sz="1000" dirty="0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2800" dirty="0">
                <a:solidFill>
                  <a:srgbClr val="006600"/>
                </a:solidFill>
                <a:latin typeface="Tahoma" pitchFamily="34" charset="0"/>
              </a:rPr>
              <a:t>established in 1961</a:t>
            </a:r>
            <a:br>
              <a:rPr lang="en-US" sz="2800" dirty="0">
                <a:solidFill>
                  <a:srgbClr val="006600"/>
                </a:solidFill>
                <a:latin typeface="Tahoma" pitchFamily="34" charset="0"/>
              </a:rPr>
            </a:br>
            <a:endParaRPr lang="en-US" sz="1000" dirty="0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3200" dirty="0">
                <a:solidFill>
                  <a:srgbClr val="006600"/>
                </a:solidFill>
                <a:latin typeface="Tahoma" pitchFamily="34" charset="0"/>
              </a:rPr>
              <a:t>The International </a:t>
            </a:r>
            <a:r>
              <a:rPr lang="en-US" sz="3200" dirty="0">
                <a:solidFill>
                  <a:srgbClr val="990000"/>
                </a:solidFill>
                <a:latin typeface="Tahoma" pitchFamily="34" charset="0"/>
              </a:rPr>
              <a:t>Union</a:t>
            </a:r>
            <a:r>
              <a:rPr lang="en-US" sz="3200" dirty="0">
                <a:solidFill>
                  <a:srgbClr val="006600"/>
                </a:solidFill>
                <a:latin typeface="Tahoma" pitchFamily="34" charset="0"/>
              </a:rPr>
              <a:t> for the Protection of New Varieties of Plants</a:t>
            </a:r>
            <a:br>
              <a:rPr lang="en-US" sz="3200" dirty="0">
                <a:solidFill>
                  <a:srgbClr val="006600"/>
                </a:solidFill>
                <a:latin typeface="Tahoma" pitchFamily="34" charset="0"/>
              </a:rPr>
            </a:br>
            <a:endParaRPr lang="en-US" sz="3200" dirty="0">
              <a:solidFill>
                <a:srgbClr val="006600"/>
              </a:solidFill>
              <a:latin typeface="Tahoma" pitchFamily="34" charset="0"/>
            </a:endParaRPr>
          </a:p>
          <a:p>
            <a:pPr algn="ctr" eaLnBrk="0" hangingPunct="0"/>
            <a:r>
              <a:rPr lang="en-US" sz="800" dirty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800" dirty="0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2800" dirty="0">
                <a:solidFill>
                  <a:srgbClr val="990000"/>
                </a:solidFill>
                <a:latin typeface="Tahoma" pitchFamily="34" charset="0"/>
              </a:rPr>
              <a:t>U</a:t>
            </a:r>
            <a:r>
              <a:rPr lang="en-US" sz="2800" dirty="0">
                <a:solidFill>
                  <a:srgbClr val="006600"/>
                </a:solidFill>
                <a:latin typeface="Tahoma" pitchFamily="34" charset="0"/>
              </a:rPr>
              <a:t>nion </a:t>
            </a:r>
            <a:r>
              <a:rPr lang="en-US" sz="2800" dirty="0" err="1">
                <a:solidFill>
                  <a:srgbClr val="006600"/>
                </a:solidFill>
                <a:latin typeface="Tahoma" pitchFamily="34" charset="0"/>
              </a:rPr>
              <a:t>internationale</a:t>
            </a:r>
            <a:r>
              <a:rPr lang="en-US" sz="2800" dirty="0">
                <a:solidFill>
                  <a:srgbClr val="006600"/>
                </a:solidFill>
                <a:latin typeface="Tahoma" pitchFamily="34" charset="0"/>
              </a:rPr>
              <a:t> pour la </a:t>
            </a:r>
            <a:br>
              <a:rPr lang="en-US" sz="2800" dirty="0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2800" dirty="0">
                <a:solidFill>
                  <a:srgbClr val="990000"/>
                </a:solidFill>
                <a:latin typeface="Tahoma" pitchFamily="34" charset="0"/>
              </a:rPr>
              <a:t>p</a:t>
            </a:r>
            <a:r>
              <a:rPr lang="en-US" sz="2800" dirty="0">
                <a:solidFill>
                  <a:srgbClr val="006600"/>
                </a:solidFill>
                <a:latin typeface="Tahoma" pitchFamily="34" charset="0"/>
              </a:rPr>
              <a:t>rotection des </a:t>
            </a:r>
            <a:r>
              <a:rPr lang="en-US" sz="2800" dirty="0" err="1">
                <a:solidFill>
                  <a:srgbClr val="990000"/>
                </a:solidFill>
                <a:latin typeface="Tahoma" pitchFamily="34" charset="0"/>
              </a:rPr>
              <a:t>o</a:t>
            </a:r>
            <a:r>
              <a:rPr lang="en-US" sz="2800" dirty="0" err="1">
                <a:solidFill>
                  <a:srgbClr val="006600"/>
                </a:solidFill>
                <a:latin typeface="Tahoma" pitchFamily="34" charset="0"/>
              </a:rPr>
              <a:t>btentions</a:t>
            </a:r>
            <a:r>
              <a:rPr lang="en-US" sz="2800" dirty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ahoma" pitchFamily="34" charset="0"/>
              </a:rPr>
              <a:t>v</a:t>
            </a:r>
            <a:r>
              <a:rPr lang="en-US" sz="2800" dirty="0" err="1">
                <a:solidFill>
                  <a:srgbClr val="006600"/>
                </a:solidFill>
                <a:latin typeface="Tahoma" pitchFamily="34" charset="0"/>
              </a:rPr>
              <a:t>égétales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2"/>
            <a:ext cx="8229600" cy="4525963"/>
          </a:xfrm>
        </p:spPr>
        <p:txBody>
          <a:bodyPr/>
          <a:lstStyle/>
          <a:p>
            <a:r>
              <a:rPr lang="fr-CH" sz="2400" dirty="0" smtClean="0">
                <a:solidFill>
                  <a:srgbClr val="2B621D"/>
                </a:solidFill>
              </a:rPr>
              <a:t>Complete </a:t>
            </a:r>
            <a:r>
              <a:rPr lang="fr-CH" sz="2400" dirty="0" err="1" smtClean="0">
                <a:solidFill>
                  <a:srgbClr val="2B621D"/>
                </a:solidFill>
              </a:rPr>
              <a:t>missing</a:t>
            </a:r>
            <a:r>
              <a:rPr lang="fr-CH" sz="2400" dirty="0" smtClean="0">
                <a:solidFill>
                  <a:srgbClr val="2B621D"/>
                </a:solidFill>
              </a:rPr>
              <a:t> information</a:t>
            </a:r>
            <a:endParaRPr lang="en-US" sz="2400" dirty="0">
              <a:solidFill>
                <a:srgbClr val="2B621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rgbClr val="2B621D"/>
                </a:solidFill>
              </a:rPr>
              <a:t>Apply to another authority</a:t>
            </a:r>
          </a:p>
        </p:txBody>
      </p:sp>
      <p:pic>
        <p:nvPicPr>
          <p:cNvPr id="6" name="Image 22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1"/>
            <a:ext cx="8610600" cy="4816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6200" y="1750622"/>
            <a:ext cx="2133600" cy="2516579"/>
          </a:xfrm>
          <a:prstGeom prst="roundRect">
            <a:avLst/>
          </a:prstGeom>
          <a:noFill/>
          <a:ln w="152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Key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334000"/>
          </a:xfrm>
        </p:spPr>
        <p:txBody>
          <a:bodyPr rtlCol="0">
            <a:no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Online PBR application tool </a:t>
            </a:r>
            <a:r>
              <a:rPr lang="en-US" sz="2400" dirty="0" smtClean="0">
                <a:solidFill>
                  <a:srgbClr val="2B621D"/>
                </a:solidFill>
              </a:rPr>
              <a:t>to provide application data to participating </a:t>
            </a:r>
            <a:r>
              <a:rPr lang="en-US" sz="2400" dirty="0">
                <a:solidFill>
                  <a:srgbClr val="2B621D"/>
                </a:solidFill>
              </a:rPr>
              <a:t>PVP </a:t>
            </a:r>
            <a:r>
              <a:rPr lang="en-US" sz="2400" dirty="0" smtClean="0">
                <a:solidFill>
                  <a:srgbClr val="2B621D"/>
                </a:solidFill>
              </a:rPr>
              <a:t>Offices in required </a:t>
            </a:r>
            <a:r>
              <a:rPr lang="en-US" sz="2400" dirty="0">
                <a:solidFill>
                  <a:srgbClr val="2B621D"/>
                </a:solidFill>
              </a:rPr>
              <a:t>format </a:t>
            </a:r>
            <a:r>
              <a:rPr lang="en-US" sz="2400" dirty="0" smtClean="0">
                <a:solidFill>
                  <a:srgbClr val="2B621D"/>
                </a:solidFill>
              </a:rPr>
              <a:t/>
            </a:r>
            <a:br>
              <a:rPr lang="en-US" sz="2400" dirty="0" smtClean="0">
                <a:solidFill>
                  <a:srgbClr val="2B621D"/>
                </a:solidFill>
              </a:rPr>
            </a:br>
            <a:r>
              <a:rPr lang="en-US" sz="2400" dirty="0" smtClean="0">
                <a:solidFill>
                  <a:srgbClr val="2B621D"/>
                </a:solidFill>
              </a:rPr>
              <a:t>(</a:t>
            </a:r>
            <a:r>
              <a:rPr lang="en-US" sz="2400" dirty="0">
                <a:solidFill>
                  <a:srgbClr val="2B621D"/>
                </a:solidFill>
              </a:rPr>
              <a:t>hard copy, </a:t>
            </a:r>
            <a:r>
              <a:rPr lang="en-US" sz="2400" dirty="0" smtClean="0">
                <a:solidFill>
                  <a:srgbClr val="2B621D"/>
                </a:solidFill>
              </a:rPr>
              <a:t>e-mail notification, system-to-system)</a:t>
            </a:r>
            <a:endParaRPr lang="en-US" sz="2400" dirty="0">
              <a:solidFill>
                <a:srgbClr val="2B621D"/>
              </a:solidFill>
            </a:endParaRPr>
          </a:p>
          <a:p>
            <a:pPr lvl="0"/>
            <a:r>
              <a:rPr lang="en-US" sz="2400" dirty="0" smtClean="0">
                <a:solidFill>
                  <a:srgbClr val="2B621D"/>
                </a:solidFill>
              </a:rPr>
              <a:t>Application forms </a:t>
            </a:r>
            <a:r>
              <a:rPr lang="en-US" sz="2400" dirty="0">
                <a:solidFill>
                  <a:srgbClr val="2B621D"/>
                </a:solidFill>
              </a:rPr>
              <a:t>can be displayed in </a:t>
            </a:r>
            <a:r>
              <a:rPr lang="en-US" sz="2400" dirty="0" smtClean="0">
                <a:solidFill>
                  <a:srgbClr val="C00000"/>
                </a:solidFill>
              </a:rPr>
              <a:t>range </a:t>
            </a:r>
            <a:r>
              <a:rPr lang="en-US" sz="2400" dirty="0">
                <a:solidFill>
                  <a:srgbClr val="C00000"/>
                </a:solidFill>
              </a:rPr>
              <a:t>of languages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2B621D"/>
                </a:solidFill>
              </a:rPr>
              <a:t>(answers </a:t>
            </a:r>
            <a:r>
              <a:rPr lang="en-US" sz="2400" dirty="0">
                <a:solidFill>
                  <a:srgbClr val="2B621D"/>
                </a:solidFill>
              </a:rPr>
              <a:t>must be provided </a:t>
            </a:r>
            <a:r>
              <a:rPr lang="en-US" sz="2400" dirty="0" smtClean="0">
                <a:solidFill>
                  <a:srgbClr val="2B621D"/>
                </a:solidFill>
              </a:rPr>
              <a:t>in acceptable </a:t>
            </a:r>
            <a:r>
              <a:rPr lang="en-US" sz="2400" dirty="0">
                <a:solidFill>
                  <a:srgbClr val="2B621D"/>
                </a:solidFill>
              </a:rPr>
              <a:t>language for </a:t>
            </a:r>
            <a:r>
              <a:rPr lang="en-US" sz="2400" dirty="0" smtClean="0">
                <a:solidFill>
                  <a:srgbClr val="2B621D"/>
                </a:solidFill>
              </a:rPr>
              <a:t>PVP Office - some information in TQ will be automatically translated in navigation and output form languages)</a:t>
            </a:r>
            <a:endParaRPr lang="en-US" sz="2400" dirty="0">
              <a:solidFill>
                <a:srgbClr val="2B621D"/>
              </a:solidFill>
            </a:endParaRPr>
          </a:p>
          <a:p>
            <a:r>
              <a:rPr lang="en-US" sz="2400" dirty="0" smtClean="0">
                <a:solidFill>
                  <a:srgbClr val="2B621D"/>
                </a:solidFill>
              </a:rPr>
              <a:t>Variety data can </a:t>
            </a:r>
            <a:r>
              <a:rPr lang="en-US" sz="2400" dirty="0">
                <a:solidFill>
                  <a:srgbClr val="2B621D"/>
                </a:solidFill>
              </a:rPr>
              <a:t>be </a:t>
            </a:r>
            <a:r>
              <a:rPr lang="en-US" sz="2400" dirty="0" smtClean="0">
                <a:solidFill>
                  <a:srgbClr val="C00000"/>
                </a:solidFill>
              </a:rPr>
              <a:t>re-used</a:t>
            </a:r>
            <a:r>
              <a:rPr lang="en-US" sz="2400" dirty="0" smtClean="0">
                <a:solidFill>
                  <a:srgbClr val="2B621D"/>
                </a:solidFill>
              </a:rPr>
              <a:t> in subsequent applications</a:t>
            </a:r>
            <a:endParaRPr lang="en-US" sz="2400" dirty="0">
              <a:solidFill>
                <a:srgbClr val="2B621D"/>
              </a:solidFill>
            </a:endParaRPr>
          </a:p>
          <a:p>
            <a:pPr lvl="0"/>
            <a:r>
              <a:rPr lang="en-US" sz="2400" dirty="0" smtClean="0">
                <a:solidFill>
                  <a:srgbClr val="2B621D"/>
                </a:solidFill>
              </a:rPr>
              <a:t>Different </a:t>
            </a:r>
            <a:r>
              <a:rPr lang="en-US" sz="2400" dirty="0">
                <a:solidFill>
                  <a:srgbClr val="C00000"/>
                </a:solidFill>
              </a:rPr>
              <a:t>user roles </a:t>
            </a:r>
            <a:r>
              <a:rPr lang="en-US" sz="2400" dirty="0">
                <a:solidFill>
                  <a:srgbClr val="2B621D"/>
                </a:solidFill>
              </a:rPr>
              <a:t>can be specified (e.g. </a:t>
            </a:r>
            <a:r>
              <a:rPr lang="en-US" sz="2400" dirty="0" smtClean="0">
                <a:solidFill>
                  <a:srgbClr val="2B621D"/>
                </a:solidFill>
              </a:rPr>
              <a:t>drafter, signatory, translator, agent, </a:t>
            </a:r>
            <a:r>
              <a:rPr lang="en-US" sz="2400" dirty="0">
                <a:solidFill>
                  <a:srgbClr val="2B621D"/>
                </a:solidFill>
              </a:rPr>
              <a:t>procedural </a:t>
            </a:r>
            <a:r>
              <a:rPr lang="en-US" sz="2400" dirty="0" smtClean="0">
                <a:solidFill>
                  <a:srgbClr val="2B621D"/>
                </a:solidFill>
              </a:rPr>
              <a:t>representative)</a:t>
            </a:r>
            <a:endParaRPr lang="en-US" sz="2400" dirty="0">
              <a:solidFill>
                <a:srgbClr val="2B621D"/>
              </a:solidFill>
            </a:endParaRPr>
          </a:p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Controlled access, secure</a:t>
            </a:r>
            <a:r>
              <a:rPr lang="en-US" sz="2400" dirty="0" smtClean="0">
                <a:solidFill>
                  <a:srgbClr val="2B621D"/>
                </a:solidFill>
              </a:rPr>
              <a:t> </a:t>
            </a:r>
            <a:r>
              <a:rPr lang="en-US" sz="2400" dirty="0">
                <a:solidFill>
                  <a:srgbClr val="2B621D"/>
                </a:solidFill>
              </a:rPr>
              <a:t>and </a:t>
            </a:r>
            <a:r>
              <a:rPr lang="en-US" sz="2400" dirty="0" smtClean="0">
                <a:solidFill>
                  <a:srgbClr val="2B621D"/>
                </a:solidFill>
              </a:rPr>
              <a:t>confidential</a:t>
            </a:r>
          </a:p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Easy access </a:t>
            </a:r>
            <a:r>
              <a:rPr lang="en-US" sz="2400" dirty="0" smtClean="0">
                <a:solidFill>
                  <a:srgbClr val="2B621D"/>
                </a:solidFill>
              </a:rPr>
              <a:t>to PVP application forms </a:t>
            </a:r>
            <a:br>
              <a:rPr lang="en-US" sz="2400" dirty="0" smtClean="0">
                <a:solidFill>
                  <a:srgbClr val="2B621D"/>
                </a:solidFill>
              </a:rPr>
            </a:br>
            <a:r>
              <a:rPr lang="en-US" sz="2400" dirty="0" smtClean="0">
                <a:solidFill>
                  <a:srgbClr val="2B621D"/>
                </a:solidFill>
              </a:rPr>
              <a:t>[</a:t>
            </a:r>
            <a:r>
              <a:rPr lang="en-US" sz="2400" i="1" dirty="0" smtClean="0">
                <a:solidFill>
                  <a:srgbClr val="2B621D"/>
                </a:solidFill>
              </a:rPr>
              <a:t>and next steps in procedure from mid-2018</a:t>
            </a:r>
            <a:r>
              <a:rPr lang="en-US" sz="2400" dirty="0" smtClean="0">
                <a:solidFill>
                  <a:srgbClr val="2B621D"/>
                </a:solidFill>
              </a:rPr>
              <a:t>]</a:t>
            </a:r>
          </a:p>
          <a:p>
            <a:pPr lvl="0"/>
            <a:r>
              <a:rPr lang="en-US" sz="2400" dirty="0" smtClean="0">
                <a:solidFill>
                  <a:srgbClr val="C00000"/>
                </a:solidFill>
              </a:rPr>
              <a:t>Track</a:t>
            </a:r>
            <a:r>
              <a:rPr lang="en-US" sz="2400" dirty="0" smtClean="0">
                <a:solidFill>
                  <a:srgbClr val="2B621D"/>
                </a:solidFill>
              </a:rPr>
              <a:t> your applications…</a:t>
            </a:r>
            <a:endParaRPr lang="en-US" sz="2400" dirty="0">
              <a:solidFill>
                <a:srgbClr val="2B621D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8F961-6A32-4055-A8C5-D35A612550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800"/>
            <a:ext cx="1143000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7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621D"/>
                </a:solidFill>
              </a:rPr>
              <a:t>Overview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the UPOV PRISMA PBR Application Tool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UPOV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PRISMA works today</a:t>
            </a:r>
          </a:p>
          <a:p>
            <a:r>
              <a:rPr lang="en-US" dirty="0" smtClean="0">
                <a:solidFill>
                  <a:srgbClr val="2B621D"/>
                </a:solidFill>
              </a:rPr>
              <a:t>Next version for UPOV PRISMA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Communication around UPOV PRISMA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2B621D"/>
                </a:solidFill>
              </a:rPr>
              <a:t>Anticipated expansion from January 2018</a:t>
            </a:r>
            <a:br>
              <a:rPr lang="en-US" altLang="en-US" dirty="0" smtClean="0">
                <a:solidFill>
                  <a:srgbClr val="2B621D"/>
                </a:solidFill>
              </a:rPr>
            </a:br>
            <a:r>
              <a:rPr lang="en-US" altLang="en-US" dirty="0" smtClean="0">
                <a:solidFill>
                  <a:srgbClr val="2B621D"/>
                </a:solidFill>
              </a:rPr>
              <a:t>(Version 2.0)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534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r-CH" altLang="en-US" dirty="0">
                <a:solidFill>
                  <a:srgbClr val="2B621D"/>
                </a:solidFill>
              </a:rPr>
              <a:t>Bolivia (Plurinational State of</a:t>
            </a:r>
            <a:r>
              <a:rPr lang="fr-CH" altLang="en-US" dirty="0" smtClean="0">
                <a:solidFill>
                  <a:srgbClr val="2B621D"/>
                </a:solidFill>
              </a:rPr>
              <a:t>)</a:t>
            </a:r>
          </a:p>
          <a:p>
            <a:pPr eaLnBrk="1" hangingPunct="1"/>
            <a:r>
              <a:rPr lang="fr-CH" altLang="en-US" dirty="0" smtClean="0">
                <a:solidFill>
                  <a:srgbClr val="2B621D"/>
                </a:solidFill>
              </a:rPr>
              <a:t>Canada</a:t>
            </a:r>
          </a:p>
          <a:p>
            <a:pPr eaLnBrk="1" hangingPunct="1"/>
            <a:r>
              <a:rPr lang="fr-CH" altLang="en-US" dirty="0" err="1" smtClean="0">
                <a:solidFill>
                  <a:srgbClr val="2B621D"/>
                </a:solidFill>
              </a:rPr>
              <a:t>European</a:t>
            </a:r>
            <a:r>
              <a:rPr lang="fr-CH" altLang="en-US" dirty="0" smtClean="0">
                <a:solidFill>
                  <a:srgbClr val="2B621D"/>
                </a:solidFill>
              </a:rPr>
              <a:t> Union</a:t>
            </a:r>
          </a:p>
          <a:p>
            <a:pPr eaLnBrk="1" hangingPunct="1"/>
            <a:r>
              <a:rPr lang="fr-CH" altLang="en-US" dirty="0" smtClean="0">
                <a:solidFill>
                  <a:srgbClr val="2B621D"/>
                </a:solidFill>
              </a:rPr>
              <a:t>Georgia</a:t>
            </a:r>
          </a:p>
          <a:p>
            <a:pPr eaLnBrk="1" hangingPunct="1"/>
            <a:r>
              <a:rPr lang="fr-CH" altLang="en-US" dirty="0" smtClean="0">
                <a:solidFill>
                  <a:srgbClr val="2B621D"/>
                </a:solidFill>
              </a:rPr>
              <a:t>Mexico</a:t>
            </a:r>
          </a:p>
          <a:p>
            <a:pPr eaLnBrk="1" hangingPunct="1"/>
            <a:r>
              <a:rPr lang="fr-CH" altLang="en-US" dirty="0" smtClean="0">
                <a:solidFill>
                  <a:srgbClr val="2B621D"/>
                </a:solidFill>
              </a:rPr>
              <a:t>Paraguay</a:t>
            </a:r>
          </a:p>
          <a:p>
            <a:pPr eaLnBrk="1" hangingPunct="1"/>
            <a:endParaRPr lang="fr-CH" altLang="en-US" dirty="0" smtClean="0">
              <a:solidFill>
                <a:srgbClr val="2B621D"/>
              </a:solidFill>
            </a:endParaRPr>
          </a:p>
          <a:p>
            <a:pPr marL="0" indent="0" eaLnBrk="1" hangingPunct="1">
              <a:buNone/>
            </a:pPr>
            <a:endParaRPr lang="fr-CH" altLang="en-US" dirty="0" smtClean="0">
              <a:solidFill>
                <a:srgbClr val="2B621D"/>
              </a:solidFill>
            </a:endParaRPr>
          </a:p>
          <a:p>
            <a:pPr eaLnBrk="1" hangingPunct="1"/>
            <a:endParaRPr lang="fr-CH" altLang="en-US" dirty="0" smtClean="0">
              <a:solidFill>
                <a:srgbClr val="2B621D"/>
              </a:solidFill>
            </a:endParaRPr>
          </a:p>
          <a:p>
            <a:pPr eaLnBrk="1" hangingPunct="1"/>
            <a:endParaRPr lang="fr-CH" altLang="en-US" dirty="0" smtClean="0">
              <a:solidFill>
                <a:srgbClr val="2B621D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2B621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7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RivoireP\AppData\Local\Microsoft\Windows\Temporary Internet Files\Content.Outlook\ZFYO9YBF\EAF_participating_members(without_JP)_2017_11_01_(dark)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8059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52400" y="762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B621D"/>
                </a:solidFill>
              </a:rPr>
              <a:t>Anticipated </a:t>
            </a:r>
            <a:r>
              <a:rPr lang="en-US" altLang="en-US" sz="2400" dirty="0">
                <a:solidFill>
                  <a:srgbClr val="2B621D"/>
                </a:solidFill>
              </a:rPr>
              <a:t>coverage </a:t>
            </a:r>
            <a:r>
              <a:rPr lang="en-US" altLang="en-US" sz="2400" dirty="0" smtClean="0">
                <a:solidFill>
                  <a:srgbClr val="2B621D"/>
                </a:solidFill>
              </a:rPr>
              <a:t>of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B621D"/>
                </a:solidFill>
              </a:rPr>
              <a:t>UPOV </a:t>
            </a:r>
            <a:r>
              <a:rPr lang="en-US" altLang="en-US" sz="2400" dirty="0">
                <a:solidFill>
                  <a:srgbClr val="2B621D"/>
                </a:solidFill>
              </a:rPr>
              <a:t>PRISMA PBR Application Tool </a:t>
            </a:r>
            <a:r>
              <a:rPr lang="en-US" altLang="en-US" sz="2400" dirty="0" smtClean="0">
                <a:solidFill>
                  <a:srgbClr val="2B621D"/>
                </a:solidFill>
              </a:rPr>
              <a:t>January 2018</a:t>
            </a:r>
            <a:endParaRPr lang="en-US" altLang="en-US" sz="2400" dirty="0">
              <a:solidFill>
                <a:srgbClr val="2B621D"/>
              </a:solidFill>
            </a:endParaRPr>
          </a:p>
        </p:txBody>
      </p:sp>
      <p:pic>
        <p:nvPicPr>
          <p:cNvPr id="5" name="Picture 2" descr="D:\Users\rovere\Desktop\prisma-color+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704505" cy="6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15938484"/>
              </p:ext>
            </p:extLst>
          </p:nvPr>
        </p:nvGraphicFramePr>
        <p:xfrm>
          <a:off x="152400" y="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16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New </a:t>
            </a:r>
            <a:r>
              <a:rPr lang="fr-CH" dirty="0" err="1" smtClean="0">
                <a:solidFill>
                  <a:srgbClr val="2B621D"/>
                </a:solidFill>
              </a:rPr>
              <a:t>languages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400800" cy="4830763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Navigation </a:t>
            </a:r>
            <a:r>
              <a:rPr lang="fr-CH" dirty="0" err="1" smtClean="0">
                <a:solidFill>
                  <a:srgbClr val="2B621D"/>
                </a:solidFill>
              </a:rPr>
              <a:t>language</a:t>
            </a:r>
            <a:endParaRPr lang="fr-CH" dirty="0" smtClean="0">
              <a:solidFill>
                <a:srgbClr val="2B621D"/>
              </a:solidFill>
            </a:endParaRPr>
          </a:p>
          <a:p>
            <a:pPr lvl="1"/>
            <a:r>
              <a:rPr lang="fr-CH" dirty="0" err="1" smtClean="0">
                <a:solidFill>
                  <a:srgbClr val="2B621D"/>
                </a:solidFill>
              </a:rPr>
              <a:t>Japanese</a:t>
            </a:r>
            <a:endParaRPr lang="fr-CH" dirty="0" smtClean="0">
              <a:solidFill>
                <a:srgbClr val="2B621D"/>
              </a:solidFill>
            </a:endParaRPr>
          </a:p>
          <a:p>
            <a:r>
              <a:rPr lang="fr-CH" dirty="0" smtClean="0">
                <a:solidFill>
                  <a:srgbClr val="2B621D"/>
                </a:solidFill>
              </a:rPr>
              <a:t>Output </a:t>
            </a:r>
            <a:r>
              <a:rPr lang="fr-CH" dirty="0" err="1" smtClean="0">
                <a:solidFill>
                  <a:srgbClr val="2B621D"/>
                </a:solidFill>
              </a:rPr>
              <a:t>form</a:t>
            </a:r>
            <a:r>
              <a:rPr lang="fr-CH" dirty="0" smtClean="0">
                <a:solidFill>
                  <a:srgbClr val="2B621D"/>
                </a:solidFill>
              </a:rPr>
              <a:t> </a:t>
            </a:r>
            <a:r>
              <a:rPr lang="fr-CH" dirty="0" err="1" smtClean="0">
                <a:solidFill>
                  <a:srgbClr val="2B621D"/>
                </a:solidFill>
              </a:rPr>
              <a:t>language</a:t>
            </a:r>
            <a:endParaRPr lang="fr-CH" dirty="0" smtClean="0">
              <a:solidFill>
                <a:srgbClr val="2B621D"/>
              </a:solidFill>
            </a:endParaRPr>
          </a:p>
          <a:p>
            <a:pPr lvl="1"/>
            <a:r>
              <a:rPr lang="fr-CH" dirty="0" err="1" smtClean="0">
                <a:solidFill>
                  <a:srgbClr val="2B621D"/>
                </a:solidFill>
              </a:rPr>
              <a:t>Georgian</a:t>
            </a: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4403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Navigation </a:t>
            </a:r>
            <a:r>
              <a:rPr lang="en-US" dirty="0" smtClean="0">
                <a:solidFill>
                  <a:srgbClr val="2B621D"/>
                </a:solidFill>
              </a:rPr>
              <a:t>languages</a:t>
            </a: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7" r="2836" b="92727"/>
          <a:stretch/>
        </p:blipFill>
        <p:spPr bwMode="auto">
          <a:xfrm>
            <a:off x="5937060" y="1101982"/>
            <a:ext cx="2343882" cy="7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7" t="610" b="92076"/>
          <a:stretch/>
        </p:blipFill>
        <p:spPr bwMode="auto">
          <a:xfrm>
            <a:off x="5960394" y="1828800"/>
            <a:ext cx="2307568" cy="7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5" t="891" r="689" b="92414"/>
          <a:stretch/>
        </p:blipFill>
        <p:spPr bwMode="auto">
          <a:xfrm>
            <a:off x="5979217" y="2587219"/>
            <a:ext cx="2299454" cy="74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8" b="92882"/>
          <a:stretch/>
        </p:blipFill>
        <p:spPr bwMode="auto">
          <a:xfrm>
            <a:off x="5968380" y="3325418"/>
            <a:ext cx="2291595" cy="7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8" b="92849"/>
          <a:stretch/>
        </p:blipFill>
        <p:spPr bwMode="auto">
          <a:xfrm>
            <a:off x="5979217" y="4038600"/>
            <a:ext cx="2315176" cy="7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93505" y="5038903"/>
            <a:ext cx="2315176" cy="720293"/>
            <a:chOff x="6004810" y="5367728"/>
            <a:chExt cx="2791331" cy="918358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8" b="92849"/>
            <a:stretch/>
          </p:blipFill>
          <p:spPr bwMode="auto">
            <a:xfrm>
              <a:off x="6004810" y="5367728"/>
              <a:ext cx="2791331" cy="9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6114754" y="5522107"/>
              <a:ext cx="1987154" cy="609600"/>
            </a:xfrm>
            <a:prstGeom prst="round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dirty="0">
                  <a:solidFill>
                    <a:srgbClr val="2B621D"/>
                  </a:solidFill>
                </a:rPr>
                <a:t>日本</a:t>
              </a:r>
              <a:r>
                <a:rPr lang="ja-JP" altLang="en-US" sz="3600" dirty="0" smtClean="0">
                  <a:solidFill>
                    <a:srgbClr val="2B621D"/>
                  </a:solidFill>
                </a:rPr>
                <a:t>語</a:t>
              </a:r>
              <a:endParaRPr lang="en-US" sz="3600" dirty="0">
                <a:solidFill>
                  <a:srgbClr val="2B62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Translation </a:t>
            </a:r>
            <a:r>
              <a:rPr lang="fr-CH" dirty="0" err="1">
                <a:solidFill>
                  <a:srgbClr val="2B621D"/>
                </a:solidFill>
              </a:rPr>
              <a:t>a</a:t>
            </a:r>
            <a:r>
              <a:rPr lang="fr-CH" dirty="0" err="1" smtClean="0">
                <a:solidFill>
                  <a:srgbClr val="2B621D"/>
                </a:solidFill>
              </a:rPr>
              <a:t>lert</a:t>
            </a: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15188"/>
          <a:stretch/>
        </p:blipFill>
        <p:spPr bwMode="auto">
          <a:xfrm>
            <a:off x="228600" y="1295400"/>
            <a:ext cx="5257800" cy="487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Users\rovere\Desktop\if_Translate_692155.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1"/>
            <a:ext cx="1143000" cy="8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038600" y="1371600"/>
            <a:ext cx="4953000" cy="3733801"/>
          </a:xfrm>
          <a:prstGeom prst="wedgeRoundRectCallout">
            <a:avLst>
              <a:gd name="adj1" fmla="val -56243"/>
              <a:gd name="adj2" fmla="val -42284"/>
              <a:gd name="adj3" fmla="val 16667"/>
            </a:avLst>
          </a:prstGeom>
          <a:solidFill>
            <a:schemeClr val="bg1"/>
          </a:solidFill>
          <a:ln>
            <a:solidFill>
              <a:srgbClr val="2B6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B621D"/>
                </a:solidFill>
              </a:rPr>
              <a:t>Highlight sections requiring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B621D"/>
                </a:solidFill>
              </a:rPr>
              <a:t>Check/uncheck </a:t>
            </a:r>
            <a:r>
              <a:rPr lang="en-US" sz="2800" dirty="0">
                <a:solidFill>
                  <a:srgbClr val="2B621D"/>
                </a:solidFill>
              </a:rPr>
              <a:t>translation </a:t>
            </a:r>
            <a:r>
              <a:rPr lang="en-US" sz="2800" dirty="0" smtClean="0">
                <a:solidFill>
                  <a:srgbClr val="2B621D"/>
                </a:solidFill>
              </a:rPr>
              <a:t>by </a:t>
            </a:r>
            <a:r>
              <a:rPr lang="en-US" sz="2800" dirty="0">
                <a:solidFill>
                  <a:srgbClr val="2B621D"/>
                </a:solidFill>
              </a:rPr>
              <a:t>chapter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UPOV PRISMA V2.1 (mid-2018)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2B621D"/>
                </a:solidFill>
              </a:rPr>
              <a:t>New authorities which could be included in EAF Version 2.1 (information already provided):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Brazil 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(Ecuador)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(Japan)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Republic of Korea 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Viet Nam 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OAPI </a:t>
            </a:r>
          </a:p>
          <a:p>
            <a:pPr lvl="2"/>
            <a:r>
              <a:rPr lang="en-US" dirty="0" smtClean="0">
                <a:solidFill>
                  <a:srgbClr val="2B621D"/>
                </a:solidFill>
              </a:rPr>
              <a:t>South Africa</a:t>
            </a:r>
          </a:p>
          <a:p>
            <a:pPr marL="457200" lvl="1" indent="0">
              <a:buNone/>
            </a:pPr>
            <a:endParaRPr lang="fr-CH" dirty="0" smtClean="0">
              <a:solidFill>
                <a:srgbClr val="2B621D"/>
              </a:solidFill>
            </a:endParaRPr>
          </a:p>
          <a:p>
            <a:pPr lvl="2"/>
            <a:endParaRPr lang="fr-CH" dirty="0" smtClean="0">
              <a:solidFill>
                <a:srgbClr val="2B621D"/>
              </a:solidFill>
            </a:endParaRPr>
          </a:p>
          <a:p>
            <a:pPr lvl="1"/>
            <a:endParaRPr lang="en-US" dirty="0">
              <a:solidFill>
                <a:srgbClr val="2B621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B621D"/>
                </a:solidFill>
              </a:rPr>
              <a:t> </a:t>
            </a:r>
          </a:p>
          <a:p>
            <a:pPr marL="457200" lvl="1" indent="0">
              <a:buNone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AFB6-6CD1-4F91-9418-19B03C0882F2}" type="slidenum">
              <a:rPr lang="en-US"/>
              <a:pPr/>
              <a:t>3</a:t>
            </a:fld>
            <a:endParaRPr lang="en-US"/>
          </a:p>
        </p:txBody>
      </p:sp>
      <p:sp>
        <p:nvSpPr>
          <p:cNvPr id="189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47800"/>
            <a:ext cx="89916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MISSION </a:t>
            </a:r>
            <a:r>
              <a:rPr lang="en-US" sz="3600" b="1" dirty="0">
                <a:solidFill>
                  <a:srgbClr val="006600"/>
                </a:solidFill>
              </a:rPr>
              <a:t>STATEMENT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6600"/>
                </a:solidFill>
              </a:rPr>
              <a:t>“To provide and promote an effective system of plant variety protection, with the aim of </a:t>
            </a:r>
            <a:r>
              <a:rPr lang="en-US" sz="3600" b="1" dirty="0">
                <a:solidFill>
                  <a:srgbClr val="990000"/>
                </a:solidFill>
              </a:rPr>
              <a:t>encouraging the development of new varieties of plants, for the benefit </a:t>
            </a:r>
            <a:r>
              <a:rPr lang="en-US" sz="3600" b="1" dirty="0">
                <a:solidFill>
                  <a:srgbClr val="A50021"/>
                </a:solidFill>
              </a:rPr>
              <a:t>of society</a:t>
            </a:r>
            <a:r>
              <a:rPr lang="en-US" sz="3600" b="1" dirty="0">
                <a:solidFill>
                  <a:srgbClr val="006600"/>
                </a:solidFill>
              </a:rPr>
              <a:t>”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026" name="Picture 2" descr="N:\OrgUPOV\Shared\Logo_new\Finalized_logo\logo\new_logo_green_transp_resized\green_trans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57200"/>
            <a:ext cx="26765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52400" y="224135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B621D"/>
                </a:solidFill>
              </a:rPr>
              <a:t>New authorities </a:t>
            </a:r>
            <a:r>
              <a:rPr lang="en-US" altLang="en-US" sz="2400" dirty="0" smtClean="0">
                <a:solidFill>
                  <a:srgbClr val="2B621D"/>
                </a:solidFill>
              </a:rPr>
              <a:t>which </a:t>
            </a:r>
            <a:r>
              <a:rPr lang="en-US" altLang="en-US" sz="2400" dirty="0">
                <a:solidFill>
                  <a:srgbClr val="2B621D"/>
                </a:solidFill>
              </a:rPr>
              <a:t>could be included </a:t>
            </a:r>
            <a:r>
              <a:rPr lang="en-US" altLang="en-US" sz="2400" dirty="0" smtClean="0">
                <a:solidFill>
                  <a:srgbClr val="2B621D"/>
                </a:solidFill>
              </a:rPr>
              <a:t>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B621D"/>
                </a:solidFill>
              </a:rPr>
              <a:t>UPOV </a:t>
            </a:r>
            <a:r>
              <a:rPr lang="en-US" altLang="en-US" sz="2400" dirty="0">
                <a:solidFill>
                  <a:srgbClr val="2B621D"/>
                </a:solidFill>
              </a:rPr>
              <a:t>PRISMA PBR Application Tool Version 2.1 </a:t>
            </a:r>
          </a:p>
        </p:txBody>
      </p:sp>
      <p:pic>
        <p:nvPicPr>
          <p:cNvPr id="1026" name="Picture 2" descr="D:\Users\RivoireP\AppData\Local\Microsoft\Windows\Temporary Internet Files\Content.Outlook\ZFYO9YBF\2017_11_01_EAF_participating_members(without_JP)_+_V2.1_(2_colours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872289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rovere\Desktop\prisma-color+sh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562600"/>
            <a:ext cx="10880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58" y="5716764"/>
            <a:ext cx="27796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621D"/>
                </a:solidFill>
              </a:rPr>
              <a:t>Overview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the UPOV PRISMA PBR Application Tool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UPOV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PRISMA works today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Next version for UPOV PRISMA</a:t>
            </a:r>
          </a:p>
          <a:p>
            <a:r>
              <a:rPr lang="en-US" dirty="0" smtClean="0">
                <a:solidFill>
                  <a:srgbClr val="2B621D"/>
                </a:solidFill>
              </a:rPr>
              <a:t>Communication around UPOV PRISMA</a:t>
            </a:r>
            <a:endParaRPr lang="en-US" dirty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5468"/>
          <a:stretch/>
        </p:blipFill>
        <p:spPr bwMode="auto">
          <a:xfrm>
            <a:off x="0" y="109537"/>
            <a:ext cx="1079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5538127"/>
              </p:ext>
            </p:extLst>
          </p:nvPr>
        </p:nvGraphicFramePr>
        <p:xfrm>
          <a:off x="1044207" y="1143000"/>
          <a:ext cx="7772400" cy="505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2B621D"/>
                </a:solidFill>
              </a:rPr>
              <a:t>COMMUNICATION</a:t>
            </a:r>
            <a:endParaRPr lang="en-US" dirty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956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52400"/>
            <a:ext cx="1590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" y="1295400"/>
            <a:ext cx="8831468" cy="47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Breeder Testimony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2209800" y="4724400"/>
            <a:ext cx="1600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" y="76200"/>
            <a:ext cx="1590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Tutorials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115425" cy="50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834018" y="4419600"/>
            <a:ext cx="1600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" y="76200"/>
            <a:ext cx="1590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Tutorials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2" y="1295400"/>
            <a:ext cx="719656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-Up Arrow 5"/>
          <p:cNvSpPr/>
          <p:nvPr/>
        </p:nvSpPr>
        <p:spPr>
          <a:xfrm rot="16200000">
            <a:off x="7834251" y="5105400"/>
            <a:ext cx="533400" cy="11430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828800"/>
            <a:ext cx="210343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0816">
            <a:off x="5371903" y="6232715"/>
            <a:ext cx="15732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90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14" y="1195122"/>
            <a:ext cx="3649886" cy="50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02"/>
            <a:ext cx="8382000" cy="1143000"/>
          </a:xfrm>
        </p:spPr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EAF</a:t>
            </a:r>
            <a:r>
              <a:rPr lang="en-US" sz="3600" dirty="0">
                <a:solidFill>
                  <a:srgbClr val="C00000"/>
                </a:solidFill>
              </a:rPr>
              <a:t> showcase page –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8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13686"/>
          <a:stretch/>
        </p:blipFill>
        <p:spPr bwMode="auto">
          <a:xfrm>
            <a:off x="6400800" y="304800"/>
            <a:ext cx="1867967" cy="4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30482"/>
            <a:ext cx="3810000" cy="590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113"/>
            <a:ext cx="15906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1150"/>
            <a:ext cx="8610600" cy="4525963"/>
          </a:xfrm>
        </p:spPr>
        <p:txBody>
          <a:bodyPr/>
          <a:lstStyle/>
          <a:p>
            <a:r>
              <a:rPr lang="fr-CH" dirty="0" smtClean="0">
                <a:solidFill>
                  <a:srgbClr val="2B621D"/>
                </a:solidFill>
              </a:rPr>
              <a:t>Posters / roll-up </a:t>
            </a:r>
            <a:r>
              <a:rPr lang="fr-CH" dirty="0" err="1" smtClean="0">
                <a:solidFill>
                  <a:srgbClr val="2B621D"/>
                </a:solidFill>
              </a:rPr>
              <a:t>banners</a:t>
            </a:r>
            <a:endParaRPr lang="fr-CH" dirty="0" smtClean="0">
              <a:solidFill>
                <a:srgbClr val="2B621D"/>
              </a:solidFill>
            </a:endParaRPr>
          </a:p>
          <a:p>
            <a:r>
              <a:rPr lang="fr-CH" dirty="0" smtClean="0">
                <a:solidFill>
                  <a:srgbClr val="2B621D"/>
                </a:solidFill>
              </a:rPr>
              <a:t>Flyers</a:t>
            </a:r>
          </a:p>
          <a:p>
            <a:r>
              <a:rPr lang="fr-CH" dirty="0" err="1" smtClean="0">
                <a:solidFill>
                  <a:srgbClr val="2B621D"/>
                </a:solidFill>
              </a:rPr>
              <a:t>Press</a:t>
            </a:r>
            <a:r>
              <a:rPr lang="fr-CH" dirty="0" smtClean="0">
                <a:solidFill>
                  <a:srgbClr val="2B621D"/>
                </a:solidFill>
              </a:rPr>
              <a:t> releases</a:t>
            </a:r>
          </a:p>
          <a:p>
            <a:r>
              <a:rPr lang="fr-CH" dirty="0" err="1" smtClean="0">
                <a:solidFill>
                  <a:srgbClr val="2B621D"/>
                </a:solidFill>
              </a:rPr>
              <a:t>Website</a:t>
            </a:r>
            <a:r>
              <a:rPr lang="fr-CH" dirty="0" smtClean="0">
                <a:solidFill>
                  <a:srgbClr val="2B621D"/>
                </a:solidFill>
              </a:rPr>
              <a:t> &amp; social media</a:t>
            </a: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24103"/>
            <a:ext cx="1381101" cy="11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73">
            <a:off x="6604945" y="2075147"/>
            <a:ext cx="1038319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020">
            <a:off x="5756644" y="2051274"/>
            <a:ext cx="1066800" cy="21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609">
            <a:off x="5974033" y="3095113"/>
            <a:ext cx="1101725" cy="222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97" y="4710446"/>
            <a:ext cx="1270408" cy="10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326"/>
            <a:ext cx="1723932" cy="103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Users\RivoireP\AppData\Local\Microsoft\Windows\Temporary Internet Files\Content.IE5\QH5UR118\2181399646_620ff12148_z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1"/>
          <a:stretch/>
        </p:blipFill>
        <p:spPr bwMode="auto">
          <a:xfrm>
            <a:off x="7167231" y="4292601"/>
            <a:ext cx="1900569" cy="1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fr-CH" sz="3600" dirty="0" smtClean="0">
                <a:solidFill>
                  <a:srgbClr val="2B621D"/>
                </a:solidFill>
              </a:rPr>
              <a:t>On-site </a:t>
            </a:r>
            <a:r>
              <a:rPr lang="fr-CH" sz="3600" dirty="0">
                <a:solidFill>
                  <a:srgbClr val="2B621D"/>
                </a:solidFill>
              </a:rPr>
              <a:t>Promotion </a:t>
            </a:r>
            <a:r>
              <a:rPr lang="fr-CH" sz="3600" dirty="0" smtClean="0">
                <a:solidFill>
                  <a:srgbClr val="2B621D"/>
                </a:solidFill>
              </a:rPr>
              <a:t/>
            </a:r>
            <a:br>
              <a:rPr lang="fr-CH" sz="3600" dirty="0" smtClean="0">
                <a:solidFill>
                  <a:srgbClr val="2B621D"/>
                </a:solidFill>
              </a:rPr>
            </a:br>
            <a:endParaRPr lang="fr-CH" sz="3600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359400" cy="2133600"/>
          </a:xfrm>
        </p:spPr>
        <p:txBody>
          <a:bodyPr numCol="2"/>
          <a:lstStyle/>
          <a:p>
            <a:pPr lvl="1"/>
            <a:r>
              <a:rPr lang="fr-CH" dirty="0" smtClean="0">
                <a:solidFill>
                  <a:srgbClr val="2B621D"/>
                </a:solidFill>
              </a:rPr>
              <a:t>ISF </a:t>
            </a:r>
            <a:r>
              <a:rPr lang="fr-CH" dirty="0" err="1" smtClean="0">
                <a:solidFill>
                  <a:srgbClr val="2B621D"/>
                </a:solidFill>
              </a:rPr>
              <a:t>Congress</a:t>
            </a:r>
            <a:endParaRPr lang="fr-CH" dirty="0" smtClean="0">
              <a:solidFill>
                <a:srgbClr val="2B621D"/>
              </a:solidFill>
            </a:endParaRP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CIOPORA AGM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AOHE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ESA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SAA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AFSTA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ASTA</a:t>
            </a:r>
          </a:p>
        </p:txBody>
      </p:sp>
      <p:pic>
        <p:nvPicPr>
          <p:cNvPr id="6" name="Picture 2" descr="D:\Users\RivoireP\AppData\Local\Microsoft\Windows\Temporary Internet Files\Content.Outlook\ZFYO9YBF\IMG_6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1" y="1143000"/>
            <a:ext cx="2296479" cy="17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70024" cy="8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83041"/>
            <a:ext cx="1470024" cy="8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713287"/>
            <a:ext cx="8382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dirty="0" smtClean="0">
                <a:solidFill>
                  <a:srgbClr val="2B621D"/>
                </a:solidFill>
              </a:rPr>
              <a:t>On-site training sessions (Geneva)</a:t>
            </a:r>
          </a:p>
          <a:p>
            <a:r>
              <a:rPr lang="fr-CH" sz="2800" dirty="0" smtClean="0">
                <a:solidFill>
                  <a:srgbClr val="2B621D"/>
                </a:solidFill>
              </a:rPr>
              <a:t>On-line training sessions </a:t>
            </a:r>
          </a:p>
          <a:p>
            <a:pPr lvl="1"/>
            <a:r>
              <a:rPr lang="fr-CH" dirty="0" smtClean="0">
                <a:solidFill>
                  <a:srgbClr val="2B621D"/>
                </a:solidFill>
              </a:rPr>
              <a:t>via </a:t>
            </a:r>
            <a:r>
              <a:rPr lang="fr-CH" dirty="0" err="1" smtClean="0">
                <a:solidFill>
                  <a:srgbClr val="2B621D"/>
                </a:solidFill>
              </a:rPr>
              <a:t>webex</a:t>
            </a:r>
            <a:r>
              <a:rPr lang="fr-CH" dirty="0" smtClean="0">
                <a:solidFill>
                  <a:srgbClr val="2B621D"/>
                </a:solidFill>
              </a:rPr>
              <a:t>/</a:t>
            </a:r>
            <a:r>
              <a:rPr lang="fr-CH" dirty="0" err="1" smtClean="0">
                <a:solidFill>
                  <a:srgbClr val="2B621D"/>
                </a:solidFill>
              </a:rPr>
              <a:t>webinars</a:t>
            </a:r>
            <a:r>
              <a:rPr lang="fr-CH" dirty="0" smtClean="0">
                <a:solidFill>
                  <a:srgbClr val="2B621D"/>
                </a:solidFill>
              </a:rPr>
              <a:t> for breeders/</a:t>
            </a:r>
            <a:r>
              <a:rPr lang="fr-CH" dirty="0" err="1" smtClean="0">
                <a:solidFill>
                  <a:srgbClr val="2B621D"/>
                </a:solidFill>
              </a:rPr>
              <a:t>applicants</a:t>
            </a:r>
            <a:endParaRPr lang="fr-CH" dirty="0">
              <a:solidFill>
                <a:srgbClr val="2B621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327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H" sz="3600" dirty="0" smtClean="0">
                <a:solidFill>
                  <a:srgbClr val="2B621D"/>
                </a:solidFill>
              </a:rPr>
              <a:t>On-site Promotion </a:t>
            </a:r>
            <a:br>
              <a:rPr lang="fr-CH" sz="3600" dirty="0" smtClean="0">
                <a:solidFill>
                  <a:srgbClr val="2B621D"/>
                </a:solidFill>
              </a:rPr>
            </a:br>
            <a:r>
              <a:rPr lang="fr-CH" sz="3600" dirty="0" smtClean="0">
                <a:solidFill>
                  <a:srgbClr val="2B621D"/>
                </a:solidFill>
              </a:rPr>
              <a:t>On-site and On-line Sessions </a:t>
            </a:r>
            <a:endParaRPr lang="fr-CH" sz="3600" dirty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63129" y="5283982"/>
            <a:ext cx="153234" cy="287338"/>
          </a:xfrm>
          <a:prstGeom prst="rect">
            <a:avLst/>
          </a:prstGeom>
          <a:solidFill>
            <a:srgbClr val="4864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63129" y="5644345"/>
            <a:ext cx="153234" cy="287337"/>
          </a:xfrm>
          <a:prstGeom prst="rect">
            <a:avLst/>
          </a:prstGeom>
          <a:solidFill>
            <a:srgbClr val="7A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2200" y="5993947"/>
            <a:ext cx="150828" cy="2873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6362" y="5275013"/>
            <a:ext cx="495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Members </a:t>
            </a:r>
            <a:r>
              <a:rPr lang="en-US" sz="1600"/>
              <a:t>of </a:t>
            </a:r>
            <a:r>
              <a:rPr lang="en-US" sz="1600" smtClean="0"/>
              <a:t>UPOV (75 - covering 94 States)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513029" y="5986046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States (24) and Organization (1) </a:t>
            </a:r>
            <a:r>
              <a:rPr lang="en-US" sz="1600" dirty="0"/>
              <a:t>in contact with the UPOV Office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3029" y="5616714"/>
            <a:ext cx="3644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/>
              <a:t>Initiating States (16) and Organization (1)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444827" y="76200"/>
            <a:ext cx="1974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atin typeface="Arial" charset="0"/>
              </a:rPr>
              <a:t>UPOV STATUS</a:t>
            </a:r>
            <a:br>
              <a:rPr lang="en-US" sz="2000" b="1" dirty="0" smtClean="0">
                <a:latin typeface="Arial" charset="0"/>
              </a:rPr>
            </a:br>
            <a:r>
              <a:rPr lang="en-US" sz="1200" i="1" smtClean="0">
                <a:latin typeface="Arial" charset="0"/>
              </a:rPr>
              <a:t>on October 10, </a:t>
            </a:r>
            <a:r>
              <a:rPr lang="en-US" sz="1200" i="1" dirty="0" smtClean="0">
                <a:latin typeface="Arial" charset="0"/>
              </a:rPr>
              <a:t>2017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299" y="4950768"/>
            <a:ext cx="83063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The boundaries shown on this map do not imply the expression of any opinion whatsoever on the part of UPOV concerning the legal status of any country or territory</a:t>
            </a:r>
            <a:endParaRPr lang="en-US" sz="900" dirty="0"/>
          </a:p>
        </p:txBody>
      </p:sp>
      <p:pic>
        <p:nvPicPr>
          <p:cNvPr id="1026" name="Picture 2" descr="N:\OrgUPOV\Shared\Present-speeches\_Model Presentations &amp;Speeches\maps\_2017_10_13_three_colou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8" y="647674"/>
            <a:ext cx="8530161" cy="43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1" y="621066"/>
            <a:ext cx="4038599" cy="1143000"/>
          </a:xfrm>
        </p:spPr>
        <p:txBody>
          <a:bodyPr/>
          <a:lstStyle/>
          <a:p>
            <a:r>
              <a:rPr lang="fr-CH" sz="3600" dirty="0" smtClean="0">
                <a:solidFill>
                  <a:srgbClr val="2B621D"/>
                </a:solidFill>
              </a:rPr>
              <a:t>…to help us </a:t>
            </a:r>
            <a:br>
              <a:rPr lang="fr-CH" sz="3600" dirty="0" smtClean="0">
                <a:solidFill>
                  <a:srgbClr val="2B621D"/>
                </a:solidFill>
              </a:rPr>
            </a:br>
            <a:r>
              <a:rPr lang="fr-CH" sz="3600" dirty="0" err="1" smtClean="0">
                <a:solidFill>
                  <a:srgbClr val="2B621D"/>
                </a:solidFill>
              </a:rPr>
              <a:t>promote</a:t>
            </a:r>
            <a:r>
              <a:rPr lang="fr-CH" sz="3600" dirty="0" smtClean="0">
                <a:solidFill>
                  <a:srgbClr val="2B621D"/>
                </a:solidFill>
              </a:rPr>
              <a:t> </a:t>
            </a:r>
            <a:br>
              <a:rPr lang="fr-CH" sz="3600" dirty="0" smtClean="0">
                <a:solidFill>
                  <a:srgbClr val="2B621D"/>
                </a:solidFill>
              </a:rPr>
            </a:br>
            <a:r>
              <a:rPr lang="fr-CH" sz="3600" dirty="0" smtClean="0">
                <a:solidFill>
                  <a:srgbClr val="2B621D"/>
                </a:solidFill>
              </a:rPr>
              <a:t>UPOV PRISMA</a:t>
            </a:r>
            <a:endParaRPr lang="en-US" sz="3600" dirty="0">
              <a:solidFill>
                <a:srgbClr val="2B621D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2971800" cy="158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329"/>
            <a:ext cx="14700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28600" y="4419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Breeders</a:t>
            </a:r>
            <a:endParaRPr lang="en-US" dirty="0" smtClean="0"/>
          </a:p>
          <a:p>
            <a:r>
              <a:rPr lang="en-US" sz="2400" dirty="0" smtClean="0"/>
              <a:t>Inform your colleagues or members about PRISMA</a:t>
            </a:r>
          </a:p>
          <a:p>
            <a:r>
              <a:rPr lang="en-US" sz="2400" dirty="0" smtClean="0"/>
              <a:t>Follow us and share updates on your social media networks</a:t>
            </a:r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"/>
          <a:stretch/>
        </p:blipFill>
        <p:spPr bwMode="auto">
          <a:xfrm>
            <a:off x="228600" y="2336798"/>
            <a:ext cx="8229600" cy="21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473363"/>
            <a:ext cx="8610600" cy="1622637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762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000" b="1" dirty="0" smtClean="0">
                <a:solidFill>
                  <a:srgbClr val="2B621D"/>
                </a:solidFill>
              </a:rPr>
              <a:t>UPOV </a:t>
            </a:r>
            <a:r>
              <a:rPr lang="en-US" altLang="en-US" sz="6000" b="1" dirty="0" smtClean="0">
                <a:solidFill>
                  <a:srgbClr val="0066FF"/>
                </a:solidFill>
              </a:rPr>
              <a:t>P</a:t>
            </a:r>
            <a:r>
              <a:rPr lang="en-US" altLang="en-US" sz="6000" b="1" dirty="0" smtClean="0">
                <a:solidFill>
                  <a:srgbClr val="339933"/>
                </a:solidFill>
              </a:rPr>
              <a:t>R</a:t>
            </a:r>
            <a:r>
              <a:rPr lang="en-US" altLang="en-US" sz="6000" b="1" dirty="0" smtClean="0">
                <a:solidFill>
                  <a:srgbClr val="FFC000"/>
                </a:solidFill>
              </a:rPr>
              <a:t>I</a:t>
            </a:r>
            <a:r>
              <a:rPr lang="en-US" altLang="en-US" sz="6000" b="1" dirty="0" smtClean="0">
                <a:solidFill>
                  <a:srgbClr val="CC0000"/>
                </a:solidFill>
              </a:rPr>
              <a:t>S</a:t>
            </a:r>
            <a:r>
              <a:rPr lang="en-US" altLang="en-US" sz="6000" b="1" dirty="0" smtClean="0">
                <a:solidFill>
                  <a:srgbClr val="FF3399"/>
                </a:solidFill>
              </a:rPr>
              <a:t>M</a:t>
            </a:r>
            <a:r>
              <a:rPr lang="en-US" altLang="en-US" sz="6000" b="1" dirty="0" smtClean="0">
                <a:solidFill>
                  <a:srgbClr val="6600CC"/>
                </a:solidFill>
              </a:rPr>
              <a:t>A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2362200" cy="3162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4046537"/>
            <a:ext cx="8316686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rgbClr val="2B621D"/>
                </a:solidFill>
              </a:rPr>
              <a:t>Get started </a:t>
            </a:r>
            <a:r>
              <a:rPr lang="en-US" altLang="en-US" sz="4000" b="1" dirty="0" smtClean="0">
                <a:solidFill>
                  <a:srgbClr val="2B621D"/>
                </a:solidFill>
              </a:rPr>
              <a:t>now* </a:t>
            </a:r>
            <a:r>
              <a:rPr lang="en-US" altLang="en-US" b="1" dirty="0">
                <a:solidFill>
                  <a:srgbClr val="2B621D"/>
                </a:solidFill>
              </a:rPr>
              <a:t>and </a:t>
            </a:r>
            <a:endParaRPr lang="en-US" altLang="en-US" b="1" dirty="0" smtClean="0">
              <a:solidFill>
                <a:srgbClr val="2B621D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b="1" dirty="0" smtClean="0">
                <a:solidFill>
                  <a:srgbClr val="2B621D"/>
                </a:solidFill>
              </a:rPr>
              <a:t>use </a:t>
            </a:r>
            <a:r>
              <a:rPr lang="en-US" altLang="en-US" b="1" dirty="0">
                <a:solidFill>
                  <a:srgbClr val="C00000"/>
                </a:solidFill>
              </a:rPr>
              <a:t>UPOV PRISMA for </a:t>
            </a:r>
            <a:r>
              <a:rPr lang="en-US" altLang="en-US" sz="3600" b="1" dirty="0">
                <a:solidFill>
                  <a:srgbClr val="C00000"/>
                </a:solidFill>
              </a:rPr>
              <a:t>FREE</a:t>
            </a:r>
            <a:endParaRPr lang="en-US" altLang="en-US" b="1" dirty="0">
              <a:solidFill>
                <a:srgbClr val="C0000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2B621D"/>
                </a:solidFill>
              </a:rPr>
              <a:t>until June 2018!</a:t>
            </a:r>
          </a:p>
          <a:p>
            <a:pPr marL="0" indent="0" algn="ctr" eaLnBrk="1" hangingPunct="1">
              <a:buNone/>
            </a:pPr>
            <a:endParaRPr lang="en-US" altLang="en-US" sz="1200" b="1" dirty="0">
              <a:solidFill>
                <a:srgbClr val="2B621D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1800" b="1" dirty="0" smtClean="0">
                <a:solidFill>
                  <a:srgbClr val="2B621D"/>
                </a:solidFill>
              </a:rPr>
              <a:t>*Offer starts with the release of New Version 2.0 of UPOV PRISMA in January 2018</a:t>
            </a:r>
            <a:endParaRPr lang="en-US" altLang="en-US" sz="1600" b="1" dirty="0">
              <a:solidFill>
                <a:srgbClr val="2B621D"/>
              </a:solidFill>
            </a:endParaRPr>
          </a:p>
          <a:p>
            <a:pPr marL="0" indent="0" algn="ctr" eaLnBrk="1" hangingPunct="1">
              <a:buNone/>
            </a:pPr>
            <a:endParaRPr lang="en-US" altLang="en-US" b="1" dirty="0" smtClean="0">
              <a:solidFill>
                <a:srgbClr val="6600CC"/>
              </a:solidFill>
            </a:endParaRPr>
          </a:p>
        </p:txBody>
      </p:sp>
      <p:pic>
        <p:nvPicPr>
          <p:cNvPr id="1026" name="Picture 2" descr="https://tse4.mm.bing.net/th?id=OIP.sM1XT8Z3o3OEs_L6gZVVHgD6D6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597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tse4.mm.bing.net/th?id=OIP.sM1XT8Z3o3OEs_L6gZVVHgD6D6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597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2978" y="3048000"/>
            <a:ext cx="4417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2B621D"/>
                </a:solidFill>
                <a:hlinkClick r:id="rId2"/>
              </a:rPr>
              <a:t>prisma@upov.int</a:t>
            </a:r>
            <a:endParaRPr lang="en-US" sz="4400" b="1" dirty="0">
              <a:solidFill>
                <a:srgbClr val="2B621D"/>
              </a:solidFill>
            </a:endParaRPr>
          </a:p>
        </p:txBody>
      </p:sp>
      <p:pic>
        <p:nvPicPr>
          <p:cNvPr id="2056" name="Picture 8" descr="D:\Users\RivoireP\AppData\Local\Microsoft\Windows\Temporary Internet Files\Content.IE5\QH5UR118\ea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9"/>
          <a:stretch/>
        </p:blipFill>
        <p:spPr bwMode="auto">
          <a:xfrm>
            <a:off x="877289" y="1295400"/>
            <a:ext cx="2667000" cy="16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89"/>
            <a:ext cx="3365501" cy="48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13686"/>
          <a:stretch/>
        </p:blipFill>
        <p:spPr bwMode="auto">
          <a:xfrm>
            <a:off x="1189567" y="4567942"/>
            <a:ext cx="2354722" cy="6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Users\rovere\Desktop\prisma-color+sha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685800" cy="6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621D"/>
                </a:solidFill>
              </a:rPr>
              <a:t>Overview</a:t>
            </a:r>
            <a:endParaRPr lang="en-US" dirty="0">
              <a:solidFill>
                <a:srgbClr val="2B62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B621D"/>
                </a:solidFill>
              </a:rPr>
              <a:t>Introduction to the UPOV PRISMA PBR Application Tool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UPOV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PRISMA works today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Next version for UPOV PRISMA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Communication around UPOV PRISMA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7460"/>
            <a:ext cx="3921125" cy="582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761FF6-3005-49B4-B9DB-B90477EF6FFD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2709" r="1764" b="6796"/>
          <a:stretch>
            <a:fillRect/>
          </a:stretch>
        </p:blipFill>
        <p:spPr bwMode="auto">
          <a:xfrm>
            <a:off x="3302000" y="766763"/>
            <a:ext cx="15367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3446463" y="2103438"/>
            <a:ext cx="1247775" cy="1276350"/>
            <a:chOff x="2562" y="663"/>
            <a:chExt cx="1179" cy="1088"/>
          </a:xfrm>
        </p:grpSpPr>
        <p:sp>
          <p:nvSpPr>
            <p:cNvPr id="3122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3" name="Group 5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3143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44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12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125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3126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7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3139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28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29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3135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30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27230" name="Rectangle 30"/>
          <p:cNvSpPr>
            <a:spLocks noChangeArrowheads="1"/>
          </p:cNvSpPr>
          <p:nvPr/>
        </p:nvSpPr>
        <p:spPr bwMode="auto">
          <a:xfrm>
            <a:off x="76200" y="76200"/>
            <a:ext cx="90678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PBR Application- how it works today </a:t>
            </a:r>
          </a:p>
        </p:txBody>
      </p:sp>
      <p:pic>
        <p:nvPicPr>
          <p:cNvPr id="3078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32283" r="38792" b="40120"/>
          <a:stretch>
            <a:fillRect/>
          </a:stretch>
        </p:blipFill>
        <p:spPr bwMode="auto">
          <a:xfrm>
            <a:off x="7391400" y="286385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AutoShape 69"/>
          <p:cNvSpPr>
            <a:spLocks noChangeArrowheads="1"/>
          </p:cNvSpPr>
          <p:nvPr/>
        </p:nvSpPr>
        <p:spPr bwMode="auto">
          <a:xfrm rot="-8913995">
            <a:off x="6594475" y="2776538"/>
            <a:ext cx="976313" cy="461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0" name="Group 10"/>
          <p:cNvGrpSpPr>
            <a:grpSpLocks/>
          </p:cNvGrpSpPr>
          <p:nvPr/>
        </p:nvGrpSpPr>
        <p:grpSpPr bwMode="auto">
          <a:xfrm>
            <a:off x="261938" y="1879600"/>
            <a:ext cx="2422525" cy="304800"/>
            <a:chOff x="72073" y="2912965"/>
            <a:chExt cx="2423374" cy="304800"/>
          </a:xfrm>
        </p:grpSpPr>
        <p:sp>
          <p:nvSpPr>
            <p:cNvPr id="3120" name="Text Box 27"/>
            <p:cNvSpPr txBox="1">
              <a:spLocks noChangeArrowheads="1"/>
            </p:cNvSpPr>
            <p:nvPr/>
          </p:nvSpPr>
          <p:spPr bwMode="auto">
            <a:xfrm>
              <a:off x="72073" y="2912965"/>
              <a:ext cx="1944688" cy="304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Authority     A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2052379" y="3019328"/>
              <a:ext cx="443068" cy="131762"/>
            </a:xfrm>
            <a:prstGeom prst="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1" name="Group 11"/>
          <p:cNvGrpSpPr>
            <a:grpSpLocks/>
          </p:cNvGrpSpPr>
          <p:nvPr/>
        </p:nvGrpSpPr>
        <p:grpSpPr bwMode="auto">
          <a:xfrm>
            <a:off x="244475" y="5349875"/>
            <a:ext cx="2439988" cy="304800"/>
            <a:chOff x="55387" y="4100134"/>
            <a:chExt cx="2440061" cy="304800"/>
          </a:xfrm>
        </p:grpSpPr>
        <p:sp>
          <p:nvSpPr>
            <p:cNvPr id="3118" name="Text Box 27"/>
            <p:cNvSpPr txBox="1">
              <a:spLocks noChangeArrowheads="1"/>
            </p:cNvSpPr>
            <p:nvPr/>
          </p:nvSpPr>
          <p:spPr bwMode="auto">
            <a:xfrm>
              <a:off x="55387" y="4100134"/>
              <a:ext cx="1944688" cy="3048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66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66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Authority     B</a:t>
              </a:r>
            </a:p>
          </p:txBody>
        </p:sp>
        <p:sp>
          <p:nvSpPr>
            <p:cNvPr id="106" name="Right Arrow 105"/>
            <p:cNvSpPr/>
            <p:nvPr/>
          </p:nvSpPr>
          <p:spPr>
            <a:xfrm rot="10800000">
              <a:off x="2052522" y="4165222"/>
              <a:ext cx="442926" cy="133350"/>
            </a:xfrm>
            <a:prstGeom prst="rightArrow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2709" r="1764" b="6796"/>
          <a:stretch>
            <a:fillRect/>
          </a:stretch>
        </p:blipFill>
        <p:spPr bwMode="auto">
          <a:xfrm>
            <a:off x="3282950" y="3590925"/>
            <a:ext cx="153511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3492500" y="5078413"/>
            <a:ext cx="1246188" cy="1276350"/>
            <a:chOff x="2562" y="663"/>
            <a:chExt cx="1179" cy="1088"/>
          </a:xfrm>
        </p:grpSpPr>
        <p:sp>
          <p:nvSpPr>
            <p:cNvPr id="3095" name="computr2"/>
            <p:cNvSpPr>
              <a:spLocks noEditPoints="1" noChangeArrowheads="1"/>
            </p:cNvSpPr>
            <p:nvPr/>
          </p:nvSpPr>
          <p:spPr bwMode="auto">
            <a:xfrm>
              <a:off x="2562" y="918"/>
              <a:ext cx="1179" cy="8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2 w 21600"/>
                <a:gd name="T31" fmla="*/ 1919 h 21600"/>
                <a:gd name="T32" fmla="*/ 15573 w 21600"/>
                <a:gd name="T33" fmla="*/ 975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5"/>
            <p:cNvGrpSpPr>
              <a:grpSpLocks/>
            </p:cNvGrpSpPr>
            <p:nvPr/>
          </p:nvGrpSpPr>
          <p:grpSpPr bwMode="auto">
            <a:xfrm>
              <a:off x="2616" y="663"/>
              <a:ext cx="1042" cy="718"/>
              <a:chOff x="1565" y="1344"/>
              <a:chExt cx="1723" cy="1043"/>
            </a:xfrm>
          </p:grpSpPr>
          <p:sp>
            <p:nvSpPr>
              <p:cNvPr id="3116" name="Rectangle 6"/>
              <p:cNvSpPr>
                <a:spLocks noChangeArrowheads="1"/>
              </p:cNvSpPr>
              <p:nvPr/>
            </p:nvSpPr>
            <p:spPr bwMode="auto">
              <a:xfrm>
                <a:off x="1565" y="1344"/>
                <a:ext cx="1723" cy="1043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17" name="Rectangle 7"/>
              <p:cNvSpPr>
                <a:spLocks noChangeArrowheads="1"/>
              </p:cNvSpPr>
              <p:nvPr/>
            </p:nvSpPr>
            <p:spPr bwMode="auto">
              <a:xfrm>
                <a:off x="1701" y="1480"/>
                <a:ext cx="1451" cy="77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9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690"/>
              <a:ext cx="953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98" name="Group 9"/>
            <p:cNvGrpSpPr>
              <a:grpSpLocks/>
            </p:cNvGrpSpPr>
            <p:nvPr/>
          </p:nvGrpSpPr>
          <p:grpSpPr bwMode="auto">
            <a:xfrm>
              <a:off x="3198" y="890"/>
              <a:ext cx="315" cy="376"/>
              <a:chOff x="1746" y="1616"/>
              <a:chExt cx="1135" cy="1451"/>
            </a:xfrm>
          </p:grpSpPr>
          <p:sp>
            <p:nvSpPr>
              <p:cNvPr id="3099" name="Rectangle 10"/>
              <p:cNvSpPr>
                <a:spLocks noChangeArrowheads="1"/>
              </p:cNvSpPr>
              <p:nvPr/>
            </p:nvSpPr>
            <p:spPr bwMode="auto">
              <a:xfrm>
                <a:off x="1746" y="1616"/>
                <a:ext cx="1134" cy="145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0" name="Group 11"/>
              <p:cNvGrpSpPr>
                <a:grpSpLocks/>
              </p:cNvGrpSpPr>
              <p:nvPr/>
            </p:nvGrpSpPr>
            <p:grpSpPr bwMode="auto">
              <a:xfrm>
                <a:off x="1746" y="1933"/>
                <a:ext cx="1134" cy="408"/>
                <a:chOff x="1927" y="1933"/>
                <a:chExt cx="772" cy="408"/>
              </a:xfrm>
            </p:grpSpPr>
            <p:sp>
              <p:nvSpPr>
                <p:cNvPr id="3112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Line 13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Line 14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Line 15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1" name="Rectangle 16"/>
              <p:cNvSpPr>
                <a:spLocks noChangeArrowheads="1"/>
              </p:cNvSpPr>
              <p:nvPr/>
            </p:nvSpPr>
            <p:spPr bwMode="auto">
              <a:xfrm>
                <a:off x="1791" y="1661"/>
                <a:ext cx="273" cy="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02" name="Group 17"/>
              <p:cNvGrpSpPr>
                <a:grpSpLocks/>
              </p:cNvGrpSpPr>
              <p:nvPr/>
            </p:nvGrpSpPr>
            <p:grpSpPr bwMode="auto">
              <a:xfrm>
                <a:off x="1747" y="2348"/>
                <a:ext cx="1134" cy="408"/>
                <a:chOff x="1927" y="1933"/>
                <a:chExt cx="772" cy="408"/>
              </a:xfrm>
            </p:grpSpPr>
            <p:sp>
              <p:nvSpPr>
                <p:cNvPr id="3108" name="Line 18"/>
                <p:cNvSpPr>
                  <a:spLocks noChangeShapeType="1"/>
                </p:cNvSpPr>
                <p:nvPr/>
              </p:nvSpPr>
              <p:spPr bwMode="auto">
                <a:xfrm>
                  <a:off x="1927" y="1933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Line 19"/>
                <p:cNvSpPr>
                  <a:spLocks noChangeShapeType="1"/>
                </p:cNvSpPr>
                <p:nvPr/>
              </p:nvSpPr>
              <p:spPr bwMode="auto">
                <a:xfrm>
                  <a:off x="1927" y="2069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Line 20"/>
                <p:cNvSpPr>
                  <a:spLocks noChangeShapeType="1"/>
                </p:cNvSpPr>
                <p:nvPr/>
              </p:nvSpPr>
              <p:spPr bwMode="auto">
                <a:xfrm>
                  <a:off x="1927" y="2205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Line 21"/>
                <p:cNvSpPr>
                  <a:spLocks noChangeShapeType="1"/>
                </p:cNvSpPr>
                <p:nvPr/>
              </p:nvSpPr>
              <p:spPr bwMode="auto">
                <a:xfrm>
                  <a:off x="1927" y="2341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3" name="Line 22"/>
              <p:cNvSpPr>
                <a:spLocks noChangeShapeType="1"/>
              </p:cNvSpPr>
              <p:nvPr/>
            </p:nvSpPr>
            <p:spPr bwMode="auto">
              <a:xfrm>
                <a:off x="2336" y="2931"/>
                <a:ext cx="3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23"/>
              <p:cNvSpPr>
                <a:spLocks noChangeShapeType="1"/>
              </p:cNvSpPr>
              <p:nvPr/>
            </p:nvSpPr>
            <p:spPr bwMode="auto">
              <a:xfrm>
                <a:off x="2181" y="2205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24"/>
              <p:cNvSpPr>
                <a:spLocks noChangeShapeType="1"/>
              </p:cNvSpPr>
              <p:nvPr/>
            </p:nvSpPr>
            <p:spPr bwMode="auto">
              <a:xfrm>
                <a:off x="2029" y="2341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25"/>
              <p:cNvSpPr>
                <a:spLocks noChangeShapeType="1"/>
              </p:cNvSpPr>
              <p:nvPr/>
            </p:nvSpPr>
            <p:spPr bwMode="auto">
              <a:xfrm>
                <a:off x="2030" y="2072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26"/>
              <p:cNvSpPr>
                <a:spLocks noChangeShapeType="1"/>
              </p:cNvSpPr>
              <p:nvPr/>
            </p:nvSpPr>
            <p:spPr bwMode="auto">
              <a:xfrm>
                <a:off x="2049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4" name="AutoShape 69"/>
          <p:cNvSpPr>
            <a:spLocks noChangeArrowheads="1"/>
          </p:cNvSpPr>
          <p:nvPr/>
        </p:nvSpPr>
        <p:spPr bwMode="auto">
          <a:xfrm rot="8718723">
            <a:off x="6756400" y="3702050"/>
            <a:ext cx="985838" cy="461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524000"/>
            <a:ext cx="1038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279900"/>
            <a:ext cx="10382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6650079">
            <a:off x="4979194" y="1302544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Down Arrow 103"/>
          <p:cNvSpPr/>
          <p:nvPr/>
        </p:nvSpPr>
        <p:spPr>
          <a:xfrm rot="6650079">
            <a:off x="4979194" y="4301331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Down Arrow 107"/>
          <p:cNvSpPr/>
          <p:nvPr/>
        </p:nvSpPr>
        <p:spPr>
          <a:xfrm rot="3652050">
            <a:off x="5029994" y="2189956"/>
            <a:ext cx="381000" cy="484188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Down Arrow 108"/>
          <p:cNvSpPr/>
          <p:nvPr/>
        </p:nvSpPr>
        <p:spPr>
          <a:xfrm rot="3652050">
            <a:off x="5018882" y="5107781"/>
            <a:ext cx="381000" cy="484187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1" name="TextBox 109"/>
          <p:cNvSpPr txBox="1">
            <a:spLocks noChangeArrowheads="1"/>
          </p:cNvSpPr>
          <p:nvPr/>
        </p:nvSpPr>
        <p:spPr bwMode="auto">
          <a:xfrm>
            <a:off x="5013325" y="1693863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92" name="TextBox 110"/>
          <p:cNvSpPr txBox="1">
            <a:spLocks noChangeArrowheads="1"/>
          </p:cNvSpPr>
          <p:nvPr/>
        </p:nvSpPr>
        <p:spPr bwMode="auto">
          <a:xfrm>
            <a:off x="5003800" y="46482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93" name="TextBox 111"/>
          <p:cNvSpPr txBox="1">
            <a:spLocks noChangeArrowheads="1"/>
          </p:cNvSpPr>
          <p:nvPr/>
        </p:nvSpPr>
        <p:spPr bwMode="auto">
          <a:xfrm>
            <a:off x="1981200" y="785813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MANUAL Form</a:t>
            </a:r>
          </a:p>
        </p:txBody>
      </p:sp>
      <p:sp>
        <p:nvSpPr>
          <p:cNvPr id="3094" name="TextBox 112"/>
          <p:cNvSpPr txBox="1">
            <a:spLocks noChangeArrowheads="1"/>
          </p:cNvSpPr>
          <p:nvPr/>
        </p:nvSpPr>
        <p:spPr bwMode="auto">
          <a:xfrm>
            <a:off x="1981200" y="2890838"/>
            <a:ext cx="13017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ELECTRONIC Form</a:t>
            </a:r>
          </a:p>
        </p:txBody>
      </p:sp>
    </p:spTree>
    <p:extLst>
      <p:ext uri="{BB962C8B-B14F-4D97-AF65-F5344CB8AC3E}">
        <p14:creationId xmlns:p14="http://schemas.microsoft.com/office/powerpoint/2010/main" val="8067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66838"/>
            <a:ext cx="6086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UPOV PRISMA- PBR Application Tool </a:t>
            </a:r>
            <a:br>
              <a:rPr lang="en-US" altLang="en-US" sz="3600" dirty="0" smtClean="0">
                <a:solidFill>
                  <a:srgbClr val="C00000"/>
                </a:solidFill>
              </a:rPr>
            </a:br>
            <a:r>
              <a:rPr lang="en-US" altLang="en-US" sz="3600" dirty="0" smtClean="0">
                <a:solidFill>
                  <a:srgbClr val="C00000"/>
                </a:solidFill>
              </a:rPr>
              <a:t>(Electronic Application Form (EAF))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 rtlCol="0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C00000"/>
                </a:solidFill>
              </a:rPr>
              <a:t>Easy</a:t>
            </a:r>
            <a:r>
              <a:rPr lang="en-US" sz="2500" dirty="0" smtClean="0">
                <a:solidFill>
                  <a:srgbClr val="2B621D"/>
                </a:solidFill>
              </a:rPr>
              <a:t> way to </a:t>
            </a:r>
            <a:r>
              <a:rPr lang="en-US" sz="2500" dirty="0" smtClean="0">
                <a:solidFill>
                  <a:srgbClr val="C00000"/>
                </a:solidFill>
              </a:rPr>
              <a:t>transfer</a:t>
            </a:r>
            <a:r>
              <a:rPr lang="en-US" sz="2500" dirty="0" smtClean="0">
                <a:solidFill>
                  <a:srgbClr val="2B621D"/>
                </a:solidFill>
              </a:rPr>
              <a:t> and </a:t>
            </a:r>
            <a:r>
              <a:rPr lang="en-US" sz="2500" dirty="0" smtClean="0">
                <a:solidFill>
                  <a:srgbClr val="C00000"/>
                </a:solidFill>
              </a:rPr>
              <a:t>re-use</a:t>
            </a:r>
            <a:r>
              <a:rPr lang="en-US" sz="2500" dirty="0" smtClean="0">
                <a:solidFill>
                  <a:srgbClr val="2B621D"/>
                </a:solidFill>
              </a:rPr>
              <a:t> your PBR application data, using an </a:t>
            </a:r>
            <a:r>
              <a:rPr lang="en-US" sz="2500" dirty="0" smtClean="0">
                <a:solidFill>
                  <a:srgbClr val="C00000"/>
                </a:solidFill>
              </a:rPr>
              <a:t>efficient multi-lingual e-system</a:t>
            </a:r>
            <a:r>
              <a:rPr lang="en-US" sz="2500" dirty="0" smtClean="0">
                <a:solidFill>
                  <a:srgbClr val="2B621D"/>
                </a:solidFill>
              </a:rPr>
              <a:t> available online for all participating countries </a:t>
            </a:r>
            <a:r>
              <a:rPr lang="en-US" sz="2500" dirty="0" smtClean="0">
                <a:solidFill>
                  <a:srgbClr val="C00000"/>
                </a:solidFill>
              </a:rPr>
              <a:t>worldwide</a:t>
            </a:r>
            <a:endParaRPr lang="en-US" sz="2500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8F961-6A32-4055-A8C5-D35A612550D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051" name="Picture 3" descr="D:\Users\RivoireP\AppData\Local\Microsoft\Windows\Temporary Internet Files\Content.IE5\7UAHN02R\working_on_computer_500_cl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RivoireP\AppData\Local\Microsoft\Windows\Temporary Internet Files\Content.IE5\Z4XXT2UM\480px-Applications-internet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1"/>
            <a:ext cx="3754438" cy="375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3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20.4|15.5|13.8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7.1|11.7|5.3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20.4|15.5|13.8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</TotalTime>
  <Words>733</Words>
  <Application>Microsoft Office PowerPoint</Application>
  <PresentationFormat>On-screen Show (4:3)</PresentationFormat>
  <Paragraphs>292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UPOV: INDEPENDENT INTERGOVERNMENTAL ORGANIZATION</vt:lpstr>
      <vt:lpstr>MISSION STATEMENT</vt:lpstr>
      <vt:lpstr>PowerPoint Presentation</vt:lpstr>
      <vt:lpstr>Overview</vt:lpstr>
      <vt:lpstr>PowerPoint Presentation</vt:lpstr>
      <vt:lpstr>PowerPoint Presentation</vt:lpstr>
      <vt:lpstr>PowerPoint Presentation</vt:lpstr>
      <vt:lpstr>UPOV PRISMA- PBR Application Tool  (Electronic Application Form (EAF))</vt:lpstr>
      <vt:lpstr>PowerPoint Presentation</vt:lpstr>
      <vt:lpstr>PowerPoint Presentation</vt:lpstr>
      <vt:lpstr>Overview</vt:lpstr>
      <vt:lpstr>Where to find it…</vt:lpstr>
      <vt:lpstr>Start a new application</vt:lpstr>
      <vt:lpstr>UPOV members (16) and crops (5) currently covered by PBR Application Tool (EAF)</vt:lpstr>
      <vt:lpstr>PowerPoint Presentation</vt:lpstr>
      <vt:lpstr>Navigation languages</vt:lpstr>
      <vt:lpstr>Output form languages</vt:lpstr>
      <vt:lpstr>PowerPoint Presentation</vt:lpstr>
      <vt:lpstr>Apply to another authority</vt:lpstr>
      <vt:lpstr>Key benefits</vt:lpstr>
      <vt:lpstr>Overview</vt:lpstr>
      <vt:lpstr>Anticipated expansion from January 2018 (Version 2.0)</vt:lpstr>
      <vt:lpstr>PowerPoint Presentation</vt:lpstr>
      <vt:lpstr>PowerPoint Presentation</vt:lpstr>
      <vt:lpstr>New languages</vt:lpstr>
      <vt:lpstr>Navigation languages</vt:lpstr>
      <vt:lpstr>Translation alert</vt:lpstr>
      <vt:lpstr>UPOV PRISMA V2.1 (mid-2018)</vt:lpstr>
      <vt:lpstr>PowerPoint Presentation</vt:lpstr>
      <vt:lpstr>Overview</vt:lpstr>
      <vt:lpstr>PowerPoint Presentation</vt:lpstr>
      <vt:lpstr>PowerPoint Presentation</vt:lpstr>
      <vt:lpstr>PowerPoint Presentation</vt:lpstr>
      <vt:lpstr>Tutorials</vt:lpstr>
      <vt:lpstr>Tutorials</vt:lpstr>
      <vt:lpstr>EAF showcase page – </vt:lpstr>
      <vt:lpstr>PowerPoint Presentation</vt:lpstr>
      <vt:lpstr>On-site Promotion  </vt:lpstr>
      <vt:lpstr>…to help us  promote  UPOV PRISMA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ROVERE Caroline</dc:creator>
  <cp:lastModifiedBy>RIVOIRE Philippe Benjamin</cp:lastModifiedBy>
  <cp:revision>229</cp:revision>
  <cp:lastPrinted>2017-11-30T10:49:52Z</cp:lastPrinted>
  <dcterms:created xsi:type="dcterms:W3CDTF">2016-11-22T08:45:45Z</dcterms:created>
  <dcterms:modified xsi:type="dcterms:W3CDTF">2017-11-30T10:54:22Z</dcterms:modified>
</cp:coreProperties>
</file>